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36.xml" ContentType="application/vnd.openxmlformats-officedocument.presentationml.slide+xml"/>
  <Override PartName="/ppt/slides/slide51.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57" r:id="rId2"/>
    <p:sldId id="258" r:id="rId3"/>
    <p:sldId id="259" r:id="rId4"/>
    <p:sldId id="260" r:id="rId5"/>
    <p:sldId id="346" r:id="rId6"/>
    <p:sldId id="263" r:id="rId7"/>
    <p:sldId id="264" r:id="rId8"/>
    <p:sldId id="347" r:id="rId9"/>
    <p:sldId id="266" r:id="rId10"/>
    <p:sldId id="267" r:id="rId11"/>
    <p:sldId id="268" r:id="rId12"/>
    <p:sldId id="269" r:id="rId13"/>
    <p:sldId id="348" r:id="rId14"/>
    <p:sldId id="275" r:id="rId15"/>
    <p:sldId id="276" r:id="rId16"/>
    <p:sldId id="277" r:id="rId17"/>
    <p:sldId id="278" r:id="rId18"/>
    <p:sldId id="282" r:id="rId19"/>
    <p:sldId id="283" r:id="rId20"/>
    <p:sldId id="284" r:id="rId21"/>
    <p:sldId id="285" r:id="rId22"/>
    <p:sldId id="286" r:id="rId23"/>
    <p:sldId id="287" r:id="rId24"/>
    <p:sldId id="289" r:id="rId25"/>
    <p:sldId id="350" r:id="rId26"/>
    <p:sldId id="358" r:id="rId27"/>
    <p:sldId id="290" r:id="rId28"/>
    <p:sldId id="291" r:id="rId29"/>
    <p:sldId id="292" r:id="rId30"/>
    <p:sldId id="293" r:id="rId31"/>
    <p:sldId id="351" r:id="rId32"/>
    <p:sldId id="359" r:id="rId33"/>
    <p:sldId id="296" r:id="rId34"/>
    <p:sldId id="352" r:id="rId35"/>
    <p:sldId id="300" r:id="rId36"/>
    <p:sldId id="354" r:id="rId37"/>
    <p:sldId id="355" r:id="rId38"/>
    <p:sldId id="307" r:id="rId39"/>
    <p:sldId id="309" r:id="rId40"/>
    <p:sldId id="310" r:id="rId41"/>
    <p:sldId id="311" r:id="rId42"/>
    <p:sldId id="312" r:id="rId43"/>
    <p:sldId id="313" r:id="rId44"/>
    <p:sldId id="314" r:id="rId45"/>
    <p:sldId id="315" r:id="rId46"/>
    <p:sldId id="317" r:id="rId47"/>
    <p:sldId id="318" r:id="rId48"/>
    <p:sldId id="320" r:id="rId49"/>
    <p:sldId id="321" r:id="rId50"/>
    <p:sldId id="322" r:id="rId51"/>
    <p:sldId id="325" r:id="rId52"/>
    <p:sldId id="326" r:id="rId53"/>
    <p:sldId id="356" r:id="rId54"/>
    <p:sldId id="329" r:id="rId55"/>
    <p:sldId id="333" r:id="rId56"/>
    <p:sldId id="334" r:id="rId57"/>
    <p:sldId id="338" r:id="rId58"/>
    <p:sldId id="339" r:id="rId59"/>
    <p:sldId id="340" r:id="rId60"/>
    <p:sldId id="341" r:id="rId61"/>
    <p:sldId id="342" r:id="rId62"/>
    <p:sldId id="345" r:id="rId63"/>
    <p:sldId id="357" r:id="rId64"/>
  </p:sldIdLst>
  <p:sldSz cx="9144000" cy="6858000" type="screen4x3"/>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7050A328-DD1E-0C4E-847C-227E50D69459}" type="datetimeFigureOut">
              <a:rPr lang="en-US" smtClean="0"/>
              <a:t>1/18/2020</a:t>
            </a:fld>
            <a:endParaRPr lang="en-US"/>
          </a:p>
        </p:txBody>
      </p:sp>
      <p:sp>
        <p:nvSpPr>
          <p:cNvPr id="4" name="Slide Image Placeholder 3"/>
          <p:cNvSpPr>
            <a:spLocks noGrp="1" noRot="1" noChangeAspect="1"/>
          </p:cNvSpPr>
          <p:nvPr>
            <p:ph type="sldImg" idx="2"/>
          </p:nvPr>
        </p:nvSpPr>
        <p:spPr>
          <a:xfrm>
            <a:off x="935038" y="739775"/>
            <a:ext cx="4929187"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A0899856-8AC7-D143-8E8E-88FE3F848EEC}" type="slidenum">
              <a:rPr lang="en-US" smtClean="0"/>
              <a:t>‹#›</a:t>
            </a:fld>
            <a:endParaRPr lang="en-US"/>
          </a:p>
        </p:txBody>
      </p:sp>
    </p:spTree>
    <p:extLst>
      <p:ext uri="{BB962C8B-B14F-4D97-AF65-F5344CB8AC3E}">
        <p14:creationId xmlns:p14="http://schemas.microsoft.com/office/powerpoint/2010/main" val="42495996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99856-8AC7-D143-8E8E-88FE3F848EEC}" type="slidenum">
              <a:rPr lang="en-US" smtClean="0"/>
              <a:t>1</a:t>
            </a:fld>
            <a:endParaRPr lang="en-US"/>
          </a:p>
        </p:txBody>
      </p:sp>
    </p:spTree>
    <p:extLst>
      <p:ext uri="{BB962C8B-B14F-4D97-AF65-F5344CB8AC3E}">
        <p14:creationId xmlns:p14="http://schemas.microsoft.com/office/powerpoint/2010/main" val="86746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B323DB-ACAF-4249-A971-4959CDE11569}" type="slidenum">
              <a:rPr lang="en-US" sz="1200"/>
              <a:pPr/>
              <a:t>17</a:t>
            </a:fld>
            <a:endParaRPr lang="en-US" sz="1200"/>
          </a:p>
        </p:txBody>
      </p:sp>
    </p:spTree>
    <p:extLst>
      <p:ext uri="{BB962C8B-B14F-4D97-AF65-F5344CB8AC3E}">
        <p14:creationId xmlns:p14="http://schemas.microsoft.com/office/powerpoint/2010/main" val="3026623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A0899856-8AC7-D143-8E8E-88FE3F848EEC}" type="slidenum">
              <a:rPr lang="en-US" smtClean="0"/>
              <a:t>24</a:t>
            </a:fld>
            <a:endParaRPr lang="en-US"/>
          </a:p>
        </p:txBody>
      </p:sp>
    </p:spTree>
    <p:extLst>
      <p:ext uri="{BB962C8B-B14F-4D97-AF65-F5344CB8AC3E}">
        <p14:creationId xmlns:p14="http://schemas.microsoft.com/office/powerpoint/2010/main" val="266952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ethanol can be dehydrated by sulfuric acid to give either ethylene (eq. 7.17)</a:t>
            </a:r>
          </a:p>
          <a:p>
            <a:r>
              <a:rPr lang="en-US" dirty="0"/>
              <a:t>or diethyl ether (eq. 8.8). Of course, the reaction conditions are different in each case.</a:t>
            </a:r>
          </a:p>
          <a:p>
            <a:r>
              <a:rPr lang="en-US" dirty="0"/>
              <a:t>These reactions provide a good example of how important it is to control reaction conditions</a:t>
            </a:r>
          </a:p>
          <a:p>
            <a:r>
              <a:rPr lang="en-US" dirty="0"/>
              <a:t>and to specify them in equations.</a:t>
            </a:r>
          </a:p>
        </p:txBody>
      </p:sp>
      <p:sp>
        <p:nvSpPr>
          <p:cNvPr id="4" name="Slide Number Placeholder 3"/>
          <p:cNvSpPr>
            <a:spLocks noGrp="1"/>
          </p:cNvSpPr>
          <p:nvPr>
            <p:ph type="sldNum" sz="quarter" idx="10"/>
          </p:nvPr>
        </p:nvSpPr>
        <p:spPr/>
        <p:txBody>
          <a:bodyPr/>
          <a:lstStyle/>
          <a:p>
            <a:fld id="{A0899856-8AC7-D143-8E8E-88FE3F848EEC}" type="slidenum">
              <a:rPr lang="en-US" smtClean="0"/>
              <a:t>48</a:t>
            </a:fld>
            <a:endParaRPr lang="en-US"/>
          </a:p>
        </p:txBody>
      </p:sp>
    </p:spTree>
    <p:extLst>
      <p:ext uri="{BB962C8B-B14F-4D97-AF65-F5344CB8AC3E}">
        <p14:creationId xmlns:p14="http://schemas.microsoft.com/office/powerpoint/2010/main" val="1978897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1E4046-0689-3340-A39D-493426E3020A}"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3115234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1E4046-0689-3340-A39D-493426E3020A}"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347195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1E4046-0689-3340-A39D-493426E3020A}"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164645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1E4046-0689-3340-A39D-493426E3020A}"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64329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E4046-0689-3340-A39D-493426E3020A}"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303538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1E4046-0689-3340-A39D-493426E3020A}"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105218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1E4046-0689-3340-A39D-493426E3020A}"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64620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1E4046-0689-3340-A39D-493426E3020A}"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284242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E4046-0689-3340-A39D-493426E3020A}"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735606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E4046-0689-3340-A39D-493426E3020A}"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281306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E4046-0689-3340-A39D-493426E3020A}"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93D42-14B9-F04F-809E-02DD96548F36}" type="slidenum">
              <a:rPr lang="en-US" smtClean="0"/>
              <a:t>‹#›</a:t>
            </a:fld>
            <a:endParaRPr lang="en-US"/>
          </a:p>
        </p:txBody>
      </p:sp>
    </p:spTree>
    <p:extLst>
      <p:ext uri="{BB962C8B-B14F-4D97-AF65-F5344CB8AC3E}">
        <p14:creationId xmlns:p14="http://schemas.microsoft.com/office/powerpoint/2010/main" val="130380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E4046-0689-3340-A39D-493426E3020A}" type="datetimeFigureOut">
              <a:rPr lang="en-US" smtClean="0"/>
              <a:t>1/18/2020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93D42-14B9-F04F-809E-02DD96548F36}" type="slidenum">
              <a:rPr lang="en-US" smtClean="0"/>
              <a:t>‹#›</a:t>
            </a:fld>
            <a:endParaRPr lang="en-US"/>
          </a:p>
        </p:txBody>
      </p:sp>
    </p:spTree>
    <p:extLst>
      <p:ext uri="{BB962C8B-B14F-4D97-AF65-F5344CB8AC3E}">
        <p14:creationId xmlns:p14="http://schemas.microsoft.com/office/powerpoint/2010/main" val="886516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7.xml"/><Relationship Id="rId5" Type="http://schemas.openxmlformats.org/officeDocument/2006/relationships/image" Target="../media/image101.jpeg"/><Relationship Id="rId4" Type="http://schemas.openxmlformats.org/officeDocument/2006/relationships/image" Target="../media/image100.jpeg"/></Relationships>
</file>

<file path=ppt/slides/_rels/slide61.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p 206 07_UNF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36083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338" name="TextBox 1"/>
          <p:cNvSpPr txBox="1">
            <a:spLocks noChangeArrowheads="1"/>
          </p:cNvSpPr>
          <p:nvPr/>
        </p:nvSpPr>
        <p:spPr bwMode="auto">
          <a:xfrm>
            <a:off x="762000" y="304800"/>
            <a:ext cx="76200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dirty="0"/>
              <a:t>Chapter 7: Alcohols, Phenols and Thiols</a:t>
            </a:r>
          </a:p>
        </p:txBody>
      </p:sp>
      <p:pic>
        <p:nvPicPr>
          <p:cNvPr id="14339" name="Picture 2" descr="p 206 07_UNF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752600"/>
            <a:ext cx="1447800" cy="752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شكل بيضاوي 1"/>
          <p:cNvSpPr/>
          <p:nvPr/>
        </p:nvSpPr>
        <p:spPr>
          <a:xfrm>
            <a:off x="8088923" y="304800"/>
            <a:ext cx="867508" cy="1101969"/>
          </a:xfrm>
          <a:prstGeom prst="ellipse">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a:t>45</a:t>
            </a:r>
            <a:endParaRPr lang="ar-JO" dirty="0"/>
          </a:p>
        </p:txBody>
      </p:sp>
    </p:spTree>
    <p:extLst>
      <p:ext uri="{BB962C8B-B14F-4D97-AF65-F5344CB8AC3E}">
        <p14:creationId xmlns:p14="http://schemas.microsoft.com/office/powerpoint/2010/main" val="1878318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p 210 Fig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942" y="2184779"/>
            <a:ext cx="2665413" cy="1676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4578" name="TextBox 1"/>
          <p:cNvSpPr txBox="1">
            <a:spLocks noChangeArrowheads="1"/>
          </p:cNvSpPr>
          <p:nvPr/>
        </p:nvSpPr>
        <p:spPr bwMode="auto">
          <a:xfrm>
            <a:off x="1248770" y="3986284"/>
            <a:ext cx="32766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t>Electronic potential map for 1-propanol</a:t>
            </a:r>
          </a:p>
        </p:txBody>
      </p:sp>
      <p:pic>
        <p:nvPicPr>
          <p:cNvPr id="24579" name="Picture 2" descr="p 210 07_UNF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380" y="2337179"/>
            <a:ext cx="2654300" cy="137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4580" name="TextBox 2"/>
          <p:cNvSpPr txBox="1">
            <a:spLocks noChangeArrowheads="1"/>
          </p:cNvSpPr>
          <p:nvPr/>
        </p:nvSpPr>
        <p:spPr bwMode="auto">
          <a:xfrm>
            <a:off x="900753" y="676070"/>
            <a:ext cx="7340220" cy="594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  The lower-molecular-weight alcohols can readily replace water molecules in the hydrogen-bonded network. This accounts for the complete miscibility of such alcohols with water.</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However, as the organic chain lengthens and the alcohol becomes relatively more hydrocarbon like, its water solubility decreases.</a:t>
            </a:r>
          </a:p>
          <a:p>
            <a:endParaRPr lang="en-US" sz="2000" dirty="0"/>
          </a:p>
          <a:p>
            <a:endParaRPr lang="en-US" sz="2000" dirty="0"/>
          </a:p>
          <a:p>
            <a:endParaRPr lang="en-US" sz="2000" dirty="0"/>
          </a:p>
        </p:txBody>
      </p:sp>
    </p:spTree>
    <p:extLst>
      <p:ext uri="{BB962C8B-B14F-4D97-AF65-F5344CB8AC3E}">
        <p14:creationId xmlns:p14="http://schemas.microsoft.com/office/powerpoint/2010/main" val="1302732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p 210 Tab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00"/>
            <a:ext cx="9144000" cy="43164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660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p 211 07_UNF1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662" y="2277623"/>
            <a:ext cx="4724400" cy="16319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6626" name="TextBox 1"/>
          <p:cNvSpPr txBox="1">
            <a:spLocks noChangeArrowheads="1"/>
          </p:cNvSpPr>
          <p:nvPr/>
        </p:nvSpPr>
        <p:spPr bwMode="auto">
          <a:xfrm>
            <a:off x="533399" y="369627"/>
            <a:ext cx="8323997" cy="42165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7.5 Acidity and Basicity reviewed</a:t>
            </a:r>
          </a:p>
          <a:p>
            <a:endParaRPr lang="en-US" b="1" dirty="0"/>
          </a:p>
          <a:p>
            <a:r>
              <a:rPr lang="en-US" sz="2000" b="1" dirty="0" err="1">
                <a:solidFill>
                  <a:srgbClr val="0066FF"/>
                </a:solidFill>
                <a:latin typeface="TradeGothicLTStd-Bd2"/>
              </a:rPr>
              <a:t>Brønsted</a:t>
            </a:r>
            <a:r>
              <a:rPr lang="en-US" sz="2000" b="1" dirty="0">
                <a:solidFill>
                  <a:srgbClr val="0066FF"/>
                </a:solidFill>
                <a:latin typeface="TradeGothicLTStd-Bd2"/>
              </a:rPr>
              <a:t>–Lowry acid </a:t>
            </a:r>
            <a:r>
              <a:rPr lang="en-US" sz="2000" dirty="0">
                <a:solidFill>
                  <a:srgbClr val="000000"/>
                </a:solidFill>
                <a:latin typeface="TradeGothicLTStd"/>
              </a:rPr>
              <a:t>is a proton donor, </a:t>
            </a:r>
            <a:r>
              <a:rPr lang="en-US" sz="2000" b="1" dirty="0" err="1">
                <a:solidFill>
                  <a:srgbClr val="0066FF"/>
                </a:solidFill>
                <a:latin typeface="TradeGothicLTStd-Bd2"/>
              </a:rPr>
              <a:t>Brønsted</a:t>
            </a:r>
            <a:r>
              <a:rPr lang="en-US" sz="2000" b="1" dirty="0">
                <a:solidFill>
                  <a:srgbClr val="0066FF"/>
                </a:solidFill>
                <a:latin typeface="TradeGothicLTStd-Bd2"/>
              </a:rPr>
              <a:t>–Lowry base </a:t>
            </a:r>
            <a:r>
              <a:rPr lang="en-US" sz="2000" dirty="0">
                <a:solidFill>
                  <a:srgbClr val="000000"/>
                </a:solidFill>
                <a:latin typeface="TradeGothicLTStd"/>
              </a:rPr>
              <a:t>is a proton acceptor.</a:t>
            </a:r>
          </a:p>
          <a:p>
            <a:endParaRPr lang="en-US" sz="2000" dirty="0">
              <a:solidFill>
                <a:srgbClr val="000000"/>
              </a:solidFill>
              <a:latin typeface="TradeGothicLTStd"/>
            </a:endParaRPr>
          </a:p>
          <a:p>
            <a:endParaRPr lang="en-US" sz="2000" dirty="0">
              <a:solidFill>
                <a:srgbClr val="000000"/>
              </a:solidFill>
              <a:latin typeface="TradeGothicLTStd"/>
            </a:endParaRPr>
          </a:p>
          <a:p>
            <a:endParaRPr lang="en-US" sz="2000" dirty="0">
              <a:solidFill>
                <a:srgbClr val="000000"/>
              </a:solidFill>
              <a:latin typeface="TradeGothicLTStd"/>
            </a:endParaRPr>
          </a:p>
          <a:p>
            <a:endParaRPr lang="en-US" sz="2000" dirty="0">
              <a:solidFill>
                <a:srgbClr val="000000"/>
              </a:solidFill>
              <a:latin typeface="TradeGothicLTStd"/>
            </a:endParaRPr>
          </a:p>
          <a:p>
            <a:endParaRPr lang="en-US" sz="2000" dirty="0">
              <a:solidFill>
                <a:srgbClr val="000000"/>
              </a:solidFill>
              <a:latin typeface="TradeGothicLTStd"/>
            </a:endParaRPr>
          </a:p>
          <a:p>
            <a:endParaRPr lang="en-US" sz="2000" dirty="0">
              <a:solidFill>
                <a:srgbClr val="000000"/>
              </a:solidFill>
              <a:latin typeface="TradeGothicLTStd"/>
            </a:endParaRPr>
          </a:p>
          <a:p>
            <a:endParaRPr lang="en-US" sz="2000" dirty="0"/>
          </a:p>
          <a:p>
            <a:r>
              <a:rPr lang="en-US" sz="2000" dirty="0">
                <a:solidFill>
                  <a:srgbClr val="000000"/>
                </a:solidFill>
                <a:latin typeface="TradeGothicLTStd"/>
              </a:rPr>
              <a:t>The strength of an acid (in water) is measured quantitatively by its acidity constant, or ionization constant, </a:t>
            </a:r>
            <a:r>
              <a:rPr lang="en-US" sz="2000" i="1" dirty="0" err="1">
                <a:solidFill>
                  <a:srgbClr val="000000"/>
                </a:solidFill>
                <a:latin typeface="TradeGothicLTStd"/>
              </a:rPr>
              <a:t>Ka</a:t>
            </a:r>
            <a:r>
              <a:rPr lang="en-US" sz="2000" dirty="0">
                <a:solidFill>
                  <a:srgbClr val="000000"/>
                </a:solidFill>
                <a:latin typeface="TradeGothicLTStd"/>
              </a:rPr>
              <a:t>.</a:t>
            </a:r>
          </a:p>
        </p:txBody>
      </p:sp>
      <p:pic>
        <p:nvPicPr>
          <p:cNvPr id="3" name="Picture 2"/>
          <p:cNvPicPr>
            <a:picLocks noChangeAspect="1"/>
          </p:cNvPicPr>
          <p:nvPr/>
        </p:nvPicPr>
        <p:blipFill>
          <a:blip r:embed="rId3"/>
          <a:stretch>
            <a:fillRect/>
          </a:stretch>
        </p:blipFill>
        <p:spPr>
          <a:xfrm>
            <a:off x="2279177" y="4749939"/>
            <a:ext cx="4285396" cy="1918687"/>
          </a:xfrm>
          <a:prstGeom prst="rect">
            <a:avLst/>
          </a:prstGeom>
        </p:spPr>
      </p:pic>
    </p:spTree>
    <p:extLst>
      <p:ext uri="{BB962C8B-B14F-4D97-AF65-F5344CB8AC3E}">
        <p14:creationId xmlns:p14="http://schemas.microsoft.com/office/powerpoint/2010/main" val="2563577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9197"/>
            <a:ext cx="8229600" cy="4525963"/>
          </a:xfrm>
        </p:spPr>
        <p:txBody>
          <a:bodyPr>
            <a:normAutofit/>
          </a:bodyPr>
          <a:lstStyle/>
          <a:p>
            <a:pPr marL="0" indent="0">
              <a:buNone/>
            </a:pPr>
            <a:r>
              <a:rPr lang="en-US" sz="2000" dirty="0">
                <a:solidFill>
                  <a:srgbClr val="000000"/>
                </a:solidFill>
                <a:latin typeface="TradeGothicLTStd"/>
              </a:rPr>
              <a:t>A </a:t>
            </a:r>
            <a:r>
              <a:rPr lang="en-US" sz="2000" b="1" dirty="0">
                <a:solidFill>
                  <a:srgbClr val="0066FF"/>
                </a:solidFill>
                <a:latin typeface="TradeGothicLTStd-Bd2"/>
              </a:rPr>
              <a:t>Lewis acid </a:t>
            </a:r>
            <a:r>
              <a:rPr lang="en-US" sz="2000" dirty="0">
                <a:solidFill>
                  <a:srgbClr val="000000"/>
                </a:solidFill>
                <a:latin typeface="TradeGothicLTStd"/>
              </a:rPr>
              <a:t>is an electron pair acceptor; </a:t>
            </a:r>
          </a:p>
          <a:p>
            <a:pPr marL="0" indent="0">
              <a:buNone/>
            </a:pPr>
            <a:r>
              <a:rPr lang="en-US" sz="2000" dirty="0">
                <a:solidFill>
                  <a:srgbClr val="000000"/>
                </a:solidFill>
                <a:latin typeface="TradeGothicLTStd"/>
              </a:rPr>
              <a:t>a </a:t>
            </a:r>
            <a:r>
              <a:rPr lang="en-US" sz="2000" b="1" dirty="0">
                <a:solidFill>
                  <a:srgbClr val="0066FF"/>
                </a:solidFill>
                <a:latin typeface="TradeGothicLTStd-Bd2"/>
              </a:rPr>
              <a:t>Lewis base </a:t>
            </a:r>
            <a:r>
              <a:rPr lang="en-US" sz="2000" dirty="0">
                <a:solidFill>
                  <a:srgbClr val="000000"/>
                </a:solidFill>
                <a:latin typeface="TradeGothicLTStd"/>
              </a:rPr>
              <a:t>is an electron pair donor.</a:t>
            </a:r>
          </a:p>
          <a:p>
            <a:pPr marL="0" indent="0">
              <a:buNone/>
            </a:pPr>
            <a:r>
              <a:rPr lang="en-US" sz="2000" dirty="0">
                <a:solidFill>
                  <a:srgbClr val="000000"/>
                </a:solidFill>
                <a:latin typeface="TradeGothicLTStd"/>
              </a:rPr>
              <a:t>Examples</a:t>
            </a:r>
          </a:p>
          <a:p>
            <a:pPr marL="0" indent="0">
              <a:buNone/>
            </a:pPr>
            <a:endParaRPr lang="en-US" sz="2000" dirty="0"/>
          </a:p>
        </p:txBody>
      </p:sp>
      <p:pic>
        <p:nvPicPr>
          <p:cNvPr id="4" name="Picture 3"/>
          <p:cNvPicPr>
            <a:picLocks noChangeAspect="1"/>
          </p:cNvPicPr>
          <p:nvPr/>
        </p:nvPicPr>
        <p:blipFill>
          <a:blip r:embed="rId2"/>
          <a:stretch>
            <a:fillRect/>
          </a:stretch>
        </p:blipFill>
        <p:spPr>
          <a:xfrm>
            <a:off x="2344714" y="1595377"/>
            <a:ext cx="4178916" cy="1529959"/>
          </a:xfrm>
          <a:prstGeom prst="rect">
            <a:avLst/>
          </a:prstGeom>
        </p:spPr>
      </p:pic>
      <p:pic>
        <p:nvPicPr>
          <p:cNvPr id="5" name="Picture 4"/>
          <p:cNvPicPr>
            <a:picLocks noChangeAspect="1"/>
          </p:cNvPicPr>
          <p:nvPr/>
        </p:nvPicPr>
        <p:blipFill>
          <a:blip r:embed="rId3"/>
          <a:stretch>
            <a:fillRect/>
          </a:stretch>
        </p:blipFill>
        <p:spPr>
          <a:xfrm>
            <a:off x="2754147" y="3125336"/>
            <a:ext cx="4056086" cy="1581126"/>
          </a:xfrm>
          <a:prstGeom prst="rect">
            <a:avLst/>
          </a:prstGeom>
        </p:spPr>
      </p:pic>
      <p:pic>
        <p:nvPicPr>
          <p:cNvPr id="6" name="Picture 5"/>
          <p:cNvPicPr>
            <a:picLocks noChangeAspect="1"/>
          </p:cNvPicPr>
          <p:nvPr/>
        </p:nvPicPr>
        <p:blipFill>
          <a:blip r:embed="rId4"/>
          <a:stretch>
            <a:fillRect/>
          </a:stretch>
        </p:blipFill>
        <p:spPr>
          <a:xfrm>
            <a:off x="2999806" y="4921189"/>
            <a:ext cx="3962400" cy="1533929"/>
          </a:xfrm>
          <a:prstGeom prst="rect">
            <a:avLst/>
          </a:prstGeom>
        </p:spPr>
      </p:pic>
    </p:spTree>
    <p:extLst>
      <p:ext uri="{BB962C8B-B14F-4D97-AF65-F5344CB8AC3E}">
        <p14:creationId xmlns:p14="http://schemas.microsoft.com/office/powerpoint/2010/main" val="2699190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p 213 07_UNF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898988"/>
            <a:ext cx="2743200" cy="8937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2770" name="TextBox 1"/>
          <p:cNvSpPr txBox="1">
            <a:spLocks noChangeArrowheads="1"/>
          </p:cNvSpPr>
          <p:nvPr/>
        </p:nvSpPr>
        <p:spPr bwMode="auto">
          <a:xfrm>
            <a:off x="457200" y="452438"/>
            <a:ext cx="8534400" cy="144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7.6 The Acidity of Alcohols and Phenols</a:t>
            </a:r>
          </a:p>
          <a:p>
            <a:endParaRPr lang="en-US" b="1" dirty="0"/>
          </a:p>
          <a:p>
            <a:r>
              <a:rPr lang="en-US" sz="2000" dirty="0"/>
              <a:t>  The hydroxyl group can act as a proton donor, and dissociation occurs in a manner similar to that for water:</a:t>
            </a:r>
          </a:p>
        </p:txBody>
      </p:sp>
      <p:pic>
        <p:nvPicPr>
          <p:cNvPr id="32771" name="Picture 2" descr="p 213 07_UNF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513996"/>
            <a:ext cx="6161964" cy="20096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2772" name="TextBox 2"/>
          <p:cNvSpPr txBox="1">
            <a:spLocks noChangeArrowheads="1"/>
          </p:cNvSpPr>
          <p:nvPr/>
        </p:nvSpPr>
        <p:spPr bwMode="auto">
          <a:xfrm>
            <a:off x="152400" y="2743200"/>
            <a:ext cx="8991600"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   Phenols are much stronger acids than alcohols mainly because the corresponding </a:t>
            </a:r>
            <a:r>
              <a:rPr lang="en-US" sz="2000" dirty="0" err="1"/>
              <a:t>phenoxide</a:t>
            </a:r>
            <a:r>
              <a:rPr lang="en-US" sz="2000" dirty="0"/>
              <a:t> ions are stabilized by resonance. </a:t>
            </a:r>
          </a:p>
          <a:p>
            <a:r>
              <a:rPr lang="en-US" sz="2000" dirty="0"/>
              <a:t>The negative charge of an </a:t>
            </a:r>
            <a:r>
              <a:rPr lang="en-US" sz="2000" dirty="0" err="1"/>
              <a:t>alkoxide</a:t>
            </a:r>
            <a:r>
              <a:rPr lang="en-US" sz="2000" dirty="0"/>
              <a:t> ion is concentrated on the oxygen atom, while the negative charge on the </a:t>
            </a:r>
            <a:r>
              <a:rPr lang="en-US" sz="2000" dirty="0" err="1"/>
              <a:t>phenoxide</a:t>
            </a:r>
            <a:r>
              <a:rPr lang="en-US" sz="2000" dirty="0"/>
              <a:t> ion can be delocalized to the </a:t>
            </a:r>
            <a:r>
              <a:rPr lang="en-US" sz="2000" i="1" dirty="0" err="1"/>
              <a:t>ortho</a:t>
            </a:r>
            <a:r>
              <a:rPr lang="en-US" sz="2000" dirty="0"/>
              <a:t> and </a:t>
            </a:r>
            <a:r>
              <a:rPr lang="en-US" sz="2000" i="1" dirty="0"/>
              <a:t>para</a:t>
            </a:r>
            <a:r>
              <a:rPr lang="en-US" sz="2000" dirty="0"/>
              <a:t> ring positions through resonance</a:t>
            </a:r>
          </a:p>
        </p:txBody>
      </p:sp>
    </p:spTree>
    <p:extLst>
      <p:ext uri="{BB962C8B-B14F-4D97-AF65-F5344CB8AC3E}">
        <p14:creationId xmlns:p14="http://schemas.microsoft.com/office/powerpoint/2010/main" val="858034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p 214 Tab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341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93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p 214 07_UNF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207827"/>
            <a:ext cx="3657600" cy="1209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4818" name="TextBox 1"/>
          <p:cNvSpPr txBox="1">
            <a:spLocks noChangeArrowheads="1"/>
          </p:cNvSpPr>
          <p:nvPr/>
        </p:nvSpPr>
        <p:spPr bwMode="auto">
          <a:xfrm>
            <a:off x="266700" y="441988"/>
            <a:ext cx="8763000" cy="507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Stabilization by inductive effect</a:t>
            </a:r>
          </a:p>
          <a:p>
            <a:endParaRPr lang="en-US" sz="1600" i="1" dirty="0">
              <a:latin typeface="MinionPro-It"/>
            </a:endParaRPr>
          </a:p>
          <a:p>
            <a:endParaRPr lang="en-US" sz="1600" i="1" dirty="0">
              <a:latin typeface="MinionPro-It"/>
            </a:endParaRPr>
          </a:p>
          <a:p>
            <a:endParaRPr lang="en-US" sz="1600" i="1" dirty="0">
              <a:latin typeface="MinionPro-It"/>
            </a:endParaRPr>
          </a:p>
          <a:p>
            <a:endParaRPr lang="en-US" sz="1600" i="1" dirty="0">
              <a:latin typeface="MinionPro-It"/>
            </a:endParaRPr>
          </a:p>
          <a:p>
            <a:endParaRPr lang="en-US" sz="1600" i="1" dirty="0">
              <a:latin typeface="MinionPro-It"/>
            </a:endParaRPr>
          </a:p>
          <a:p>
            <a:endParaRPr lang="en-US" sz="1600" i="1" dirty="0">
              <a:latin typeface="MinionPro-It"/>
            </a:endParaRPr>
          </a:p>
          <a:p>
            <a:endParaRPr lang="en-US" sz="1600" i="1" dirty="0">
              <a:latin typeface="MinionPro-It"/>
            </a:endParaRPr>
          </a:p>
          <a:p>
            <a:r>
              <a:rPr lang="en-US" sz="2000" i="1" dirty="0">
                <a:latin typeface="MinionPro-It"/>
              </a:rPr>
              <a:t> All electron-withdrawing groups increase acidity </a:t>
            </a:r>
            <a:r>
              <a:rPr lang="en-US" sz="2000" dirty="0">
                <a:latin typeface="MinionPro-Regular"/>
              </a:rPr>
              <a:t>by stabilizing the conjugate base. </a:t>
            </a:r>
            <a:r>
              <a:rPr lang="en-US" sz="2000" i="1" dirty="0">
                <a:latin typeface="MinionPro-It"/>
              </a:rPr>
              <a:t>Electron-donating groups decrease acidity </a:t>
            </a:r>
            <a:r>
              <a:rPr lang="en-US" sz="2000" dirty="0">
                <a:latin typeface="MinionPro-Regular"/>
              </a:rPr>
              <a:t>because they destabilize</a:t>
            </a:r>
          </a:p>
          <a:p>
            <a:r>
              <a:rPr lang="en-US" sz="2000" dirty="0">
                <a:latin typeface="MinionPro-Regular"/>
              </a:rPr>
              <a:t>the conjugate base.</a:t>
            </a:r>
            <a:endParaRPr lang="en-US" sz="2000" dirty="0"/>
          </a:p>
          <a:p>
            <a:endParaRPr lang="en-US" sz="20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pic>
        <p:nvPicPr>
          <p:cNvPr id="2" name="Picture 1"/>
          <p:cNvPicPr>
            <a:picLocks noChangeAspect="1"/>
          </p:cNvPicPr>
          <p:nvPr/>
        </p:nvPicPr>
        <p:blipFill>
          <a:blip r:embed="rId3"/>
          <a:stretch>
            <a:fillRect/>
          </a:stretch>
        </p:blipFill>
        <p:spPr>
          <a:xfrm>
            <a:off x="1656451" y="3659541"/>
            <a:ext cx="5983498" cy="2626599"/>
          </a:xfrm>
          <a:prstGeom prst="rect">
            <a:avLst/>
          </a:prstGeom>
        </p:spPr>
      </p:pic>
    </p:spTree>
    <p:extLst>
      <p:ext uri="{BB962C8B-B14F-4D97-AF65-F5344CB8AC3E}">
        <p14:creationId xmlns:p14="http://schemas.microsoft.com/office/powerpoint/2010/main" val="3737720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228600" y="457200"/>
            <a:ext cx="8382000" cy="5324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inionPro-Regular"/>
              </a:rPr>
              <a:t>  </a:t>
            </a:r>
            <a:r>
              <a:rPr lang="en-US" sz="2000" dirty="0" err="1">
                <a:latin typeface="MinionPro-Regular"/>
              </a:rPr>
              <a:t>Alkoxides</a:t>
            </a:r>
            <a:r>
              <a:rPr lang="en-US" sz="2000" dirty="0">
                <a:latin typeface="MinionPro-Regular"/>
              </a:rPr>
              <a:t> can be prepared by the reaction of an alcohol with sodium or</a:t>
            </a:r>
          </a:p>
          <a:p>
            <a:r>
              <a:rPr lang="en-US" sz="2000" dirty="0">
                <a:latin typeface="MinionPro-Regular"/>
              </a:rPr>
              <a:t>potassium metal or with a metal hydride</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r>
              <a:rPr lang="en-US" sz="2000" dirty="0">
                <a:latin typeface="MinionPro-Regular"/>
              </a:rPr>
              <a:t>   The treatment of alcohols with sodium hydroxide does not convert them to their </a:t>
            </a:r>
            <a:r>
              <a:rPr lang="en-US" sz="2000" dirty="0" err="1">
                <a:latin typeface="MinionPro-Regular"/>
              </a:rPr>
              <a:t>alkoxides</a:t>
            </a:r>
            <a:r>
              <a:rPr lang="en-US" sz="2000" dirty="0">
                <a:latin typeface="MinionPro-Regular"/>
              </a:rPr>
              <a:t>. This is because </a:t>
            </a:r>
            <a:r>
              <a:rPr lang="en-US" sz="2000" dirty="0" err="1">
                <a:latin typeface="MinionPro-Regular"/>
              </a:rPr>
              <a:t>alkoxides</a:t>
            </a:r>
            <a:r>
              <a:rPr lang="en-US" sz="2000" dirty="0">
                <a:latin typeface="MinionPro-Regular"/>
              </a:rPr>
              <a:t> are stronger bases than hydroxide ion. Phenols, however, can be converted to </a:t>
            </a:r>
            <a:r>
              <a:rPr lang="en-US" sz="2000" dirty="0" err="1">
                <a:latin typeface="MinionPro-Regular"/>
              </a:rPr>
              <a:t>phenoxide</a:t>
            </a:r>
            <a:endParaRPr lang="en-US" sz="2000" dirty="0">
              <a:latin typeface="MinionPro-Regular"/>
            </a:endParaRPr>
          </a:p>
          <a:p>
            <a:r>
              <a:rPr lang="en-US" sz="2000" dirty="0">
                <a:latin typeface="MinionPro-Regular"/>
              </a:rPr>
              <a:t>ions in this way.</a:t>
            </a:r>
          </a:p>
          <a:p>
            <a:endParaRPr lang="en-US" sz="2000" dirty="0">
              <a:latin typeface="MinionPro-Regular"/>
            </a:endParaRPr>
          </a:p>
          <a:p>
            <a:endParaRPr lang="en-US" sz="2000" dirty="0">
              <a:latin typeface="MinionPro-Regular"/>
            </a:endParaRPr>
          </a:p>
          <a:p>
            <a:endParaRPr lang="en-US" sz="2000" dirty="0"/>
          </a:p>
        </p:txBody>
      </p:sp>
      <p:pic>
        <p:nvPicPr>
          <p:cNvPr id="3" name="Picture 2"/>
          <p:cNvPicPr>
            <a:picLocks noChangeAspect="1"/>
          </p:cNvPicPr>
          <p:nvPr/>
        </p:nvPicPr>
        <p:blipFill>
          <a:blip r:embed="rId3"/>
          <a:stretch>
            <a:fillRect/>
          </a:stretch>
        </p:blipFill>
        <p:spPr>
          <a:xfrm>
            <a:off x="1842448" y="1323833"/>
            <a:ext cx="5500048" cy="2115403"/>
          </a:xfrm>
          <a:prstGeom prst="rect">
            <a:avLst/>
          </a:prstGeom>
        </p:spPr>
      </p:pic>
      <p:pic>
        <p:nvPicPr>
          <p:cNvPr id="4" name="Picture 3"/>
          <p:cNvPicPr>
            <a:picLocks noChangeAspect="1"/>
          </p:cNvPicPr>
          <p:nvPr/>
        </p:nvPicPr>
        <p:blipFill>
          <a:blip r:embed="rId4"/>
          <a:stretch>
            <a:fillRect/>
          </a:stretch>
        </p:blipFill>
        <p:spPr>
          <a:xfrm>
            <a:off x="1323833" y="4831308"/>
            <a:ext cx="6018663" cy="1762470"/>
          </a:xfrm>
          <a:prstGeom prst="rect">
            <a:avLst/>
          </a:prstGeom>
        </p:spPr>
      </p:pic>
    </p:spTree>
    <p:extLst>
      <p:ext uri="{BB962C8B-B14F-4D97-AF65-F5344CB8AC3E}">
        <p14:creationId xmlns:p14="http://schemas.microsoft.com/office/powerpoint/2010/main" val="72925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p 216 07_UNF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708" y="2203191"/>
            <a:ext cx="6324600" cy="822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0962" name="TextBox 1"/>
          <p:cNvSpPr txBox="1">
            <a:spLocks noChangeArrowheads="1"/>
          </p:cNvSpPr>
          <p:nvPr/>
        </p:nvSpPr>
        <p:spPr bwMode="auto">
          <a:xfrm>
            <a:off x="228600" y="533400"/>
            <a:ext cx="8534400" cy="4308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7.8 Dehydration of Alcohols to Alkenes</a:t>
            </a:r>
          </a:p>
          <a:p>
            <a:endParaRPr lang="en-US" b="1" dirty="0"/>
          </a:p>
          <a:p>
            <a:r>
              <a:rPr lang="en-US" sz="2200" dirty="0">
                <a:latin typeface="MinionPro-Regular"/>
              </a:rPr>
              <a:t>Alcohols can be dehydrated by heating them with a strong acid</a:t>
            </a:r>
          </a:p>
          <a:p>
            <a:endParaRPr lang="en-US" sz="2200" dirty="0">
              <a:latin typeface="MinionPro-Regular"/>
            </a:endParaRPr>
          </a:p>
          <a:p>
            <a:endParaRPr lang="en-US" sz="2200" dirty="0">
              <a:latin typeface="MinionPro-Regular"/>
            </a:endParaRPr>
          </a:p>
          <a:p>
            <a:endParaRPr lang="en-US" sz="2200" dirty="0">
              <a:latin typeface="MinionPro-Regular"/>
            </a:endParaRPr>
          </a:p>
          <a:p>
            <a:endParaRPr lang="en-US" sz="2200" dirty="0">
              <a:latin typeface="MinionPro-Regular"/>
            </a:endParaRPr>
          </a:p>
          <a:p>
            <a:endParaRPr lang="en-US" sz="2000" dirty="0">
              <a:latin typeface="MinionPro-Regular"/>
            </a:endParaRPr>
          </a:p>
          <a:p>
            <a:r>
              <a:rPr lang="en-US" sz="2000" dirty="0">
                <a:latin typeface="MinionPro-Regular"/>
              </a:rPr>
              <a:t>  </a:t>
            </a:r>
            <a:r>
              <a:rPr lang="en-US" sz="2200" dirty="0">
                <a:latin typeface="MinionPro-Regular"/>
              </a:rPr>
              <a:t>This type of reaction, which can be used to prepare alkenes, is the reverse of hydration . It is an </a:t>
            </a:r>
            <a:r>
              <a:rPr lang="en-US" sz="2200" i="1" dirty="0">
                <a:latin typeface="MinionPro-It"/>
              </a:rPr>
              <a:t>elimination reaction </a:t>
            </a:r>
            <a:r>
              <a:rPr lang="en-US" sz="2200" dirty="0">
                <a:latin typeface="MinionPro-Regular"/>
              </a:rPr>
              <a:t>and can occur by either an E1 or an E2 mechanism, depending on the class of the alcohol.</a:t>
            </a:r>
            <a:endParaRPr lang="en-US" sz="2200" dirty="0"/>
          </a:p>
        </p:txBody>
      </p:sp>
    </p:spTree>
    <p:extLst>
      <p:ext uri="{BB962C8B-B14F-4D97-AF65-F5344CB8AC3E}">
        <p14:creationId xmlns:p14="http://schemas.microsoft.com/office/powerpoint/2010/main" val="4142995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p 216 07_UNF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305" y="3480588"/>
            <a:ext cx="5257800" cy="11668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986" name="Picture 2" descr="p 216 07_UNF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574" y="5314280"/>
            <a:ext cx="4876800" cy="14890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2" descr="p 216 07_UNF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824" y="1719224"/>
            <a:ext cx="5410200" cy="11509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545912" y="253379"/>
            <a:ext cx="8434315" cy="6247864"/>
          </a:xfrm>
          <a:prstGeom prst="rect">
            <a:avLst/>
          </a:prstGeom>
          <a:noFill/>
        </p:spPr>
        <p:txBody>
          <a:bodyPr wrap="square" rtlCol="0">
            <a:spAutoFit/>
          </a:bodyPr>
          <a:lstStyle/>
          <a:p>
            <a:r>
              <a:rPr lang="en-US" sz="2000" dirty="0">
                <a:latin typeface="MinionPro-Regular"/>
              </a:rPr>
              <a:t>Tertiary alcohols dehydrate by the E1 mechanism. </a:t>
            </a:r>
          </a:p>
          <a:p>
            <a:endParaRPr lang="en-US" sz="2000" dirty="0">
              <a:latin typeface="MinionPro-Regular"/>
            </a:endParaRPr>
          </a:p>
          <a:p>
            <a:r>
              <a:rPr lang="en-US" sz="2000" dirty="0">
                <a:latin typeface="MinionPro-Regular"/>
              </a:rPr>
              <a:t>  The first step involves rapid and reversible protonation of the hydroxyl group. </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r>
              <a:rPr lang="en-US" sz="2000" dirty="0">
                <a:latin typeface="MinionPro-Regular"/>
              </a:rPr>
              <a:t>  Ionization (the rate-determining step), with water as the leaving group, occurs readily because the resulting carbocation is tertiary.</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r>
              <a:rPr lang="en-US" sz="2000" dirty="0">
                <a:latin typeface="MinionPro-Regular"/>
              </a:rPr>
              <a:t>  Proton loss from a carbon atom adjacent to the positive carbon completes the reaction.</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p>
        </p:txBody>
      </p:sp>
    </p:spTree>
    <p:extLst>
      <p:ext uri="{BB962C8B-B14F-4D97-AF65-F5344CB8AC3E}">
        <p14:creationId xmlns:p14="http://schemas.microsoft.com/office/powerpoint/2010/main" val="5071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7074" y="382138"/>
            <a:ext cx="7947925" cy="4786319"/>
          </a:xfrm>
          <a:prstGeom prst="rect">
            <a:avLst/>
          </a:prstGeom>
        </p:spPr>
      </p:pic>
      <p:sp>
        <p:nvSpPr>
          <p:cNvPr id="3" name="TextBox 2"/>
          <p:cNvSpPr txBox="1"/>
          <p:nvPr/>
        </p:nvSpPr>
        <p:spPr>
          <a:xfrm>
            <a:off x="644856" y="5168457"/>
            <a:ext cx="8270544" cy="1477328"/>
          </a:xfrm>
          <a:prstGeom prst="rect">
            <a:avLst/>
          </a:prstGeom>
          <a:noFill/>
        </p:spPr>
        <p:txBody>
          <a:bodyPr wrap="square" rtlCol="0">
            <a:spAutoFit/>
          </a:bodyPr>
          <a:lstStyle/>
          <a:p>
            <a:r>
              <a:rPr lang="en-US" b="1" dirty="0">
                <a:latin typeface="MinionPro-Bold"/>
              </a:rPr>
              <a:t>-Alcohols </a:t>
            </a:r>
            <a:r>
              <a:rPr lang="en-US" dirty="0">
                <a:latin typeface="MinionPro-Regular"/>
              </a:rPr>
              <a:t>have the general formula R</a:t>
            </a:r>
            <a:r>
              <a:rPr lang="en-US" dirty="0">
                <a:latin typeface="ProgressivePi"/>
              </a:rPr>
              <a:t>-</a:t>
            </a:r>
            <a:r>
              <a:rPr lang="en-US" dirty="0">
                <a:latin typeface="MinionPro-Regular"/>
              </a:rPr>
              <a:t>OH and are characterized by the presence of a </a:t>
            </a:r>
            <a:r>
              <a:rPr lang="en-US" b="1" dirty="0">
                <a:latin typeface="MinionPro-Bold"/>
              </a:rPr>
              <a:t>hydroxyl group, </a:t>
            </a:r>
            <a:r>
              <a:rPr lang="en-US" dirty="0">
                <a:latin typeface="ProgressivePi"/>
              </a:rPr>
              <a:t>-</a:t>
            </a:r>
            <a:r>
              <a:rPr lang="en-US" b="1" dirty="0">
                <a:latin typeface="MinionPro-Bold"/>
              </a:rPr>
              <a:t>OH. </a:t>
            </a:r>
          </a:p>
          <a:p>
            <a:r>
              <a:rPr lang="en-US" b="1" dirty="0">
                <a:latin typeface="MinionPro-Bold"/>
              </a:rPr>
              <a:t>-Phenols </a:t>
            </a:r>
            <a:r>
              <a:rPr lang="en-US" dirty="0">
                <a:latin typeface="MinionPro-Regular"/>
              </a:rPr>
              <a:t>have a hydroxyl group attached directly to an aromatic ring. </a:t>
            </a:r>
          </a:p>
          <a:p>
            <a:r>
              <a:rPr lang="en-US" b="1" dirty="0">
                <a:latin typeface="MinionPro-Bold"/>
              </a:rPr>
              <a:t>-Thiols </a:t>
            </a:r>
            <a:r>
              <a:rPr lang="en-US" dirty="0">
                <a:latin typeface="MinionPro-Regular"/>
              </a:rPr>
              <a:t>and </a:t>
            </a:r>
            <a:r>
              <a:rPr lang="en-US" dirty="0" err="1">
                <a:latin typeface="MinionPro-Regular"/>
              </a:rPr>
              <a:t>thiophenols</a:t>
            </a:r>
            <a:r>
              <a:rPr lang="en-US" dirty="0">
                <a:latin typeface="MinionPro-Regular"/>
              </a:rPr>
              <a:t> are similar to alcohols and phenols, except the oxygen is replaced by sulfur.</a:t>
            </a:r>
            <a:endParaRPr lang="en-US" dirty="0"/>
          </a:p>
        </p:txBody>
      </p:sp>
    </p:spTree>
    <p:extLst>
      <p:ext uri="{BB962C8B-B14F-4D97-AF65-F5344CB8AC3E}">
        <p14:creationId xmlns:p14="http://schemas.microsoft.com/office/powerpoint/2010/main" val="3463558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p 217 07_UNF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22727"/>
            <a:ext cx="5791200" cy="19065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3010" name="Picture 2" descr="p 217 07_UNF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470779"/>
            <a:ext cx="5334000" cy="11525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368491" y="461062"/>
            <a:ext cx="8502554" cy="4739759"/>
          </a:xfrm>
          <a:prstGeom prst="rect">
            <a:avLst/>
          </a:prstGeom>
          <a:noFill/>
        </p:spPr>
        <p:txBody>
          <a:bodyPr wrap="square" rtlCol="0">
            <a:spAutoFit/>
          </a:bodyPr>
          <a:lstStyle/>
          <a:p>
            <a:r>
              <a:rPr lang="en-US" sz="2400" dirty="0"/>
              <a:t>The overall reaction is</a:t>
            </a:r>
          </a:p>
          <a:p>
            <a:endParaRPr lang="en-US" sz="2400" dirty="0"/>
          </a:p>
          <a:p>
            <a:endParaRPr lang="en-US" sz="2400" dirty="0"/>
          </a:p>
          <a:p>
            <a:endParaRPr lang="en-US" sz="2400" dirty="0"/>
          </a:p>
          <a:p>
            <a:endParaRPr lang="en-US" sz="2400" dirty="0"/>
          </a:p>
          <a:p>
            <a:endParaRPr lang="en-US" sz="2400" dirty="0"/>
          </a:p>
          <a:p>
            <a:endParaRPr lang="en-US" sz="2400" dirty="0"/>
          </a:p>
          <a:p>
            <a:r>
              <a:rPr lang="en-US" sz="2200" dirty="0">
                <a:latin typeface="MinionPro-Regular"/>
              </a:rPr>
              <a:t>   With a primary alcohol, a primary carbocation intermediate is avoided by combining the last two steps of the mechanism. The loss of water and an adjacent proton occurs simultaneously in an E2 mechanism.</a:t>
            </a:r>
            <a:endParaRPr lang="en-US" sz="2200" dirty="0"/>
          </a:p>
          <a:p>
            <a:endParaRPr lang="en-US" sz="2200" dirty="0"/>
          </a:p>
          <a:p>
            <a:endParaRPr lang="en-US" sz="2400" dirty="0"/>
          </a:p>
        </p:txBody>
      </p:sp>
      <p:pic>
        <p:nvPicPr>
          <p:cNvPr id="5" name="Picture 2" descr="p 217 07_UNF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168" y="5564347"/>
            <a:ext cx="5791200" cy="12779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363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 217 07_UNF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90800"/>
            <a:ext cx="8264525" cy="137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4035" name="TextBox 1"/>
          <p:cNvSpPr txBox="1">
            <a:spLocks noChangeArrowheads="1"/>
          </p:cNvSpPr>
          <p:nvPr/>
        </p:nvSpPr>
        <p:spPr bwMode="auto">
          <a:xfrm>
            <a:off x="533399" y="1138451"/>
            <a:ext cx="8264525" cy="48936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Sometimes a single alcohol gives two or more alkenes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latin typeface="MinionPro-Regular"/>
              </a:rPr>
              <a:t>In these cases, </a:t>
            </a:r>
            <a:r>
              <a:rPr lang="en-US" i="1" dirty="0">
                <a:latin typeface="MinionPro-It"/>
              </a:rPr>
              <a:t>the alkene with the most substituted double bond </a:t>
            </a:r>
            <a:r>
              <a:rPr lang="en-US" i="1">
                <a:latin typeface="MinionPro-It"/>
              </a:rPr>
              <a:t>usually predominates </a:t>
            </a:r>
            <a:r>
              <a:rPr lang="en-US">
                <a:latin typeface="MinionPro-Regular"/>
              </a:rPr>
              <a:t>. </a:t>
            </a:r>
            <a:r>
              <a:rPr lang="en-US" dirty="0">
                <a:latin typeface="MinionPro-Regular"/>
              </a:rPr>
              <a:t>By “most substituted,” we mean the alkene with the greatest number of alkyl groups on the doubly bonded carbons.</a:t>
            </a:r>
            <a:endParaRPr lang="en-US" dirty="0"/>
          </a:p>
        </p:txBody>
      </p:sp>
    </p:spTree>
    <p:extLst>
      <p:ext uri="{BB962C8B-B14F-4D97-AF65-F5344CB8AC3E}">
        <p14:creationId xmlns:p14="http://schemas.microsoft.com/office/powerpoint/2010/main" val="1268917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p 218 07_UNF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678" y="2357229"/>
            <a:ext cx="5257800" cy="641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5058" name="TextBox 1"/>
          <p:cNvSpPr txBox="1">
            <a:spLocks noChangeArrowheads="1"/>
          </p:cNvSpPr>
          <p:nvPr/>
        </p:nvSpPr>
        <p:spPr bwMode="auto">
          <a:xfrm>
            <a:off x="155812" y="573765"/>
            <a:ext cx="9151961" cy="8279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7.9 The Reaction of Alcohols with Hydrogen Halides </a:t>
            </a:r>
          </a:p>
          <a:p>
            <a:endParaRPr lang="en-US" sz="2000" b="1" dirty="0"/>
          </a:p>
          <a:p>
            <a:r>
              <a:rPr lang="en-US" sz="2000" dirty="0"/>
              <a:t>  Alcohols react with hydrogen halides (</a:t>
            </a:r>
            <a:r>
              <a:rPr lang="en-US" sz="2000" dirty="0" err="1"/>
              <a:t>HCl</a:t>
            </a:r>
            <a:r>
              <a:rPr lang="en-US" sz="2000" dirty="0"/>
              <a:t>, </a:t>
            </a:r>
            <a:r>
              <a:rPr lang="en-US" sz="2000" dirty="0" err="1"/>
              <a:t>HBr</a:t>
            </a:r>
            <a:r>
              <a:rPr lang="en-US" sz="2000" dirty="0"/>
              <a:t>, and HI) to give alkyl halides</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r>
              <a:rPr lang="en-US" sz="2000" dirty="0">
                <a:latin typeface="MinionPro-Regular"/>
              </a:rPr>
              <a:t>Because halide ions are good nucleophiles, we obtain mainly substitution products instead of dehydration. Once again, the reaction rate and mechanism depend on the class of alcohol (tertiary, secondary, or primary).</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r>
              <a:rPr lang="en-US" sz="2000" dirty="0">
                <a:latin typeface="MinionPro-Regular"/>
              </a:rPr>
              <a:t>The reaction occurs by an S</a:t>
            </a:r>
            <a:r>
              <a:rPr lang="en-US" sz="1600" baseline="-25000" dirty="0">
                <a:latin typeface="MinionPro-Regular"/>
              </a:rPr>
              <a:t>N</a:t>
            </a:r>
            <a:r>
              <a:rPr lang="en-US" sz="2000" dirty="0">
                <a:latin typeface="MinionPro-Regular"/>
              </a:rPr>
              <a:t>1 mechanism and involves a carbocation intermediate.</a:t>
            </a:r>
            <a:endParaRPr lang="en-US" sz="2000" dirty="0"/>
          </a:p>
          <a:p>
            <a:endParaRPr lang="en-US" sz="2000" b="1" dirty="0"/>
          </a:p>
          <a:p>
            <a:endParaRPr lang="en-US" sz="2000" b="1" dirty="0"/>
          </a:p>
          <a:p>
            <a:endParaRPr lang="en-US" sz="2000" b="1" dirty="0"/>
          </a:p>
          <a:p>
            <a:endParaRPr lang="en-US" sz="2000" b="1" dirty="0"/>
          </a:p>
          <a:p>
            <a:endParaRPr lang="en-US" sz="2000" b="1" dirty="0"/>
          </a:p>
          <a:p>
            <a:endParaRPr lang="en-US" b="1" dirty="0"/>
          </a:p>
          <a:p>
            <a:endParaRPr lang="en-US" b="1" dirty="0"/>
          </a:p>
        </p:txBody>
      </p:sp>
      <p:pic>
        <p:nvPicPr>
          <p:cNvPr id="45059" name="Picture 2" descr="p 218 07_UNF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89" y="4553803"/>
            <a:ext cx="8001000" cy="863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32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 218 07_UNF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21" y="2593075"/>
            <a:ext cx="7848600" cy="9922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641444" y="736979"/>
            <a:ext cx="8045355" cy="6017032"/>
          </a:xfrm>
          <a:prstGeom prst="rect">
            <a:avLst/>
          </a:prstGeom>
          <a:noFill/>
        </p:spPr>
        <p:txBody>
          <a:bodyPr wrap="square" rtlCol="0">
            <a:spAutoFit/>
          </a:bodyPr>
          <a:lstStyle/>
          <a:p>
            <a:r>
              <a:rPr lang="en-US" sz="2000" dirty="0">
                <a:latin typeface="MinionPro-Regular"/>
              </a:rPr>
              <a:t>   On the other hand, 1-butanol, a primary alcohol, reacts slowly and must be heated for several hours with a mixture of concentrated hydrochloric acid and a Lewis acid catalyst such as zinc chloride to accomplish the same type of reaction.</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r>
              <a:rPr lang="en-US" sz="2000" dirty="0">
                <a:latin typeface="MinionPro-Regular"/>
              </a:rPr>
              <a:t>The reaction occurs by an S</a:t>
            </a:r>
            <a:r>
              <a:rPr lang="en-US" sz="2000" baseline="-25000" dirty="0">
                <a:latin typeface="MinionPro-Regular"/>
              </a:rPr>
              <a:t>N</a:t>
            </a:r>
            <a:r>
              <a:rPr lang="en-US" sz="2000" dirty="0">
                <a:latin typeface="MinionPro-Regular"/>
              </a:rPr>
              <a:t>2 mechanism.</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r>
              <a:rPr lang="en-US" sz="2000" dirty="0">
                <a:latin typeface="MinionPro-Regular"/>
              </a:rPr>
              <a:t>Secondary alcohols react at intermediate rates by both S</a:t>
            </a:r>
            <a:r>
              <a:rPr lang="en-US" sz="800" dirty="0">
                <a:latin typeface="MinionPro-Regular"/>
              </a:rPr>
              <a:t>N</a:t>
            </a:r>
            <a:r>
              <a:rPr lang="en-US" sz="2000" dirty="0">
                <a:latin typeface="MinionPro-Regular"/>
              </a:rPr>
              <a:t>1 and S</a:t>
            </a:r>
            <a:r>
              <a:rPr lang="en-US" sz="800" dirty="0">
                <a:latin typeface="MinionPro-Regular"/>
              </a:rPr>
              <a:t>N</a:t>
            </a:r>
            <a:r>
              <a:rPr lang="en-US" sz="2000" dirty="0">
                <a:latin typeface="MinionPro-Regular"/>
              </a:rPr>
              <a:t>2 mechanisms.</a:t>
            </a:r>
          </a:p>
        </p:txBody>
      </p:sp>
      <p:pic>
        <p:nvPicPr>
          <p:cNvPr id="3" name="Picture 2"/>
          <p:cNvPicPr>
            <a:picLocks noChangeAspect="1"/>
          </p:cNvPicPr>
          <p:nvPr/>
        </p:nvPicPr>
        <p:blipFill>
          <a:blip r:embed="rId3"/>
          <a:stretch>
            <a:fillRect/>
          </a:stretch>
        </p:blipFill>
        <p:spPr>
          <a:xfrm>
            <a:off x="947270" y="4420500"/>
            <a:ext cx="6785436" cy="1292464"/>
          </a:xfrm>
          <a:prstGeom prst="rect">
            <a:avLst/>
          </a:prstGeom>
        </p:spPr>
      </p:pic>
    </p:spTree>
    <p:extLst>
      <p:ext uri="{BB962C8B-B14F-4D97-AF65-F5344CB8AC3E}">
        <p14:creationId xmlns:p14="http://schemas.microsoft.com/office/powerpoint/2010/main" val="661275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p 219 07_UNF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45" y="2765946"/>
            <a:ext cx="7010400" cy="14811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8130" name="TextBox 1"/>
          <p:cNvSpPr txBox="1">
            <a:spLocks noChangeArrowheads="1"/>
          </p:cNvSpPr>
          <p:nvPr/>
        </p:nvSpPr>
        <p:spPr bwMode="auto">
          <a:xfrm>
            <a:off x="228600" y="457200"/>
            <a:ext cx="8534400" cy="51398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7.10 Other Ways to Prepare Alkyl Halides from Alcohols</a:t>
            </a:r>
          </a:p>
          <a:p>
            <a:endParaRPr lang="en-US" b="1" dirty="0"/>
          </a:p>
          <a:p>
            <a:r>
              <a:rPr lang="en-US" sz="2000" dirty="0">
                <a:latin typeface="MinionPro-Regular"/>
              </a:rPr>
              <a:t>Since alkyl halides are extremely useful in synthesis, it is not surprising that chemists have devised several ways to prepare them from alcohols.</a:t>
            </a:r>
          </a:p>
          <a:p>
            <a:endParaRPr lang="en-US" sz="2000" dirty="0">
              <a:latin typeface="MinionPro-Regular"/>
            </a:endParaRPr>
          </a:p>
          <a:p>
            <a:pPr marL="457200" indent="-457200">
              <a:buAutoNum type="arabicPeriod"/>
            </a:pPr>
            <a:r>
              <a:rPr lang="en-US" sz="2000" dirty="0" err="1">
                <a:latin typeface="MinionPro-Regular"/>
              </a:rPr>
              <a:t>Thionyl</a:t>
            </a:r>
            <a:r>
              <a:rPr lang="en-US" sz="2000" dirty="0">
                <a:latin typeface="MinionPro-Regular"/>
              </a:rPr>
              <a:t> chloride reacts with alcohols to give alkyl chlorides.</a:t>
            </a:r>
          </a:p>
          <a:p>
            <a:pPr marL="457200" indent="-457200">
              <a:buAutoNum type="arabicPeriod"/>
            </a:pPr>
            <a:endParaRPr lang="en-US" sz="2000" dirty="0">
              <a:latin typeface="MinionPro-Regular"/>
            </a:endParaRPr>
          </a:p>
          <a:p>
            <a:pPr marL="457200" indent="-457200">
              <a:buAutoNum type="arabicPeriod"/>
            </a:pPr>
            <a:endParaRPr lang="en-US" sz="2000" dirty="0">
              <a:latin typeface="MinionPro-Regular"/>
            </a:endParaRPr>
          </a:p>
          <a:p>
            <a:pPr marL="457200" indent="-457200">
              <a:buAutoNum type="arabicPeriod"/>
            </a:pPr>
            <a:endParaRPr lang="en-US" sz="2000" dirty="0">
              <a:latin typeface="MinionPro-Regular"/>
            </a:endParaRPr>
          </a:p>
          <a:p>
            <a:pPr marL="457200" indent="-457200">
              <a:buAutoNum type="arabicPeriod"/>
            </a:pPr>
            <a:endParaRPr lang="en-US" sz="2000" dirty="0">
              <a:latin typeface="MinionPro-Regular"/>
            </a:endParaRPr>
          </a:p>
          <a:p>
            <a:pPr marL="457200" indent="-457200">
              <a:buAutoNum type="arabicPeriod"/>
            </a:pPr>
            <a:endParaRPr lang="en-US" sz="2000" dirty="0">
              <a:latin typeface="MinionPro-Regular"/>
            </a:endParaRPr>
          </a:p>
          <a:p>
            <a:pPr marL="457200" indent="-457200">
              <a:buAutoNum type="arabicPeriod"/>
            </a:pPr>
            <a:endParaRPr lang="en-US" sz="2000" dirty="0">
              <a:latin typeface="MinionPro-Regular"/>
            </a:endParaRPr>
          </a:p>
          <a:p>
            <a:pPr marL="457200" indent="-457200">
              <a:buAutoNum type="arabicPeriod"/>
            </a:pPr>
            <a:endParaRPr lang="en-US" sz="2000" dirty="0">
              <a:latin typeface="MinionPro-Regular"/>
            </a:endParaRPr>
          </a:p>
          <a:p>
            <a:pPr marL="457200" indent="-457200">
              <a:buAutoNum type="arabicPeriod"/>
            </a:pPr>
            <a:r>
              <a:rPr lang="en-US" sz="2000" dirty="0">
                <a:latin typeface="MinionPro-Regular"/>
              </a:rPr>
              <a:t>Phosphorus halides also convert alcohols to alkyl halides.</a:t>
            </a:r>
          </a:p>
          <a:p>
            <a:pPr marL="457200" indent="-457200">
              <a:buAutoNum type="arabicPeriod"/>
            </a:pPr>
            <a:endParaRPr lang="en-US" sz="2000" dirty="0">
              <a:latin typeface="MinionPro-Regular"/>
            </a:endParaRPr>
          </a:p>
          <a:p>
            <a:pPr marL="457200" indent="-457200">
              <a:buAutoNum type="arabicPeriod"/>
            </a:pPr>
            <a:endParaRPr lang="en-US" sz="2000" dirty="0"/>
          </a:p>
        </p:txBody>
      </p:sp>
      <p:pic>
        <p:nvPicPr>
          <p:cNvPr id="48131" name="Picture 2" descr="p 220 07_UNF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336275"/>
            <a:ext cx="6324600" cy="863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4281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7009" y="1364776"/>
            <a:ext cx="7623910" cy="2721449"/>
          </a:xfrm>
          <a:prstGeom prst="rect">
            <a:avLst/>
          </a:prstGeom>
        </p:spPr>
      </p:pic>
    </p:spTree>
    <p:extLst>
      <p:ext uri="{BB962C8B-B14F-4D97-AF65-F5344CB8AC3E}">
        <p14:creationId xmlns:p14="http://schemas.microsoft.com/office/powerpoint/2010/main" val="3836032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6850" y="1569492"/>
            <a:ext cx="6210300" cy="3220871"/>
          </a:xfrm>
          <a:prstGeom prst="rect">
            <a:avLst/>
          </a:prstGeom>
        </p:spPr>
      </p:pic>
    </p:spTree>
    <p:extLst>
      <p:ext uri="{BB962C8B-B14F-4D97-AF65-F5344CB8AC3E}">
        <p14:creationId xmlns:p14="http://schemas.microsoft.com/office/powerpoint/2010/main" val="883126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p 220 07_UNF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5334000" cy="16367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9154" name="TextBox 1"/>
          <p:cNvSpPr txBox="1">
            <a:spLocks noChangeArrowheads="1"/>
          </p:cNvSpPr>
          <p:nvPr/>
        </p:nvSpPr>
        <p:spPr bwMode="auto">
          <a:xfrm>
            <a:off x="685800" y="381000"/>
            <a:ext cx="7543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7.11 A Comparison of Alcohols and Phenols</a:t>
            </a:r>
          </a:p>
        </p:txBody>
      </p:sp>
      <p:sp>
        <p:nvSpPr>
          <p:cNvPr id="49155" name="TextBox 2"/>
          <p:cNvSpPr txBox="1">
            <a:spLocks noChangeArrowheads="1"/>
          </p:cNvSpPr>
          <p:nvPr/>
        </p:nvSpPr>
        <p:spPr bwMode="auto">
          <a:xfrm>
            <a:off x="381000" y="3429000"/>
            <a:ext cx="86106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Phenyl cations are energetically unstable and are difficult to form. Phenols can also never undergo displacement by the S</a:t>
            </a:r>
            <a:r>
              <a:rPr lang="en-US" sz="2000" baseline="-25000" dirty="0"/>
              <a:t>N</a:t>
            </a:r>
            <a:r>
              <a:rPr lang="en-US" sz="2000" dirty="0"/>
              <a:t>2 mechanism</a:t>
            </a:r>
          </a:p>
        </p:txBody>
      </p:sp>
    </p:spTree>
    <p:extLst>
      <p:ext uri="{BB962C8B-B14F-4D97-AF65-F5344CB8AC3E}">
        <p14:creationId xmlns:p14="http://schemas.microsoft.com/office/powerpoint/2010/main" val="3703071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p 221 07_UNF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788369"/>
            <a:ext cx="6781800" cy="1768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0178" name="TextBox 1"/>
          <p:cNvSpPr txBox="1">
            <a:spLocks noChangeArrowheads="1"/>
          </p:cNvSpPr>
          <p:nvPr/>
        </p:nvSpPr>
        <p:spPr bwMode="auto">
          <a:xfrm>
            <a:off x="330389" y="217589"/>
            <a:ext cx="8407022" cy="492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7.12 Oxidation of Alcohols to Aldehydes, Ketones, and Carboxylic Acids</a:t>
            </a:r>
          </a:p>
          <a:p>
            <a:endParaRPr lang="en-US" b="1" dirty="0"/>
          </a:p>
          <a:p>
            <a:r>
              <a:rPr lang="en-US" sz="2200" dirty="0">
                <a:latin typeface="MinionPro-Regular"/>
              </a:rPr>
              <a:t>Alcohols with at least one hydrogen attached to the hydroxyl-bearing carbon can be oxidized to carbonyl compounds.</a:t>
            </a:r>
          </a:p>
          <a:p>
            <a:r>
              <a:rPr lang="en-US" sz="2200" dirty="0">
                <a:latin typeface="MinionPro-Regular"/>
              </a:rPr>
              <a:t> Primary alcohols give aldehydes, which may be further oxidized to carboxylic acids. </a:t>
            </a:r>
          </a:p>
          <a:p>
            <a:endParaRPr lang="en-US" sz="2200" dirty="0">
              <a:latin typeface="MinionPro-Regular"/>
            </a:endParaRPr>
          </a:p>
          <a:p>
            <a:endParaRPr lang="en-US" sz="2200" dirty="0">
              <a:latin typeface="MinionPro-Regular"/>
            </a:endParaRPr>
          </a:p>
          <a:p>
            <a:endParaRPr lang="en-US" sz="2200" dirty="0">
              <a:latin typeface="MinionPro-Regular"/>
            </a:endParaRPr>
          </a:p>
          <a:p>
            <a:endParaRPr lang="en-US" sz="2200" dirty="0">
              <a:latin typeface="MinionPro-Regular"/>
            </a:endParaRPr>
          </a:p>
          <a:p>
            <a:endParaRPr lang="en-US" sz="2200" dirty="0">
              <a:latin typeface="MinionPro-Regular"/>
            </a:endParaRPr>
          </a:p>
          <a:p>
            <a:endParaRPr lang="en-US" sz="2200" dirty="0">
              <a:latin typeface="MinionPro-Regular"/>
            </a:endParaRPr>
          </a:p>
          <a:p>
            <a:r>
              <a:rPr lang="en-US" sz="2200" dirty="0">
                <a:latin typeface="MinionPro-Regular"/>
              </a:rPr>
              <a:t>Secondary alcohols give ketones.</a:t>
            </a:r>
            <a:endParaRPr lang="en-US" sz="2200" b="1" dirty="0"/>
          </a:p>
        </p:txBody>
      </p:sp>
      <p:pic>
        <p:nvPicPr>
          <p:cNvPr id="50179" name="Picture 2" descr="p 221 07_UNF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142014"/>
            <a:ext cx="4800600" cy="14189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105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p 221 07_UNF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376" y="2724552"/>
            <a:ext cx="6324600" cy="2587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286602" y="464023"/>
            <a:ext cx="8256896" cy="1754326"/>
          </a:xfrm>
          <a:prstGeom prst="rect">
            <a:avLst/>
          </a:prstGeom>
          <a:noFill/>
        </p:spPr>
        <p:txBody>
          <a:bodyPr wrap="square" rtlCol="0">
            <a:spAutoFit/>
          </a:bodyPr>
          <a:lstStyle/>
          <a:p>
            <a:r>
              <a:rPr lang="en-US" dirty="0">
                <a:latin typeface="MinionPro-Regular"/>
              </a:rPr>
              <a:t>  Tertiary alcohols, having no hydrogen atom on the hydroxyl-bearing carbon, do not undergo this type of oxidation. </a:t>
            </a:r>
          </a:p>
          <a:p>
            <a:endParaRPr lang="en-US" dirty="0">
              <a:latin typeface="MinionPro-Regular"/>
            </a:endParaRPr>
          </a:p>
          <a:p>
            <a:r>
              <a:rPr lang="en-US" dirty="0">
                <a:latin typeface="MinionPro-Regular"/>
              </a:rPr>
              <a:t>   A common laboratory oxidizing agent for alcohols is chromic anhydride, CrO</a:t>
            </a:r>
            <a:r>
              <a:rPr lang="en-US" baseline="-25000" dirty="0">
                <a:latin typeface="MinionPro-Regular"/>
              </a:rPr>
              <a:t>3</a:t>
            </a:r>
            <a:r>
              <a:rPr lang="en-US" dirty="0">
                <a:latin typeface="MinionPro-Regular"/>
              </a:rPr>
              <a:t>, dissolved in aqueous sulfuric acid (</a:t>
            </a:r>
            <a:r>
              <a:rPr lang="en-US" b="1" dirty="0">
                <a:latin typeface="MinionPro-Bold"/>
              </a:rPr>
              <a:t>Jones’ reagent</a:t>
            </a:r>
            <a:r>
              <a:rPr lang="en-US" dirty="0">
                <a:latin typeface="MinionPro-Regular"/>
              </a:rPr>
              <a:t>). Acetone is used as a solvent in such oxidations. </a:t>
            </a:r>
            <a:endParaRPr lang="en-US" dirty="0"/>
          </a:p>
        </p:txBody>
      </p:sp>
    </p:spTree>
    <p:extLst>
      <p:ext uri="{BB962C8B-B14F-4D97-AF65-F5344CB8AC3E}">
        <p14:creationId xmlns:p14="http://schemas.microsoft.com/office/powerpoint/2010/main" val="846732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 207 07_UNF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6629400" cy="1308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386" name="TextBox 1"/>
          <p:cNvSpPr txBox="1">
            <a:spLocks noChangeArrowheads="1"/>
          </p:cNvSpPr>
          <p:nvPr/>
        </p:nvSpPr>
        <p:spPr bwMode="auto">
          <a:xfrm>
            <a:off x="457200" y="457200"/>
            <a:ext cx="8229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7.1 Nomenclature of Alcohols</a:t>
            </a:r>
          </a:p>
        </p:txBody>
      </p:sp>
      <p:sp>
        <p:nvSpPr>
          <p:cNvPr id="16387" name="TextBox 2"/>
          <p:cNvSpPr txBox="1">
            <a:spLocks noChangeArrowheads="1"/>
          </p:cNvSpPr>
          <p:nvPr/>
        </p:nvSpPr>
        <p:spPr bwMode="auto">
          <a:xfrm>
            <a:off x="228600" y="1066800"/>
            <a:ext cx="87630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In the IUPAC system, the hydroxyl group in alcohols is indicated by the ending </a:t>
            </a:r>
            <a:r>
              <a:rPr lang="en-US" sz="1600" b="1" dirty="0"/>
              <a:t>–</a:t>
            </a:r>
            <a:r>
              <a:rPr lang="en-US" sz="1600" b="1" dirty="0" err="1"/>
              <a:t>ol</a:t>
            </a:r>
            <a:r>
              <a:rPr lang="en-US" sz="1600"/>
              <a:t>. In common names, the separate word </a:t>
            </a:r>
            <a:r>
              <a:rPr lang="en-US" sz="1600" i="1"/>
              <a:t>alcohol</a:t>
            </a:r>
            <a:r>
              <a:rPr lang="en-US" sz="1600"/>
              <a:t> is placed after the name of the alkyl group.</a:t>
            </a:r>
          </a:p>
        </p:txBody>
      </p:sp>
      <p:pic>
        <p:nvPicPr>
          <p:cNvPr id="5" name="Picture 2" descr="p 207 07_UNF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136409"/>
            <a:ext cx="7162800" cy="1409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1029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p 221 07_UNF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324600" cy="1223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2226" name="Picture 2" descr="p 221 07_UNF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926557"/>
            <a:ext cx="5943600" cy="13509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2227" name="TextBox 1"/>
          <p:cNvSpPr txBox="1">
            <a:spLocks noChangeArrowheads="1"/>
          </p:cNvSpPr>
          <p:nvPr/>
        </p:nvSpPr>
        <p:spPr bwMode="auto">
          <a:xfrm>
            <a:off x="381000" y="381000"/>
            <a:ext cx="85344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With primary alcohols, oxidation can be stopped at the aldehyde stage by special reagents, such as </a:t>
            </a:r>
            <a:r>
              <a:rPr lang="en-US" sz="2000" dirty="0" err="1"/>
              <a:t>Pyridinium</a:t>
            </a:r>
            <a:r>
              <a:rPr lang="en-US" sz="2000" dirty="0"/>
              <a:t> </a:t>
            </a:r>
            <a:r>
              <a:rPr lang="en-US" sz="2000" dirty="0" err="1"/>
              <a:t>Chlorochromate</a:t>
            </a:r>
            <a:r>
              <a:rPr lang="en-US" sz="2000" dirty="0"/>
              <a:t> (PCC)</a:t>
            </a:r>
          </a:p>
        </p:txBody>
      </p:sp>
    </p:spTree>
    <p:extLst>
      <p:ext uri="{BB962C8B-B14F-4D97-AF65-F5344CB8AC3E}">
        <p14:creationId xmlns:p14="http://schemas.microsoft.com/office/powerpoint/2010/main" val="2096866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9112" y="1160061"/>
            <a:ext cx="6507282" cy="3257194"/>
          </a:xfrm>
          <a:prstGeom prst="rect">
            <a:avLst/>
          </a:prstGeom>
        </p:spPr>
      </p:pic>
    </p:spTree>
    <p:extLst>
      <p:ext uri="{BB962C8B-B14F-4D97-AF65-F5344CB8AC3E}">
        <p14:creationId xmlns:p14="http://schemas.microsoft.com/office/powerpoint/2010/main" val="3653754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8275" y="1310184"/>
            <a:ext cx="6267450" cy="4080681"/>
          </a:xfrm>
          <a:prstGeom prst="rect">
            <a:avLst/>
          </a:prstGeom>
        </p:spPr>
      </p:pic>
    </p:spTree>
    <p:extLst>
      <p:ext uri="{BB962C8B-B14F-4D97-AF65-F5344CB8AC3E}">
        <p14:creationId xmlns:p14="http://schemas.microsoft.com/office/powerpoint/2010/main" val="3032304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p 223 07_UNF6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1524000" cy="13192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5298" name="Picture 2" descr="p 223 07_UNF6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828800"/>
            <a:ext cx="1819275" cy="144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5299" name="Picture 2" descr="p 223 07_UNF66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900" y="1905000"/>
            <a:ext cx="2857500" cy="1295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5300" name="TextBox 1"/>
          <p:cNvSpPr txBox="1">
            <a:spLocks noChangeArrowheads="1"/>
          </p:cNvSpPr>
          <p:nvPr/>
        </p:nvSpPr>
        <p:spPr bwMode="auto">
          <a:xfrm>
            <a:off x="457200" y="457200"/>
            <a:ext cx="8305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7.13 Alcohols with More Than One Hydroxyl Group</a:t>
            </a:r>
          </a:p>
        </p:txBody>
      </p:sp>
      <p:sp>
        <p:nvSpPr>
          <p:cNvPr id="55301" name="TextBox 2"/>
          <p:cNvSpPr txBox="1">
            <a:spLocks noChangeArrowheads="1"/>
          </p:cNvSpPr>
          <p:nvPr/>
        </p:nvSpPr>
        <p:spPr bwMode="auto">
          <a:xfrm>
            <a:off x="685800" y="3505200"/>
            <a:ext cx="152400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Ethylene glycol</a:t>
            </a:r>
          </a:p>
          <a:p>
            <a:r>
              <a:rPr lang="en-US" sz="1400"/>
              <a:t>(1,2-ethanediol)</a:t>
            </a:r>
          </a:p>
          <a:p>
            <a:r>
              <a:rPr lang="en-US" sz="1400"/>
              <a:t>bp 198 </a:t>
            </a:r>
            <a:r>
              <a:rPr lang="en-US" sz="1400" baseline="30000"/>
              <a:t>0</a:t>
            </a:r>
            <a:r>
              <a:rPr lang="en-US" sz="1400"/>
              <a:t>C</a:t>
            </a:r>
          </a:p>
        </p:txBody>
      </p:sp>
      <p:sp>
        <p:nvSpPr>
          <p:cNvPr id="55302" name="TextBox 5"/>
          <p:cNvSpPr txBox="1">
            <a:spLocks noChangeArrowheads="1"/>
          </p:cNvSpPr>
          <p:nvPr/>
        </p:nvSpPr>
        <p:spPr bwMode="auto">
          <a:xfrm>
            <a:off x="3581400" y="3505200"/>
            <a:ext cx="1752600" cy="113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Glycerol (glycerine)</a:t>
            </a:r>
          </a:p>
          <a:p>
            <a:r>
              <a:rPr lang="en-US" sz="1400"/>
              <a:t>1,2,3-propanetriol</a:t>
            </a:r>
          </a:p>
          <a:p>
            <a:r>
              <a:rPr lang="en-US" sz="1400"/>
              <a:t>bp 290 </a:t>
            </a:r>
            <a:r>
              <a:rPr lang="en-US" sz="1400" baseline="30000"/>
              <a:t>0</a:t>
            </a:r>
            <a:r>
              <a:rPr lang="en-US" sz="1400"/>
              <a:t>C</a:t>
            </a:r>
          </a:p>
          <a:p>
            <a:endParaRPr lang="en-US" sz="1400"/>
          </a:p>
          <a:p>
            <a:endParaRPr lang="en-US" sz="1200"/>
          </a:p>
        </p:txBody>
      </p:sp>
      <p:sp>
        <p:nvSpPr>
          <p:cNvPr id="55303" name="TextBox 6"/>
          <p:cNvSpPr txBox="1">
            <a:spLocks noChangeArrowheads="1"/>
          </p:cNvSpPr>
          <p:nvPr/>
        </p:nvSpPr>
        <p:spPr bwMode="auto">
          <a:xfrm>
            <a:off x="6629400" y="3505200"/>
            <a:ext cx="23622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Sorbitol</a:t>
            </a:r>
          </a:p>
          <a:p>
            <a:r>
              <a:rPr lang="en-US" sz="1400"/>
              <a:t>1,2,3,4,5,6-hexanehexaol</a:t>
            </a:r>
          </a:p>
          <a:p>
            <a:r>
              <a:rPr lang="en-US" sz="1400"/>
              <a:t>Mp 110-112 </a:t>
            </a:r>
            <a:r>
              <a:rPr lang="en-US" sz="1400" baseline="30000"/>
              <a:t>0</a:t>
            </a:r>
            <a:r>
              <a:rPr lang="en-US" sz="1400"/>
              <a:t>C</a:t>
            </a:r>
          </a:p>
          <a:p>
            <a:endParaRPr lang="en-US" sz="1400"/>
          </a:p>
        </p:txBody>
      </p:sp>
    </p:spTree>
    <p:extLst>
      <p:ext uri="{BB962C8B-B14F-4D97-AF65-F5344CB8AC3E}">
        <p14:creationId xmlns:p14="http://schemas.microsoft.com/office/powerpoint/2010/main" val="3780627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1570" y="818866"/>
            <a:ext cx="7588155" cy="2062103"/>
          </a:xfrm>
          <a:prstGeom prst="rect">
            <a:avLst/>
          </a:prstGeom>
          <a:noFill/>
        </p:spPr>
        <p:txBody>
          <a:bodyPr wrap="square" rtlCol="0">
            <a:spAutoFit/>
          </a:bodyPr>
          <a:lstStyle/>
          <a:p>
            <a:r>
              <a:rPr lang="en-US" sz="2800" b="1" dirty="0"/>
              <a:t>7.14 Aromatic Substitution in Phenols</a:t>
            </a:r>
          </a:p>
          <a:p>
            <a:endParaRPr lang="en-GB" sz="2800" b="1" dirty="0"/>
          </a:p>
          <a:p>
            <a:r>
              <a:rPr lang="en-US" sz="2400" dirty="0"/>
              <a:t>Phenols undergo electrophilic aromatic substitution under very mild conditions because the hydroxyl group is strongly ring activating.</a:t>
            </a:r>
            <a:endParaRPr lang="en-US" sz="2400" b="1" dirty="0"/>
          </a:p>
        </p:txBody>
      </p:sp>
      <p:pic>
        <p:nvPicPr>
          <p:cNvPr id="3" name="Picture 2"/>
          <p:cNvPicPr>
            <a:picLocks noChangeAspect="1"/>
          </p:cNvPicPr>
          <p:nvPr/>
        </p:nvPicPr>
        <p:blipFill>
          <a:blip r:embed="rId2"/>
          <a:stretch>
            <a:fillRect/>
          </a:stretch>
        </p:blipFill>
        <p:spPr>
          <a:xfrm>
            <a:off x="1274714" y="3167915"/>
            <a:ext cx="5343525" cy="1200150"/>
          </a:xfrm>
          <a:prstGeom prst="rect">
            <a:avLst/>
          </a:prstGeom>
        </p:spPr>
      </p:pic>
      <p:pic>
        <p:nvPicPr>
          <p:cNvPr id="4" name="Picture 3"/>
          <p:cNvPicPr>
            <a:picLocks noChangeAspect="1"/>
          </p:cNvPicPr>
          <p:nvPr/>
        </p:nvPicPr>
        <p:blipFill>
          <a:blip r:embed="rId3"/>
          <a:stretch>
            <a:fillRect/>
          </a:stretch>
        </p:blipFill>
        <p:spPr>
          <a:xfrm>
            <a:off x="1274714" y="4655011"/>
            <a:ext cx="5038725" cy="1724025"/>
          </a:xfrm>
          <a:prstGeom prst="rect">
            <a:avLst/>
          </a:prstGeom>
        </p:spPr>
      </p:pic>
    </p:spTree>
    <p:extLst>
      <p:ext uri="{BB962C8B-B14F-4D97-AF65-F5344CB8AC3E}">
        <p14:creationId xmlns:p14="http://schemas.microsoft.com/office/powerpoint/2010/main" val="410190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1348" y="2130439"/>
            <a:ext cx="5261304" cy="2597121"/>
          </a:xfrm>
          <a:prstGeom prst="rect">
            <a:avLst/>
          </a:prstGeom>
        </p:spPr>
      </p:pic>
    </p:spTree>
    <p:extLst>
      <p:ext uri="{BB962C8B-B14F-4D97-AF65-F5344CB8AC3E}">
        <p14:creationId xmlns:p14="http://schemas.microsoft.com/office/powerpoint/2010/main" val="3863636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7.17  Thiols the Sulfur Analog of Alcohols and Phenols</a:t>
            </a:r>
          </a:p>
        </p:txBody>
      </p:sp>
      <p:sp>
        <p:nvSpPr>
          <p:cNvPr id="3" name="Content Placeholder 2"/>
          <p:cNvSpPr>
            <a:spLocks noGrp="1"/>
          </p:cNvSpPr>
          <p:nvPr>
            <p:ph idx="1"/>
          </p:nvPr>
        </p:nvSpPr>
        <p:spPr/>
        <p:txBody>
          <a:bodyPr>
            <a:normAutofit/>
          </a:bodyPr>
          <a:lstStyle/>
          <a:p>
            <a:r>
              <a:rPr lang="en-US" sz="2000" dirty="0">
                <a:latin typeface="MinionPro-Regular"/>
              </a:rPr>
              <a:t>The </a:t>
            </a:r>
            <a:r>
              <a:rPr lang="en-US" sz="2000" dirty="0">
                <a:latin typeface="ProgressivePi"/>
              </a:rPr>
              <a:t>-</a:t>
            </a:r>
            <a:r>
              <a:rPr lang="en-US" sz="2000" b="1" dirty="0">
                <a:latin typeface="MinionPro-Bold"/>
              </a:rPr>
              <a:t>SH </a:t>
            </a:r>
            <a:r>
              <a:rPr lang="en-US" sz="2000" dirty="0">
                <a:latin typeface="MinionPro-Regular"/>
              </a:rPr>
              <a:t>group, called the </a:t>
            </a:r>
            <a:r>
              <a:rPr lang="en-US" sz="2000" b="1" dirty="0">
                <a:latin typeface="MinionPro-Bold"/>
              </a:rPr>
              <a:t>sulfhydryl group</a:t>
            </a:r>
            <a:r>
              <a:rPr lang="en-US" sz="2000" dirty="0">
                <a:latin typeface="MinionPro-Regular"/>
              </a:rPr>
              <a:t>, is the functional</a:t>
            </a:r>
          </a:p>
          <a:p>
            <a:pPr marL="0" indent="0">
              <a:buNone/>
            </a:pPr>
            <a:r>
              <a:rPr lang="en-US" sz="2000" dirty="0">
                <a:latin typeface="MinionPro-Regular"/>
              </a:rPr>
              <a:t>group of thiols .Thiols are named as follows:</a:t>
            </a:r>
            <a:endParaRPr lang="en-US" sz="2000" dirty="0"/>
          </a:p>
        </p:txBody>
      </p:sp>
      <p:pic>
        <p:nvPicPr>
          <p:cNvPr id="4" name="Picture 3"/>
          <p:cNvPicPr>
            <a:picLocks noChangeAspect="1"/>
          </p:cNvPicPr>
          <p:nvPr/>
        </p:nvPicPr>
        <p:blipFill>
          <a:blip r:embed="rId2"/>
          <a:stretch>
            <a:fillRect/>
          </a:stretch>
        </p:blipFill>
        <p:spPr>
          <a:xfrm>
            <a:off x="1733265" y="2701131"/>
            <a:ext cx="5922489" cy="1162050"/>
          </a:xfrm>
          <a:prstGeom prst="rect">
            <a:avLst/>
          </a:prstGeom>
        </p:spPr>
      </p:pic>
      <p:pic>
        <p:nvPicPr>
          <p:cNvPr id="5" name="Picture 4"/>
          <p:cNvPicPr>
            <a:picLocks noChangeAspect="1"/>
          </p:cNvPicPr>
          <p:nvPr/>
        </p:nvPicPr>
        <p:blipFill>
          <a:blip r:embed="rId3"/>
          <a:stretch>
            <a:fillRect/>
          </a:stretch>
        </p:blipFill>
        <p:spPr>
          <a:xfrm>
            <a:off x="156949" y="4189863"/>
            <a:ext cx="8277367" cy="1685782"/>
          </a:xfrm>
          <a:prstGeom prst="rect">
            <a:avLst/>
          </a:prstGeom>
        </p:spPr>
      </p:pic>
    </p:spTree>
    <p:extLst>
      <p:ext uri="{BB962C8B-B14F-4D97-AF65-F5344CB8AC3E}">
        <p14:creationId xmlns:p14="http://schemas.microsoft.com/office/powerpoint/2010/main" val="3593517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Alkyl thiols can be made from alkyl halides by nucleophilic displacement with sulfhydryl ion</a:t>
            </a:r>
          </a:p>
          <a:p>
            <a:endParaRPr lang="en-US" sz="2400" dirty="0"/>
          </a:p>
          <a:p>
            <a:endParaRPr lang="en-US" sz="2400" dirty="0"/>
          </a:p>
          <a:p>
            <a:r>
              <a:rPr lang="en-US" sz="2000" dirty="0">
                <a:latin typeface="MinionPro-Regular"/>
              </a:rPr>
              <a:t>Thiols are more acidic than alcohols. The </a:t>
            </a:r>
            <a:r>
              <a:rPr lang="en-US" sz="2000" dirty="0" err="1">
                <a:latin typeface="MinionPro-Regular"/>
              </a:rPr>
              <a:t>p</a:t>
            </a:r>
            <a:r>
              <a:rPr lang="en-US" sz="2000" i="1" dirty="0" err="1">
                <a:latin typeface="MinionPro-It"/>
              </a:rPr>
              <a:t>Ka</a:t>
            </a:r>
            <a:r>
              <a:rPr lang="en-US" sz="2000" i="1" dirty="0">
                <a:latin typeface="MinionPro-It"/>
              </a:rPr>
              <a:t> </a:t>
            </a:r>
            <a:r>
              <a:rPr lang="en-US" sz="2000" dirty="0">
                <a:latin typeface="MinionPro-Regular"/>
              </a:rPr>
              <a:t>of </a:t>
            </a:r>
            <a:r>
              <a:rPr lang="en-US" sz="2000" dirty="0" err="1">
                <a:latin typeface="MinionPro-Regular"/>
              </a:rPr>
              <a:t>ethanethiol</a:t>
            </a:r>
            <a:r>
              <a:rPr lang="en-US" sz="2000" dirty="0">
                <a:latin typeface="MinionPro-Regular"/>
              </a:rPr>
              <a:t>, for example, is 10.6 whereas that of ethanol is 15.9. Hence, thiols react with aqueous base to give thiolate</a:t>
            </a:r>
            <a:endParaRPr lang="en-US" sz="2000" dirty="0"/>
          </a:p>
        </p:txBody>
      </p:sp>
      <p:pic>
        <p:nvPicPr>
          <p:cNvPr id="4" name="Picture 3"/>
          <p:cNvPicPr>
            <a:picLocks noChangeAspect="1"/>
          </p:cNvPicPr>
          <p:nvPr/>
        </p:nvPicPr>
        <p:blipFill>
          <a:blip r:embed="rId2"/>
          <a:stretch>
            <a:fillRect/>
          </a:stretch>
        </p:blipFill>
        <p:spPr>
          <a:xfrm>
            <a:off x="2120343" y="2470246"/>
            <a:ext cx="4903313" cy="682387"/>
          </a:xfrm>
          <a:prstGeom prst="rect">
            <a:avLst/>
          </a:prstGeom>
        </p:spPr>
      </p:pic>
      <p:pic>
        <p:nvPicPr>
          <p:cNvPr id="5" name="Picture 4"/>
          <p:cNvPicPr>
            <a:picLocks noChangeAspect="1"/>
          </p:cNvPicPr>
          <p:nvPr/>
        </p:nvPicPr>
        <p:blipFill>
          <a:blip r:embed="rId3"/>
          <a:stretch>
            <a:fillRect/>
          </a:stretch>
        </p:blipFill>
        <p:spPr>
          <a:xfrm>
            <a:off x="1514901" y="4461539"/>
            <a:ext cx="4921900" cy="1338760"/>
          </a:xfrm>
          <a:prstGeom prst="rect">
            <a:avLst/>
          </a:prstGeom>
        </p:spPr>
      </p:pic>
    </p:spTree>
    <p:extLst>
      <p:ext uri="{BB962C8B-B14F-4D97-AF65-F5344CB8AC3E}">
        <p14:creationId xmlns:p14="http://schemas.microsoft.com/office/powerpoint/2010/main" val="724066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p 234 08_UNF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2900"/>
            <a:ext cx="9144000" cy="36274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314" name="Picture 2" descr="p 234 08_UNF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334000"/>
            <a:ext cx="2590800" cy="14747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315" name="TextBox 1"/>
          <p:cNvSpPr txBox="1">
            <a:spLocks noChangeArrowheads="1"/>
          </p:cNvSpPr>
          <p:nvPr/>
        </p:nvSpPr>
        <p:spPr bwMode="auto">
          <a:xfrm>
            <a:off x="457200" y="457200"/>
            <a:ext cx="80772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a:t>Chapter 8: Ethers and Epoxides</a:t>
            </a:r>
          </a:p>
        </p:txBody>
      </p:sp>
      <p:sp>
        <p:nvSpPr>
          <p:cNvPr id="13316" name="TextBox 2"/>
          <p:cNvSpPr txBox="1">
            <a:spLocks noChangeArrowheads="1"/>
          </p:cNvSpPr>
          <p:nvPr/>
        </p:nvSpPr>
        <p:spPr bwMode="auto">
          <a:xfrm>
            <a:off x="3048000" y="5867400"/>
            <a:ext cx="5562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Diethyl ether in starting fluid</a:t>
            </a:r>
          </a:p>
        </p:txBody>
      </p:sp>
    </p:spTree>
    <p:extLst>
      <p:ext uri="{BB962C8B-B14F-4D97-AF65-F5344CB8AC3E}">
        <p14:creationId xmlns:p14="http://schemas.microsoft.com/office/powerpoint/2010/main" val="3632397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p 235 08_UNF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19992"/>
            <a:ext cx="8447964" cy="1590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362" name="Picture 2" descr="p 235 08_UNF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25888"/>
            <a:ext cx="8529851" cy="21701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5363" name="TextBox 1"/>
          <p:cNvSpPr txBox="1">
            <a:spLocks noChangeArrowheads="1"/>
          </p:cNvSpPr>
          <p:nvPr/>
        </p:nvSpPr>
        <p:spPr bwMode="auto">
          <a:xfrm>
            <a:off x="381000" y="381000"/>
            <a:ext cx="8558284" cy="1508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8.1 Nomenclature of Ethers</a:t>
            </a:r>
          </a:p>
          <a:p>
            <a:endParaRPr lang="en-US" b="1" dirty="0"/>
          </a:p>
          <a:p>
            <a:r>
              <a:rPr lang="en-US" dirty="0">
                <a:latin typeface="MinionPro-Regular"/>
              </a:rPr>
              <a:t>  </a:t>
            </a:r>
            <a:r>
              <a:rPr lang="en-US" sz="2000" dirty="0">
                <a:latin typeface="MinionPro-Regular"/>
              </a:rPr>
              <a:t>Ethers are usually named by giving the name of each alkyl or aryl group, in alphabetical order, followed by the word </a:t>
            </a:r>
            <a:r>
              <a:rPr lang="en-US" sz="2000" i="1" dirty="0">
                <a:latin typeface="MinionPro-It"/>
              </a:rPr>
              <a:t>ether.</a:t>
            </a:r>
            <a:endParaRPr lang="en-US" sz="2000" dirty="0"/>
          </a:p>
        </p:txBody>
      </p:sp>
    </p:spTree>
    <p:extLst>
      <p:ext uri="{BB962C8B-B14F-4D97-AF65-F5344CB8AC3E}">
        <p14:creationId xmlns:p14="http://schemas.microsoft.com/office/powerpoint/2010/main" val="2573211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 207 07_UNF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033" y="801806"/>
            <a:ext cx="6096000" cy="12795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841611" y="2805964"/>
            <a:ext cx="7115033" cy="2857857"/>
          </a:xfrm>
          <a:prstGeom prst="rect">
            <a:avLst/>
          </a:prstGeom>
        </p:spPr>
      </p:pic>
    </p:spTree>
    <p:extLst>
      <p:ext uri="{BB962C8B-B14F-4D97-AF65-F5344CB8AC3E}">
        <p14:creationId xmlns:p14="http://schemas.microsoft.com/office/powerpoint/2010/main" val="99504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 235 08_UNF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2601913" cy="1066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386" name="TextBox 1"/>
          <p:cNvSpPr txBox="1">
            <a:spLocks noChangeArrowheads="1"/>
          </p:cNvSpPr>
          <p:nvPr/>
        </p:nvSpPr>
        <p:spPr bwMode="auto">
          <a:xfrm>
            <a:off x="457200" y="304800"/>
            <a:ext cx="815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What are the correct names for the following ethers? </a:t>
            </a:r>
          </a:p>
        </p:txBody>
      </p:sp>
      <p:pic>
        <p:nvPicPr>
          <p:cNvPr id="16387" name="Picture 2" descr="p 236 08_UN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218" y="2586037"/>
            <a:ext cx="3570288" cy="914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64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 236 Tab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64" y="3249305"/>
            <a:ext cx="8824984" cy="32146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7410" name="TextBox 1"/>
          <p:cNvSpPr txBox="1">
            <a:spLocks noChangeArrowheads="1"/>
          </p:cNvSpPr>
          <p:nvPr/>
        </p:nvSpPr>
        <p:spPr bwMode="auto">
          <a:xfrm>
            <a:off x="380999" y="457200"/>
            <a:ext cx="8503693" cy="289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8.2 Physical Properties of Ethers</a:t>
            </a:r>
          </a:p>
          <a:p>
            <a:endParaRPr lang="en-US" b="1" dirty="0"/>
          </a:p>
          <a:p>
            <a:r>
              <a:rPr lang="en-US" sz="2200" dirty="0">
                <a:latin typeface="MinionPro-Regular"/>
              </a:rPr>
              <a:t>   Ethers are colorless compounds with characteristic, relatively pleasant odors. They have lower boiling points (</a:t>
            </a:r>
            <a:r>
              <a:rPr lang="en-US" sz="2200" dirty="0" err="1">
                <a:latin typeface="MinionPro-Regular"/>
              </a:rPr>
              <a:t>bp’s</a:t>
            </a:r>
            <a:r>
              <a:rPr lang="en-US" sz="2200" dirty="0">
                <a:latin typeface="MinionPro-Regular"/>
              </a:rPr>
              <a:t>) than alcohols with an equal number of carbon atoms. In fact, an ether has nearly the same </a:t>
            </a:r>
            <a:r>
              <a:rPr lang="en-US" sz="2200" dirty="0" err="1">
                <a:latin typeface="MinionPro-Regular"/>
              </a:rPr>
              <a:t>bp</a:t>
            </a:r>
            <a:r>
              <a:rPr lang="en-US" sz="2200" dirty="0">
                <a:latin typeface="MinionPro-Regular"/>
              </a:rPr>
              <a:t> as the corresponding hydrocarbon in which a </a:t>
            </a:r>
            <a:r>
              <a:rPr lang="en-US" sz="2200" dirty="0">
                <a:latin typeface="ProgressivePi"/>
              </a:rPr>
              <a:t>-</a:t>
            </a:r>
            <a:r>
              <a:rPr lang="en-US" sz="2200" dirty="0">
                <a:latin typeface="MinionPro-Regular"/>
              </a:rPr>
              <a:t>CH</a:t>
            </a:r>
            <a:r>
              <a:rPr lang="en-US" sz="2200" baseline="-25000" dirty="0">
                <a:latin typeface="MinionPro-Regular"/>
              </a:rPr>
              <a:t>2</a:t>
            </a:r>
            <a:r>
              <a:rPr lang="en-US" sz="2200" dirty="0">
                <a:latin typeface="ProgressivePi"/>
              </a:rPr>
              <a:t>- </a:t>
            </a:r>
            <a:r>
              <a:rPr lang="en-US" sz="2200" dirty="0">
                <a:latin typeface="MinionPro-Regular"/>
              </a:rPr>
              <a:t>group replaces the ether’s oxygen.</a:t>
            </a:r>
            <a:endParaRPr lang="en-US" sz="2200" b="1" dirty="0"/>
          </a:p>
          <a:p>
            <a:endParaRPr lang="en-US" b="1" dirty="0"/>
          </a:p>
        </p:txBody>
      </p:sp>
    </p:spTree>
    <p:extLst>
      <p:ext uri="{BB962C8B-B14F-4D97-AF65-F5344CB8AC3E}">
        <p14:creationId xmlns:p14="http://schemas.microsoft.com/office/powerpoint/2010/main" val="2467157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p 237 08_UNF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14400"/>
            <a:ext cx="2971800" cy="1257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434" name="TextBox 1"/>
          <p:cNvSpPr txBox="1">
            <a:spLocks noChangeArrowheads="1"/>
          </p:cNvSpPr>
          <p:nvPr/>
        </p:nvSpPr>
        <p:spPr bwMode="auto">
          <a:xfrm>
            <a:off x="152400" y="2971800"/>
            <a:ext cx="8991600"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2000" dirty="0"/>
          </a:p>
          <a:p>
            <a:r>
              <a:rPr lang="en-US" sz="2000" dirty="0">
                <a:latin typeface="MinionPro-Regular"/>
              </a:rPr>
              <a:t>Because of their structures (no O</a:t>
            </a:r>
            <a:r>
              <a:rPr lang="en-US" sz="2000" dirty="0">
                <a:latin typeface="ProgressivePi"/>
              </a:rPr>
              <a:t>-</a:t>
            </a:r>
            <a:r>
              <a:rPr lang="en-US" sz="2000" dirty="0">
                <a:latin typeface="MinionPro-Regular"/>
              </a:rPr>
              <a:t>H bonds), ether molecules cannot form hydrogen bonds with one another. This is why they boil at much lower temperatures than their isomeric alcohols</a:t>
            </a:r>
            <a:endParaRPr lang="en-US" sz="2000" dirty="0"/>
          </a:p>
          <a:p>
            <a:endParaRPr lang="en-US" sz="2000" dirty="0"/>
          </a:p>
          <a:p>
            <a:r>
              <a:rPr lang="en-US" sz="2000" dirty="0"/>
              <a:t>Although ethers cannot form hydrogen bonds with one another, they do form hydrogen bonds  with alcohols. This explains why ethers and alcohols are mutually soluble.</a:t>
            </a:r>
          </a:p>
        </p:txBody>
      </p:sp>
    </p:spTree>
    <p:extLst>
      <p:ext uri="{BB962C8B-B14F-4D97-AF65-F5344CB8AC3E}">
        <p14:creationId xmlns:p14="http://schemas.microsoft.com/office/powerpoint/2010/main" val="779568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p 237 08_UNF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588" y="4648200"/>
            <a:ext cx="6705600" cy="1296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9458" name="TextBox 1"/>
          <p:cNvSpPr txBox="1">
            <a:spLocks noChangeArrowheads="1"/>
          </p:cNvSpPr>
          <p:nvPr/>
        </p:nvSpPr>
        <p:spPr bwMode="auto">
          <a:xfrm>
            <a:off x="457200" y="381000"/>
            <a:ext cx="8229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Ethers as Solvents</a:t>
            </a:r>
          </a:p>
        </p:txBody>
      </p:sp>
      <p:sp>
        <p:nvSpPr>
          <p:cNvPr id="19459" name="TextBox 2"/>
          <p:cNvSpPr txBox="1">
            <a:spLocks noChangeArrowheads="1"/>
          </p:cNvSpPr>
          <p:nvPr/>
        </p:nvSpPr>
        <p:spPr bwMode="auto">
          <a:xfrm>
            <a:off x="304800" y="1143000"/>
            <a:ext cx="8686800"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Ethers are relatively inert compounds. They do no usually react with dilute acids or bases or common oxidizing and reducing agents. They do not react with metallic sodium unlike alcohols. Their inert nature and the fact that most organic compounds are ether-soluble makes them  excellent solvents for organic reactions.</a:t>
            </a:r>
          </a:p>
        </p:txBody>
      </p:sp>
      <p:sp>
        <p:nvSpPr>
          <p:cNvPr id="19460" name="TextBox 3"/>
          <p:cNvSpPr txBox="1">
            <a:spLocks noChangeArrowheads="1"/>
          </p:cNvSpPr>
          <p:nvPr/>
        </p:nvSpPr>
        <p:spPr bwMode="auto">
          <a:xfrm>
            <a:off x="152400" y="2890886"/>
            <a:ext cx="8534400"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800" dirty="0"/>
          </a:p>
          <a:p>
            <a:r>
              <a:rPr lang="en-US" sz="2000" dirty="0"/>
              <a:t>When ethers are exposed to air for a long time, they form peroxides and may result to explosives. FeSO</a:t>
            </a:r>
            <a:r>
              <a:rPr lang="en-US" sz="2000" baseline="-25000" dirty="0"/>
              <a:t>4</a:t>
            </a:r>
            <a:r>
              <a:rPr lang="en-US" sz="2000" dirty="0"/>
              <a:t> is usually added to destroy the peroxides.</a:t>
            </a:r>
          </a:p>
        </p:txBody>
      </p:sp>
    </p:spTree>
    <p:extLst>
      <p:ext uri="{BB962C8B-B14F-4D97-AF65-F5344CB8AC3E}">
        <p14:creationId xmlns:p14="http://schemas.microsoft.com/office/powerpoint/2010/main" val="1609224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p 237 08_UNF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129" y="1747044"/>
            <a:ext cx="5943600" cy="7095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0482" name="TextBox 1"/>
          <p:cNvSpPr txBox="1">
            <a:spLocks noChangeArrowheads="1"/>
          </p:cNvSpPr>
          <p:nvPr/>
        </p:nvSpPr>
        <p:spPr bwMode="auto">
          <a:xfrm>
            <a:off x="381000" y="457200"/>
            <a:ext cx="8763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The Grignard Reagent : an Organometallic Compound</a:t>
            </a:r>
          </a:p>
        </p:txBody>
      </p:sp>
      <p:pic>
        <p:nvPicPr>
          <p:cNvPr id="20483" name="Picture 2" descr="p 238 08_UNF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320" y="2614553"/>
            <a:ext cx="5010150" cy="18619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0484" name="TextBox 1"/>
          <p:cNvSpPr txBox="1">
            <a:spLocks noChangeArrowheads="1"/>
          </p:cNvSpPr>
          <p:nvPr/>
        </p:nvSpPr>
        <p:spPr bwMode="auto">
          <a:xfrm>
            <a:off x="838200" y="1219200"/>
            <a:ext cx="3962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Pronounced greenyar(d)</a:t>
            </a:r>
          </a:p>
        </p:txBody>
      </p:sp>
    </p:spTree>
    <p:extLst>
      <p:ext uri="{BB962C8B-B14F-4D97-AF65-F5344CB8AC3E}">
        <p14:creationId xmlns:p14="http://schemas.microsoft.com/office/powerpoint/2010/main" val="284292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p 238 08_UNF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245" y="560696"/>
            <a:ext cx="6934200" cy="23735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a:spLocks noChangeArrowheads="1"/>
          </p:cNvSpPr>
          <p:nvPr/>
        </p:nvSpPr>
        <p:spPr bwMode="auto">
          <a:xfrm>
            <a:off x="152400" y="3413078"/>
            <a:ext cx="8839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A carbanion is an alkyl or aryl group with a negatively charged carbon atom. Carbanions are strong bases</a:t>
            </a:r>
          </a:p>
        </p:txBody>
      </p:sp>
      <p:pic>
        <p:nvPicPr>
          <p:cNvPr id="4" name="Picture 2" descr="p 238 08_UNF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002852"/>
            <a:ext cx="8513928" cy="1079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2427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p 239 08_UNF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696200" cy="1057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3554" name="TextBox 1"/>
          <p:cNvSpPr txBox="1">
            <a:spLocks noChangeArrowheads="1"/>
          </p:cNvSpPr>
          <p:nvPr/>
        </p:nvSpPr>
        <p:spPr bwMode="auto">
          <a:xfrm>
            <a:off x="457200" y="762000"/>
            <a:ext cx="6248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Grignard reagent reaction with water</a:t>
            </a:r>
          </a:p>
        </p:txBody>
      </p:sp>
      <p:sp>
        <p:nvSpPr>
          <p:cNvPr id="23555" name="TextBox 1"/>
          <p:cNvSpPr txBox="1">
            <a:spLocks noChangeArrowheads="1"/>
          </p:cNvSpPr>
          <p:nvPr/>
        </p:nvSpPr>
        <p:spPr bwMode="auto">
          <a:xfrm>
            <a:off x="381000" y="3581400"/>
            <a:ext cx="86106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Reaction of Grignard reagent with water can be used to place deuterium isotopes by reacting them with heavy water (D</a:t>
            </a:r>
            <a:r>
              <a:rPr lang="en-US" sz="1800" baseline="-25000"/>
              <a:t>2</a:t>
            </a:r>
            <a:r>
              <a:rPr lang="en-US" sz="1800"/>
              <a:t>O), where the deuterium substitutes the halogen</a:t>
            </a:r>
          </a:p>
        </p:txBody>
      </p:sp>
    </p:spTree>
    <p:extLst>
      <p:ext uri="{BB962C8B-B14F-4D97-AF65-F5344CB8AC3E}">
        <p14:creationId xmlns:p14="http://schemas.microsoft.com/office/powerpoint/2010/main" val="1037837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p 239 08_UNF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827" y="1416665"/>
            <a:ext cx="8077200" cy="904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4578" name="TextBox 1"/>
          <p:cNvSpPr txBox="1">
            <a:spLocks noChangeArrowheads="1"/>
          </p:cNvSpPr>
          <p:nvPr/>
        </p:nvSpPr>
        <p:spPr bwMode="auto">
          <a:xfrm>
            <a:off x="609600" y="685800"/>
            <a:ext cx="8077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solidFill>
                  <a:srgbClr val="FF0000"/>
                </a:solidFill>
              </a:rPr>
              <a:t>Question: </a:t>
            </a:r>
            <a:r>
              <a:rPr lang="en-US" sz="2000" dirty="0"/>
              <a:t>Show how to prepare CH</a:t>
            </a:r>
            <a:r>
              <a:rPr lang="en-US" sz="2000" baseline="-25000" dirty="0"/>
              <a:t>3</a:t>
            </a:r>
            <a:r>
              <a:rPr lang="en-US" sz="2000" dirty="0"/>
              <a:t>CHDCH</a:t>
            </a:r>
            <a:r>
              <a:rPr lang="en-US" sz="2000" baseline="-25000" dirty="0"/>
              <a:t>3</a:t>
            </a:r>
            <a:r>
              <a:rPr lang="en-US" sz="2000" dirty="0"/>
              <a:t> from CH</a:t>
            </a:r>
            <a:r>
              <a:rPr lang="en-US" sz="2000" baseline="-25000" dirty="0"/>
              <a:t>2</a:t>
            </a:r>
            <a:r>
              <a:rPr lang="en-US" sz="2000" dirty="0"/>
              <a:t>=CHCH</a:t>
            </a:r>
            <a:r>
              <a:rPr lang="en-US" sz="2000" baseline="-25000" dirty="0"/>
              <a:t>3</a:t>
            </a:r>
          </a:p>
        </p:txBody>
      </p:sp>
      <p:pic>
        <p:nvPicPr>
          <p:cNvPr id="4" name="Picture 2" descr="p 239 08_UNF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01" y="3182178"/>
            <a:ext cx="7467600" cy="10895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1"/>
          <p:cNvSpPr txBox="1">
            <a:spLocks noChangeArrowheads="1"/>
          </p:cNvSpPr>
          <p:nvPr/>
        </p:nvSpPr>
        <p:spPr bwMode="auto">
          <a:xfrm>
            <a:off x="445827" y="4646708"/>
            <a:ext cx="86106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  </a:t>
            </a:r>
            <a:r>
              <a:rPr lang="en-US" sz="2000" dirty="0"/>
              <a:t>These compounds contain carbon- metal (lithium) bond. They react in a similar manner to Grignard reagents, and are very useful in synthesis</a:t>
            </a:r>
          </a:p>
        </p:txBody>
      </p:sp>
    </p:spTree>
    <p:extLst>
      <p:ext uri="{BB962C8B-B14F-4D97-AF65-F5344CB8AC3E}">
        <p14:creationId xmlns:p14="http://schemas.microsoft.com/office/powerpoint/2010/main" val="1540068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p 240 08_UNF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12" y="2607859"/>
            <a:ext cx="8229600" cy="835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6626" name="TextBox 1"/>
          <p:cNvSpPr txBox="1">
            <a:spLocks noChangeArrowheads="1"/>
          </p:cNvSpPr>
          <p:nvPr/>
        </p:nvSpPr>
        <p:spPr bwMode="auto">
          <a:xfrm>
            <a:off x="549512" y="533400"/>
            <a:ext cx="8305800" cy="24929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a:t>8.5 Preparation of Ethers</a:t>
            </a:r>
          </a:p>
          <a:p>
            <a:endParaRPr lang="en-US" dirty="0">
              <a:latin typeface="MinionPro-Regular"/>
            </a:endParaRPr>
          </a:p>
          <a:p>
            <a:r>
              <a:rPr lang="en-US" dirty="0">
                <a:latin typeface="MinionPro-Regular"/>
              </a:rPr>
              <a:t>1. Commercial diethyl ether is prepared from ethanol and</a:t>
            </a:r>
          </a:p>
          <a:p>
            <a:r>
              <a:rPr lang="en-US" dirty="0">
                <a:latin typeface="MinionPro-Regular"/>
              </a:rPr>
              <a:t>sulfuric acid.</a:t>
            </a:r>
            <a:endParaRPr lang="en-US" dirty="0"/>
          </a:p>
          <a:p>
            <a:endParaRPr lang="en-US" sz="2800" b="1" dirty="0"/>
          </a:p>
          <a:p>
            <a:endParaRPr lang="en-US" sz="2800" b="1" dirty="0"/>
          </a:p>
        </p:txBody>
      </p:sp>
    </p:spTree>
    <p:extLst>
      <p:ext uri="{BB962C8B-B14F-4D97-AF65-F5344CB8AC3E}">
        <p14:creationId xmlns:p14="http://schemas.microsoft.com/office/powerpoint/2010/main" val="204974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p 240 08_UNF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76438"/>
            <a:ext cx="6400800" cy="17573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7650" name="TextBox 1"/>
          <p:cNvSpPr txBox="1">
            <a:spLocks noChangeArrowheads="1"/>
          </p:cNvSpPr>
          <p:nvPr/>
        </p:nvSpPr>
        <p:spPr bwMode="auto">
          <a:xfrm>
            <a:off x="152400" y="609600"/>
            <a:ext cx="89916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2. Methyl </a:t>
            </a:r>
            <a:r>
              <a:rPr lang="en-US" sz="2000" i="1" dirty="0" err="1"/>
              <a:t>tert</a:t>
            </a:r>
            <a:r>
              <a:rPr lang="en-US" sz="2000" dirty="0"/>
              <a:t> Butyl Ether (MTBE) has a high octane value of about 110, it is used as an octane number enhancer in unleaded gasoline. It is prepared by the acid-catalyzed addition of methanol to 2-methylpropene</a:t>
            </a:r>
          </a:p>
        </p:txBody>
      </p:sp>
    </p:spTree>
    <p:extLst>
      <p:ext uri="{BB962C8B-B14F-4D97-AF65-F5344CB8AC3E}">
        <p14:creationId xmlns:p14="http://schemas.microsoft.com/office/powerpoint/2010/main" val="1262175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31899" y="2959100"/>
            <a:ext cx="6210300" cy="762000"/>
          </a:xfrm>
          <a:prstGeom prst="rect">
            <a:avLst/>
          </a:prstGeom>
        </p:spPr>
      </p:pic>
      <p:pic>
        <p:nvPicPr>
          <p:cNvPr id="4" name="Picture 3"/>
          <p:cNvPicPr>
            <a:picLocks noChangeAspect="1"/>
          </p:cNvPicPr>
          <p:nvPr/>
        </p:nvPicPr>
        <p:blipFill>
          <a:blip r:embed="rId3"/>
          <a:stretch>
            <a:fillRect/>
          </a:stretch>
        </p:blipFill>
        <p:spPr>
          <a:xfrm>
            <a:off x="1112837" y="1344612"/>
            <a:ext cx="5267325" cy="1152525"/>
          </a:xfrm>
          <a:prstGeom prst="rect">
            <a:avLst/>
          </a:prstGeom>
        </p:spPr>
      </p:pic>
      <p:pic>
        <p:nvPicPr>
          <p:cNvPr id="2" name="Picture 1"/>
          <p:cNvPicPr>
            <a:picLocks noChangeAspect="1"/>
          </p:cNvPicPr>
          <p:nvPr/>
        </p:nvPicPr>
        <p:blipFill>
          <a:blip r:embed="rId4"/>
          <a:stretch>
            <a:fillRect/>
          </a:stretch>
        </p:blipFill>
        <p:spPr>
          <a:xfrm>
            <a:off x="1112837" y="4438650"/>
            <a:ext cx="6143625" cy="1638300"/>
          </a:xfrm>
          <a:prstGeom prst="rect">
            <a:avLst/>
          </a:prstGeom>
        </p:spPr>
      </p:pic>
    </p:spTree>
    <p:extLst>
      <p:ext uri="{BB962C8B-B14F-4D97-AF65-F5344CB8AC3E}">
        <p14:creationId xmlns:p14="http://schemas.microsoft.com/office/powerpoint/2010/main" val="358615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p 241 08_UNF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5274"/>
            <a:ext cx="7391400" cy="7604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8674" name="TextBox 1"/>
          <p:cNvSpPr txBox="1">
            <a:spLocks noChangeArrowheads="1"/>
          </p:cNvSpPr>
          <p:nvPr/>
        </p:nvSpPr>
        <p:spPr bwMode="auto">
          <a:xfrm>
            <a:off x="495300" y="228600"/>
            <a:ext cx="8153400" cy="550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200" dirty="0"/>
              <a:t>Williamson Synthesis for unsymmetrical ether</a:t>
            </a:r>
          </a:p>
          <a:p>
            <a:r>
              <a:rPr lang="en-US" sz="2200" dirty="0"/>
              <a:t>This method has two: </a:t>
            </a:r>
          </a:p>
          <a:p>
            <a:r>
              <a:rPr lang="en-US" sz="2200" dirty="0"/>
              <a:t>The first step, an alcohol is converted to its </a:t>
            </a:r>
            <a:r>
              <a:rPr lang="en-US" sz="2200" dirty="0" err="1"/>
              <a:t>alkoxide</a:t>
            </a:r>
            <a:r>
              <a:rPr lang="en-US" sz="2200" dirty="0"/>
              <a:t> by treatment with a reactive metal (sodium or potassium) or metal hydride</a:t>
            </a:r>
          </a:p>
          <a:p>
            <a:endParaRPr lang="en-US" sz="2200" dirty="0"/>
          </a:p>
          <a:p>
            <a:endParaRPr lang="en-US" sz="2200" dirty="0"/>
          </a:p>
          <a:p>
            <a:endParaRPr lang="en-US" sz="2200" dirty="0"/>
          </a:p>
          <a:p>
            <a:endParaRPr lang="en-US" sz="2200" dirty="0"/>
          </a:p>
          <a:p>
            <a:r>
              <a:rPr lang="en-US" sz="2200" dirty="0"/>
              <a:t>In the second step, an S</a:t>
            </a:r>
            <a:r>
              <a:rPr lang="en-US" sz="2200" baseline="-25000" dirty="0"/>
              <a:t>N</a:t>
            </a:r>
            <a:r>
              <a:rPr lang="en-US" sz="2200" dirty="0"/>
              <a:t>2 displacement is carried</a:t>
            </a:r>
          </a:p>
          <a:p>
            <a:r>
              <a:rPr lang="en-US" sz="2200" dirty="0"/>
              <a:t>out between the </a:t>
            </a:r>
            <a:r>
              <a:rPr lang="en-US" sz="2200" dirty="0" err="1"/>
              <a:t>alkoxide</a:t>
            </a:r>
            <a:r>
              <a:rPr lang="en-US" sz="2200" dirty="0"/>
              <a:t> and an alkyl halide</a:t>
            </a:r>
          </a:p>
          <a:p>
            <a:endParaRPr lang="en-US" sz="2200" dirty="0"/>
          </a:p>
          <a:p>
            <a:endParaRPr lang="en-US" sz="2200" dirty="0"/>
          </a:p>
          <a:p>
            <a:endParaRPr lang="en-US" sz="2200" dirty="0"/>
          </a:p>
          <a:p>
            <a:r>
              <a:rPr lang="en-US" sz="2200" dirty="0">
                <a:latin typeface="MinionPro-Regular"/>
              </a:rPr>
              <a:t>Since the second step is an S</a:t>
            </a:r>
            <a:r>
              <a:rPr lang="en-US" sz="2200" baseline="-25000" dirty="0">
                <a:latin typeface="MinionPro-Regular"/>
              </a:rPr>
              <a:t>N</a:t>
            </a:r>
            <a:r>
              <a:rPr lang="en-US" sz="2200" dirty="0">
                <a:latin typeface="MinionPro-Regular"/>
              </a:rPr>
              <a:t>2 reaction, it works best if Rʹ in the alkyl halide is primary and not well at all if Rʹ is tertiary</a:t>
            </a:r>
            <a:endParaRPr lang="en-US" sz="2200" dirty="0"/>
          </a:p>
        </p:txBody>
      </p:sp>
      <p:pic>
        <p:nvPicPr>
          <p:cNvPr id="28675" name="Picture 2" descr="p 241 08_UNF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15037"/>
            <a:ext cx="7467600" cy="6334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3541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3300" y="1104900"/>
            <a:ext cx="7077075" cy="2616200"/>
          </a:xfrm>
          <a:prstGeom prst="rect">
            <a:avLst/>
          </a:prstGeom>
        </p:spPr>
      </p:pic>
    </p:spTree>
    <p:extLst>
      <p:ext uri="{BB962C8B-B14F-4D97-AF65-F5344CB8AC3E}">
        <p14:creationId xmlns:p14="http://schemas.microsoft.com/office/powerpoint/2010/main" val="28696967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381000" y="381000"/>
            <a:ext cx="855980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8.6 Cleavage of Ethers</a:t>
            </a:r>
          </a:p>
          <a:p>
            <a:endParaRPr lang="en-US" b="1" dirty="0"/>
          </a:p>
          <a:p>
            <a:r>
              <a:rPr lang="en-US" dirty="0">
                <a:latin typeface="MinionPro-Regular"/>
              </a:rPr>
              <a:t>  Ethers have unshared electron pairs on the oxygen atom and are therefore Lewis bases .They react with strong proton acids and with Lewis acids such as the boron halides.</a:t>
            </a:r>
            <a:endParaRPr lang="en-US" b="1" dirty="0"/>
          </a:p>
        </p:txBody>
      </p:sp>
      <p:pic>
        <p:nvPicPr>
          <p:cNvPr id="2" name="Picture 1"/>
          <p:cNvPicPr>
            <a:picLocks noChangeAspect="1"/>
          </p:cNvPicPr>
          <p:nvPr/>
        </p:nvPicPr>
        <p:blipFill>
          <a:blip r:embed="rId2"/>
          <a:stretch>
            <a:fillRect/>
          </a:stretch>
        </p:blipFill>
        <p:spPr>
          <a:xfrm>
            <a:off x="1244600" y="2908300"/>
            <a:ext cx="6553200" cy="3263900"/>
          </a:xfrm>
          <a:prstGeom prst="rect">
            <a:avLst/>
          </a:prstGeom>
        </p:spPr>
      </p:pic>
    </p:spTree>
    <p:extLst>
      <p:ext uri="{BB962C8B-B14F-4D97-AF65-F5344CB8AC3E}">
        <p14:creationId xmlns:p14="http://schemas.microsoft.com/office/powerpoint/2010/main" val="4076010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300" y="698500"/>
            <a:ext cx="7975600" cy="1200329"/>
          </a:xfrm>
          <a:prstGeom prst="rect">
            <a:avLst/>
          </a:prstGeom>
          <a:noFill/>
        </p:spPr>
        <p:txBody>
          <a:bodyPr wrap="square" rtlCol="0">
            <a:spAutoFit/>
          </a:bodyPr>
          <a:lstStyle/>
          <a:p>
            <a:r>
              <a:rPr lang="en-US" dirty="0">
                <a:latin typeface="MinionPro-Regular"/>
              </a:rPr>
              <a:t>  These reactions are similar to the reaction of alcohols with strong acids . If the alkyl groups R and/or Rʹ are primary or secondary, the bond to oxygen can be broken by reaction with a strong nucleophile such as I</a:t>
            </a:r>
            <a:r>
              <a:rPr lang="en-US" sz="800" dirty="0">
                <a:latin typeface="MinionPro-Regular"/>
              </a:rPr>
              <a:t>− </a:t>
            </a:r>
            <a:r>
              <a:rPr lang="en-US" dirty="0">
                <a:latin typeface="MinionPro-Regular"/>
              </a:rPr>
              <a:t>or Br</a:t>
            </a:r>
            <a:r>
              <a:rPr lang="en-US" sz="800" dirty="0">
                <a:latin typeface="MinionPro-Regular"/>
              </a:rPr>
              <a:t>− </a:t>
            </a:r>
            <a:r>
              <a:rPr lang="en-US" dirty="0">
                <a:latin typeface="MinionPro-Regular"/>
              </a:rPr>
              <a:t>(by an S</a:t>
            </a:r>
            <a:r>
              <a:rPr lang="en-US" baseline="-25000" dirty="0">
                <a:latin typeface="MinionPro-Regular"/>
              </a:rPr>
              <a:t>N</a:t>
            </a:r>
            <a:r>
              <a:rPr lang="en-US" dirty="0">
                <a:latin typeface="MinionPro-Regular"/>
              </a:rPr>
              <a:t>2 process) </a:t>
            </a:r>
            <a:endParaRPr lang="en-US" dirty="0"/>
          </a:p>
        </p:txBody>
      </p:sp>
      <p:pic>
        <p:nvPicPr>
          <p:cNvPr id="3" name="Picture 2"/>
          <p:cNvPicPr>
            <a:picLocks noChangeAspect="1"/>
          </p:cNvPicPr>
          <p:nvPr/>
        </p:nvPicPr>
        <p:blipFill>
          <a:blip r:embed="rId2"/>
          <a:stretch>
            <a:fillRect/>
          </a:stretch>
        </p:blipFill>
        <p:spPr>
          <a:xfrm>
            <a:off x="889000" y="2184400"/>
            <a:ext cx="7238999" cy="3213100"/>
          </a:xfrm>
          <a:prstGeom prst="rect">
            <a:avLst/>
          </a:prstGeom>
        </p:spPr>
      </p:pic>
    </p:spTree>
    <p:extLst>
      <p:ext uri="{BB962C8B-B14F-4D97-AF65-F5344CB8AC3E}">
        <p14:creationId xmlns:p14="http://schemas.microsoft.com/office/powerpoint/2010/main" val="6907676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p 242 08_UNF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76500"/>
            <a:ext cx="9144000" cy="1901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304800" y="508000"/>
            <a:ext cx="9004300" cy="830997"/>
          </a:xfrm>
          <a:prstGeom prst="rect">
            <a:avLst/>
          </a:prstGeom>
          <a:noFill/>
        </p:spPr>
        <p:txBody>
          <a:bodyPr wrap="square" rtlCol="0">
            <a:spAutoFit/>
          </a:bodyPr>
          <a:lstStyle/>
          <a:p>
            <a:r>
              <a:rPr lang="en-US" sz="2400" dirty="0"/>
              <a:t>If R or R’ is tertiary, a strong nucleophile is not required since reaction will occur by an S</a:t>
            </a:r>
            <a:r>
              <a:rPr lang="en-US" sz="2400" baseline="-25000" dirty="0"/>
              <a:t>N</a:t>
            </a:r>
            <a:r>
              <a:rPr lang="en-US" sz="2400" dirty="0"/>
              <a:t>1 (or E1) mechanism.</a:t>
            </a:r>
          </a:p>
        </p:txBody>
      </p:sp>
    </p:spTree>
    <p:extLst>
      <p:ext uri="{BB962C8B-B14F-4D97-AF65-F5344CB8AC3E}">
        <p14:creationId xmlns:p14="http://schemas.microsoft.com/office/powerpoint/2010/main" val="1911530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6900" y="647700"/>
            <a:ext cx="8432800" cy="1692771"/>
          </a:xfrm>
          <a:prstGeom prst="rect">
            <a:avLst/>
          </a:prstGeom>
          <a:noFill/>
        </p:spPr>
        <p:txBody>
          <a:bodyPr wrap="square" rtlCol="0">
            <a:spAutoFit/>
          </a:bodyPr>
          <a:lstStyle/>
          <a:p>
            <a:r>
              <a:rPr lang="en-US" sz="3200" b="1" dirty="0"/>
              <a:t>8.7 Epoxides ( </a:t>
            </a:r>
            <a:r>
              <a:rPr lang="en-US" sz="3200" b="1" dirty="0" err="1"/>
              <a:t>Oxiranes</a:t>
            </a:r>
            <a:r>
              <a:rPr lang="en-US" sz="3200" b="1" dirty="0"/>
              <a:t>)</a:t>
            </a:r>
          </a:p>
          <a:p>
            <a:endParaRPr lang="en-US" sz="3200" b="1" dirty="0"/>
          </a:p>
          <a:p>
            <a:r>
              <a:rPr lang="en-US" sz="2000" i="1" dirty="0">
                <a:latin typeface="MinionPro-It"/>
              </a:rPr>
              <a:t>Epoxides </a:t>
            </a:r>
            <a:r>
              <a:rPr lang="en-US" sz="2000" dirty="0">
                <a:latin typeface="MinionPro-Regular"/>
              </a:rPr>
              <a:t>(or </a:t>
            </a:r>
            <a:r>
              <a:rPr lang="en-US" sz="2000" dirty="0" err="1">
                <a:latin typeface="MinionPro-Regular"/>
              </a:rPr>
              <a:t>oxiranes</a:t>
            </a:r>
            <a:r>
              <a:rPr lang="en-US" sz="2000" dirty="0">
                <a:latin typeface="MinionPro-Regular"/>
              </a:rPr>
              <a:t>) are cyclic ethers with a three-membered ring containing one oxygen atom.</a:t>
            </a:r>
            <a:endParaRPr lang="en-US" sz="2000" b="1" dirty="0"/>
          </a:p>
        </p:txBody>
      </p:sp>
      <p:pic>
        <p:nvPicPr>
          <p:cNvPr id="3" name="Picture 2"/>
          <p:cNvPicPr>
            <a:picLocks noChangeAspect="1"/>
          </p:cNvPicPr>
          <p:nvPr/>
        </p:nvPicPr>
        <p:blipFill>
          <a:blip r:embed="rId2"/>
          <a:stretch>
            <a:fillRect/>
          </a:stretch>
        </p:blipFill>
        <p:spPr>
          <a:xfrm>
            <a:off x="927100" y="2643187"/>
            <a:ext cx="6921500" cy="2284413"/>
          </a:xfrm>
          <a:prstGeom prst="rect">
            <a:avLst/>
          </a:prstGeom>
        </p:spPr>
      </p:pic>
    </p:spTree>
    <p:extLst>
      <p:ext uri="{BB962C8B-B14F-4D97-AF65-F5344CB8AC3E}">
        <p14:creationId xmlns:p14="http://schemas.microsoft.com/office/powerpoint/2010/main" val="320642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p 244 08_UNF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4349000"/>
            <a:ext cx="7696200" cy="1714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Picture 2" descr="p 244 08_UNF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1779587"/>
            <a:ext cx="6946900" cy="1133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330200" y="738965"/>
            <a:ext cx="8369300" cy="5324535"/>
          </a:xfrm>
          <a:prstGeom prst="rect">
            <a:avLst/>
          </a:prstGeom>
          <a:noFill/>
        </p:spPr>
        <p:txBody>
          <a:bodyPr wrap="square" rtlCol="0">
            <a:spAutoFit/>
          </a:bodyPr>
          <a:lstStyle/>
          <a:p>
            <a:r>
              <a:rPr lang="en-US" dirty="0">
                <a:latin typeface="MinionPro-Regular"/>
              </a:rPr>
              <a:t> </a:t>
            </a:r>
            <a:r>
              <a:rPr lang="en-US" sz="2000" dirty="0">
                <a:latin typeface="MinionPro-Regular"/>
              </a:rPr>
              <a:t>The most important commercial epoxide is ethylene oxide, produced by the silver-catalyzed air oxidation of ethylene. </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r>
              <a:rPr lang="en-US" sz="2000" dirty="0">
                <a:latin typeface="MinionPro-Regular"/>
              </a:rPr>
              <a:t>Other epoxides are usually prepared by the reaction of an alkene with an organic </a:t>
            </a:r>
            <a:r>
              <a:rPr lang="en-US" sz="2000" dirty="0" err="1">
                <a:latin typeface="MinionPro-Regular"/>
              </a:rPr>
              <a:t>peroxyacid</a:t>
            </a:r>
            <a:r>
              <a:rPr lang="en-US" sz="2000" dirty="0">
                <a:latin typeface="MinionPro-Regular"/>
              </a:rPr>
              <a:t> (often called simply a </a:t>
            </a:r>
            <a:r>
              <a:rPr lang="en-US" sz="2000" i="1" dirty="0" err="1">
                <a:latin typeface="MinionPro-Regular"/>
              </a:rPr>
              <a:t>peracid</a:t>
            </a:r>
            <a:r>
              <a:rPr lang="en-US" sz="2000" dirty="0">
                <a:latin typeface="MinionPro-Regular"/>
              </a:rPr>
              <a:t>)</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p>
        </p:txBody>
      </p:sp>
    </p:spTree>
    <p:extLst>
      <p:ext uri="{BB962C8B-B14F-4D97-AF65-F5344CB8AC3E}">
        <p14:creationId xmlns:p14="http://schemas.microsoft.com/office/powerpoint/2010/main" val="1695858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p 245 08_UNF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400" y="3630206"/>
            <a:ext cx="5562600" cy="1517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5058" name="TextBox 1"/>
          <p:cNvSpPr txBox="1">
            <a:spLocks noChangeArrowheads="1"/>
          </p:cNvSpPr>
          <p:nvPr/>
        </p:nvSpPr>
        <p:spPr bwMode="auto">
          <a:xfrm>
            <a:off x="457200" y="457200"/>
            <a:ext cx="8686800" cy="2739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200" b="1" dirty="0"/>
              <a:t>8.8 Reactions of Epoxides</a:t>
            </a:r>
          </a:p>
          <a:p>
            <a:endParaRPr lang="en-US" sz="2200" b="1" dirty="0"/>
          </a:p>
          <a:p>
            <a:r>
              <a:rPr lang="en-US" sz="2200" dirty="0">
                <a:latin typeface="MinionPro-Regular"/>
              </a:rPr>
              <a:t>Because of the strain in the three-membered ring, epoxides are much more reactive than ordinary ethers and give products in which the ring has opened.</a:t>
            </a:r>
          </a:p>
          <a:p>
            <a:endParaRPr lang="en-US" sz="2200" dirty="0">
              <a:latin typeface="MinionPro-Regular"/>
            </a:endParaRPr>
          </a:p>
          <a:p>
            <a:r>
              <a:rPr lang="en-US" sz="2000" dirty="0">
                <a:latin typeface="MinionPro-Regular"/>
              </a:rPr>
              <a:t>1. Reaction with water they undergo acid-catalyzed ring opening to give glycols.</a:t>
            </a:r>
            <a:endParaRPr lang="en-US" sz="2200" dirty="0"/>
          </a:p>
        </p:txBody>
      </p:sp>
    </p:spTree>
    <p:extLst>
      <p:ext uri="{BB962C8B-B14F-4D97-AF65-F5344CB8AC3E}">
        <p14:creationId xmlns:p14="http://schemas.microsoft.com/office/powerpoint/2010/main" val="16881714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 246 08_UNF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357312"/>
            <a:ext cx="7213600" cy="19954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685800" y="797480"/>
            <a:ext cx="6292300" cy="400110"/>
          </a:xfrm>
          <a:prstGeom prst="rect">
            <a:avLst/>
          </a:prstGeom>
          <a:noFill/>
        </p:spPr>
        <p:txBody>
          <a:bodyPr wrap="none" rtlCol="0">
            <a:spAutoFit/>
          </a:bodyPr>
          <a:lstStyle/>
          <a:p>
            <a:r>
              <a:rPr lang="en-US" sz="2000" dirty="0">
                <a:latin typeface="MinionPro-Regular"/>
              </a:rPr>
              <a:t>2.Other nucleophiles add to epoxides in a similar way.</a:t>
            </a:r>
            <a:endParaRPr lang="en-US" sz="2000" dirty="0"/>
          </a:p>
        </p:txBody>
      </p:sp>
      <p:sp>
        <p:nvSpPr>
          <p:cNvPr id="3" name="Rectangle 2"/>
          <p:cNvSpPr/>
          <p:nvPr/>
        </p:nvSpPr>
        <p:spPr>
          <a:xfrm>
            <a:off x="431800" y="3975438"/>
            <a:ext cx="8534400" cy="1938992"/>
          </a:xfrm>
          <a:prstGeom prst="rect">
            <a:avLst/>
          </a:prstGeom>
        </p:spPr>
        <p:txBody>
          <a:bodyPr wrap="square">
            <a:spAutoFit/>
          </a:bodyPr>
          <a:lstStyle/>
          <a:p>
            <a:r>
              <a:rPr lang="en-US" sz="2400" dirty="0"/>
              <a:t>     Grignard reagents and </a:t>
            </a:r>
            <a:r>
              <a:rPr lang="en-US" sz="2400" dirty="0" err="1"/>
              <a:t>organolithium</a:t>
            </a:r>
            <a:r>
              <a:rPr lang="en-US" sz="2400" dirty="0"/>
              <a:t> compounds are strong nucleophiles capable of opening the ethylene oxide (epoxide) ring. The initial product is a magnesium </a:t>
            </a:r>
            <a:r>
              <a:rPr lang="en-US" sz="2400" dirty="0" err="1"/>
              <a:t>alkoxide</a:t>
            </a:r>
            <a:r>
              <a:rPr lang="en-US" sz="2400" dirty="0"/>
              <a:t> of lithium </a:t>
            </a:r>
            <a:r>
              <a:rPr lang="en-US" sz="2400" dirty="0" err="1"/>
              <a:t>alkoxide</a:t>
            </a:r>
            <a:r>
              <a:rPr lang="en-US" sz="2400" dirty="0"/>
              <a:t>, but after hydrolysis, we obtain a primary alcohol with two carbon atoms than the organometallic reagent.</a:t>
            </a:r>
          </a:p>
        </p:txBody>
      </p:sp>
    </p:spTree>
    <p:extLst>
      <p:ext uri="{BB962C8B-B14F-4D97-AF65-F5344CB8AC3E}">
        <p14:creationId xmlns:p14="http://schemas.microsoft.com/office/powerpoint/2010/main" val="7918669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p 246 08_UNF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742951"/>
            <a:ext cx="8305800" cy="11223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7106" name="Picture 2" descr="p 246 08_UNF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112963"/>
            <a:ext cx="8331200" cy="11715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558800" y="3779836"/>
            <a:ext cx="8115299" cy="2608263"/>
          </a:xfrm>
          <a:prstGeom prst="rect">
            <a:avLst/>
          </a:prstGeom>
        </p:spPr>
      </p:pic>
    </p:spTree>
    <p:extLst>
      <p:ext uri="{BB962C8B-B14F-4D97-AF65-F5344CB8AC3E}">
        <p14:creationId xmlns:p14="http://schemas.microsoft.com/office/powerpoint/2010/main" val="719233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p 209 07_UNF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913" y="3599596"/>
            <a:ext cx="5122459" cy="13604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0482" name="TextBox 1"/>
          <p:cNvSpPr txBox="1">
            <a:spLocks noChangeArrowheads="1"/>
          </p:cNvSpPr>
          <p:nvPr/>
        </p:nvSpPr>
        <p:spPr bwMode="auto">
          <a:xfrm>
            <a:off x="431041" y="653955"/>
            <a:ext cx="83820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7.2 Classification of Alcohols</a:t>
            </a:r>
          </a:p>
          <a:p>
            <a:endParaRPr lang="en-US" b="1" dirty="0"/>
          </a:p>
          <a:p>
            <a:r>
              <a:rPr lang="en-US" dirty="0">
                <a:latin typeface="MinionPro-Regular"/>
              </a:rPr>
              <a:t>   Alcohols are classified as primary (1°), secondary (2°), or tertiary (3°), depending on whether one, two, or three organic groups are connected to the hydroxyl-bearing</a:t>
            </a:r>
          </a:p>
          <a:p>
            <a:r>
              <a:rPr lang="en-US" dirty="0">
                <a:latin typeface="MinionPro-Regular"/>
              </a:rPr>
              <a:t>carbon atom</a:t>
            </a:r>
            <a:endParaRPr lang="en-US" b="1" dirty="0"/>
          </a:p>
        </p:txBody>
      </p:sp>
    </p:spTree>
    <p:extLst>
      <p:ext uri="{BB962C8B-B14F-4D97-AF65-F5344CB8AC3E}">
        <p14:creationId xmlns:p14="http://schemas.microsoft.com/office/powerpoint/2010/main" val="10678105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p 247 08_UNF4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1738313" cy="137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8130" name="Picture 2" descr="p 247 08_UNF4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657600" y="1600200"/>
            <a:ext cx="1752600" cy="15478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8131" name="Picture 2" descr="p 247 08_UNF46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600200"/>
            <a:ext cx="1860550" cy="1428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8132" name="TextBox 1"/>
          <p:cNvSpPr txBox="1">
            <a:spLocks noChangeArrowheads="1"/>
          </p:cNvSpPr>
          <p:nvPr/>
        </p:nvSpPr>
        <p:spPr bwMode="auto">
          <a:xfrm>
            <a:off x="228600" y="457200"/>
            <a:ext cx="8534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8.9 Cyclic Ethers</a:t>
            </a:r>
          </a:p>
        </p:txBody>
      </p:sp>
      <p:pic>
        <p:nvPicPr>
          <p:cNvPr id="48133" name="Picture 2" descr="p 247 08_UNF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276600"/>
            <a:ext cx="6705600" cy="27003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9240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p 247 08_UNF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153400" cy="3375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9154" name="TextBox 1"/>
          <p:cNvSpPr txBox="1">
            <a:spLocks noChangeArrowheads="1"/>
          </p:cNvSpPr>
          <p:nvPr/>
        </p:nvSpPr>
        <p:spPr bwMode="auto">
          <a:xfrm>
            <a:off x="304800" y="4495800"/>
            <a:ext cx="85344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These compounds are called </a:t>
            </a:r>
            <a:r>
              <a:rPr lang="en-US" sz="1800" b="1"/>
              <a:t>Crown ethers </a:t>
            </a:r>
            <a:r>
              <a:rPr lang="en-US" sz="1800"/>
              <a:t>because their molecule have a crown-like shape. The bracket number represents the ring size and the terminal numbers gives the number of oxygens. The oxygens are usually separated by two carbons.</a:t>
            </a:r>
            <a:endParaRPr lang="en-US" sz="1800" b="1"/>
          </a:p>
        </p:txBody>
      </p:sp>
    </p:spTree>
    <p:extLst>
      <p:ext uri="{BB962C8B-B14F-4D97-AF65-F5344CB8AC3E}">
        <p14:creationId xmlns:p14="http://schemas.microsoft.com/office/powerpoint/2010/main" val="18347602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p 248 08_UNF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85800"/>
            <a:ext cx="5902325" cy="2714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2226" name="TextBox 1"/>
          <p:cNvSpPr txBox="1">
            <a:spLocks noChangeArrowheads="1"/>
          </p:cNvSpPr>
          <p:nvPr/>
        </p:nvSpPr>
        <p:spPr bwMode="auto">
          <a:xfrm>
            <a:off x="304800" y="4191000"/>
            <a:ext cx="8686800" cy="147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The selective binding of metallic ions by macrocyclic compounds is important in nature. Several antibiotics, such as </a:t>
            </a:r>
            <a:r>
              <a:rPr lang="en-US" sz="1800" b="1"/>
              <a:t>nonactin</a:t>
            </a:r>
            <a:r>
              <a:rPr lang="en-US" sz="1800"/>
              <a:t>, have large rings that contain regularly spaced oxygen atoms. Nonactin (which contains four tetrahydrofuran rings joined by four ester links) selectively binds K</a:t>
            </a:r>
            <a:r>
              <a:rPr lang="en-US" sz="1800" baseline="30000"/>
              <a:t>+</a:t>
            </a:r>
            <a:r>
              <a:rPr lang="en-US" sz="1800"/>
              <a:t> (in the presence of Na</a:t>
            </a:r>
            <a:r>
              <a:rPr lang="en-US" sz="1800" baseline="30000"/>
              <a:t>+</a:t>
            </a:r>
            <a:r>
              <a:rPr lang="en-US" sz="1800"/>
              <a:t>) in aqueous media. Thus allowing selective transport of K</a:t>
            </a:r>
            <a:r>
              <a:rPr lang="en-US" sz="1800" baseline="30000"/>
              <a:t>+</a:t>
            </a:r>
            <a:r>
              <a:rPr lang="en-US" sz="1800"/>
              <a:t> (but not Na</a:t>
            </a:r>
            <a:r>
              <a:rPr lang="en-US" sz="1800" baseline="30000"/>
              <a:t>+</a:t>
            </a:r>
            <a:r>
              <a:rPr lang="en-US" sz="1800"/>
              <a:t>) through the cell membranes</a:t>
            </a:r>
          </a:p>
        </p:txBody>
      </p:sp>
    </p:spTree>
    <p:extLst>
      <p:ext uri="{BB962C8B-B14F-4D97-AF65-F5344CB8AC3E}">
        <p14:creationId xmlns:p14="http://schemas.microsoft.com/office/powerpoint/2010/main" val="42187767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10258"/>
          </a:xfrm>
        </p:spPr>
        <p:txBody>
          <a:bodyPr>
            <a:normAutofit fontScale="90000"/>
          </a:bodyPr>
          <a:lstStyle/>
          <a:p>
            <a:r>
              <a:rPr lang="en-US" dirty="0"/>
              <a:t>Homework 7</a:t>
            </a:r>
            <a:br>
              <a:rPr lang="en-US" dirty="0"/>
            </a:br>
            <a:r>
              <a:rPr lang="en-US" dirty="0"/>
              <a:t>26,29,33,34,36,38,40,47,48,52</a:t>
            </a:r>
            <a:br>
              <a:rPr lang="en-US" dirty="0"/>
            </a:br>
            <a:r>
              <a:rPr lang="en-US" dirty="0"/>
              <a:t>Homework 8</a:t>
            </a:r>
            <a:r>
              <a:rPr lang="en-US"/>
              <a:t/>
            </a:r>
            <a:br>
              <a:rPr lang="en-US"/>
            </a:br>
            <a:r>
              <a:rPr lang="en-US"/>
              <a:t>17,21,23,27,31,33,42</a:t>
            </a:r>
            <a:r>
              <a:rPr lang="en-US" dirty="0"/>
              <a:t/>
            </a:r>
            <a:br>
              <a:rPr lang="en-US" dirty="0"/>
            </a:br>
            <a:endParaRPr lang="en-US" dirty="0"/>
          </a:p>
        </p:txBody>
      </p:sp>
    </p:spTree>
    <p:extLst>
      <p:ext uri="{BB962C8B-B14F-4D97-AF65-F5344CB8AC3E}">
        <p14:creationId xmlns:p14="http://schemas.microsoft.com/office/powerpoint/2010/main" val="3857920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p 209 07_UNF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645" y="999826"/>
            <a:ext cx="4495800" cy="16986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1506" name="TextBox 1"/>
          <p:cNvSpPr txBox="1">
            <a:spLocks noChangeArrowheads="1"/>
          </p:cNvSpPr>
          <p:nvPr/>
        </p:nvSpPr>
        <p:spPr bwMode="auto">
          <a:xfrm>
            <a:off x="457200" y="304800"/>
            <a:ext cx="6248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7.3 Nomenclature of Phenols</a:t>
            </a:r>
          </a:p>
        </p:txBody>
      </p:sp>
      <p:sp>
        <p:nvSpPr>
          <p:cNvPr id="4" name="TextBox 1"/>
          <p:cNvSpPr txBox="1">
            <a:spLocks noChangeArrowheads="1"/>
          </p:cNvSpPr>
          <p:nvPr/>
        </p:nvSpPr>
        <p:spPr bwMode="auto">
          <a:xfrm>
            <a:off x="129654" y="2957205"/>
            <a:ext cx="89154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    The hydroxyl group is named as a substituent when it occurs in  the same molecule with carboxylic acid, aldehyde, or ketone functionalities, which have priority in naming. Examples are</a:t>
            </a:r>
          </a:p>
        </p:txBody>
      </p:sp>
      <p:pic>
        <p:nvPicPr>
          <p:cNvPr id="5" name="Picture 2" descr="p 209 07_UNF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700" y="4268213"/>
            <a:ext cx="5740021" cy="19708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6565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0878" y="955343"/>
            <a:ext cx="6946710" cy="2031325"/>
          </a:xfrm>
          <a:prstGeom prst="rect">
            <a:avLst/>
          </a:prstGeom>
          <a:noFill/>
        </p:spPr>
        <p:txBody>
          <a:bodyPr wrap="square" rtlCol="0">
            <a:spAutoFit/>
          </a:bodyPr>
          <a:lstStyle/>
          <a:p>
            <a:r>
              <a:rPr lang="en-US" b="1" dirty="0">
                <a:solidFill>
                  <a:srgbClr val="0066FF"/>
                </a:solidFill>
                <a:latin typeface="TradeGothicLTStd-Bd2"/>
              </a:rPr>
              <a:t>PROBLEM 7.4 </a:t>
            </a:r>
          </a:p>
          <a:p>
            <a:r>
              <a:rPr lang="en-US" dirty="0">
                <a:solidFill>
                  <a:srgbClr val="000000"/>
                </a:solidFill>
                <a:latin typeface="MinionPro-Regular"/>
              </a:rPr>
              <a:t>Write the structure for</a:t>
            </a:r>
          </a:p>
          <a:p>
            <a:endParaRPr lang="en-US" dirty="0">
              <a:solidFill>
                <a:srgbClr val="000000"/>
              </a:solidFill>
              <a:latin typeface="MinionPro-Regular"/>
            </a:endParaRPr>
          </a:p>
          <a:p>
            <a:r>
              <a:rPr lang="en-US" dirty="0">
                <a:solidFill>
                  <a:srgbClr val="000000"/>
                </a:solidFill>
                <a:latin typeface="MinionPro-Regular"/>
              </a:rPr>
              <a:t>a. pentachlorophenol.</a:t>
            </a:r>
          </a:p>
          <a:p>
            <a:r>
              <a:rPr lang="en-US" dirty="0">
                <a:solidFill>
                  <a:srgbClr val="000000"/>
                </a:solidFill>
                <a:latin typeface="MinionPro-Regular"/>
              </a:rPr>
              <a:t>b. </a:t>
            </a:r>
            <a:r>
              <a:rPr lang="en-US" i="1" dirty="0">
                <a:solidFill>
                  <a:srgbClr val="000000"/>
                </a:solidFill>
                <a:latin typeface="MinionPro-It"/>
              </a:rPr>
              <a:t>m</a:t>
            </a:r>
            <a:r>
              <a:rPr lang="en-US" dirty="0">
                <a:solidFill>
                  <a:srgbClr val="000000"/>
                </a:solidFill>
                <a:latin typeface="MinionPro-Regular"/>
              </a:rPr>
              <a:t>-</a:t>
            </a:r>
            <a:r>
              <a:rPr lang="en-US" dirty="0" err="1">
                <a:solidFill>
                  <a:srgbClr val="000000"/>
                </a:solidFill>
                <a:latin typeface="MinionPro-Regular"/>
              </a:rPr>
              <a:t>isopropylphenol</a:t>
            </a:r>
            <a:endParaRPr lang="en-US" dirty="0">
              <a:solidFill>
                <a:srgbClr val="000000"/>
              </a:solidFill>
              <a:latin typeface="MinionPro-Regular"/>
            </a:endParaRPr>
          </a:p>
          <a:p>
            <a:r>
              <a:rPr lang="en-US" dirty="0">
                <a:solidFill>
                  <a:srgbClr val="000000"/>
                </a:solidFill>
                <a:latin typeface="MinionPro-Regular"/>
              </a:rPr>
              <a:t>c. </a:t>
            </a:r>
            <a:r>
              <a:rPr lang="en-US" i="1" dirty="0">
                <a:solidFill>
                  <a:srgbClr val="000000"/>
                </a:solidFill>
                <a:latin typeface="MinionPro-It"/>
              </a:rPr>
              <a:t>o</a:t>
            </a:r>
            <a:r>
              <a:rPr lang="en-US" dirty="0">
                <a:solidFill>
                  <a:srgbClr val="000000"/>
                </a:solidFill>
                <a:latin typeface="MinionPro-Regular"/>
              </a:rPr>
              <a:t>-</a:t>
            </a:r>
            <a:r>
              <a:rPr lang="en-US" dirty="0" err="1">
                <a:solidFill>
                  <a:srgbClr val="000000"/>
                </a:solidFill>
                <a:latin typeface="MinionPro-Regular"/>
              </a:rPr>
              <a:t>hydroxyacetophenone</a:t>
            </a:r>
            <a:r>
              <a:rPr lang="en-US" dirty="0">
                <a:solidFill>
                  <a:srgbClr val="000000"/>
                </a:solidFill>
                <a:latin typeface="MinionPro-Regular"/>
              </a:rPr>
              <a:t> </a:t>
            </a:r>
          </a:p>
          <a:p>
            <a:r>
              <a:rPr lang="en-US" dirty="0">
                <a:solidFill>
                  <a:srgbClr val="000000"/>
                </a:solidFill>
                <a:latin typeface="MinionPro-Regular"/>
              </a:rPr>
              <a:t>d. 3-hydroxy-5-nitrobenzaldehyde</a:t>
            </a:r>
            <a:endParaRPr lang="en-US" dirty="0"/>
          </a:p>
        </p:txBody>
      </p:sp>
      <p:pic>
        <p:nvPicPr>
          <p:cNvPr id="3" name="Picture 2"/>
          <p:cNvPicPr>
            <a:picLocks noChangeAspect="1"/>
          </p:cNvPicPr>
          <p:nvPr/>
        </p:nvPicPr>
        <p:blipFill>
          <a:blip r:embed="rId2"/>
          <a:stretch>
            <a:fillRect/>
          </a:stretch>
        </p:blipFill>
        <p:spPr>
          <a:xfrm>
            <a:off x="1143000" y="3716337"/>
            <a:ext cx="4343400" cy="2600325"/>
          </a:xfrm>
          <a:prstGeom prst="rect">
            <a:avLst/>
          </a:prstGeom>
        </p:spPr>
      </p:pic>
    </p:spTree>
    <p:extLst>
      <p:ext uri="{BB962C8B-B14F-4D97-AF65-F5344CB8AC3E}">
        <p14:creationId xmlns:p14="http://schemas.microsoft.com/office/powerpoint/2010/main" val="394615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p 210 07_UNF1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734" y="2363926"/>
            <a:ext cx="6400800" cy="8905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3554" name="TextBox 1"/>
          <p:cNvSpPr txBox="1">
            <a:spLocks noChangeArrowheads="1"/>
          </p:cNvSpPr>
          <p:nvPr/>
        </p:nvSpPr>
        <p:spPr bwMode="auto">
          <a:xfrm>
            <a:off x="533400" y="609600"/>
            <a:ext cx="8382000" cy="5693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t>4.4 </a:t>
            </a:r>
            <a:r>
              <a:rPr lang="en-US" sz="2000" b="1" dirty="0"/>
              <a:t>Hydrogen bonding in Alcohols and Phenols</a:t>
            </a:r>
          </a:p>
          <a:p>
            <a:endParaRPr lang="en-US" sz="2000" b="1" dirty="0"/>
          </a:p>
          <a:p>
            <a:r>
              <a:rPr lang="en-US" sz="2000" dirty="0">
                <a:latin typeface="MinionPro-Regular"/>
              </a:rPr>
              <a:t> The boiling points of alcohols are much higher than those of ethers or hydrocarbons with similar molecular weights. </a:t>
            </a: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endParaRPr lang="en-US" sz="2000" dirty="0">
              <a:latin typeface="MinionPro-Regular"/>
            </a:endParaRPr>
          </a:p>
          <a:p>
            <a:r>
              <a:rPr lang="en-US" sz="2000" dirty="0">
                <a:latin typeface="MinionPro-Regular"/>
              </a:rPr>
              <a:t>Why? Because alcohols form </a:t>
            </a:r>
            <a:r>
              <a:rPr lang="en-US" sz="2000" i="1" dirty="0">
                <a:latin typeface="MinionPro-It"/>
              </a:rPr>
              <a:t>hydrogen bonds </a:t>
            </a:r>
            <a:r>
              <a:rPr lang="en-US" sz="2000" dirty="0">
                <a:latin typeface="MinionPro-Regular"/>
              </a:rPr>
              <a:t>with one another</a:t>
            </a:r>
          </a:p>
          <a:p>
            <a:endParaRPr lang="en-US" sz="2000" b="1" dirty="0">
              <a:latin typeface="MinionPro-Regular"/>
            </a:endParaRPr>
          </a:p>
          <a:p>
            <a:endParaRPr lang="en-US" sz="2000" b="1" dirty="0">
              <a:latin typeface="MinionPro-Regular"/>
            </a:endParaRPr>
          </a:p>
          <a:p>
            <a:endParaRPr lang="en-US" sz="2000" b="1" dirty="0">
              <a:latin typeface="MinionPro-Regular"/>
            </a:endParaRPr>
          </a:p>
          <a:p>
            <a:endParaRPr lang="en-US" sz="2000" b="1" dirty="0">
              <a:latin typeface="MinionPro-Regular"/>
            </a:endParaRPr>
          </a:p>
          <a:p>
            <a:endParaRPr lang="en-US" sz="2000" b="1" dirty="0">
              <a:latin typeface="MinionPro-Regular"/>
            </a:endParaRPr>
          </a:p>
          <a:p>
            <a:endParaRPr lang="en-US" sz="2000" b="1" dirty="0">
              <a:latin typeface="MinionPro-Regular"/>
            </a:endParaRPr>
          </a:p>
          <a:p>
            <a:endParaRPr lang="en-US" sz="2000" b="1" dirty="0"/>
          </a:p>
        </p:txBody>
      </p:sp>
      <p:pic>
        <p:nvPicPr>
          <p:cNvPr id="23555" name="Picture 2" descr="p 210 07_UNF1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462818"/>
            <a:ext cx="5181600" cy="10906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1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A4CE2C4C7B96C94992FCDCD516328081" ma:contentTypeVersion="7" ma:contentTypeDescription="إنشاء مستند جديد." ma:contentTypeScope="" ma:versionID="bb6af94c86b317edd6ed0ebf99070e1c">
  <xsd:schema xmlns:xsd="http://www.w3.org/2001/XMLSchema" xmlns:xs="http://www.w3.org/2001/XMLSchema" xmlns:p="http://schemas.microsoft.com/office/2006/metadata/properties" xmlns:ns2="e0585ad6-e60d-4dbf-9f0f-7ca5398387e1" targetNamespace="http://schemas.microsoft.com/office/2006/metadata/properties" ma:root="true" ma:fieldsID="4af5e90e0f4fd4b84ac566d45e3c7600" ns2:_="">
    <xsd:import namespace="e0585ad6-e60d-4dbf-9f0f-7ca5398387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E669E7-42D1-4F07-988C-CBCFB370C7B6}"/>
</file>

<file path=customXml/itemProps2.xml><?xml version="1.0" encoding="utf-8"?>
<ds:datastoreItem xmlns:ds="http://schemas.openxmlformats.org/officeDocument/2006/customXml" ds:itemID="{85694016-856B-4E54-9CCE-F84745CE1524}"/>
</file>

<file path=customXml/itemProps3.xml><?xml version="1.0" encoding="utf-8"?>
<ds:datastoreItem xmlns:ds="http://schemas.openxmlformats.org/officeDocument/2006/customXml" ds:itemID="{7039111D-E253-4135-89DD-C47DA3558B1A}"/>
</file>

<file path=docProps/app.xml><?xml version="1.0" encoding="utf-8"?>
<Properties xmlns="http://schemas.openxmlformats.org/officeDocument/2006/extended-properties" xmlns:vt="http://schemas.openxmlformats.org/officeDocument/2006/docPropsVTypes">
  <TotalTime>735</TotalTime>
  <Words>2178</Words>
  <Application>Microsoft Office PowerPoint</Application>
  <PresentationFormat>On-screen Show (4:3)</PresentationFormat>
  <Paragraphs>307</Paragraphs>
  <Slides>63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ＭＳ Ｐゴシック</vt:lpstr>
      <vt:lpstr>Arial</vt:lpstr>
      <vt:lpstr>Calibri</vt:lpstr>
      <vt:lpstr>MinionPro-Bold</vt:lpstr>
      <vt:lpstr>MinionPro-It</vt:lpstr>
      <vt:lpstr>MinionPro-Regular</vt:lpstr>
      <vt:lpstr>ProgressivePi</vt:lpstr>
      <vt:lpstr>TradeGothicLTStd</vt:lpstr>
      <vt:lpstr>TradeGothicLTStd-Bd2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7.17  Thiols the Sulfur Analog of Alcohols and Phenols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 7 26,29,33,34,36,38,40,47,48,52 Homework 8 17,21,23,27,31,33,42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Maurice Odago</dc:creator>
  <cp:lastModifiedBy>mutah</cp:lastModifiedBy>
  <cp:revision>39</cp:revision>
  <cp:lastPrinted>2017-03-30T07:38:03Z</cp:lastPrinted>
  <dcterms:created xsi:type="dcterms:W3CDTF">2013-06-12T13:28:40Z</dcterms:created>
  <dcterms:modified xsi:type="dcterms:W3CDTF">2020-01-18T23:25:30Z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