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57" r:id="rId5"/>
    <p:sldId id="258" r:id="rId6"/>
    <p:sldId id="271" r:id="rId7"/>
    <p:sldId id="262" r:id="rId8"/>
    <p:sldId id="259" r:id="rId9"/>
    <p:sldId id="270" r:id="rId10"/>
    <p:sldId id="261" r:id="rId11"/>
    <p:sldId id="265" r:id="rId12"/>
    <p:sldId id="272" r:id="rId13"/>
    <p:sldId id="263" r:id="rId14"/>
    <p:sldId id="274" r:id="rId15"/>
    <p:sldId id="273" r:id="rId16"/>
    <p:sldId id="275" r:id="rId17"/>
    <p:sldId id="276" r:id="rId18"/>
    <p:sldId id="277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oprofs.com/discuss/q/1196753/67yearold-recently-diagnosed-pulmonary-tuberculosis-started-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age result for pulmonary cases clip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381000"/>
            <a:ext cx="5410200" cy="5410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19400" y="5943600"/>
            <a:ext cx="4343400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 ESSENCE" pitchFamily="2" charset="0"/>
              </a:rPr>
              <a:t>Pulmonary Case</a:t>
            </a:r>
            <a:endParaRPr lang="en-US" sz="4000" b="1" dirty="0">
              <a:solidFill>
                <a:srgbClr val="FF0000"/>
              </a:solidFill>
              <a:latin typeface="AR ESSENCE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8610600" cy="6748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نتيجة بحث الصور عن restrictive lung disease FEV1,FVC,DLco"/>
          <p:cNvPicPr>
            <a:picLocks noChangeAspect="1" noChangeArrowheads="1"/>
          </p:cNvPicPr>
          <p:nvPr/>
        </p:nvPicPr>
        <p:blipFill>
          <a:blip r:embed="rId2"/>
          <a:srcRect l="-1951" t="66667" r="6608" b="758"/>
          <a:stretch>
            <a:fillRect/>
          </a:stretch>
        </p:blipFill>
        <p:spPr bwMode="auto">
          <a:xfrm>
            <a:off x="0" y="914400"/>
            <a:ext cx="8991600" cy="44958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57200" y="5638800"/>
            <a:ext cx="807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Spirometry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1676400" y="1905000"/>
            <a:ext cx="6324600" cy="2514600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extBox 1"/>
          <p:cNvSpPr txBox="1"/>
          <p:nvPr/>
        </p:nvSpPr>
        <p:spPr>
          <a:xfrm>
            <a:off x="2133600" y="2514600"/>
            <a:ext cx="487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AR ESSENCE" pitchFamily="2" charset="0"/>
              </a:rPr>
              <a:t>Interpret the previous </a:t>
            </a:r>
            <a:r>
              <a:rPr lang="en-US" sz="4000" dirty="0" err="1" smtClean="0">
                <a:solidFill>
                  <a:srgbClr val="FF0000"/>
                </a:solidFill>
                <a:latin typeface="AR ESSENCE" pitchFamily="2" charset="0"/>
              </a:rPr>
              <a:t>spirometry</a:t>
            </a:r>
            <a:r>
              <a:rPr lang="en-US" sz="4000" dirty="0" smtClean="0">
                <a:solidFill>
                  <a:srgbClr val="FF0000"/>
                </a:solidFill>
                <a:latin typeface="AR ESSENCE" pitchFamily="2" charset="0"/>
              </a:rPr>
              <a:t>??</a:t>
            </a:r>
            <a:endParaRPr lang="en-US" sz="4000" dirty="0">
              <a:solidFill>
                <a:srgbClr val="FF0000"/>
              </a:solidFill>
              <a:latin typeface="AR ESSENCE" pitchFamily="2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ight Ventricular Overload - EC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34" y="762000"/>
            <a:ext cx="9013128" cy="46482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33400" y="5867400"/>
            <a:ext cx="807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ECG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1676400" y="1905000"/>
            <a:ext cx="6324600" cy="2514600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extBox 1"/>
          <p:cNvSpPr txBox="1"/>
          <p:nvPr/>
        </p:nvSpPr>
        <p:spPr>
          <a:xfrm>
            <a:off x="2133600" y="2514600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AR ESSENCE" pitchFamily="2" charset="0"/>
              </a:rPr>
              <a:t>Comment on the ECG??</a:t>
            </a:r>
            <a:endParaRPr lang="en-US" sz="4000" dirty="0">
              <a:solidFill>
                <a:srgbClr val="FF0000"/>
              </a:solidFill>
              <a:latin typeface="AR ESSENCE" pitchFamily="2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1676400" y="1905000"/>
            <a:ext cx="6324600" cy="2514600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extBox 1"/>
          <p:cNvSpPr txBox="1"/>
          <p:nvPr/>
        </p:nvSpPr>
        <p:spPr>
          <a:xfrm>
            <a:off x="2133600" y="2514600"/>
            <a:ext cx="487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AR ESSENCE" pitchFamily="2" charset="0"/>
              </a:rPr>
              <a:t>What is your final Diagnosis??</a:t>
            </a:r>
            <a:endParaRPr lang="en-US" sz="4000" dirty="0">
              <a:solidFill>
                <a:srgbClr val="FF0000"/>
              </a:solidFill>
              <a:latin typeface="AR ESSENCE" pitchFamily="2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990600"/>
            <a:ext cx="9144000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erlin Sans FB" pitchFamily="34" charset="0"/>
                <a:ea typeface="Times New Roman" pitchFamily="18" charset="0"/>
                <a:cs typeface="Times New Roman" pitchFamily="18" charset="0"/>
              </a:rPr>
              <a:t>Multiple drug resistant (MDR) TB is defined as resistance to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rlin Sans FB" pitchFamily="34" charset="0"/>
              <a:cs typeface="Arial" pitchFamily="34" charset="0"/>
            </a:endParaRPr>
          </a:p>
          <a:p>
            <a:pPr marL="971550" lvl="1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Times New Roman" pitchFamily="18" charset="0"/>
                <a:cs typeface="Times New Roman" pitchFamily="18" charset="0"/>
              </a:rPr>
              <a:t>More than three anti tubercular drugs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rlin Sans FB" pitchFamily="34" charset="0"/>
              <a:cs typeface="Arial" pitchFamily="34" charset="0"/>
            </a:endParaRPr>
          </a:p>
          <a:p>
            <a:pPr marL="971550" lvl="1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Times New Roman" pitchFamily="18" charset="0"/>
                <a:cs typeface="Times New Roman" pitchFamily="18" charset="0"/>
              </a:rPr>
              <a:t>Isoniazid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Times New Roman" pitchFamily="18" charset="0"/>
                <a:cs typeface="Times New Roman" pitchFamily="18" charset="0"/>
              </a:rPr>
              <a:t> and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Times New Roman" pitchFamily="18" charset="0"/>
                <a:cs typeface="Times New Roman" pitchFamily="18" charset="0"/>
              </a:rPr>
              <a:t>rifampin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Times New Roman" pitchFamily="18" charset="0"/>
                <a:cs typeface="Times New Roman" pitchFamily="18" charset="0"/>
              </a:rPr>
              <a:t> irrespective of resistance to any other drug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rlin Sans FB" pitchFamily="34" charset="0"/>
              <a:cs typeface="Arial" pitchFamily="34" charset="0"/>
            </a:endParaRPr>
          </a:p>
          <a:p>
            <a:pPr marL="971550" lvl="1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Times New Roman" pitchFamily="18" charset="0"/>
                <a:cs typeface="Times New Roman" pitchFamily="18" charset="0"/>
              </a:rPr>
              <a:t>INH, PZA and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Times New Roman" pitchFamily="18" charset="0"/>
                <a:cs typeface="Times New Roman" pitchFamily="18" charset="0"/>
              </a:rPr>
              <a:t>Rifampicin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rlin Sans FB" pitchFamily="34" charset="0"/>
              <a:cs typeface="Arial" pitchFamily="34" charset="0"/>
            </a:endParaRPr>
          </a:p>
          <a:p>
            <a:pPr marL="971550" lvl="1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Times New Roman" pitchFamily="18" charset="0"/>
                <a:cs typeface="Times New Roman" pitchFamily="18" charset="0"/>
              </a:rPr>
              <a:t>INH,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Times New Roman" pitchFamily="18" charset="0"/>
                <a:cs typeface="Times New Roman" pitchFamily="18" charset="0"/>
              </a:rPr>
              <a:t>ethambutol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Times New Roman" pitchFamily="18" charset="0"/>
                <a:cs typeface="Times New Roman" pitchFamily="18" charset="0"/>
              </a:rPr>
              <a:t> and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Times New Roman" pitchFamily="18" charset="0"/>
                <a:cs typeface="Times New Roman" pitchFamily="18" charset="0"/>
              </a:rPr>
              <a:t>Rifampicin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rlin Sans FB" pitchFamily="34" charset="0"/>
              <a:cs typeface="Arial" pitchFamily="34" charset="0"/>
            </a:endParaRPr>
          </a:p>
          <a:p>
            <a:pPr marL="971550" lvl="1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Times New Roman" pitchFamily="18" charset="0"/>
                <a:cs typeface="Times New Roman" pitchFamily="18" charset="0"/>
              </a:rPr>
              <a:t>Fluoroquinolones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Times New Roman" pitchFamily="18" charset="0"/>
                <a:cs typeface="Times New Roman" pitchFamily="18" charset="0"/>
              </a:rPr>
              <a:t> and at least one of the three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Times New Roman" pitchFamily="18" charset="0"/>
                <a:cs typeface="Times New Roman" pitchFamily="18" charset="0"/>
              </a:rPr>
              <a:t>injectable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Times New Roman" pitchFamily="18" charset="0"/>
                <a:cs typeface="Times New Roman" pitchFamily="18" charset="0"/>
              </a:rPr>
              <a:t> second-line drugs used to treat TB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rlin Sans FB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1800" y="228600"/>
            <a:ext cx="25908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Berlin Sans FB" pitchFamily="34" charset="0"/>
                <a:ea typeface="Times New Roman" pitchFamily="18" charset="0"/>
                <a:cs typeface="Times New Roman" pitchFamily="18" charset="0"/>
              </a:rPr>
              <a:t>MCQs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28600" y="457200"/>
            <a:ext cx="853440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  <a:hlinkClick r:id="rId2"/>
              </a:rPr>
              <a:t>A 67-year-old man, recently diagnosed with pulmonary tuberculosis, is started on a treatment with </a:t>
            </a:r>
            <a:r>
              <a:rPr kumimoji="0" lang="en-US" sz="2400" b="0" i="0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  <a:hlinkClick r:id="rId2"/>
              </a:rPr>
              <a:t>antitubercular</a:t>
            </a:r>
            <a:r>
              <a:rPr kumimoji="0" lang="en-US" sz="2400" b="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  <a:hlinkClick r:id="rId2"/>
              </a:rPr>
              <a:t> drugs. The man has been suffering from </a:t>
            </a:r>
            <a:r>
              <a:rPr kumimoji="0" lang="en-US" sz="2400" b="0" i="0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  <a:hlinkClick r:id="rId2"/>
              </a:rPr>
              <a:t>atrial</a:t>
            </a:r>
            <a:r>
              <a:rPr kumimoji="0" lang="en-US" sz="2400" b="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  <a:hlinkClick r:id="rId2"/>
              </a:rPr>
              <a:t> fibrillation, and he is presently taking </a:t>
            </a:r>
            <a:r>
              <a:rPr kumimoji="0" lang="en-US" sz="2400" b="0" i="0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  <a:hlinkClick r:id="rId2"/>
              </a:rPr>
              <a:t>warfarin</a:t>
            </a:r>
            <a:r>
              <a:rPr kumimoji="0" lang="en-US" sz="2400" b="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  <a:hlinkClick r:id="rId2"/>
              </a:rPr>
              <a:t> as one his drugs. At this point, which of the following changes in the therapeutic regimen of the patient would be most appropriate?</a:t>
            </a:r>
            <a:endParaRPr kumimoji="0" lang="en-US" sz="2400" b="0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Rounded MT Bold" pitchFamily="34" charset="0"/>
              <a:cs typeface="Arial" pitchFamily="34" charset="0"/>
            </a:endParaRPr>
          </a:p>
          <a:p>
            <a:pPr marL="1371600" marR="0" lvl="2" indent="-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</a:pPr>
            <a:r>
              <a:rPr kumimoji="0" lang="en-US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To increase the dose of </a:t>
            </a:r>
            <a:r>
              <a:rPr kumimoji="0" lang="en-US" sz="24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warfarin</a:t>
            </a: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  <a:cs typeface="Arial" pitchFamily="34" charset="0"/>
            </a:endParaRPr>
          </a:p>
          <a:p>
            <a:pPr marL="1371600" marR="0" lvl="2" indent="-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</a:pPr>
            <a:r>
              <a:rPr kumimoji="0" lang="en-US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To reduce the dose of </a:t>
            </a:r>
            <a:r>
              <a:rPr kumimoji="0" lang="en-US" sz="24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isoniazid</a:t>
            </a: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  <a:cs typeface="Arial" pitchFamily="34" charset="0"/>
            </a:endParaRPr>
          </a:p>
          <a:p>
            <a:pPr marL="1371600" marR="0" lvl="2" indent="-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</a:pPr>
            <a:r>
              <a:rPr kumimoji="0" lang="en-US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To increase the dose of </a:t>
            </a:r>
            <a:r>
              <a:rPr kumimoji="0" lang="en-US" sz="24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rifampin</a:t>
            </a: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  <a:cs typeface="Arial" pitchFamily="34" charset="0"/>
            </a:endParaRPr>
          </a:p>
          <a:p>
            <a:pPr marL="1371600" marR="0" lvl="2" indent="-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</a:pPr>
            <a:r>
              <a:rPr kumimoji="0" lang="en-US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To stop </a:t>
            </a:r>
            <a:r>
              <a:rPr kumimoji="0" lang="en-US" sz="24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pyrazinamide</a:t>
            </a: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  <a:cs typeface="Arial" pitchFamily="34" charset="0"/>
            </a:endParaRPr>
          </a:p>
          <a:p>
            <a:pPr marL="1371600" marR="0" lvl="2" indent="-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</a:pPr>
            <a:r>
              <a:rPr kumimoji="0" lang="en-US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To decrease the dose of </a:t>
            </a:r>
            <a:r>
              <a:rPr kumimoji="0" lang="en-US" sz="24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warfarin</a:t>
            </a: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28600" y="228600"/>
            <a:ext cx="8763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A 45-year-old woman complained of blurred vision and inability to distinguish green objects from red objects. The woman, recently diagnosed with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cavitary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 pulmonary tuberculosis, has been receiving a 4 drug combination regimen for two months. Which of the following drug has most likely caused these adverse effects?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Rounded MT Bold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A. 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Isoniazid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B. 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Pyrazinamide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C. 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Rifampin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D. 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Ethambutol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E. Streptomycin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04800" y="381000"/>
            <a:ext cx="85344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A 35 year old pregnant female develops breathlessness and a non productive cough. She has mild fever and has weight loss over the past six months. Sputum samples are acid- fast bacilli (AFB) positive. Her chest X-ray shows nodular shadowing in the upper zone.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Rounded MT Bold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What is the best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intial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 treatment?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Rounded MT Bold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A.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Isoniazid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 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rifampicin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 , streptomycin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B.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Isoniazid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 ,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pyrazenamide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 and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ethambutal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C.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Rifampicin,pyrazenamide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 and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ethambutal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D.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Isoniazid,rifampicin,streptomycin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 and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pyrazenamide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E.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Isoniazid,rifampicin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 and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ethambutal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0"/>
            <a:ext cx="86868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32-year-old female patient, currently working as a research assistant in a healthcare facility presented with a second episode of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massive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haemoptysis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within a 5-month period. </a:t>
            </a:r>
          </a:p>
          <a:p>
            <a:pPr algn="just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She had been diagnosed with microbiologically proven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Pulmonary TB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6 years prior to her admission and completed 6 months of therapy.. Over the course of her follow up at the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pulmonology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clinic, and 2 years prior to this current presentation, she developed occasional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blood-streaked sputum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dyspnea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grade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,No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orthopnea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or PND.</a:t>
            </a:r>
          </a:p>
          <a:p>
            <a:pPr algn="just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She was investigated by doing  CXR and computed topographical scan of the chest .</a:t>
            </a:r>
          </a:p>
          <a:p>
            <a:pPr algn="just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1676400" y="1905000"/>
            <a:ext cx="6324600" cy="2514600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extBox 1"/>
          <p:cNvSpPr txBox="1"/>
          <p:nvPr/>
        </p:nvSpPr>
        <p:spPr>
          <a:xfrm>
            <a:off x="2133600" y="2514600"/>
            <a:ext cx="487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AR ESSENCE" pitchFamily="2" charset="0"/>
              </a:rPr>
              <a:t>What is your provisional Diagnosis??</a:t>
            </a:r>
            <a:endParaRPr lang="en-US" sz="4000" dirty="0">
              <a:solidFill>
                <a:srgbClr val="FF0000"/>
              </a:solidFill>
              <a:latin typeface="AR ESSENCE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685800"/>
            <a:ext cx="7924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On examination during this admission, she was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haemodynamically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stable with a blood pressure of 127/82 mmHg and a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sinus tachycardia of 110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beats/min. She was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afebrile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her respiratory rate measured 20 breaths/min and she was a-cyanotic on room air with an oxygen saturation of 93%.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Marked digital clubbing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subconjunctival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pallor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were noted.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066800"/>
            <a:ext cx="8534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On respiratory examination, 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evidence of left sided volume loss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was present with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tracheal deviation to the left side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decreased expansion of the left chest wall.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breath sounds on the right were vesicular in nature but the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left side had breath sounds of reduced intensity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coarse crackles predominantly in the upper zone.</a:t>
            </a:r>
          </a:p>
          <a:p>
            <a:pPr algn="just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parasternal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 heave with a palpable P2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were elicited, as was 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a loud pulmonary component of the second heart sound.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Her 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apex beat was displaced to the anterior 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axillary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line in the fifth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intercostal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space.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1676400" y="1905000"/>
            <a:ext cx="6324600" cy="2514600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extBox 1"/>
          <p:cNvSpPr txBox="1"/>
          <p:nvPr/>
        </p:nvSpPr>
        <p:spPr>
          <a:xfrm>
            <a:off x="2209800" y="2209800"/>
            <a:ext cx="487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AR ESSENCE" pitchFamily="2" charset="0"/>
              </a:rPr>
              <a:t>What are these local chest examination signs consistent with??</a:t>
            </a:r>
            <a:endParaRPr lang="en-US" sz="4000" dirty="0">
              <a:solidFill>
                <a:srgbClr val="FF0000"/>
              </a:solidFill>
              <a:latin typeface="AR ESSENCE" pitchFamily="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610600" cy="6277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Initial laboratory results showed :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haemoglobin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of 7.7 g/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(MCV=70.8fl, MCHC=28.4g/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platelet count of 487×109/l. </a:t>
            </a:r>
          </a:p>
          <a:p>
            <a:pPr>
              <a:buFont typeface="Wingdings" pitchFamily="2" charset="2"/>
              <a:buChar char="Ø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Her renal and liver function tests were normal. </a:t>
            </a:r>
          </a:p>
          <a:p>
            <a:pPr>
              <a:buFont typeface="Wingdings" pitchFamily="2" charset="2"/>
              <a:buChar char="Ø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Her C-Reactive Protein was 32mg/L and her INR measured 1.2. </a:t>
            </a:r>
          </a:p>
          <a:p>
            <a:pPr>
              <a:buFont typeface="Wingdings" pitchFamily="2" charset="2"/>
              <a:buChar char="Ø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MTB assay of a sputum sample was performed and was reported as negative for mycobacterium tuberculosis.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r="2381" b="23497"/>
          <a:stretch>
            <a:fillRect/>
          </a:stretch>
        </p:blipFill>
        <p:spPr bwMode="auto">
          <a:xfrm>
            <a:off x="457200" y="236033"/>
            <a:ext cx="8382000" cy="641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1676400" y="1905000"/>
            <a:ext cx="6324600" cy="2514600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extBox 1"/>
          <p:cNvSpPr txBox="1"/>
          <p:nvPr/>
        </p:nvSpPr>
        <p:spPr>
          <a:xfrm>
            <a:off x="2133600" y="2514600"/>
            <a:ext cx="487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AR ESSENCE" pitchFamily="2" charset="0"/>
              </a:rPr>
              <a:t>What are the abnormal radiologic findings??</a:t>
            </a:r>
            <a:endParaRPr lang="en-US" sz="4000" dirty="0">
              <a:solidFill>
                <a:srgbClr val="FF0000"/>
              </a:solidFill>
              <a:latin typeface="AR ESSENCE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1A363F79C29C4AAA73EE2FAFE56A72" ma:contentTypeVersion="2" ma:contentTypeDescription="Create a new document." ma:contentTypeScope="" ma:versionID="81154ac36d66fb7182822ac4679273a0">
  <xsd:schema xmlns:xsd="http://www.w3.org/2001/XMLSchema" xmlns:xs="http://www.w3.org/2001/XMLSchema" xmlns:p="http://schemas.microsoft.com/office/2006/metadata/properties" xmlns:ns2="1126b8e3-ebda-4df0-8d04-cf11909f9f51" targetNamespace="http://schemas.microsoft.com/office/2006/metadata/properties" ma:root="true" ma:fieldsID="029bdcd19a020a3f1eed6679aed00fc9" ns2:_="">
    <xsd:import namespace="1126b8e3-ebda-4df0-8d04-cf11909f9f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26b8e3-ebda-4df0-8d04-cf11909f9f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339F915-312B-48CB-9024-2B78E1DE5A12}"/>
</file>

<file path=customXml/itemProps2.xml><?xml version="1.0" encoding="utf-8"?>
<ds:datastoreItem xmlns:ds="http://schemas.openxmlformats.org/officeDocument/2006/customXml" ds:itemID="{0BD40DDC-C3CE-4E8F-9EA3-669FBF2A0523}"/>
</file>

<file path=customXml/itemProps3.xml><?xml version="1.0" encoding="utf-8"?>
<ds:datastoreItem xmlns:ds="http://schemas.openxmlformats.org/officeDocument/2006/customXml" ds:itemID="{296385DF-53DF-480D-93E7-AA1FE4C120A5}"/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637</Words>
  <Application>Microsoft Office PowerPoint</Application>
  <PresentationFormat>On-screen Show (4:3)</PresentationFormat>
  <Paragraphs>55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Ahmed ElAzony</dc:creator>
  <cp:lastModifiedBy>Ahmed ElAzony</cp:lastModifiedBy>
  <cp:revision>35</cp:revision>
  <dcterms:created xsi:type="dcterms:W3CDTF">2006-08-16T00:00:00Z</dcterms:created>
  <dcterms:modified xsi:type="dcterms:W3CDTF">2020-09-21T20:02:12Z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0x010100511A363F79C29C4AAA73EE2FAFE56A72</vt:lpwstr>
  </property>
</Properties>
</file>