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705" r:id="rId5"/>
    <p:sldId id="260" r:id="rId6"/>
    <p:sldId id="261" r:id="rId7"/>
    <p:sldId id="262" r:id="rId8"/>
    <p:sldId id="263" r:id="rId9"/>
    <p:sldId id="265" r:id="rId10"/>
    <p:sldId id="269" r:id="rId11"/>
    <p:sldId id="708" r:id="rId12"/>
    <p:sldId id="272" r:id="rId13"/>
    <p:sldId id="273" r:id="rId14"/>
    <p:sldId id="487" r:id="rId15"/>
    <p:sldId id="466" r:id="rId16"/>
    <p:sldId id="467" r:id="rId17"/>
    <p:sldId id="482" r:id="rId18"/>
    <p:sldId id="270" r:id="rId19"/>
    <p:sldId id="470" r:id="rId20"/>
    <p:sldId id="709" r:id="rId21"/>
    <p:sldId id="303" r:id="rId22"/>
    <p:sldId id="707" r:id="rId23"/>
    <p:sldId id="475" r:id="rId24"/>
    <p:sldId id="476" r:id="rId25"/>
    <p:sldId id="710" r:id="rId26"/>
    <p:sldId id="280" r:id="rId27"/>
    <p:sldId id="711" r:id="rId28"/>
    <p:sldId id="282" r:id="rId29"/>
    <p:sldId id="283" r:id="rId30"/>
    <p:sldId id="284" r:id="rId31"/>
    <p:sldId id="285" r:id="rId32"/>
    <p:sldId id="286" r:id="rId33"/>
    <p:sldId id="703" r:id="rId34"/>
    <p:sldId id="289" r:id="rId35"/>
    <p:sldId id="71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51BC9-9D4F-4C71-B0C7-AD8C8C4BA6D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A2C5BF-96D7-4338-B180-8D948E2318A2}">
      <dgm:prSet phldrT="[Text]"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Phylum</a:t>
          </a:r>
          <a:endParaRPr lang="en-US" b="1" dirty="0">
            <a:solidFill>
              <a:srgbClr val="002060"/>
            </a:solidFill>
          </a:endParaRPr>
        </a:p>
      </dgm:t>
    </dgm:pt>
    <dgm:pt modelId="{16D57BCF-B98D-4B3F-AFED-5D56CB8EA944}" type="parTrans" cxnId="{81BA0EF9-3C13-4904-A6F7-2ABAD8FB0064}">
      <dgm:prSet/>
      <dgm:spPr/>
      <dgm:t>
        <a:bodyPr/>
        <a:lstStyle/>
        <a:p>
          <a:endParaRPr lang="en-US"/>
        </a:p>
      </dgm:t>
    </dgm:pt>
    <dgm:pt modelId="{7E3A14B3-0190-4EB3-8EA6-20C48E82889A}" type="sibTrans" cxnId="{81BA0EF9-3C13-4904-A6F7-2ABAD8FB0064}">
      <dgm:prSet/>
      <dgm:spPr/>
      <dgm:t>
        <a:bodyPr/>
        <a:lstStyle/>
        <a:p>
          <a:endParaRPr lang="en-US"/>
        </a:p>
      </dgm:t>
    </dgm:pt>
    <dgm:pt modelId="{90956C93-453D-4BD0-AF68-35E3026024AB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Platyhelminths</a:t>
          </a:r>
        </a:p>
      </dgm:t>
    </dgm:pt>
    <dgm:pt modelId="{40D5FBDB-E89D-4692-9910-7D115DAB8BCB}" type="parTrans" cxnId="{445E1A71-83E7-40BF-AB61-2B6C57ED63AD}">
      <dgm:prSet/>
      <dgm:spPr/>
      <dgm:t>
        <a:bodyPr/>
        <a:lstStyle/>
        <a:p>
          <a:endParaRPr lang="en-US"/>
        </a:p>
      </dgm:t>
    </dgm:pt>
    <dgm:pt modelId="{B21818A7-229B-4AE0-8F97-36F9E17C09D3}" type="sibTrans" cxnId="{445E1A71-83E7-40BF-AB61-2B6C57ED63AD}">
      <dgm:prSet/>
      <dgm:spPr/>
      <dgm:t>
        <a:bodyPr/>
        <a:lstStyle/>
        <a:p>
          <a:endParaRPr lang="en-US"/>
        </a:p>
      </dgm:t>
    </dgm:pt>
    <dgm:pt modelId="{78B8FA6E-E7D4-40DB-93B3-A60696F12EBD}">
      <dgm:prSet phldrT="[Text]"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Class</a:t>
          </a:r>
          <a:endParaRPr lang="en-US" b="1" dirty="0">
            <a:solidFill>
              <a:srgbClr val="002060"/>
            </a:solidFill>
          </a:endParaRPr>
        </a:p>
      </dgm:t>
    </dgm:pt>
    <dgm:pt modelId="{00933F01-E7E1-40D6-8367-1059D7025F49}" type="parTrans" cxnId="{3E60587A-021A-45FE-A8DC-D4EF2C5FB288}">
      <dgm:prSet/>
      <dgm:spPr/>
      <dgm:t>
        <a:bodyPr/>
        <a:lstStyle/>
        <a:p>
          <a:endParaRPr lang="en-US"/>
        </a:p>
      </dgm:t>
    </dgm:pt>
    <dgm:pt modelId="{AFE1B955-444C-456D-B505-18BD6FC62D13}" type="sibTrans" cxnId="{3E60587A-021A-45FE-A8DC-D4EF2C5FB288}">
      <dgm:prSet/>
      <dgm:spPr/>
      <dgm:t>
        <a:bodyPr/>
        <a:lstStyle/>
        <a:p>
          <a:endParaRPr lang="en-US"/>
        </a:p>
      </dgm:t>
    </dgm:pt>
    <dgm:pt modelId="{0D14C951-F32A-4C35-AC90-46A4D2AC23C1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Trematoda</a:t>
          </a:r>
          <a:endParaRPr lang="en-US" dirty="0">
            <a:solidFill>
              <a:srgbClr val="002060"/>
            </a:solidFill>
          </a:endParaRPr>
        </a:p>
      </dgm:t>
    </dgm:pt>
    <dgm:pt modelId="{B7F1125E-9C32-4FFC-B549-DE6770F9CAD6}" type="parTrans" cxnId="{551C7986-5F62-4AB2-857F-9274F5A31AAD}">
      <dgm:prSet/>
      <dgm:spPr/>
      <dgm:t>
        <a:bodyPr/>
        <a:lstStyle/>
        <a:p>
          <a:endParaRPr lang="en-US"/>
        </a:p>
      </dgm:t>
    </dgm:pt>
    <dgm:pt modelId="{FAA008F6-5E3B-42D0-906F-FA3A877DCECF}" type="sibTrans" cxnId="{551C7986-5F62-4AB2-857F-9274F5A31AAD}">
      <dgm:prSet/>
      <dgm:spPr/>
      <dgm:t>
        <a:bodyPr/>
        <a:lstStyle/>
        <a:p>
          <a:endParaRPr lang="en-US"/>
        </a:p>
      </dgm:t>
    </dgm:pt>
    <dgm:pt modelId="{3E6A1356-E437-44BD-B0CE-817C853E5242}">
      <dgm:prSet phldrT="[Text]"/>
      <dgm:spPr/>
      <dgm:t>
        <a:bodyPr/>
        <a:lstStyle/>
        <a:p>
          <a:r>
            <a:rPr lang="en-US">
              <a:solidFill>
                <a:srgbClr val="002060"/>
              </a:solidFill>
            </a:rPr>
            <a:t>Species</a:t>
          </a:r>
          <a:endParaRPr lang="en-US" dirty="0">
            <a:solidFill>
              <a:srgbClr val="002060"/>
            </a:solidFill>
          </a:endParaRPr>
        </a:p>
      </dgm:t>
    </dgm:pt>
    <dgm:pt modelId="{9F56455C-7F16-4F6F-94C7-31C5704C6052}" type="parTrans" cxnId="{B7AE5958-C52E-4532-B352-756450984009}">
      <dgm:prSet/>
      <dgm:spPr/>
      <dgm:t>
        <a:bodyPr/>
        <a:lstStyle/>
        <a:p>
          <a:endParaRPr lang="en-US"/>
        </a:p>
      </dgm:t>
    </dgm:pt>
    <dgm:pt modelId="{2D8F09F7-4467-4EAC-B4A0-2F000CA21A42}" type="sibTrans" cxnId="{B7AE5958-C52E-4532-B352-756450984009}">
      <dgm:prSet/>
      <dgm:spPr/>
      <dgm:t>
        <a:bodyPr/>
        <a:lstStyle/>
        <a:p>
          <a:endParaRPr lang="en-US"/>
        </a:p>
      </dgm:t>
    </dgm:pt>
    <dgm:pt modelId="{1396506E-9014-4441-BE99-5C3804F54666}">
      <dgm:prSet phldrT="[Text]"/>
      <dgm:spPr/>
      <dgm:t>
        <a:bodyPr/>
        <a:lstStyle/>
        <a:p>
          <a:r>
            <a:rPr lang="en-US" i="1" dirty="0">
              <a:solidFill>
                <a:srgbClr val="C00000"/>
              </a:solidFill>
            </a:rPr>
            <a:t>haematobium</a:t>
          </a:r>
        </a:p>
      </dgm:t>
    </dgm:pt>
    <dgm:pt modelId="{E4892E73-24EB-4079-A6B6-AA422047E775}" type="parTrans" cxnId="{8E8CF6AF-A5E1-42AB-8158-F96A8BD4D6A0}">
      <dgm:prSet/>
      <dgm:spPr/>
      <dgm:t>
        <a:bodyPr/>
        <a:lstStyle/>
        <a:p>
          <a:endParaRPr lang="en-US"/>
        </a:p>
      </dgm:t>
    </dgm:pt>
    <dgm:pt modelId="{A102D397-7E85-4478-B294-AEB19FC2E310}" type="sibTrans" cxnId="{8E8CF6AF-A5E1-42AB-8158-F96A8BD4D6A0}">
      <dgm:prSet/>
      <dgm:spPr/>
      <dgm:t>
        <a:bodyPr/>
        <a:lstStyle/>
        <a:p>
          <a:endParaRPr lang="en-US"/>
        </a:p>
      </dgm:t>
    </dgm:pt>
    <dgm:pt modelId="{8B797C04-E117-4DB2-8635-6BE7C4B486AE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Order</a:t>
          </a:r>
          <a:endParaRPr lang="en-US" b="1" dirty="0">
            <a:solidFill>
              <a:srgbClr val="002060"/>
            </a:solidFill>
          </a:endParaRPr>
        </a:p>
      </dgm:t>
    </dgm:pt>
    <dgm:pt modelId="{A4F96C87-B7F9-4830-8EF3-63487FDABA8A}" type="parTrans" cxnId="{9EAE4C16-1175-4FF8-BC0C-A8F2A5DB7321}">
      <dgm:prSet/>
      <dgm:spPr/>
      <dgm:t>
        <a:bodyPr/>
        <a:lstStyle/>
        <a:p>
          <a:endParaRPr lang="en-US"/>
        </a:p>
      </dgm:t>
    </dgm:pt>
    <dgm:pt modelId="{095F147B-727C-48D5-84BD-77D2608B8298}" type="sibTrans" cxnId="{9EAE4C16-1175-4FF8-BC0C-A8F2A5DB7321}">
      <dgm:prSet/>
      <dgm:spPr/>
      <dgm:t>
        <a:bodyPr/>
        <a:lstStyle/>
        <a:p>
          <a:endParaRPr lang="en-US"/>
        </a:p>
      </dgm:t>
    </dgm:pt>
    <dgm:pt modelId="{A7E2033E-77DD-4A8C-ACA8-D25938C86C77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Genus</a:t>
          </a:r>
          <a:endParaRPr lang="en-US" b="1" dirty="0">
            <a:solidFill>
              <a:srgbClr val="002060"/>
            </a:solidFill>
          </a:endParaRPr>
        </a:p>
      </dgm:t>
    </dgm:pt>
    <dgm:pt modelId="{ABBCCBC2-677F-451C-BC6C-2E3202A96464}" type="parTrans" cxnId="{30CA85A8-40AD-4D85-A327-0A7641D877C9}">
      <dgm:prSet/>
      <dgm:spPr/>
      <dgm:t>
        <a:bodyPr/>
        <a:lstStyle/>
        <a:p>
          <a:endParaRPr lang="en-US"/>
        </a:p>
      </dgm:t>
    </dgm:pt>
    <dgm:pt modelId="{7680D236-EE8A-4A19-B7FA-5133C701A5DB}" type="sibTrans" cxnId="{30CA85A8-40AD-4D85-A327-0A7641D877C9}">
      <dgm:prSet/>
      <dgm:spPr/>
      <dgm:t>
        <a:bodyPr/>
        <a:lstStyle/>
        <a:p>
          <a:endParaRPr lang="en-US"/>
        </a:p>
      </dgm:t>
    </dgm:pt>
    <dgm:pt modelId="{A1E90EFB-49FF-4CDC-A310-81FD8AAD001C}">
      <dgm:prSet/>
      <dgm:spPr/>
      <dgm:t>
        <a:bodyPr/>
        <a:lstStyle/>
        <a:p>
          <a:r>
            <a:rPr lang="en-US" i="1" dirty="0" err="1">
              <a:solidFill>
                <a:srgbClr val="C00000"/>
              </a:solidFill>
            </a:rPr>
            <a:t>Schistosoma</a:t>
          </a:r>
          <a:endParaRPr lang="en-US" i="1" dirty="0">
            <a:solidFill>
              <a:srgbClr val="C00000"/>
            </a:solidFill>
          </a:endParaRPr>
        </a:p>
      </dgm:t>
    </dgm:pt>
    <dgm:pt modelId="{C9D86F6F-99F3-41FE-8EE5-4B479E0EF883}" type="parTrans" cxnId="{E6E47FAE-EF13-4A32-9F68-8F830E15A51D}">
      <dgm:prSet/>
      <dgm:spPr/>
      <dgm:t>
        <a:bodyPr/>
        <a:lstStyle/>
        <a:p>
          <a:endParaRPr lang="en-US"/>
        </a:p>
      </dgm:t>
    </dgm:pt>
    <dgm:pt modelId="{9C2D575D-3821-4565-90B6-451AE87F1312}" type="sibTrans" cxnId="{E6E47FAE-EF13-4A32-9F68-8F830E15A51D}">
      <dgm:prSet/>
      <dgm:spPr/>
      <dgm:t>
        <a:bodyPr/>
        <a:lstStyle/>
        <a:p>
          <a:endParaRPr lang="en-US"/>
        </a:p>
      </dgm:t>
    </dgm:pt>
    <dgm:pt modelId="{81612A60-0E70-47AE-915D-ED2C6F28E82A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Digenea</a:t>
          </a:r>
          <a:endParaRPr lang="en-US" dirty="0">
            <a:solidFill>
              <a:srgbClr val="002060"/>
            </a:solidFill>
          </a:endParaRPr>
        </a:p>
      </dgm:t>
    </dgm:pt>
    <dgm:pt modelId="{98695EB4-30A3-4250-8028-E70B7D641B10}" type="parTrans" cxnId="{126992CA-6353-4F2F-8EA6-D8B1B3C6B62D}">
      <dgm:prSet/>
      <dgm:spPr/>
      <dgm:t>
        <a:bodyPr/>
        <a:lstStyle/>
        <a:p>
          <a:endParaRPr lang="en-US"/>
        </a:p>
      </dgm:t>
    </dgm:pt>
    <dgm:pt modelId="{35CC2476-F0D5-4E55-9E6F-E2DD1928C06A}" type="sibTrans" cxnId="{126992CA-6353-4F2F-8EA6-D8B1B3C6B62D}">
      <dgm:prSet/>
      <dgm:spPr/>
      <dgm:t>
        <a:bodyPr/>
        <a:lstStyle/>
        <a:p>
          <a:endParaRPr lang="en-US"/>
        </a:p>
      </dgm:t>
    </dgm:pt>
    <dgm:pt modelId="{46FD08BD-B059-494C-B00C-89716F1469DD}" type="pres">
      <dgm:prSet presAssocID="{2BF51BC9-9D4F-4C71-B0C7-AD8C8C4BA6DE}" presName="linearFlow" presStyleCnt="0">
        <dgm:presLayoutVars>
          <dgm:dir/>
          <dgm:animLvl val="lvl"/>
          <dgm:resizeHandles val="exact"/>
        </dgm:presLayoutVars>
      </dgm:prSet>
      <dgm:spPr/>
    </dgm:pt>
    <dgm:pt modelId="{7305593D-9163-4D34-90F2-61B42C0247DD}" type="pres">
      <dgm:prSet presAssocID="{68A2C5BF-96D7-4338-B180-8D948E2318A2}" presName="composite" presStyleCnt="0"/>
      <dgm:spPr/>
    </dgm:pt>
    <dgm:pt modelId="{09863D55-B457-4D63-8801-133562C71671}" type="pres">
      <dgm:prSet presAssocID="{68A2C5BF-96D7-4338-B180-8D948E2318A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10B4C31-C4FD-49AB-81EE-B2E1DE21CDC0}" type="pres">
      <dgm:prSet presAssocID="{68A2C5BF-96D7-4338-B180-8D948E2318A2}" presName="descendantText" presStyleLbl="alignAcc1" presStyleIdx="0" presStyleCnt="5">
        <dgm:presLayoutVars>
          <dgm:bulletEnabled val="1"/>
        </dgm:presLayoutVars>
      </dgm:prSet>
      <dgm:spPr/>
    </dgm:pt>
    <dgm:pt modelId="{7B3E3559-5B4C-4190-A81B-B94B423896BE}" type="pres">
      <dgm:prSet presAssocID="{7E3A14B3-0190-4EB3-8EA6-20C48E82889A}" presName="sp" presStyleCnt="0"/>
      <dgm:spPr/>
    </dgm:pt>
    <dgm:pt modelId="{2EDEC6B1-C9B3-4AB0-A447-F3A6D3DA7567}" type="pres">
      <dgm:prSet presAssocID="{78B8FA6E-E7D4-40DB-93B3-A60696F12EBD}" presName="composite" presStyleCnt="0"/>
      <dgm:spPr/>
    </dgm:pt>
    <dgm:pt modelId="{6631899D-75D3-447A-B55E-0E8009D2AAE9}" type="pres">
      <dgm:prSet presAssocID="{78B8FA6E-E7D4-40DB-93B3-A60696F12EB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4CE2996-212E-45A0-97B1-4A792F98B1B4}" type="pres">
      <dgm:prSet presAssocID="{78B8FA6E-E7D4-40DB-93B3-A60696F12EBD}" presName="descendantText" presStyleLbl="alignAcc1" presStyleIdx="1" presStyleCnt="5">
        <dgm:presLayoutVars>
          <dgm:bulletEnabled val="1"/>
        </dgm:presLayoutVars>
      </dgm:prSet>
      <dgm:spPr/>
    </dgm:pt>
    <dgm:pt modelId="{6EDB90D6-B42E-4D47-84AF-BC977EDB28F2}" type="pres">
      <dgm:prSet presAssocID="{AFE1B955-444C-456D-B505-18BD6FC62D13}" presName="sp" presStyleCnt="0"/>
      <dgm:spPr/>
    </dgm:pt>
    <dgm:pt modelId="{0E28A20C-0BA4-4F88-8E26-44279B83F92D}" type="pres">
      <dgm:prSet presAssocID="{8B797C04-E117-4DB2-8635-6BE7C4B486AE}" presName="composite" presStyleCnt="0"/>
      <dgm:spPr/>
    </dgm:pt>
    <dgm:pt modelId="{E371308B-3E33-4D88-A53E-D0A232366E31}" type="pres">
      <dgm:prSet presAssocID="{8B797C04-E117-4DB2-8635-6BE7C4B486A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30CCB56-5799-4E00-81D7-12A6F35BE923}" type="pres">
      <dgm:prSet presAssocID="{8B797C04-E117-4DB2-8635-6BE7C4B486AE}" presName="descendantText" presStyleLbl="alignAcc1" presStyleIdx="2" presStyleCnt="5">
        <dgm:presLayoutVars>
          <dgm:bulletEnabled val="1"/>
        </dgm:presLayoutVars>
      </dgm:prSet>
      <dgm:spPr/>
    </dgm:pt>
    <dgm:pt modelId="{D8275654-52CE-498A-B5AA-0F6AF3082537}" type="pres">
      <dgm:prSet presAssocID="{095F147B-727C-48D5-84BD-77D2608B8298}" presName="sp" presStyleCnt="0"/>
      <dgm:spPr/>
    </dgm:pt>
    <dgm:pt modelId="{01B18C98-E6AA-478B-BCCC-9D12D07B0BA6}" type="pres">
      <dgm:prSet presAssocID="{A7E2033E-77DD-4A8C-ACA8-D25938C86C77}" presName="composite" presStyleCnt="0"/>
      <dgm:spPr/>
    </dgm:pt>
    <dgm:pt modelId="{15B8FD70-E8F1-4040-A5EB-06F6E7F02AA4}" type="pres">
      <dgm:prSet presAssocID="{A7E2033E-77DD-4A8C-ACA8-D25938C86C77}" presName="parentText" presStyleLbl="alignNode1" presStyleIdx="3" presStyleCnt="5" custLinFactNeighborX="-11991" custLinFactNeighborY="-447">
        <dgm:presLayoutVars>
          <dgm:chMax val="1"/>
          <dgm:bulletEnabled val="1"/>
        </dgm:presLayoutVars>
      </dgm:prSet>
      <dgm:spPr/>
    </dgm:pt>
    <dgm:pt modelId="{945732A0-CFA7-43A8-B663-85D80C968882}" type="pres">
      <dgm:prSet presAssocID="{A7E2033E-77DD-4A8C-ACA8-D25938C86C77}" presName="descendantText" presStyleLbl="alignAcc1" presStyleIdx="3" presStyleCnt="5">
        <dgm:presLayoutVars>
          <dgm:bulletEnabled val="1"/>
        </dgm:presLayoutVars>
      </dgm:prSet>
      <dgm:spPr/>
    </dgm:pt>
    <dgm:pt modelId="{99266DC6-8916-43DA-BF73-C50B239E471C}" type="pres">
      <dgm:prSet presAssocID="{7680D236-EE8A-4A19-B7FA-5133C701A5DB}" presName="sp" presStyleCnt="0"/>
      <dgm:spPr/>
    </dgm:pt>
    <dgm:pt modelId="{9B587E10-A862-4DCA-8BE1-ECF42565E634}" type="pres">
      <dgm:prSet presAssocID="{3E6A1356-E437-44BD-B0CE-817C853E5242}" presName="composite" presStyleCnt="0"/>
      <dgm:spPr/>
    </dgm:pt>
    <dgm:pt modelId="{C4D2E3F6-3BA2-48A8-BD89-2471305A7B31}" type="pres">
      <dgm:prSet presAssocID="{3E6A1356-E437-44BD-B0CE-817C853E524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16BA690-7E81-4EDA-9A15-E087EF6CB6DF}" type="pres">
      <dgm:prSet presAssocID="{3E6A1356-E437-44BD-B0CE-817C853E524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17E7901-C18E-426F-8087-10BB8E49A02C}" type="presOf" srcId="{90956C93-453D-4BD0-AF68-35E3026024AB}" destId="{D10B4C31-C4FD-49AB-81EE-B2E1DE21CDC0}" srcOrd="0" destOrd="0" presId="urn:microsoft.com/office/officeart/2005/8/layout/chevron2"/>
    <dgm:cxn modelId="{9EAE4C16-1175-4FF8-BC0C-A8F2A5DB7321}" srcId="{2BF51BC9-9D4F-4C71-B0C7-AD8C8C4BA6DE}" destId="{8B797C04-E117-4DB2-8635-6BE7C4B486AE}" srcOrd="2" destOrd="0" parTransId="{A4F96C87-B7F9-4830-8EF3-63487FDABA8A}" sibTransId="{095F147B-727C-48D5-84BD-77D2608B8298}"/>
    <dgm:cxn modelId="{760CA918-304D-4C03-B898-33ABCA1F77F5}" type="presOf" srcId="{A1E90EFB-49FF-4CDC-A310-81FD8AAD001C}" destId="{945732A0-CFA7-43A8-B663-85D80C968882}" srcOrd="0" destOrd="0" presId="urn:microsoft.com/office/officeart/2005/8/layout/chevron2"/>
    <dgm:cxn modelId="{E90F1729-6279-4D75-870E-F1776349D7FC}" type="presOf" srcId="{68A2C5BF-96D7-4338-B180-8D948E2318A2}" destId="{09863D55-B457-4D63-8801-133562C71671}" srcOrd="0" destOrd="0" presId="urn:microsoft.com/office/officeart/2005/8/layout/chevron2"/>
    <dgm:cxn modelId="{445E1A71-83E7-40BF-AB61-2B6C57ED63AD}" srcId="{68A2C5BF-96D7-4338-B180-8D948E2318A2}" destId="{90956C93-453D-4BD0-AF68-35E3026024AB}" srcOrd="0" destOrd="0" parTransId="{40D5FBDB-E89D-4692-9910-7D115DAB8BCB}" sibTransId="{B21818A7-229B-4AE0-8F97-36F9E17C09D3}"/>
    <dgm:cxn modelId="{2C841557-04FD-4882-9B6A-5665B06FB9A7}" type="presOf" srcId="{A7E2033E-77DD-4A8C-ACA8-D25938C86C77}" destId="{15B8FD70-E8F1-4040-A5EB-06F6E7F02AA4}" srcOrd="0" destOrd="0" presId="urn:microsoft.com/office/officeart/2005/8/layout/chevron2"/>
    <dgm:cxn modelId="{B7AE5958-C52E-4532-B352-756450984009}" srcId="{2BF51BC9-9D4F-4C71-B0C7-AD8C8C4BA6DE}" destId="{3E6A1356-E437-44BD-B0CE-817C853E5242}" srcOrd="4" destOrd="0" parTransId="{9F56455C-7F16-4F6F-94C7-31C5704C6052}" sibTransId="{2D8F09F7-4467-4EAC-B4A0-2F000CA21A42}"/>
    <dgm:cxn modelId="{C0BA627A-E797-4CED-9A96-555C2384D5DA}" type="presOf" srcId="{0D14C951-F32A-4C35-AC90-46A4D2AC23C1}" destId="{34CE2996-212E-45A0-97B1-4A792F98B1B4}" srcOrd="0" destOrd="0" presId="urn:microsoft.com/office/officeart/2005/8/layout/chevron2"/>
    <dgm:cxn modelId="{3E60587A-021A-45FE-A8DC-D4EF2C5FB288}" srcId="{2BF51BC9-9D4F-4C71-B0C7-AD8C8C4BA6DE}" destId="{78B8FA6E-E7D4-40DB-93B3-A60696F12EBD}" srcOrd="1" destOrd="0" parTransId="{00933F01-E7E1-40D6-8367-1059D7025F49}" sibTransId="{AFE1B955-444C-456D-B505-18BD6FC62D13}"/>
    <dgm:cxn modelId="{551C7986-5F62-4AB2-857F-9274F5A31AAD}" srcId="{78B8FA6E-E7D4-40DB-93B3-A60696F12EBD}" destId="{0D14C951-F32A-4C35-AC90-46A4D2AC23C1}" srcOrd="0" destOrd="0" parTransId="{B7F1125E-9C32-4FFC-B549-DE6770F9CAD6}" sibTransId="{FAA008F6-5E3B-42D0-906F-FA3A877DCECF}"/>
    <dgm:cxn modelId="{2B480E8E-F793-4CF5-8534-8F37DE433D33}" type="presOf" srcId="{1396506E-9014-4441-BE99-5C3804F54666}" destId="{916BA690-7E81-4EDA-9A15-E087EF6CB6DF}" srcOrd="0" destOrd="0" presId="urn:microsoft.com/office/officeart/2005/8/layout/chevron2"/>
    <dgm:cxn modelId="{30CA85A8-40AD-4D85-A327-0A7641D877C9}" srcId="{2BF51BC9-9D4F-4C71-B0C7-AD8C8C4BA6DE}" destId="{A7E2033E-77DD-4A8C-ACA8-D25938C86C77}" srcOrd="3" destOrd="0" parTransId="{ABBCCBC2-677F-451C-BC6C-2E3202A96464}" sibTransId="{7680D236-EE8A-4A19-B7FA-5133C701A5DB}"/>
    <dgm:cxn modelId="{2E5A83AC-03B9-4AFD-8AF6-7492CD947171}" type="presOf" srcId="{81612A60-0E70-47AE-915D-ED2C6F28E82A}" destId="{230CCB56-5799-4E00-81D7-12A6F35BE923}" srcOrd="0" destOrd="0" presId="urn:microsoft.com/office/officeart/2005/8/layout/chevron2"/>
    <dgm:cxn modelId="{E6E47FAE-EF13-4A32-9F68-8F830E15A51D}" srcId="{A7E2033E-77DD-4A8C-ACA8-D25938C86C77}" destId="{A1E90EFB-49FF-4CDC-A310-81FD8AAD001C}" srcOrd="0" destOrd="0" parTransId="{C9D86F6F-99F3-41FE-8EE5-4B479E0EF883}" sibTransId="{9C2D575D-3821-4565-90B6-451AE87F1312}"/>
    <dgm:cxn modelId="{8E8CF6AF-A5E1-42AB-8158-F96A8BD4D6A0}" srcId="{3E6A1356-E437-44BD-B0CE-817C853E5242}" destId="{1396506E-9014-4441-BE99-5C3804F54666}" srcOrd="0" destOrd="0" parTransId="{E4892E73-24EB-4079-A6B6-AA422047E775}" sibTransId="{A102D397-7E85-4478-B294-AEB19FC2E310}"/>
    <dgm:cxn modelId="{126992CA-6353-4F2F-8EA6-D8B1B3C6B62D}" srcId="{8B797C04-E117-4DB2-8635-6BE7C4B486AE}" destId="{81612A60-0E70-47AE-915D-ED2C6F28E82A}" srcOrd="0" destOrd="0" parTransId="{98695EB4-30A3-4250-8028-E70B7D641B10}" sibTransId="{35CC2476-F0D5-4E55-9E6F-E2DD1928C06A}"/>
    <dgm:cxn modelId="{7D5A8ED1-8528-4BE0-9290-12AAE4ED0C3D}" type="presOf" srcId="{3E6A1356-E437-44BD-B0CE-817C853E5242}" destId="{C4D2E3F6-3BA2-48A8-BD89-2471305A7B31}" srcOrd="0" destOrd="0" presId="urn:microsoft.com/office/officeart/2005/8/layout/chevron2"/>
    <dgm:cxn modelId="{4C8ED1DF-5F4F-4B7E-A47A-0DF36E4F540D}" type="presOf" srcId="{8B797C04-E117-4DB2-8635-6BE7C4B486AE}" destId="{E371308B-3E33-4D88-A53E-D0A232366E31}" srcOrd="0" destOrd="0" presId="urn:microsoft.com/office/officeart/2005/8/layout/chevron2"/>
    <dgm:cxn modelId="{0DC19FF0-51C8-4D61-965C-685352CD22DF}" type="presOf" srcId="{78B8FA6E-E7D4-40DB-93B3-A60696F12EBD}" destId="{6631899D-75D3-447A-B55E-0E8009D2AAE9}" srcOrd="0" destOrd="0" presId="urn:microsoft.com/office/officeart/2005/8/layout/chevron2"/>
    <dgm:cxn modelId="{81BA0EF9-3C13-4904-A6F7-2ABAD8FB0064}" srcId="{2BF51BC9-9D4F-4C71-B0C7-AD8C8C4BA6DE}" destId="{68A2C5BF-96D7-4338-B180-8D948E2318A2}" srcOrd="0" destOrd="0" parTransId="{16D57BCF-B98D-4B3F-AFED-5D56CB8EA944}" sibTransId="{7E3A14B3-0190-4EB3-8EA6-20C48E82889A}"/>
    <dgm:cxn modelId="{5B61FDFC-8A2B-4902-BA9A-6E4A6EB6F3F0}" type="presOf" srcId="{2BF51BC9-9D4F-4C71-B0C7-AD8C8C4BA6DE}" destId="{46FD08BD-B059-494C-B00C-89716F1469DD}" srcOrd="0" destOrd="0" presId="urn:microsoft.com/office/officeart/2005/8/layout/chevron2"/>
    <dgm:cxn modelId="{F37358F4-40CB-4AD0-A9C2-EAE69094F7F1}" type="presParOf" srcId="{46FD08BD-B059-494C-B00C-89716F1469DD}" destId="{7305593D-9163-4D34-90F2-61B42C0247DD}" srcOrd="0" destOrd="0" presId="urn:microsoft.com/office/officeart/2005/8/layout/chevron2"/>
    <dgm:cxn modelId="{83C4101A-A376-4F26-9BC0-8671C1A0D2BA}" type="presParOf" srcId="{7305593D-9163-4D34-90F2-61B42C0247DD}" destId="{09863D55-B457-4D63-8801-133562C71671}" srcOrd="0" destOrd="0" presId="urn:microsoft.com/office/officeart/2005/8/layout/chevron2"/>
    <dgm:cxn modelId="{0B5ED7E3-72C9-4094-A13F-FEB100180C62}" type="presParOf" srcId="{7305593D-9163-4D34-90F2-61B42C0247DD}" destId="{D10B4C31-C4FD-49AB-81EE-B2E1DE21CDC0}" srcOrd="1" destOrd="0" presId="urn:microsoft.com/office/officeart/2005/8/layout/chevron2"/>
    <dgm:cxn modelId="{AC400A45-1D1B-4DB8-9954-D8B7330A00B6}" type="presParOf" srcId="{46FD08BD-B059-494C-B00C-89716F1469DD}" destId="{7B3E3559-5B4C-4190-A81B-B94B423896BE}" srcOrd="1" destOrd="0" presId="urn:microsoft.com/office/officeart/2005/8/layout/chevron2"/>
    <dgm:cxn modelId="{DE2784A0-5E25-43CC-8FA6-CCB2EA76E0B1}" type="presParOf" srcId="{46FD08BD-B059-494C-B00C-89716F1469DD}" destId="{2EDEC6B1-C9B3-4AB0-A447-F3A6D3DA7567}" srcOrd="2" destOrd="0" presId="urn:microsoft.com/office/officeart/2005/8/layout/chevron2"/>
    <dgm:cxn modelId="{795B1B3F-B285-4C9D-AE29-4182797047F4}" type="presParOf" srcId="{2EDEC6B1-C9B3-4AB0-A447-F3A6D3DA7567}" destId="{6631899D-75D3-447A-B55E-0E8009D2AAE9}" srcOrd="0" destOrd="0" presId="urn:microsoft.com/office/officeart/2005/8/layout/chevron2"/>
    <dgm:cxn modelId="{4165F431-A873-42ED-8C3D-5F9284B67C71}" type="presParOf" srcId="{2EDEC6B1-C9B3-4AB0-A447-F3A6D3DA7567}" destId="{34CE2996-212E-45A0-97B1-4A792F98B1B4}" srcOrd="1" destOrd="0" presId="urn:microsoft.com/office/officeart/2005/8/layout/chevron2"/>
    <dgm:cxn modelId="{0B9880D1-EC78-47EF-8201-9B23EB1510EC}" type="presParOf" srcId="{46FD08BD-B059-494C-B00C-89716F1469DD}" destId="{6EDB90D6-B42E-4D47-84AF-BC977EDB28F2}" srcOrd="3" destOrd="0" presId="urn:microsoft.com/office/officeart/2005/8/layout/chevron2"/>
    <dgm:cxn modelId="{6C15B3E3-FE0D-4DE2-9C31-3B918A70C5C0}" type="presParOf" srcId="{46FD08BD-B059-494C-B00C-89716F1469DD}" destId="{0E28A20C-0BA4-4F88-8E26-44279B83F92D}" srcOrd="4" destOrd="0" presId="urn:microsoft.com/office/officeart/2005/8/layout/chevron2"/>
    <dgm:cxn modelId="{826FA3A4-C71A-4E70-BD7E-31CD71BD0B42}" type="presParOf" srcId="{0E28A20C-0BA4-4F88-8E26-44279B83F92D}" destId="{E371308B-3E33-4D88-A53E-D0A232366E31}" srcOrd="0" destOrd="0" presId="urn:microsoft.com/office/officeart/2005/8/layout/chevron2"/>
    <dgm:cxn modelId="{DF0D8C2C-398C-4FFF-B0AB-888BE45B69B6}" type="presParOf" srcId="{0E28A20C-0BA4-4F88-8E26-44279B83F92D}" destId="{230CCB56-5799-4E00-81D7-12A6F35BE923}" srcOrd="1" destOrd="0" presId="urn:microsoft.com/office/officeart/2005/8/layout/chevron2"/>
    <dgm:cxn modelId="{4EF1C9D5-F861-4406-A699-1FE30A137852}" type="presParOf" srcId="{46FD08BD-B059-494C-B00C-89716F1469DD}" destId="{D8275654-52CE-498A-B5AA-0F6AF3082537}" srcOrd="5" destOrd="0" presId="urn:microsoft.com/office/officeart/2005/8/layout/chevron2"/>
    <dgm:cxn modelId="{C42DED39-19CA-487F-9DF3-DD70FA59265E}" type="presParOf" srcId="{46FD08BD-B059-494C-B00C-89716F1469DD}" destId="{01B18C98-E6AA-478B-BCCC-9D12D07B0BA6}" srcOrd="6" destOrd="0" presId="urn:microsoft.com/office/officeart/2005/8/layout/chevron2"/>
    <dgm:cxn modelId="{6D09D069-D788-4C1D-A8AA-F410E9AA530F}" type="presParOf" srcId="{01B18C98-E6AA-478B-BCCC-9D12D07B0BA6}" destId="{15B8FD70-E8F1-4040-A5EB-06F6E7F02AA4}" srcOrd="0" destOrd="0" presId="urn:microsoft.com/office/officeart/2005/8/layout/chevron2"/>
    <dgm:cxn modelId="{579F4193-0B57-485E-9833-4EBD226C1CD8}" type="presParOf" srcId="{01B18C98-E6AA-478B-BCCC-9D12D07B0BA6}" destId="{945732A0-CFA7-43A8-B663-85D80C968882}" srcOrd="1" destOrd="0" presId="urn:microsoft.com/office/officeart/2005/8/layout/chevron2"/>
    <dgm:cxn modelId="{9CF1A590-070D-4068-A17B-581B19CF8EF5}" type="presParOf" srcId="{46FD08BD-B059-494C-B00C-89716F1469DD}" destId="{99266DC6-8916-43DA-BF73-C50B239E471C}" srcOrd="7" destOrd="0" presId="urn:microsoft.com/office/officeart/2005/8/layout/chevron2"/>
    <dgm:cxn modelId="{C1CF6D65-516F-4ED8-BC1B-547D23EA2880}" type="presParOf" srcId="{46FD08BD-B059-494C-B00C-89716F1469DD}" destId="{9B587E10-A862-4DCA-8BE1-ECF42565E634}" srcOrd="8" destOrd="0" presId="urn:microsoft.com/office/officeart/2005/8/layout/chevron2"/>
    <dgm:cxn modelId="{C6392243-CC91-426C-997F-89D6338AB873}" type="presParOf" srcId="{9B587E10-A862-4DCA-8BE1-ECF42565E634}" destId="{C4D2E3F6-3BA2-48A8-BD89-2471305A7B31}" srcOrd="0" destOrd="0" presId="urn:microsoft.com/office/officeart/2005/8/layout/chevron2"/>
    <dgm:cxn modelId="{6A2A518C-9F91-407E-A89D-8E331237110D}" type="presParOf" srcId="{9B587E10-A862-4DCA-8BE1-ECF42565E634}" destId="{916BA690-7E81-4EDA-9A15-E087EF6CB6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E249A-AE9E-4195-A0AA-134456D4A6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206A74-8756-46C4-9E59-C92D10F270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l" rtl="0"/>
          <a:r>
            <a:rPr lang="en-US" dirty="0"/>
            <a:t>Habitat: vesical and pelvic veins</a:t>
          </a:r>
        </a:p>
      </dgm:t>
    </dgm:pt>
    <dgm:pt modelId="{1573A884-E706-47E6-92BD-33E0A8EB8EB3}" type="parTrans" cxnId="{2994FEF8-5291-4666-8938-52932CBC34D3}">
      <dgm:prSet/>
      <dgm:spPr/>
      <dgm:t>
        <a:bodyPr/>
        <a:lstStyle/>
        <a:p>
          <a:endParaRPr lang="en-US"/>
        </a:p>
      </dgm:t>
    </dgm:pt>
    <dgm:pt modelId="{8DCCC2F0-10E9-4E85-8096-65A239449F64}" type="sibTrans" cxnId="{2994FEF8-5291-4666-8938-52932CBC34D3}">
      <dgm:prSet/>
      <dgm:spPr/>
      <dgm:t>
        <a:bodyPr/>
        <a:lstStyle/>
        <a:p>
          <a:endParaRPr lang="en-US"/>
        </a:p>
      </dgm:t>
    </dgm:pt>
    <dgm:pt modelId="{9FD3F0E1-FC73-4A7F-951B-D686C0A578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dirty="0"/>
            <a:t>Host</a:t>
          </a:r>
        </a:p>
      </dgm:t>
    </dgm:pt>
    <dgm:pt modelId="{0F78923D-5FC2-4F9B-9767-222B85947B23}" type="parTrans" cxnId="{D1224C8C-F532-496D-A285-D86A170C2B46}">
      <dgm:prSet/>
      <dgm:spPr/>
      <dgm:t>
        <a:bodyPr/>
        <a:lstStyle/>
        <a:p>
          <a:endParaRPr lang="en-US"/>
        </a:p>
      </dgm:t>
    </dgm:pt>
    <dgm:pt modelId="{39D84FB9-6CA0-4BE8-8EBA-9D1303642813}" type="sibTrans" cxnId="{D1224C8C-F532-496D-A285-D86A170C2B46}">
      <dgm:prSet/>
      <dgm:spPr/>
      <dgm:t>
        <a:bodyPr/>
        <a:lstStyle/>
        <a:p>
          <a:endParaRPr lang="en-US"/>
        </a:p>
      </dgm:t>
    </dgm:pt>
    <dgm:pt modelId="{DACB17C7-5DF6-42FE-9C1C-CD3D0EACF678}">
      <dgm:prSet/>
      <dgm:spPr>
        <a:solidFill>
          <a:srgbClr val="00B050"/>
        </a:solidFill>
      </dgm:spPr>
      <dgm:t>
        <a:bodyPr/>
        <a:lstStyle/>
        <a:p>
          <a:pPr algn="l" rtl="0"/>
          <a:r>
            <a:rPr lang="en-US" dirty="0"/>
            <a:t>Diagnostic stage: Egg</a:t>
          </a:r>
        </a:p>
      </dgm:t>
    </dgm:pt>
    <dgm:pt modelId="{6F4225A1-C1C0-49C7-8DAB-F177A9C0EA62}" type="parTrans" cxnId="{1D9BFB5F-5B39-4644-84B6-549706DAC4DD}">
      <dgm:prSet/>
      <dgm:spPr/>
      <dgm:t>
        <a:bodyPr/>
        <a:lstStyle/>
        <a:p>
          <a:endParaRPr lang="en-US"/>
        </a:p>
      </dgm:t>
    </dgm:pt>
    <dgm:pt modelId="{0E68864F-B51A-4A94-96FF-8E52F93AD496}" type="sibTrans" cxnId="{1D9BFB5F-5B39-4644-84B6-549706DAC4DD}">
      <dgm:prSet/>
      <dgm:spPr/>
      <dgm:t>
        <a:bodyPr/>
        <a:lstStyle/>
        <a:p>
          <a:endParaRPr lang="en-US"/>
        </a:p>
      </dgm:t>
    </dgm:pt>
    <dgm:pt modelId="{08DDB732-4B4B-4E95-B76C-2FF4FC8DEE1B}">
      <dgm:prSet/>
      <dgm:spPr/>
      <dgm:t>
        <a:bodyPr/>
        <a:lstStyle/>
        <a:p>
          <a:pPr algn="l" rtl="0"/>
          <a:r>
            <a:rPr lang="en-US" dirty="0"/>
            <a:t>Infective stage: </a:t>
          </a:r>
          <a:r>
            <a:rPr lang="en-US" dirty="0" err="1"/>
            <a:t>Furcocercus</a:t>
          </a:r>
          <a:r>
            <a:rPr lang="en-US" dirty="0"/>
            <a:t> cercaria</a:t>
          </a:r>
        </a:p>
      </dgm:t>
    </dgm:pt>
    <dgm:pt modelId="{A9CE3DE4-34DE-414A-8B71-E305C2881022}" type="parTrans" cxnId="{4F71256B-58FD-4B9F-A8DC-55207DED01ED}">
      <dgm:prSet/>
      <dgm:spPr/>
      <dgm:t>
        <a:bodyPr/>
        <a:lstStyle/>
        <a:p>
          <a:endParaRPr lang="en-US"/>
        </a:p>
      </dgm:t>
    </dgm:pt>
    <dgm:pt modelId="{5A302E8D-1E73-4931-8AFE-475CE6EEA342}" type="sibTrans" cxnId="{4F71256B-58FD-4B9F-A8DC-55207DED01ED}">
      <dgm:prSet/>
      <dgm:spPr/>
      <dgm:t>
        <a:bodyPr/>
        <a:lstStyle/>
        <a:p>
          <a:endParaRPr lang="en-US"/>
        </a:p>
      </dgm:t>
    </dgm:pt>
    <dgm:pt modelId="{E5F97AC4-9169-40C2-8D9B-B73863BAA65E}">
      <dgm:prSet/>
      <dgm:spPr/>
      <dgm:t>
        <a:bodyPr/>
        <a:lstStyle/>
        <a:p>
          <a:pPr algn="l" rtl="0"/>
          <a:r>
            <a:rPr lang="en-US" dirty="0"/>
            <a:t>Mode of infection: Swimming or drinking infected water</a:t>
          </a:r>
        </a:p>
      </dgm:t>
    </dgm:pt>
    <dgm:pt modelId="{9B69A388-C445-4B5E-9647-12D76D3A7693}" type="parTrans" cxnId="{AE283347-75FA-4D7C-B2D4-D8D6B91D481B}">
      <dgm:prSet/>
      <dgm:spPr/>
      <dgm:t>
        <a:bodyPr/>
        <a:lstStyle/>
        <a:p>
          <a:endParaRPr lang="en-US"/>
        </a:p>
      </dgm:t>
    </dgm:pt>
    <dgm:pt modelId="{212F725E-1CEB-4F86-BAAF-6F96DF6AA16F}" type="sibTrans" cxnId="{AE283347-75FA-4D7C-B2D4-D8D6B91D481B}">
      <dgm:prSet/>
      <dgm:spPr/>
      <dgm:t>
        <a:bodyPr/>
        <a:lstStyle/>
        <a:p>
          <a:endParaRPr lang="en-US"/>
        </a:p>
      </dgm:t>
    </dgm:pt>
    <dgm:pt modelId="{ADE563FC-7739-4CB7-AA5C-EDC42BA74569}">
      <dgm:prSet/>
      <dgm:spPr/>
      <dgm:t>
        <a:bodyPr/>
        <a:lstStyle/>
        <a:p>
          <a:r>
            <a:rPr lang="en-US" b="1" dirty="0"/>
            <a:t>Definitive host: Man</a:t>
          </a:r>
        </a:p>
      </dgm:t>
    </dgm:pt>
    <dgm:pt modelId="{ECB7E3AE-E68E-47D8-8AD6-9EFF2A857316}" type="parTrans" cxnId="{91FBC6DA-638B-4423-A6E3-1316117337D1}">
      <dgm:prSet/>
      <dgm:spPr/>
      <dgm:t>
        <a:bodyPr/>
        <a:lstStyle/>
        <a:p>
          <a:endParaRPr lang="en-US"/>
        </a:p>
      </dgm:t>
    </dgm:pt>
    <dgm:pt modelId="{084D4BE8-0BC0-4382-A11F-4F855299BBAC}" type="sibTrans" cxnId="{91FBC6DA-638B-4423-A6E3-1316117337D1}">
      <dgm:prSet/>
      <dgm:spPr/>
      <dgm:t>
        <a:bodyPr/>
        <a:lstStyle/>
        <a:p>
          <a:endParaRPr lang="en-US"/>
        </a:p>
      </dgm:t>
    </dgm:pt>
    <dgm:pt modelId="{A2164AB7-A4B9-407F-8F30-FB589DD19F51}">
      <dgm:prSet/>
      <dgm:spPr/>
      <dgm:t>
        <a:bodyPr/>
        <a:lstStyle/>
        <a:p>
          <a:r>
            <a:rPr lang="en-US" b="1" dirty="0"/>
            <a:t>Reservoir host: No reservoir host</a:t>
          </a:r>
        </a:p>
      </dgm:t>
    </dgm:pt>
    <dgm:pt modelId="{5FE2B7A4-51CF-4B27-BCCA-2AC5068CB156}" type="parTrans" cxnId="{96720EC2-966A-4EB3-95FD-DF3F4EE20DFA}">
      <dgm:prSet/>
      <dgm:spPr/>
      <dgm:t>
        <a:bodyPr/>
        <a:lstStyle/>
        <a:p>
          <a:endParaRPr lang="en-US"/>
        </a:p>
      </dgm:t>
    </dgm:pt>
    <dgm:pt modelId="{3B8D8007-E9E1-499B-9A48-219E3C95291A}" type="sibTrans" cxnId="{96720EC2-966A-4EB3-95FD-DF3F4EE20DFA}">
      <dgm:prSet/>
      <dgm:spPr/>
      <dgm:t>
        <a:bodyPr/>
        <a:lstStyle/>
        <a:p>
          <a:endParaRPr lang="en-US"/>
        </a:p>
      </dgm:t>
    </dgm:pt>
    <dgm:pt modelId="{2C469882-1D0F-408A-887E-929BC8C4EF3B}">
      <dgm:prSet/>
      <dgm:spPr/>
      <dgm:t>
        <a:bodyPr/>
        <a:lstStyle/>
        <a:p>
          <a:r>
            <a:rPr lang="en-US" b="1" dirty="0"/>
            <a:t>Intermediate host: </a:t>
          </a:r>
          <a:r>
            <a:rPr lang="en-US" b="1" i="1" dirty="0" err="1"/>
            <a:t>Bulinus</a:t>
          </a:r>
          <a:r>
            <a:rPr lang="en-US" b="1" i="1" dirty="0"/>
            <a:t> </a:t>
          </a:r>
          <a:r>
            <a:rPr lang="en-US" b="1" i="1" dirty="0" err="1"/>
            <a:t>trancatus</a:t>
          </a:r>
          <a:r>
            <a:rPr lang="en-US" b="1" i="1" dirty="0"/>
            <a:t> </a:t>
          </a:r>
          <a:r>
            <a:rPr lang="en-US" b="1" dirty="0"/>
            <a:t>snail</a:t>
          </a:r>
        </a:p>
      </dgm:t>
    </dgm:pt>
    <dgm:pt modelId="{5D5EE0F3-19BE-4E4E-B5CB-364AC0323A7A}" type="parTrans" cxnId="{AC4F9397-9D92-4810-9A9B-0B048244ED87}">
      <dgm:prSet/>
      <dgm:spPr/>
      <dgm:t>
        <a:bodyPr/>
        <a:lstStyle/>
        <a:p>
          <a:endParaRPr lang="en-US"/>
        </a:p>
      </dgm:t>
    </dgm:pt>
    <dgm:pt modelId="{C3ADDBDB-350C-4C88-A658-4EA2F44FA25B}" type="sibTrans" cxnId="{AC4F9397-9D92-4810-9A9B-0B048244ED87}">
      <dgm:prSet/>
      <dgm:spPr/>
      <dgm:t>
        <a:bodyPr/>
        <a:lstStyle/>
        <a:p>
          <a:endParaRPr lang="en-US"/>
        </a:p>
      </dgm:t>
    </dgm:pt>
    <dgm:pt modelId="{2EAFA2A1-E4F6-40B0-B66B-198BEB046F3D}" type="pres">
      <dgm:prSet presAssocID="{3A6E249A-AE9E-4195-A0AA-134456D4A629}" presName="linear" presStyleCnt="0">
        <dgm:presLayoutVars>
          <dgm:animLvl val="lvl"/>
          <dgm:resizeHandles val="exact"/>
        </dgm:presLayoutVars>
      </dgm:prSet>
      <dgm:spPr/>
    </dgm:pt>
    <dgm:pt modelId="{3DDB7D0A-5D4E-40CC-9331-5C9145475E12}" type="pres">
      <dgm:prSet presAssocID="{5B206A74-8756-46C4-9E59-C92D10F2707C}" presName="parentText" presStyleLbl="node1" presStyleIdx="0" presStyleCnt="5" custLinFactY="-9255" custLinFactNeighborX="-174" custLinFactNeighborY="-100000">
        <dgm:presLayoutVars>
          <dgm:chMax val="0"/>
          <dgm:bulletEnabled val="1"/>
        </dgm:presLayoutVars>
      </dgm:prSet>
      <dgm:spPr/>
    </dgm:pt>
    <dgm:pt modelId="{ED8A8B9E-2A5D-41F7-9E82-C7E00EF45C6B}" type="pres">
      <dgm:prSet presAssocID="{8DCCC2F0-10E9-4E85-8096-65A239449F64}" presName="spacer" presStyleCnt="0"/>
      <dgm:spPr/>
    </dgm:pt>
    <dgm:pt modelId="{62A6C7D7-0C74-4426-B660-21670E2E1A37}" type="pres">
      <dgm:prSet presAssocID="{9FD3F0E1-FC73-4A7F-951B-D686C0A5782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E933A58-8FEA-43F2-95ED-97D3DAF03CA2}" type="pres">
      <dgm:prSet presAssocID="{9FD3F0E1-FC73-4A7F-951B-D686C0A5782D}" presName="childText" presStyleLbl="revTx" presStyleIdx="0" presStyleCnt="1">
        <dgm:presLayoutVars>
          <dgm:bulletEnabled val="1"/>
        </dgm:presLayoutVars>
      </dgm:prSet>
      <dgm:spPr/>
    </dgm:pt>
    <dgm:pt modelId="{79917E73-0065-49C7-BA35-3BCD7C30EFF7}" type="pres">
      <dgm:prSet presAssocID="{DACB17C7-5DF6-42FE-9C1C-CD3D0EACF678}" presName="parentText" presStyleLbl="node1" presStyleIdx="2" presStyleCnt="5" custLinFactY="32634" custLinFactNeighborY="100000">
        <dgm:presLayoutVars>
          <dgm:chMax val="0"/>
          <dgm:bulletEnabled val="1"/>
        </dgm:presLayoutVars>
      </dgm:prSet>
      <dgm:spPr/>
    </dgm:pt>
    <dgm:pt modelId="{43A61968-2506-420A-BC8F-666AE0A03238}" type="pres">
      <dgm:prSet presAssocID="{0E68864F-B51A-4A94-96FF-8E52F93AD496}" presName="spacer" presStyleCnt="0"/>
      <dgm:spPr/>
    </dgm:pt>
    <dgm:pt modelId="{C03ABC91-726D-4CE6-9D01-0CF64B35191A}" type="pres">
      <dgm:prSet presAssocID="{08DDB732-4B4B-4E95-B76C-2FF4FC8DEE1B}" presName="parentText" presStyleLbl="node1" presStyleIdx="3" presStyleCnt="5" custLinFactY="41562" custLinFactNeighborX="-1770" custLinFactNeighborY="100000">
        <dgm:presLayoutVars>
          <dgm:chMax val="0"/>
          <dgm:bulletEnabled val="1"/>
        </dgm:presLayoutVars>
      </dgm:prSet>
      <dgm:spPr/>
    </dgm:pt>
    <dgm:pt modelId="{9168EF46-8A13-46F6-AEDA-9DB53B7F28C0}" type="pres">
      <dgm:prSet presAssocID="{5A302E8D-1E73-4931-8AFE-475CE6EEA342}" presName="spacer" presStyleCnt="0"/>
      <dgm:spPr/>
    </dgm:pt>
    <dgm:pt modelId="{DE4F7ADD-2143-467B-9035-AD9567D2B096}" type="pres">
      <dgm:prSet presAssocID="{E5F97AC4-9169-40C2-8D9B-B73863BAA65E}" presName="parentText" presStyleLbl="node1" presStyleIdx="4" presStyleCnt="5" custLinFactY="57187" custLinFactNeighborY="100000">
        <dgm:presLayoutVars>
          <dgm:chMax val="0"/>
          <dgm:bulletEnabled val="1"/>
        </dgm:presLayoutVars>
      </dgm:prSet>
      <dgm:spPr/>
    </dgm:pt>
  </dgm:ptLst>
  <dgm:cxnLst>
    <dgm:cxn modelId="{8C07BD0A-742C-4621-AF43-0B565B096542}" type="presOf" srcId="{DACB17C7-5DF6-42FE-9C1C-CD3D0EACF678}" destId="{79917E73-0065-49C7-BA35-3BCD7C30EFF7}" srcOrd="0" destOrd="0" presId="urn:microsoft.com/office/officeart/2005/8/layout/vList2"/>
    <dgm:cxn modelId="{B16FA10E-3D74-4F9E-972A-48D02F603DCA}" type="presOf" srcId="{9FD3F0E1-FC73-4A7F-951B-D686C0A5782D}" destId="{62A6C7D7-0C74-4426-B660-21670E2E1A37}" srcOrd="0" destOrd="0" presId="urn:microsoft.com/office/officeart/2005/8/layout/vList2"/>
    <dgm:cxn modelId="{2C33460F-176E-4ED6-A90F-52552CEBDC58}" type="presOf" srcId="{08DDB732-4B4B-4E95-B76C-2FF4FC8DEE1B}" destId="{C03ABC91-726D-4CE6-9D01-0CF64B35191A}" srcOrd="0" destOrd="0" presId="urn:microsoft.com/office/officeart/2005/8/layout/vList2"/>
    <dgm:cxn modelId="{947AC625-23D3-425D-A45B-3ABF07B9ACD2}" type="presOf" srcId="{5B206A74-8756-46C4-9E59-C92D10F2707C}" destId="{3DDB7D0A-5D4E-40CC-9331-5C9145475E12}" srcOrd="0" destOrd="0" presId="urn:microsoft.com/office/officeart/2005/8/layout/vList2"/>
    <dgm:cxn modelId="{75865635-288A-4E53-A85F-DF3896843BAF}" type="presOf" srcId="{2C469882-1D0F-408A-887E-929BC8C4EF3B}" destId="{DE933A58-8FEA-43F2-95ED-97D3DAF03CA2}" srcOrd="0" destOrd="1" presId="urn:microsoft.com/office/officeart/2005/8/layout/vList2"/>
    <dgm:cxn modelId="{1D9BFB5F-5B39-4644-84B6-549706DAC4DD}" srcId="{3A6E249A-AE9E-4195-A0AA-134456D4A629}" destId="{DACB17C7-5DF6-42FE-9C1C-CD3D0EACF678}" srcOrd="2" destOrd="0" parTransId="{6F4225A1-C1C0-49C7-8DAB-F177A9C0EA62}" sibTransId="{0E68864F-B51A-4A94-96FF-8E52F93AD496}"/>
    <dgm:cxn modelId="{89732263-C18B-4967-99E0-70C75268CB27}" type="presOf" srcId="{A2164AB7-A4B9-407F-8F30-FB589DD19F51}" destId="{DE933A58-8FEA-43F2-95ED-97D3DAF03CA2}" srcOrd="0" destOrd="2" presId="urn:microsoft.com/office/officeart/2005/8/layout/vList2"/>
    <dgm:cxn modelId="{AE283347-75FA-4D7C-B2D4-D8D6B91D481B}" srcId="{3A6E249A-AE9E-4195-A0AA-134456D4A629}" destId="{E5F97AC4-9169-40C2-8D9B-B73863BAA65E}" srcOrd="4" destOrd="0" parTransId="{9B69A388-C445-4B5E-9647-12D76D3A7693}" sibTransId="{212F725E-1CEB-4F86-BAAF-6F96DF6AA16F}"/>
    <dgm:cxn modelId="{4F71256B-58FD-4B9F-A8DC-55207DED01ED}" srcId="{3A6E249A-AE9E-4195-A0AA-134456D4A629}" destId="{08DDB732-4B4B-4E95-B76C-2FF4FC8DEE1B}" srcOrd="3" destOrd="0" parTransId="{A9CE3DE4-34DE-414A-8B71-E305C2881022}" sibTransId="{5A302E8D-1E73-4931-8AFE-475CE6EEA342}"/>
    <dgm:cxn modelId="{11B12652-BD37-4EC3-9C6A-4089D388F00B}" type="presOf" srcId="{3A6E249A-AE9E-4195-A0AA-134456D4A629}" destId="{2EAFA2A1-E4F6-40B0-B66B-198BEB046F3D}" srcOrd="0" destOrd="0" presId="urn:microsoft.com/office/officeart/2005/8/layout/vList2"/>
    <dgm:cxn modelId="{D1224C8C-F532-496D-A285-D86A170C2B46}" srcId="{3A6E249A-AE9E-4195-A0AA-134456D4A629}" destId="{9FD3F0E1-FC73-4A7F-951B-D686C0A5782D}" srcOrd="1" destOrd="0" parTransId="{0F78923D-5FC2-4F9B-9767-222B85947B23}" sibTransId="{39D84FB9-6CA0-4BE8-8EBA-9D1303642813}"/>
    <dgm:cxn modelId="{AC4F9397-9D92-4810-9A9B-0B048244ED87}" srcId="{9FD3F0E1-FC73-4A7F-951B-D686C0A5782D}" destId="{2C469882-1D0F-408A-887E-929BC8C4EF3B}" srcOrd="1" destOrd="0" parTransId="{5D5EE0F3-19BE-4E4E-B5CB-364AC0323A7A}" sibTransId="{C3ADDBDB-350C-4C88-A658-4EA2F44FA25B}"/>
    <dgm:cxn modelId="{96720EC2-966A-4EB3-95FD-DF3F4EE20DFA}" srcId="{9FD3F0E1-FC73-4A7F-951B-D686C0A5782D}" destId="{A2164AB7-A4B9-407F-8F30-FB589DD19F51}" srcOrd="2" destOrd="0" parTransId="{5FE2B7A4-51CF-4B27-BCCA-2AC5068CB156}" sibTransId="{3B8D8007-E9E1-499B-9A48-219E3C95291A}"/>
    <dgm:cxn modelId="{8AEC1AC9-4C00-428F-8D14-E73013F0D2C0}" type="presOf" srcId="{ADE563FC-7739-4CB7-AA5C-EDC42BA74569}" destId="{DE933A58-8FEA-43F2-95ED-97D3DAF03CA2}" srcOrd="0" destOrd="0" presId="urn:microsoft.com/office/officeart/2005/8/layout/vList2"/>
    <dgm:cxn modelId="{91FBC6DA-638B-4423-A6E3-1316117337D1}" srcId="{9FD3F0E1-FC73-4A7F-951B-D686C0A5782D}" destId="{ADE563FC-7739-4CB7-AA5C-EDC42BA74569}" srcOrd="0" destOrd="0" parTransId="{ECB7E3AE-E68E-47D8-8AD6-9EFF2A857316}" sibTransId="{084D4BE8-0BC0-4382-A11F-4F855299BBAC}"/>
    <dgm:cxn modelId="{5FC603F5-1017-42FC-B865-8F7EFCCD3F18}" type="presOf" srcId="{E5F97AC4-9169-40C2-8D9B-B73863BAA65E}" destId="{DE4F7ADD-2143-467B-9035-AD9567D2B096}" srcOrd="0" destOrd="0" presId="urn:microsoft.com/office/officeart/2005/8/layout/vList2"/>
    <dgm:cxn modelId="{2994FEF8-5291-4666-8938-52932CBC34D3}" srcId="{3A6E249A-AE9E-4195-A0AA-134456D4A629}" destId="{5B206A74-8756-46C4-9E59-C92D10F2707C}" srcOrd="0" destOrd="0" parTransId="{1573A884-E706-47E6-92BD-33E0A8EB8EB3}" sibTransId="{8DCCC2F0-10E9-4E85-8096-65A239449F64}"/>
    <dgm:cxn modelId="{CB1776B7-BBCE-4D56-9A2D-ACAB44CFF160}" type="presParOf" srcId="{2EAFA2A1-E4F6-40B0-B66B-198BEB046F3D}" destId="{3DDB7D0A-5D4E-40CC-9331-5C9145475E12}" srcOrd="0" destOrd="0" presId="urn:microsoft.com/office/officeart/2005/8/layout/vList2"/>
    <dgm:cxn modelId="{12C032EE-C4B8-4275-8F93-04367810E733}" type="presParOf" srcId="{2EAFA2A1-E4F6-40B0-B66B-198BEB046F3D}" destId="{ED8A8B9E-2A5D-41F7-9E82-C7E00EF45C6B}" srcOrd="1" destOrd="0" presId="urn:microsoft.com/office/officeart/2005/8/layout/vList2"/>
    <dgm:cxn modelId="{056D33C2-5C20-4DBF-99BE-3119C536CC6A}" type="presParOf" srcId="{2EAFA2A1-E4F6-40B0-B66B-198BEB046F3D}" destId="{62A6C7D7-0C74-4426-B660-21670E2E1A37}" srcOrd="2" destOrd="0" presId="urn:microsoft.com/office/officeart/2005/8/layout/vList2"/>
    <dgm:cxn modelId="{4CA90FA7-ABA9-47A2-A911-09AD01400C32}" type="presParOf" srcId="{2EAFA2A1-E4F6-40B0-B66B-198BEB046F3D}" destId="{DE933A58-8FEA-43F2-95ED-97D3DAF03CA2}" srcOrd="3" destOrd="0" presId="urn:microsoft.com/office/officeart/2005/8/layout/vList2"/>
    <dgm:cxn modelId="{D2F44A72-F6F0-46E0-8989-04020C47EB5C}" type="presParOf" srcId="{2EAFA2A1-E4F6-40B0-B66B-198BEB046F3D}" destId="{79917E73-0065-49C7-BA35-3BCD7C30EFF7}" srcOrd="4" destOrd="0" presId="urn:microsoft.com/office/officeart/2005/8/layout/vList2"/>
    <dgm:cxn modelId="{668FE727-92B4-488D-9EB2-B0B262BE5145}" type="presParOf" srcId="{2EAFA2A1-E4F6-40B0-B66B-198BEB046F3D}" destId="{43A61968-2506-420A-BC8F-666AE0A03238}" srcOrd="5" destOrd="0" presId="urn:microsoft.com/office/officeart/2005/8/layout/vList2"/>
    <dgm:cxn modelId="{48FE0C90-E3FB-4326-9CEA-A7D1FDF250BB}" type="presParOf" srcId="{2EAFA2A1-E4F6-40B0-B66B-198BEB046F3D}" destId="{C03ABC91-726D-4CE6-9D01-0CF64B35191A}" srcOrd="6" destOrd="0" presId="urn:microsoft.com/office/officeart/2005/8/layout/vList2"/>
    <dgm:cxn modelId="{66E708D5-C989-4F82-9096-8A3B3604677D}" type="presParOf" srcId="{2EAFA2A1-E4F6-40B0-B66B-198BEB046F3D}" destId="{9168EF46-8A13-46F6-AEDA-9DB53B7F28C0}" srcOrd="7" destOrd="0" presId="urn:microsoft.com/office/officeart/2005/8/layout/vList2"/>
    <dgm:cxn modelId="{4439D546-2BCC-43C8-81CD-D942674019B6}" type="presParOf" srcId="{2EAFA2A1-E4F6-40B0-B66B-198BEB046F3D}" destId="{DE4F7ADD-2143-467B-9035-AD9567D2B0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63D55-B457-4D63-8801-133562C71671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002060"/>
              </a:solidFill>
            </a:rPr>
            <a:t>Phylum</a:t>
          </a:r>
          <a:endParaRPr lang="en-US" sz="1500" b="1" kern="1200" dirty="0">
            <a:solidFill>
              <a:srgbClr val="002060"/>
            </a:solidFill>
          </a:endParaRPr>
        </a:p>
      </dsp:txBody>
      <dsp:txXfrm rot="-5400000">
        <a:off x="1" y="319448"/>
        <a:ext cx="635496" cy="272355"/>
      </dsp:txXfrm>
    </dsp:sp>
    <dsp:sp modelId="{D10B4C31-C4FD-49AB-81EE-B2E1DE21CDC0}">
      <dsp:nvSpPr>
        <dsp:cNvPr id="0" name=""/>
        <dsp:cNvSpPr/>
      </dsp:nvSpPr>
      <dsp:spPr>
        <a:xfrm rot="5400000">
          <a:off x="3299296" y="-2662099"/>
          <a:ext cx="590103" cy="5917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solidFill>
                <a:srgbClr val="002060"/>
              </a:solidFill>
            </a:rPr>
            <a:t>Platyhelminths</a:t>
          </a:r>
        </a:p>
      </dsp:txBody>
      <dsp:txXfrm rot="-5400000">
        <a:off x="635496" y="30507"/>
        <a:ext cx="5888897" cy="532491"/>
      </dsp:txXfrm>
    </dsp:sp>
    <dsp:sp modelId="{6631899D-75D3-447A-B55E-0E8009D2AAE9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002060"/>
              </a:solidFill>
            </a:rPr>
            <a:t>Class</a:t>
          </a:r>
          <a:endParaRPr lang="en-US" sz="1500" b="1" kern="1200" dirty="0">
            <a:solidFill>
              <a:srgbClr val="002060"/>
            </a:solidFill>
          </a:endParaRPr>
        </a:p>
      </dsp:txBody>
      <dsp:txXfrm rot="-5400000">
        <a:off x="1" y="1107635"/>
        <a:ext cx="635496" cy="272355"/>
      </dsp:txXfrm>
    </dsp:sp>
    <dsp:sp modelId="{34CE2996-212E-45A0-97B1-4A792F98B1B4}">
      <dsp:nvSpPr>
        <dsp:cNvPr id="0" name=""/>
        <dsp:cNvSpPr/>
      </dsp:nvSpPr>
      <dsp:spPr>
        <a:xfrm rot="5400000">
          <a:off x="3299296" y="-1873912"/>
          <a:ext cx="590103" cy="5917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 err="1">
              <a:solidFill>
                <a:srgbClr val="002060"/>
              </a:solidFill>
            </a:rPr>
            <a:t>Trematoda</a:t>
          </a:r>
          <a:endParaRPr lang="en-US" sz="3400" kern="1200" dirty="0">
            <a:solidFill>
              <a:srgbClr val="002060"/>
            </a:solidFill>
          </a:endParaRPr>
        </a:p>
      </dsp:txBody>
      <dsp:txXfrm rot="-5400000">
        <a:off x="635496" y="818694"/>
        <a:ext cx="5888897" cy="532491"/>
      </dsp:txXfrm>
    </dsp:sp>
    <dsp:sp modelId="{E371308B-3E33-4D88-A53E-D0A232366E31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002060"/>
              </a:solidFill>
            </a:rPr>
            <a:t>Order</a:t>
          </a:r>
          <a:endParaRPr lang="en-US" sz="1500" b="1" kern="1200" dirty="0">
            <a:solidFill>
              <a:srgbClr val="002060"/>
            </a:solidFill>
          </a:endParaRPr>
        </a:p>
      </dsp:txBody>
      <dsp:txXfrm rot="-5400000">
        <a:off x="1" y="1895821"/>
        <a:ext cx="635496" cy="272355"/>
      </dsp:txXfrm>
    </dsp:sp>
    <dsp:sp modelId="{230CCB56-5799-4E00-81D7-12A6F35BE923}">
      <dsp:nvSpPr>
        <dsp:cNvPr id="0" name=""/>
        <dsp:cNvSpPr/>
      </dsp:nvSpPr>
      <dsp:spPr>
        <a:xfrm rot="5400000">
          <a:off x="3299296" y="-1085725"/>
          <a:ext cx="590103" cy="5917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 err="1">
              <a:solidFill>
                <a:srgbClr val="002060"/>
              </a:solidFill>
            </a:rPr>
            <a:t>Digenea</a:t>
          </a:r>
          <a:endParaRPr lang="en-US" sz="3400" kern="1200" dirty="0">
            <a:solidFill>
              <a:srgbClr val="002060"/>
            </a:solidFill>
          </a:endParaRPr>
        </a:p>
      </dsp:txBody>
      <dsp:txXfrm rot="-5400000">
        <a:off x="635496" y="1606881"/>
        <a:ext cx="5888897" cy="532491"/>
      </dsp:txXfrm>
    </dsp:sp>
    <dsp:sp modelId="{15B8FD70-E8F1-4040-A5EB-06F6E7F02AA4}">
      <dsp:nvSpPr>
        <dsp:cNvPr id="0" name=""/>
        <dsp:cNvSpPr/>
      </dsp:nvSpPr>
      <dsp:spPr>
        <a:xfrm rot="5400000">
          <a:off x="-136177" y="2498380"/>
          <a:ext cx="907851" cy="635496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rgbClr val="002060"/>
              </a:solidFill>
            </a:rPr>
            <a:t>Genus</a:t>
          </a:r>
          <a:endParaRPr lang="en-US" sz="1500" b="1" kern="1200" dirty="0">
            <a:solidFill>
              <a:srgbClr val="002060"/>
            </a:solidFill>
          </a:endParaRPr>
        </a:p>
      </dsp:txBody>
      <dsp:txXfrm rot="-5400000">
        <a:off x="1" y="2679950"/>
        <a:ext cx="635496" cy="272355"/>
      </dsp:txXfrm>
    </dsp:sp>
    <dsp:sp modelId="{945732A0-CFA7-43A8-B663-85D80C968882}">
      <dsp:nvSpPr>
        <dsp:cNvPr id="0" name=""/>
        <dsp:cNvSpPr/>
      </dsp:nvSpPr>
      <dsp:spPr>
        <a:xfrm rot="5400000">
          <a:off x="3299296" y="-297539"/>
          <a:ext cx="590103" cy="5917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i="1" kern="1200" dirty="0" err="1">
              <a:solidFill>
                <a:srgbClr val="C00000"/>
              </a:solidFill>
            </a:rPr>
            <a:t>Schistosoma</a:t>
          </a:r>
          <a:endParaRPr lang="en-US" sz="3400" i="1" kern="1200" dirty="0">
            <a:solidFill>
              <a:srgbClr val="C00000"/>
            </a:solidFill>
          </a:endParaRPr>
        </a:p>
      </dsp:txBody>
      <dsp:txXfrm rot="-5400000">
        <a:off x="635496" y="2395067"/>
        <a:ext cx="5888897" cy="532491"/>
      </dsp:txXfrm>
    </dsp:sp>
    <dsp:sp modelId="{C4D2E3F6-3BA2-48A8-BD89-2471305A7B31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</a:rPr>
            <a:t>Species</a:t>
          </a:r>
          <a:endParaRPr lang="en-US" sz="1500" kern="1200" dirty="0">
            <a:solidFill>
              <a:srgbClr val="002060"/>
            </a:solidFill>
          </a:endParaRPr>
        </a:p>
      </dsp:txBody>
      <dsp:txXfrm rot="-5400000">
        <a:off x="1" y="3472195"/>
        <a:ext cx="635496" cy="272355"/>
      </dsp:txXfrm>
    </dsp:sp>
    <dsp:sp modelId="{916BA690-7E81-4EDA-9A15-E087EF6CB6DF}">
      <dsp:nvSpPr>
        <dsp:cNvPr id="0" name=""/>
        <dsp:cNvSpPr/>
      </dsp:nvSpPr>
      <dsp:spPr>
        <a:xfrm rot="5400000">
          <a:off x="3299296" y="490647"/>
          <a:ext cx="590103" cy="59177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i="1" kern="1200" dirty="0">
              <a:solidFill>
                <a:srgbClr val="C00000"/>
              </a:solidFill>
            </a:rPr>
            <a:t>haematobium</a:t>
          </a:r>
        </a:p>
      </dsp:txBody>
      <dsp:txXfrm rot="-5400000">
        <a:off x="635496" y="3183253"/>
        <a:ext cx="5888897" cy="53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B7D0A-5D4E-40CC-9331-5C9145475E12}">
      <dsp:nvSpPr>
        <dsp:cNvPr id="0" name=""/>
        <dsp:cNvSpPr/>
      </dsp:nvSpPr>
      <dsp:spPr>
        <a:xfrm>
          <a:off x="0" y="692585"/>
          <a:ext cx="8610600" cy="67158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Habitat: vesical and pelvic veins</a:t>
          </a:r>
        </a:p>
      </dsp:txBody>
      <dsp:txXfrm>
        <a:off x="32784" y="725369"/>
        <a:ext cx="8545032" cy="606012"/>
      </dsp:txXfrm>
    </dsp:sp>
    <dsp:sp modelId="{62A6C7D7-0C74-4426-B660-21670E2E1A37}">
      <dsp:nvSpPr>
        <dsp:cNvPr id="0" name=""/>
        <dsp:cNvSpPr/>
      </dsp:nvSpPr>
      <dsp:spPr>
        <a:xfrm>
          <a:off x="0" y="1587600"/>
          <a:ext cx="8610600" cy="6715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Host</a:t>
          </a:r>
        </a:p>
      </dsp:txBody>
      <dsp:txXfrm>
        <a:off x="32784" y="1620384"/>
        <a:ext cx="8545032" cy="606012"/>
      </dsp:txXfrm>
    </dsp:sp>
    <dsp:sp modelId="{DE933A58-8FEA-43F2-95ED-97D3DAF03CA2}">
      <dsp:nvSpPr>
        <dsp:cNvPr id="0" name=""/>
        <dsp:cNvSpPr/>
      </dsp:nvSpPr>
      <dsp:spPr>
        <a:xfrm>
          <a:off x="0" y="2259180"/>
          <a:ext cx="8610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Definitive host: Man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Intermediate host: </a:t>
          </a:r>
          <a:r>
            <a:rPr lang="en-US" sz="2200" b="1" i="1" kern="1200" dirty="0" err="1"/>
            <a:t>Bulinus</a:t>
          </a:r>
          <a:r>
            <a:rPr lang="en-US" sz="2200" b="1" i="1" kern="1200" dirty="0"/>
            <a:t> </a:t>
          </a:r>
          <a:r>
            <a:rPr lang="en-US" sz="2200" b="1" i="1" kern="1200" dirty="0" err="1"/>
            <a:t>trancatus</a:t>
          </a:r>
          <a:r>
            <a:rPr lang="en-US" sz="2200" b="1" i="1" kern="1200" dirty="0"/>
            <a:t> </a:t>
          </a:r>
          <a:r>
            <a:rPr lang="en-US" sz="2200" b="1" kern="1200" dirty="0"/>
            <a:t>snail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Reservoir host: No reservoir host</a:t>
          </a:r>
        </a:p>
      </dsp:txBody>
      <dsp:txXfrm>
        <a:off x="0" y="2259180"/>
        <a:ext cx="8610600" cy="1130220"/>
      </dsp:txXfrm>
    </dsp:sp>
    <dsp:sp modelId="{79917E73-0065-49C7-BA35-3BCD7C30EFF7}">
      <dsp:nvSpPr>
        <dsp:cNvPr id="0" name=""/>
        <dsp:cNvSpPr/>
      </dsp:nvSpPr>
      <dsp:spPr>
        <a:xfrm>
          <a:off x="0" y="3689203"/>
          <a:ext cx="8610600" cy="6715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Diagnostic stage: Egg</a:t>
          </a:r>
        </a:p>
      </dsp:txBody>
      <dsp:txXfrm>
        <a:off x="32784" y="3721987"/>
        <a:ext cx="8545032" cy="606012"/>
      </dsp:txXfrm>
    </dsp:sp>
    <dsp:sp modelId="{C03ABC91-726D-4CE6-9D01-0CF64B35191A}">
      <dsp:nvSpPr>
        <dsp:cNvPr id="0" name=""/>
        <dsp:cNvSpPr/>
      </dsp:nvSpPr>
      <dsp:spPr>
        <a:xfrm>
          <a:off x="0" y="4501382"/>
          <a:ext cx="8610600" cy="6715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Infective stage: </a:t>
          </a:r>
          <a:r>
            <a:rPr lang="en-US" sz="2800" kern="1200" dirty="0" err="1"/>
            <a:t>Furcocercus</a:t>
          </a:r>
          <a:r>
            <a:rPr lang="en-US" sz="2800" kern="1200" dirty="0"/>
            <a:t> cercaria</a:t>
          </a:r>
        </a:p>
      </dsp:txBody>
      <dsp:txXfrm>
        <a:off x="32784" y="4534166"/>
        <a:ext cx="8545032" cy="606012"/>
      </dsp:txXfrm>
    </dsp:sp>
    <dsp:sp modelId="{DE4F7ADD-2143-467B-9035-AD9567D2B096}">
      <dsp:nvSpPr>
        <dsp:cNvPr id="0" name=""/>
        <dsp:cNvSpPr/>
      </dsp:nvSpPr>
      <dsp:spPr>
        <a:xfrm>
          <a:off x="0" y="5358536"/>
          <a:ext cx="8610600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Mode of infection: Swimming or drinking infected water</a:t>
          </a:r>
        </a:p>
      </dsp:txBody>
      <dsp:txXfrm>
        <a:off x="32784" y="5391320"/>
        <a:ext cx="85450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51350-A30B-5224-420B-2C686E1FFF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6EC0E-ACEE-2CFD-4AAA-8CF8AA9D05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74617-6190-48A8-A960-6796C3D6D314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23F5-F10A-B8E7-42A8-C7FCB5018B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A4B19-EC2E-A6EE-7699-5D2984212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7DAC-1A2A-4D5C-8AD0-0385C2E48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46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E9175-CD39-473E-A9CD-6D9D3B31C23B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AE24C-193C-4D2E-86BB-4DB96F9D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46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AE24C-193C-4D2E-86BB-4DB96F9DB6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9D34-F4B2-4068-A045-D3943C825E1C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0E05-2D10-4FD3-9819-145845B4E350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E151-DDA8-4C39-8D1C-5F4303510DBE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00598F-B6CC-10C7-5F51-429B50266A78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F37CDD-958B-02F5-F987-3D72168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5D6A-F6E1-468E-9500-52C7B1E89D97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97D63C-46E9-91AA-B262-03482A99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63CAA0-2703-C9D3-24F8-36FBB669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20681-7E22-42AF-8723-D297EDF813C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09080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E1D1-7F6D-7655-A885-52BF95E1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F0C0-E82B-4B19-91CC-2CF36455FC1F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17A3-BA98-EF1F-B11E-7A028C12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3D85-FD2D-0CC6-3FEE-60028F89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E0065-BC1D-49ED-BC21-76AE4E3BC73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9813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7C6BBB-28DE-5656-C872-893CD883F513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3BC195-5782-0653-2237-7985D194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320B-3CC3-4F96-9F71-14B0065D9522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1E458-C6D6-18E6-462F-A2BAB86C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613084-DD63-C496-0350-E5860E9F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9CE55-9FEF-4051-9303-F9E6AF7B1F9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589852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19A5C4-2BCB-6733-C52C-A094B416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2E38-C460-4F50-B807-C4657C93EA8B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B5067A-CBEC-5B34-2C62-FDC82F54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F1F242-0BC8-4B3A-61F7-F8988661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A21B-CB39-4B89-9165-54206C1949E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46275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6F6725-A99C-9BFD-C3A8-77BED22E7BDF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4994AD88-6246-7F85-4038-AC5DF5A3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4D63-E69B-4492-9615-EF137418FC2B}" type="datetime1">
              <a:rPr lang="en-US" smtClean="0"/>
              <a:t>07/05/2023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0950BFD-EEBF-247A-292D-EDE6D313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2710A54-BBF8-B833-3409-3810957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E25F-E43A-47F5-BFE3-CC242ECDA58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89541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FDA29B-F08C-3269-86CE-73CE5C03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292D-EB35-4BB8-BB20-66B9FFC7EA9F}" type="datetime1">
              <a:rPr lang="en-US" smtClean="0"/>
              <a:t>07/05/2023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D920C4-77D1-E50C-451E-49DEE37C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22E6FB-2760-0249-1A58-9D2F6D10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D7BE-AA2A-441B-A144-0D20D544CC3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005606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5E230D-BAEC-A2E4-2BC9-3A9D138A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218A-50EF-4488-AB41-963EDB11B8C7}" type="datetime1">
              <a:rPr lang="en-US" smtClean="0"/>
              <a:t>07/05/2023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215B58-1454-1B66-E6FB-093D8B74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5F7403-F219-CA9E-AA24-06C02A66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2CFB7-7F43-46AC-8BCE-235F76C2F48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68887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B632AD-5419-A330-8E63-F94FC260874C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975E4C-B488-51EC-7DC7-AA49EBD2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06A2-A7EE-44B0-9122-3D97C9CB13FA}" type="datetime1">
              <a:rPr lang="en-US" smtClean="0"/>
              <a:t>07/05/2023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445682-F66F-3AE3-D18E-44AB793A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6D1521-94F9-18B1-655A-72367CCA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B675-F75E-4290-AD42-39BDC417DFE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440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734F-4E38-4CD6-9022-174D198668FC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7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6119FF-BAFE-B3CB-5B03-21A4D67F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AF20-7A0E-4AC3-835D-E80B57732EE4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26C0FB-D9BD-6B4F-EDEE-B8E05470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833913-2F4D-B0C0-0677-2FD09BCC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A366-6655-4ABF-8FDF-86FE39BC5EC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373279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C015-5264-4A99-F506-A10B924A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92E1-BED0-4AB5-85A4-C14CB523A01F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02F0-5878-FBBF-758D-BE36230F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2FE8-A103-840B-C310-ACE25169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381B7-E173-471F-B223-90D74231A4C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28981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0E87-E025-5299-7722-D568A3A0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B47B-6E64-442B-A0A6-51EB70C21100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2A62-B7E1-22AC-5AAB-8905F602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58CE9-CDDA-E712-564D-2DB57531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3259F-7CE6-475E-B67E-07CD492DAE1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19247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42C-F7DD-461F-BCA8-C263D9A113DD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0EB-2171-4476-BC11-1E7685AF3207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63A3-557C-4999-A7BE-97E45A49EDD6}" type="datetime1">
              <a:rPr lang="en-US" smtClean="0"/>
              <a:t>07/05/2023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A6BA-C57C-4B9C-9226-C05B46FA3E1C}" type="datetime1">
              <a:rPr lang="en-US" smtClean="0"/>
              <a:t>07/05/2023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AFB2-9DC9-4A83-A1F9-A469E12ED030}" type="datetime1">
              <a:rPr lang="en-US" smtClean="0"/>
              <a:t>07/05/2023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2739-04CA-473C-94AB-84CE399B0FE4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5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4A90-24DE-48A0-ABF1-3AF56C0A2658}" type="datetime1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9D67-5A32-44D3-9C56-B90A43AD38FB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7D8F-E085-449A-ABA7-C02E5606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301866-5ADF-B246-B897-577E672D7A54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2F315-743E-3918-EA8C-8048BC59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F87B4C7-EC99-03E9-822D-F4EE1A337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AB45F-570D-8AB9-C5E6-DFBF0244B739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BA6F6-1231-3E7A-5E47-BD746AF63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0AF39F-25F8-4B44-A3AC-8B860C7863C8}" type="datetime1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3C6CD-9222-9315-1608-EA3C62099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5A3D-F267-B4DC-1892-0BC0BFABB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AFB0C520-4DD2-4248-BA14-A0E371BCDEC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518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5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0214-7638-1829-4BB4-2249C8A2B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Urinary </a:t>
            </a:r>
            <a:r>
              <a:rPr lang="en-US" sz="4400" b="1" dirty="0" err="1">
                <a:solidFill>
                  <a:srgbClr val="002060"/>
                </a:solidFill>
              </a:rPr>
              <a:t>schistososmiasis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5A970-6278-2FDF-6517-0E81165A1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73794"/>
            <a:ext cx="6858000" cy="1655762"/>
          </a:xfrm>
        </p:spPr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b="1" dirty="0">
                <a:solidFill>
                  <a:srgbClr val="C00000"/>
                </a:solidFill>
              </a:rPr>
              <a:t>Associate Professor Dina Abou </a:t>
            </a:r>
            <a:r>
              <a:rPr lang="en-US" b="1" dirty="0" err="1">
                <a:solidFill>
                  <a:srgbClr val="C00000"/>
                </a:solidFill>
              </a:rPr>
              <a:t>Rayia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02B4FA9D-56DF-0F1A-8549-634D027A5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F847-68A4-59FA-12E7-B81F6EE0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</a:t>
            </a:fld>
            <a:endParaRPr lang="en-US"/>
          </a:p>
        </p:txBody>
      </p:sp>
      <p:pic>
        <p:nvPicPr>
          <p:cNvPr id="2050" name="Picture 2" descr="Premium Vector | Kidneys and bladder. human internal organ. urogenital  system. urinary tract infection. nephrology, urology. kidney endoscopy,  partial nephrectomy">
            <a:extLst>
              <a:ext uri="{FF2B5EF4-FFF2-40B4-BE49-F238E27FC236}">
                <a16:creationId xmlns:a16="http://schemas.microsoft.com/office/drawing/2014/main" id="{EB32CCBA-2F22-9142-8068-7E31EEBA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4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6E7BE-223F-8794-83F1-19E3EB7D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7350" y="6341361"/>
            <a:ext cx="2057400" cy="365125"/>
          </a:xfrm>
        </p:spPr>
        <p:txBody>
          <a:bodyPr/>
          <a:lstStyle/>
          <a:p>
            <a:fld id="{CCDE7D8F-E085-449A-ABA7-C02E5606125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AutoShape 4" descr="Figure 1">
            <a:extLst>
              <a:ext uri="{FF2B5EF4-FFF2-40B4-BE49-F238E27FC236}">
                <a16:creationId xmlns:a16="http://schemas.microsoft.com/office/drawing/2014/main" id="{3F088746-FE90-F250-AAC6-30E345A4E3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TropicalMed | Free Full-Text | Geographical Influence on Morphometric  Variability of Genetically &amp;ldquo;Pure&amp;rdquo; Schistosoma haematobium Eggs  from Sub-Saharan Migrants in Spain">
            <a:extLst>
              <a:ext uri="{FF2B5EF4-FFF2-40B4-BE49-F238E27FC236}">
                <a16:creationId xmlns:a16="http://schemas.microsoft.com/office/drawing/2014/main" id="{7D1F5D2F-B75D-2B23-C741-AAB340B7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0"/>
            <a:ext cx="776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5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D78D244-31E6-8425-EE35-4AAD90CE5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388197"/>
              </p:ext>
            </p:extLst>
          </p:nvPr>
        </p:nvGraphicFramePr>
        <p:xfrm>
          <a:off x="152400" y="1524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CC86EAB0-2AE0-5BDC-414C-C742D8D7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68" y="152400"/>
            <a:ext cx="573386" cy="5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5F17A-4A1E-1989-F838-66BD0CE1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A743-BCB5-5D33-FECE-1FB6E7A7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487488"/>
            <a:ext cx="7772400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Urinary schistosomiasis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189A9-01CA-2620-C4B4-4C560CB9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39ED90E5-5947-AD26-269E-F93B99C2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56" y="134678"/>
            <a:ext cx="955630" cy="9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ntaining attention in AR. How to direct and maintain attention in… | by  Victoria Claypoole | UX Collective">
            <a:extLst>
              <a:ext uri="{FF2B5EF4-FFF2-40B4-BE49-F238E27FC236}">
                <a16:creationId xmlns:a16="http://schemas.microsoft.com/office/drawing/2014/main" id="{7C9BFAB6-AD59-8B0A-2CF0-5B547E39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593002"/>
            <a:ext cx="3459397" cy="19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oline International Official Site (site up-dated regularly)">
            <a:extLst>
              <a:ext uri="{FF2B5EF4-FFF2-40B4-BE49-F238E27FC236}">
                <a16:creationId xmlns:a16="http://schemas.microsoft.com/office/drawing/2014/main" id="{64B90B48-5FF9-6C99-8CE0-4E548308E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92" b="37199"/>
          <a:stretch/>
        </p:blipFill>
        <p:spPr bwMode="auto">
          <a:xfrm>
            <a:off x="269590" y="72531"/>
            <a:ext cx="1516154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A6B72A-8007-4818-9B14-34DC31630AA5}"/>
              </a:ext>
            </a:extLst>
          </p:cNvPr>
          <p:cNvSpPr txBox="1"/>
          <p:nvPr/>
        </p:nvSpPr>
        <p:spPr>
          <a:xfrm>
            <a:off x="247275" y="793150"/>
            <a:ext cx="283434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Stages of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197F4-5A7A-4CDC-B21E-75CF2ADEC6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822" y="3318009"/>
            <a:ext cx="1318835" cy="99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26D6F-3A6E-4C18-89DE-10DB7C0F1D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9706" y="4498261"/>
            <a:ext cx="1410454" cy="1402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7B301-A22E-49DC-AC69-2282568B2A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5330" y="4380071"/>
            <a:ext cx="1672849" cy="15755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98F8DB-3298-415E-AE2E-F0A58E4CC7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9968" y="3742747"/>
            <a:ext cx="1524475" cy="13761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22BD9F-A6F5-4E18-ACD2-36BE245319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0502" y="2490638"/>
            <a:ext cx="1101303" cy="102573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30E669-6B53-4D85-9B1D-BE1124A62A96}"/>
              </a:ext>
            </a:extLst>
          </p:cNvPr>
          <p:cNvCxnSpPr>
            <a:cxnSpLocks/>
          </p:cNvCxnSpPr>
          <p:nvPr/>
        </p:nvCxnSpPr>
        <p:spPr>
          <a:xfrm>
            <a:off x="8391637" y="2360547"/>
            <a:ext cx="0" cy="30460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1318B3-D2CE-4B4E-96B8-9EE58EAA2D86}"/>
              </a:ext>
            </a:extLst>
          </p:cNvPr>
          <p:cNvCxnSpPr>
            <a:cxnSpLocks/>
          </p:cNvCxnSpPr>
          <p:nvPr/>
        </p:nvCxnSpPr>
        <p:spPr>
          <a:xfrm>
            <a:off x="7955841" y="3003505"/>
            <a:ext cx="0" cy="2630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FD1E52-D7F3-43E9-92CA-F534AB30E14D}"/>
              </a:ext>
            </a:extLst>
          </p:cNvPr>
          <p:cNvCxnSpPr>
            <a:cxnSpLocks/>
          </p:cNvCxnSpPr>
          <p:nvPr/>
        </p:nvCxnSpPr>
        <p:spPr>
          <a:xfrm flipH="1">
            <a:off x="5162985" y="5348804"/>
            <a:ext cx="38948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7868DF8-2076-4379-9EE0-1198BA3AE2ED}"/>
              </a:ext>
            </a:extLst>
          </p:cNvPr>
          <p:cNvSpPr txBox="1"/>
          <p:nvPr/>
        </p:nvSpPr>
        <p:spPr>
          <a:xfrm>
            <a:off x="1537209" y="5199499"/>
            <a:ext cx="10214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Blood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67FB2B-C73D-4C5A-A6B3-2E42BB35ACB1}"/>
              </a:ext>
            </a:extLst>
          </p:cNvPr>
          <p:cNvCxnSpPr>
            <a:cxnSpLocks/>
          </p:cNvCxnSpPr>
          <p:nvPr/>
        </p:nvCxnSpPr>
        <p:spPr>
          <a:xfrm flipH="1">
            <a:off x="2684088" y="5448512"/>
            <a:ext cx="38948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8D234A-21BE-4C53-92AD-71775FA6044F}"/>
              </a:ext>
            </a:extLst>
          </p:cNvPr>
          <p:cNvCxnSpPr>
            <a:cxnSpLocks/>
          </p:cNvCxnSpPr>
          <p:nvPr/>
        </p:nvCxnSpPr>
        <p:spPr>
          <a:xfrm flipH="1" flipV="1">
            <a:off x="2036100" y="4949786"/>
            <a:ext cx="1" cy="3556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AD07FD-48D1-484D-8372-EC7A52A76689}"/>
              </a:ext>
            </a:extLst>
          </p:cNvPr>
          <p:cNvCxnSpPr>
            <a:cxnSpLocks/>
          </p:cNvCxnSpPr>
          <p:nvPr/>
        </p:nvCxnSpPr>
        <p:spPr>
          <a:xfrm flipH="1" flipV="1">
            <a:off x="2014281" y="3434833"/>
            <a:ext cx="22323" cy="3149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99DE73-3459-4CC4-82BF-9C3E7C1D960F}"/>
              </a:ext>
            </a:extLst>
          </p:cNvPr>
          <p:cNvCxnSpPr>
            <a:cxnSpLocks/>
          </p:cNvCxnSpPr>
          <p:nvPr/>
        </p:nvCxnSpPr>
        <p:spPr>
          <a:xfrm flipH="1">
            <a:off x="6990161" y="5149382"/>
            <a:ext cx="38948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FE2B88B-DC1B-4925-90DA-9E0CD11B04BF}"/>
              </a:ext>
            </a:extLst>
          </p:cNvPr>
          <p:cNvSpPr txBox="1"/>
          <p:nvPr/>
        </p:nvSpPr>
        <p:spPr>
          <a:xfrm>
            <a:off x="3248658" y="3951115"/>
            <a:ext cx="1819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Stage of invasion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BAB7A5-BEAF-4144-9A8E-A045DC7CB267}"/>
              </a:ext>
            </a:extLst>
          </p:cNvPr>
          <p:cNvSpPr/>
          <p:nvPr/>
        </p:nvSpPr>
        <p:spPr>
          <a:xfrm>
            <a:off x="81719" y="2027570"/>
            <a:ext cx="19543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Stage of migration </a:t>
            </a:r>
            <a:endParaRPr lang="en-US" sz="1350" u="sng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98293-59E1-4907-B671-5A5B6FB5F993}"/>
              </a:ext>
            </a:extLst>
          </p:cNvPr>
          <p:cNvSpPr/>
          <p:nvPr/>
        </p:nvSpPr>
        <p:spPr>
          <a:xfrm>
            <a:off x="3120079" y="1305722"/>
            <a:ext cx="40222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Stage of egg deposition and tissue reaction </a:t>
            </a:r>
            <a:endParaRPr lang="en-US" sz="1350" u="sng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07281F-158E-4312-AE59-EBD57EB93BDD}"/>
              </a:ext>
            </a:extLst>
          </p:cNvPr>
          <p:cNvCxnSpPr>
            <a:cxnSpLocks/>
          </p:cNvCxnSpPr>
          <p:nvPr/>
        </p:nvCxnSpPr>
        <p:spPr>
          <a:xfrm flipV="1">
            <a:off x="2418347" y="1582721"/>
            <a:ext cx="563002" cy="8890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No photo description available.">
            <a:extLst>
              <a:ext uri="{FF2B5EF4-FFF2-40B4-BE49-F238E27FC236}">
                <a16:creationId xmlns:a16="http://schemas.microsoft.com/office/drawing/2014/main" id="{3ED28935-DF7C-D817-A42F-63CB2C3A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90" y="49147"/>
            <a:ext cx="955630" cy="9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006B33F-4C98-20BF-C815-3597D68A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F4D3A-FB05-D981-8096-668C820CD7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4368" y="1804182"/>
            <a:ext cx="2645554" cy="929952"/>
          </a:xfrm>
          <a:prstGeom prst="rect">
            <a:avLst/>
          </a:prstGeom>
        </p:spPr>
      </p:pic>
      <p:pic>
        <p:nvPicPr>
          <p:cNvPr id="17" name="Picture 4" descr="Trematodes | Basicmedical Key">
            <a:extLst>
              <a:ext uri="{FF2B5EF4-FFF2-40B4-BE49-F238E27FC236}">
                <a16:creationId xmlns:a16="http://schemas.microsoft.com/office/drawing/2014/main" id="{992624F1-35A7-D66D-CB27-FD6FD7E9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7" t="59016" r="48473" b="23716"/>
          <a:stretch/>
        </p:blipFill>
        <p:spPr bwMode="auto">
          <a:xfrm>
            <a:off x="7342485" y="1063715"/>
            <a:ext cx="1352342" cy="1810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0F6DC-FC72-71AA-B626-054D26DC49D5}"/>
              </a:ext>
            </a:extLst>
          </p:cNvPr>
          <p:cNvCxnSpPr>
            <a:cxnSpLocks/>
          </p:cNvCxnSpPr>
          <p:nvPr/>
        </p:nvCxnSpPr>
        <p:spPr>
          <a:xfrm>
            <a:off x="8111690" y="4366759"/>
            <a:ext cx="0" cy="2630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hotos of Bubble Snails (Genus Bulinus) · iNaturalist">
            <a:extLst>
              <a:ext uri="{FF2B5EF4-FFF2-40B4-BE49-F238E27FC236}">
                <a16:creationId xmlns:a16="http://schemas.microsoft.com/office/drawing/2014/main" id="{8088A20E-A3CA-668D-C56C-98C68FB0B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4"/>
          <a:stretch/>
        </p:blipFill>
        <p:spPr bwMode="auto">
          <a:xfrm>
            <a:off x="7725668" y="4768636"/>
            <a:ext cx="665969" cy="8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22F4F2-C062-27E3-8EB9-E4A6E899927E}"/>
              </a:ext>
            </a:extLst>
          </p:cNvPr>
          <p:cNvSpPr txBox="1"/>
          <p:nvPr/>
        </p:nvSpPr>
        <p:spPr>
          <a:xfrm>
            <a:off x="7142333" y="5696382"/>
            <a:ext cx="18422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/>
              <a:t>Bulinus</a:t>
            </a:r>
            <a:r>
              <a:rPr lang="en-US" b="1" i="1" dirty="0"/>
              <a:t> </a:t>
            </a:r>
            <a:r>
              <a:rPr lang="en-US" b="1" i="1" dirty="0" err="1"/>
              <a:t>trancatus</a:t>
            </a:r>
            <a:r>
              <a:rPr lang="en-US" b="1" i="1" dirty="0"/>
              <a:t> snail</a:t>
            </a:r>
          </a:p>
        </p:txBody>
      </p:sp>
    </p:spTree>
    <p:extLst>
      <p:ext uri="{BB962C8B-B14F-4D97-AF65-F5344CB8AC3E}">
        <p14:creationId xmlns:p14="http://schemas.microsoft.com/office/powerpoint/2010/main" val="2533538689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7C8EDE-6DCF-49E1-8ECE-7D764BB5159F}"/>
              </a:ext>
            </a:extLst>
          </p:cNvPr>
          <p:cNvSpPr txBox="1"/>
          <p:nvPr/>
        </p:nvSpPr>
        <p:spPr>
          <a:xfrm>
            <a:off x="169479" y="2288950"/>
            <a:ext cx="344315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Stage of invasion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0964" name="TextBox 9">
            <a:extLst>
              <a:ext uri="{FF2B5EF4-FFF2-40B4-BE49-F238E27FC236}">
                <a16:creationId xmlns:a16="http://schemas.microsoft.com/office/drawing/2014/main" id="{EE047488-A1A1-4893-B079-64CFB47E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17" y="3730682"/>
            <a:ext cx="479123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2060"/>
                </a:solidFill>
              </a:rPr>
              <a:t>Skin lesion due to </a:t>
            </a:r>
            <a:r>
              <a:rPr lang="en-US" altLang="en-US" sz="2400" b="1" dirty="0" err="1">
                <a:solidFill>
                  <a:srgbClr val="002060"/>
                </a:solidFill>
              </a:rPr>
              <a:t>cercarial</a:t>
            </a:r>
            <a:r>
              <a:rPr lang="en-US" altLang="en-US" sz="2400" b="1" dirty="0">
                <a:solidFill>
                  <a:srgbClr val="002060"/>
                </a:solidFill>
              </a:rPr>
              <a:t> penetration.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2060"/>
                </a:solidFill>
              </a:rPr>
              <a:t>Local dermatitis, irritation, itching and </a:t>
            </a:r>
            <a:r>
              <a:rPr lang="en-US" altLang="en-US" sz="2400" b="1" dirty="0" err="1">
                <a:solidFill>
                  <a:srgbClr val="002060"/>
                </a:solidFill>
              </a:rPr>
              <a:t>papular</a:t>
            </a:r>
            <a:r>
              <a:rPr lang="en-US" altLang="en-US" sz="2400" b="1" dirty="0">
                <a:solidFill>
                  <a:srgbClr val="002060"/>
                </a:solidFill>
              </a:rPr>
              <a:t> rash. </a:t>
            </a:r>
          </a:p>
          <a:p>
            <a:endParaRPr lang="en-US" altLang="en-US" sz="1200" dirty="0"/>
          </a:p>
        </p:txBody>
      </p:sp>
      <p:pic>
        <p:nvPicPr>
          <p:cNvPr id="40965" name="Content Placeholder 3" descr="c3.gif">
            <a:extLst>
              <a:ext uri="{FF2B5EF4-FFF2-40B4-BE49-F238E27FC236}">
                <a16:creationId xmlns:a16="http://schemas.microsoft.com/office/drawing/2014/main" id="{6D9DFE54-66F7-4139-8C1A-09ED11818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909" y="1651315"/>
            <a:ext cx="3320612" cy="40183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F80D4-62FA-448D-A080-A01B6366BFE5}"/>
              </a:ext>
            </a:extLst>
          </p:cNvPr>
          <p:cNvSpPr txBox="1"/>
          <p:nvPr/>
        </p:nvSpPr>
        <p:spPr>
          <a:xfrm>
            <a:off x="169479" y="1555412"/>
            <a:ext cx="283434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Stages of disease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11217" y="30433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Manifestations</a:t>
            </a:r>
            <a:endParaRPr lang="ar-SA" sz="2400" b="1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9E6A938-F980-4B63-90D8-36DF3870E7D3}"/>
              </a:ext>
            </a:extLst>
          </p:cNvPr>
          <p:cNvSpPr txBox="1"/>
          <p:nvPr/>
        </p:nvSpPr>
        <p:spPr>
          <a:xfrm>
            <a:off x="1004341" y="467420"/>
            <a:ext cx="665563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Urinary Schistosomiasis (Bilharziasis)</a:t>
            </a: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43FCAEF3-B47D-894B-B9F6-03717D3D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69" y="134134"/>
            <a:ext cx="656573" cy="6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F7215-7071-B0F4-C8E7-33AF0500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6245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F9B87-340C-4ECE-8939-E333BB159D26}"/>
              </a:ext>
            </a:extLst>
          </p:cNvPr>
          <p:cNvSpPr txBox="1"/>
          <p:nvPr/>
        </p:nvSpPr>
        <p:spPr>
          <a:xfrm>
            <a:off x="308424" y="1845811"/>
            <a:ext cx="422923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Stage of migration </a:t>
            </a:r>
            <a:endParaRPr lang="en-US" sz="2400" dirty="0"/>
          </a:p>
        </p:txBody>
      </p:sp>
      <p:sp>
        <p:nvSpPr>
          <p:cNvPr id="41987" name="TextBox 4">
            <a:extLst>
              <a:ext uri="{FF2B5EF4-FFF2-40B4-BE49-F238E27FC236}">
                <a16:creationId xmlns:a16="http://schemas.microsoft.com/office/drawing/2014/main" id="{32843954-BE86-40F9-94CC-693133E0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53" y="2622728"/>
            <a:ext cx="8572334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</a:rPr>
              <a:t>Lung :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2060"/>
                </a:solidFill>
              </a:rPr>
              <a:t>Irritation due to passage of schistosomulum causing minute </a:t>
            </a:r>
            <a:r>
              <a:rPr lang="en-US" altLang="en-US" sz="2400" b="1" dirty="0" err="1">
                <a:solidFill>
                  <a:srgbClr val="002060"/>
                </a:solidFill>
              </a:rPr>
              <a:t>haemorrhage</a:t>
            </a:r>
            <a:r>
              <a:rPr lang="en-US" altLang="en-US" sz="2400" b="1" dirty="0">
                <a:solidFill>
                  <a:srgbClr val="002060"/>
                </a:solidFill>
              </a:rPr>
              <a:t>, cough, sputum, dyspnea and eosinophilia, and p</a:t>
            </a:r>
            <a:r>
              <a:rPr lang="en-US" sz="2400" b="1" dirty="0">
                <a:solidFill>
                  <a:srgbClr val="002060"/>
                </a:solidFill>
              </a:rPr>
              <a:t>neumonitis.</a:t>
            </a:r>
            <a:endParaRPr lang="en-US" altLang="en-US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</a:rPr>
              <a:t>Liver : </a:t>
            </a:r>
            <a:r>
              <a:rPr lang="en-US" altLang="en-US" sz="2400" b="1" dirty="0">
                <a:solidFill>
                  <a:srgbClr val="002060"/>
                </a:solidFill>
              </a:rPr>
              <a:t>Enlarged tender liver and spleen.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</a:rPr>
              <a:t>Toxic symptoms: </a:t>
            </a:r>
            <a:r>
              <a:rPr lang="en-US" altLang="en-US" sz="2400" b="1" dirty="0">
                <a:solidFill>
                  <a:srgbClr val="002060"/>
                </a:solidFill>
              </a:rPr>
              <a:t>Due to metabolic products of maturing parasites causing fever, anorexia, headache, malaise and muscle pain.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01F80D4-62FA-448D-A080-A01B6366BFE5}"/>
              </a:ext>
            </a:extLst>
          </p:cNvPr>
          <p:cNvSpPr txBox="1"/>
          <p:nvPr/>
        </p:nvSpPr>
        <p:spPr>
          <a:xfrm>
            <a:off x="308424" y="965359"/>
            <a:ext cx="283434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Stages of disease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9E6A938-F980-4B63-90D8-36DF3870E7D3}"/>
              </a:ext>
            </a:extLst>
          </p:cNvPr>
          <p:cNvSpPr txBox="1"/>
          <p:nvPr/>
        </p:nvSpPr>
        <p:spPr>
          <a:xfrm>
            <a:off x="1413823" y="278109"/>
            <a:ext cx="63627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Urinary Schistosomiasis (Bilharziasis)</a:t>
            </a: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44E777AC-478B-E08F-DCAA-B1B58A72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52" y="74719"/>
            <a:ext cx="615534" cy="6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87BFC2-0EC8-CC67-428C-34B95290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7376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3A4F6189-A7EC-4D2E-988D-27B8A599B8C9}"/>
              </a:ext>
            </a:extLst>
          </p:cNvPr>
          <p:cNvSpPr/>
          <p:nvPr/>
        </p:nvSpPr>
        <p:spPr>
          <a:xfrm>
            <a:off x="4510119" y="2956418"/>
            <a:ext cx="180473" cy="541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61CFB2-ADA7-4164-81BD-BAEE54B65E37}"/>
              </a:ext>
            </a:extLst>
          </p:cNvPr>
          <p:cNvCxnSpPr>
            <a:cxnSpLocks/>
          </p:cNvCxnSpPr>
          <p:nvPr/>
        </p:nvCxnSpPr>
        <p:spPr>
          <a:xfrm flipV="1">
            <a:off x="4600355" y="2430876"/>
            <a:ext cx="1000988" cy="53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5B3F17-7DE8-43C1-8249-F897F5532E36}"/>
              </a:ext>
            </a:extLst>
          </p:cNvPr>
          <p:cNvCxnSpPr>
            <a:cxnSpLocks/>
          </p:cNvCxnSpPr>
          <p:nvPr/>
        </p:nvCxnSpPr>
        <p:spPr>
          <a:xfrm flipV="1">
            <a:off x="4645474" y="2956418"/>
            <a:ext cx="1000988" cy="53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4EE3ECF3-1ABF-4D53-A20B-3E36C433CA1C}"/>
              </a:ext>
            </a:extLst>
          </p:cNvPr>
          <p:cNvSpPr/>
          <p:nvPr/>
        </p:nvSpPr>
        <p:spPr>
          <a:xfrm>
            <a:off x="5539683" y="2248723"/>
            <a:ext cx="151897" cy="888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6CBCB2-3FF5-445B-B6B5-236C110B6A24}"/>
              </a:ext>
            </a:extLst>
          </p:cNvPr>
          <p:cNvCxnSpPr>
            <a:cxnSpLocks/>
          </p:cNvCxnSpPr>
          <p:nvPr/>
        </p:nvCxnSpPr>
        <p:spPr>
          <a:xfrm flipV="1">
            <a:off x="5617024" y="1736595"/>
            <a:ext cx="1039449" cy="50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67F937-4810-42D3-8FF9-0E57599874F4}"/>
              </a:ext>
            </a:extLst>
          </p:cNvPr>
          <p:cNvCxnSpPr>
            <a:cxnSpLocks/>
          </p:cNvCxnSpPr>
          <p:nvPr/>
        </p:nvCxnSpPr>
        <p:spPr>
          <a:xfrm flipV="1">
            <a:off x="5676541" y="2538862"/>
            <a:ext cx="1000988" cy="53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FD621A2-4A2C-4265-9F84-7534D20768D9}"/>
              </a:ext>
            </a:extLst>
          </p:cNvPr>
          <p:cNvSpPr txBox="1"/>
          <p:nvPr/>
        </p:nvSpPr>
        <p:spPr>
          <a:xfrm rot="20142267">
            <a:off x="5004140" y="3252366"/>
            <a:ext cx="13177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Venous blood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594B87-5FB8-4A43-BD8E-983B539DD505}"/>
              </a:ext>
            </a:extLst>
          </p:cNvPr>
          <p:cNvSpPr/>
          <p:nvPr/>
        </p:nvSpPr>
        <p:spPr>
          <a:xfrm rot="14396185">
            <a:off x="2139794" y="2966235"/>
            <a:ext cx="148736" cy="516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AC070D-1D51-4B1F-8609-4BA2A23EC683}"/>
              </a:ext>
            </a:extLst>
          </p:cNvPr>
          <p:cNvCxnSpPr>
            <a:cxnSpLocks/>
          </p:cNvCxnSpPr>
          <p:nvPr/>
        </p:nvCxnSpPr>
        <p:spPr>
          <a:xfrm rot="14396185" flipV="1">
            <a:off x="1159306" y="2863824"/>
            <a:ext cx="824954" cy="511564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519167-211B-45BC-AF4E-832C50BDCE07}"/>
              </a:ext>
            </a:extLst>
          </p:cNvPr>
          <p:cNvCxnSpPr>
            <a:cxnSpLocks/>
          </p:cNvCxnSpPr>
          <p:nvPr/>
        </p:nvCxnSpPr>
        <p:spPr>
          <a:xfrm rot="14396185" flipV="1">
            <a:off x="1574388" y="2580597"/>
            <a:ext cx="824954" cy="511564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16ECFD82-F09E-4DCB-B755-8B059A839848}"/>
              </a:ext>
            </a:extLst>
          </p:cNvPr>
          <p:cNvSpPr/>
          <p:nvPr/>
        </p:nvSpPr>
        <p:spPr>
          <a:xfrm rot="14396185">
            <a:off x="1291447" y="2331991"/>
            <a:ext cx="125184" cy="8469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B50464-8FE8-4F2D-ADC5-AF634037325D}"/>
              </a:ext>
            </a:extLst>
          </p:cNvPr>
          <p:cNvCxnSpPr>
            <a:cxnSpLocks/>
          </p:cNvCxnSpPr>
          <p:nvPr/>
        </p:nvCxnSpPr>
        <p:spPr>
          <a:xfrm rot="14396185" flipV="1">
            <a:off x="131864" y="2475583"/>
            <a:ext cx="856652" cy="486266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A568AD0-E6A0-48B1-9472-1821CF624856}"/>
              </a:ext>
            </a:extLst>
          </p:cNvPr>
          <p:cNvCxnSpPr>
            <a:cxnSpLocks/>
          </p:cNvCxnSpPr>
          <p:nvPr/>
        </p:nvCxnSpPr>
        <p:spPr>
          <a:xfrm flipH="1" flipV="1">
            <a:off x="661188" y="1991574"/>
            <a:ext cx="983404" cy="537689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3E454A5-ABB1-4846-84D6-1FBB2C13ECFF}"/>
              </a:ext>
            </a:extLst>
          </p:cNvPr>
          <p:cNvSpPr txBox="1"/>
          <p:nvPr/>
        </p:nvSpPr>
        <p:spPr>
          <a:xfrm rot="1629644">
            <a:off x="54666" y="3100008"/>
            <a:ext cx="15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Arterial blood </a:t>
            </a:r>
          </a:p>
        </p:txBody>
      </p:sp>
      <p:sp>
        <p:nvSpPr>
          <p:cNvPr id="2052" name="Freeform: Shape 2051">
            <a:extLst>
              <a:ext uri="{FF2B5EF4-FFF2-40B4-BE49-F238E27FC236}">
                <a16:creationId xmlns:a16="http://schemas.microsoft.com/office/drawing/2014/main" id="{C683955D-B0A5-4698-9BCF-6C0F40212C32}"/>
              </a:ext>
            </a:extLst>
          </p:cNvPr>
          <p:cNvSpPr/>
          <p:nvPr/>
        </p:nvSpPr>
        <p:spPr>
          <a:xfrm>
            <a:off x="7551491" y="1053409"/>
            <a:ext cx="818148" cy="938165"/>
          </a:xfrm>
          <a:custGeom>
            <a:avLst/>
            <a:gdLst>
              <a:gd name="connsiteX0" fmla="*/ 1491916 w 1909011"/>
              <a:gd name="connsiteY0" fmla="*/ 0 h 2085474"/>
              <a:gd name="connsiteX1" fmla="*/ 1540042 w 1909011"/>
              <a:gd name="connsiteY1" fmla="*/ 80211 h 2085474"/>
              <a:gd name="connsiteX2" fmla="*/ 1459832 w 1909011"/>
              <a:gd name="connsiteY2" fmla="*/ 144379 h 2085474"/>
              <a:gd name="connsiteX3" fmla="*/ 1411705 w 1909011"/>
              <a:gd name="connsiteY3" fmla="*/ 16042 h 2085474"/>
              <a:gd name="connsiteX4" fmla="*/ 1524000 w 1909011"/>
              <a:gd name="connsiteY4" fmla="*/ 48126 h 2085474"/>
              <a:gd name="connsiteX5" fmla="*/ 1507958 w 1909011"/>
              <a:gd name="connsiteY5" fmla="*/ 176463 h 2085474"/>
              <a:gd name="connsiteX6" fmla="*/ 1395663 w 1909011"/>
              <a:gd name="connsiteY6" fmla="*/ 192505 h 2085474"/>
              <a:gd name="connsiteX7" fmla="*/ 1379621 w 1909011"/>
              <a:gd name="connsiteY7" fmla="*/ 272716 h 2085474"/>
              <a:gd name="connsiteX8" fmla="*/ 1363579 w 1909011"/>
              <a:gd name="connsiteY8" fmla="*/ 320842 h 2085474"/>
              <a:gd name="connsiteX9" fmla="*/ 1347537 w 1909011"/>
              <a:gd name="connsiteY9" fmla="*/ 417095 h 2085474"/>
              <a:gd name="connsiteX10" fmla="*/ 1219200 w 1909011"/>
              <a:gd name="connsiteY10" fmla="*/ 385011 h 2085474"/>
              <a:gd name="connsiteX11" fmla="*/ 1171074 w 1909011"/>
              <a:gd name="connsiteY11" fmla="*/ 368969 h 2085474"/>
              <a:gd name="connsiteX12" fmla="*/ 1187116 w 1909011"/>
              <a:gd name="connsiteY12" fmla="*/ 545432 h 2085474"/>
              <a:gd name="connsiteX13" fmla="*/ 1251284 w 1909011"/>
              <a:gd name="connsiteY13" fmla="*/ 529390 h 2085474"/>
              <a:gd name="connsiteX14" fmla="*/ 1283369 w 1909011"/>
              <a:gd name="connsiteY14" fmla="*/ 433137 h 2085474"/>
              <a:gd name="connsiteX15" fmla="*/ 1267327 w 1909011"/>
              <a:gd name="connsiteY15" fmla="*/ 481263 h 2085474"/>
              <a:gd name="connsiteX16" fmla="*/ 1427748 w 1909011"/>
              <a:gd name="connsiteY16" fmla="*/ 577516 h 2085474"/>
              <a:gd name="connsiteX17" fmla="*/ 1443790 w 1909011"/>
              <a:gd name="connsiteY17" fmla="*/ 657726 h 2085474"/>
              <a:gd name="connsiteX18" fmla="*/ 1491916 w 1909011"/>
              <a:gd name="connsiteY18" fmla="*/ 753979 h 2085474"/>
              <a:gd name="connsiteX19" fmla="*/ 1524000 w 1909011"/>
              <a:gd name="connsiteY19" fmla="*/ 850232 h 2085474"/>
              <a:gd name="connsiteX20" fmla="*/ 1540042 w 1909011"/>
              <a:gd name="connsiteY20" fmla="*/ 898358 h 2085474"/>
              <a:gd name="connsiteX21" fmla="*/ 1588169 w 1909011"/>
              <a:gd name="connsiteY21" fmla="*/ 1042737 h 2085474"/>
              <a:gd name="connsiteX22" fmla="*/ 1604211 w 1909011"/>
              <a:gd name="connsiteY22" fmla="*/ 1090863 h 2085474"/>
              <a:gd name="connsiteX23" fmla="*/ 1588169 w 1909011"/>
              <a:gd name="connsiteY23" fmla="*/ 1331495 h 2085474"/>
              <a:gd name="connsiteX24" fmla="*/ 1572127 w 1909011"/>
              <a:gd name="connsiteY24" fmla="*/ 1395663 h 2085474"/>
              <a:gd name="connsiteX25" fmla="*/ 1540042 w 1909011"/>
              <a:gd name="connsiteY25" fmla="*/ 1491916 h 2085474"/>
              <a:gd name="connsiteX26" fmla="*/ 1524000 w 1909011"/>
              <a:gd name="connsiteY26" fmla="*/ 1540042 h 2085474"/>
              <a:gd name="connsiteX27" fmla="*/ 1507958 w 1909011"/>
              <a:gd name="connsiteY27" fmla="*/ 1588169 h 2085474"/>
              <a:gd name="connsiteX28" fmla="*/ 1427748 w 1909011"/>
              <a:gd name="connsiteY28" fmla="*/ 1732548 h 2085474"/>
              <a:gd name="connsiteX29" fmla="*/ 1395663 w 1909011"/>
              <a:gd name="connsiteY29" fmla="*/ 1764632 h 2085474"/>
              <a:gd name="connsiteX30" fmla="*/ 1347537 w 1909011"/>
              <a:gd name="connsiteY30" fmla="*/ 1780674 h 2085474"/>
              <a:gd name="connsiteX31" fmla="*/ 1299411 w 1909011"/>
              <a:gd name="connsiteY31" fmla="*/ 1812758 h 2085474"/>
              <a:gd name="connsiteX32" fmla="*/ 705853 w 1909011"/>
              <a:gd name="connsiteY32" fmla="*/ 1796716 h 2085474"/>
              <a:gd name="connsiteX33" fmla="*/ 625642 w 1909011"/>
              <a:gd name="connsiteY33" fmla="*/ 1732548 h 2085474"/>
              <a:gd name="connsiteX34" fmla="*/ 577516 w 1909011"/>
              <a:gd name="connsiteY34" fmla="*/ 1700463 h 2085474"/>
              <a:gd name="connsiteX35" fmla="*/ 513348 w 1909011"/>
              <a:gd name="connsiteY35" fmla="*/ 1684421 h 2085474"/>
              <a:gd name="connsiteX36" fmla="*/ 417095 w 1909011"/>
              <a:gd name="connsiteY36" fmla="*/ 1652337 h 2085474"/>
              <a:gd name="connsiteX37" fmla="*/ 368969 w 1909011"/>
              <a:gd name="connsiteY37" fmla="*/ 1604211 h 2085474"/>
              <a:gd name="connsiteX38" fmla="*/ 160421 w 1909011"/>
              <a:gd name="connsiteY38" fmla="*/ 1636295 h 2085474"/>
              <a:gd name="connsiteX39" fmla="*/ 112295 w 1909011"/>
              <a:gd name="connsiteY39" fmla="*/ 1668379 h 2085474"/>
              <a:gd name="connsiteX40" fmla="*/ 48127 w 1909011"/>
              <a:gd name="connsiteY40" fmla="*/ 1812758 h 2085474"/>
              <a:gd name="connsiteX41" fmla="*/ 32084 w 1909011"/>
              <a:gd name="connsiteY41" fmla="*/ 1860884 h 2085474"/>
              <a:gd name="connsiteX42" fmla="*/ 16042 w 1909011"/>
              <a:gd name="connsiteY42" fmla="*/ 1909011 h 2085474"/>
              <a:gd name="connsiteX43" fmla="*/ 0 w 1909011"/>
              <a:gd name="connsiteY43" fmla="*/ 1957137 h 2085474"/>
              <a:gd name="connsiteX44" fmla="*/ 16042 w 1909011"/>
              <a:gd name="connsiteY44" fmla="*/ 2037348 h 2085474"/>
              <a:gd name="connsiteX45" fmla="*/ 48127 w 1909011"/>
              <a:gd name="connsiteY45" fmla="*/ 2005263 h 2085474"/>
              <a:gd name="connsiteX46" fmla="*/ 192505 w 1909011"/>
              <a:gd name="connsiteY46" fmla="*/ 1925053 h 2085474"/>
              <a:gd name="connsiteX47" fmla="*/ 385011 w 1909011"/>
              <a:gd name="connsiteY47" fmla="*/ 1909011 h 2085474"/>
              <a:gd name="connsiteX48" fmla="*/ 481263 w 1909011"/>
              <a:gd name="connsiteY48" fmla="*/ 1957137 h 2085474"/>
              <a:gd name="connsiteX49" fmla="*/ 529390 w 1909011"/>
              <a:gd name="connsiteY49" fmla="*/ 1973179 h 2085474"/>
              <a:gd name="connsiteX50" fmla="*/ 609600 w 1909011"/>
              <a:gd name="connsiteY50" fmla="*/ 2005263 h 2085474"/>
              <a:gd name="connsiteX51" fmla="*/ 657727 w 1909011"/>
              <a:gd name="connsiteY51" fmla="*/ 2037348 h 2085474"/>
              <a:gd name="connsiteX52" fmla="*/ 737937 w 1909011"/>
              <a:gd name="connsiteY52" fmla="*/ 2053390 h 2085474"/>
              <a:gd name="connsiteX53" fmla="*/ 850232 w 1909011"/>
              <a:gd name="connsiteY53" fmla="*/ 2085474 h 2085474"/>
              <a:gd name="connsiteX54" fmla="*/ 1459832 w 1909011"/>
              <a:gd name="connsiteY54" fmla="*/ 2069432 h 2085474"/>
              <a:gd name="connsiteX55" fmla="*/ 1572127 w 1909011"/>
              <a:gd name="connsiteY55" fmla="*/ 2037348 h 2085474"/>
              <a:gd name="connsiteX56" fmla="*/ 1668379 w 1909011"/>
              <a:gd name="connsiteY56" fmla="*/ 1989221 h 2085474"/>
              <a:gd name="connsiteX57" fmla="*/ 1748590 w 1909011"/>
              <a:gd name="connsiteY57" fmla="*/ 1909011 h 2085474"/>
              <a:gd name="connsiteX58" fmla="*/ 1764632 w 1909011"/>
              <a:gd name="connsiteY58" fmla="*/ 1860884 h 2085474"/>
              <a:gd name="connsiteX59" fmla="*/ 1796716 w 1909011"/>
              <a:gd name="connsiteY59" fmla="*/ 1812758 h 2085474"/>
              <a:gd name="connsiteX60" fmla="*/ 1828800 w 1909011"/>
              <a:gd name="connsiteY60" fmla="*/ 1652337 h 2085474"/>
              <a:gd name="connsiteX61" fmla="*/ 1876927 w 1909011"/>
              <a:gd name="connsiteY61" fmla="*/ 1507958 h 2085474"/>
              <a:gd name="connsiteX62" fmla="*/ 1892969 w 1909011"/>
              <a:gd name="connsiteY62" fmla="*/ 1459832 h 2085474"/>
              <a:gd name="connsiteX63" fmla="*/ 1909011 w 1909011"/>
              <a:gd name="connsiteY63" fmla="*/ 1203158 h 2085474"/>
              <a:gd name="connsiteX64" fmla="*/ 1892969 w 1909011"/>
              <a:gd name="connsiteY64" fmla="*/ 850232 h 2085474"/>
              <a:gd name="connsiteX65" fmla="*/ 1876927 w 1909011"/>
              <a:gd name="connsiteY65" fmla="*/ 770021 h 2085474"/>
              <a:gd name="connsiteX66" fmla="*/ 1828800 w 1909011"/>
              <a:gd name="connsiteY66" fmla="*/ 673769 h 2085474"/>
              <a:gd name="connsiteX67" fmla="*/ 1748590 w 1909011"/>
              <a:gd name="connsiteY67" fmla="*/ 593558 h 2085474"/>
              <a:gd name="connsiteX68" fmla="*/ 1700463 w 1909011"/>
              <a:gd name="connsiteY68" fmla="*/ 577516 h 2085474"/>
              <a:gd name="connsiteX69" fmla="*/ 1652337 w 1909011"/>
              <a:gd name="connsiteY69" fmla="*/ 529390 h 2085474"/>
              <a:gd name="connsiteX70" fmla="*/ 1588169 w 1909011"/>
              <a:gd name="connsiteY70" fmla="*/ 513348 h 2085474"/>
              <a:gd name="connsiteX71" fmla="*/ 1540042 w 1909011"/>
              <a:gd name="connsiteY71" fmla="*/ 497305 h 2085474"/>
              <a:gd name="connsiteX72" fmla="*/ 1475874 w 1909011"/>
              <a:gd name="connsiteY72" fmla="*/ 401053 h 2085474"/>
              <a:gd name="connsiteX73" fmla="*/ 1491916 w 1909011"/>
              <a:gd name="connsiteY73" fmla="*/ 128337 h 208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909011" h="2085474">
                <a:moveTo>
                  <a:pt x="1491916" y="0"/>
                </a:moveTo>
                <a:cubicBezTo>
                  <a:pt x="1507958" y="26737"/>
                  <a:pt x="1536175" y="49271"/>
                  <a:pt x="1540042" y="80211"/>
                </a:cubicBezTo>
                <a:cubicBezTo>
                  <a:pt x="1545847" y="126651"/>
                  <a:pt x="1484791" y="136059"/>
                  <a:pt x="1459832" y="144379"/>
                </a:cubicBezTo>
                <a:cubicBezTo>
                  <a:pt x="1403670" y="130339"/>
                  <a:pt x="1315904" y="131003"/>
                  <a:pt x="1411705" y="16042"/>
                </a:cubicBezTo>
                <a:cubicBezTo>
                  <a:pt x="1416084" y="10787"/>
                  <a:pt x="1513395" y="44591"/>
                  <a:pt x="1524000" y="48126"/>
                </a:cubicBezTo>
                <a:cubicBezTo>
                  <a:pt x="1547316" y="118076"/>
                  <a:pt x="1592698" y="151041"/>
                  <a:pt x="1507958" y="176463"/>
                </a:cubicBezTo>
                <a:cubicBezTo>
                  <a:pt x="1471741" y="187328"/>
                  <a:pt x="1433095" y="187158"/>
                  <a:pt x="1395663" y="192505"/>
                </a:cubicBezTo>
                <a:cubicBezTo>
                  <a:pt x="1390316" y="219242"/>
                  <a:pt x="1386234" y="246264"/>
                  <a:pt x="1379621" y="272716"/>
                </a:cubicBezTo>
                <a:cubicBezTo>
                  <a:pt x="1375520" y="289121"/>
                  <a:pt x="1367247" y="304335"/>
                  <a:pt x="1363579" y="320842"/>
                </a:cubicBezTo>
                <a:cubicBezTo>
                  <a:pt x="1356523" y="352594"/>
                  <a:pt x="1352884" y="385011"/>
                  <a:pt x="1347537" y="417095"/>
                </a:cubicBezTo>
                <a:cubicBezTo>
                  <a:pt x="1237528" y="380425"/>
                  <a:pt x="1374067" y="423727"/>
                  <a:pt x="1219200" y="385011"/>
                </a:cubicBezTo>
                <a:cubicBezTo>
                  <a:pt x="1202795" y="380910"/>
                  <a:pt x="1187116" y="374316"/>
                  <a:pt x="1171074" y="368969"/>
                </a:cubicBezTo>
                <a:cubicBezTo>
                  <a:pt x="1164016" y="411316"/>
                  <a:pt x="1130807" y="507892"/>
                  <a:pt x="1187116" y="545432"/>
                </a:cubicBezTo>
                <a:cubicBezTo>
                  <a:pt x="1205461" y="557662"/>
                  <a:pt x="1229895" y="534737"/>
                  <a:pt x="1251284" y="529390"/>
                </a:cubicBezTo>
                <a:lnTo>
                  <a:pt x="1283369" y="433137"/>
                </a:lnTo>
                <a:lnTo>
                  <a:pt x="1267327" y="481263"/>
                </a:lnTo>
                <a:cubicBezTo>
                  <a:pt x="1303594" y="662600"/>
                  <a:pt x="1237216" y="463198"/>
                  <a:pt x="1427748" y="577516"/>
                </a:cubicBezTo>
                <a:cubicBezTo>
                  <a:pt x="1451129" y="591544"/>
                  <a:pt x="1437177" y="631274"/>
                  <a:pt x="1443790" y="657726"/>
                </a:cubicBezTo>
                <a:cubicBezTo>
                  <a:pt x="1468865" y="758025"/>
                  <a:pt x="1447105" y="653153"/>
                  <a:pt x="1491916" y="753979"/>
                </a:cubicBezTo>
                <a:cubicBezTo>
                  <a:pt x="1505651" y="784884"/>
                  <a:pt x="1513305" y="818148"/>
                  <a:pt x="1524000" y="850232"/>
                </a:cubicBezTo>
                <a:lnTo>
                  <a:pt x="1540042" y="898358"/>
                </a:lnTo>
                <a:lnTo>
                  <a:pt x="1588169" y="1042737"/>
                </a:lnTo>
                <a:lnTo>
                  <a:pt x="1604211" y="1090863"/>
                </a:lnTo>
                <a:cubicBezTo>
                  <a:pt x="1598864" y="1171074"/>
                  <a:pt x="1596584" y="1251548"/>
                  <a:pt x="1588169" y="1331495"/>
                </a:cubicBezTo>
                <a:cubicBezTo>
                  <a:pt x="1585861" y="1353421"/>
                  <a:pt x="1578462" y="1374545"/>
                  <a:pt x="1572127" y="1395663"/>
                </a:cubicBezTo>
                <a:cubicBezTo>
                  <a:pt x="1562409" y="1428057"/>
                  <a:pt x="1550737" y="1459832"/>
                  <a:pt x="1540042" y="1491916"/>
                </a:cubicBezTo>
                <a:lnTo>
                  <a:pt x="1524000" y="1540042"/>
                </a:lnTo>
                <a:lnTo>
                  <a:pt x="1507958" y="1588169"/>
                </a:lnTo>
                <a:cubicBezTo>
                  <a:pt x="1487786" y="1648685"/>
                  <a:pt x="1482907" y="1677391"/>
                  <a:pt x="1427748" y="1732548"/>
                </a:cubicBezTo>
                <a:cubicBezTo>
                  <a:pt x="1417053" y="1743243"/>
                  <a:pt x="1408632" y="1756850"/>
                  <a:pt x="1395663" y="1764632"/>
                </a:cubicBezTo>
                <a:cubicBezTo>
                  <a:pt x="1381163" y="1773332"/>
                  <a:pt x="1362662" y="1773112"/>
                  <a:pt x="1347537" y="1780674"/>
                </a:cubicBezTo>
                <a:cubicBezTo>
                  <a:pt x="1330292" y="1789296"/>
                  <a:pt x="1315453" y="1802063"/>
                  <a:pt x="1299411" y="1812758"/>
                </a:cubicBezTo>
                <a:cubicBezTo>
                  <a:pt x="1101558" y="1807411"/>
                  <a:pt x="903531" y="1806600"/>
                  <a:pt x="705853" y="1796716"/>
                </a:cubicBezTo>
                <a:cubicBezTo>
                  <a:pt x="640106" y="1793429"/>
                  <a:pt x="666343" y="1773249"/>
                  <a:pt x="625642" y="1732548"/>
                </a:cubicBezTo>
                <a:cubicBezTo>
                  <a:pt x="612009" y="1718915"/>
                  <a:pt x="595237" y="1708058"/>
                  <a:pt x="577516" y="1700463"/>
                </a:cubicBezTo>
                <a:cubicBezTo>
                  <a:pt x="557251" y="1691778"/>
                  <a:pt x="534466" y="1690756"/>
                  <a:pt x="513348" y="1684421"/>
                </a:cubicBezTo>
                <a:cubicBezTo>
                  <a:pt x="480954" y="1674703"/>
                  <a:pt x="417095" y="1652337"/>
                  <a:pt x="417095" y="1652337"/>
                </a:cubicBezTo>
                <a:cubicBezTo>
                  <a:pt x="401053" y="1636295"/>
                  <a:pt x="391392" y="1607661"/>
                  <a:pt x="368969" y="1604211"/>
                </a:cubicBezTo>
                <a:cubicBezTo>
                  <a:pt x="284078" y="1591151"/>
                  <a:pt x="230470" y="1612946"/>
                  <a:pt x="160421" y="1636295"/>
                </a:cubicBezTo>
                <a:cubicBezTo>
                  <a:pt x="144379" y="1646990"/>
                  <a:pt x="125928" y="1654746"/>
                  <a:pt x="112295" y="1668379"/>
                </a:cubicBezTo>
                <a:cubicBezTo>
                  <a:pt x="74162" y="1706512"/>
                  <a:pt x="64012" y="1765104"/>
                  <a:pt x="48127" y="1812758"/>
                </a:cubicBezTo>
                <a:lnTo>
                  <a:pt x="32084" y="1860884"/>
                </a:lnTo>
                <a:lnTo>
                  <a:pt x="16042" y="1909011"/>
                </a:lnTo>
                <a:lnTo>
                  <a:pt x="0" y="1957137"/>
                </a:lnTo>
                <a:cubicBezTo>
                  <a:pt x="5347" y="1983874"/>
                  <a:pt x="-3239" y="2018068"/>
                  <a:pt x="16042" y="2037348"/>
                </a:cubicBezTo>
                <a:cubicBezTo>
                  <a:pt x="26737" y="2048043"/>
                  <a:pt x="36027" y="2014338"/>
                  <a:pt x="48127" y="2005263"/>
                </a:cubicBezTo>
                <a:cubicBezTo>
                  <a:pt x="136384" y="1939070"/>
                  <a:pt x="117474" y="1950063"/>
                  <a:pt x="192505" y="1925053"/>
                </a:cubicBezTo>
                <a:cubicBezTo>
                  <a:pt x="260286" y="1857274"/>
                  <a:pt x="217729" y="1883275"/>
                  <a:pt x="385011" y="1909011"/>
                </a:cubicBezTo>
                <a:cubicBezTo>
                  <a:pt x="443254" y="1917971"/>
                  <a:pt x="428386" y="1930699"/>
                  <a:pt x="481263" y="1957137"/>
                </a:cubicBezTo>
                <a:cubicBezTo>
                  <a:pt x="496388" y="1964699"/>
                  <a:pt x="513557" y="1967242"/>
                  <a:pt x="529390" y="1973179"/>
                </a:cubicBezTo>
                <a:cubicBezTo>
                  <a:pt x="556353" y="1983290"/>
                  <a:pt x="583844" y="1992385"/>
                  <a:pt x="609600" y="2005263"/>
                </a:cubicBezTo>
                <a:cubicBezTo>
                  <a:pt x="626845" y="2013886"/>
                  <a:pt x="639674" y="2030578"/>
                  <a:pt x="657727" y="2037348"/>
                </a:cubicBezTo>
                <a:cubicBezTo>
                  <a:pt x="683257" y="2046922"/>
                  <a:pt x="711320" y="2047475"/>
                  <a:pt x="737937" y="2053390"/>
                </a:cubicBezTo>
                <a:cubicBezTo>
                  <a:pt x="798366" y="2066819"/>
                  <a:pt x="796639" y="2067610"/>
                  <a:pt x="850232" y="2085474"/>
                </a:cubicBezTo>
                <a:cubicBezTo>
                  <a:pt x="1053432" y="2080127"/>
                  <a:pt x="1257012" y="2082953"/>
                  <a:pt x="1459832" y="2069432"/>
                </a:cubicBezTo>
                <a:cubicBezTo>
                  <a:pt x="1498675" y="2066842"/>
                  <a:pt x="1534839" y="2048534"/>
                  <a:pt x="1572127" y="2037348"/>
                </a:cubicBezTo>
                <a:cubicBezTo>
                  <a:pt x="1614927" y="2024508"/>
                  <a:pt x="1633110" y="2020081"/>
                  <a:pt x="1668379" y="1989221"/>
                </a:cubicBezTo>
                <a:cubicBezTo>
                  <a:pt x="1696835" y="1964322"/>
                  <a:pt x="1748590" y="1909011"/>
                  <a:pt x="1748590" y="1909011"/>
                </a:cubicBezTo>
                <a:cubicBezTo>
                  <a:pt x="1753937" y="1892969"/>
                  <a:pt x="1757070" y="1876009"/>
                  <a:pt x="1764632" y="1860884"/>
                </a:cubicBezTo>
                <a:cubicBezTo>
                  <a:pt x="1773254" y="1843639"/>
                  <a:pt x="1789121" y="1830479"/>
                  <a:pt x="1796716" y="1812758"/>
                </a:cubicBezTo>
                <a:cubicBezTo>
                  <a:pt x="1812713" y="1775432"/>
                  <a:pt x="1820838" y="1684184"/>
                  <a:pt x="1828800" y="1652337"/>
                </a:cubicBezTo>
                <a:cubicBezTo>
                  <a:pt x="1828810" y="1652298"/>
                  <a:pt x="1868899" y="1532040"/>
                  <a:pt x="1876927" y="1507958"/>
                </a:cubicBezTo>
                <a:lnTo>
                  <a:pt x="1892969" y="1459832"/>
                </a:lnTo>
                <a:cubicBezTo>
                  <a:pt x="1898316" y="1374274"/>
                  <a:pt x="1909011" y="1288883"/>
                  <a:pt x="1909011" y="1203158"/>
                </a:cubicBezTo>
                <a:cubicBezTo>
                  <a:pt x="1909011" y="1085395"/>
                  <a:pt x="1901668" y="967674"/>
                  <a:pt x="1892969" y="850232"/>
                </a:cubicBezTo>
                <a:cubicBezTo>
                  <a:pt x="1890955" y="823040"/>
                  <a:pt x="1883540" y="796473"/>
                  <a:pt x="1876927" y="770021"/>
                </a:cubicBezTo>
                <a:cubicBezTo>
                  <a:pt x="1867083" y="730645"/>
                  <a:pt x="1856244" y="705134"/>
                  <a:pt x="1828800" y="673769"/>
                </a:cubicBezTo>
                <a:cubicBezTo>
                  <a:pt x="1803901" y="645313"/>
                  <a:pt x="1784461" y="605515"/>
                  <a:pt x="1748590" y="593558"/>
                </a:cubicBezTo>
                <a:lnTo>
                  <a:pt x="1700463" y="577516"/>
                </a:lnTo>
                <a:cubicBezTo>
                  <a:pt x="1684421" y="561474"/>
                  <a:pt x="1672035" y="540646"/>
                  <a:pt x="1652337" y="529390"/>
                </a:cubicBezTo>
                <a:cubicBezTo>
                  <a:pt x="1633194" y="518451"/>
                  <a:pt x="1609368" y="519405"/>
                  <a:pt x="1588169" y="513348"/>
                </a:cubicBezTo>
                <a:cubicBezTo>
                  <a:pt x="1571909" y="508702"/>
                  <a:pt x="1556084" y="502653"/>
                  <a:pt x="1540042" y="497305"/>
                </a:cubicBezTo>
                <a:cubicBezTo>
                  <a:pt x="1518653" y="465221"/>
                  <a:pt x="1472917" y="439500"/>
                  <a:pt x="1475874" y="401053"/>
                </a:cubicBezTo>
                <a:cubicBezTo>
                  <a:pt x="1493556" y="171179"/>
                  <a:pt x="1491916" y="262226"/>
                  <a:pt x="1491916" y="1283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3" name="Freeform: Shape 2052">
            <a:extLst>
              <a:ext uri="{FF2B5EF4-FFF2-40B4-BE49-F238E27FC236}">
                <a16:creationId xmlns:a16="http://schemas.microsoft.com/office/drawing/2014/main" id="{F0E76C2A-E073-4206-8D9E-AA5E9527DF6C}"/>
              </a:ext>
            </a:extLst>
          </p:cNvPr>
          <p:cNvSpPr/>
          <p:nvPr/>
        </p:nvSpPr>
        <p:spPr>
          <a:xfrm>
            <a:off x="7723085" y="1454878"/>
            <a:ext cx="646554" cy="536696"/>
          </a:xfrm>
          <a:custGeom>
            <a:avLst/>
            <a:gdLst>
              <a:gd name="connsiteX0" fmla="*/ 834857 w 1508625"/>
              <a:gd name="connsiteY0" fmla="*/ 3357 h 1193035"/>
              <a:gd name="connsiteX1" fmla="*/ 1155699 w 1508625"/>
              <a:gd name="connsiteY1" fmla="*/ 19399 h 1193035"/>
              <a:gd name="connsiteX2" fmla="*/ 1235910 w 1508625"/>
              <a:gd name="connsiteY2" fmla="*/ 67525 h 1193035"/>
              <a:gd name="connsiteX3" fmla="*/ 1332162 w 1508625"/>
              <a:gd name="connsiteY3" fmla="*/ 131693 h 1193035"/>
              <a:gd name="connsiteX4" fmla="*/ 1364247 w 1508625"/>
              <a:gd name="connsiteY4" fmla="*/ 163778 h 1193035"/>
              <a:gd name="connsiteX5" fmla="*/ 1396331 w 1508625"/>
              <a:gd name="connsiteY5" fmla="*/ 211904 h 1193035"/>
              <a:gd name="connsiteX6" fmla="*/ 1444457 w 1508625"/>
              <a:gd name="connsiteY6" fmla="*/ 243988 h 1193035"/>
              <a:gd name="connsiteX7" fmla="*/ 1460499 w 1508625"/>
              <a:gd name="connsiteY7" fmla="*/ 308157 h 1193035"/>
              <a:gd name="connsiteX8" fmla="*/ 1508625 w 1508625"/>
              <a:gd name="connsiteY8" fmla="*/ 420451 h 1193035"/>
              <a:gd name="connsiteX9" fmla="*/ 1492583 w 1508625"/>
              <a:gd name="connsiteY9" fmla="*/ 757335 h 1193035"/>
              <a:gd name="connsiteX10" fmla="*/ 1476541 w 1508625"/>
              <a:gd name="connsiteY10" fmla="*/ 805462 h 1193035"/>
              <a:gd name="connsiteX11" fmla="*/ 1444457 w 1508625"/>
              <a:gd name="connsiteY11" fmla="*/ 853588 h 1193035"/>
              <a:gd name="connsiteX12" fmla="*/ 1348204 w 1508625"/>
              <a:gd name="connsiteY12" fmla="*/ 901714 h 1193035"/>
              <a:gd name="connsiteX13" fmla="*/ 1316120 w 1508625"/>
              <a:gd name="connsiteY13" fmla="*/ 933799 h 1193035"/>
              <a:gd name="connsiteX14" fmla="*/ 1251952 w 1508625"/>
              <a:gd name="connsiteY14" fmla="*/ 949841 h 1193035"/>
              <a:gd name="connsiteX15" fmla="*/ 770689 w 1508625"/>
              <a:gd name="connsiteY15" fmla="*/ 965883 h 1193035"/>
              <a:gd name="connsiteX16" fmla="*/ 738604 w 1508625"/>
              <a:gd name="connsiteY16" fmla="*/ 997967 h 1193035"/>
              <a:gd name="connsiteX17" fmla="*/ 690478 w 1508625"/>
              <a:gd name="connsiteY17" fmla="*/ 1094220 h 1193035"/>
              <a:gd name="connsiteX18" fmla="*/ 594225 w 1508625"/>
              <a:gd name="connsiteY18" fmla="*/ 1142346 h 1193035"/>
              <a:gd name="connsiteX19" fmla="*/ 546099 w 1508625"/>
              <a:gd name="connsiteY19" fmla="*/ 1174430 h 1193035"/>
              <a:gd name="connsiteX20" fmla="*/ 321510 w 1508625"/>
              <a:gd name="connsiteY20" fmla="*/ 1174430 h 1193035"/>
              <a:gd name="connsiteX21" fmla="*/ 289425 w 1508625"/>
              <a:gd name="connsiteY21" fmla="*/ 1142346 h 1193035"/>
              <a:gd name="connsiteX22" fmla="*/ 241299 w 1508625"/>
              <a:gd name="connsiteY22" fmla="*/ 1062135 h 1193035"/>
              <a:gd name="connsiteX23" fmla="*/ 161089 w 1508625"/>
              <a:gd name="connsiteY23" fmla="*/ 917757 h 1193035"/>
              <a:gd name="connsiteX24" fmla="*/ 129004 w 1508625"/>
              <a:gd name="connsiteY24" fmla="*/ 885672 h 1193035"/>
              <a:gd name="connsiteX25" fmla="*/ 32752 w 1508625"/>
              <a:gd name="connsiteY25" fmla="*/ 757335 h 1193035"/>
              <a:gd name="connsiteX26" fmla="*/ 16710 w 1508625"/>
              <a:gd name="connsiteY26" fmla="*/ 612957 h 1193035"/>
              <a:gd name="connsiteX27" fmla="*/ 112962 w 1508625"/>
              <a:gd name="connsiteY27" fmla="*/ 677125 h 1193035"/>
              <a:gd name="connsiteX28" fmla="*/ 161089 w 1508625"/>
              <a:gd name="connsiteY28" fmla="*/ 757335 h 1193035"/>
              <a:gd name="connsiteX29" fmla="*/ 177131 w 1508625"/>
              <a:gd name="connsiteY29" fmla="*/ 805462 h 1193035"/>
              <a:gd name="connsiteX30" fmla="*/ 305468 w 1508625"/>
              <a:gd name="connsiteY30" fmla="*/ 965883 h 1193035"/>
              <a:gd name="connsiteX31" fmla="*/ 353594 w 1508625"/>
              <a:gd name="connsiteY31" fmla="*/ 997967 h 1193035"/>
              <a:gd name="connsiteX32" fmla="*/ 465889 w 1508625"/>
              <a:gd name="connsiteY32" fmla="*/ 1030051 h 1193035"/>
              <a:gd name="connsiteX33" fmla="*/ 626310 w 1508625"/>
              <a:gd name="connsiteY33" fmla="*/ 1014009 h 1193035"/>
              <a:gd name="connsiteX34" fmla="*/ 642352 w 1508625"/>
              <a:gd name="connsiteY34" fmla="*/ 917757 h 1193035"/>
              <a:gd name="connsiteX35" fmla="*/ 674436 w 1508625"/>
              <a:gd name="connsiteY35" fmla="*/ 885672 h 1193035"/>
              <a:gd name="connsiteX36" fmla="*/ 882983 w 1508625"/>
              <a:gd name="connsiteY36" fmla="*/ 837546 h 1193035"/>
              <a:gd name="connsiteX37" fmla="*/ 1011320 w 1508625"/>
              <a:gd name="connsiteY37" fmla="*/ 805462 h 1193035"/>
              <a:gd name="connsiteX38" fmla="*/ 1107573 w 1508625"/>
              <a:gd name="connsiteY38" fmla="*/ 789420 h 1193035"/>
              <a:gd name="connsiteX39" fmla="*/ 1155699 w 1508625"/>
              <a:gd name="connsiteY39" fmla="*/ 773378 h 1193035"/>
              <a:gd name="connsiteX40" fmla="*/ 1267994 w 1508625"/>
              <a:gd name="connsiteY40" fmla="*/ 757335 h 1193035"/>
              <a:gd name="connsiteX41" fmla="*/ 1348204 w 1508625"/>
              <a:gd name="connsiteY41" fmla="*/ 741293 h 1193035"/>
              <a:gd name="connsiteX42" fmla="*/ 1380289 w 1508625"/>
              <a:gd name="connsiteY42" fmla="*/ 709209 h 1193035"/>
              <a:gd name="connsiteX43" fmla="*/ 1396331 w 1508625"/>
              <a:gd name="connsiteY43" fmla="*/ 661083 h 1193035"/>
              <a:gd name="connsiteX44" fmla="*/ 1428415 w 1508625"/>
              <a:gd name="connsiteY44" fmla="*/ 612957 h 1193035"/>
              <a:gd name="connsiteX45" fmla="*/ 1380289 w 1508625"/>
              <a:gd name="connsiteY45" fmla="*/ 500662 h 1193035"/>
              <a:gd name="connsiteX46" fmla="*/ 1316120 w 1508625"/>
              <a:gd name="connsiteY46" fmla="*/ 436493 h 1193035"/>
              <a:gd name="connsiteX47" fmla="*/ 1267994 w 1508625"/>
              <a:gd name="connsiteY47" fmla="*/ 388367 h 1193035"/>
              <a:gd name="connsiteX48" fmla="*/ 1203825 w 1508625"/>
              <a:gd name="connsiteY48" fmla="*/ 292114 h 1193035"/>
              <a:gd name="connsiteX49" fmla="*/ 1171741 w 1508625"/>
              <a:gd name="connsiteY49" fmla="*/ 243988 h 1193035"/>
              <a:gd name="connsiteX50" fmla="*/ 1155699 w 1508625"/>
              <a:gd name="connsiteY50" fmla="*/ 195862 h 1193035"/>
              <a:gd name="connsiteX51" fmla="*/ 1107573 w 1508625"/>
              <a:gd name="connsiteY51" fmla="*/ 163778 h 1193035"/>
              <a:gd name="connsiteX52" fmla="*/ 1075489 w 1508625"/>
              <a:gd name="connsiteY52" fmla="*/ 131693 h 1193035"/>
              <a:gd name="connsiteX53" fmla="*/ 915068 w 1508625"/>
              <a:gd name="connsiteY53" fmla="*/ 83567 h 1193035"/>
              <a:gd name="connsiteX54" fmla="*/ 834857 w 1508625"/>
              <a:gd name="connsiteY54" fmla="*/ 3357 h 11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08625" h="1193035">
                <a:moveTo>
                  <a:pt x="834857" y="3357"/>
                </a:moveTo>
                <a:cubicBezTo>
                  <a:pt x="874962" y="-7338"/>
                  <a:pt x="1049021" y="10123"/>
                  <a:pt x="1155699" y="19399"/>
                </a:cubicBezTo>
                <a:cubicBezTo>
                  <a:pt x="1213523" y="24427"/>
                  <a:pt x="1196028" y="37613"/>
                  <a:pt x="1235910" y="67525"/>
                </a:cubicBezTo>
                <a:cubicBezTo>
                  <a:pt x="1266758" y="90661"/>
                  <a:pt x="1304896" y="104427"/>
                  <a:pt x="1332162" y="131693"/>
                </a:cubicBezTo>
                <a:cubicBezTo>
                  <a:pt x="1342857" y="142388"/>
                  <a:pt x="1354798" y="151967"/>
                  <a:pt x="1364247" y="163778"/>
                </a:cubicBezTo>
                <a:cubicBezTo>
                  <a:pt x="1376291" y="178833"/>
                  <a:pt x="1382698" y="198271"/>
                  <a:pt x="1396331" y="211904"/>
                </a:cubicBezTo>
                <a:cubicBezTo>
                  <a:pt x="1409964" y="225537"/>
                  <a:pt x="1428415" y="233293"/>
                  <a:pt x="1444457" y="243988"/>
                </a:cubicBezTo>
                <a:cubicBezTo>
                  <a:pt x="1449804" y="265378"/>
                  <a:pt x="1451814" y="287892"/>
                  <a:pt x="1460499" y="308157"/>
                </a:cubicBezTo>
                <a:cubicBezTo>
                  <a:pt x="1526971" y="463259"/>
                  <a:pt x="1462569" y="236225"/>
                  <a:pt x="1508625" y="420451"/>
                </a:cubicBezTo>
                <a:cubicBezTo>
                  <a:pt x="1503278" y="532746"/>
                  <a:pt x="1501919" y="645301"/>
                  <a:pt x="1492583" y="757335"/>
                </a:cubicBezTo>
                <a:cubicBezTo>
                  <a:pt x="1491179" y="774187"/>
                  <a:pt x="1484103" y="790337"/>
                  <a:pt x="1476541" y="805462"/>
                </a:cubicBezTo>
                <a:cubicBezTo>
                  <a:pt x="1467919" y="822707"/>
                  <a:pt x="1458090" y="839955"/>
                  <a:pt x="1444457" y="853588"/>
                </a:cubicBezTo>
                <a:cubicBezTo>
                  <a:pt x="1413359" y="884686"/>
                  <a:pt x="1387347" y="888667"/>
                  <a:pt x="1348204" y="901714"/>
                </a:cubicBezTo>
                <a:cubicBezTo>
                  <a:pt x="1337509" y="912409"/>
                  <a:pt x="1329648" y="927035"/>
                  <a:pt x="1316120" y="933799"/>
                </a:cubicBezTo>
                <a:cubicBezTo>
                  <a:pt x="1296400" y="943659"/>
                  <a:pt x="1273962" y="948546"/>
                  <a:pt x="1251952" y="949841"/>
                </a:cubicBezTo>
                <a:cubicBezTo>
                  <a:pt x="1091719" y="959266"/>
                  <a:pt x="931110" y="960536"/>
                  <a:pt x="770689" y="965883"/>
                </a:cubicBezTo>
                <a:cubicBezTo>
                  <a:pt x="759994" y="976578"/>
                  <a:pt x="746386" y="984998"/>
                  <a:pt x="738604" y="997967"/>
                </a:cubicBezTo>
                <a:cubicBezTo>
                  <a:pt x="699460" y="1063206"/>
                  <a:pt x="751331" y="1033366"/>
                  <a:pt x="690478" y="1094220"/>
                </a:cubicBezTo>
                <a:cubicBezTo>
                  <a:pt x="659380" y="1125318"/>
                  <a:pt x="633367" y="1129299"/>
                  <a:pt x="594225" y="1142346"/>
                </a:cubicBezTo>
                <a:cubicBezTo>
                  <a:pt x="578183" y="1153041"/>
                  <a:pt x="563344" y="1165808"/>
                  <a:pt x="546099" y="1174430"/>
                </a:cubicBezTo>
                <a:cubicBezTo>
                  <a:pt x="471318" y="1211820"/>
                  <a:pt x="412199" y="1182674"/>
                  <a:pt x="321510" y="1174430"/>
                </a:cubicBezTo>
                <a:cubicBezTo>
                  <a:pt x="310815" y="1163735"/>
                  <a:pt x="297207" y="1155315"/>
                  <a:pt x="289425" y="1142346"/>
                </a:cubicBezTo>
                <a:cubicBezTo>
                  <a:pt x="226945" y="1038215"/>
                  <a:pt x="322598" y="1143436"/>
                  <a:pt x="241299" y="1062135"/>
                </a:cubicBezTo>
                <a:cubicBezTo>
                  <a:pt x="221126" y="1001617"/>
                  <a:pt x="216250" y="972918"/>
                  <a:pt x="161089" y="917757"/>
                </a:cubicBezTo>
                <a:cubicBezTo>
                  <a:pt x="150394" y="907062"/>
                  <a:pt x="138079" y="897772"/>
                  <a:pt x="129004" y="885672"/>
                </a:cubicBezTo>
                <a:cubicBezTo>
                  <a:pt x="20163" y="740551"/>
                  <a:pt x="106333" y="830919"/>
                  <a:pt x="32752" y="757335"/>
                </a:cubicBezTo>
                <a:cubicBezTo>
                  <a:pt x="-4679" y="645041"/>
                  <a:pt x="-10027" y="693167"/>
                  <a:pt x="16710" y="612957"/>
                </a:cubicBezTo>
                <a:cubicBezTo>
                  <a:pt x="67166" y="629776"/>
                  <a:pt x="78629" y="625625"/>
                  <a:pt x="112962" y="677125"/>
                </a:cubicBezTo>
                <a:cubicBezTo>
                  <a:pt x="196258" y="802068"/>
                  <a:pt x="61170" y="657420"/>
                  <a:pt x="161089" y="757335"/>
                </a:cubicBezTo>
                <a:cubicBezTo>
                  <a:pt x="166436" y="773377"/>
                  <a:pt x="168919" y="790680"/>
                  <a:pt x="177131" y="805462"/>
                </a:cubicBezTo>
                <a:cubicBezTo>
                  <a:pt x="202370" y="850892"/>
                  <a:pt x="257735" y="934061"/>
                  <a:pt x="305468" y="965883"/>
                </a:cubicBezTo>
                <a:cubicBezTo>
                  <a:pt x="321510" y="976578"/>
                  <a:pt x="336349" y="989345"/>
                  <a:pt x="353594" y="997967"/>
                </a:cubicBezTo>
                <a:cubicBezTo>
                  <a:pt x="376609" y="1009474"/>
                  <a:pt x="445329" y="1024911"/>
                  <a:pt x="465889" y="1030051"/>
                </a:cubicBezTo>
                <a:cubicBezTo>
                  <a:pt x="519363" y="1024704"/>
                  <a:pt x="580971" y="1042861"/>
                  <a:pt x="626310" y="1014009"/>
                </a:cubicBezTo>
                <a:cubicBezTo>
                  <a:pt x="653751" y="996546"/>
                  <a:pt x="630931" y="948213"/>
                  <a:pt x="642352" y="917757"/>
                </a:cubicBezTo>
                <a:cubicBezTo>
                  <a:pt x="647663" y="903595"/>
                  <a:pt x="660908" y="892436"/>
                  <a:pt x="674436" y="885672"/>
                </a:cubicBezTo>
                <a:cubicBezTo>
                  <a:pt x="757990" y="843895"/>
                  <a:pt x="791511" y="855840"/>
                  <a:pt x="882983" y="837546"/>
                </a:cubicBezTo>
                <a:cubicBezTo>
                  <a:pt x="926222" y="828898"/>
                  <a:pt x="967824" y="812711"/>
                  <a:pt x="1011320" y="805462"/>
                </a:cubicBezTo>
                <a:lnTo>
                  <a:pt x="1107573" y="789420"/>
                </a:lnTo>
                <a:cubicBezTo>
                  <a:pt x="1123615" y="784073"/>
                  <a:pt x="1139118" y="776694"/>
                  <a:pt x="1155699" y="773378"/>
                </a:cubicBezTo>
                <a:cubicBezTo>
                  <a:pt x="1192776" y="765962"/>
                  <a:pt x="1230697" y="763551"/>
                  <a:pt x="1267994" y="757335"/>
                </a:cubicBezTo>
                <a:cubicBezTo>
                  <a:pt x="1294889" y="752852"/>
                  <a:pt x="1321467" y="746640"/>
                  <a:pt x="1348204" y="741293"/>
                </a:cubicBezTo>
                <a:cubicBezTo>
                  <a:pt x="1358899" y="730598"/>
                  <a:pt x="1372507" y="722178"/>
                  <a:pt x="1380289" y="709209"/>
                </a:cubicBezTo>
                <a:cubicBezTo>
                  <a:pt x="1388989" y="694709"/>
                  <a:pt x="1388769" y="676208"/>
                  <a:pt x="1396331" y="661083"/>
                </a:cubicBezTo>
                <a:cubicBezTo>
                  <a:pt x="1404953" y="643838"/>
                  <a:pt x="1417720" y="628999"/>
                  <a:pt x="1428415" y="612957"/>
                </a:cubicBezTo>
                <a:cubicBezTo>
                  <a:pt x="1413659" y="553931"/>
                  <a:pt x="1419390" y="546279"/>
                  <a:pt x="1380289" y="500662"/>
                </a:cubicBezTo>
                <a:cubicBezTo>
                  <a:pt x="1360603" y="477695"/>
                  <a:pt x="1337510" y="457883"/>
                  <a:pt x="1316120" y="436493"/>
                </a:cubicBezTo>
                <a:cubicBezTo>
                  <a:pt x="1300078" y="420451"/>
                  <a:pt x="1280578" y="407244"/>
                  <a:pt x="1267994" y="388367"/>
                </a:cubicBezTo>
                <a:lnTo>
                  <a:pt x="1203825" y="292114"/>
                </a:lnTo>
                <a:cubicBezTo>
                  <a:pt x="1193130" y="276072"/>
                  <a:pt x="1177838" y="262279"/>
                  <a:pt x="1171741" y="243988"/>
                </a:cubicBezTo>
                <a:cubicBezTo>
                  <a:pt x="1166394" y="227946"/>
                  <a:pt x="1166262" y="209066"/>
                  <a:pt x="1155699" y="195862"/>
                </a:cubicBezTo>
                <a:cubicBezTo>
                  <a:pt x="1143655" y="180807"/>
                  <a:pt x="1122628" y="175822"/>
                  <a:pt x="1107573" y="163778"/>
                </a:cubicBezTo>
                <a:cubicBezTo>
                  <a:pt x="1095763" y="154330"/>
                  <a:pt x="1089017" y="138457"/>
                  <a:pt x="1075489" y="131693"/>
                </a:cubicBezTo>
                <a:cubicBezTo>
                  <a:pt x="1036435" y="112166"/>
                  <a:pt x="961122" y="95080"/>
                  <a:pt x="915068" y="83567"/>
                </a:cubicBezTo>
                <a:cubicBezTo>
                  <a:pt x="860649" y="47288"/>
                  <a:pt x="794752" y="14052"/>
                  <a:pt x="834857" y="3357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BCF41-5210-44EF-8498-3A634DCF19B1}"/>
              </a:ext>
            </a:extLst>
          </p:cNvPr>
          <p:cNvSpPr txBox="1"/>
          <p:nvPr/>
        </p:nvSpPr>
        <p:spPr>
          <a:xfrm rot="20022212">
            <a:off x="5728826" y="1665516"/>
            <a:ext cx="541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Vein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8576D-E251-4959-95BA-C497882ABA00}"/>
              </a:ext>
            </a:extLst>
          </p:cNvPr>
          <p:cNvSpPr txBox="1"/>
          <p:nvPr/>
        </p:nvSpPr>
        <p:spPr>
          <a:xfrm rot="20022212">
            <a:off x="4623548" y="2392345"/>
            <a:ext cx="814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</a:rPr>
              <a:t>Venule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4C806-C53E-49D4-8A17-0E6117632D88}"/>
              </a:ext>
            </a:extLst>
          </p:cNvPr>
          <p:cNvSpPr/>
          <p:nvPr/>
        </p:nvSpPr>
        <p:spPr>
          <a:xfrm rot="1880570">
            <a:off x="1017896" y="1966924"/>
            <a:ext cx="6928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Artery</a:t>
            </a:r>
            <a:endParaRPr lang="en-US" sz="15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4BECA-70C0-4EED-A139-8B4A410E42AD}"/>
              </a:ext>
            </a:extLst>
          </p:cNvPr>
          <p:cNvSpPr/>
          <p:nvPr/>
        </p:nvSpPr>
        <p:spPr>
          <a:xfrm rot="1795404">
            <a:off x="1712383" y="2568533"/>
            <a:ext cx="8940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Arteriole</a:t>
            </a:r>
            <a:endParaRPr lang="en-US" sz="15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0F2BD3-C3C4-4806-A0B9-357202F46C46}"/>
              </a:ext>
            </a:extLst>
          </p:cNvPr>
          <p:cNvCxnSpPr>
            <a:cxnSpLocks/>
          </p:cNvCxnSpPr>
          <p:nvPr/>
        </p:nvCxnSpPr>
        <p:spPr>
          <a:xfrm>
            <a:off x="801555" y="1381606"/>
            <a:ext cx="1911967" cy="11933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6C6537-BCE3-491E-ACA2-A489F861ECCB}"/>
              </a:ext>
            </a:extLst>
          </p:cNvPr>
          <p:cNvCxnSpPr>
            <a:cxnSpLocks/>
          </p:cNvCxnSpPr>
          <p:nvPr/>
        </p:nvCxnSpPr>
        <p:spPr>
          <a:xfrm flipV="1">
            <a:off x="4374571" y="1270329"/>
            <a:ext cx="2105863" cy="114887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شكل بيضاوي 55"/>
          <p:cNvSpPr/>
          <p:nvPr/>
        </p:nvSpPr>
        <p:spPr>
          <a:xfrm rot="19485792">
            <a:off x="4578995" y="2901939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1" name="شكل بيضاوي 55">
            <a:extLst>
              <a:ext uri="{FF2B5EF4-FFF2-40B4-BE49-F238E27FC236}">
                <a16:creationId xmlns:a16="http://schemas.microsoft.com/office/drawing/2014/main" id="{51712653-58D5-4FEE-85E9-C6082AB1E9E7}"/>
              </a:ext>
            </a:extLst>
          </p:cNvPr>
          <p:cNvSpPr/>
          <p:nvPr/>
        </p:nvSpPr>
        <p:spPr>
          <a:xfrm rot="19485792">
            <a:off x="4799453" y="2941632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2" name="شكل بيضاوي 55">
            <a:extLst>
              <a:ext uri="{FF2B5EF4-FFF2-40B4-BE49-F238E27FC236}">
                <a16:creationId xmlns:a16="http://schemas.microsoft.com/office/drawing/2014/main" id="{2901A41A-9CA5-418B-9F83-058969905E77}"/>
              </a:ext>
            </a:extLst>
          </p:cNvPr>
          <p:cNvSpPr/>
          <p:nvPr/>
        </p:nvSpPr>
        <p:spPr>
          <a:xfrm rot="19485792">
            <a:off x="4622799" y="3045541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3" name="شكل بيضاوي 55">
            <a:extLst>
              <a:ext uri="{FF2B5EF4-FFF2-40B4-BE49-F238E27FC236}">
                <a16:creationId xmlns:a16="http://schemas.microsoft.com/office/drawing/2014/main" id="{DE62A5BB-33C9-4033-BA7F-20C0AA03DAF6}"/>
              </a:ext>
            </a:extLst>
          </p:cNvPr>
          <p:cNvSpPr/>
          <p:nvPr/>
        </p:nvSpPr>
        <p:spPr>
          <a:xfrm rot="19485792">
            <a:off x="4789055" y="3170232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4" name="شكل بيضاوي 55">
            <a:extLst>
              <a:ext uri="{FF2B5EF4-FFF2-40B4-BE49-F238E27FC236}">
                <a16:creationId xmlns:a16="http://schemas.microsoft.com/office/drawing/2014/main" id="{7B6AD070-B167-4E6C-B6D7-83C00525AC2B}"/>
              </a:ext>
            </a:extLst>
          </p:cNvPr>
          <p:cNvSpPr/>
          <p:nvPr/>
        </p:nvSpPr>
        <p:spPr>
          <a:xfrm rot="19485792">
            <a:off x="4924138" y="3076707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42" name="شكل بيضاوي 55">
            <a:extLst>
              <a:ext uri="{FF2B5EF4-FFF2-40B4-BE49-F238E27FC236}">
                <a16:creationId xmlns:a16="http://schemas.microsoft.com/office/drawing/2014/main" id="{E1F72B5D-6574-4F87-8AC2-849C25010763}"/>
              </a:ext>
            </a:extLst>
          </p:cNvPr>
          <p:cNvSpPr/>
          <p:nvPr/>
        </p:nvSpPr>
        <p:spPr>
          <a:xfrm rot="19485792">
            <a:off x="4955308" y="2900058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50" name="شكل بيضاوي 55">
            <a:extLst>
              <a:ext uri="{FF2B5EF4-FFF2-40B4-BE49-F238E27FC236}">
                <a16:creationId xmlns:a16="http://schemas.microsoft.com/office/drawing/2014/main" id="{7924778D-BF47-47A5-9F21-678470A5A5D2}"/>
              </a:ext>
            </a:extLst>
          </p:cNvPr>
          <p:cNvSpPr/>
          <p:nvPr/>
        </p:nvSpPr>
        <p:spPr>
          <a:xfrm rot="19485792">
            <a:off x="4371616" y="3563133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51" name="شكل بيضاوي 55">
            <a:extLst>
              <a:ext uri="{FF2B5EF4-FFF2-40B4-BE49-F238E27FC236}">
                <a16:creationId xmlns:a16="http://schemas.microsoft.com/office/drawing/2014/main" id="{6564962D-8DBF-4DC9-B7E3-657E0C82E00D}"/>
              </a:ext>
            </a:extLst>
          </p:cNvPr>
          <p:cNvSpPr/>
          <p:nvPr/>
        </p:nvSpPr>
        <p:spPr>
          <a:xfrm rot="19485792">
            <a:off x="4356662" y="3766985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52" name="شكل بيضاوي 55">
            <a:extLst>
              <a:ext uri="{FF2B5EF4-FFF2-40B4-BE49-F238E27FC236}">
                <a16:creationId xmlns:a16="http://schemas.microsoft.com/office/drawing/2014/main" id="{E6C18F69-8A0E-4246-A842-4058116C2483}"/>
              </a:ext>
            </a:extLst>
          </p:cNvPr>
          <p:cNvSpPr/>
          <p:nvPr/>
        </p:nvSpPr>
        <p:spPr>
          <a:xfrm rot="19485792">
            <a:off x="4257075" y="3987502"/>
            <a:ext cx="114300" cy="1285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AF396-BD4B-42F4-B1DE-0F84F294A21E}"/>
              </a:ext>
            </a:extLst>
          </p:cNvPr>
          <p:cNvSpPr txBox="1"/>
          <p:nvPr/>
        </p:nvSpPr>
        <p:spPr>
          <a:xfrm>
            <a:off x="3976455" y="4411543"/>
            <a:ext cx="5007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7030A0"/>
                </a:solidFill>
              </a:rPr>
              <a:t>Eggs can reach the bladder wall by: </a:t>
            </a:r>
          </a:p>
          <a:p>
            <a:r>
              <a:rPr lang="en-US" sz="1400" dirty="0"/>
              <a:t>1- Egg spine.</a:t>
            </a:r>
          </a:p>
          <a:p>
            <a:r>
              <a:rPr lang="en-US" sz="1400" dirty="0"/>
              <a:t>2- Proteolytic enzymes.</a:t>
            </a:r>
          </a:p>
          <a:p>
            <a:r>
              <a:rPr lang="en-US" sz="1400" dirty="0"/>
              <a:t>3-Elastic recoil of blood vessels.</a:t>
            </a:r>
          </a:p>
          <a:p>
            <a:r>
              <a:rPr lang="en-US" sz="1400" b="1" u="sng" dirty="0">
                <a:solidFill>
                  <a:srgbClr val="7030A0"/>
                </a:solidFill>
              </a:rPr>
              <a:t>The eggs have three destinations:</a:t>
            </a:r>
          </a:p>
          <a:p>
            <a:r>
              <a:rPr lang="en-US" sz="1400" dirty="0"/>
              <a:t>1- Pass through the wall to the lumen, or</a:t>
            </a:r>
          </a:p>
          <a:p>
            <a:r>
              <a:rPr lang="en-US" sz="1400" dirty="0"/>
              <a:t>2- Trapped in the wall which leads to granuloma, fibrosis, and strictures, or</a:t>
            </a:r>
          </a:p>
          <a:p>
            <a:r>
              <a:rPr lang="en-US" sz="1400" dirty="0"/>
              <a:t>3- Eggs  moved with the venous circulation forming embolism.</a:t>
            </a:r>
          </a:p>
          <a:p>
            <a:r>
              <a:rPr lang="en-US" sz="1400" dirty="0"/>
              <a:t>(Liver, lung, CNS, skin, ….)</a:t>
            </a: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426492DC-D0C9-43DE-95BE-E21F4F2D9D0F}"/>
              </a:ext>
            </a:extLst>
          </p:cNvPr>
          <p:cNvSpPr txBox="1"/>
          <p:nvPr/>
        </p:nvSpPr>
        <p:spPr>
          <a:xfrm>
            <a:off x="458654" y="306898"/>
            <a:ext cx="5447471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Stage of egg deposition and tissue reaction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6" descr="No photo description available.">
            <a:extLst>
              <a:ext uri="{FF2B5EF4-FFF2-40B4-BE49-F238E27FC236}">
                <a16:creationId xmlns:a16="http://schemas.microsoft.com/office/drawing/2014/main" id="{21C229F0-5E0D-BB14-E398-2AD94F4B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7" y="299003"/>
            <a:ext cx="615534" cy="6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FFD8E-664C-5A6C-B173-870E9FD3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Schistosomiasis - Knowledge @ AMBOSS">
            <a:extLst>
              <a:ext uri="{FF2B5EF4-FFF2-40B4-BE49-F238E27FC236}">
                <a16:creationId xmlns:a16="http://schemas.microsoft.com/office/drawing/2014/main" id="{D1A52847-B69C-BD81-EAE0-5A542500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371" y="4766080"/>
            <a:ext cx="1551513" cy="11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Kidneys and bladder. human internal organ. urogenital  system. urinary tract infection. nephrology, urology. kidney endoscopy,  partial nephrectomy">
            <a:extLst>
              <a:ext uri="{FF2B5EF4-FFF2-40B4-BE49-F238E27FC236}">
                <a16:creationId xmlns:a16="http://schemas.microsoft.com/office/drawing/2014/main" id="{40E30F89-E92C-9DF5-3C65-7C2AB20A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58" y="2525363"/>
            <a:ext cx="1509994" cy="15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1875 0.144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72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8125 0.144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3151 0.2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1" grpId="0"/>
      <p:bldP spid="43" grpId="0" animBg="1"/>
      <p:bldP spid="46" grpId="0" animBg="1"/>
      <p:bldP spid="49" grpId="0"/>
      <p:bldP spid="2052" grpId="0" animBg="1"/>
      <p:bldP spid="2052" grpId="1" animBg="1"/>
      <p:bldP spid="2053" grpId="0" animBg="1"/>
      <p:bldP spid="2053" grpId="1" animBg="1"/>
      <p:bldP spid="2053" grpId="2" animBg="1"/>
      <p:bldP spid="2053" grpId="3" animBg="1"/>
      <p:bldP spid="2053" grpId="4" animBg="1"/>
      <p:bldP spid="2" grpId="0"/>
      <p:bldP spid="23" grpId="0"/>
      <p:bldP spid="3" grpId="0"/>
      <p:bldP spid="25" grpId="0"/>
      <p:bldP spid="56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82891"/>
            <a:ext cx="464347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Stage of egg deposition</a:t>
            </a:r>
          </a:p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Active escape of eggs in urine produce tissue damage and manifested by :- 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Frequency of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Burning sensation during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Terminal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haematuria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iron deficiency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anaemia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Dull pain in the loin and supra pelvic region (urinary bladder).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C59-9287-4228-A682-A7DBB3FA74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E8DF-E6FB-DCD6-3EDB-112AD7BC6057}"/>
              </a:ext>
            </a:extLst>
          </p:cNvPr>
          <p:cNvSpPr txBox="1"/>
          <p:nvPr/>
        </p:nvSpPr>
        <p:spPr>
          <a:xfrm>
            <a:off x="4964803" y="5260412"/>
            <a:ext cx="335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Why terminal </a:t>
            </a:r>
            <a:r>
              <a:rPr lang="en-US" sz="2400" b="1" dirty="0" err="1">
                <a:solidFill>
                  <a:srgbClr val="C00000"/>
                </a:solidFill>
              </a:rPr>
              <a:t>haematuria</a:t>
            </a:r>
            <a:r>
              <a:rPr lang="en-US" sz="2400" b="1" dirty="0">
                <a:solidFill>
                  <a:srgbClr val="C00000"/>
                </a:solidFill>
              </a:rPr>
              <a:t> ????????</a:t>
            </a:r>
          </a:p>
        </p:txBody>
      </p:sp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BBB44EAB-EF57-E2BC-CEA1-1F2F2034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4622"/>
            <a:ext cx="615534" cy="6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>
            <a:extLst>
              <a:ext uri="{FF2B5EF4-FFF2-40B4-BE49-F238E27FC236}">
                <a16:creationId xmlns:a16="http://schemas.microsoft.com/office/drawing/2014/main" id="{5BFF0F84-C723-4033-8A12-6FC2C97F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2" y="1135306"/>
            <a:ext cx="7428386" cy="1524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</a:rPr>
              <a:t>Trapped eggs in the bladder wall</a:t>
            </a:r>
            <a:r>
              <a:rPr lang="en-US" altLang="en-US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</a:t>
            </a:r>
            <a:r>
              <a:rPr lang="en-US" altLang="en-US" sz="1600" b="1" dirty="0">
                <a:solidFill>
                  <a:srgbClr val="002060"/>
                </a:solidFill>
              </a:rPr>
              <a:t> hyperemia, popular formation and </a:t>
            </a:r>
            <a:r>
              <a:rPr lang="en-US" altLang="en-US" sz="1600" b="1" dirty="0">
                <a:solidFill>
                  <a:srgbClr val="C00000"/>
                </a:solidFill>
              </a:rPr>
              <a:t>ulcers</a:t>
            </a:r>
            <a:r>
              <a:rPr lang="en-US" sz="1600" b="1" dirty="0">
                <a:solidFill>
                  <a:srgbClr val="C00000"/>
                </a:solidFill>
              </a:rPr>
              <a:t>.</a:t>
            </a:r>
            <a:endParaRPr lang="en-US" altLang="en-US" sz="16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en-US" sz="1600" b="1" dirty="0">
                <a:solidFill>
                  <a:srgbClr val="002060"/>
                </a:solidFill>
              </a:rPr>
              <a:t>Later on, granuloma formation with the bladder wall becomes </a:t>
            </a:r>
            <a:r>
              <a:rPr lang="en-US" altLang="en-US" sz="1600" b="1" dirty="0">
                <a:solidFill>
                  <a:srgbClr val="C00000"/>
                </a:solidFill>
              </a:rPr>
              <a:t>fibrosed</a:t>
            </a:r>
            <a:r>
              <a:rPr lang="en-US" altLang="en-US" sz="1600" b="1" dirty="0">
                <a:solidFill>
                  <a:srgbClr val="002060"/>
                </a:solidFill>
              </a:rPr>
              <a:t> and thickened</a:t>
            </a:r>
            <a:r>
              <a:rPr lang="en-US" altLang="en-US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</a:t>
            </a:r>
            <a:r>
              <a:rPr lang="en-US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C00000"/>
                </a:solidFill>
              </a:rPr>
              <a:t>loss of its elasticity.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DB266319-3B7B-903B-BFBF-2B6C67D8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4622"/>
            <a:ext cx="615534" cy="6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50B99-5578-2C15-E122-FAC98882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89A3F-3A31-0F02-3FAD-8D68AB04D5D1}"/>
              </a:ext>
            </a:extLst>
          </p:cNvPr>
          <p:cNvSpPr txBox="1"/>
          <p:nvPr/>
        </p:nvSpPr>
        <p:spPr>
          <a:xfrm>
            <a:off x="1603160" y="84260"/>
            <a:ext cx="57622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Stage of egg deposition</a:t>
            </a:r>
          </a:p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(B)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9FA7D-419C-067D-64A7-91323BA363CC}"/>
              </a:ext>
            </a:extLst>
          </p:cNvPr>
          <p:cNvSpPr txBox="1"/>
          <p:nvPr/>
        </p:nvSpPr>
        <p:spPr>
          <a:xfrm>
            <a:off x="615682" y="2739777"/>
            <a:ext cx="8429684" cy="7853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Granuloma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formation around egg is the main pathogenic lesion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fibrosis </a:t>
            </a:r>
            <a:r>
              <a:rPr lang="en-US" sz="1600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sz="1600" dirty="0">
                <a:sym typeface="Wingding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bilharzial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nodules,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papillomata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sandy patches and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reduced egg output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6E9A9-37DD-94C9-C291-9BC47301651F}"/>
              </a:ext>
            </a:extLst>
          </p:cNvPr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16DC59-9287-4228-A682-A7DBB3FA7447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14F0A-DCFC-C8C5-56F4-667C34C91737}"/>
              </a:ext>
            </a:extLst>
          </p:cNvPr>
          <p:cNvCxnSpPr/>
          <p:nvPr/>
        </p:nvCxnSpPr>
        <p:spPr>
          <a:xfrm rot="5400000">
            <a:off x="4087717" y="3681437"/>
            <a:ext cx="35719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CCD644-3031-3FBD-B994-5FEF68DE0A27}"/>
              </a:ext>
            </a:extLst>
          </p:cNvPr>
          <p:cNvCxnSpPr/>
          <p:nvPr/>
        </p:nvCxnSpPr>
        <p:spPr>
          <a:xfrm rot="10800000">
            <a:off x="1323303" y="3860826"/>
            <a:ext cx="29289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2EF0E6-8FA5-7BC4-9B1B-C47F7D3BCB79}"/>
              </a:ext>
            </a:extLst>
          </p:cNvPr>
          <p:cNvCxnSpPr/>
          <p:nvPr/>
        </p:nvCxnSpPr>
        <p:spPr>
          <a:xfrm>
            <a:off x="4200502" y="3861788"/>
            <a:ext cx="328614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00CA0E-BE76-10AD-B0BD-5A9F5B79428F}"/>
              </a:ext>
            </a:extLst>
          </p:cNvPr>
          <p:cNvCxnSpPr/>
          <p:nvPr/>
        </p:nvCxnSpPr>
        <p:spPr>
          <a:xfrm rot="5400000">
            <a:off x="1188601" y="400290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B1DA7E-9E03-5D4E-C185-5A5A4EC08172}"/>
              </a:ext>
            </a:extLst>
          </p:cNvPr>
          <p:cNvCxnSpPr/>
          <p:nvPr/>
        </p:nvCxnSpPr>
        <p:spPr>
          <a:xfrm rot="5400000">
            <a:off x="3373063" y="397495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25042F-8F12-CA71-0935-0358AD589479}"/>
              </a:ext>
            </a:extLst>
          </p:cNvPr>
          <p:cNvCxnSpPr/>
          <p:nvPr/>
        </p:nvCxnSpPr>
        <p:spPr>
          <a:xfrm rot="5400000">
            <a:off x="5487180" y="400290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392B7D-ACBD-AC26-B27A-992C24F77F8B}"/>
              </a:ext>
            </a:extLst>
          </p:cNvPr>
          <p:cNvCxnSpPr/>
          <p:nvPr/>
        </p:nvCxnSpPr>
        <p:spPr>
          <a:xfrm rot="5400000">
            <a:off x="7344568" y="4044341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2B32787-CD5E-A191-DE09-8EAA3426D7A2}"/>
              </a:ext>
            </a:extLst>
          </p:cNvPr>
          <p:cNvSpPr txBox="1"/>
          <p:nvPr/>
        </p:nvSpPr>
        <p:spPr>
          <a:xfrm>
            <a:off x="667865" y="4091193"/>
            <a:ext cx="128588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Bladder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5FD35F-134C-4908-AFB4-9620C58B053A}"/>
              </a:ext>
            </a:extLst>
          </p:cNvPr>
          <p:cNvSpPr txBox="1"/>
          <p:nvPr/>
        </p:nvSpPr>
        <p:spPr>
          <a:xfrm>
            <a:off x="3005831" y="4185836"/>
            <a:ext cx="107157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F06AE-52CB-7C06-8AC4-A3889175CAAA}"/>
              </a:ext>
            </a:extLst>
          </p:cNvPr>
          <p:cNvSpPr txBox="1"/>
          <p:nvPr/>
        </p:nvSpPr>
        <p:spPr>
          <a:xfrm>
            <a:off x="5080710" y="4303286"/>
            <a:ext cx="121444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Urethra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E88EF5-59AE-94EB-1369-E1F8C11B6E6D}"/>
              </a:ext>
            </a:extLst>
          </p:cNvPr>
          <p:cNvSpPr txBox="1"/>
          <p:nvPr/>
        </p:nvSpPr>
        <p:spPr>
          <a:xfrm>
            <a:off x="6982462" y="4118620"/>
            <a:ext cx="18573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Genital organs</a:t>
            </a:r>
            <a:endParaRPr lang="ar-EG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415C51-B1DA-5D24-B89F-D06C679108D5}"/>
              </a:ext>
            </a:extLst>
          </p:cNvPr>
          <p:cNvSpPr txBox="1"/>
          <p:nvPr/>
        </p:nvSpPr>
        <p:spPr>
          <a:xfrm>
            <a:off x="340525" y="4549676"/>
            <a:ext cx="1857388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Fibrosis, 2ry bacterial infection, stones, sandy patches</a:t>
            </a:r>
            <a:r>
              <a:rPr lang="en-US" sz="2000" dirty="0">
                <a:solidFill>
                  <a:srgbClr val="002060"/>
                </a:solidFill>
                <a:sym typeface="Wingdings"/>
              </a:rPr>
              <a:t> 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malignancy.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64F89A-C7D3-B29F-296D-6CCAF3EEF6A3}"/>
              </a:ext>
            </a:extLst>
          </p:cNvPr>
          <p:cNvSpPr txBox="1"/>
          <p:nvPr/>
        </p:nvSpPr>
        <p:spPr>
          <a:xfrm>
            <a:off x="2529558" y="4703396"/>
            <a:ext cx="214314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Stenosis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hydroureter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hydronephrosis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2ry bacterial infection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renal failure.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A2F903-204B-624B-ADA7-39B0A2200780}"/>
              </a:ext>
            </a:extLst>
          </p:cNvPr>
          <p:cNvSpPr txBox="1"/>
          <p:nvPr/>
        </p:nvSpPr>
        <p:spPr>
          <a:xfrm>
            <a:off x="4937834" y="4927080"/>
            <a:ext cx="15001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Stenosis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FB9F8-B869-E97A-E9A0-85762CF0C997}"/>
              </a:ext>
            </a:extLst>
          </p:cNvPr>
          <p:cNvSpPr txBox="1"/>
          <p:nvPr/>
        </p:nvSpPr>
        <p:spPr>
          <a:xfrm>
            <a:off x="6803867" y="4565150"/>
            <a:ext cx="221457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Affection of prostate and testes and spermatic cord in male and vagina and vulva in female.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27108434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07" y="1146216"/>
            <a:ext cx="314327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Embolic lesions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153" y="1827647"/>
            <a:ext cx="864399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eggs are swept back into the blood stream to different organs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264161" y="2384998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751343" y="2517915"/>
            <a:ext cx="264320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3368997" y="2508750"/>
            <a:ext cx="5145559" cy="215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43987" y="2672339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0752" y="2686697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963609" y="266535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9181" y="3723777"/>
            <a:ext cx="10001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6111" y="2899716"/>
            <a:ext cx="10001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9756" y="3186524"/>
            <a:ext cx="10001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31" y="4425575"/>
            <a:ext cx="2571768" cy="2352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Periportal</a:t>
            </a:r>
            <a:r>
              <a:rPr lang="en-US" sz="2000" b="1" dirty="0">
                <a:solidFill>
                  <a:srgbClr val="002060"/>
                </a:solidFill>
              </a:rPr>
              <a:t> fibrosis </a:t>
            </a:r>
            <a:r>
              <a:rPr lang="en-US" sz="2000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</a:rPr>
              <a:t>portal hypertension</a:t>
            </a:r>
            <a:r>
              <a:rPr lang="en-US" sz="2000" b="1" dirty="0">
                <a:solidFill>
                  <a:srgbClr val="002060"/>
                </a:solidFill>
                <a:sym typeface="Wingdings"/>
              </a:rPr>
              <a:t> </a:t>
            </a:r>
            <a:r>
              <a:rPr lang="en-US" sz="2000" b="1" dirty="0" err="1">
                <a:solidFill>
                  <a:srgbClr val="002060"/>
                </a:solidFill>
              </a:rPr>
              <a:t>hepatosplenomegaly</a:t>
            </a:r>
            <a:r>
              <a:rPr lang="en-US" sz="2000" b="1" dirty="0">
                <a:solidFill>
                  <a:srgbClr val="002060"/>
                </a:solidFill>
              </a:rPr>
              <a:t> ,</a:t>
            </a:r>
            <a:r>
              <a:rPr lang="en-US" sz="2000" b="1" dirty="0" err="1">
                <a:solidFill>
                  <a:srgbClr val="002060"/>
                </a:solidFill>
              </a:rPr>
              <a:t>ascitis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13202" y="3538545"/>
            <a:ext cx="1785950" cy="967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Biharzial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corpulmonal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9779" y="3916224"/>
            <a:ext cx="2357454" cy="958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Cerebral schistosomiasis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8372474" y="2672339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86650" y="2945882"/>
            <a:ext cx="15001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and kidney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3648487" y="4859715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97594" y="5215474"/>
            <a:ext cx="1857388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Pulmonary hypertension &amp; Rt. side heart failure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C59-9287-4228-A682-A7DBB3FA744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482E6-61D9-175C-2C64-91C0E51B538D}"/>
              </a:ext>
            </a:extLst>
          </p:cNvPr>
          <p:cNvSpPr txBox="1"/>
          <p:nvPr/>
        </p:nvSpPr>
        <p:spPr>
          <a:xfrm>
            <a:off x="1603160" y="84260"/>
            <a:ext cx="57622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Stage of egg deposition</a:t>
            </a:r>
          </a:p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 descr="No photo description available.">
            <a:extLst>
              <a:ext uri="{FF2B5EF4-FFF2-40B4-BE49-F238E27FC236}">
                <a16:creationId xmlns:a16="http://schemas.microsoft.com/office/drawing/2014/main" id="{9733B395-E241-A4CD-C49C-3486AB36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4622"/>
            <a:ext cx="615534" cy="6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B0C9-3F47-798E-1B65-2682CDBE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2" y="444499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3600" b="1" u="sng" dirty="0">
                <a:solidFill>
                  <a:srgbClr val="002060"/>
                </a:solidFill>
              </a:rPr>
              <a:t>Classification</a:t>
            </a:r>
            <a:r>
              <a:rPr lang="ar-JO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>
                <a:solidFill>
                  <a:srgbClr val="002060"/>
                </a:solidFill>
              </a:rPr>
              <a:t> of </a:t>
            </a:r>
            <a:r>
              <a:rPr lang="en-US" sz="3600" b="1" i="1" u="sng" dirty="0">
                <a:solidFill>
                  <a:srgbClr val="C00000"/>
                </a:solidFill>
              </a:rPr>
              <a:t>Schistosoma</a:t>
            </a:r>
            <a:r>
              <a:rPr lang="en-US" sz="3600" i="1" u="sng" dirty="0">
                <a:solidFill>
                  <a:srgbClr val="C00000"/>
                </a:solidFill>
              </a:rPr>
              <a:t> </a:t>
            </a:r>
            <a:r>
              <a:rPr lang="en-US" sz="3600" b="1" i="1" u="sng" dirty="0">
                <a:solidFill>
                  <a:srgbClr val="C00000"/>
                </a:solidFill>
              </a:rPr>
              <a:t>species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503387-C4FB-4FE9-8451-833AAFB3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ar-EG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55E2F9-2065-A3A8-C547-B261BF3DE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727453"/>
              </p:ext>
            </p:extLst>
          </p:nvPr>
        </p:nvGraphicFramePr>
        <p:xfrm>
          <a:off x="1371600" y="2057400"/>
          <a:ext cx="655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3E4FD123-E287-EA76-FE9F-DD28FA3A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247111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5F16-8D67-6574-8184-C75BD5B3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0CC9-3010-FEC0-E9A2-88AA7889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Clinical picture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368CCD-7B1D-27E1-AEDE-A866F6312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149749"/>
              </p:ext>
            </p:extLst>
          </p:nvPr>
        </p:nvGraphicFramePr>
        <p:xfrm>
          <a:off x="228600" y="1828800"/>
          <a:ext cx="8458200" cy="480377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851965062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4138809145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02903502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14300" algn="l"/>
                          <a:tab pos="171450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  <a:tab pos="171450" algn="l"/>
                        </a:tabLst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Stages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aspect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Manifestations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3351"/>
                  </a:ext>
                </a:extLst>
              </a:tr>
              <a:tr h="1179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Cercarial dermatitis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GB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Schistosomular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migration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As mentioned before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544897"/>
                  </a:ext>
                </a:extLst>
              </a:tr>
              <a:tr h="1179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Chronic urinary schistosomiasis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Oviposition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vesical plexus 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</a:t>
                      </a: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 haematuria, dysuria, and frequency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261048"/>
                  </a:ext>
                </a:extLst>
              </a:tr>
              <a:tr h="1987550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Advanced complications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tabLst>
                          <a:tab pos="161925" algn="l"/>
                          <a:tab pos="300038" algn="l"/>
                        </a:tabLs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R"/>
                        <a:tabLst>
                          <a:tab pos="161925" algn="l"/>
                          <a:tab pos="300038" algn="l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Obstruction of the urinary tract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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hydroureter and hydronephrosis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R"/>
                        <a:tabLst>
                          <a:tab pos="161925" algn="l"/>
                          <a:tab pos="300038" algn="l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Urinary stones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R"/>
                        <a:tabLst>
                          <a:tab pos="161925" algn="l"/>
                          <a:tab pos="300038" algn="l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Recurrent bacterial urinary infections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R"/>
                        <a:tabLst>
                          <a:tab pos="161925" algn="l"/>
                          <a:tab pos="300038" algn="l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Egg embolism 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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raditional Arabic" panose="02020603050405020304" pitchFamily="18" charset="-78"/>
                        </a:rPr>
                        <a:t> Lung &amp; CNS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arenR"/>
                        <a:tabLst>
                          <a:tab pos="161925" algn="l"/>
                          <a:tab pos="300038" algn="l"/>
                        </a:tabLst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Bladder</a:t>
                      </a:r>
                      <a:r>
                        <a:rPr kumimoji="0" lang="fr-BE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cancer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7466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E9DAF-23CC-F554-2225-6DD0812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0065-BC1D-49ED-BC21-76AE4E3BC73C}" type="slidenum">
              <a:rPr lang="en-US" altLang="ar-EG" smtClean="0"/>
              <a:pPr/>
              <a:t>20</a:t>
            </a:fld>
            <a:endParaRPr lang="en-US" altLang="ar-E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1F553-6DF6-E016-2EB4-1C9FEEA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Schistosoma haematobium - Wikipedia">
            <a:extLst>
              <a:ext uri="{FF2B5EF4-FFF2-40B4-BE49-F238E27FC236}">
                <a16:creationId xmlns:a16="http://schemas.microsoft.com/office/drawing/2014/main" id="{B19DB0C9-479C-CFD6-368F-D6368F44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" y="118231"/>
            <a:ext cx="3994508" cy="26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7B5D8-890B-8181-C48C-F5CEA39DABDA}"/>
              </a:ext>
            </a:extLst>
          </p:cNvPr>
          <p:cNvSpPr txBox="1"/>
          <p:nvPr/>
        </p:nvSpPr>
        <p:spPr>
          <a:xfrm>
            <a:off x="832513" y="2751456"/>
            <a:ext cx="280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S. haematobium </a:t>
            </a:r>
            <a:r>
              <a:rPr lang="en-US" b="1" dirty="0"/>
              <a:t>eggs in bladder tissue</a:t>
            </a:r>
          </a:p>
        </p:txBody>
      </p:sp>
      <p:pic>
        <p:nvPicPr>
          <p:cNvPr id="1028" name="Picture 4" descr="Schistosomiasis - Wikipedia">
            <a:extLst>
              <a:ext uri="{FF2B5EF4-FFF2-40B4-BE49-F238E27FC236}">
                <a16:creationId xmlns:a16="http://schemas.microsoft.com/office/drawing/2014/main" id="{F909E7ED-B773-773B-32CA-1919246D1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03706" y="270612"/>
            <a:ext cx="3337753" cy="27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97F04-2B5E-91FF-9880-7CEFFB62536B}"/>
              </a:ext>
            </a:extLst>
          </p:cNvPr>
          <p:cNvSpPr txBox="1"/>
          <p:nvPr/>
        </p:nvSpPr>
        <p:spPr>
          <a:xfrm>
            <a:off x="6022114" y="3032637"/>
            <a:ext cx="220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Calcified bladder wall</a:t>
            </a:r>
          </a:p>
        </p:txBody>
      </p:sp>
      <p:pic>
        <p:nvPicPr>
          <p:cNvPr id="5" name="Picture 2" descr="Bioline International Official Site (site up-dated regularly)">
            <a:extLst>
              <a:ext uri="{FF2B5EF4-FFF2-40B4-BE49-F238E27FC236}">
                <a16:creationId xmlns:a16="http://schemas.microsoft.com/office/drawing/2014/main" id="{4D76CFED-1F59-9045-B2D2-F18905E41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92" b="37199"/>
          <a:stretch/>
        </p:blipFill>
        <p:spPr bwMode="auto">
          <a:xfrm>
            <a:off x="1205393" y="3397787"/>
            <a:ext cx="2057400" cy="32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D2813-2655-7A51-8C30-38E509599826}"/>
              </a:ext>
            </a:extLst>
          </p:cNvPr>
          <p:cNvSpPr txBox="1"/>
          <p:nvPr/>
        </p:nvSpPr>
        <p:spPr>
          <a:xfrm>
            <a:off x="3543300" y="483309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Calcified bladder</a:t>
            </a:r>
          </a:p>
        </p:txBody>
      </p:sp>
    </p:spTree>
    <p:extLst>
      <p:ext uri="{BB962C8B-B14F-4D97-AF65-F5344CB8AC3E}">
        <p14:creationId xmlns:p14="http://schemas.microsoft.com/office/powerpoint/2010/main" val="165799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06258-990C-4AB6-A735-57A9242390AF}"/>
              </a:ext>
            </a:extLst>
          </p:cNvPr>
          <p:cNvSpPr txBox="1"/>
          <p:nvPr/>
        </p:nvSpPr>
        <p:spPr>
          <a:xfrm>
            <a:off x="2964657" y="308606"/>
            <a:ext cx="2946797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65FED7-A210-4A84-93DD-97788DD415CC}"/>
              </a:ext>
            </a:extLst>
          </p:cNvPr>
          <p:cNvCxnSpPr/>
          <p:nvPr/>
        </p:nvCxnSpPr>
        <p:spPr>
          <a:xfrm rot="5400000">
            <a:off x="4167715" y="957819"/>
            <a:ext cx="2143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B248C1-4A8E-466E-B5DF-839D650E3327}"/>
              </a:ext>
            </a:extLst>
          </p:cNvPr>
          <p:cNvCxnSpPr>
            <a:cxnSpLocks/>
          </p:cNvCxnSpPr>
          <p:nvPr/>
        </p:nvCxnSpPr>
        <p:spPr>
          <a:xfrm>
            <a:off x="4274872" y="1064975"/>
            <a:ext cx="38110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9AEA1-FDEB-48D5-9A57-79B9F12E5624}"/>
              </a:ext>
            </a:extLst>
          </p:cNvPr>
          <p:cNvCxnSpPr>
            <a:cxnSpLocks/>
          </p:cNvCxnSpPr>
          <p:nvPr/>
        </p:nvCxnSpPr>
        <p:spPr>
          <a:xfrm flipH="1">
            <a:off x="735258" y="1064975"/>
            <a:ext cx="3539613" cy="70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7D9FE3-C768-4CCD-BC63-282ACBC7BBEF}"/>
              </a:ext>
            </a:extLst>
          </p:cNvPr>
          <p:cNvCxnSpPr>
            <a:cxnSpLocks/>
          </p:cNvCxnSpPr>
          <p:nvPr/>
        </p:nvCxnSpPr>
        <p:spPr>
          <a:xfrm>
            <a:off x="735258" y="1112764"/>
            <a:ext cx="0" cy="31605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789CED-5883-4A0C-BCE4-162686C89674}"/>
              </a:ext>
            </a:extLst>
          </p:cNvPr>
          <p:cNvCxnSpPr>
            <a:cxnSpLocks/>
          </p:cNvCxnSpPr>
          <p:nvPr/>
        </p:nvCxnSpPr>
        <p:spPr>
          <a:xfrm>
            <a:off x="8085904" y="1072044"/>
            <a:ext cx="0" cy="3567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91DF57-3919-4DD7-A254-A68DE275BDD8}"/>
              </a:ext>
            </a:extLst>
          </p:cNvPr>
          <p:cNvSpPr txBox="1"/>
          <p:nvPr/>
        </p:nvSpPr>
        <p:spPr>
          <a:xfrm>
            <a:off x="162009" y="1428822"/>
            <a:ext cx="209366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FE8C1-080E-4C2E-B0D0-EA04890C5BAE}"/>
              </a:ext>
            </a:extLst>
          </p:cNvPr>
          <p:cNvSpPr txBox="1"/>
          <p:nvPr/>
        </p:nvSpPr>
        <p:spPr>
          <a:xfrm>
            <a:off x="6888324" y="1387455"/>
            <a:ext cx="209366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20F933-3A61-42A9-8F6D-C651DC50D818}"/>
              </a:ext>
            </a:extLst>
          </p:cNvPr>
          <p:cNvCxnSpPr/>
          <p:nvPr/>
        </p:nvCxnSpPr>
        <p:spPr>
          <a:xfrm rot="5400000">
            <a:off x="7932024" y="1987025"/>
            <a:ext cx="214313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4E7D03-D1F1-4EBF-A39A-5614E19A500D}"/>
              </a:ext>
            </a:extLst>
          </p:cNvPr>
          <p:cNvCxnSpPr/>
          <p:nvPr/>
        </p:nvCxnSpPr>
        <p:spPr>
          <a:xfrm rot="5400000">
            <a:off x="996472" y="1987025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29F9ABD-691E-450D-AB3A-EB78AE1C968C}"/>
              </a:ext>
            </a:extLst>
          </p:cNvPr>
          <p:cNvSpPr txBox="1"/>
          <p:nvPr/>
        </p:nvSpPr>
        <p:spPr>
          <a:xfrm>
            <a:off x="162009" y="2144867"/>
            <a:ext cx="3541100" cy="2805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Detection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eggs in the urine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direct smear or concentration 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Bladder biopsy by cystoscopy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chronic stage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721BA-7CB2-466D-B33B-D0D2B2CE5956}"/>
              </a:ext>
            </a:extLst>
          </p:cNvPr>
          <p:cNvSpPr txBox="1"/>
          <p:nvPr/>
        </p:nvSpPr>
        <p:spPr>
          <a:xfrm>
            <a:off x="3852803" y="2094777"/>
            <a:ext cx="5129188" cy="3780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Intradermal test.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Serological tests 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detect antibodies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IHAT, CFT, and ELISA.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3) Recently: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Detection of circulating 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Schistosoma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antigens in serum or urine  by using of monoclonal antibodies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4) Anaemia:-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Iron deficiency anaemia due to blood loss.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5) Eosinophilia</a:t>
            </a:r>
          </a:p>
        </p:txBody>
      </p:sp>
      <p:pic>
        <p:nvPicPr>
          <p:cNvPr id="21" name="Picture 6" descr="No photo description available.">
            <a:extLst>
              <a:ext uri="{FF2B5EF4-FFF2-40B4-BE49-F238E27FC236}">
                <a16:creationId xmlns:a16="http://schemas.microsoft.com/office/drawing/2014/main" id="{7ADD8FD0-DA79-CCE7-26EA-14F331A3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41530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8FA8E-FF66-72E1-BCDA-DC0D4ED1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D667D3-3DEA-42ED-9157-659B725D1B47}"/>
              </a:ext>
            </a:extLst>
          </p:cNvPr>
          <p:cNvSpPr txBox="1"/>
          <p:nvPr/>
        </p:nvSpPr>
        <p:spPr>
          <a:xfrm>
            <a:off x="3446861" y="1178719"/>
            <a:ext cx="1553765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FE1182-37FB-4109-A317-D54A2D003061}"/>
              </a:ext>
            </a:extLst>
          </p:cNvPr>
          <p:cNvCxnSpPr/>
          <p:nvPr/>
        </p:nvCxnSpPr>
        <p:spPr>
          <a:xfrm rot="5400000">
            <a:off x="3955257" y="1847851"/>
            <a:ext cx="375047" cy="1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0EEEEA-DD3D-4D6F-AA89-3AE9A4EAB7B5}"/>
              </a:ext>
            </a:extLst>
          </p:cNvPr>
          <p:cNvCxnSpPr/>
          <p:nvPr/>
        </p:nvCxnSpPr>
        <p:spPr>
          <a:xfrm>
            <a:off x="4143376" y="2035969"/>
            <a:ext cx="2250281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CC57EC-C73D-45AE-84DD-29330FC43E89}"/>
              </a:ext>
            </a:extLst>
          </p:cNvPr>
          <p:cNvCxnSpPr/>
          <p:nvPr/>
        </p:nvCxnSpPr>
        <p:spPr>
          <a:xfrm rot="10800000">
            <a:off x="2214562" y="2035969"/>
            <a:ext cx="1928813" cy="11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2DF352-71E8-4CF1-841A-3D9E37DB0994}"/>
              </a:ext>
            </a:extLst>
          </p:cNvPr>
          <p:cNvCxnSpPr/>
          <p:nvPr/>
        </p:nvCxnSpPr>
        <p:spPr>
          <a:xfrm rot="5400000">
            <a:off x="2108002" y="2142530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087300-B43E-41AB-9386-E8ED97B56C6A}"/>
              </a:ext>
            </a:extLst>
          </p:cNvPr>
          <p:cNvCxnSpPr/>
          <p:nvPr/>
        </p:nvCxnSpPr>
        <p:spPr>
          <a:xfrm rot="5400000">
            <a:off x="6287095" y="2142530"/>
            <a:ext cx="214313" cy="11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ECF1DB-1C8E-4857-91B7-F412AD885582}"/>
              </a:ext>
            </a:extLst>
          </p:cNvPr>
          <p:cNvSpPr txBox="1"/>
          <p:nvPr/>
        </p:nvSpPr>
        <p:spPr>
          <a:xfrm>
            <a:off x="1732360" y="2357438"/>
            <a:ext cx="10715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C8AB17-56BA-4B11-AC5A-1A0C5663AD2E}"/>
              </a:ext>
            </a:extLst>
          </p:cNvPr>
          <p:cNvSpPr txBox="1"/>
          <p:nvPr/>
        </p:nvSpPr>
        <p:spPr>
          <a:xfrm>
            <a:off x="5857875" y="2357438"/>
            <a:ext cx="136262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Surgical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F50B6-814A-4C17-A9A7-ED815484F632}"/>
              </a:ext>
            </a:extLst>
          </p:cNvPr>
          <p:cNvCxnSpPr/>
          <p:nvPr/>
        </p:nvCxnSpPr>
        <p:spPr>
          <a:xfrm rot="5400000">
            <a:off x="2026444" y="3026570"/>
            <a:ext cx="375047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71225A-DCD7-44B1-A6BC-BA30D51EE6DE}"/>
              </a:ext>
            </a:extLst>
          </p:cNvPr>
          <p:cNvCxnSpPr/>
          <p:nvPr/>
        </p:nvCxnSpPr>
        <p:spPr>
          <a:xfrm rot="5400000">
            <a:off x="6179940" y="2999782"/>
            <a:ext cx="321469" cy="1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5C413E-A391-4FCD-B532-FAC6BEE02900}"/>
              </a:ext>
            </a:extLst>
          </p:cNvPr>
          <p:cNvSpPr txBox="1"/>
          <p:nvPr/>
        </p:nvSpPr>
        <p:spPr>
          <a:xfrm>
            <a:off x="5495729" y="3214689"/>
            <a:ext cx="21431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complications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4CF379-3BE3-4095-A620-70FD325ABE33}"/>
              </a:ext>
            </a:extLst>
          </p:cNvPr>
          <p:cNvSpPr txBox="1"/>
          <p:nvPr/>
        </p:nvSpPr>
        <p:spPr>
          <a:xfrm>
            <a:off x="294339" y="3043147"/>
            <a:ext cx="470628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 algn="ctr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Praziquantel effective against adult worms</a:t>
            </a:r>
          </a:p>
          <a:p>
            <a:pPr marL="257175" indent="-257175" algn="ctr"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algn="ctr"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algn="ctr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Artemisinin effective against schistosomulum </a:t>
            </a: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2ED3FA60-C1A0-6D25-2008-3F07F6F3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7988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75FF4-C592-EEAB-0C2D-88BA1784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8E3F-099A-9953-FF0A-786E496AB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Trichomonas vaginalis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FAF92-58E7-58C7-CDDA-0BB0C85AA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1E1C9-99C6-54E9-0965-C1320DF3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49966AFF-5A7C-501B-A8A5-AC0856CC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98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1690" y="56037"/>
            <a:ext cx="407196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Trichomonas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85725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Geographical distribution: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Cosmopolitan.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Habitat: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Vagina, cervix and urethra in female &amp; prostate and urethra in male.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D.H: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Man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2643182"/>
            <a:ext cx="464347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7442" y="3460766"/>
            <a:ext cx="350046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Trophozoite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(D.s &amp; I.S)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007" y="673719"/>
            <a:ext cx="40719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Urogenitale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flagellate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28A0D1AF-2244-D5E4-1FF5-C63F148C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 descr="Tricho.jpg">
            <a:extLst>
              <a:ext uri="{FF2B5EF4-FFF2-40B4-BE49-F238E27FC236}">
                <a16:creationId xmlns:a16="http://schemas.microsoft.com/office/drawing/2014/main" id="{BC16B68B-3ABC-49A8-CEA0-B4D81BCD82B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5162" y="3701720"/>
            <a:ext cx="2011680" cy="29923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4" descr="L:\images\trichomonasvaginalis.jpg">
            <a:extLst>
              <a:ext uri="{FF2B5EF4-FFF2-40B4-BE49-F238E27FC236}">
                <a16:creationId xmlns:a16="http://schemas.microsoft.com/office/drawing/2014/main" id="{67321670-3ADD-9D0D-630C-EE3EB7D4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6101" t="51111" r="4474" b="1917"/>
          <a:stretch>
            <a:fillRect/>
          </a:stretch>
        </p:blipFill>
        <p:spPr bwMode="auto">
          <a:xfrm>
            <a:off x="214282" y="3408365"/>
            <a:ext cx="2011680" cy="3285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EF4A829-38F4-2656-5A24-48AE5530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F:\Cestode\pict arthropodes 2\t v troph.jpg">
            <a:extLst>
              <a:ext uri="{FF2B5EF4-FFF2-40B4-BE49-F238E27FC236}">
                <a16:creationId xmlns:a16="http://schemas.microsoft.com/office/drawing/2014/main" id="{AF342901-5CC1-6518-14E4-BF691065DD9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673" y="4216795"/>
            <a:ext cx="2472654" cy="2261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v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752600"/>
            <a:ext cx="1051178" cy="1645920"/>
          </a:xfrm>
          <a:prstGeom prst="rect">
            <a:avLst/>
          </a:prstGeom>
        </p:spPr>
      </p:pic>
      <p:pic>
        <p:nvPicPr>
          <p:cNvPr id="3" name="Picture 2" descr="Trv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828800"/>
            <a:ext cx="1463040" cy="1356506"/>
          </a:xfrm>
          <a:prstGeom prst="rect">
            <a:avLst/>
          </a:prstGeom>
        </p:spPr>
      </p:pic>
      <p:pic>
        <p:nvPicPr>
          <p:cNvPr id="4" name="Picture 3" descr="tv 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3300" y="1371600"/>
            <a:ext cx="1714500" cy="4216400"/>
          </a:xfrm>
          <a:prstGeom prst="rect">
            <a:avLst/>
          </a:prstGeom>
        </p:spPr>
      </p:pic>
      <p:pic>
        <p:nvPicPr>
          <p:cNvPr id="5" name="Picture 4" descr="tv h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530350"/>
            <a:ext cx="1676400" cy="4102100"/>
          </a:xfrm>
          <a:prstGeom prst="rect">
            <a:avLst/>
          </a:prstGeom>
        </p:spPr>
      </p:pic>
      <p:pic>
        <p:nvPicPr>
          <p:cNvPr id="6" name="Picture 5" descr="Trv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4114800"/>
            <a:ext cx="934380" cy="1463040"/>
          </a:xfrm>
          <a:prstGeom prst="rect">
            <a:avLst/>
          </a:prstGeom>
        </p:spPr>
      </p:pic>
      <p:pic>
        <p:nvPicPr>
          <p:cNvPr id="7" name="Picture 6" descr="Trv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52020" y="4114800"/>
            <a:ext cx="934380" cy="1463040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3276600" y="1143000"/>
            <a:ext cx="2590800" cy="762000"/>
          </a:xfrm>
          <a:prstGeom prst="curved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urved Down Arrow 8"/>
          <p:cNvSpPr/>
          <p:nvPr/>
        </p:nvSpPr>
        <p:spPr>
          <a:xfrm rot="7146029">
            <a:off x="4925314" y="3864424"/>
            <a:ext cx="2590800" cy="762000"/>
          </a:xfrm>
          <a:prstGeom prst="curved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4400000">
            <a:off x="1434856" y="3903149"/>
            <a:ext cx="2590800" cy="762000"/>
          </a:xfrm>
          <a:prstGeom prst="curved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920" y="5867400"/>
            <a:ext cx="5852160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Trophozoites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multiply by longitudinal binary fission 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7360" y="259080"/>
            <a:ext cx="5669280" cy="2743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GB" sz="2400" b="1" cap="small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Life Cycle of</a:t>
            </a:r>
            <a:r>
              <a:rPr lang="en-GB" sz="2400" b="1" i="1" cap="small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 </a:t>
            </a:r>
            <a:r>
              <a:rPr lang="en-GB" sz="2400" b="1" i="1" cap="small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Trichomonas</a:t>
            </a:r>
            <a:r>
              <a:rPr lang="en-GB" sz="2400" b="1" i="1" cap="small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 </a:t>
            </a:r>
            <a:r>
              <a:rPr lang="en-GB" sz="2400" b="1" i="1" cap="small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itchFamily="34" charset="0"/>
              </a:rPr>
              <a:t>vaginalis</a:t>
            </a:r>
            <a:endParaRPr lang="en-US" sz="2400" b="1" cap="small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 pitchFamily="34" charset="0"/>
            </a:endParaRPr>
          </a:p>
        </p:txBody>
      </p:sp>
      <p:pic>
        <p:nvPicPr>
          <p:cNvPr id="14" name="Picture 6" descr="No photo description available.">
            <a:extLst>
              <a:ext uri="{FF2B5EF4-FFF2-40B4-BE49-F238E27FC236}">
                <a16:creationId xmlns:a16="http://schemas.microsoft.com/office/drawing/2014/main" id="{200D7F27-A647-E124-4D3B-09047567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121E685-BB7F-D2DC-9B1C-EE82F12C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C59-9287-4228-A682-A7DBB3FA744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84" y="357166"/>
            <a:ext cx="400052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357298"/>
            <a:ext cx="8286808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Direct by sexual intercourse.</a:t>
            </a: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Indirect by contaminated towels, toilet seats and under wears.</a:t>
            </a:r>
          </a:p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Babies may be infected from mother during birth.</a:t>
            </a:r>
          </a:p>
          <a:p>
            <a:endParaRPr lang="ar-EG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014741F3-8C9C-C1D3-74AB-BE225927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C59-9287-4228-A682-A7DBB3FA74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0364" y="285728"/>
            <a:ext cx="27146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000108"/>
            <a:ext cx="692948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Disease: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richomoniasis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(sexually transmitted disease)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429918" y="1642256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285852" y="1785926"/>
            <a:ext cx="307183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7686" y="1785926"/>
            <a:ext cx="35719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143770" y="1928802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429124" y="192880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786710" y="192880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2214554"/>
            <a:ext cx="2928958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Normally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vaginal acidity (pH 3.8-4.5) is the protective barrier against infections. This acidity is maintained by the action of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Doderlein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bacilli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(vaginal bacterial flora) on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glycogen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present in the vaginal epithelium leading to the production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lactic acid.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2143116"/>
            <a:ext cx="2714644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Due to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excess use of vaginal disinfectants or prolonged use of antibiotics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Doderlein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bacilli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decreases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decrease the production of lactic acid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decrease the vaginal acidity (pH 5-7) which becomes suitable for the growth of 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2143116"/>
            <a:ext cx="2643206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exists either free in the vaginal cavity or adherent to the vaginal epithelium causing its damage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micro-ulcerations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increases the woman's susceptibility to an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HIV infection (AIDS) and other sexually transmitted diseases.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428EF62E-6B08-D1BA-69F2-A805CBA0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76563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8926" y="214290"/>
            <a:ext cx="30003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  <a:endParaRPr lang="ar-EG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rot="5400000">
            <a:off x="4226387" y="940247"/>
            <a:ext cx="40547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071670" y="1142984"/>
            <a:ext cx="235745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429124" y="1121620"/>
            <a:ext cx="4265171" cy="213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965307" y="1249347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6531342" y="1184245"/>
            <a:ext cx="17353" cy="2180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4414" y="1428736"/>
            <a:ext cx="17145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women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5182" y="1428652"/>
            <a:ext cx="135732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men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stCxn id="19" idx="2"/>
          </p:cNvCxnSpPr>
          <p:nvPr/>
        </p:nvCxnSpPr>
        <p:spPr>
          <a:xfrm rot="5400000">
            <a:off x="1909594" y="2052477"/>
            <a:ext cx="32415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64738" y="2214554"/>
            <a:ext cx="140693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71670" y="2214554"/>
            <a:ext cx="128588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22656" y="235663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215472" y="235663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406" y="2629911"/>
            <a:ext cx="185738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Asymptomatic infection</a:t>
            </a:r>
            <a:endParaRPr lang="ar-EG" sz="1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06" y="3728654"/>
            <a:ext cx="1857388" cy="1893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remain in the vagina without causing manifestations.</a:t>
            </a:r>
            <a:endParaRPr lang="ar-EG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08" y="2550909"/>
            <a:ext cx="17145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Symptomatic infection</a:t>
            </a:r>
            <a:endParaRPr lang="ar-EG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36150" y="346392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00232" y="3429000"/>
            <a:ext cx="3071834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Vaginitis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Accompanied with a frothy yellowish - green odorous vaginal discharge,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vulvar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irritation, itching and soreness.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Urethritis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Accompanied with frequency of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micturation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dysuria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(pain during urination).</a:t>
            </a:r>
            <a:endParaRPr lang="ar-EG" sz="1600" dirty="0">
              <a:solidFill>
                <a:srgbClr val="C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2784859" y="3327786"/>
            <a:ext cx="285752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rot="5400000">
            <a:off x="6282246" y="2136331"/>
            <a:ext cx="213520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 flipH="1" flipV="1">
            <a:off x="5305842" y="2277363"/>
            <a:ext cx="1999765" cy="14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5177446" y="249668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7163525" y="243934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36571" y="2706809"/>
            <a:ext cx="16430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Asymptomatic infection</a:t>
            </a:r>
            <a:endParaRPr lang="ar-E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20530" y="2706809"/>
            <a:ext cx="149173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Symptomatic infection</a:t>
            </a:r>
            <a:endParaRPr lang="ar-EG" dirty="0"/>
          </a:p>
        </p:txBody>
      </p:sp>
      <p:sp>
        <p:nvSpPr>
          <p:cNvPr id="80" name="TextBox 79"/>
          <p:cNvSpPr txBox="1"/>
          <p:nvPr/>
        </p:nvSpPr>
        <p:spPr>
          <a:xfrm>
            <a:off x="5129478" y="3709951"/>
            <a:ext cx="1714512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common. Men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harbour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organism in their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urogenital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system and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usually have no symptoms at all.</a:t>
            </a:r>
            <a:endParaRPr lang="ar-EG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5427310" y="350526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901402" y="3675990"/>
            <a:ext cx="130116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Includes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urethritis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prostatitis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with white discharge and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dysuria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6899067" y="3499644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FA20E7B1-5A24-6E73-0153-D74BCD66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31593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707B5-B836-CAF8-3BD6-CBB52DB2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29</a:t>
            </a:fld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E2224-DC85-C467-A396-DC1A3221EBCA}"/>
              </a:ext>
            </a:extLst>
          </p:cNvPr>
          <p:cNvCxnSpPr>
            <a:cxnSpLocks/>
          </p:cNvCxnSpPr>
          <p:nvPr/>
        </p:nvCxnSpPr>
        <p:spPr>
          <a:xfrm>
            <a:off x="8685618" y="1139252"/>
            <a:ext cx="17353" cy="2180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689CE6-F454-D995-37B5-2F7F6479178E}"/>
              </a:ext>
            </a:extLst>
          </p:cNvPr>
          <p:cNvSpPr txBox="1"/>
          <p:nvPr/>
        </p:nvSpPr>
        <p:spPr>
          <a:xfrm>
            <a:off x="7732349" y="1433157"/>
            <a:ext cx="1357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neonates</a:t>
            </a:r>
            <a:endParaRPr lang="ar-EG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84F770-BE62-B43E-EDF7-9716E168C34F}"/>
              </a:ext>
            </a:extLst>
          </p:cNvPr>
          <p:cNvSpPr txBox="1"/>
          <p:nvPr/>
        </p:nvSpPr>
        <p:spPr>
          <a:xfrm>
            <a:off x="7532915" y="2361142"/>
            <a:ext cx="149331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Pneumonia and conjunctivitis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532F37-B7AD-A452-9862-C00C714F6AD5}"/>
              </a:ext>
            </a:extLst>
          </p:cNvPr>
          <p:cNvCxnSpPr/>
          <p:nvPr/>
        </p:nvCxnSpPr>
        <p:spPr>
          <a:xfrm rot="5400000">
            <a:off x="8388554" y="227881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23E75-C93F-A055-E6AB-473AB9D5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Schistosoma haematobium (Bladder Fluke): Life Cycle and Morphology |  SpringerLink">
            <a:extLst>
              <a:ext uri="{FF2B5EF4-FFF2-40B4-BE49-F238E27FC236}">
                <a16:creationId xmlns:a16="http://schemas.microsoft.com/office/drawing/2014/main" id="{D88182C9-6AB5-CF8C-B7AE-14187638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57" y="1271355"/>
            <a:ext cx="4751881" cy="5084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48CA9-81AD-C897-A898-DE24C91D55CB}"/>
              </a:ext>
            </a:extLst>
          </p:cNvPr>
          <p:cNvSpPr txBox="1"/>
          <p:nvPr/>
        </p:nvSpPr>
        <p:spPr>
          <a:xfrm>
            <a:off x="1161100" y="297910"/>
            <a:ext cx="7660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Geographical distribution and habitat</a:t>
            </a:r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44AB0D46-2FCC-1B3E-F614-8B7A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12719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98B9E-EEA6-13FC-FDEB-BC379A3B27D1}"/>
              </a:ext>
            </a:extLst>
          </p:cNvPr>
          <p:cNvSpPr txBox="1"/>
          <p:nvPr/>
        </p:nvSpPr>
        <p:spPr>
          <a:xfrm>
            <a:off x="7222251" y="5093229"/>
            <a:ext cx="173136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Vesical and pelvic venous plexus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83E36-F3E7-0D61-95EF-755084F87372}"/>
              </a:ext>
            </a:extLst>
          </p:cNvPr>
          <p:cNvSpPr txBox="1"/>
          <p:nvPr/>
        </p:nvSpPr>
        <p:spPr>
          <a:xfrm>
            <a:off x="280500" y="2265301"/>
            <a:ext cx="137273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Nile Valley, Africa, and Asia</a:t>
            </a:r>
          </a:p>
        </p:txBody>
      </p:sp>
    </p:spTree>
    <p:extLst>
      <p:ext uri="{BB962C8B-B14F-4D97-AF65-F5344CB8AC3E}">
        <p14:creationId xmlns:p14="http://schemas.microsoft.com/office/powerpoint/2010/main" val="198650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C59-9287-4228-A682-A7DBB3FA74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3108" y="285728"/>
            <a:ext cx="428628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072728" y="1070752"/>
            <a:ext cx="28575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14480" y="1214422"/>
            <a:ext cx="228601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0496" y="1214422"/>
            <a:ext cx="342902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571604" y="1357298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286644" y="1357298"/>
            <a:ext cx="28654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2976" y="1571612"/>
            <a:ext cx="1143008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1643050"/>
            <a:ext cx="13573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2357430"/>
            <a:ext cx="4929222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>
                <a:solidFill>
                  <a:srgbClr val="C00000"/>
                </a:solidFill>
              </a:rPr>
              <a:t>Microscopic:</a:t>
            </a:r>
          </a:p>
          <a:p>
            <a:pPr marL="342900" indent="-342900"/>
            <a:r>
              <a:rPr lang="en-US" b="1" dirty="0">
                <a:solidFill>
                  <a:srgbClr val="00B050"/>
                </a:solidFill>
              </a:rPr>
              <a:t>In women:</a:t>
            </a:r>
          </a:p>
          <a:p>
            <a:pPr marL="342900" indent="-342900"/>
            <a:r>
              <a:rPr lang="en-US" b="1" dirty="0">
                <a:solidFill>
                  <a:srgbClr val="C00000"/>
                </a:solidFill>
              </a:rPr>
              <a:t>1-Wet film </a:t>
            </a:r>
            <a:r>
              <a:rPr lang="en-US" b="1" dirty="0">
                <a:solidFill>
                  <a:srgbClr val="002060"/>
                </a:solidFill>
              </a:rPr>
              <a:t>preparation from vaginal discharge, vaginal scraping or </a:t>
            </a:r>
            <a:r>
              <a:rPr lang="en-US" b="1" dirty="0" err="1">
                <a:solidFill>
                  <a:srgbClr val="002060"/>
                </a:solidFill>
              </a:rPr>
              <a:t>sedimented</a:t>
            </a:r>
            <a:r>
              <a:rPr lang="en-US" b="1" dirty="0">
                <a:solidFill>
                  <a:srgbClr val="002060"/>
                </a:solidFill>
              </a:rPr>
              <a:t> urine for </a:t>
            </a:r>
            <a:r>
              <a:rPr lang="en-US" b="1" dirty="0" err="1">
                <a:solidFill>
                  <a:srgbClr val="C00000"/>
                </a:solidFill>
              </a:rPr>
              <a:t>trophozoite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</a:p>
          <a:p>
            <a:pPr marL="342900" indent="-342900"/>
            <a:r>
              <a:rPr lang="en-US" b="1" dirty="0">
                <a:solidFill>
                  <a:srgbClr val="002060"/>
                </a:solidFill>
              </a:rPr>
              <a:t>2- </a:t>
            </a:r>
            <a:r>
              <a:rPr lang="en-US" b="1" dirty="0">
                <a:solidFill>
                  <a:srgbClr val="C00000"/>
                </a:solidFill>
              </a:rPr>
              <a:t>Vaginal swab </a:t>
            </a:r>
            <a:r>
              <a:rPr lang="en-US" b="1" dirty="0">
                <a:solidFill>
                  <a:srgbClr val="002060"/>
                </a:solidFill>
              </a:rPr>
              <a:t>lies in a tube containing 1 ml saline.</a:t>
            </a:r>
          </a:p>
          <a:p>
            <a:pPr marL="342900" lvl="0" indent="-342900"/>
            <a:r>
              <a:rPr lang="en-US" b="1" dirty="0">
                <a:solidFill>
                  <a:srgbClr val="00B050"/>
                </a:solidFill>
              </a:rPr>
              <a:t>In men:</a:t>
            </a:r>
          </a:p>
          <a:p>
            <a:pPr marL="342900" lvl="0" indent="-342900"/>
            <a:r>
              <a:rPr lang="en-US" b="1" i="1" dirty="0">
                <a:solidFill>
                  <a:srgbClr val="002060"/>
                </a:solidFill>
              </a:rPr>
              <a:t>T. </a:t>
            </a:r>
            <a:r>
              <a:rPr lang="en-US" b="1" i="1" dirty="0" err="1">
                <a:solidFill>
                  <a:srgbClr val="002060"/>
                </a:solidFill>
              </a:rPr>
              <a:t>vaginalis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trophozoite</a:t>
            </a:r>
            <a:r>
              <a:rPr lang="en-US" b="1" dirty="0">
                <a:solidFill>
                  <a:srgbClr val="002060"/>
                </a:solidFill>
              </a:rPr>
              <a:t> can be detected in urethral discharge, prostatic secretion or </a:t>
            </a:r>
            <a:r>
              <a:rPr lang="en-US" b="1" dirty="0" err="1">
                <a:solidFill>
                  <a:srgbClr val="002060"/>
                </a:solidFill>
              </a:rPr>
              <a:t>sedimented</a:t>
            </a:r>
            <a:r>
              <a:rPr lang="en-US" b="1" dirty="0">
                <a:solidFill>
                  <a:srgbClr val="002060"/>
                </a:solidFill>
              </a:rPr>
              <a:t> urine.</a:t>
            </a:r>
          </a:p>
          <a:p>
            <a:pPr marL="342900" indent="-342900" algn="just"/>
            <a:r>
              <a:rPr lang="en-US" b="1" dirty="0">
                <a:solidFill>
                  <a:srgbClr val="C00000"/>
                </a:solidFill>
              </a:rPr>
              <a:t>b) Culture: </a:t>
            </a:r>
            <a:r>
              <a:rPr lang="en-US" b="1" dirty="0">
                <a:solidFill>
                  <a:srgbClr val="002060"/>
                </a:solidFill>
              </a:rPr>
              <a:t>More sensitive than microscopic examination but </a:t>
            </a:r>
            <a:r>
              <a:rPr lang="en-US" b="1" dirty="0">
                <a:solidFill>
                  <a:srgbClr val="C00000"/>
                </a:solidFill>
              </a:rPr>
              <a:t>not widely used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/>
            <a:r>
              <a:rPr lang="en-US" b="1" dirty="0">
                <a:solidFill>
                  <a:srgbClr val="C00000"/>
                </a:solidFill>
              </a:rPr>
              <a:t>c) Direct </a:t>
            </a:r>
            <a:r>
              <a:rPr lang="en-US" b="1" dirty="0" err="1">
                <a:solidFill>
                  <a:srgbClr val="C00000"/>
                </a:solidFill>
              </a:rPr>
              <a:t>immunofluorescent</a:t>
            </a:r>
            <a:r>
              <a:rPr lang="en-US" b="1" dirty="0">
                <a:solidFill>
                  <a:srgbClr val="C00000"/>
                </a:solidFill>
              </a:rPr>
              <a:t> antibody staining.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16" y="2571744"/>
            <a:ext cx="107157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PCR</a:t>
            </a:r>
            <a:endParaRPr lang="ar-EG" sz="2400" b="1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215206" y="235743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2936BCC8-3EE5-978D-4726-F9556216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31593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1802" y="428604"/>
            <a:ext cx="22145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965571" y="1249347"/>
            <a:ext cx="35719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85918" y="1428736"/>
            <a:ext cx="221457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00496" y="1428735"/>
            <a:ext cx="264320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08117" y="1607331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01620" y="1571612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2976" y="1857364"/>
            <a:ext cx="18573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1-Systemic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1754477"/>
            <a:ext cx="14287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2-Local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3214686"/>
            <a:ext cx="235745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Metronidazole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Flagyl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2387" y="2805849"/>
            <a:ext cx="3429024" cy="337015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</a:rPr>
              <a:t>Flagyl</a:t>
            </a:r>
            <a:r>
              <a:rPr lang="en-US" sz="2400" b="1" dirty="0">
                <a:solidFill>
                  <a:srgbClr val="002060"/>
                </a:solidFill>
              </a:rPr>
              <a:t> vaginal insert.</a:t>
            </a: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Acidifying vaginal douches:</a:t>
            </a:r>
            <a:r>
              <a:rPr lang="en-US" sz="2400" b="1" dirty="0">
                <a:solidFill>
                  <a:srgbClr val="002060"/>
                </a:solidFill>
              </a:rPr>
              <a:t> Lactic acid douche to maintain the acidity of the vagina. 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1785124" y="2390467"/>
            <a:ext cx="794" cy="46782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430182" y="2504456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07876-30F2-9752-74DB-49C00ED3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7B43EDC4-B559-8C31-4CA9-43A183BC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35" y="264322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8FC67-4BB0-4439-F3FD-35A98198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 descr="Get Ready! Quiz Time - التطبيقات على Google Play">
            <a:extLst>
              <a:ext uri="{FF2B5EF4-FFF2-40B4-BE49-F238E27FC236}">
                <a16:creationId xmlns:a16="http://schemas.microsoft.com/office/drawing/2014/main" id="{E4FBC42C-F3C7-920B-C766-40729FF0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39" y="583367"/>
            <a:ext cx="5691266" cy="56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97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D:\Dina\parasitology images\schistosoma images\cercaria.jpg">
            <a:extLst>
              <a:ext uri="{FF2B5EF4-FFF2-40B4-BE49-F238E27FC236}">
                <a16:creationId xmlns:a16="http://schemas.microsoft.com/office/drawing/2014/main" id="{4BE295DA-8832-FBC1-451A-E54B39D5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411538"/>
            <a:ext cx="2200275" cy="292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94038-78E2-1783-A789-E980919C90D9}"/>
              </a:ext>
            </a:extLst>
          </p:cNvPr>
          <p:cNvSpPr txBox="1"/>
          <p:nvPr/>
        </p:nvSpPr>
        <p:spPr>
          <a:xfrm>
            <a:off x="3028691" y="4645887"/>
            <a:ext cx="31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Identify ?????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E2AA7-5F1B-73A6-5645-11AD8F76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33</a:t>
            </a:fld>
            <a:endParaRPr lang="en-US"/>
          </a:p>
        </p:txBody>
      </p:sp>
      <p:pic>
        <p:nvPicPr>
          <p:cNvPr id="15362" name="Picture 2" descr="PDF] Development of Urinary Bladder Pre-Neoplasia by Schistosoma  haematobium Eggs and Chemical Carcinogen in Mice | Semantic Scholar">
            <a:extLst>
              <a:ext uri="{FF2B5EF4-FFF2-40B4-BE49-F238E27FC236}">
                <a16:creationId xmlns:a16="http://schemas.microsoft.com/office/drawing/2014/main" id="{CCECD3E1-D730-31A7-79B7-27135A33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05" y="113747"/>
            <a:ext cx="3817495" cy="2931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:\images\tvag4.jpg">
            <a:extLst>
              <a:ext uri="{FF2B5EF4-FFF2-40B4-BE49-F238E27FC236}">
                <a16:creationId xmlns:a16="http://schemas.microsoft.com/office/drawing/2014/main" id="{DE756584-93A0-A8D4-B489-D3069DDE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12650"/>
          <a:stretch/>
        </p:blipFill>
        <p:spPr bwMode="auto">
          <a:xfrm>
            <a:off x="274320" y="180559"/>
            <a:ext cx="4297680" cy="2502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9AD77-4DC7-1EB9-B18B-34A801D2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D:\Dina\parasitology images\schistosoma images\s-mansoni-adults-color.jpg">
            <a:extLst>
              <a:ext uri="{FF2B5EF4-FFF2-40B4-BE49-F238E27FC236}">
                <a16:creationId xmlns:a16="http://schemas.microsoft.com/office/drawing/2014/main" id="{BAD9FF16-DF6E-3F93-EAF4-9F847B15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447233" y="113747"/>
            <a:ext cx="3983330" cy="2861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ina\parasitology images\schistosoma images\Schistosom.EM.gif">
            <a:extLst>
              <a:ext uri="{FF2B5EF4-FFF2-40B4-BE49-F238E27FC236}">
                <a16:creationId xmlns:a16="http://schemas.microsoft.com/office/drawing/2014/main" id="{241BCE3B-9028-2889-5B8B-1DC20494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276600"/>
            <a:ext cx="2052637" cy="344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rix\Downloads\T. vaginalis 2.jpg">
            <a:extLst>
              <a:ext uri="{FF2B5EF4-FFF2-40B4-BE49-F238E27FC236}">
                <a16:creationId xmlns:a16="http://schemas.microsoft.com/office/drawing/2014/main" id="{18CA9639-4EFC-2CA1-5216-3DD3FD73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8047" t="10714" r="9871" b="22857"/>
          <a:stretch>
            <a:fillRect/>
          </a:stretch>
        </p:blipFill>
        <p:spPr bwMode="auto">
          <a:xfrm>
            <a:off x="500034" y="3929066"/>
            <a:ext cx="4214842" cy="27146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34DB2-A975-6BE4-29C0-2A85F06E945C}"/>
              </a:ext>
            </a:extLst>
          </p:cNvPr>
          <p:cNvSpPr txBox="1"/>
          <p:nvPr/>
        </p:nvSpPr>
        <p:spPr>
          <a:xfrm>
            <a:off x="5688767" y="136739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Identify ?????</a:t>
            </a:r>
          </a:p>
        </p:txBody>
      </p:sp>
    </p:spTree>
    <p:extLst>
      <p:ext uri="{BB962C8B-B14F-4D97-AF65-F5344CB8AC3E}">
        <p14:creationId xmlns:p14="http://schemas.microsoft.com/office/powerpoint/2010/main" val="292492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93F9-FB76-1808-D143-9C533B900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2606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C00000"/>
                </a:solidFill>
              </a:rPr>
              <a:t>Why does Jordan lack a high number of cases of schistosomiasis ???????</a:t>
            </a: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CBEC50F5-3A68-F909-08D8-C44C2DE0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87D7-5029-46D9-E85F-9C7F5D9B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ult male.jpg">
            <a:extLst>
              <a:ext uri="{FF2B5EF4-FFF2-40B4-BE49-F238E27FC236}">
                <a16:creationId xmlns:a16="http://schemas.microsoft.com/office/drawing/2014/main" id="{49DF9659-1A74-E1A7-6508-D6892EF1A8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1235" flipH="1">
            <a:off x="4297679" y="1258664"/>
            <a:ext cx="2834640" cy="4429363"/>
          </a:xfrm>
          <a:prstGeom prst="rect">
            <a:avLst/>
          </a:prstGeom>
        </p:spPr>
      </p:pic>
      <p:pic>
        <p:nvPicPr>
          <p:cNvPr id="5" name="Picture 4" descr="adultfemale.jpg">
            <a:extLst>
              <a:ext uri="{FF2B5EF4-FFF2-40B4-BE49-F238E27FC236}">
                <a16:creationId xmlns:a16="http://schemas.microsoft.com/office/drawing/2014/main" id="{FE0EFDD4-4CD5-84CF-BFB0-D177421BA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83475">
            <a:off x="1893498" y="1048970"/>
            <a:ext cx="1743923" cy="58357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FEF5E-8C46-3275-01F2-2F8DF458498D}"/>
              </a:ext>
            </a:extLst>
          </p:cNvPr>
          <p:cNvSpPr/>
          <p:nvPr/>
        </p:nvSpPr>
        <p:spPr>
          <a:xfrm>
            <a:off x="3418835" y="1210271"/>
            <a:ext cx="150554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</a:rPr>
              <a:t>Oral sucker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0A176-E671-1D16-23F7-96FDCC1A9FBD}"/>
              </a:ext>
            </a:extLst>
          </p:cNvPr>
          <p:cNvSpPr/>
          <p:nvPr/>
        </p:nvSpPr>
        <p:spPr>
          <a:xfrm>
            <a:off x="3418835" y="1819871"/>
            <a:ext cx="183896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</a:rPr>
              <a:t>ventral sucker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15B982-09EE-9C51-6419-6A13444014C8}"/>
              </a:ext>
            </a:extLst>
          </p:cNvPr>
          <p:cNvSpPr/>
          <p:nvPr/>
        </p:nvSpPr>
        <p:spPr>
          <a:xfrm>
            <a:off x="3190235" y="2429471"/>
            <a:ext cx="167065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6"/>
                </a:solidFill>
              </a:rPr>
              <a:t>Genital pore 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F4804-91B6-ED4D-F32F-87D7D89AEC8C}"/>
              </a:ext>
            </a:extLst>
          </p:cNvPr>
          <p:cNvSpPr/>
          <p:nvPr/>
        </p:nvSpPr>
        <p:spPr>
          <a:xfrm>
            <a:off x="4060612" y="636318"/>
            <a:ext cx="1477456" cy="4001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b="1" dirty="0"/>
              <a:t>THE ADULTS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418FCB-1A48-3F0B-7126-21E143099176}"/>
              </a:ext>
            </a:extLst>
          </p:cNvPr>
          <p:cNvSpPr/>
          <p:nvPr/>
        </p:nvSpPr>
        <p:spPr>
          <a:xfrm>
            <a:off x="7378718" y="865948"/>
            <a:ext cx="1369286" cy="36933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GB" b="1" dirty="0"/>
              <a:t>The male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F19FB-7608-3868-4585-2204AC6599DD}"/>
              </a:ext>
            </a:extLst>
          </p:cNvPr>
          <p:cNvSpPr/>
          <p:nvPr/>
        </p:nvSpPr>
        <p:spPr>
          <a:xfrm>
            <a:off x="395996" y="815437"/>
            <a:ext cx="1699504" cy="36933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GB" b="1" dirty="0"/>
              <a:t>The female 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DAF48-3CF1-4768-2DED-F7AC639CE9E4}"/>
              </a:ext>
            </a:extLst>
          </p:cNvPr>
          <p:cNvSpPr/>
          <p:nvPr/>
        </p:nvSpPr>
        <p:spPr>
          <a:xfrm>
            <a:off x="7315200" y="3453825"/>
            <a:ext cx="1311578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06600"/>
                </a:solidFill>
              </a:rPr>
              <a:t>Intestinal</a:t>
            </a:r>
          </a:p>
          <a:p>
            <a:pPr algn="ctr"/>
            <a:r>
              <a:rPr lang="en-GB" sz="1600" b="1" dirty="0" err="1">
                <a:solidFill>
                  <a:srgbClr val="006600"/>
                </a:solidFill>
              </a:rPr>
              <a:t>caeca</a:t>
            </a:r>
            <a:r>
              <a:rPr lang="en-GB" sz="1600" b="1" dirty="0">
                <a:solidFill>
                  <a:srgbClr val="006600"/>
                </a:solidFill>
              </a:rPr>
              <a:t> 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50638-AAAB-03A3-322F-65E9446AAAD2}"/>
              </a:ext>
            </a:extLst>
          </p:cNvPr>
          <p:cNvSpPr txBox="1"/>
          <p:nvPr/>
        </p:nvSpPr>
        <p:spPr>
          <a:xfrm>
            <a:off x="6858000" y="1853625"/>
            <a:ext cx="1600200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6600"/>
                </a:solidFill>
              </a:rPr>
              <a:t>Oesophagus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AD1A98-588E-B32A-2579-04B736C72905}"/>
              </a:ext>
            </a:extLst>
          </p:cNvPr>
          <p:cNvSpPr/>
          <p:nvPr/>
        </p:nvSpPr>
        <p:spPr>
          <a:xfrm>
            <a:off x="7467600" y="2615625"/>
            <a:ext cx="933269" cy="33855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Testes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CA20B5-3B71-69BF-668A-2B6C1F36CC42}"/>
              </a:ext>
            </a:extLst>
          </p:cNvPr>
          <p:cNvSpPr/>
          <p:nvPr/>
        </p:nvSpPr>
        <p:spPr>
          <a:xfrm>
            <a:off x="5791200" y="5816025"/>
            <a:ext cx="2638864" cy="33855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</a:rPr>
              <a:t>Gynaecophoral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 canal 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4C02B-5E22-7252-99BB-49108985F57D}"/>
              </a:ext>
            </a:extLst>
          </p:cNvPr>
          <p:cNvSpPr/>
          <p:nvPr/>
        </p:nvSpPr>
        <p:spPr>
          <a:xfrm>
            <a:off x="457200" y="4368225"/>
            <a:ext cx="1135247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GB" sz="1600" b="1" dirty="0" err="1">
                <a:solidFill>
                  <a:srgbClr val="FF0000"/>
                </a:solidFill>
              </a:rPr>
              <a:t>Vitelline</a:t>
            </a:r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glands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A711B-0710-F0AD-DC8B-C577978CFAF6}"/>
              </a:ext>
            </a:extLst>
          </p:cNvPr>
          <p:cNvSpPr/>
          <p:nvPr/>
        </p:nvSpPr>
        <p:spPr>
          <a:xfrm>
            <a:off x="609600" y="5587425"/>
            <a:ext cx="1311578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06600"/>
                </a:solidFill>
              </a:rPr>
              <a:t>Intestinal</a:t>
            </a:r>
          </a:p>
          <a:p>
            <a:pPr algn="ctr"/>
            <a:r>
              <a:rPr lang="en-GB" sz="1600" b="1" dirty="0">
                <a:solidFill>
                  <a:srgbClr val="006600"/>
                </a:solidFill>
              </a:rPr>
              <a:t>caecum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E0C5F-06D8-14FE-83C0-7CDB313DA33D}"/>
              </a:ext>
            </a:extLst>
          </p:cNvPr>
          <p:cNvSpPr/>
          <p:nvPr/>
        </p:nvSpPr>
        <p:spPr>
          <a:xfrm>
            <a:off x="838200" y="3530025"/>
            <a:ext cx="936475" cy="33855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990099"/>
                </a:solidFill>
              </a:rPr>
              <a:t>Ovary </a:t>
            </a:r>
            <a:endParaRPr lang="en-US" sz="1600" b="1" dirty="0">
              <a:solidFill>
                <a:srgbClr val="99009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9C2E49-4D61-7BE1-A43C-CABA4B95C711}"/>
              </a:ext>
            </a:extLst>
          </p:cNvPr>
          <p:cNvSpPr/>
          <p:nvPr/>
        </p:nvSpPr>
        <p:spPr>
          <a:xfrm>
            <a:off x="762000" y="2463225"/>
            <a:ext cx="950901" cy="33855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Uterus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D9F215-50DB-AD51-9025-23C1FD282BE5}"/>
              </a:ext>
            </a:extLst>
          </p:cNvPr>
          <p:cNvCxnSpPr/>
          <p:nvPr/>
        </p:nvCxnSpPr>
        <p:spPr>
          <a:xfrm>
            <a:off x="4953000" y="1320225"/>
            <a:ext cx="914400" cy="127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BB609F-4C17-807F-2A95-36EA79CDF9DE}"/>
              </a:ext>
            </a:extLst>
          </p:cNvPr>
          <p:cNvCxnSpPr/>
          <p:nvPr/>
        </p:nvCxnSpPr>
        <p:spPr>
          <a:xfrm rot="10800000">
            <a:off x="2514600" y="1143001"/>
            <a:ext cx="838200" cy="1010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5FC0F8-28F9-B39F-9AB7-B0956AE4120F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2514601" y="1472626"/>
            <a:ext cx="904235" cy="5165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1AFB1C-BDFD-C1A8-DB4F-E8076E12ADDC}"/>
              </a:ext>
            </a:extLst>
          </p:cNvPr>
          <p:cNvCxnSpPr/>
          <p:nvPr/>
        </p:nvCxnSpPr>
        <p:spPr>
          <a:xfrm>
            <a:off x="5105400" y="2158425"/>
            <a:ext cx="609600" cy="279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A48BF0-2981-3744-77B9-06C77CF28D73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6400800" y="2784901"/>
            <a:ext cx="10668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7A8C08-C20E-4D0D-C49D-16B8A1AFDFEF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774675" y="3606225"/>
            <a:ext cx="1044725" cy="9307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D7329D-B281-E859-0AAC-0D187297B5D1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712901" y="2615625"/>
            <a:ext cx="725499" cy="1687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DCC30F-4A31-67E0-D88C-81EED7A647A7}"/>
              </a:ext>
            </a:extLst>
          </p:cNvPr>
          <p:cNvCxnSpPr/>
          <p:nvPr/>
        </p:nvCxnSpPr>
        <p:spPr>
          <a:xfrm>
            <a:off x="1600200" y="4953000"/>
            <a:ext cx="990600" cy="101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5CB35A-F76F-7EC1-27D9-69F327B316CB}"/>
              </a:ext>
            </a:extLst>
          </p:cNvPr>
          <p:cNvCxnSpPr/>
          <p:nvPr/>
        </p:nvCxnSpPr>
        <p:spPr>
          <a:xfrm flipV="1">
            <a:off x="1905000" y="5663625"/>
            <a:ext cx="7620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608402-C2E6-1BC6-B556-FBCCD9619122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6096000" y="2006026"/>
            <a:ext cx="762000" cy="1687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933814-B71B-43A2-9F6D-EFCB93EAF411}"/>
              </a:ext>
            </a:extLst>
          </p:cNvPr>
          <p:cNvCxnSpPr/>
          <p:nvPr/>
        </p:nvCxnSpPr>
        <p:spPr>
          <a:xfrm rot="10800000">
            <a:off x="6629400" y="3301425"/>
            <a:ext cx="6858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9CE792-1FBF-FCF7-0602-381B8E86A8BA}"/>
              </a:ext>
            </a:extLst>
          </p:cNvPr>
          <p:cNvCxnSpPr/>
          <p:nvPr/>
        </p:nvCxnSpPr>
        <p:spPr>
          <a:xfrm rot="10800000">
            <a:off x="6553200" y="3682426"/>
            <a:ext cx="762000" cy="3561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88FEFE-FCE5-C861-2185-60776E5B2CF3}"/>
              </a:ext>
            </a:extLst>
          </p:cNvPr>
          <p:cNvCxnSpPr/>
          <p:nvPr/>
        </p:nvCxnSpPr>
        <p:spPr>
          <a:xfrm rot="16200000" flipV="1">
            <a:off x="5867400" y="4825425"/>
            <a:ext cx="9144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E2560B-E96B-598D-9934-05A380DF938F}"/>
              </a:ext>
            </a:extLst>
          </p:cNvPr>
          <p:cNvCxnSpPr/>
          <p:nvPr/>
        </p:nvCxnSpPr>
        <p:spPr>
          <a:xfrm>
            <a:off x="4876800" y="2615625"/>
            <a:ext cx="1066800" cy="152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9AA7C9C-FE05-321B-1F01-AB156E407669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2448567" y="1676400"/>
            <a:ext cx="741669" cy="92234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E1BD47-EC43-6E78-B5B8-413291A188CA}"/>
              </a:ext>
            </a:extLst>
          </p:cNvPr>
          <p:cNvCxnSpPr/>
          <p:nvPr/>
        </p:nvCxnSpPr>
        <p:spPr>
          <a:xfrm>
            <a:off x="1600200" y="4419600"/>
            <a:ext cx="1219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Footer Placeholder 18">
            <a:extLst>
              <a:ext uri="{FF2B5EF4-FFF2-40B4-BE49-F238E27FC236}">
                <a16:creationId xmlns:a16="http://schemas.microsoft.com/office/drawing/2014/main" id="{510947DB-4CD0-03EC-3397-15C956BEC211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1066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istina" pitchFamily="66" charset="0"/>
                <a:ea typeface="+mn-ea"/>
                <a:cs typeface="+mn-cs"/>
              </a:rPr>
              <a:t>Dr/Ibrahim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469B1-40FB-9F1A-93F4-4634769BD367}"/>
              </a:ext>
            </a:extLst>
          </p:cNvPr>
          <p:cNvSpPr txBox="1"/>
          <p:nvPr/>
        </p:nvSpPr>
        <p:spPr>
          <a:xfrm flipH="1">
            <a:off x="214286" y="12817"/>
            <a:ext cx="716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General characters of schistosomes</a:t>
            </a:r>
          </a:p>
        </p:txBody>
      </p:sp>
      <p:pic>
        <p:nvPicPr>
          <p:cNvPr id="38" name="Picture 6" descr="No photo description available.">
            <a:extLst>
              <a:ext uri="{FF2B5EF4-FFF2-40B4-BE49-F238E27FC236}">
                <a16:creationId xmlns:a16="http://schemas.microsoft.com/office/drawing/2014/main" id="{9A7768D3-A89F-6060-0ADE-7923FE7F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55" y="136524"/>
            <a:ext cx="538845" cy="5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D5DEBB17-3B05-15FA-2376-4A3B2835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40DB-E67E-35DF-5347-D85848EDE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6555"/>
            <a:ext cx="9248932" cy="2387600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Schistosoma haematobium</a:t>
            </a: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8A036FD6-3439-D033-9958-D9B77701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76563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ina\parasitology images\schistosoma images\s-mansoni-adults-color.jpg">
            <a:extLst>
              <a:ext uri="{FF2B5EF4-FFF2-40B4-BE49-F238E27FC236}">
                <a16:creationId xmlns:a16="http://schemas.microsoft.com/office/drawing/2014/main" id="{B0216235-313A-3BF1-E474-9B2CD386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201234" y="159604"/>
            <a:ext cx="2257153" cy="1621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9C3D4-AA7D-7407-81F9-928F1164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BB248E-199E-1884-15FF-3B49B161A582}"/>
              </a:ext>
            </a:extLst>
          </p:cNvPr>
          <p:cNvSpPr txBox="1"/>
          <p:nvPr/>
        </p:nvSpPr>
        <p:spPr>
          <a:xfrm>
            <a:off x="314794" y="3432890"/>
            <a:ext cx="344773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Intestinal caeca reunite at the posterior 1/3 of the 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56DC9-28C9-EC27-AE90-A30E70F04BD8}"/>
              </a:ext>
            </a:extLst>
          </p:cNvPr>
          <p:cNvSpPr txBox="1"/>
          <p:nvPr/>
        </p:nvSpPr>
        <p:spPr>
          <a:xfrm>
            <a:off x="6204991" y="3429000"/>
            <a:ext cx="2563318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Male and female in copula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C4801-DEB9-7A55-1B41-374C442F6A1A}"/>
              </a:ext>
            </a:extLst>
          </p:cNvPr>
          <p:cNvSpPr txBox="1"/>
          <p:nvPr/>
        </p:nvSpPr>
        <p:spPr>
          <a:xfrm>
            <a:off x="314794" y="5051685"/>
            <a:ext cx="3822492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Size:</a:t>
            </a:r>
            <a:r>
              <a:rPr lang="en-US" b="1" dirty="0">
                <a:solidFill>
                  <a:srgbClr val="002060"/>
                </a:solidFill>
              </a:rPr>
              <a:t> 140x60 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Shape:</a:t>
            </a:r>
            <a:r>
              <a:rPr lang="en-US" b="1" dirty="0">
                <a:solidFill>
                  <a:srgbClr val="002060"/>
                </a:solidFill>
              </a:rPr>
              <a:t> Oval with terminal spine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Color: </a:t>
            </a:r>
            <a:r>
              <a:rPr lang="en-US" b="1" dirty="0">
                <a:solidFill>
                  <a:srgbClr val="002060"/>
                </a:solidFill>
              </a:rPr>
              <a:t>Translucent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Content:</a:t>
            </a:r>
            <a:r>
              <a:rPr lang="en-US" b="1" dirty="0">
                <a:solidFill>
                  <a:srgbClr val="002060"/>
                </a:solidFill>
              </a:rPr>
              <a:t> Mature miracidium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F2AF032-472F-B9CA-1A8E-42D00AC84AC5}"/>
              </a:ext>
            </a:extLst>
          </p:cNvPr>
          <p:cNvSpPr/>
          <p:nvPr/>
        </p:nvSpPr>
        <p:spPr>
          <a:xfrm>
            <a:off x="4572000" y="5570163"/>
            <a:ext cx="1632991" cy="42590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20CC8E-E2F3-3177-21C6-C833B7FD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2" descr="Schistosoma haematobium (male)">
            <a:extLst>
              <a:ext uri="{FF2B5EF4-FFF2-40B4-BE49-F238E27FC236}">
                <a16:creationId xmlns:a16="http://schemas.microsoft.com/office/drawing/2014/main" id="{D127625A-9B8B-B74B-CD9F-28E0829D0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16557" r="21100" b="19223"/>
          <a:stretch/>
        </p:blipFill>
        <p:spPr bwMode="auto">
          <a:xfrm>
            <a:off x="779491" y="605986"/>
            <a:ext cx="2244734" cy="2546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chistosoma mansoni Schistosoma haematobium Schistosomiasis Cercaire  Flukes, others, fictional Character, medicine, reptile png | PNGWing">
            <a:extLst>
              <a:ext uri="{FF2B5EF4-FFF2-40B4-BE49-F238E27FC236}">
                <a16:creationId xmlns:a16="http://schemas.microsoft.com/office/drawing/2014/main" id="{D9153E99-585C-21A9-EE3B-803902EF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77" y="605986"/>
            <a:ext cx="2557978" cy="2563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 h.jpg">
            <a:extLst>
              <a:ext uri="{FF2B5EF4-FFF2-40B4-BE49-F238E27FC236}">
                <a16:creationId xmlns:a16="http://schemas.microsoft.com/office/drawing/2014/main" id="{2BB43E0E-61D1-7B1A-84B9-D0DDC8861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8686" y="4389063"/>
            <a:ext cx="128016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ra.jpg">
            <a:extLst>
              <a:ext uri="{FF2B5EF4-FFF2-40B4-BE49-F238E27FC236}">
                <a16:creationId xmlns:a16="http://schemas.microsoft.com/office/drawing/2014/main" id="{94CB3262-8F82-2B04-40C4-FF5B4C44A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069" y="828307"/>
            <a:ext cx="1225296" cy="1926336"/>
          </a:xfrm>
          <a:prstGeom prst="rect">
            <a:avLst/>
          </a:prstGeom>
        </p:spPr>
      </p:pic>
      <p:pic>
        <p:nvPicPr>
          <p:cNvPr id="4" name="Picture 3" descr="2nd sporo.jpg">
            <a:extLst>
              <a:ext uri="{FF2B5EF4-FFF2-40B4-BE49-F238E27FC236}">
                <a16:creationId xmlns:a16="http://schemas.microsoft.com/office/drawing/2014/main" id="{2B4FF2DA-7E50-78BF-F5E8-F56C6B12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262" y="337199"/>
            <a:ext cx="968070" cy="3004840"/>
          </a:xfrm>
          <a:prstGeom prst="rect">
            <a:avLst/>
          </a:prstGeom>
        </p:spPr>
      </p:pic>
      <p:pic>
        <p:nvPicPr>
          <p:cNvPr id="5" name="Picture 4" descr="sporo.jpg">
            <a:extLst>
              <a:ext uri="{FF2B5EF4-FFF2-40B4-BE49-F238E27FC236}">
                <a16:creationId xmlns:a16="http://schemas.microsoft.com/office/drawing/2014/main" id="{9E3005A3-238D-E306-F409-9C6FA17DEF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064" y="1427379"/>
            <a:ext cx="641790" cy="2481739"/>
          </a:xfrm>
          <a:prstGeom prst="rect">
            <a:avLst/>
          </a:prstGeom>
        </p:spPr>
      </p:pic>
      <p:pic>
        <p:nvPicPr>
          <p:cNvPr id="6" name="Picture 5" descr="cercaria.jpg">
            <a:extLst>
              <a:ext uri="{FF2B5EF4-FFF2-40B4-BE49-F238E27FC236}">
                <a16:creationId xmlns:a16="http://schemas.microsoft.com/office/drawing/2014/main" id="{143291CD-2817-538B-56AB-E99F31D8F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090403" y="2125628"/>
            <a:ext cx="3840480" cy="12458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4F66CD-6554-5BAF-E275-F65AC609D7B6}"/>
              </a:ext>
            </a:extLst>
          </p:cNvPr>
          <p:cNvSpPr/>
          <p:nvPr/>
        </p:nvSpPr>
        <p:spPr>
          <a:xfrm>
            <a:off x="3683485" y="6025496"/>
            <a:ext cx="19202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Larval stages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7B116-6C72-3252-530C-8FA573855520}"/>
              </a:ext>
            </a:extLst>
          </p:cNvPr>
          <p:cNvSpPr/>
          <p:nvPr/>
        </p:nvSpPr>
        <p:spPr>
          <a:xfrm>
            <a:off x="1234778" y="5323641"/>
            <a:ext cx="6853155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Miracidium, Sporocyst, Daughter sporocyst, Cercaria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80DB7-87A0-4234-1798-4406D5BEDB22}"/>
              </a:ext>
            </a:extLst>
          </p:cNvPr>
          <p:cNvSpPr txBox="1"/>
          <p:nvPr/>
        </p:nvSpPr>
        <p:spPr>
          <a:xfrm>
            <a:off x="723425" y="2668249"/>
            <a:ext cx="155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Miracidium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DABC2-4B6D-3333-B22F-39F5F6A8AF65}"/>
              </a:ext>
            </a:extLst>
          </p:cNvPr>
          <p:cNvSpPr txBox="1"/>
          <p:nvPr/>
        </p:nvSpPr>
        <p:spPr>
          <a:xfrm>
            <a:off x="2538741" y="3995945"/>
            <a:ext cx="203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Mother sporocyst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06E1D-0063-6FEF-BBEC-EAD7AF5134C4}"/>
              </a:ext>
            </a:extLst>
          </p:cNvPr>
          <p:cNvSpPr txBox="1"/>
          <p:nvPr/>
        </p:nvSpPr>
        <p:spPr>
          <a:xfrm>
            <a:off x="4925712" y="3488020"/>
            <a:ext cx="203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Daughter sporocyst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B320A-C20F-3204-3C2C-E08AE4EAFBDC}"/>
              </a:ext>
            </a:extLst>
          </p:cNvPr>
          <p:cNvSpPr txBox="1"/>
          <p:nvPr/>
        </p:nvSpPr>
        <p:spPr>
          <a:xfrm>
            <a:off x="6877287" y="4484121"/>
            <a:ext cx="226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Furcocercus</a:t>
            </a:r>
            <a:r>
              <a:rPr lang="en-US" b="1" dirty="0">
                <a:solidFill>
                  <a:srgbClr val="002060"/>
                </a:solidFill>
              </a:rPr>
              <a:t> cercaria</a:t>
            </a:r>
          </a:p>
        </p:txBody>
      </p:sp>
      <p:pic>
        <p:nvPicPr>
          <p:cNvPr id="13" name="Picture 6" descr="No photo description available.">
            <a:extLst>
              <a:ext uri="{FF2B5EF4-FFF2-40B4-BE49-F238E27FC236}">
                <a16:creationId xmlns:a16="http://schemas.microsoft.com/office/drawing/2014/main" id="{973A46CF-2FFA-9546-9FBB-383E878F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108859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ina\parasitology images\schistosoma images\s-mansoni-adults-color.jpg">
            <a:extLst>
              <a:ext uri="{FF2B5EF4-FFF2-40B4-BE49-F238E27FC236}">
                <a16:creationId xmlns:a16="http://schemas.microsoft.com/office/drawing/2014/main" id="{E81D878E-ECCE-B183-7E36-75666898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128385" y="129553"/>
            <a:ext cx="1106393" cy="79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B5C8DA-5FE2-4CA5-8643-E87D1FD0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t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219200"/>
            <a:ext cx="8534400" cy="5334000"/>
          </a:xfrm>
          <a:prstGeom prst="rect">
            <a:avLst/>
          </a:prstGeom>
        </p:spPr>
      </p:pic>
      <p:pic>
        <p:nvPicPr>
          <p:cNvPr id="20" name="Picture 19" descr="sk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677583"/>
            <a:ext cx="1280160" cy="13610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819400"/>
            <a:ext cx="2468880" cy="25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8"/>
          <p:cNvSpPr/>
          <p:nvPr/>
        </p:nvSpPr>
        <p:spPr>
          <a:xfrm rot="1182401">
            <a:off x="3278739" y="4315450"/>
            <a:ext cx="2468880" cy="2103120"/>
          </a:xfrm>
          <a:prstGeom prst="cloudCallout">
            <a:avLst>
              <a:gd name="adj1" fmla="val -53334"/>
              <a:gd name="adj2" fmla="val -42289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hist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914400"/>
            <a:ext cx="1280160" cy="1832832"/>
          </a:xfrm>
          <a:prstGeom prst="rect">
            <a:avLst/>
          </a:prstGeom>
        </p:spPr>
      </p:pic>
      <p:pic>
        <p:nvPicPr>
          <p:cNvPr id="7" name="Picture 6" descr="mer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153400" y="4343400"/>
            <a:ext cx="640080" cy="1006296"/>
          </a:xfrm>
          <a:prstGeom prst="rect">
            <a:avLst/>
          </a:prstGeom>
        </p:spPr>
      </p:pic>
      <p:pic>
        <p:nvPicPr>
          <p:cNvPr id="8" name="Picture 7" descr="mer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50708" y="5531892"/>
            <a:ext cx="640080" cy="1006296"/>
          </a:xfrm>
          <a:prstGeom prst="rect">
            <a:avLst/>
          </a:prstGeom>
        </p:spPr>
      </p:pic>
      <p:pic>
        <p:nvPicPr>
          <p:cNvPr id="11" name="Picture 10" descr="spor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1305" y="4454722"/>
            <a:ext cx="548640" cy="1429555"/>
          </a:xfrm>
          <a:prstGeom prst="rect">
            <a:avLst/>
          </a:prstGeom>
        </p:spPr>
      </p:pic>
      <p:pic>
        <p:nvPicPr>
          <p:cNvPr id="12" name="Picture 11" descr="2nd sporo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3924" y="4366736"/>
            <a:ext cx="640080" cy="1773940"/>
          </a:xfrm>
          <a:prstGeom prst="rect">
            <a:avLst/>
          </a:prstGeom>
        </p:spPr>
      </p:pic>
      <p:pic>
        <p:nvPicPr>
          <p:cNvPr id="13" name="Picture 12" descr="cercari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75805">
            <a:off x="3307932" y="5728100"/>
            <a:ext cx="1554480" cy="504263"/>
          </a:xfrm>
          <a:prstGeom prst="rect">
            <a:avLst/>
          </a:prstGeom>
        </p:spPr>
      </p:pic>
      <p:pic>
        <p:nvPicPr>
          <p:cNvPr id="14" name="Picture 13" descr="cercariae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91282">
            <a:off x="3005932" y="4065810"/>
            <a:ext cx="2651760" cy="2218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657600" y="1219200"/>
            <a:ext cx="1371600" cy="12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Callout 1 20"/>
          <p:cNvSpPr/>
          <p:nvPr/>
        </p:nvSpPr>
        <p:spPr>
          <a:xfrm>
            <a:off x="609600" y="2667000"/>
            <a:ext cx="1295400" cy="1371600"/>
          </a:xfrm>
          <a:prstGeom prst="borderCallout1">
            <a:avLst>
              <a:gd name="adj1" fmla="val 99325"/>
              <a:gd name="adj2" fmla="val 5238"/>
              <a:gd name="adj3" fmla="val 128333"/>
              <a:gd name="adj4" fmla="val 4234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979920" y="868680"/>
            <a:ext cx="1371600" cy="1920240"/>
          </a:xfrm>
          <a:prstGeom prst="bentArrow">
            <a:avLst>
              <a:gd name="adj1" fmla="val 8373"/>
              <a:gd name="adj2" fmla="val 14866"/>
              <a:gd name="adj3" fmla="val 23211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" y="2906486"/>
            <a:ext cx="36576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Bent Arrow 23"/>
          <p:cNvSpPr/>
          <p:nvPr/>
        </p:nvSpPr>
        <p:spPr>
          <a:xfrm rot="10800000">
            <a:off x="5715000" y="5486400"/>
            <a:ext cx="2926080" cy="1005840"/>
          </a:xfrm>
          <a:prstGeom prst="bentArrow">
            <a:avLst>
              <a:gd name="adj1" fmla="val 9225"/>
              <a:gd name="adj2" fmla="val 11482"/>
              <a:gd name="adj3" fmla="val 17577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>
            <a:off x="609600" y="4191000"/>
            <a:ext cx="2103120" cy="2560320"/>
          </a:xfrm>
          <a:prstGeom prst="bentArrow">
            <a:avLst>
              <a:gd name="adj1" fmla="val 3659"/>
              <a:gd name="adj2" fmla="val 7308"/>
              <a:gd name="adj3" fmla="val 13786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457200" y="381000"/>
            <a:ext cx="2651760" cy="1920240"/>
          </a:xfrm>
          <a:prstGeom prst="bentArrow">
            <a:avLst>
              <a:gd name="adj1" fmla="val 5514"/>
              <a:gd name="adj2" fmla="val 7308"/>
              <a:gd name="adj3" fmla="val 18888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2686" y="2819400"/>
            <a:ext cx="74411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600" b="1" dirty="0"/>
              <a:t>D. H.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4114800" y="6324600"/>
            <a:ext cx="686406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600" b="1" dirty="0"/>
              <a:t>I. H.</a:t>
            </a:r>
            <a:endParaRPr lang="en-US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304800" y="0"/>
            <a:ext cx="33832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sz="1600" b="1" i="1" dirty="0"/>
              <a:t>S. haematobium </a:t>
            </a:r>
            <a:r>
              <a:rPr lang="en-GB" sz="1600" b="1" dirty="0"/>
              <a:t>LIFE CYCLE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5486400" y="457200"/>
            <a:ext cx="2971800" cy="523220"/>
          </a:xfrm>
          <a:prstGeom prst="rect">
            <a:avLst/>
          </a:prstGeom>
          <a:gradFill>
            <a:gsLst>
              <a:gs pos="5000">
                <a:srgbClr val="CC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7200000" scaled="0"/>
          </a:gra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Adults inhabit Vesicular veins of the urinary bladder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53200" y="1371600"/>
            <a:ext cx="1828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200" b="1" dirty="0"/>
              <a:t>Female lay eggs in vesicular </a:t>
            </a:r>
            <a:r>
              <a:rPr lang="en-GB" sz="1200" b="1" dirty="0" err="1"/>
              <a:t>venules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96200" y="3591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Eggs pass with urine</a:t>
            </a:r>
          </a:p>
        </p:txBody>
      </p:sp>
      <p:pic>
        <p:nvPicPr>
          <p:cNvPr id="34" name="Picture 33" descr="S m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2654" y="2520782"/>
            <a:ext cx="560612" cy="106061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779520" y="3901440"/>
            <a:ext cx="1554480" cy="36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b="1" dirty="0"/>
              <a:t>Fresh water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6858000" y="4800600"/>
            <a:ext cx="131799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400" b="1" dirty="0" err="1">
                <a:solidFill>
                  <a:schemeClr val="accent5">
                    <a:lumMod val="50000"/>
                  </a:schemeClr>
                </a:solidFill>
              </a:rPr>
              <a:t>Miracidium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 err="1">
                <a:solidFill>
                  <a:schemeClr val="accent5">
                    <a:lumMod val="50000"/>
                  </a:schemeClr>
                </a:solidFill>
              </a:rPr>
              <a:t>hatchs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0200" y="6096000"/>
            <a:ext cx="3050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Miracidium</a:t>
            </a:r>
            <a:r>
              <a:rPr lang="en-GB" sz="1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penetrates snail </a:t>
            </a:r>
            <a:endParaRPr lang="en-US" sz="1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85490" y="5181108"/>
            <a:ext cx="12191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sz="1400" b="1" dirty="0"/>
              <a:t>Mother</a:t>
            </a:r>
          </a:p>
          <a:p>
            <a:pPr algn="ctr"/>
            <a:r>
              <a:rPr lang="en-GB" sz="1400" b="1" dirty="0" err="1"/>
              <a:t>sporocyst</a:t>
            </a:r>
            <a:r>
              <a:rPr lang="en-GB" sz="1400" b="1" dirty="0"/>
              <a:t> </a:t>
            </a:r>
            <a:endParaRPr lang="en-US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3048000" y="5105400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Daughter</a:t>
            </a:r>
          </a:p>
          <a:p>
            <a:r>
              <a:rPr lang="en-GB" sz="1400" b="1" dirty="0" err="1"/>
              <a:t>sporocyst</a:t>
            </a:r>
            <a:endParaRPr lang="en-US" sz="1400" b="1" dirty="0"/>
          </a:p>
        </p:txBody>
      </p:sp>
      <p:pic>
        <p:nvPicPr>
          <p:cNvPr id="40" name="Picture 39" descr="S m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520782"/>
            <a:ext cx="560612" cy="106061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810000" y="5638800"/>
            <a:ext cx="1167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cap="small" dirty="0" err="1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Cercaria</a:t>
            </a:r>
            <a:endParaRPr lang="en-US" sz="1600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1828800"/>
            <a:ext cx="176683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>
                <a:ea typeface="Times New Roman" pitchFamily="18" charset="0"/>
                <a:cs typeface="Arial" pitchFamily="34" charset="0"/>
              </a:rPr>
              <a:t>venous circulation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609600" y="1295400"/>
            <a:ext cx="654346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>
                <a:ea typeface="Times New Roman" pitchFamily="18" charset="0"/>
                <a:cs typeface="Arial" pitchFamily="34" charset="0"/>
              </a:rPr>
              <a:t>lungs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57200" y="762000"/>
            <a:ext cx="196399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>
                <a:ea typeface="Times New Roman" pitchFamily="18" charset="0"/>
                <a:cs typeface="Arial" pitchFamily="34" charset="0"/>
              </a:rPr>
              <a:t>systemic circulation 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3048000" y="381000"/>
            <a:ext cx="2209800" cy="738664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ea typeface="Times New Roman" pitchFamily="18" charset="0"/>
                <a:cs typeface="Arial" pitchFamily="34" charset="0"/>
              </a:rPr>
              <a:t>Maturation in the liver then migrates to  its habitat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381000" y="2435423"/>
            <a:ext cx="176041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400" b="1" cap="small" dirty="0" err="1"/>
              <a:t>Schistosomulum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762000" y="4800600"/>
            <a:ext cx="16001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 err="1"/>
              <a:t>Cercariae</a:t>
            </a:r>
            <a:r>
              <a:rPr lang="en-GB" sz="1200" b="1" dirty="0"/>
              <a:t> attach</a:t>
            </a:r>
          </a:p>
          <a:p>
            <a:r>
              <a:rPr lang="en-GB" sz="1200" b="1" dirty="0"/>
              <a:t>to human skin </a:t>
            </a: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1066800" y="5867400"/>
            <a:ext cx="182293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 err="1"/>
              <a:t>Cercariae</a:t>
            </a:r>
            <a:r>
              <a:rPr lang="en-GB" sz="1200" b="1" dirty="0"/>
              <a:t> emerge</a:t>
            </a:r>
          </a:p>
          <a:p>
            <a:r>
              <a:rPr lang="en-GB" sz="1200" b="1" dirty="0"/>
              <a:t>from the snail host</a:t>
            </a:r>
            <a:endParaRPr lang="en-US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1905000" y="3048000"/>
            <a:ext cx="18998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b="1" dirty="0" err="1"/>
              <a:t>Cercariae</a:t>
            </a:r>
            <a:r>
              <a:rPr lang="en-GB" sz="1200" b="1" dirty="0"/>
              <a:t> penetrate</a:t>
            </a:r>
          </a:p>
          <a:p>
            <a:r>
              <a:rPr lang="en-GB" sz="1200" b="1" dirty="0"/>
              <a:t>human skin </a:t>
            </a:r>
            <a:endParaRPr lang="en-US" sz="1200" b="1" dirty="0"/>
          </a:p>
        </p:txBody>
      </p:sp>
      <p:sp>
        <p:nvSpPr>
          <p:cNvPr id="50" name="Footer Placeholder 18"/>
          <p:cNvSpPr txBox="1">
            <a:spLocks/>
          </p:cNvSpPr>
          <p:nvPr/>
        </p:nvSpPr>
        <p:spPr>
          <a:xfrm>
            <a:off x="7086600" y="6492875"/>
            <a:ext cx="10668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istina" pitchFamily="66" charset="0"/>
                <a:ea typeface="+mn-ea"/>
                <a:cs typeface="+mn-cs"/>
              </a:rPr>
              <a:t>Dr/Ibrahim</a:t>
            </a:r>
          </a:p>
        </p:txBody>
      </p:sp>
      <p:pic>
        <p:nvPicPr>
          <p:cNvPr id="3" name="Picture 2" descr="Photos of Bubble Snails (Genus Bulinus) · iNaturalist">
            <a:extLst>
              <a:ext uri="{FF2B5EF4-FFF2-40B4-BE49-F238E27FC236}">
                <a16:creationId xmlns:a16="http://schemas.microsoft.com/office/drawing/2014/main" id="{27A142DA-667D-93A8-76A6-4D7C5F4A2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4"/>
          <a:stretch/>
        </p:blipFill>
        <p:spPr bwMode="auto">
          <a:xfrm>
            <a:off x="4086432" y="4816903"/>
            <a:ext cx="665969" cy="8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C508-D91B-5999-2DEB-07261C4F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6.47549E-8 L 0.00018 0.27798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9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95E-6 L -0.39722 -0.0647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38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0.00185 L -0.12309 0.08673 L -0.08889 -0.0289 L -0.15538 0.05805 L -0.12083 -0.05735 L -0.18715 0.03146 L -0.1533 -0.0858 L -0.21962 0.00139 L -0.18472 -0.11355 L -0.25191 -0.02775 L -0.21719 -0.14246 L -0.28489 -0.05619 L -0.25 -0.17137 L -0.31597 -0.08371 L -0.28229 -0.20004 L -0.34687 -0.111 L -0.31163 -0.22594 " pathEditMode="relative" rAng="2013819" ptsTypes="FFFFFFFFFFFFFFFFF">
                                      <p:cBhvr>
                                        <p:cTn id="2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630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C -0.02031 -0.11355 -0.0401 -0.22687 -0.00815 -0.28515 C 0.02379 -0.34343 0.14445 -0.36078 0.19185 -0.3506 C 0.23924 -0.34043 0.2625 -0.24468 0.27657 -0.22364 " pathEditMode="relative" ptsTypes="aaaA">
                                      <p:cBhvr>
                                        <p:cTn id="2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31" grpId="0" animBg="1"/>
      <p:bldP spid="32" grpId="0"/>
      <p:bldP spid="33" grpId="0"/>
      <p:bldP spid="36" grpId="0"/>
      <p:bldP spid="37" grpId="0"/>
      <p:bldP spid="38" grpId="0"/>
      <p:bldP spid="38" grpId="1"/>
      <p:bldP spid="39" grpId="0"/>
      <p:bldP spid="39" grpId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621</TotalTime>
  <Words>1312</Words>
  <Application>Microsoft Office PowerPoint</Application>
  <PresentationFormat>On-screen Show (4:3)</PresentationFormat>
  <Paragraphs>282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Lucida Sans</vt:lpstr>
      <vt:lpstr>Pristina</vt:lpstr>
      <vt:lpstr>Times New Roman</vt:lpstr>
      <vt:lpstr>Verdana</vt:lpstr>
      <vt:lpstr>Wingdings</vt:lpstr>
      <vt:lpstr>Office Theme</vt:lpstr>
      <vt:lpstr>Clarity</vt:lpstr>
      <vt:lpstr>Urinary schistososmiasis</vt:lpstr>
      <vt:lpstr> Classification  of Schistosoma species</vt:lpstr>
      <vt:lpstr>PowerPoint Presentation</vt:lpstr>
      <vt:lpstr>PowerPoint Presentation</vt:lpstr>
      <vt:lpstr>PowerPoint Presentation</vt:lpstr>
      <vt:lpstr>Schistosoma haematobium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Urinary schistosomiasis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picture</vt:lpstr>
      <vt:lpstr>PowerPoint Presentation</vt:lpstr>
      <vt:lpstr>PowerPoint Presentation</vt:lpstr>
      <vt:lpstr>PowerPoint Presentation</vt:lpstr>
      <vt:lpstr>Trichomonas vaginalis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Schistosoma and hydatid cyst</dc:title>
  <dc:creator>Dina M. Abouraya</dc:creator>
  <cp:lastModifiedBy>Dina M. Abouraya</cp:lastModifiedBy>
  <cp:revision>203</cp:revision>
  <dcterms:created xsi:type="dcterms:W3CDTF">2023-03-26T04:20:51Z</dcterms:created>
  <dcterms:modified xsi:type="dcterms:W3CDTF">2023-05-06T21:17:01Z</dcterms:modified>
</cp:coreProperties>
</file>