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8" r:id="rId13"/>
    <p:sldId id="266" r:id="rId14"/>
    <p:sldId id="267" r:id="rId15"/>
    <p:sldId id="278" r:id="rId16"/>
    <p:sldId id="269" r:id="rId17"/>
    <p:sldId id="270" r:id="rId18"/>
    <p:sldId id="271" r:id="rId19"/>
    <p:sldId id="272" r:id="rId20"/>
    <p:sldId id="273" r:id="rId21"/>
    <p:sldId id="274" r:id="rId22"/>
    <p:sldId id="27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Brain Tumors</a:t>
            </a:r>
            <a:endParaRPr lang="en-US" dirty="0"/>
          </a:p>
        </p:txBody>
      </p:sp>
      <p:sp>
        <p:nvSpPr>
          <p:cNvPr id="3" name="Subtitle 2"/>
          <p:cNvSpPr>
            <a:spLocks noGrp="1"/>
          </p:cNvSpPr>
          <p:nvPr>
            <p:ph type="subTitle" idx="1"/>
          </p:nvPr>
        </p:nvSpPr>
        <p:spPr/>
        <p:txBody>
          <a:bodyPr/>
          <a:lstStyle/>
          <a:p>
            <a:r>
              <a:rPr lang="en-US"/>
              <a:t>Done by: Aseel Sadaqa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a:xfrm>
            <a:off x="928370" y="678815"/>
            <a:ext cx="3845560" cy="918210"/>
          </a:xfrm>
        </p:spPr>
        <p:txBody>
          <a:bodyPr>
            <a:normAutofit fontScale="90000"/>
          </a:bodyPr>
          <a:p>
            <a:r>
              <a:rPr lang="en-US" altLang="ar-JO">
                <a:sym typeface="+mn-ea"/>
              </a:rPr>
              <a:t>Pseudopalisading</a:t>
            </a:r>
            <a:endParaRPr lang="en-US"/>
          </a:p>
        </p:txBody>
      </p:sp>
      <p:pic>
        <p:nvPicPr>
          <p:cNvPr id="5" name="Content Placeholder 4" descr="Pseudo"/>
          <p:cNvPicPr>
            <a:picLocks noChangeAspect="1"/>
          </p:cNvPicPr>
          <p:nvPr>
            <p:ph sz="half" idx="1"/>
          </p:nvPr>
        </p:nvPicPr>
        <p:blipFill>
          <a:blip r:embed="rId1"/>
          <a:stretch>
            <a:fillRect/>
          </a:stretch>
        </p:blipFill>
        <p:spPr>
          <a:xfrm>
            <a:off x="0" y="1691005"/>
            <a:ext cx="6011545" cy="5071110"/>
          </a:xfrm>
          <a:prstGeom prst="rect">
            <a:avLst/>
          </a:prstGeom>
        </p:spPr>
      </p:pic>
      <p:pic>
        <p:nvPicPr>
          <p:cNvPr id="7" name="Content Placeholder 6" descr="Butterfly"/>
          <p:cNvPicPr>
            <a:picLocks noChangeAspect="1"/>
          </p:cNvPicPr>
          <p:nvPr>
            <p:ph sz="half" idx="2"/>
          </p:nvPr>
        </p:nvPicPr>
        <p:blipFill>
          <a:blip r:embed="rId2"/>
          <a:stretch>
            <a:fillRect/>
          </a:stretch>
        </p:blipFill>
        <p:spPr>
          <a:xfrm>
            <a:off x="6010910" y="1597025"/>
            <a:ext cx="6181090" cy="5261610"/>
          </a:xfrm>
          <a:prstGeom prst="rect">
            <a:avLst/>
          </a:prstGeom>
        </p:spPr>
      </p:pic>
      <p:sp>
        <p:nvSpPr>
          <p:cNvPr id="9" name="Text Box 8"/>
          <p:cNvSpPr txBox="1"/>
          <p:nvPr/>
        </p:nvSpPr>
        <p:spPr>
          <a:xfrm>
            <a:off x="6955790" y="890270"/>
            <a:ext cx="4782820" cy="706755"/>
          </a:xfrm>
          <a:prstGeom prst="rect">
            <a:avLst/>
          </a:prstGeom>
          <a:noFill/>
        </p:spPr>
        <p:txBody>
          <a:bodyPr wrap="square" rtlCol="0">
            <a:spAutoFit/>
          </a:bodyPr>
          <a:p>
            <a:r>
              <a:rPr lang="en-US" altLang="ar-JO" sz="4000">
                <a:sym typeface="+mn-ea"/>
              </a:rPr>
              <a:t>butterfly glioma</a:t>
            </a:r>
            <a:endParaRPr 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516235" cy="4351655"/>
          </a:xfrm>
        </p:spPr>
        <p:txBody>
          <a:bodyPr/>
          <a:p>
            <a:r>
              <a:rPr lang="en-US"/>
              <a:t>Diagnosis : Neurologic exam , imaging test , biobsy </a:t>
            </a:r>
            <a:endParaRPr lang="en-US"/>
          </a:p>
          <a:p>
            <a:pPr marL="0" indent="0">
              <a:buNone/>
            </a:pPr>
            <a:endParaRPr lang="en-US"/>
          </a:p>
          <a:p>
            <a:r>
              <a:rPr lang="en-US"/>
              <a:t>Treatment :  can be very difficult to treat and a cure is often not possible. Treatments may slow progression of the cancer and reduce signs and symptoms. ( Surgery ,chemotherapy , radiation therapy , Supportive (palliative) care) </a:t>
            </a:r>
            <a:endParaRPr lang="en-US"/>
          </a:p>
          <a:p>
            <a:pPr marL="0" indent="0">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sym typeface="+mn-ea"/>
              </a:rPr>
              <a:t>Meningioma </a:t>
            </a:r>
            <a:endParaRPr lang="en-US"/>
          </a:p>
        </p:txBody>
      </p:sp>
      <p:sp>
        <p:nvSpPr>
          <p:cNvPr id="3" name="Content Placeholder 2"/>
          <p:cNvSpPr>
            <a:spLocks noGrp="1"/>
          </p:cNvSpPr>
          <p:nvPr>
            <p:ph sz="half" idx="1"/>
          </p:nvPr>
        </p:nvSpPr>
        <p:spPr>
          <a:xfrm>
            <a:off x="777875" y="773430"/>
            <a:ext cx="10371455" cy="4351655"/>
          </a:xfrm>
        </p:spPr>
        <p:txBody>
          <a:bodyPr>
            <a:normAutofit fontScale="90000" lnSpcReduction="20000"/>
          </a:bodyPr>
          <a:p>
            <a:r>
              <a:rPr lang="en-US"/>
              <a:t>A meningioma is a tumor that arises from the meninges (the membranes that surround your brain and spinal cord). Although not technically a brain tumor, it is included in this category because it may compress or squeeze the adjacent brain, nerves and vessels. </a:t>
            </a:r>
            <a:endParaRPr lang="en-US"/>
          </a:p>
          <a:p>
            <a:r>
              <a:rPr lang="en-US"/>
              <a:t>Second most common , female </a:t>
            </a:r>
            <a:r>
              <a:rPr lang="ar-JO" altLang="en-US"/>
              <a:t>&gt; </a:t>
            </a:r>
            <a:r>
              <a:rPr lang="en-US" altLang="ar-JO"/>
              <a:t>male.</a:t>
            </a:r>
            <a:endParaRPr lang="en-US" altLang="ar-JO"/>
          </a:p>
          <a:p>
            <a:r>
              <a:rPr lang="en-US" altLang="ar-JO">
                <a:sym typeface="+mn-ea"/>
              </a:rPr>
              <a:t>Arachnoid cell origin. </a:t>
            </a:r>
            <a:endParaRPr lang="en-US" altLang="ar-JO"/>
          </a:p>
          <a:p>
            <a:r>
              <a:rPr lang="en-US">
                <a:sym typeface="+mn-ea"/>
              </a:rPr>
              <a:t> Typically benign , often asymptomatic, may present with seizures if enlarges enough to case symptoms.</a:t>
            </a:r>
            <a:endParaRPr lang="en-US">
              <a:sym typeface="+mn-ea"/>
            </a:endParaRPr>
          </a:p>
          <a:p>
            <a:r>
              <a:rPr lang="en-US">
                <a:sym typeface="+mn-ea"/>
              </a:rPr>
              <a:t>Risk factor : prior rdiation to the head ( in childhood malignancies , latency period ~ 20 y) </a:t>
            </a:r>
            <a:endParaRPr lang="en-US" altLang="ar-JO"/>
          </a:p>
          <a:p>
            <a:r>
              <a:rPr lang="en-US" altLang="ar-JO"/>
              <a:t>Most often occurs near surface of brain and in parasagital region.</a:t>
            </a:r>
            <a:endParaRPr lang="en-US" altLang="ar-JO"/>
          </a:p>
          <a:p>
            <a:r>
              <a:rPr lang="en-US" altLang="ar-JO"/>
              <a:t>Grade 1-3 , relatively slow growing.</a:t>
            </a:r>
            <a:endParaRPr lang="en-US" altLang="ar-J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sym typeface="+mn-ea"/>
              </a:rPr>
              <a:t>Meningioma </a:t>
            </a:r>
            <a:endParaRPr lang="en-US"/>
          </a:p>
        </p:txBody>
      </p:sp>
      <p:sp>
        <p:nvSpPr>
          <p:cNvPr id="3" name="Content Placeholder 2"/>
          <p:cNvSpPr>
            <a:spLocks noGrp="1"/>
          </p:cNvSpPr>
          <p:nvPr>
            <p:ph sz="half" idx="1"/>
          </p:nvPr>
        </p:nvSpPr>
        <p:spPr/>
        <p:txBody>
          <a:bodyPr/>
          <a:p>
            <a:pPr marL="0" indent="0">
              <a:buNone/>
            </a:pPr>
            <a:r>
              <a:rPr lang="en-US"/>
              <a:t>Histology:</a:t>
            </a:r>
            <a:endParaRPr lang="en-US"/>
          </a:p>
          <a:p>
            <a:r>
              <a:rPr lang="en-US"/>
              <a:t>Psammoma bodies (laminated calcifications)</a:t>
            </a:r>
            <a:endParaRPr lang="en-US"/>
          </a:p>
          <a:p>
            <a:r>
              <a:rPr lang="en-US"/>
              <a:t>Spindle cells concentrically arranged in whorled pattern.</a:t>
            </a:r>
            <a:endParaRPr lang="en-US"/>
          </a:p>
        </p:txBody>
      </p:sp>
      <p:pic>
        <p:nvPicPr>
          <p:cNvPr id="5" name="Content Placeholder 4" descr="psamoma"/>
          <p:cNvPicPr>
            <a:picLocks noChangeAspect="1"/>
          </p:cNvPicPr>
          <p:nvPr>
            <p:ph sz="half" idx="2"/>
          </p:nvPr>
        </p:nvPicPr>
        <p:blipFill>
          <a:blip r:embed="rId1"/>
          <a:stretch>
            <a:fillRect/>
          </a:stretch>
        </p:blipFill>
        <p:spPr>
          <a:xfrm>
            <a:off x="6111240" y="1463675"/>
            <a:ext cx="5876290" cy="51358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r>
              <a:rPr lang="en-US">
                <a:sym typeface="+mn-ea"/>
              </a:rPr>
              <a:t>Meningioma </a:t>
            </a:r>
            <a:endParaRPr lang="en-US"/>
          </a:p>
        </p:txBody>
      </p:sp>
      <p:sp>
        <p:nvSpPr>
          <p:cNvPr id="7" name="Content Placeholder 6"/>
          <p:cNvSpPr>
            <a:spLocks noGrp="1"/>
          </p:cNvSpPr>
          <p:nvPr>
            <p:ph sz="half" idx="2"/>
          </p:nvPr>
        </p:nvSpPr>
        <p:spPr>
          <a:xfrm>
            <a:off x="685800" y="1098550"/>
            <a:ext cx="5384800" cy="4953000"/>
          </a:xfrm>
        </p:spPr>
        <p:txBody>
          <a:bodyPr/>
          <a:p>
            <a:r>
              <a:rPr lang="en-US"/>
              <a:t>CT scan :</a:t>
            </a:r>
            <a:endParaRPr lang="en-US"/>
          </a:p>
          <a:p>
            <a:r>
              <a:rPr lang="en-US">
                <a:sym typeface="+mn-ea"/>
              </a:rPr>
              <a:t>Extra-axial ( external to brain parenchyma ) so can attatch to dura and have this ” tail” of thickend dura from the meningioma cells.</a:t>
            </a:r>
            <a:endParaRPr lang="en-US"/>
          </a:p>
        </p:txBody>
      </p:sp>
      <p:pic>
        <p:nvPicPr>
          <p:cNvPr id="5" name="Content Placeholder 4" descr="tail"/>
          <p:cNvPicPr>
            <a:picLocks noChangeAspect="1"/>
          </p:cNvPicPr>
          <p:nvPr>
            <p:ph sz="half" idx="1"/>
          </p:nvPr>
        </p:nvPicPr>
        <p:blipFill>
          <a:blip r:embed="rId1"/>
          <a:stretch>
            <a:fillRect/>
          </a:stretch>
        </p:blipFill>
        <p:spPr>
          <a:xfrm>
            <a:off x="6071235" y="1368425"/>
            <a:ext cx="6120765" cy="5489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Meningioma </a:t>
            </a:r>
            <a:br>
              <a:rPr lang="en-US"/>
            </a:br>
            <a:endParaRPr lang="en-US"/>
          </a:p>
        </p:txBody>
      </p:sp>
      <p:sp>
        <p:nvSpPr>
          <p:cNvPr id="3" name="Content Placeholder 2"/>
          <p:cNvSpPr>
            <a:spLocks noGrp="1"/>
          </p:cNvSpPr>
          <p:nvPr>
            <p:ph sz="half" idx="1"/>
          </p:nvPr>
        </p:nvSpPr>
        <p:spPr>
          <a:xfrm>
            <a:off x="461010" y="773430"/>
            <a:ext cx="5181600" cy="5104765"/>
          </a:xfrm>
        </p:spPr>
        <p:txBody>
          <a:bodyPr>
            <a:normAutofit lnSpcReduction="20000"/>
          </a:bodyPr>
          <a:p>
            <a:r>
              <a:rPr lang="en-US"/>
              <a:t>Charecterstic of meningioma on CT sacn : it apperas on the outside pushing its way in, no little fingers of growth diving into the cortex because it is extra-axial.</a:t>
            </a:r>
            <a:endParaRPr lang="en-US"/>
          </a:p>
          <a:p>
            <a:r>
              <a:rPr lang="en-US"/>
              <a:t>Treatment : Because most meningiomas grow slowly, often without any significant signs and symptoms, they do not always require immediate treatment and may be monitored over time.</a:t>
            </a:r>
            <a:endParaRPr lang="en-US"/>
          </a:p>
        </p:txBody>
      </p:sp>
      <p:pic>
        <p:nvPicPr>
          <p:cNvPr id="5" name="Content Placeholder 4" descr="meningioma ct"/>
          <p:cNvPicPr>
            <a:picLocks noChangeAspect="1"/>
          </p:cNvPicPr>
          <p:nvPr>
            <p:ph sz="half" idx="2"/>
          </p:nvPr>
        </p:nvPicPr>
        <p:blipFill>
          <a:blip r:embed="rId1"/>
          <a:stretch>
            <a:fillRect/>
          </a:stretch>
        </p:blipFill>
        <p:spPr>
          <a:xfrm>
            <a:off x="6019800" y="1285240"/>
            <a:ext cx="6172200" cy="55727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Schwannoma </a:t>
            </a:r>
            <a:endParaRPr lang="en-US"/>
          </a:p>
        </p:txBody>
      </p:sp>
      <p:sp>
        <p:nvSpPr>
          <p:cNvPr id="3" name="Content Placeholder 2"/>
          <p:cNvSpPr>
            <a:spLocks noGrp="1"/>
          </p:cNvSpPr>
          <p:nvPr>
            <p:ph sz="half" idx="1"/>
          </p:nvPr>
        </p:nvSpPr>
        <p:spPr>
          <a:xfrm>
            <a:off x="751840" y="890270"/>
            <a:ext cx="10688955" cy="4351655"/>
          </a:xfrm>
        </p:spPr>
        <p:txBody>
          <a:bodyPr/>
          <a:p>
            <a:r>
              <a:rPr lang="en-US"/>
              <a:t>Third most common adult primary brain tumor.</a:t>
            </a:r>
            <a:endParaRPr lang="en-US"/>
          </a:p>
          <a:p>
            <a:r>
              <a:rPr lang="en-US"/>
              <a:t>Schwan cells origin.</a:t>
            </a:r>
            <a:endParaRPr lang="en-US"/>
          </a:p>
          <a:p>
            <a:r>
              <a:rPr lang="en-US"/>
              <a:t>Clasically at cerebellopontine angle involving both CN 7 and 8 , but can be along any periphral nerve . Often localized to CN 8 in internal acoustic meatus , leading to vestibular schwannoma that presents as hearing loss and tinnitus.</a:t>
            </a:r>
            <a:endParaRPr lang="en-US"/>
          </a:p>
          <a:p>
            <a:r>
              <a:rPr lang="en-US"/>
              <a:t>Bilateral schwannomas found in neurofibromatosis type 2 .</a:t>
            </a:r>
            <a:endParaRPr lang="en-US"/>
          </a:p>
          <a:p>
            <a:r>
              <a:rPr lang="en-US"/>
              <a:t>Treatment : Surgery for resection and radiation.</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a:xfrm>
            <a:off x="838200" y="440690"/>
            <a:ext cx="4599305" cy="1325880"/>
          </a:xfrm>
        </p:spPr>
        <p:txBody>
          <a:bodyPr>
            <a:normAutofit/>
          </a:bodyPr>
          <a:p>
            <a:r>
              <a:rPr lang="en-US" sz="2220"/>
              <a:t>Histology : dense , hypercellular areas containing spindle cells alternating with hypocellular , myxoid areas</a:t>
            </a:r>
            <a:endParaRPr lang="en-US" sz="2220"/>
          </a:p>
        </p:txBody>
      </p:sp>
      <p:pic>
        <p:nvPicPr>
          <p:cNvPr id="5" name="Content Placeholder 4" descr="vestibular"/>
          <p:cNvPicPr>
            <a:picLocks noChangeAspect="1"/>
          </p:cNvPicPr>
          <p:nvPr>
            <p:ph sz="half" idx="2"/>
          </p:nvPr>
        </p:nvPicPr>
        <p:blipFill>
          <a:blip r:embed="rId1"/>
          <a:stretch>
            <a:fillRect/>
          </a:stretch>
        </p:blipFill>
        <p:spPr>
          <a:xfrm>
            <a:off x="6305550" y="1936750"/>
            <a:ext cx="5427345" cy="4566285"/>
          </a:xfrm>
          <a:prstGeom prst="rect">
            <a:avLst/>
          </a:prstGeom>
        </p:spPr>
      </p:pic>
      <p:pic>
        <p:nvPicPr>
          <p:cNvPr id="8" name="Content Placeholder 7" descr="Schwannoma_AntoniA_1"/>
          <p:cNvPicPr>
            <a:picLocks noChangeAspect="1"/>
          </p:cNvPicPr>
          <p:nvPr>
            <p:ph sz="half" idx="1"/>
          </p:nvPr>
        </p:nvPicPr>
        <p:blipFill>
          <a:blip r:embed="rId2"/>
          <a:stretch>
            <a:fillRect/>
          </a:stretch>
        </p:blipFill>
        <p:spPr>
          <a:xfrm>
            <a:off x="838200" y="1936750"/>
            <a:ext cx="5181600" cy="4566285"/>
          </a:xfrm>
          <a:prstGeom prst="rect">
            <a:avLst/>
          </a:prstGeom>
        </p:spPr>
      </p:pic>
      <p:sp>
        <p:nvSpPr>
          <p:cNvPr id="10" name="Text Box 9"/>
          <p:cNvSpPr txBox="1"/>
          <p:nvPr/>
        </p:nvSpPr>
        <p:spPr>
          <a:xfrm>
            <a:off x="7045960" y="1195070"/>
            <a:ext cx="309880" cy="368300"/>
          </a:xfrm>
          <a:prstGeom prst="rect">
            <a:avLst/>
          </a:prstGeom>
          <a:noFill/>
        </p:spPr>
        <p:txBody>
          <a:bodyPr wrap="none" rtlCol="0">
            <a:spAutoFit/>
          </a:bodyPr>
          <a:p>
            <a:endParaRPr lang="en-US"/>
          </a:p>
        </p:txBody>
      </p:sp>
      <p:sp>
        <p:nvSpPr>
          <p:cNvPr id="11" name="Text Box 10"/>
          <p:cNvSpPr txBox="1"/>
          <p:nvPr/>
        </p:nvSpPr>
        <p:spPr>
          <a:xfrm>
            <a:off x="6966585" y="938530"/>
            <a:ext cx="4104640" cy="521970"/>
          </a:xfrm>
          <a:prstGeom prst="rect">
            <a:avLst/>
          </a:prstGeom>
          <a:noFill/>
        </p:spPr>
        <p:txBody>
          <a:bodyPr wrap="square" rtlCol="0">
            <a:spAutoFit/>
          </a:bodyPr>
          <a:p>
            <a:r>
              <a:rPr lang="en-US" sz="2800">
                <a:sym typeface="+mn-ea"/>
              </a:rPr>
              <a:t>vestibular schwannoma</a:t>
            </a:r>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Oligodendroglioma</a:t>
            </a:r>
            <a:endParaRPr lang="en-US"/>
          </a:p>
        </p:txBody>
      </p:sp>
      <p:sp>
        <p:nvSpPr>
          <p:cNvPr id="3" name="Content Placeholder 2"/>
          <p:cNvSpPr>
            <a:spLocks noGrp="1"/>
          </p:cNvSpPr>
          <p:nvPr>
            <p:ph sz="half" idx="1"/>
          </p:nvPr>
        </p:nvSpPr>
        <p:spPr/>
        <p:txBody>
          <a:bodyPr/>
          <a:p>
            <a:r>
              <a:rPr lang="en-US"/>
              <a:t>Relatively rare , slow growing , more often in frontal lobes.</a:t>
            </a:r>
            <a:endParaRPr lang="en-US"/>
          </a:p>
          <a:p>
            <a:r>
              <a:rPr lang="en-US"/>
              <a:t>Oligodendrocyte in origin.</a:t>
            </a:r>
            <a:endParaRPr lang="en-US"/>
          </a:p>
          <a:p>
            <a:r>
              <a:rPr lang="en-US"/>
              <a:t>Presents with seizure.</a:t>
            </a:r>
            <a:endParaRPr lang="en-US"/>
          </a:p>
          <a:p>
            <a:r>
              <a:rPr lang="en-US"/>
              <a:t>Grade 2-3 </a:t>
            </a:r>
            <a:endParaRPr lang="en-US"/>
          </a:p>
          <a:p>
            <a:r>
              <a:rPr lang="en-US">
                <a:sym typeface="+mn-ea"/>
              </a:rPr>
              <a:t>Histology :“  Fried egg”  “ Chicken-wire “ capillary pattern </a:t>
            </a:r>
            <a:endParaRPr lang="en-US"/>
          </a:p>
          <a:p>
            <a:endParaRPr lang="en-US"/>
          </a:p>
        </p:txBody>
      </p:sp>
      <p:pic>
        <p:nvPicPr>
          <p:cNvPr id="5" name="Content Placeholder 4" descr="egg"/>
          <p:cNvPicPr>
            <a:picLocks noChangeAspect="1"/>
          </p:cNvPicPr>
          <p:nvPr>
            <p:ph sz="half" idx="2"/>
          </p:nvPr>
        </p:nvPicPr>
        <p:blipFill>
          <a:blip r:embed="rId1"/>
          <a:stretch>
            <a:fillRect/>
          </a:stretch>
        </p:blipFill>
        <p:spPr>
          <a:xfrm>
            <a:off x="6156325" y="1524635"/>
            <a:ext cx="6035675" cy="53327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Pituitary Adenoma </a:t>
            </a:r>
            <a:endParaRPr lang="en-US"/>
          </a:p>
        </p:txBody>
      </p:sp>
      <p:sp>
        <p:nvSpPr>
          <p:cNvPr id="3" name="Content Placeholder 2"/>
          <p:cNvSpPr>
            <a:spLocks noGrp="1"/>
          </p:cNvSpPr>
          <p:nvPr>
            <p:ph sz="half" idx="1"/>
          </p:nvPr>
        </p:nvSpPr>
        <p:spPr>
          <a:xfrm>
            <a:off x="747395" y="904875"/>
            <a:ext cx="10130790" cy="4351655"/>
          </a:xfrm>
        </p:spPr>
        <p:txBody>
          <a:bodyPr>
            <a:normAutofit lnSpcReduction="20000"/>
          </a:bodyPr>
          <a:p>
            <a:r>
              <a:rPr lang="en-US"/>
              <a:t>Formed by hormone secreting cells of anterior pituitary , may be nonfunctioning or hyperfunctioning .</a:t>
            </a:r>
            <a:endParaRPr lang="en-US"/>
          </a:p>
          <a:p>
            <a:r>
              <a:rPr lang="en-US"/>
              <a:t>classified by the hormone that is released as tumor forms, and by size of tumor .</a:t>
            </a:r>
            <a:endParaRPr lang="en-US"/>
          </a:p>
          <a:p>
            <a:r>
              <a:rPr lang="en-US"/>
              <a:t>The non-functioning type 1.presents with mass effect (like : bitemporal hemianopia , due to pressure on optic chiasm you can't see in the outer portion of both your eyes. )</a:t>
            </a:r>
            <a:endParaRPr lang="en-US"/>
          </a:p>
          <a:p>
            <a:r>
              <a:rPr lang="en-US"/>
              <a:t>2.Pituitary apoplexy is characterized by a sudden onset of headache, visual symptoms, altered mental status, and hormonal dysfunction due to acute hemorrhage or infarction of a pituitary gland.</a:t>
            </a:r>
            <a:endParaRPr lang="en-US"/>
          </a:p>
          <a:p>
            <a:r>
              <a:rPr lang="en-US"/>
              <a:t>3. Hypopituitrism</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Brain Tumors </a:t>
            </a:r>
            <a:endParaRPr lang="en-US"/>
          </a:p>
        </p:txBody>
      </p:sp>
      <p:sp>
        <p:nvSpPr>
          <p:cNvPr id="3" name="Content Placeholder 2"/>
          <p:cNvSpPr>
            <a:spLocks noGrp="1"/>
          </p:cNvSpPr>
          <p:nvPr>
            <p:ph idx="1"/>
          </p:nvPr>
        </p:nvSpPr>
        <p:spPr/>
        <p:txBody>
          <a:bodyPr/>
          <a:p>
            <a:r>
              <a:rPr lang="en-US" b="1"/>
              <a:t>A brain tumor is a mass or growth of abnormal cells in your brain.</a:t>
            </a:r>
            <a:endParaRPr lang="en-US" b="1"/>
          </a:p>
          <a:p>
            <a:r>
              <a:rPr lang="en-US" b="1"/>
              <a:t>Categorized by primary site location ( supratentorial or infratentorial ) </a:t>
            </a:r>
            <a:endParaRPr lang="en-US" b="1"/>
          </a:p>
          <a:p>
            <a:r>
              <a:rPr lang="en-US" b="1"/>
              <a:t>Named by cell type involved , ( astrocytoma formed by mutated astrocyte ) </a:t>
            </a:r>
            <a:endParaRPr lang="en-US" b="1"/>
          </a:p>
          <a:p>
            <a:r>
              <a:rPr lang="en-US" b="1"/>
              <a:t>Severity is calssified by WHO scale ( grade from 1-4 based on morphologic and functional features of the tumor cell , grade 4 being most abnormal looking cell and most agressive </a:t>
            </a:r>
            <a:endParaRPr lang="en-US"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77520"/>
            <a:ext cx="10972800" cy="582613"/>
          </a:xfrm>
        </p:spPr>
        <p:txBody>
          <a:bodyPr/>
          <a:p>
            <a:r>
              <a:rPr lang="en-US">
                <a:sym typeface="+mn-ea"/>
              </a:rPr>
              <a:t>Pituitary Adenoma </a:t>
            </a:r>
            <a:br>
              <a:rPr lang="en-US"/>
            </a:br>
            <a:endParaRPr lang="en-US"/>
          </a:p>
        </p:txBody>
      </p:sp>
      <p:sp>
        <p:nvSpPr>
          <p:cNvPr id="3" name="Content Placeholder 2"/>
          <p:cNvSpPr>
            <a:spLocks noGrp="1"/>
          </p:cNvSpPr>
          <p:nvPr>
            <p:ph sz="half" idx="1"/>
          </p:nvPr>
        </p:nvSpPr>
        <p:spPr>
          <a:xfrm>
            <a:off x="838200" y="1825625"/>
            <a:ext cx="9767570" cy="4351655"/>
          </a:xfrm>
        </p:spPr>
        <p:txBody>
          <a:bodyPr>
            <a:normAutofit/>
          </a:bodyPr>
          <a:p>
            <a:r>
              <a:rPr lang="en-US"/>
              <a:t>Hyperplasia of only one type of endocrine cells found in pituitary , most commenly form lactotrophes , causes hyperprolactinemia present at galactorrhea, amenorehea , decrease in bone density , decreased libido and infertility in men.</a:t>
            </a:r>
            <a:endParaRPr lang="en-US"/>
          </a:p>
          <a:p>
            <a:r>
              <a:rPr lang="en-US"/>
              <a:t>Somatotrophes : acromegaly , gigantisim.</a:t>
            </a:r>
            <a:endParaRPr lang="en-US"/>
          </a:p>
          <a:p>
            <a:r>
              <a:rPr lang="en-US"/>
              <a:t>Corticotrophes : cushing disease </a:t>
            </a:r>
            <a:endParaRPr lang="en-US"/>
          </a:p>
          <a:p>
            <a:r>
              <a:rPr lang="en-US"/>
              <a:t>Rarely from thyrotrophes and gonadotrophes </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a:xfrm>
            <a:off x="609600" y="401320"/>
            <a:ext cx="10972800" cy="582613"/>
          </a:xfrm>
        </p:spPr>
        <p:txBody>
          <a:bodyPr/>
          <a:p>
            <a:r>
              <a:rPr lang="en-US">
                <a:sym typeface="+mn-ea"/>
              </a:rPr>
              <a:t>Pituitary Adenoma </a:t>
            </a:r>
            <a:br>
              <a:rPr lang="en-US"/>
            </a:br>
            <a:endParaRPr lang="en-US"/>
          </a:p>
        </p:txBody>
      </p:sp>
      <p:pic>
        <p:nvPicPr>
          <p:cNvPr id="5" name="Content Placeholder 4" descr="bitemporal"/>
          <p:cNvPicPr>
            <a:picLocks noChangeAspect="1"/>
          </p:cNvPicPr>
          <p:nvPr>
            <p:ph sz="half" idx="2"/>
          </p:nvPr>
        </p:nvPicPr>
        <p:blipFill>
          <a:blip r:embed="rId1"/>
          <a:stretch>
            <a:fillRect/>
          </a:stretch>
        </p:blipFill>
        <p:spPr>
          <a:xfrm>
            <a:off x="6242050" y="1798320"/>
            <a:ext cx="5508625" cy="4300220"/>
          </a:xfrm>
          <a:prstGeom prst="rect">
            <a:avLst/>
          </a:prstGeom>
        </p:spPr>
      </p:pic>
      <p:pic>
        <p:nvPicPr>
          <p:cNvPr id="8" name="Content Placeholder 7" descr="pituitary"/>
          <p:cNvPicPr>
            <a:picLocks noChangeAspect="1"/>
          </p:cNvPicPr>
          <p:nvPr>
            <p:ph sz="half" idx="1"/>
          </p:nvPr>
        </p:nvPicPr>
        <p:blipFill>
          <a:blip r:embed="rId2"/>
          <a:stretch>
            <a:fillRect/>
          </a:stretch>
        </p:blipFill>
        <p:spPr>
          <a:xfrm>
            <a:off x="652780" y="1798320"/>
            <a:ext cx="5357495" cy="43002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Grp="1" noRot="1" noChangeAspect="1" noMove="1" noResize="1" noEditPoints="1" noAdjustHandles="1" noChangeArrowheads="1" noChangeShapeType="1" noTextEdit="1"/>
          </p:cNvSpPr>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6"/>
          <p:cNvSpPr>
            <a:spLocks noGrp="1" noRot="1" noChangeAspect="1" noMove="1" noResize="1" noEditPoints="1" noAdjustHandles="1" noChangeArrowheads="1" noChangeShapeType="1" noTextEdit="1"/>
          </p:cNvSpPr>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0624" y="1122807"/>
            <a:ext cx="9954443" cy="4297680"/>
          </a:xfrm>
          <a:noFill/>
          <a:ln>
            <a:noFill/>
          </a:ln>
        </p:spPr>
        <p:txBody>
          <a:bodyPr vert="horz" lIns="182880" tIns="182880" rIns="182880" bIns="182880" rtlCol="0" anchor="ctr" anchorCtr="1">
            <a:normAutofit/>
          </a:bodyPr>
          <a:lstStyle/>
          <a:p>
            <a:endParaRPr lang="en-US" sz="5600" kern="1200" cap="all" spc="200" baseline="0">
              <a:solidFill>
                <a:srgbClr val="FFFFFF"/>
              </a:solidFill>
              <a:latin typeface="+mj-lt"/>
              <a:ea typeface="+mj-ea"/>
              <a:cs typeface="+mj-cs"/>
            </a:endParaRPr>
          </a:p>
          <a:p>
            <a:r>
              <a:rPr lang="en-US" sz="5600" kern="1200" cap="all" spc="200" baseline="0">
                <a:solidFill>
                  <a:srgbClr val="FFFFFF"/>
                </a:solidFill>
                <a:latin typeface="+mj-lt"/>
                <a:ea typeface="+mj-ea"/>
                <a:cs typeface="+mj-cs"/>
              </a:rPr>
              <a:t>cHILDHOOD CNS TUMORS</a:t>
            </a:r>
            <a:endParaRPr lang="en-US" sz="5600" kern="1200" cap="all" spc="200" baseline="0">
              <a:solidFill>
                <a:srgbClr val="FFFFFF"/>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a:t>
            </a:r>
            <a:r>
              <a:rPr lang="en-US" dirty="0" err="1"/>
              <a:t>cns</a:t>
            </a:r>
            <a:r>
              <a:rPr lang="en-US" dirty="0"/>
              <a:t> tumors </a:t>
            </a:r>
            <a:endParaRPr lang="en-US" dirty="0"/>
          </a:p>
        </p:txBody>
      </p:sp>
      <p:sp>
        <p:nvSpPr>
          <p:cNvPr id="3" name="Content Placeholder 2"/>
          <p:cNvSpPr>
            <a:spLocks noGrp="1"/>
          </p:cNvSpPr>
          <p:nvPr>
            <p:ph idx="1"/>
          </p:nvPr>
        </p:nvSpPr>
        <p:spPr>
          <a:xfrm>
            <a:off x="2231136" y="2638044"/>
            <a:ext cx="7729728" cy="3820850"/>
          </a:xfrm>
        </p:spPr>
        <p:txBody>
          <a:bodyPr vert="horz" lIns="91440" tIns="45720" rIns="91440" bIns="45720" rtlCol="0" anchor="t">
            <a:normAutofit/>
          </a:bodyPr>
          <a:lstStyle/>
          <a:p>
            <a:r>
              <a:rPr lang="en-US" sz="2800" dirty="0"/>
              <a:t>Pilocytic astrocytoma</a:t>
            </a:r>
            <a:endParaRPr lang="en-US" sz="2800" dirty="0"/>
          </a:p>
          <a:p>
            <a:r>
              <a:rPr lang="en-US" sz="2800" dirty="0"/>
              <a:t>Medulloblastoma</a:t>
            </a:r>
            <a:endParaRPr lang="en-US" sz="2800" dirty="0"/>
          </a:p>
          <a:p>
            <a:r>
              <a:rPr lang="en-US" sz="2800" dirty="0"/>
              <a:t>Ependymoma </a:t>
            </a:r>
            <a:endParaRPr lang="en-US" sz="2800" dirty="0"/>
          </a:p>
          <a:p>
            <a:r>
              <a:rPr lang="en-US" sz="2800" dirty="0"/>
              <a:t>Craniopharyngioma </a:t>
            </a:r>
            <a:endParaRPr lang="en-US" sz="2800" dirty="0"/>
          </a:p>
        </p:txBody>
      </p:sp>
      <p:sp>
        <p:nvSpPr>
          <p:cNvPr id="5" name="Right Bracket 4"/>
          <p:cNvSpPr/>
          <p:nvPr/>
        </p:nvSpPr>
        <p:spPr>
          <a:xfrm>
            <a:off x="5857243" y="2942147"/>
            <a:ext cx="488829" cy="1178942"/>
          </a:xfrm>
          <a:prstGeom prst="righ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577283" y="327048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800" dirty="0"/>
              <a:t>Cerebellar </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249" y="303334"/>
            <a:ext cx="7729728" cy="1188720"/>
          </a:xfrm>
        </p:spPr>
        <p:txBody>
          <a:bodyPr/>
          <a:lstStyle/>
          <a:p>
            <a:r>
              <a:rPr lang="en-US" dirty="0"/>
              <a:t>Pilocytic astrocytoma </a:t>
            </a:r>
            <a:endParaRPr lang="en-US" dirty="0"/>
          </a:p>
        </p:txBody>
      </p:sp>
      <p:sp>
        <p:nvSpPr>
          <p:cNvPr id="3" name="Content Placeholder 2"/>
          <p:cNvSpPr>
            <a:spLocks noGrp="1"/>
          </p:cNvSpPr>
          <p:nvPr>
            <p:ph idx="1"/>
          </p:nvPr>
        </p:nvSpPr>
        <p:spPr>
          <a:xfrm>
            <a:off x="2116117" y="1876044"/>
            <a:ext cx="7729728" cy="3101983"/>
          </a:xfrm>
        </p:spPr>
        <p:txBody>
          <a:bodyPr vert="horz" lIns="91440" tIns="45720" rIns="91440" bIns="45720" rtlCol="0" anchor="t">
            <a:noAutofit/>
          </a:bodyPr>
          <a:lstStyle/>
          <a:p>
            <a:r>
              <a:rPr lang="en-US" sz="2400" dirty="0"/>
              <a:t>Most common brain tumor in children </a:t>
            </a:r>
            <a:endParaRPr lang="en-US" sz="2400" dirty="0"/>
          </a:p>
          <a:p>
            <a:r>
              <a:rPr lang="en-US" sz="2400" dirty="0"/>
              <a:t>Low grade astrocytoma </a:t>
            </a:r>
            <a:endParaRPr lang="en-US" sz="2400" dirty="0"/>
          </a:p>
          <a:p>
            <a:r>
              <a:rPr lang="en-US" sz="2400" dirty="0"/>
              <a:t>Usually in posterior fossa (cerebellum) </a:t>
            </a:r>
            <a:endParaRPr lang="en-US" sz="2400" dirty="0"/>
          </a:p>
          <a:p>
            <a:r>
              <a:rPr lang="en-US" sz="2400" dirty="0"/>
              <a:t>Usually benign without </a:t>
            </a:r>
            <a:r>
              <a:rPr lang="en-US" sz="2400" dirty="0" err="1"/>
              <a:t>mets</a:t>
            </a:r>
            <a:r>
              <a:rPr lang="en-US" sz="2400" dirty="0"/>
              <a:t> </a:t>
            </a:r>
            <a:endParaRPr lang="en-US" sz="2400" dirty="0"/>
          </a:p>
          <a:p>
            <a:r>
              <a:rPr lang="en-US" sz="2400" dirty="0"/>
              <a:t>Well-circumscribed , cystic or solid </a:t>
            </a:r>
            <a:endParaRPr lang="en-US" sz="2400" dirty="0"/>
          </a:p>
          <a:p>
            <a:r>
              <a:rPr lang="en-US" sz="2400" dirty="0"/>
              <a:t>Often successfully treated with surgery </a:t>
            </a:r>
            <a:endParaRPr lang="en-US" sz="2400" dirty="0"/>
          </a:p>
          <a:p>
            <a:r>
              <a:rPr lang="en-US" sz="2400" dirty="0"/>
              <a:t>Contain </a:t>
            </a:r>
            <a:r>
              <a:rPr lang="en-US" sz="2400" dirty="0" err="1"/>
              <a:t>rosenthal</a:t>
            </a:r>
            <a:r>
              <a:rPr lang="en-US" sz="2400" dirty="0"/>
              <a:t> fibers </a:t>
            </a:r>
            <a:endParaRPr lang="en-US" sz="2400" dirty="0"/>
          </a:p>
          <a:p>
            <a:r>
              <a:rPr lang="en-US" sz="2400" dirty="0"/>
              <a:t>GFAP positive </a:t>
            </a:r>
            <a:endParaRPr lang="en-US" sz="2400" dirty="0"/>
          </a:p>
          <a:p>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03244" y="2638044"/>
            <a:ext cx="3063765" cy="3263206"/>
          </a:xfrm>
        </p:spPr>
        <p:txBody>
          <a:bodyPr vert="horz" lIns="91440" tIns="45720" rIns="91440" bIns="45720" rtlCol="0">
            <a:normAutofit/>
          </a:bodyPr>
          <a:lstStyle/>
          <a:p>
            <a:r>
              <a:rPr lang="en-US" sz="3200"/>
              <a:t>Rosenthal fibers </a:t>
            </a:r>
            <a:endParaRPr lang="en-US" sz="3200"/>
          </a:p>
        </p:txBody>
      </p:sp>
      <p:sp>
        <p:nvSpPr>
          <p:cNvPr id="18" name="Rectangle 17"/>
          <p:cNvSpPr>
            <a:spLocks noGrp="1" noRot="1" noChangeAspect="1" noMove="1" noResize="1" noEditPoints="1" noAdjustHandles="1" noChangeArrowheads="1" noChangeShapeType="1" noTextEdit="1"/>
          </p:cNvSpPr>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umbrella, pink, large, sitting&#10;&#10;Description automatically generated"/>
          <p:cNvPicPr>
            <a:picLocks noChangeAspect="1"/>
          </p:cNvPicPr>
          <p:nvPr/>
        </p:nvPicPr>
        <p:blipFill>
          <a:blip r:embed="rId1"/>
          <a:stretch>
            <a:fillRect/>
          </a:stretch>
        </p:blipFill>
        <p:spPr>
          <a:xfrm>
            <a:off x="5055153" y="1293275"/>
            <a:ext cx="5763490" cy="42793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268" y="288956"/>
            <a:ext cx="7729728" cy="1188720"/>
          </a:xfrm>
        </p:spPr>
        <p:txBody>
          <a:bodyPr/>
          <a:lstStyle/>
          <a:p>
            <a:r>
              <a:rPr lang="en-US" dirty="0"/>
              <a:t>Medulloblastoma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Highly malignant primary brain tumor </a:t>
            </a:r>
            <a:endParaRPr lang="en-US" sz="2400" dirty="0"/>
          </a:p>
          <a:p>
            <a:r>
              <a:rPr lang="en-US" sz="2400" dirty="0"/>
              <a:t>Usually occurs in children </a:t>
            </a:r>
            <a:endParaRPr lang="en-US" sz="2400" dirty="0"/>
          </a:p>
          <a:p>
            <a:r>
              <a:rPr lang="en-US" sz="2400" dirty="0"/>
              <a:t>Usually occurs in cerebellum </a:t>
            </a:r>
            <a:endParaRPr lang="en-US" sz="2400" dirty="0"/>
          </a:p>
          <a:p>
            <a:pPr marL="0" indent="0">
              <a:buNone/>
            </a:pPr>
            <a:r>
              <a:rPr lang="en-US" sz="2400" dirty="0"/>
              <a:t>                often in midline (truncal ataxia) </a:t>
            </a:r>
            <a:endParaRPr lang="en-US" sz="2400" dirty="0"/>
          </a:p>
          <a:p>
            <a:r>
              <a:rPr lang="en-US" sz="2400" dirty="0"/>
              <a:t>Type of primitive neuroectodermal tumor (PNET)</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88956"/>
            <a:ext cx="7729728" cy="1188720"/>
          </a:xfrm>
        </p:spPr>
        <p:txBody>
          <a:bodyPr/>
          <a:lstStyle/>
          <a:p>
            <a:r>
              <a:rPr lang="en-US"/>
              <a:t>Medulloblastoma </a:t>
            </a:r>
            <a:endParaRPr lang="en-US"/>
          </a:p>
        </p:txBody>
      </p:sp>
      <p:sp>
        <p:nvSpPr>
          <p:cNvPr id="3" name="Content Placeholder 2"/>
          <p:cNvSpPr>
            <a:spLocks noGrp="1"/>
          </p:cNvSpPr>
          <p:nvPr>
            <p:ph idx="1"/>
          </p:nvPr>
        </p:nvSpPr>
        <p:spPr>
          <a:xfrm>
            <a:off x="2231136" y="1876044"/>
            <a:ext cx="7729728" cy="4237794"/>
          </a:xfrm>
        </p:spPr>
        <p:txBody>
          <a:bodyPr vert="horz" lIns="91440" tIns="45720" rIns="91440" bIns="45720" rtlCol="0" anchor="t">
            <a:normAutofit/>
          </a:bodyPr>
          <a:lstStyle/>
          <a:p>
            <a:r>
              <a:rPr lang="en-US" sz="2400" dirty="0"/>
              <a:t>Treatment : surgery , radiation , chemo </a:t>
            </a:r>
            <a:endParaRPr lang="en-US" sz="2400" dirty="0"/>
          </a:p>
          <a:p>
            <a:r>
              <a:rPr lang="en-US" sz="2400"/>
              <a:t>75% children survive to adulthood </a:t>
            </a:r>
            <a:endParaRPr lang="en-US" sz="2400"/>
          </a:p>
          <a:p>
            <a:pPr marL="0" indent="0">
              <a:buNone/>
            </a:pPr>
            <a:r>
              <a:rPr lang="en-US" sz="2400"/>
              <a:t>             Many with complications of treatment </a:t>
            </a:r>
            <a:endParaRPr lang="en-US" sz="2400"/>
          </a:p>
          <a:p>
            <a:r>
              <a:rPr lang="en-US" sz="2400"/>
              <a:t>Can compress 4th ventricle                hydrocephalus</a:t>
            </a:r>
            <a:endParaRPr lang="en-US" sz="2400"/>
          </a:p>
          <a:p>
            <a:r>
              <a:rPr lang="en-US" sz="2400"/>
              <a:t>Can spread to CSF</a:t>
            </a:r>
            <a:endParaRPr lang="en-US" sz="2400"/>
          </a:p>
          <a:p>
            <a:pPr algn="ctr">
              <a:buFont typeface="Wingdings" panose="05000000000000000000" pitchFamily="34" charset="0"/>
              <a:buChar char="ü"/>
            </a:pPr>
            <a:r>
              <a:rPr lang="en-US" sz="2000"/>
              <a:t>Nodules in dura of spinal cord : "Drops metastasis "</a:t>
            </a:r>
            <a:endParaRPr lang="en-US" sz="2000"/>
          </a:p>
          <a:p>
            <a:pPr algn="ctr">
              <a:buFont typeface="Wingdings" panose="05000000000000000000" pitchFamily="34" charset="0"/>
              <a:buChar char="ü"/>
            </a:pPr>
            <a:r>
              <a:rPr lang="en-US" sz="2000" dirty="0"/>
              <a:t>Tends to occur in lower spinal cord, cauda equina </a:t>
            </a:r>
            <a:endParaRPr lang="en-US" sz="2000" dirty="0"/>
          </a:p>
          <a:p>
            <a:pPr algn="ctr">
              <a:buFont typeface="Wingdings" panose="05000000000000000000" pitchFamily="34" charset="0"/>
              <a:buChar char="ü"/>
            </a:pPr>
            <a:r>
              <a:rPr lang="en-US" sz="2000"/>
              <a:t>Back pain , focal neuro lesions can occur</a:t>
            </a:r>
            <a:r>
              <a:rPr lang="en-US" sz="2400" dirty="0"/>
              <a:t> </a:t>
            </a:r>
            <a:endParaRPr lang="en-US" sz="2400" dirty="0"/>
          </a:p>
        </p:txBody>
      </p:sp>
      <p:sp>
        <p:nvSpPr>
          <p:cNvPr id="5" name="Arrow: Right 4"/>
          <p:cNvSpPr/>
          <p:nvPr/>
        </p:nvSpPr>
        <p:spPr>
          <a:xfrm>
            <a:off x="6094728" y="3487709"/>
            <a:ext cx="977660" cy="2444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03244" y="2638044"/>
            <a:ext cx="3063765" cy="3263206"/>
          </a:xfrm>
        </p:spPr>
        <p:txBody>
          <a:bodyPr vert="horz" lIns="91440" tIns="45720" rIns="91440" bIns="45720" rtlCol="0" anchor="t">
            <a:normAutofit/>
          </a:bodyPr>
          <a:lstStyle/>
          <a:p>
            <a:r>
              <a:rPr lang="en-US" sz="3200">
                <a:ea typeface="+mn-lt"/>
                <a:cs typeface="+mn-lt"/>
              </a:rPr>
              <a:t>Homer-wright rosettes</a:t>
            </a:r>
            <a:endParaRPr lang="en-US" sz="3200"/>
          </a:p>
        </p:txBody>
      </p:sp>
      <p:sp>
        <p:nvSpPr>
          <p:cNvPr id="11" name="Rectangle 10"/>
          <p:cNvSpPr>
            <a:spLocks noGrp="1" noRot="1" noChangeAspect="1" noMove="1" noResize="1" noEditPoints="1" noAdjustHandles="1" noChangeArrowheads="1" noChangeShapeType="1" noTextEdit="1"/>
          </p:cNvSpPr>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coral&#10;&#10;Description automatically generated"/>
          <p:cNvPicPr>
            <a:picLocks noChangeAspect="1"/>
          </p:cNvPicPr>
          <p:nvPr/>
        </p:nvPicPr>
        <p:blipFill>
          <a:blip r:embed="rId1"/>
          <a:stretch>
            <a:fillRect/>
          </a:stretch>
        </p:blipFill>
        <p:spPr>
          <a:xfrm>
            <a:off x="5074428" y="1293275"/>
            <a:ext cx="5724939" cy="427939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7711"/>
            <a:ext cx="7729728" cy="1188720"/>
          </a:xfrm>
        </p:spPr>
        <p:txBody>
          <a:bodyPr/>
          <a:lstStyle/>
          <a:p>
            <a:r>
              <a:rPr lang="en-US"/>
              <a:t>Ependymoma </a:t>
            </a:r>
            <a:endParaRPr lang="en-US"/>
          </a:p>
        </p:txBody>
      </p:sp>
      <p:sp>
        <p:nvSpPr>
          <p:cNvPr id="3" name="Content Placeholder 2"/>
          <p:cNvSpPr>
            <a:spLocks noGrp="1"/>
          </p:cNvSpPr>
          <p:nvPr>
            <p:ph idx="1"/>
          </p:nvPr>
        </p:nvSpPr>
        <p:spPr>
          <a:xfrm>
            <a:off x="2274268" y="1876044"/>
            <a:ext cx="7729728" cy="3101983"/>
          </a:xfrm>
        </p:spPr>
        <p:txBody>
          <a:bodyPr vert="horz" lIns="91440" tIns="45720" rIns="91440" bIns="45720" rtlCol="0" anchor="t">
            <a:normAutofit/>
          </a:bodyPr>
          <a:lstStyle/>
          <a:p>
            <a:r>
              <a:rPr lang="en-US" sz="2400"/>
              <a:t>Ependyma : epithelium-like lining of ventricles </a:t>
            </a:r>
            <a:endParaRPr lang="en-US" sz="2400"/>
          </a:p>
          <a:p>
            <a:r>
              <a:rPr lang="en-US" sz="2400" dirty="0"/>
              <a:t>Found in brain and the spinal cord </a:t>
            </a:r>
            <a:endParaRPr lang="en-US" sz="2400" dirty="0"/>
          </a:p>
          <a:p>
            <a:r>
              <a:rPr lang="en-US" sz="2400"/>
              <a:t>Often found in 4th ventricle </a:t>
            </a:r>
            <a:endParaRPr lang="en-US" sz="2400"/>
          </a:p>
          <a:p>
            <a:r>
              <a:rPr lang="en-US" sz="2400"/>
              <a:t>Can cause hydrocephalus </a:t>
            </a:r>
            <a:endParaRPr lang="en-US" sz="2400" dirty="0"/>
          </a:p>
        </p:txBody>
      </p:sp>
      <p:pic>
        <p:nvPicPr>
          <p:cNvPr id="4" name="Picture 4" descr="A picture containing dog, person, sitting, wearing&#10;&#10;Description automatically generated"/>
          <p:cNvPicPr>
            <a:picLocks noChangeAspect="1"/>
          </p:cNvPicPr>
          <p:nvPr/>
        </p:nvPicPr>
        <p:blipFill>
          <a:blip r:embed="rId1"/>
          <a:stretch>
            <a:fillRect/>
          </a:stretch>
        </p:blipFill>
        <p:spPr>
          <a:xfrm>
            <a:off x="7125419" y="2645556"/>
            <a:ext cx="3505200" cy="35509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00380" y="365125"/>
            <a:ext cx="10515600" cy="1325563"/>
          </a:xfrm>
        </p:spPr>
        <p:txBody>
          <a:bodyPr/>
          <a:p>
            <a:r>
              <a:rPr lang="en-US"/>
              <a:t>Symptoms </a:t>
            </a:r>
            <a:endParaRPr lang="en-US"/>
          </a:p>
        </p:txBody>
      </p:sp>
      <p:sp>
        <p:nvSpPr>
          <p:cNvPr id="3" name="Content Placeholder 2"/>
          <p:cNvSpPr>
            <a:spLocks noGrp="1"/>
          </p:cNvSpPr>
          <p:nvPr>
            <p:ph sz="half" idx="1"/>
          </p:nvPr>
        </p:nvSpPr>
        <p:spPr>
          <a:xfrm>
            <a:off x="534670" y="2298065"/>
            <a:ext cx="5181600" cy="4408170"/>
          </a:xfrm>
        </p:spPr>
        <p:txBody>
          <a:bodyPr>
            <a:normAutofit fontScale="70000"/>
          </a:bodyPr>
          <a:p>
            <a:pPr marL="0" indent="0">
              <a:buNone/>
            </a:pPr>
            <a:r>
              <a:rPr lang="en-US"/>
              <a:t>General signs and symptoms caused by brain tumors may include:</a:t>
            </a:r>
            <a:endParaRPr lang="en-US"/>
          </a:p>
          <a:p>
            <a:pPr marL="0" indent="0">
              <a:buNone/>
            </a:pPr>
            <a:r>
              <a:rPr lang="en-US"/>
              <a:t>1.New onset or change in pattern of headaches</a:t>
            </a:r>
            <a:endParaRPr lang="en-US"/>
          </a:p>
          <a:p>
            <a:pPr marL="0" indent="0">
              <a:buNone/>
            </a:pPr>
            <a:r>
              <a:rPr lang="en-US"/>
              <a:t>2.Headaches that gradually become more frequent and more severe</a:t>
            </a:r>
            <a:endParaRPr lang="en-US"/>
          </a:p>
          <a:p>
            <a:pPr marL="0" indent="0">
              <a:buNone/>
            </a:pPr>
            <a:r>
              <a:rPr lang="en-US"/>
              <a:t>3.Unexplained nausea or vomiting</a:t>
            </a:r>
            <a:endParaRPr lang="en-US"/>
          </a:p>
          <a:p>
            <a:pPr marL="0" indent="0">
              <a:buNone/>
            </a:pPr>
            <a:r>
              <a:rPr lang="en-US"/>
              <a:t>4.Vision problems, such as blurred vision, double vision or loss of peripheral vision.</a:t>
            </a:r>
            <a:endParaRPr lang="en-US"/>
          </a:p>
        </p:txBody>
      </p:sp>
      <p:sp>
        <p:nvSpPr>
          <p:cNvPr id="7" name="Text Box 6"/>
          <p:cNvSpPr txBox="1"/>
          <p:nvPr/>
        </p:nvSpPr>
        <p:spPr>
          <a:xfrm>
            <a:off x="713740" y="1327150"/>
            <a:ext cx="10088880" cy="1383665"/>
          </a:xfrm>
          <a:prstGeom prst="rect">
            <a:avLst/>
          </a:prstGeom>
          <a:noFill/>
        </p:spPr>
        <p:txBody>
          <a:bodyPr wrap="square" rtlCol="0">
            <a:spAutoFit/>
          </a:bodyPr>
          <a:p>
            <a:r>
              <a:rPr lang="en-US" sz="2800">
                <a:sym typeface="+mn-ea"/>
              </a:rPr>
              <a:t>The signs and symptoms of a brain tumor vary greatly and depend on the brain tumor's size, location and rate of growth.</a:t>
            </a:r>
            <a:endParaRPr lang="en-US" sz="2800"/>
          </a:p>
          <a:p>
            <a:endParaRPr lang="en-US" sz="2800"/>
          </a:p>
        </p:txBody>
      </p:sp>
      <p:pic>
        <p:nvPicPr>
          <p:cNvPr id="8" name="Content Placeholder 7" descr="Brain tumor 3"/>
          <p:cNvPicPr>
            <a:picLocks noChangeAspect="1"/>
          </p:cNvPicPr>
          <p:nvPr>
            <p:ph sz="half" idx="2"/>
          </p:nvPr>
        </p:nvPicPr>
        <p:blipFill>
          <a:blip r:embed="rId1"/>
          <a:stretch>
            <a:fillRect/>
          </a:stretch>
        </p:blipFill>
        <p:spPr>
          <a:xfrm>
            <a:off x="5870575" y="2298065"/>
            <a:ext cx="6321425" cy="45599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6"/>
          <p:cNvSpPr>
            <a:spLocks noGrp="1"/>
          </p:cNvSpPr>
          <p:nvPr>
            <p:ph idx="1"/>
          </p:nvPr>
        </p:nvSpPr>
        <p:spPr>
          <a:xfrm>
            <a:off x="831999" y="2134836"/>
            <a:ext cx="3063765" cy="3263206"/>
          </a:xfrm>
        </p:spPr>
        <p:txBody>
          <a:bodyPr vert="horz" lIns="91440" tIns="45720" rIns="91440" bIns="45720" rtlCol="0" anchor="t">
            <a:normAutofit/>
          </a:bodyPr>
          <a:lstStyle/>
          <a:p>
            <a:r>
              <a:rPr lang="en-US" sz="2400" dirty="0" err="1">
                <a:ea typeface="+mn-lt"/>
                <a:cs typeface="+mn-lt"/>
              </a:rPr>
              <a:t>Pseudorosettes</a:t>
            </a:r>
            <a:endParaRPr lang="en-US" sz="2400" dirty="0" err="1">
              <a:ea typeface="+mn-lt"/>
              <a:cs typeface="+mn-lt"/>
            </a:endParaRPr>
          </a:p>
          <a:p>
            <a:endParaRPr lang="en-US" sz="2400" dirty="0"/>
          </a:p>
          <a:p>
            <a:endParaRPr lang="en-US" sz="2400" dirty="0"/>
          </a:p>
          <a:p>
            <a:pPr marL="0" indent="0" algn="ctr">
              <a:buNone/>
            </a:pPr>
            <a:r>
              <a:rPr lang="en-US" dirty="0"/>
              <a:t>Cells surrounding central core but core is blood vessel </a:t>
            </a:r>
            <a:endParaRPr lang="en-US" sz="2400" dirty="0"/>
          </a:p>
          <a:p>
            <a:endParaRPr lang="en-US" sz="2400" dirty="0"/>
          </a:p>
        </p:txBody>
      </p:sp>
      <p:sp>
        <p:nvSpPr>
          <p:cNvPr id="23" name="Rectangle 19"/>
          <p:cNvSpPr>
            <a:spLocks noGrp="1" noRot="1" noChangeAspect="1" noMove="1" noResize="1" noEditPoints="1" noAdjustHandles="1" noChangeArrowheads="1" noChangeShapeType="1" noTextEdit="1"/>
          </p:cNvSpPr>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flower&#10;&#10;Description automatically generated"/>
          <p:cNvPicPr>
            <a:picLocks noChangeAspect="1"/>
          </p:cNvPicPr>
          <p:nvPr/>
        </p:nvPicPr>
        <p:blipFill>
          <a:blip r:embed="rId1"/>
          <a:stretch>
            <a:fillRect/>
          </a:stretch>
        </p:blipFill>
        <p:spPr>
          <a:xfrm>
            <a:off x="5295298" y="1293275"/>
            <a:ext cx="5283200" cy="42793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61484"/>
            <a:ext cx="7729728" cy="1188720"/>
          </a:xfrm>
        </p:spPr>
        <p:txBody>
          <a:bodyPr/>
          <a:lstStyle/>
          <a:p>
            <a:r>
              <a:rPr lang="en-US" dirty="0"/>
              <a:t>Hemangioblastoma </a:t>
            </a:r>
            <a:endParaRPr lang="en-US" dirty="0"/>
          </a:p>
        </p:txBody>
      </p:sp>
      <p:sp>
        <p:nvSpPr>
          <p:cNvPr id="3" name="Content Placeholder 2"/>
          <p:cNvSpPr>
            <a:spLocks noGrp="1"/>
          </p:cNvSpPr>
          <p:nvPr>
            <p:ph idx="1"/>
          </p:nvPr>
        </p:nvSpPr>
        <p:spPr>
          <a:xfrm>
            <a:off x="2231136" y="2062950"/>
            <a:ext cx="7729728" cy="3101983"/>
          </a:xfrm>
        </p:spPr>
        <p:txBody>
          <a:bodyPr vert="horz" lIns="91440" tIns="45720" rIns="91440" bIns="45720" rtlCol="0" anchor="t">
            <a:normAutofit/>
          </a:bodyPr>
          <a:lstStyle/>
          <a:p>
            <a:r>
              <a:rPr lang="en-US" sz="2800" dirty="0"/>
              <a:t>Very rare , slow growing CNS tumor </a:t>
            </a:r>
            <a:endParaRPr lang="en-US" sz="2800" dirty="0"/>
          </a:p>
          <a:p>
            <a:r>
              <a:rPr lang="en-US" sz="2800" dirty="0"/>
              <a:t>Often cerebellar , also brainstem and spinal cord </a:t>
            </a:r>
            <a:endParaRPr lang="en-US" sz="2800" dirty="0"/>
          </a:p>
          <a:p>
            <a:r>
              <a:rPr lang="en-US" sz="2800" dirty="0"/>
              <a:t>Weel-circumscribed , highly vascular </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8352"/>
            <a:ext cx="7729728" cy="1188720"/>
          </a:xfrm>
        </p:spPr>
        <p:txBody>
          <a:bodyPr/>
          <a:lstStyle/>
          <a:p>
            <a:r>
              <a:rPr lang="en-US" dirty="0"/>
              <a:t>Hemangioblastoma </a:t>
            </a:r>
            <a:endParaRPr lang="en-US" dirty="0"/>
          </a:p>
        </p:txBody>
      </p:sp>
      <p:sp>
        <p:nvSpPr>
          <p:cNvPr id="3" name="Content Placeholder 2"/>
          <p:cNvSpPr>
            <a:spLocks noGrp="1"/>
          </p:cNvSpPr>
          <p:nvPr>
            <p:ph idx="1"/>
          </p:nvPr>
        </p:nvSpPr>
        <p:spPr>
          <a:xfrm>
            <a:off x="2274268" y="1919176"/>
            <a:ext cx="7729728" cy="4769756"/>
          </a:xfrm>
        </p:spPr>
        <p:txBody>
          <a:bodyPr vert="horz" lIns="91440" tIns="45720" rIns="91440" bIns="45720" rtlCol="0" anchor="t">
            <a:noAutofit/>
          </a:bodyPr>
          <a:lstStyle/>
          <a:p>
            <a:r>
              <a:rPr lang="en-US" sz="2800" dirty="0"/>
              <a:t>Two key facts to know : </a:t>
            </a:r>
            <a:endParaRPr lang="en-US" sz="2800" dirty="0"/>
          </a:p>
          <a:p>
            <a:pPr marL="342900" indent="-342900">
              <a:buAutoNum type="arabicPeriod"/>
            </a:pPr>
            <a:r>
              <a:rPr lang="en-US" sz="2400" dirty="0"/>
              <a:t>Can produce EPO &gt;&gt; polycythemia (increased </a:t>
            </a:r>
            <a:r>
              <a:rPr lang="en-US" sz="2400" dirty="0" err="1"/>
              <a:t>Hct</a:t>
            </a:r>
            <a:r>
              <a:rPr lang="en-US" sz="2400" dirty="0"/>
              <a:t> )</a:t>
            </a:r>
            <a:endParaRPr lang="en-US" sz="2400" dirty="0"/>
          </a:p>
          <a:p>
            <a:pPr marL="342900" indent="-342900">
              <a:buAutoNum type="arabicPeriod"/>
            </a:pPr>
            <a:r>
              <a:rPr lang="en-US" sz="2400" dirty="0"/>
              <a:t>Occur in von </a:t>
            </a:r>
            <a:r>
              <a:rPr lang="en-US" sz="2400" dirty="0" err="1">
                <a:ea typeface="+mn-lt"/>
                <a:cs typeface="+mn-lt"/>
              </a:rPr>
              <a:t>hippel</a:t>
            </a:r>
            <a:r>
              <a:rPr lang="en-US" sz="2400" dirty="0">
                <a:ea typeface="+mn-lt"/>
                <a:cs typeface="+mn-lt"/>
              </a:rPr>
              <a:t> </a:t>
            </a:r>
            <a:r>
              <a:rPr lang="en-US" sz="2400" dirty="0" err="1">
                <a:ea typeface="+mn-lt"/>
                <a:cs typeface="+mn-lt"/>
              </a:rPr>
              <a:t>lindau</a:t>
            </a:r>
            <a:r>
              <a:rPr lang="en-US" sz="2400" dirty="0">
                <a:ea typeface="+mn-lt"/>
                <a:cs typeface="+mn-lt"/>
              </a:rPr>
              <a:t> syndrome :</a:t>
            </a:r>
            <a:endParaRPr lang="en-US" sz="2400" dirty="0">
              <a:ea typeface="+mn-lt"/>
              <a:cs typeface="+mn-lt"/>
            </a:endParaRPr>
          </a:p>
          <a:p>
            <a:pPr marL="285750" indent="-285750" algn="ctr">
              <a:buFont typeface="Courier New" panose="02070309020205020404" pitchFamily="34" charset="0"/>
              <a:buChar char="o"/>
            </a:pPr>
            <a:r>
              <a:rPr lang="en-US" sz="2000" dirty="0"/>
              <a:t>Autosomal dominant disease </a:t>
            </a:r>
            <a:endParaRPr lang="en-US" sz="2000" dirty="0"/>
          </a:p>
          <a:p>
            <a:pPr marL="285750" indent="-285750" algn="ctr">
              <a:buFont typeface="Courier New" panose="02070309020205020404" pitchFamily="34" charset="0"/>
              <a:buChar char="o"/>
            </a:pPr>
            <a:r>
              <a:rPr lang="en-US" sz="2000" dirty="0"/>
              <a:t>Tumor suppressor gene mutation </a:t>
            </a:r>
            <a:endParaRPr lang="en-US" sz="2000" dirty="0"/>
          </a:p>
          <a:p>
            <a:pPr marL="285750" indent="-285750" algn="ctr">
              <a:buFont typeface="Courier New" panose="02070309020205020404" pitchFamily="34" charset="0"/>
              <a:buChar char="o"/>
            </a:pPr>
            <a:r>
              <a:rPr lang="en-US" sz="2000" dirty="0"/>
              <a:t>LOTS of tumors :</a:t>
            </a:r>
            <a:endParaRPr lang="en-US" sz="2000" dirty="0"/>
          </a:p>
          <a:p>
            <a:pPr marL="0" indent="0" algn="ctr">
              <a:buNone/>
            </a:pPr>
            <a:r>
              <a:rPr lang="en-US" sz="2000" dirty="0"/>
              <a:t>(hemangioblastomas of brain and spine , retinal angioma ,renal cell carcinoma , pheochromocytoma ) </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2088"/>
            <a:ext cx="7729728" cy="1188720"/>
          </a:xfrm>
        </p:spPr>
        <p:txBody>
          <a:bodyPr/>
          <a:lstStyle/>
          <a:p>
            <a:r>
              <a:rPr lang="en-US" dirty="0"/>
              <a:t>Craniopharyngioma </a:t>
            </a:r>
            <a:endParaRPr lang="en-US" dirty="0"/>
          </a:p>
        </p:txBody>
      </p:sp>
      <p:sp>
        <p:nvSpPr>
          <p:cNvPr id="3" name="Content Placeholder 2"/>
          <p:cNvSpPr>
            <a:spLocks noGrp="1"/>
          </p:cNvSpPr>
          <p:nvPr>
            <p:ph idx="1"/>
          </p:nvPr>
        </p:nvSpPr>
        <p:spPr>
          <a:xfrm>
            <a:off x="2231136" y="2034195"/>
            <a:ext cx="7370295" cy="4381567"/>
          </a:xfrm>
        </p:spPr>
        <p:txBody>
          <a:bodyPr vert="horz" lIns="91440" tIns="45720" rIns="91440" bIns="45720" rtlCol="0" anchor="t">
            <a:noAutofit/>
          </a:bodyPr>
          <a:lstStyle/>
          <a:p>
            <a:r>
              <a:rPr lang="en-US" sz="2400" dirty="0"/>
              <a:t>Mostly children 10-14 years old ( rarely younger adults )</a:t>
            </a:r>
            <a:endParaRPr lang="en-US" sz="2400" dirty="0"/>
          </a:p>
          <a:p>
            <a:r>
              <a:rPr lang="en-US" sz="2400" dirty="0"/>
              <a:t>Suprasellar </a:t>
            </a:r>
            <a:endParaRPr lang="en-US" sz="2400" dirty="0"/>
          </a:p>
          <a:p>
            <a:pPr marL="0" indent="0" algn="ctr">
              <a:buNone/>
            </a:pPr>
            <a:r>
              <a:rPr lang="en-US" sz="2400" dirty="0"/>
              <a:t>  </a:t>
            </a:r>
            <a:r>
              <a:rPr lang="en-US" sz="2000" dirty="0"/>
              <a:t>  Anywhere pituitary gland &gt;&gt; base 3rd ventricle </a:t>
            </a:r>
            <a:endParaRPr lang="en-US" sz="2000" dirty="0"/>
          </a:p>
          <a:p>
            <a:pPr marL="285750" indent="-285750"/>
            <a:r>
              <a:rPr lang="en-US" sz="2400" dirty="0"/>
              <a:t>Benign </a:t>
            </a:r>
            <a:endParaRPr lang="en-US" sz="2400" dirty="0"/>
          </a:p>
          <a:p>
            <a:pPr marL="285750" indent="-285750"/>
            <a:r>
              <a:rPr lang="en-US" sz="2400" dirty="0"/>
              <a:t>Symptoms from compression : </a:t>
            </a:r>
            <a:endParaRPr lang="en-US" sz="2400" dirty="0"/>
          </a:p>
          <a:p>
            <a:pPr marL="285750" indent="-285750" algn="ctr">
              <a:buFont typeface="Courier New" panose="02070309020205020404" pitchFamily="34" charset="0"/>
              <a:buChar char="o"/>
            </a:pPr>
            <a:r>
              <a:rPr lang="en-US" sz="2000" dirty="0"/>
              <a:t>Visual field defects</a:t>
            </a:r>
            <a:endParaRPr lang="en-US" sz="2000" dirty="0"/>
          </a:p>
          <a:p>
            <a:pPr marL="285750" indent="-285750" algn="ctr">
              <a:buFont typeface="Courier New" panose="02070309020205020404" pitchFamily="34" charset="0"/>
              <a:buChar char="o"/>
            </a:pPr>
            <a:r>
              <a:rPr lang="en-US" sz="2000" dirty="0"/>
              <a:t>Hormonal imbalance </a:t>
            </a:r>
            <a:endParaRPr lang="en-US" sz="2000" dirty="0"/>
          </a:p>
          <a:p>
            <a:pPr marL="285750" indent="-285750" algn="ctr">
              <a:buFont typeface="Courier New" panose="02070309020205020404" pitchFamily="34" charset="0"/>
              <a:buChar char="o"/>
            </a:pPr>
            <a:r>
              <a:rPr lang="en-US" sz="2000" dirty="0"/>
              <a:t>Behavioral change (frontal lobe dysfunction )</a:t>
            </a:r>
            <a:endParaRPr lang="en-US" sz="2000" dirty="0"/>
          </a:p>
          <a:p>
            <a:pPr marL="285750" indent="-285750"/>
            <a:endParaRPr lang="en-US" sz="2400" dirty="0"/>
          </a:p>
          <a:p>
            <a:pPr marL="285750" indent="-285750"/>
            <a:endParaRPr lang="en-US" sz="2400" dirty="0"/>
          </a:p>
          <a:p>
            <a:pPr marL="285750" indent="-285750"/>
            <a:endParaRPr lang="en-US" sz="2400" dirty="0"/>
          </a:p>
          <a:p>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400" y="317711"/>
            <a:ext cx="7729728" cy="1188720"/>
          </a:xfrm>
        </p:spPr>
        <p:txBody>
          <a:bodyPr/>
          <a:lstStyle/>
          <a:p>
            <a:r>
              <a:rPr lang="en-US" dirty="0"/>
              <a:t>CRANIOPHARYNGIOMA</a:t>
            </a:r>
            <a:r>
              <a:rPr lang="en-US" dirty="0">
                <a:ea typeface="+mj-lt"/>
                <a:cs typeface="+mj-lt"/>
              </a:rPr>
              <a:t> </a:t>
            </a:r>
            <a:endParaRPr lang="en-US" dirty="0">
              <a:ea typeface="+mj-lt"/>
              <a:cs typeface="+mj-lt"/>
            </a:endParaRPr>
          </a:p>
          <a:p>
            <a:endParaRPr lang="en-US" dirty="0"/>
          </a:p>
        </p:txBody>
      </p:sp>
      <p:sp>
        <p:nvSpPr>
          <p:cNvPr id="3" name="Content Placeholder 2"/>
          <p:cNvSpPr>
            <a:spLocks noGrp="1"/>
          </p:cNvSpPr>
          <p:nvPr>
            <p:ph idx="1"/>
          </p:nvPr>
        </p:nvSpPr>
        <p:spPr>
          <a:xfrm>
            <a:off x="2231136" y="1991063"/>
            <a:ext cx="6320748" cy="4467832"/>
          </a:xfrm>
        </p:spPr>
        <p:txBody>
          <a:bodyPr vert="horz" lIns="91440" tIns="45720" rIns="91440" bIns="45720" rtlCol="0" anchor="t">
            <a:noAutofit/>
          </a:bodyPr>
          <a:lstStyle/>
          <a:p>
            <a:r>
              <a:rPr lang="en-US" sz="2400" dirty="0"/>
              <a:t>Derived from </a:t>
            </a:r>
            <a:r>
              <a:rPr lang="en-US" sz="2400" dirty="0" err="1"/>
              <a:t>remnantsof</a:t>
            </a:r>
            <a:r>
              <a:rPr lang="en-US" sz="2400" dirty="0"/>
              <a:t> </a:t>
            </a:r>
            <a:r>
              <a:rPr lang="en-US" sz="2400" dirty="0" err="1"/>
              <a:t>rathke's</a:t>
            </a:r>
            <a:r>
              <a:rPr lang="en-US" sz="2400" dirty="0"/>
              <a:t> pouch </a:t>
            </a:r>
            <a:endParaRPr lang="en-US" sz="2400" dirty="0"/>
          </a:p>
          <a:p>
            <a:pPr marL="285750" indent="-285750" algn="ctr">
              <a:buFont typeface="Courier New" panose="02070309020205020404" pitchFamily="34" charset="0"/>
              <a:buChar char="o"/>
            </a:pPr>
            <a:r>
              <a:rPr lang="en-US" sz="2400" dirty="0"/>
              <a:t>Invagination of the ectoderm </a:t>
            </a:r>
            <a:endParaRPr lang="en-US" sz="2400" dirty="0"/>
          </a:p>
          <a:p>
            <a:pPr marL="285750" indent="-285750" algn="ctr">
              <a:buFont typeface="Courier New" panose="02070309020205020404" pitchFamily="34" charset="0"/>
              <a:buChar char="o"/>
            </a:pPr>
            <a:r>
              <a:rPr lang="en-US" sz="2400" dirty="0"/>
              <a:t>Protrudes from roof of mouth </a:t>
            </a:r>
            <a:endParaRPr lang="en-US" sz="2400" dirty="0"/>
          </a:p>
          <a:p>
            <a:pPr marL="285750" indent="-285750" algn="ctr">
              <a:buFont typeface="Courier New" panose="02070309020205020404" pitchFamily="34" charset="0"/>
              <a:buChar char="o"/>
            </a:pPr>
            <a:r>
              <a:rPr lang="en-US" sz="2400" dirty="0"/>
              <a:t>Also forms anterior pituitary </a:t>
            </a:r>
            <a:endParaRPr lang="en-US" sz="2400" dirty="0"/>
          </a:p>
          <a:p>
            <a:r>
              <a:rPr lang="en-US" sz="2400" dirty="0"/>
              <a:t>Often calcified and cystic </a:t>
            </a:r>
            <a:endParaRPr lang="en-US" sz="2400" dirty="0"/>
          </a:p>
          <a:p>
            <a:r>
              <a:rPr lang="en-US" sz="2400" dirty="0"/>
              <a:t>Contain epithelial cells </a:t>
            </a:r>
            <a:endParaRPr lang="en-US" sz="2400" dirty="0"/>
          </a:p>
          <a:p>
            <a:r>
              <a:rPr lang="en-US" sz="2400" dirty="0"/>
              <a:t>Can compress optic chiasm </a:t>
            </a:r>
            <a:endParaRPr lang="en-US" sz="2400" dirty="0"/>
          </a:p>
          <a:p>
            <a:endParaRPr lang="en-US" sz="2400" dirty="0"/>
          </a:p>
          <a:p>
            <a:endParaRPr lang="en-US" sz="2400" dirty="0"/>
          </a:p>
        </p:txBody>
      </p:sp>
      <p:pic>
        <p:nvPicPr>
          <p:cNvPr id="4" name="Picture 4" descr="A picture containing photo, person, sitting, side&#10;&#10;Description automatically generated"/>
          <p:cNvPicPr>
            <a:picLocks noChangeAspect="1"/>
          </p:cNvPicPr>
          <p:nvPr/>
        </p:nvPicPr>
        <p:blipFill>
          <a:blip r:embed="rId1"/>
          <a:stretch>
            <a:fillRect/>
          </a:stretch>
        </p:blipFill>
        <p:spPr>
          <a:xfrm>
            <a:off x="8117456" y="2849107"/>
            <a:ext cx="3232030" cy="354642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78" y="288956"/>
            <a:ext cx="7729728" cy="1188720"/>
          </a:xfrm>
        </p:spPr>
        <p:txBody>
          <a:bodyPr/>
          <a:lstStyle/>
          <a:p>
            <a:r>
              <a:rPr lang="en-US" dirty="0"/>
              <a:t>Pineal tumors </a:t>
            </a:r>
            <a:endParaRPr lang="en-US" dirty="0"/>
          </a:p>
        </p:txBody>
      </p:sp>
      <p:sp>
        <p:nvSpPr>
          <p:cNvPr id="3" name="Content Placeholder 2"/>
          <p:cNvSpPr>
            <a:spLocks noGrp="1"/>
          </p:cNvSpPr>
          <p:nvPr>
            <p:ph idx="1"/>
          </p:nvPr>
        </p:nvSpPr>
        <p:spPr>
          <a:xfrm>
            <a:off x="2331778" y="2019818"/>
            <a:ext cx="8304822" cy="3101983"/>
          </a:xfrm>
        </p:spPr>
        <p:txBody>
          <a:bodyPr vert="horz" lIns="91440" tIns="45720" rIns="91440" bIns="45720" rtlCol="0" anchor="t">
            <a:noAutofit/>
          </a:bodyPr>
          <a:lstStyle/>
          <a:p>
            <a:r>
              <a:rPr lang="en-US" sz="2400" dirty="0"/>
              <a:t>Rare germ cell tumors or parenchymal  tumors </a:t>
            </a:r>
            <a:endParaRPr lang="en-US" sz="2400" dirty="0"/>
          </a:p>
          <a:p>
            <a:r>
              <a:rPr lang="en-US" sz="2400" dirty="0"/>
              <a:t>Compression pretectal area of midbrain </a:t>
            </a:r>
            <a:endParaRPr lang="en-US" sz="2400" dirty="0"/>
          </a:p>
          <a:p>
            <a:r>
              <a:rPr lang="en-US" sz="2400" dirty="0"/>
              <a:t>Parinaud syndrome :</a:t>
            </a:r>
            <a:endParaRPr lang="en-US" sz="2400" dirty="0"/>
          </a:p>
          <a:p>
            <a:pPr algn="ctr">
              <a:buFont typeface="Courier New" panose="02070309020205020404" pitchFamily="34" charset="0"/>
              <a:buChar char="o"/>
            </a:pPr>
            <a:r>
              <a:rPr lang="en-US" sz="2000" dirty="0"/>
              <a:t>Paralysis of upward gaze</a:t>
            </a:r>
            <a:endParaRPr lang="en-US" sz="2000" dirty="0"/>
          </a:p>
          <a:p>
            <a:pPr algn="ctr">
              <a:buFont typeface="Courier New" panose="02070309020205020404" pitchFamily="34" charset="0"/>
              <a:buChar char="o"/>
            </a:pPr>
            <a:r>
              <a:rPr lang="en-US" sz="2000" dirty="0">
                <a:ea typeface="+mn-lt"/>
                <a:cs typeface="+mn-lt"/>
              </a:rPr>
              <a:t>Pseudo argyll </a:t>
            </a:r>
            <a:r>
              <a:rPr lang="en-US" sz="2000" dirty="0" err="1">
                <a:ea typeface="+mn-lt"/>
                <a:cs typeface="+mn-lt"/>
              </a:rPr>
              <a:t>robertson</a:t>
            </a:r>
            <a:r>
              <a:rPr lang="en-US" sz="2000" dirty="0">
                <a:ea typeface="+mn-lt"/>
                <a:cs typeface="+mn-lt"/>
              </a:rPr>
              <a:t> pupil </a:t>
            </a:r>
            <a:endParaRPr lang="en-US" sz="2000" dirty="0">
              <a:ea typeface="+mn-lt"/>
              <a:cs typeface="+mn-lt"/>
            </a:endParaRPr>
          </a:p>
          <a:p>
            <a:pPr algn="ctr">
              <a:buFont typeface="Courier New" panose="02070309020205020404" pitchFamily="34" charset="0"/>
              <a:buChar char="o"/>
            </a:pPr>
            <a:r>
              <a:rPr lang="en-US" sz="2000" dirty="0">
                <a:ea typeface="+mn-lt"/>
                <a:cs typeface="+mn-lt"/>
              </a:rPr>
              <a:t>React to accommodation but not light </a:t>
            </a:r>
            <a:endParaRPr lang="en-US" sz="2000" dirty="0">
              <a:ea typeface="+mn-lt"/>
              <a:cs typeface="+mn-lt"/>
            </a:endParaRPr>
          </a:p>
          <a:p>
            <a:r>
              <a:rPr lang="en-US" sz="2400" dirty="0">
                <a:ea typeface="+mn-lt"/>
                <a:cs typeface="+mn-lt"/>
              </a:rPr>
              <a:t>Can compress cerebral aqueduct </a:t>
            </a:r>
            <a:endParaRPr lang="en-US" sz="2400" dirty="0">
              <a:ea typeface="+mn-lt"/>
              <a:cs typeface="+mn-lt"/>
            </a:endParaRPr>
          </a:p>
          <a:p>
            <a:pPr marL="0" indent="0" algn="ctr">
              <a:buNone/>
            </a:pPr>
            <a:r>
              <a:rPr lang="en-US" sz="2000" dirty="0">
                <a:ea typeface="+mn-lt"/>
                <a:cs typeface="+mn-lt"/>
              </a:rPr>
              <a:t>Hydrocephalus , papilledema </a:t>
            </a:r>
            <a:endParaRPr lang="en-US" sz="2000" dirty="0">
              <a:ea typeface="+mn-lt"/>
              <a:cs typeface="+mn-lt"/>
            </a:endParaRPr>
          </a:p>
          <a:p>
            <a:endParaRPr lang="en-US" sz="2400" dirty="0">
              <a:ea typeface="+mn-lt"/>
              <a:cs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46466"/>
            <a:ext cx="7729728" cy="1188720"/>
          </a:xfrm>
        </p:spPr>
        <p:txBody>
          <a:bodyPr/>
          <a:lstStyle/>
          <a:p>
            <a:r>
              <a:rPr lang="en-US" dirty="0">
                <a:ea typeface="+mj-lt"/>
                <a:cs typeface="+mj-lt"/>
              </a:rPr>
              <a:t>Stereotactic biopsy </a:t>
            </a:r>
            <a:endParaRPr lang="en-US"/>
          </a:p>
          <a:p>
            <a:endParaRPr lang="en-US" dirty="0"/>
          </a:p>
        </p:txBody>
      </p:sp>
      <p:sp>
        <p:nvSpPr>
          <p:cNvPr id="3" name="Content Placeholder 2"/>
          <p:cNvSpPr>
            <a:spLocks noGrp="1"/>
          </p:cNvSpPr>
          <p:nvPr>
            <p:ph idx="1"/>
          </p:nvPr>
        </p:nvSpPr>
        <p:spPr>
          <a:xfrm>
            <a:off x="2159249" y="2048572"/>
            <a:ext cx="8117916" cy="4223416"/>
          </a:xfrm>
        </p:spPr>
        <p:txBody>
          <a:bodyPr vert="horz" lIns="91440" tIns="45720" rIns="91440" bIns="45720" rtlCol="0" anchor="t">
            <a:normAutofit/>
          </a:bodyPr>
          <a:lstStyle/>
          <a:p>
            <a:r>
              <a:rPr lang="en-US" sz="2800" dirty="0">
                <a:ea typeface="+mn-lt"/>
                <a:cs typeface="+mn-lt"/>
              </a:rPr>
              <a:t>•Stereotactic biopsy involves </a:t>
            </a:r>
            <a:r>
              <a:rPr lang="en-US" sz="2800" b="1" dirty="0">
                <a:ea typeface="+mn-lt"/>
                <a:cs typeface="+mn-lt"/>
              </a:rPr>
              <a:t>localization of the </a:t>
            </a:r>
            <a:r>
              <a:rPr lang="en-US" sz="2800" b="1" dirty="0" err="1">
                <a:ea typeface="+mn-lt"/>
                <a:cs typeface="+mn-lt"/>
              </a:rPr>
              <a:t>tumour</a:t>
            </a:r>
            <a:r>
              <a:rPr lang="en-US" sz="2800" b="1" dirty="0">
                <a:ea typeface="+mn-lt"/>
                <a:cs typeface="+mn-lt"/>
              </a:rPr>
              <a:t> with a stereotactic frame </a:t>
            </a:r>
            <a:r>
              <a:rPr lang="en-US" sz="2800" dirty="0">
                <a:ea typeface="+mn-lt"/>
                <a:cs typeface="+mn-lt"/>
              </a:rPr>
              <a:t>applied to the head of the patient using the </a:t>
            </a:r>
            <a:r>
              <a:rPr lang="en-US" sz="2800" b="1" dirty="0">
                <a:ea typeface="+mn-lt"/>
                <a:cs typeface="+mn-lt"/>
              </a:rPr>
              <a:t>CT scan or MRI.</a:t>
            </a:r>
            <a:endParaRPr lang="en-US" sz="2800" dirty="0"/>
          </a:p>
          <a:p>
            <a:r>
              <a:rPr lang="en-US" sz="2800" dirty="0">
                <a:ea typeface="+mn-lt"/>
                <a:cs typeface="+mn-lt"/>
              </a:rPr>
              <a:t>•</a:t>
            </a:r>
            <a:r>
              <a:rPr lang="en-US" sz="2800" b="1" dirty="0">
                <a:ea typeface="+mn-lt"/>
                <a:cs typeface="+mn-lt"/>
              </a:rPr>
              <a:t>The three-dimensional </a:t>
            </a:r>
            <a:r>
              <a:rPr lang="en-US" sz="2800" dirty="0">
                <a:ea typeface="+mn-lt"/>
                <a:cs typeface="+mn-lt"/>
              </a:rPr>
              <a:t>coordinates of the </a:t>
            </a:r>
            <a:r>
              <a:rPr lang="en-US" sz="2800" dirty="0" err="1">
                <a:ea typeface="+mn-lt"/>
                <a:cs typeface="+mn-lt"/>
              </a:rPr>
              <a:t>tumour</a:t>
            </a:r>
            <a:r>
              <a:rPr lang="en-US" sz="2800" dirty="0">
                <a:ea typeface="+mn-lt"/>
                <a:cs typeface="+mn-lt"/>
              </a:rPr>
              <a:t> are ascertained. </a:t>
            </a:r>
            <a:endParaRPr lang="en-US" sz="2800"/>
          </a:p>
          <a:p>
            <a:r>
              <a:rPr lang="en-US" sz="2800" dirty="0">
                <a:ea typeface="+mn-lt"/>
                <a:cs typeface="+mn-lt"/>
              </a:rPr>
              <a:t>•</a:t>
            </a:r>
            <a:r>
              <a:rPr lang="en-US" sz="2800" b="1" dirty="0">
                <a:ea typeface="+mn-lt"/>
                <a:cs typeface="+mn-lt"/>
              </a:rPr>
              <a:t>The surgeon chooses the point of entry and the desired path through the brain </a:t>
            </a:r>
            <a:r>
              <a:rPr lang="en-US" sz="2800" dirty="0">
                <a:ea typeface="+mn-lt"/>
                <a:cs typeface="+mn-lt"/>
              </a:rPr>
              <a:t>and a computer program determines the necessary angles for the biopsy probe and the depth to the </a:t>
            </a:r>
            <a:r>
              <a:rPr lang="en-US" sz="2800" dirty="0" err="1">
                <a:ea typeface="+mn-lt"/>
                <a:cs typeface="+mn-lt"/>
              </a:rPr>
              <a:t>tumour</a:t>
            </a:r>
            <a:endParaRPr lang="en-US" sz="2800" dirty="0" err="1"/>
          </a:p>
          <a:p>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indoor, small, photo, helmet&#10;&#10;Description automatically generated"/>
          <p:cNvPicPr>
            <a:picLocks noGrp="1" noChangeAspect="1"/>
          </p:cNvPicPr>
          <p:nvPr>
            <p:ph idx="1"/>
          </p:nvPr>
        </p:nvPicPr>
        <p:blipFill rotWithShape="1">
          <a:blip r:embed="rId1"/>
          <a:srcRect l="14212" r="14467" b="-2"/>
          <a:stretch>
            <a:fillRect/>
          </a:stretch>
        </p:blipFill>
        <p:spPr>
          <a:xfrm>
            <a:off x="321724" y="321732"/>
            <a:ext cx="5728548" cy="6214533"/>
          </a:xfrm>
          <a:prstGeom prst="rect">
            <a:avLst/>
          </a:prstGeom>
        </p:spPr>
      </p:pic>
      <p:pic>
        <p:nvPicPr>
          <p:cNvPr id="5" name="Picture 5" descr="A picture containing indoor, photo, small, sitting&#10;&#10;Description automatically generated"/>
          <p:cNvPicPr>
            <a:picLocks noChangeAspect="1"/>
          </p:cNvPicPr>
          <p:nvPr/>
        </p:nvPicPr>
        <p:blipFill rotWithShape="1">
          <a:blip r:embed="rId2"/>
          <a:srcRect l="3918" r="10668"/>
          <a:stretch>
            <a:fillRect/>
          </a:stretch>
        </p:blipFill>
        <p:spPr>
          <a:xfrm>
            <a:off x="6141728" y="321732"/>
            <a:ext cx="5728547" cy="621453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1702" y="510195"/>
            <a:ext cx="8894294" cy="3030097"/>
          </a:xfrm>
        </p:spPr>
        <p:txBody>
          <a:bodyPr vert="horz" lIns="91440" tIns="45720" rIns="91440" bIns="45720" rtlCol="0" anchor="t">
            <a:noAutofit/>
          </a:bodyPr>
          <a:lstStyle/>
          <a:p>
            <a:r>
              <a:rPr lang="en-US" sz="2800" dirty="0">
                <a:ea typeface="+mn-lt"/>
                <a:cs typeface="+mn-lt"/>
              </a:rPr>
              <a:t>•</a:t>
            </a:r>
            <a:r>
              <a:rPr lang="en-US" sz="2800" u="sng" dirty="0">
                <a:ea typeface="+mn-lt"/>
                <a:cs typeface="+mn-lt"/>
              </a:rPr>
              <a:t>The indication </a:t>
            </a:r>
            <a:r>
              <a:rPr lang="en-US" sz="2800" dirty="0">
                <a:ea typeface="+mn-lt"/>
                <a:cs typeface="+mn-lt"/>
              </a:rPr>
              <a:t>for a stereotactic biopsy is the intention to obtain a histopathological diagnosis of an unknown cerebral </a:t>
            </a:r>
            <a:r>
              <a:rPr lang="en-US" sz="2800" dirty="0" err="1">
                <a:ea typeface="+mn-lt"/>
                <a:cs typeface="+mn-lt"/>
              </a:rPr>
              <a:t>tumour</a:t>
            </a:r>
            <a:r>
              <a:rPr lang="en-US" sz="2800" dirty="0">
                <a:ea typeface="+mn-lt"/>
                <a:cs typeface="+mn-lt"/>
              </a:rPr>
              <a:t> in patients in whom an open </a:t>
            </a:r>
            <a:r>
              <a:rPr lang="en-US" sz="2800" dirty="0" err="1">
                <a:ea typeface="+mn-lt"/>
                <a:cs typeface="+mn-lt"/>
              </a:rPr>
              <a:t>tumour</a:t>
            </a:r>
            <a:r>
              <a:rPr lang="en-US" sz="2800" dirty="0">
                <a:ea typeface="+mn-lt"/>
                <a:cs typeface="+mn-lt"/>
              </a:rPr>
              <a:t> resection is not the “first choice” therapy</a:t>
            </a:r>
            <a:endParaRPr lang="en-US" sz="2800" dirty="0"/>
          </a:p>
          <a:p>
            <a:pPr marL="0" indent="0">
              <a:buNone/>
            </a:pPr>
            <a:endParaRPr lang="en-US" sz="2800" dirty="0"/>
          </a:p>
          <a:p>
            <a:r>
              <a:rPr lang="en-US" sz="2800" dirty="0">
                <a:ea typeface="+mn-lt"/>
                <a:cs typeface="+mn-lt"/>
              </a:rPr>
              <a:t>•Such as lesions in critical brain areas like the basal ganglia, the brain stem and the motor- or language-related cortex, as well as lesions with a diffuse spread, multifocal lesions with suspected metastatic disease, brain-related disease or lymphoma, as well as AIDS-related pathological brain lesions.</a:t>
            </a:r>
            <a:endParaRPr lang="en-US" sz="2800" dirty="0"/>
          </a:p>
          <a:p>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Grp="1" noRot="1" noChangeAspect="1" noMove="1" noResize="1" noEditPoints="1" noAdjustHandles="1" noChangeArrowheads="1" noChangeShapeType="1" noTextEdit="1"/>
          </p:cNvSpPr>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Thank you </a:t>
            </a:r>
            <a:endParaRPr lang="en-US" sz="3000">
              <a:solidFill>
                <a:srgbClr val="FFFFFF"/>
              </a:solidFill>
            </a:endParaRPr>
          </a:p>
        </p:txBody>
      </p:sp>
      <p:sp>
        <p:nvSpPr>
          <p:cNvPr id="3" name="Content Placeholder 2"/>
          <p:cNvSpPr>
            <a:spLocks noGrp="1"/>
          </p:cNvSpPr>
          <p:nvPr>
            <p:ph idx="1"/>
          </p:nvPr>
        </p:nvSpPr>
        <p:spPr>
          <a:xfrm>
            <a:off x="5591695" y="1402080"/>
            <a:ext cx="5320696" cy="4053840"/>
          </a:xfrm>
        </p:spPr>
        <p:txBody>
          <a:bodyPr vert="horz" lIns="91440" tIns="45720" rIns="91440" bIns="45720" rtlCol="0" anchor="ctr">
            <a:normAutofit/>
          </a:bodyPr>
          <a:lstStyle/>
          <a:p>
            <a:pPr marL="0" indent="0">
              <a:buNone/>
            </a:pPr>
            <a:r>
              <a:rPr lang="en-US" dirty="0"/>
              <a:t>Raghad al haj </a:t>
            </a:r>
            <a:r>
              <a:rPr lang="en-US" dirty="0" err="1"/>
              <a:t>hasan</a:t>
            </a:r>
            <a:r>
              <a:rPr lang="en-US" dirty="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r>
              <a:rPr lang="en-US"/>
              <a:t>Symptoms</a:t>
            </a:r>
            <a:endParaRPr lang="en-US"/>
          </a:p>
        </p:txBody>
      </p:sp>
      <p:sp>
        <p:nvSpPr>
          <p:cNvPr id="3" name="Content Placeholder 2"/>
          <p:cNvSpPr>
            <a:spLocks noGrp="1"/>
          </p:cNvSpPr>
          <p:nvPr>
            <p:ph sz="half" idx="1"/>
          </p:nvPr>
        </p:nvSpPr>
        <p:spPr/>
        <p:txBody>
          <a:bodyPr/>
          <a:p>
            <a:pPr marL="0" indent="0">
              <a:buNone/>
            </a:pPr>
            <a:r>
              <a:rPr lang="en-US"/>
              <a:t>5.Difficulty with balance</a:t>
            </a:r>
            <a:endParaRPr lang="en-US"/>
          </a:p>
          <a:p>
            <a:pPr marL="0" indent="0">
              <a:buNone/>
            </a:pPr>
            <a:r>
              <a:rPr lang="en-US"/>
              <a:t>6.Speech difficulties</a:t>
            </a:r>
            <a:endParaRPr lang="en-US"/>
          </a:p>
          <a:p>
            <a:pPr marL="0" indent="0">
              <a:buNone/>
            </a:pPr>
            <a:r>
              <a:rPr lang="en-US"/>
              <a:t>7.Confusion in everyday matters</a:t>
            </a:r>
            <a:endParaRPr lang="en-US"/>
          </a:p>
          <a:p>
            <a:pPr marL="0" indent="0">
              <a:buNone/>
            </a:pPr>
            <a:r>
              <a:rPr lang="en-US"/>
              <a:t>8.Personality or behavior changes</a:t>
            </a:r>
            <a:endParaRPr lang="en-US"/>
          </a:p>
          <a:p>
            <a:pPr marL="0" indent="0">
              <a:buNone/>
            </a:pPr>
            <a:r>
              <a:rPr lang="en-US"/>
              <a:t>9.Seizures, especially in someone who doesn't have a history of seizures</a:t>
            </a:r>
            <a:endParaRPr lang="en-US"/>
          </a:p>
          <a:p>
            <a:pPr marL="0" indent="0">
              <a:buNone/>
            </a:pPr>
            <a:r>
              <a:rPr lang="en-US"/>
              <a:t>10.Hearing problems</a:t>
            </a:r>
            <a:endParaRPr lang="en-US"/>
          </a:p>
        </p:txBody>
      </p:sp>
      <p:pic>
        <p:nvPicPr>
          <p:cNvPr id="5" name="Content Placeholder 4" descr="Brain tumor 4"/>
          <p:cNvPicPr>
            <a:picLocks noChangeAspect="1"/>
          </p:cNvPicPr>
          <p:nvPr>
            <p:ph sz="half" idx="2"/>
          </p:nvPr>
        </p:nvPicPr>
        <p:blipFill>
          <a:blip r:embed="rId1"/>
          <a:stretch>
            <a:fillRect/>
          </a:stretch>
        </p:blipFill>
        <p:spPr>
          <a:xfrm>
            <a:off x="6020435" y="1691005"/>
            <a:ext cx="6171565" cy="51663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Causes </a:t>
            </a:r>
            <a:endParaRPr lang="en-US"/>
          </a:p>
        </p:txBody>
      </p:sp>
      <p:sp>
        <p:nvSpPr>
          <p:cNvPr id="3" name="Content Placeholder 2"/>
          <p:cNvSpPr>
            <a:spLocks noGrp="1"/>
          </p:cNvSpPr>
          <p:nvPr>
            <p:ph sz="half" idx="1"/>
          </p:nvPr>
        </p:nvSpPr>
        <p:spPr>
          <a:xfrm>
            <a:off x="838200" y="773430"/>
            <a:ext cx="10327005" cy="4744720"/>
          </a:xfrm>
        </p:spPr>
        <p:txBody>
          <a:bodyPr/>
          <a:p>
            <a:pPr marL="0" indent="0">
              <a:buNone/>
            </a:pPr>
            <a:r>
              <a:rPr lang="en-US"/>
              <a:t>1)Brain tumors that begin in the brain</a:t>
            </a:r>
            <a:endParaRPr lang="en-US"/>
          </a:p>
          <a:p>
            <a:pPr marL="0" indent="0">
              <a:buNone/>
            </a:pPr>
            <a:r>
              <a:rPr lang="en-US"/>
              <a:t>   Primary brain tumors originate in the brain itself or in tissues close to it, such as in the brain-covering membranes (meninges), cranial nerves, pituitary gland or pineal gland.</a:t>
            </a:r>
            <a:endParaRPr lang="en-US"/>
          </a:p>
          <a:p>
            <a:pPr marL="0" indent="0">
              <a:buNone/>
            </a:pPr>
            <a:endParaRPr lang="en-US"/>
          </a:p>
          <a:p>
            <a:pPr marL="0" indent="0">
              <a:buNone/>
            </a:pPr>
            <a:r>
              <a:rPr lang="en-US"/>
              <a:t>Primary brain tumors begin when normal cells acquire errors (mutations) in their DNA. These mutations allow cells to grow and divide at increased rates and to continue living when healthy cells would die. The result is a mass of abnormal cells, which forms a tumor.</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Causes</a:t>
            </a:r>
            <a:endParaRPr lang="en-US"/>
          </a:p>
        </p:txBody>
      </p:sp>
      <p:sp>
        <p:nvSpPr>
          <p:cNvPr id="3" name="Content Placeholder 2"/>
          <p:cNvSpPr>
            <a:spLocks noGrp="1"/>
          </p:cNvSpPr>
          <p:nvPr>
            <p:ph sz="half" idx="1"/>
          </p:nvPr>
        </p:nvSpPr>
        <p:spPr>
          <a:xfrm>
            <a:off x="702310" y="773430"/>
            <a:ext cx="10175875" cy="4351655"/>
          </a:xfrm>
        </p:spPr>
        <p:txBody>
          <a:bodyPr>
            <a:normAutofit fontScale="90000"/>
          </a:bodyPr>
          <a:p>
            <a:r>
              <a:rPr lang="en-US"/>
              <a:t>2)Secondary (metastatic) brain tumors </a:t>
            </a:r>
            <a:endParaRPr lang="en-US"/>
          </a:p>
          <a:p>
            <a:pPr marL="0" indent="0">
              <a:buNone/>
            </a:pPr>
            <a:r>
              <a:rPr lang="en-US"/>
              <a:t>  tumors that result from cancer that starts elsewhere in your body and then spreads (metastasizes) to your brain.</a:t>
            </a:r>
            <a:endParaRPr lang="en-US"/>
          </a:p>
          <a:p>
            <a:pPr marL="0" indent="0">
              <a:buNone/>
            </a:pPr>
            <a:r>
              <a:rPr lang="en-US"/>
              <a:t>Secondary brain tumors most often occur in people who have a history of cancer. But in rare cases, a metastatic brain tumor may be the first sign of cancer that began elsewhere in your body.</a:t>
            </a:r>
            <a:endParaRPr lang="en-US"/>
          </a:p>
          <a:p>
            <a:pPr marL="0" indent="0">
              <a:buNone/>
            </a:pPr>
            <a:r>
              <a:rPr lang="en-US"/>
              <a:t>In adults, secondary brain tumors are far more common than are primary brain tumors.</a:t>
            </a:r>
            <a:endParaRPr lang="en-US"/>
          </a:p>
          <a:p>
            <a:pPr marL="0" indent="0">
              <a:buNone/>
            </a:pPr>
            <a:r>
              <a:rPr lang="en-US"/>
              <a:t>Any cancer can spread to the brain, but common types include:</a:t>
            </a:r>
            <a:endParaRPr lang="en-US"/>
          </a:p>
          <a:p>
            <a:pPr marL="0" indent="0">
              <a:buNone/>
            </a:pPr>
            <a:r>
              <a:rPr lang="en-US"/>
              <a:t>Breast cancer,</a:t>
            </a:r>
            <a:r>
              <a:rPr lang="en-US">
                <a:sym typeface="+mn-ea"/>
              </a:rPr>
              <a:t>Kidney cancer,Lung cancer</a:t>
            </a:r>
            <a:endParaRPr lang="en-US"/>
          </a:p>
          <a:p>
            <a:pPr marL="0" indent="0">
              <a:buNone/>
            </a:pPr>
            <a:endParaRPr lang="en-US"/>
          </a:p>
          <a:p>
            <a:pPr marL="0" indent="0">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Risk Factors</a:t>
            </a:r>
            <a:endParaRPr lang="en-US"/>
          </a:p>
        </p:txBody>
      </p:sp>
      <p:sp>
        <p:nvSpPr>
          <p:cNvPr id="3" name="Content Placeholder 2"/>
          <p:cNvSpPr>
            <a:spLocks noGrp="1"/>
          </p:cNvSpPr>
          <p:nvPr>
            <p:ph sz="half" idx="1"/>
          </p:nvPr>
        </p:nvSpPr>
        <p:spPr>
          <a:xfrm>
            <a:off x="838200" y="905510"/>
            <a:ext cx="11082020" cy="4351655"/>
          </a:xfrm>
        </p:spPr>
        <p:txBody>
          <a:bodyPr>
            <a:normAutofit fontScale="80000"/>
          </a:bodyPr>
          <a:p>
            <a:r>
              <a:rPr lang="en-US"/>
              <a:t>Risk factors</a:t>
            </a:r>
            <a:endParaRPr lang="en-US"/>
          </a:p>
          <a:p>
            <a:r>
              <a:rPr lang="en-US"/>
              <a:t>In most people with primary brain tumors, the cause of the tumor is not clear. But doctors have identified some factors that may increase your risk of a brain tumor.</a:t>
            </a:r>
            <a:endParaRPr lang="en-US"/>
          </a:p>
          <a:p>
            <a:r>
              <a:rPr lang="en-US"/>
              <a:t>Risk factors include:</a:t>
            </a:r>
            <a:endParaRPr lang="en-US"/>
          </a:p>
          <a:p>
            <a:pPr marL="0" indent="0">
              <a:buNone/>
            </a:pPr>
            <a:r>
              <a:rPr lang="en-US"/>
              <a:t>1) Exposure to radiation. People who have been exposed to a type of radiation called ionizing radiation have an increased risk of brain tumor. Examples of ionizing radiation include radiation therapy used to treat cancer and radiation exposure caused by atomic bombs.</a:t>
            </a:r>
            <a:endParaRPr lang="en-US"/>
          </a:p>
          <a:p>
            <a:pPr marL="0" indent="0">
              <a:buNone/>
            </a:pPr>
            <a:r>
              <a:rPr lang="en-US"/>
              <a:t>2) Family history of brain tumors. A small portion of brain tumors occurs in people with a family history of brain tumors or a family history of genetic syndromes that increase the risk of brain tumors.</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Gliobastoma Multiform</a:t>
            </a:r>
            <a:endParaRPr lang="en-US"/>
          </a:p>
        </p:txBody>
      </p:sp>
      <p:sp>
        <p:nvSpPr>
          <p:cNvPr id="3" name="Content Placeholder 2"/>
          <p:cNvSpPr>
            <a:spLocks noGrp="1"/>
          </p:cNvSpPr>
          <p:nvPr>
            <p:ph sz="half" idx="1"/>
          </p:nvPr>
        </p:nvSpPr>
        <p:spPr>
          <a:xfrm>
            <a:off x="894715" y="970915"/>
            <a:ext cx="10402570" cy="3780155"/>
          </a:xfrm>
        </p:spPr>
        <p:txBody>
          <a:bodyPr/>
          <a:p>
            <a:r>
              <a:rPr lang="en-US" sz="2800"/>
              <a:t>most commen brain primary tumor.</a:t>
            </a:r>
            <a:endParaRPr lang="en-US" sz="2800"/>
          </a:p>
          <a:p>
            <a:r>
              <a:rPr lang="en-US" sz="2800"/>
              <a:t>Astrocyte origin.</a:t>
            </a:r>
            <a:endParaRPr lang="en-US" sz="2800"/>
          </a:p>
          <a:p>
            <a:r>
              <a:rPr lang="en-US" sz="2800"/>
              <a:t>Express a GFAP ( Glial fibrillary acidic protein).</a:t>
            </a:r>
            <a:endParaRPr lang="en-US" sz="2800"/>
          </a:p>
          <a:p>
            <a:r>
              <a:rPr lang="en-US" sz="2800"/>
              <a:t>Grade 4 , highly malignant , rapidlly progressive , usually fatal </a:t>
            </a:r>
            <a:r>
              <a:rPr lang="ar-JO" altLang="en-US" sz="2800"/>
              <a:t>&lt; </a:t>
            </a:r>
            <a:r>
              <a:rPr lang="en-US" altLang="ar-JO" sz="2800"/>
              <a:t>1 year median survival, the older the patient the worse the prognosis.</a:t>
            </a:r>
            <a:endParaRPr lang="en-US" altLang="ar-JO" sz="2800"/>
          </a:p>
          <a:p>
            <a:r>
              <a:rPr lang="en-US" sz="2800">
                <a:sym typeface="+mn-ea"/>
              </a:rPr>
              <a:t>It can cause worsening headaches, nausea, vomiting and seizures.</a:t>
            </a:r>
            <a:endParaRPr lang="en-US" altLang="ar-JO" sz="2800"/>
          </a:p>
          <a:p>
            <a:r>
              <a:rPr lang="en-US" altLang="ar-JO" sz="2800"/>
              <a:t>Found in cerebral hemisphers .Because of their quick growth and invasion to nearby tissue , it tends to rapidlly cross the corpus callosum ( midline strcture seprating 2 hemosphers ) “ butterfly glioma”.</a:t>
            </a:r>
            <a:endParaRPr lang="en-US" altLang="ar-JO"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Gliobastoma Multiform</a:t>
            </a:r>
            <a:br>
              <a:rPr lang="en-US"/>
            </a:br>
            <a:endParaRPr lang="en-US"/>
          </a:p>
        </p:txBody>
      </p:sp>
      <p:sp>
        <p:nvSpPr>
          <p:cNvPr id="3" name="Content Placeholder 2"/>
          <p:cNvSpPr>
            <a:spLocks noGrp="1"/>
          </p:cNvSpPr>
          <p:nvPr>
            <p:ph sz="half" idx="1"/>
          </p:nvPr>
        </p:nvSpPr>
        <p:spPr>
          <a:xfrm>
            <a:off x="789305" y="879475"/>
            <a:ext cx="10612755" cy="4351655"/>
          </a:xfrm>
        </p:spPr>
        <p:txBody>
          <a:bodyPr/>
          <a:p>
            <a:r>
              <a:rPr lang="en-US" altLang="ar-JO">
                <a:sym typeface="+mn-ea"/>
              </a:rPr>
              <a:t>“ Pseudopalisading”  cancer cells typically recruite BV to provide nerishment in a process called angiogensis , but gliobalstoma proliferates so fast that even with angiogensis the neuitrint demand outpaces blood supply , as a result becuse the blood supply serves priphral tumor cells first , the tumor cells in the center die first because the are the furthest from blood supply , the remaining viable tumor collect along edges of necrotic region ( neucli are lining up on the edges because they are bing pushed out from something in the middle which is the necotic cells ) </a:t>
            </a:r>
            <a:endParaRPr lang="en-US"/>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10503</Words>
  <Application>WPS Presentation</Application>
  <PresentationFormat>Widescreen</PresentationFormat>
  <Paragraphs>275</Paragraphs>
  <Slides>39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Arial</vt:lpstr>
      <vt:lpstr>SimSun</vt:lpstr>
      <vt:lpstr>Wingdings</vt:lpstr>
      <vt:lpstr>Microsoft YaHei</vt:lpstr>
      <vt:lpstr>Arial Unicode MS</vt:lpstr>
      <vt:lpstr>Calibri</vt:lpstr>
      <vt:lpstr>Wingdings</vt:lpstr>
      <vt:lpstr>Courier New</vt:lpstr>
      <vt:lpstr>Blue Waves</vt:lpstr>
      <vt:lpstr>Brain Tumors</vt:lpstr>
      <vt:lpstr>Brain Tumors </vt:lpstr>
      <vt:lpstr>Symptoms </vt:lpstr>
      <vt:lpstr>Symptoms</vt:lpstr>
      <vt:lpstr>Causes </vt:lpstr>
      <vt:lpstr>Causes</vt:lpstr>
      <vt:lpstr>Risk Factors</vt:lpstr>
      <vt:lpstr>Gliobastoma Multiform</vt:lpstr>
      <vt:lpstr>Gliobastoma Multiform </vt:lpstr>
      <vt:lpstr>Pseudopalisading</vt:lpstr>
      <vt:lpstr>PowerPoint 演示文稿</vt:lpstr>
      <vt:lpstr>Meningioma </vt:lpstr>
      <vt:lpstr>Meningioma </vt:lpstr>
      <vt:lpstr>Meningioma </vt:lpstr>
      <vt:lpstr>Meningioma  </vt:lpstr>
      <vt:lpstr>Schwannoma </vt:lpstr>
      <vt:lpstr>Histology : dense , hypercellular areas containing spindle cells alternating with hypocellular , myxoid areas</vt:lpstr>
      <vt:lpstr>Oligodendroglioma</vt:lpstr>
      <vt:lpstr>Pituitary Adenoma </vt:lpstr>
      <vt:lpstr>Pituitary Adenoma  </vt:lpstr>
      <vt:lpstr>Pituitary Adenoma  </vt:lpstr>
      <vt:lpstr>cHILDHOOD CNS TUMORS</vt:lpstr>
      <vt:lpstr>Childhood cns tumors </vt:lpstr>
      <vt:lpstr>Pilocytic astrocytoma </vt:lpstr>
      <vt:lpstr>PowerPoint 演示文稿</vt:lpstr>
      <vt:lpstr>Medulloblastoma </vt:lpstr>
      <vt:lpstr>Medulloblastoma </vt:lpstr>
      <vt:lpstr>PowerPoint 演示文稿</vt:lpstr>
      <vt:lpstr>Ependymoma </vt:lpstr>
      <vt:lpstr>PowerPoint 演示文稿</vt:lpstr>
      <vt:lpstr>Hemangioblastoma </vt:lpstr>
      <vt:lpstr>Hemangioblastoma </vt:lpstr>
      <vt:lpstr>Craniopharyngioma </vt:lpstr>
      <vt:lpstr>CRANIOPHARYNGIOMA </vt:lpstr>
      <vt:lpstr>Pineal tumors </vt:lpstr>
      <vt:lpstr>Stereotactic biopsy </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Tumors</dc:title>
  <dc:creator/>
  <cp:lastModifiedBy>hashe</cp:lastModifiedBy>
  <cp:revision>4</cp:revision>
  <dcterms:created xsi:type="dcterms:W3CDTF">2020-10-07T00:07:00Z</dcterms:created>
  <dcterms:modified xsi:type="dcterms:W3CDTF">2020-10-13T22:02:22Z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