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Corsiva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Source Code Pro"/>
      <p:regular r:id="rId41"/>
      <p:bold r:id="rId42"/>
      <p:italic r:id="rId43"/>
      <p:boldItalic r:id="rId44"/>
    </p:embeddedFont>
    <p:embeddedFont>
      <p:font typeface="Merriweather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937648-E3D3-4F74-8B0E-013AB7B27FB9}">
  <a:tblStyle styleId="{9D937648-E3D3-4F74-8B0E-013AB7B27FB9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SourceCodePro-bold.fntdata"/><Relationship Id="rId41" Type="http://schemas.openxmlformats.org/officeDocument/2006/relationships/font" Target="fonts/SourceCodePro-regular.fntdata"/><Relationship Id="rId22" Type="http://schemas.openxmlformats.org/officeDocument/2006/relationships/slide" Target="slides/slide17.xml"/><Relationship Id="rId44" Type="http://schemas.openxmlformats.org/officeDocument/2006/relationships/font" Target="fonts/SourceCodePro-boldItalic.fntdata"/><Relationship Id="rId21" Type="http://schemas.openxmlformats.org/officeDocument/2006/relationships/slide" Target="slides/slide16.xml"/><Relationship Id="rId43" Type="http://schemas.openxmlformats.org/officeDocument/2006/relationships/font" Target="fonts/SourceCodePro-italic.fntdata"/><Relationship Id="rId24" Type="http://schemas.openxmlformats.org/officeDocument/2006/relationships/slide" Target="slides/slide19.xml"/><Relationship Id="rId46" Type="http://schemas.openxmlformats.org/officeDocument/2006/relationships/font" Target="fonts/Merriweather-bold.fntdata"/><Relationship Id="rId23" Type="http://schemas.openxmlformats.org/officeDocument/2006/relationships/slide" Target="slides/slide18.xml"/><Relationship Id="rId45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erriweather-boldItalic.fntdata"/><Relationship Id="rId25" Type="http://schemas.openxmlformats.org/officeDocument/2006/relationships/slide" Target="slides/slide20.xml"/><Relationship Id="rId47" Type="http://schemas.openxmlformats.org/officeDocument/2006/relationships/font" Target="fonts/Merriweather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orsi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rsiva-italic.fntdata"/><Relationship Id="rId12" Type="http://schemas.openxmlformats.org/officeDocument/2006/relationships/slide" Target="slides/slide7.xml"/><Relationship Id="rId34" Type="http://schemas.openxmlformats.org/officeDocument/2006/relationships/font" Target="fonts/Corsiva-bold.fntdata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Corsiva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e87b00e693be8e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e87b00e693be8e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5e87b00e693be8e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EPISTAXIS</a:t>
            </a:r>
            <a:endParaRPr/>
          </a:p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7445400" y="3716925"/>
            <a:ext cx="4746600" cy="1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7F1FA"/>
                </a:solidFill>
                <a:latin typeface="Roboto"/>
                <a:ea typeface="Roboto"/>
                <a:cs typeface="Roboto"/>
                <a:sym typeface="Roboto"/>
              </a:rPr>
              <a:t>Done by </a:t>
            </a:r>
            <a:endParaRPr b="1" sz="2200">
              <a:solidFill>
                <a:srgbClr val="E7F1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7F1FA"/>
                </a:solidFill>
                <a:latin typeface="Roboto"/>
                <a:ea typeface="Roboto"/>
                <a:cs typeface="Roboto"/>
                <a:sym typeface="Roboto"/>
              </a:rPr>
              <a:t>Farah Daradkeh </a:t>
            </a:r>
            <a:endParaRPr b="1" sz="2200">
              <a:solidFill>
                <a:srgbClr val="E7F1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7F1FA"/>
                </a:solidFill>
                <a:latin typeface="Roboto"/>
                <a:ea typeface="Roboto"/>
                <a:cs typeface="Roboto"/>
                <a:sym typeface="Roboto"/>
              </a:rPr>
              <a:t>Asmaa Alrfoo </a:t>
            </a:r>
            <a:endParaRPr b="1" sz="2200">
              <a:solidFill>
                <a:srgbClr val="E7F1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E7F1FA"/>
                </a:solidFill>
                <a:latin typeface="Roboto"/>
                <a:ea typeface="Roboto"/>
                <a:cs typeface="Roboto"/>
                <a:sym typeface="Roboto"/>
              </a:rPr>
              <a:t>Ibtehal Al khawaleh</a:t>
            </a:r>
            <a:endParaRPr b="1" sz="2200">
              <a:solidFill>
                <a:srgbClr val="E7F1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HTN as a cause of epistaxis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528325" y="2084825"/>
            <a:ext cx="10952700" cy="4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although multiple studies exist that examine this relationship, no consensus has been achieved.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The primary issue is that there are multiple confounding factors such as age and use of anticoagulation medication that may be the cause of epistaxis and not the hypertension itself.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Increased age induces fibrosis of the tunica media of the arteries, which may lead to inadequate vasoconstriction after rupture of a blood vessel.</a:t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494450" y="585225"/>
            <a:ext cx="11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Hereditary Hemorrhagic Telangiectasia (HHT)</a:t>
            </a:r>
            <a:endParaRPr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494453" y="2286000"/>
            <a:ext cx="7584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Osler-Weber- Rendu syndrome </a:t>
            </a:r>
            <a:endParaRPr>
              <a:solidFill>
                <a:srgbClr val="0C0C0C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Autosomal dominant </a:t>
            </a:r>
            <a:endParaRPr>
              <a:solidFill>
                <a:srgbClr val="0C0C0C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Widespread cutaneous, mucosal, and visceral telangiectasias (arteriovenous malformations) in the brain, lungs, liver, and gut </a:t>
            </a:r>
            <a:endParaRPr>
              <a:solidFill>
                <a:srgbClr val="0C0C0C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Manifests in nose as raised lesions</a:t>
            </a:r>
            <a:endParaRPr>
              <a:solidFill>
                <a:srgbClr val="0C0C0C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●"/>
            </a:pPr>
            <a:r>
              <a:rPr b="1" lang="en-US" sz="2400" u="sng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Treated by : Septodermoplasty.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3475" y="2286000"/>
            <a:ext cx="3928525" cy="41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1061446" y="1023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155" name="Google Shape;15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451" y="1602019"/>
            <a:ext cx="10069200" cy="48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116703" y="244735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4400">
                <a:solidFill>
                  <a:srgbClr val="00B050"/>
                </a:solidFill>
              </a:rPr>
              <a:t>Step 1 : </a:t>
            </a:r>
            <a:endParaRPr b="1" sz="4400">
              <a:solidFill>
                <a:srgbClr val="00B05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Initial Assessment Assess Airway, Breathing, Circulation (ABCs). Check vital signs, establish IV access if needed,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400"/>
              <a:buNone/>
            </a:pPr>
            <a:r>
              <a:rPr b="1" lang="en-US" sz="4400">
                <a:solidFill>
                  <a:srgbClr val="00B050"/>
                </a:solidFill>
              </a:rPr>
              <a:t>Step 2 </a:t>
            </a:r>
            <a:r>
              <a:rPr b="1" lang="en-US" sz="3600">
                <a:solidFill>
                  <a:srgbClr val="00B050"/>
                </a:solidFill>
              </a:rPr>
              <a:t>: </a:t>
            </a:r>
            <a:r>
              <a:rPr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once the patient is stable , the property is to control bleeding by 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compress</a:t>
            </a:r>
            <a:r>
              <a:rPr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the soft , cartilaginous part of nose with head slightly down at least for 10-15 min 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225" y="0"/>
            <a:ext cx="4301776" cy="294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620625" y="1858775"/>
            <a:ext cx="83313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10000"/>
          </a:bodyPr>
          <a:lstStyle/>
          <a:p>
            <a:pPr indent="-237490" lvl="0" marL="9144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 sz="4400">
                <a:solidFill>
                  <a:srgbClr val="00B050"/>
                </a:solidFill>
              </a:rPr>
              <a:t>Step 3 :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Topical Therapy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Apply vasoconstrictors: (Oxymetazoline/Xylometazoline),</a:t>
            </a:r>
            <a:endParaRPr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local anesthesia: (Lidocaine with Epinephrine), </a:t>
            </a:r>
            <a:endParaRPr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and suction blood clots to visualize the bleeding site </a:t>
            </a:r>
            <a:endParaRPr>
              <a:solidFill>
                <a:srgbClr val="0C0C0C"/>
              </a:solidFill>
            </a:endParaRPr>
          </a:p>
          <a:p>
            <a:pPr indent="0" lvl="0" marL="9144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>
              <a:solidFill>
                <a:srgbClr val="0C0C0C"/>
              </a:solidFill>
            </a:endParaRPr>
          </a:p>
          <a:p>
            <a:pPr indent="0" lvl="0" marL="9144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400">
              <a:solidFill>
                <a:srgbClr val="00B050"/>
              </a:solidFill>
            </a:endParaRPr>
          </a:p>
        </p:txBody>
      </p:sp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5286" y="-11"/>
            <a:ext cx="3006725" cy="2397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QepHAM6OgpcXCQU2pKmExIWcAm4kAfLQKU_x1JTcuj9b64q2is" id="173" name="Google Shape;1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0615" y="3584448"/>
            <a:ext cx="3006725" cy="26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0" y="0"/>
            <a:ext cx="6142500" cy="149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0" y="993900"/>
            <a:ext cx="6142500" cy="53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Amount, duration</a:t>
            </a:r>
            <a:r>
              <a:rPr lang="en-US" sz="1300">
                <a:solidFill>
                  <a:srgbClr val="0C0C0C"/>
                </a:solidFill>
              </a:rPr>
              <a:t> , </a:t>
            </a: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frequency </a:t>
            </a:r>
            <a:endParaRPr sz="13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Nasal trauma, obstruction </a:t>
            </a:r>
            <a:endParaRPr sz="13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HTN ,Bleeding disorder ,liver\kidney diseas</a:t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Anticoagulant , Antiplatelet drug  </a:t>
            </a:r>
            <a:endParaRPr sz="13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Other medical conditions - DM, CAD, etc.</a:t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Family history of bleeding</a:t>
            </a:r>
            <a:endParaRPr sz="1300"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7672500" y="0"/>
            <a:ext cx="4519500" cy="63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lab study </a:t>
            </a:r>
            <a:endParaRPr b="1" sz="420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1.CBC </a:t>
            </a:r>
            <a:endParaRPr sz="20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2.X-Match </a:t>
            </a:r>
            <a:endParaRPr sz="20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3.Coagulation profile </a:t>
            </a:r>
            <a:endParaRPr sz="20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4.KFT </a:t>
            </a:r>
            <a:endParaRPr sz="20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5.LFT</a:t>
            </a:r>
            <a:r>
              <a:rPr b="1" lang="en-US" sz="18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800">
              <a:solidFill>
                <a:srgbClr val="0C0C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1024128" y="172757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192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20"/>
              <a:buChar char="●"/>
            </a:pPr>
            <a:r>
              <a:rPr lang="en-US" sz="192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Control of hypertension</a:t>
            </a:r>
            <a:endParaRPr sz="1480">
              <a:solidFill>
                <a:srgbClr val="0C0C0C"/>
              </a:solidFill>
            </a:endParaRPr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92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1920"/>
              <a:buChar char="●"/>
            </a:pPr>
            <a:r>
              <a:rPr lang="en-US" sz="192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Correction of coagulopathies/thrombocytopenia</a:t>
            </a:r>
            <a:endParaRPr sz="1480">
              <a:solidFill>
                <a:srgbClr val="0C0C0C"/>
              </a:solidFill>
            </a:endParaRPr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92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1920"/>
              <a:buChar char="●"/>
            </a:pPr>
            <a:r>
              <a:rPr lang="en-US" sz="192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FFP or whole blood/reversal of anticoagulant/platelets</a:t>
            </a:r>
            <a:endParaRPr sz="148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189595" y="234275"/>
            <a:ext cx="49515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189600" y="2254975"/>
            <a:ext cx="12002400" cy="4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</a:rPr>
              <a:t>Step 4 : </a:t>
            </a: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Cauterization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1- firstly , cotton ball soaked with 4% lidocaine placed into affecting nasal cavity , removed after 10 min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2- small wooden stick tipped with sliver nitrate is applied to area that cause nosebleed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3- as the area heal , thicker scar tissue is formed which decrease risk for future nosebleed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During the healing process after nasal cauterization , after care should be perform to minimize mucosal irritation as well as help area heal as quickly as possible :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1- Avoid nose blowing for at least 1 week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2- Apply greasy antiseptic barrier ointment three times a day for 1-2 weeks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0950" y="94225"/>
            <a:ext cx="7051050" cy="21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983487" y="395500"/>
            <a:ext cx="4326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115150" y="2290700"/>
            <a:ext cx="12076800" cy="4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Step 5 : </a:t>
            </a:r>
            <a:r>
              <a:rPr b="1" lang="en-US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anterior nasal pack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1- done by using a forceps to insert nasal pack start with first layer in the floor and subsequent layer based on top of underlying layers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No need to admission  to ICU , removed within 2-3 days  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Should cover patient with topical and systematic antibiotic ( as it most common cause of toxic shock syndrome )</a:t>
            </a:r>
            <a:endParaRPr>
              <a:solidFill>
                <a:srgbClr val="0C0C0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125" y="0"/>
            <a:ext cx="6129874" cy="22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40020" y="257413"/>
            <a:ext cx="39678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99750" y="2827200"/>
            <a:ext cx="12092400" cy="3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</a:rPr>
              <a:t>Step 6 : </a:t>
            </a:r>
            <a:r>
              <a:rPr b="1" lang="en-US" sz="3200">
                <a:solidFill>
                  <a:srgbClr val="000000"/>
                </a:solidFill>
              </a:rPr>
              <a:t>posterior nasal pack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Insert the catheter into the nostrils parallel to floor of nasal cavity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2-advance the catheter until the tip of it reach the post nasal space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 inflate the balloon with 20-30 ml air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 tape the posterior pack then do the same technique as for anterior packing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admission to ICU and monitor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9657" y="112976"/>
            <a:ext cx="5086326" cy="271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742101" y="-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INTRODUCTION 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0" y="2084825"/>
            <a:ext cx="12192000" cy="4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Presents in 7-14% of general population each year 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Estimated lifetime incidence 60%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Most of the time, bleeding is self-limited, but can often be serious and life threatening.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Epistaxis should never be treated as a harmless event. 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Bimodal incidence (2-10)&amp; (60-80) years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Males&gt;females 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 Winter.</a:t>
            </a:r>
            <a:endParaRPr sz="2200"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0" y="442808"/>
            <a:ext cx="83178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Posterior pack admission :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0" y="1612049"/>
            <a:ext cx="11560500" cy="27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Elderly &amp; those with chronic medical illness may need ICU admission.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cardiorespiratory monitoring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IVF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 supplement maybe needed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Analgesia \mild sedation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transfusion &amp; FFP if needed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985352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Complications of packing</a:t>
            </a:r>
            <a:endParaRPr b="1" sz="4400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34"/>
          <p:cNvSpPr txBox="1"/>
          <p:nvPr/>
        </p:nvSpPr>
        <p:spPr>
          <a:xfrm>
            <a:off x="6590975" y="1499700"/>
            <a:ext cx="5601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Ischemic/ pressure related: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Septal perforation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Mucosal pressure necrosis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Alar necrosis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0" y="1499700"/>
            <a:ext cx="56010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Infection: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Toxic shock syndrome (TSS)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Sinusitis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0" y="4520400"/>
            <a:ext cx="56010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Mechanical: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Ballon migration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Aspiration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6590975" y="4520400"/>
            <a:ext cx="48717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Systemic/ physiological :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Hypoxia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Char char="●"/>
            </a:pPr>
            <a:r>
              <a:rPr b="1" lang="en-US" sz="2400">
                <a:latin typeface="Source Code Pro"/>
                <a:ea typeface="Source Code Pro"/>
                <a:cs typeface="Source Code Pro"/>
                <a:sym typeface="Source Code Pro"/>
              </a:rPr>
              <a:t>Vasovagal attack </a:t>
            </a:r>
            <a:endParaRPr b="1"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0" y="79900"/>
            <a:ext cx="6753000" cy="197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Greater palatine injection </a:t>
            </a:r>
            <a:endParaRPr b="1"/>
          </a:p>
        </p:txBody>
      </p:sp>
      <p:sp>
        <p:nvSpPr>
          <p:cNvPr id="238" name="Google Shape;238;p35"/>
          <p:cNvSpPr txBox="1"/>
          <p:nvPr>
            <p:ph idx="1" type="subTitle"/>
          </p:nvPr>
        </p:nvSpPr>
        <p:spPr>
          <a:xfrm>
            <a:off x="0" y="2055175"/>
            <a:ext cx="6071100" cy="445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Is done by passing a needle through the greater palatine foramen into the pterygopalatine fossa .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It’s particularly </a:t>
            </a:r>
            <a:r>
              <a:rPr b="1" lang="en-US">
                <a:solidFill>
                  <a:srgbClr val="000000"/>
                </a:solidFill>
                <a:highlight>
                  <a:srgbClr val="FFFF00"/>
                </a:highlight>
              </a:rPr>
              <a:t>effective for posterior epistaxis,</a:t>
            </a:r>
            <a:r>
              <a:rPr b="1" lang="en-US">
                <a:solidFill>
                  <a:srgbClr val="FFFFFF"/>
                </a:solidFill>
              </a:rPr>
              <a:t>since</a:t>
            </a:r>
            <a:r>
              <a:rPr b="1" lang="en-US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b="1" lang="en-US">
                <a:solidFill>
                  <a:srgbClr val="000000"/>
                </a:solidFill>
                <a:highlight>
                  <a:srgbClr val="00FF00"/>
                </a:highlight>
              </a:rPr>
              <a:t>the main source of bleeding is sphenopalatine artery</a:t>
            </a:r>
            <a:r>
              <a:rPr b="1" lang="en-US">
                <a:highlight>
                  <a:srgbClr val="FFFF00"/>
                </a:highlight>
              </a:rPr>
              <a:t> </a:t>
            </a:r>
            <a:endParaRPr b="1">
              <a:highlight>
                <a:srgbClr val="FFFF00"/>
              </a:highlight>
            </a:endParaRPr>
          </a:p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375" y="3332403"/>
            <a:ext cx="3238625" cy="3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3375" y="0"/>
            <a:ext cx="3238625" cy="33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1100" y="3108950"/>
            <a:ext cx="2882275" cy="37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1100" y="0"/>
            <a:ext cx="2882275" cy="33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title"/>
          </p:nvPr>
        </p:nvSpPr>
        <p:spPr>
          <a:xfrm>
            <a:off x="379303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1" lang="en-US" sz="4400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Surgical treatment </a:t>
            </a:r>
            <a:endParaRPr b="1"/>
          </a:p>
        </p:txBody>
      </p:sp>
      <p:sp>
        <p:nvSpPr>
          <p:cNvPr id="249" name="Google Shape;249;p36"/>
          <p:cNvSpPr txBox="1"/>
          <p:nvPr>
            <p:ph idx="1" type="body"/>
          </p:nvPr>
        </p:nvSpPr>
        <p:spPr>
          <a:xfrm>
            <a:off x="379306" y="1838948"/>
            <a:ext cx="12192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wentieth Century"/>
              <a:buAutoNum type="arabicPeriod"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Endoscopic sphenopalatine artery (SPA) ligation</a:t>
            </a:r>
            <a:endParaRPr b="1" sz="2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Twentieth Century"/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wentieth Century"/>
              <a:buAutoNum type="arabicPeriod"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Anterior/posterior ethmoidal artery ligation</a:t>
            </a:r>
            <a:endParaRPr b="1" sz="2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Twentieth Century"/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wentieth Century"/>
              <a:buAutoNum type="arabicPeriod"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Transantral ligation of IMAX</a:t>
            </a:r>
            <a:endParaRPr b="1" sz="2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Twentieth Century"/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wentieth Century"/>
              <a:buAutoNum type="arabicPeriod"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Embolization of the IMAX</a:t>
            </a:r>
            <a:endParaRPr b="1" sz="2200">
              <a:solidFill>
                <a:srgbClr val="000000"/>
              </a:solidFill>
            </a:endParaRPr>
          </a:p>
        </p:txBody>
      </p:sp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99050" y="108375"/>
            <a:ext cx="76950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1-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ligation </a:t>
            </a: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OF SPHENOPALATINE ARTERY (SPA)</a:t>
            </a:r>
            <a:b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250625" y="1171800"/>
            <a:ext cx="73230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Newer Method – Endoscopic</a:t>
            </a:r>
            <a:endParaRPr b="1" sz="2195">
              <a:solidFill>
                <a:srgbClr val="000000"/>
              </a:solidFill>
            </a:endParaRPr>
          </a:p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Older method – Caldwell-Luc approach</a:t>
            </a:r>
            <a:endParaRPr b="1" sz="2195">
              <a:solidFill>
                <a:srgbClr val="000000"/>
              </a:solidFill>
            </a:endParaRPr>
          </a:p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direct cauterization of vessels and is highly effective as a second-line treatment</a:t>
            </a:r>
            <a:endParaRPr b="1" sz="21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Fast, not technically difficult , </a:t>
            </a: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morbidity</a:t>
            </a:r>
            <a:endParaRPr b="1" sz="21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alternative to embolization</a:t>
            </a:r>
            <a:endParaRPr b="1" sz="2195">
              <a:solidFill>
                <a:srgbClr val="000000"/>
              </a:solidFill>
            </a:endParaRPr>
          </a:p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 effective – 96-100%</a:t>
            </a:r>
            <a:endParaRPr b="1" sz="21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82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5"/>
              <a:buFont typeface="Arial"/>
              <a:buChar char="●"/>
            </a:pPr>
            <a:r>
              <a:rPr b="1" lang="en-US" sz="219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Complications are rare</a:t>
            </a:r>
            <a:endParaRPr b="1" sz="219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175" y="3508575"/>
            <a:ext cx="4397825" cy="33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150" y="0"/>
            <a:ext cx="4449325" cy="35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0" y="0"/>
            <a:ext cx="121920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2-ANTERIOR/POSTERIOR ETHMOIDAL ARTERY LIGATION</a:t>
            </a: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 txBox="1"/>
          <p:nvPr>
            <p:ph idx="1" type="body"/>
          </p:nvPr>
        </p:nvSpPr>
        <p:spPr>
          <a:xfrm>
            <a:off x="108375" y="792475"/>
            <a:ext cx="120834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performed externally (Lynch incision) or endoscopically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ethmoid artery is located 24mm from the anterior lacrimal crest, 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ethmoid artery is 36mm from anterior lacrimal crest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Complications of procedure include </a:t>
            </a:r>
            <a:r>
              <a:rPr b="1" lang="en-US" sz="1800">
                <a:solidFill>
                  <a:srgbClr val="000000"/>
                </a:solidFill>
              </a:rPr>
              <a:t>: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stroke, blindness, ophthalmoplegia, and epiphora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8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DELL\Desktop\download.jpg" id="268" name="Google Shape;2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2750"/>
            <a:ext cx="6197600" cy="30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3772750"/>
            <a:ext cx="5994400" cy="308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3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3-TRANSANTRAL LIGATION OF IMAX</a:t>
            </a:r>
            <a:br>
              <a:rPr b="1" lang="en-US">
                <a:latin typeface="Arial"/>
                <a:ea typeface="Arial"/>
                <a:cs typeface="Arial"/>
                <a:sym typeface="Arial"/>
              </a:rPr>
            </a:br>
            <a:endParaRPr b="1"/>
          </a:p>
        </p:txBody>
      </p:sp>
      <p:sp>
        <p:nvSpPr>
          <p:cNvPr id="275" name="Google Shape;275;p39"/>
          <p:cNvSpPr txBox="1"/>
          <p:nvPr>
            <p:ph idx="1" type="body"/>
          </p:nvPr>
        </p:nvSpPr>
        <p:spPr>
          <a:xfrm>
            <a:off x="176100" y="629925"/>
            <a:ext cx="12015900" cy="4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Performed through the Caldwell–Luc approach, where the maxillary sinus is opened to expose the pterygopalatine fossa. The tortuous internal maxillary artery (IMAX) is identified and ligated.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This is an older method, largely replaced by SPA ligation due to its high morbidity</a:t>
            </a:r>
            <a:endParaRPr b="1" sz="180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failure rate 11%-20%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complication rate 14%-20% :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Facial paresthesia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facial pain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dental pain and numbness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hematoma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ophthalmoplegia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blindness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2775" y="2682350"/>
            <a:ext cx="6829225" cy="37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type="title"/>
          </p:nvPr>
        </p:nvSpPr>
        <p:spPr>
          <a:xfrm>
            <a:off x="0" y="-4"/>
            <a:ext cx="97200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4-EMBOLIZATION OF IMAX</a:t>
            </a:r>
            <a:endParaRPr b="1" sz="27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0"/>
          <p:cNvSpPr txBox="1"/>
          <p:nvPr>
            <p:ph idx="1" type="body"/>
          </p:nvPr>
        </p:nvSpPr>
        <p:spPr>
          <a:xfrm>
            <a:off x="97375" y="697650"/>
            <a:ext cx="12094500" cy="3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interventional radiologist uses a catheter (via femoral artery) to deliver embolic material into the IMAX, occluding blood flow. Useful if surgery fails or patient is unfit for anesthesia.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Alternative to SPA ligation for posterior epistaxis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Suitable for poor surgical candidates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Backup when surgical ligation fails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Requires highly skilled interventional radiologist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High complication risk: stroke, facial pain, numbness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Higher failure rate vs. surgical ligation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	Less cost-effective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8675" y="4423000"/>
            <a:ext cx="6851900" cy="24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383115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0F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E0F00"/>
                </a:solidFill>
                <a:latin typeface="Arial"/>
                <a:ea typeface="Arial"/>
                <a:cs typeface="Arial"/>
                <a:sym typeface="Arial"/>
              </a:rPr>
              <a:t>VASCULAR ANATOMY</a:t>
            </a:r>
            <a:endParaRPr/>
          </a:p>
        </p:txBody>
      </p:sp>
      <p:pic>
        <p:nvPicPr>
          <p:cNvPr descr="Pin on MED" id="89" name="Google Shape;8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8775"/>
            <a:ext cx="6915600" cy="56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5600" y="1218775"/>
            <a:ext cx="5276401" cy="50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1024128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0F00"/>
              </a:buClr>
              <a:buSzPts val="4800"/>
              <a:buFont typeface="Arial"/>
              <a:buNone/>
            </a:pPr>
            <a:r>
              <a:rPr lang="en-US" sz="4800">
                <a:solidFill>
                  <a:srgbClr val="2E0F00"/>
                </a:solidFill>
                <a:latin typeface="Arial"/>
                <a:ea typeface="Arial"/>
                <a:cs typeface="Arial"/>
                <a:sym typeface="Arial"/>
              </a:rPr>
              <a:t>VASCULAR ANATOMY</a:t>
            </a:r>
            <a:endParaRPr/>
          </a:p>
        </p:txBody>
      </p:sp>
      <p:pic>
        <p:nvPicPr>
          <p:cNvPr id="97" name="Google Shape;9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625" y="1549350"/>
            <a:ext cx="9375000" cy="48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1117253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>
                <a:solidFill>
                  <a:srgbClr val="0C0C0C"/>
                </a:solidFill>
              </a:rPr>
              <a:t>CLASSIFICATION OF EPISTAXIS </a:t>
            </a:r>
            <a:endParaRPr/>
          </a:p>
        </p:txBody>
      </p:sp>
      <p:pic>
        <p:nvPicPr>
          <p:cNvPr descr="A Case of Epistaxis • LITFL • ENT Equivocation" id="104" name="Google Shape;10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6850" y="1420125"/>
            <a:ext cx="7972200" cy="54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1024150" y="-2"/>
            <a:ext cx="97200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CLASSIFICATION OF EPISTAXIS </a:t>
            </a:r>
            <a:endParaRPr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12" name="Google Shape;112;p19"/>
          <p:cNvGraphicFramePr/>
          <p:nvPr/>
        </p:nvGraphicFramePr>
        <p:xfrm>
          <a:off x="1389874" y="14118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{9D937648-E3D3-4F74-8B0E-013AB7B27FB9}</a:tableStyleId>
              </a:tblPr>
              <a:tblGrid>
                <a:gridCol w="4797300"/>
                <a:gridCol w="4797300"/>
              </a:tblGrid>
              <a:tr h="560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Anterior epistaxis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Posterior epistaxis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3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common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7625" marB="47625" marR="95250" marL="95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common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7625" marB="47625" marR="95250" marL="95250"/>
                </a:tc>
              </a:tr>
              <a:tr h="717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Young patient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7625" marB="47625" marR="95250" marL="95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Older age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7625" marB="47625" marR="95250" marL="95250"/>
                </a:tc>
              </a:tr>
              <a:tr h="788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Little’s area </a:t>
                      </a:r>
                      <a:endParaRPr/>
                    </a:p>
                  </a:txBody>
                  <a:tcPr marT="47625" marB="47625" marR="95250" marL="95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Woodruff’s area</a:t>
                      </a:r>
                      <a:endParaRPr/>
                    </a:p>
                  </a:txBody>
                  <a:tcPr marT="47625" marB="47625" marR="95250" marL="95250"/>
                </a:tc>
              </a:tr>
              <a:tr h="102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Due to mucosal dryness 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7625" marB="47625" marR="95250" marL="952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Due to HTN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7625" marB="47625" marR="95250" marL="95250"/>
                </a:tc>
              </a:tr>
              <a:tr h="97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Less significant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More significant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0F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E0F00"/>
                </a:solidFill>
                <a:latin typeface="Arial"/>
                <a:ea typeface="Arial"/>
                <a:cs typeface="Arial"/>
                <a:sym typeface="Arial"/>
              </a:rPr>
              <a:t>ETIOLOGY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38641" y="1258485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0"/>
              <a:buNone/>
            </a:pPr>
            <a:r>
              <a:rPr b="1" lang="en-US" sz="2970" u="sng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LOCAL FACTORS</a:t>
            </a:r>
            <a:endParaRPr sz="2117"/>
          </a:p>
          <a:p>
            <a:pPr indent="-47371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Twentieth Century"/>
              <a:buAutoNum type="arabicPeriod"/>
            </a:pPr>
            <a:r>
              <a:rPr lang="en-US" sz="26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Traumatic (fractures, foreign body, nose picking). </a:t>
            </a:r>
            <a:endParaRPr sz="2117"/>
          </a:p>
          <a:p>
            <a:pPr indent="-47371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Twentieth Century"/>
              <a:buAutoNum type="arabicPeriod"/>
            </a:pPr>
            <a:r>
              <a:rPr lang="en-US" sz="26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Inflammatory (rhinitis, sinusitis). </a:t>
            </a:r>
            <a:endParaRPr sz="2117"/>
          </a:p>
          <a:p>
            <a:pPr indent="-47371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Twentieth Century"/>
              <a:buAutoNum type="arabicPeriod"/>
            </a:pPr>
            <a:r>
              <a:rPr lang="en-US" sz="26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(high altitude, air conditioning). </a:t>
            </a:r>
            <a:endParaRPr sz="2117"/>
          </a:p>
          <a:p>
            <a:pPr indent="-47371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Twentieth Century"/>
              <a:buAutoNum type="arabicPeriod"/>
            </a:pPr>
            <a:r>
              <a:rPr lang="en-US" sz="26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Iatrogenic</a:t>
            </a:r>
            <a:endParaRPr sz="2117"/>
          </a:p>
          <a:p>
            <a:pPr indent="-47371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Twentieth Century"/>
              <a:buAutoNum type="arabicPeriod"/>
            </a:pPr>
            <a:r>
              <a:rPr lang="en-US" sz="26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Deviated nasal septum </a:t>
            </a:r>
            <a:endParaRPr sz="2117"/>
          </a:p>
          <a:p>
            <a:pPr indent="-47371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0"/>
              <a:buFont typeface="Twentieth Century"/>
              <a:buAutoNum type="arabicPeriod"/>
            </a:pPr>
            <a:r>
              <a:rPr lang="en-US" sz="26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irritants</a:t>
            </a:r>
            <a:endParaRPr sz="2117"/>
          </a:p>
          <a:p>
            <a:pPr indent="0" lvl="0" marL="9144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705"/>
              <a:buNone/>
            </a:pPr>
            <a:r>
              <a:t/>
            </a:r>
            <a:endParaRPr sz="2117"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" y="-9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0F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E0F00"/>
                </a:solidFill>
                <a:latin typeface="Arial"/>
                <a:ea typeface="Arial"/>
                <a:cs typeface="Arial"/>
                <a:sym typeface="Arial"/>
              </a:rPr>
              <a:t>ETIOLOGY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0" y="1267650"/>
            <a:ext cx="7911300" cy="4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7. Neoplastic (tumors of the nose, sinuses and  nasopharynx).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Juvenile nasopharyngeal angiofibroma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Inverted papilloma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SCCA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 Adenocarcinoma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 Melanoma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 Esthesioneuroblastoma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 Lymphoma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29411"/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1250" y="1267650"/>
            <a:ext cx="4280750" cy="50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1964266" y="0"/>
            <a:ext cx="7782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0F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2E0F00"/>
                </a:solidFill>
                <a:latin typeface="Arial"/>
                <a:ea typeface="Arial"/>
                <a:cs typeface="Arial"/>
                <a:sym typeface="Arial"/>
              </a:rPr>
              <a:t>ETIOLOGY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246375" y="1417350"/>
            <a:ext cx="11823900" cy="52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91440" lvl="0" marL="9144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100" u="sng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SYSTEMIC FACTORS</a:t>
            </a:r>
            <a:endParaRPr sz="2000"/>
          </a:p>
          <a:p>
            <a:pPr indent="-476250" lvl="0" marL="45720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wentieth Century"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Coagulopathies (haemophilia, leukaemia). </a:t>
            </a:r>
            <a:endParaRPr sz="2000">
              <a:solidFill>
                <a:srgbClr val="0C0C0C"/>
              </a:solidFill>
            </a:endParaRPr>
          </a:p>
          <a:p>
            <a:pPr indent="-476250" lvl="0" marL="45720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Twentieth Century"/>
              <a:buAutoNum type="arabicPeriod"/>
            </a:pPr>
            <a:r>
              <a:rPr lang="en-US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Anticoagulant medications</a:t>
            </a:r>
            <a:endParaRPr sz="2000">
              <a:solidFill>
                <a:srgbClr val="0C0C0C"/>
              </a:solidFill>
            </a:endParaRPr>
          </a:p>
          <a:p>
            <a:pPr indent="-476250" lvl="0" marL="45720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Twentieth Century"/>
              <a:buAutoNum type="arabicPeriod"/>
            </a:pPr>
            <a:r>
              <a:rPr lang="en-US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Acetylsalicylic acid  &amp; NSAIDS</a:t>
            </a:r>
            <a:endParaRPr sz="2000">
              <a:solidFill>
                <a:srgbClr val="0C0C0C"/>
              </a:solidFill>
            </a:endParaRPr>
          </a:p>
          <a:p>
            <a:pPr indent="-476250" lvl="0" marL="45720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Twentieth Century"/>
              <a:buAutoNum type="arabicPeriod"/>
            </a:pPr>
            <a:r>
              <a:rPr lang="en-US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Vascular abnormalities</a:t>
            </a:r>
            <a:endParaRPr sz="2000">
              <a:solidFill>
                <a:srgbClr val="0C0C0C"/>
              </a:solidFill>
            </a:endParaRPr>
          </a:p>
          <a:p>
            <a:pPr indent="-476250" lvl="0" marL="45720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Twentieth Century"/>
              <a:buAutoNum type="arabicPeriod"/>
            </a:pPr>
            <a:r>
              <a:rPr lang="en-US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Renal \ liver failure</a:t>
            </a:r>
            <a:endParaRPr sz="2000">
              <a:solidFill>
                <a:srgbClr val="0C0C0C"/>
              </a:solidFill>
            </a:endParaRPr>
          </a:p>
          <a:p>
            <a:pPr indent="-476250" lvl="0" marL="45720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0C0C0C"/>
              </a:buClr>
              <a:buSzPts val="2500"/>
              <a:buFont typeface="Twentieth Century"/>
              <a:buAutoNum type="arabicPeriod"/>
            </a:pPr>
            <a:r>
              <a:rPr lang="en-US" sz="2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HTN </a:t>
            </a:r>
            <a:endParaRPr sz="2000">
              <a:solidFill>
                <a:srgbClr val="0C0C0C"/>
              </a:solidFill>
            </a:endParaRPr>
          </a:p>
          <a:p>
            <a:pPr indent="0" lvl="0" marL="9144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>
              <a:solidFill>
                <a:srgbClr val="0C0C0C"/>
              </a:solidFill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