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3"/>
  </p:sldMasterIdLst>
  <p:sldIdLst>
    <p:sldId id="256" r:id="rId4"/>
    <p:sldId id="292" r:id="rId5"/>
    <p:sldId id="293" r:id="rId6"/>
    <p:sldId id="294" r:id="rId7"/>
    <p:sldId id="295" r:id="rId8"/>
    <p:sldId id="296" r:id="rId9"/>
    <p:sldId id="297" r:id="rId10"/>
    <p:sldId id="289" r:id="rId11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94" autoAdjust="0"/>
    <p:restoredTop sz="94660"/>
  </p:normalViewPr>
  <p:slideViewPr>
    <p:cSldViewPr>
      <p:cViewPr varScale="1">
        <p:scale>
          <a:sx n="86" d="100"/>
          <a:sy n="86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viewProps" Target="viewProps.xml" /><Relationship Id="rId3" Type="http://schemas.openxmlformats.org/officeDocument/2006/relationships/slideMaster" Target="slideMasters/slideMaster1.xml" /><Relationship Id="rId7" Type="http://schemas.openxmlformats.org/officeDocument/2006/relationships/slide" Target="slides/slide4.xml" /><Relationship Id="rId12" Type="http://schemas.openxmlformats.org/officeDocument/2006/relationships/presProps" Target="presProps.xml" /><Relationship Id="rId2" Type="http://schemas.openxmlformats.org/officeDocument/2006/relationships/customXml" Target="../customXml/item2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5" Type="http://schemas.openxmlformats.org/officeDocument/2006/relationships/slide" Target="slides/slide2.xml" /><Relationship Id="rId15" Type="http://schemas.openxmlformats.org/officeDocument/2006/relationships/tableStyles" Target="tableStyles.xml" /><Relationship Id="rId10" Type="http://schemas.openxmlformats.org/officeDocument/2006/relationships/slide" Target="slides/slide7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حر 10">
            <a:extLst>
              <a:ext uri="{FF2B5EF4-FFF2-40B4-BE49-F238E27FC236}">
                <a16:creationId xmlns:a16="http://schemas.microsoft.com/office/drawing/2014/main" id="{89A6612F-7DD4-3203-EC0F-C37B9514E3E3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شكل حر 12">
            <a:extLst>
              <a:ext uri="{FF2B5EF4-FFF2-40B4-BE49-F238E27FC236}">
                <a16:creationId xmlns:a16="http://schemas.microsoft.com/office/drawing/2014/main" id="{5C1E198C-467B-9487-C8C1-26D62C06C2C6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29">
            <a:extLst>
              <a:ext uri="{FF2B5EF4-FFF2-40B4-BE49-F238E27FC236}">
                <a16:creationId xmlns:a16="http://schemas.microsoft.com/office/drawing/2014/main" id="{42D87845-E0CF-3795-C14D-9AE152FE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FA30A-583F-48B7-AC21-B0E160C18B80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5" name="عنصر نائب للتذييل 18">
            <a:extLst>
              <a:ext uri="{FF2B5EF4-FFF2-40B4-BE49-F238E27FC236}">
                <a16:creationId xmlns:a16="http://schemas.microsoft.com/office/drawing/2014/main" id="{6BD54083-B865-2875-CEA3-D6064FFE6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26">
            <a:extLst>
              <a:ext uri="{FF2B5EF4-FFF2-40B4-BE49-F238E27FC236}">
                <a16:creationId xmlns:a16="http://schemas.microsoft.com/office/drawing/2014/main" id="{48ED0D70-CBE3-FDAF-4689-0E60BAF24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24050-3489-4300-A311-04C3F5C00F1C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3712834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475560CC-E66D-4235-1AC8-32958BADA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2EA58-4CDC-4FA9-82C8-4EED540C222E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2DD5E239-CAF4-0E58-9C7D-09FC62D87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F023FC31-86E6-8B6B-0F9E-C1B19782A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8E88D1-AFCF-4DE2-81D0-4688CACA3897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66012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8A4E045F-1863-F05D-64C9-B87114DE1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6A418-3D13-40EC-840D-08E71CE9A9D5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7B508363-A303-ADC7-5E4C-0CB3F384F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D836302B-A73D-B4E3-836D-0844608AE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08C0A-854B-414D-AC2B-C42232036F46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42805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4AC64E5D-3441-BBA5-9DCF-C7407CFF1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0D1CF-139B-4B2F-A9B9-FEC14B536460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ACE784A3-A269-F17D-33BD-6B3A8D9DF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1EB39C56-7618-5F36-8CA8-4C33CBDCC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D00AE-162B-46AE-9AAD-D2513EBE5609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801300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>
            <a:extLst>
              <a:ext uri="{FF2B5EF4-FFF2-40B4-BE49-F238E27FC236}">
                <a16:creationId xmlns:a16="http://schemas.microsoft.com/office/drawing/2014/main" id="{89FCC1EA-ACDA-7AD9-2FE3-5805BD76362A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>
            <a:extLst>
              <a:ext uri="{FF2B5EF4-FFF2-40B4-BE49-F238E27FC236}">
                <a16:creationId xmlns:a16="http://schemas.microsoft.com/office/drawing/2014/main" id="{AC1BAB8F-9F7E-6AA2-AD56-99654CEDABD6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تاريخ 3">
            <a:extLst>
              <a:ext uri="{FF2B5EF4-FFF2-40B4-BE49-F238E27FC236}">
                <a16:creationId xmlns:a16="http://schemas.microsoft.com/office/drawing/2014/main" id="{668BB678-471F-5A2C-CBB8-04D57B53F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D4190-F4C1-474A-BC24-D4DA3FA4856C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7" name="عنصر نائب للتذييل 4">
            <a:extLst>
              <a:ext uri="{FF2B5EF4-FFF2-40B4-BE49-F238E27FC236}">
                <a16:creationId xmlns:a16="http://schemas.microsoft.com/office/drawing/2014/main" id="{AC32BB1A-22B9-5D45-089A-119398D8B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>
            <a:extLst>
              <a:ext uri="{FF2B5EF4-FFF2-40B4-BE49-F238E27FC236}">
                <a16:creationId xmlns:a16="http://schemas.microsoft.com/office/drawing/2014/main" id="{5E41C007-6D45-860A-0E89-CD027C80E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1A59B-1AC9-446B-8723-41D1FE7624AF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6170105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B2BBBFD1-76D9-2E16-A57A-24F0EA92F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C3B2A-389F-4504-BB86-16F8F67CB364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2A894C19-C9B2-EAD7-3B15-CE7BB78A1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C16B6DB5-3BE8-3A77-5617-51F4281A7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8C633-09BF-4604-B603-E24679BB4941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78748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9">
            <a:extLst>
              <a:ext uri="{FF2B5EF4-FFF2-40B4-BE49-F238E27FC236}">
                <a16:creationId xmlns:a16="http://schemas.microsoft.com/office/drawing/2014/main" id="{7A86CAA8-C07B-C242-5EA0-EAD4255EA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F5265-B388-48B3-9C0F-0579D26F801D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8" name="عنصر نائب للتذييل 21">
            <a:extLst>
              <a:ext uri="{FF2B5EF4-FFF2-40B4-BE49-F238E27FC236}">
                <a16:creationId xmlns:a16="http://schemas.microsoft.com/office/drawing/2014/main" id="{6BF2C252-FE21-7FB4-F5C8-C11BFD4A7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>
            <a:extLst>
              <a:ext uri="{FF2B5EF4-FFF2-40B4-BE49-F238E27FC236}">
                <a16:creationId xmlns:a16="http://schemas.microsoft.com/office/drawing/2014/main" id="{0D0E76E7-C0F9-944F-333A-DFC9CDDFE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F27F1-1DA5-4FD3-A355-E8CB5D2BFA56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31943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>
            <a:extLst>
              <a:ext uri="{FF2B5EF4-FFF2-40B4-BE49-F238E27FC236}">
                <a16:creationId xmlns:a16="http://schemas.microsoft.com/office/drawing/2014/main" id="{0BBA9B35-28D0-ED3D-BA0D-735254D2A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86F2D-6AF8-4E18-876F-E46820E745B6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4" name="عنصر نائب للتذييل 21">
            <a:extLst>
              <a:ext uri="{FF2B5EF4-FFF2-40B4-BE49-F238E27FC236}">
                <a16:creationId xmlns:a16="http://schemas.microsoft.com/office/drawing/2014/main" id="{658918BC-669A-291B-93A4-310A8AC4A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>
            <a:extLst>
              <a:ext uri="{FF2B5EF4-FFF2-40B4-BE49-F238E27FC236}">
                <a16:creationId xmlns:a16="http://schemas.microsoft.com/office/drawing/2014/main" id="{B1C119E8-2343-F1FB-AC25-3A882659B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6C33D-8D2D-42E5-9313-73493413B73B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96400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>
            <a:extLst>
              <a:ext uri="{FF2B5EF4-FFF2-40B4-BE49-F238E27FC236}">
                <a16:creationId xmlns:a16="http://schemas.microsoft.com/office/drawing/2014/main" id="{5D04E981-3655-57AE-7C7F-A7E02D36E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B13CB-A98E-4409-B71A-D667FA0CD5E5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3" name="عنصر نائب للتذييل 21">
            <a:extLst>
              <a:ext uri="{FF2B5EF4-FFF2-40B4-BE49-F238E27FC236}">
                <a16:creationId xmlns:a16="http://schemas.microsoft.com/office/drawing/2014/main" id="{4CD32779-585D-4A2C-C3E8-85B460C2C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>
            <a:extLst>
              <a:ext uri="{FF2B5EF4-FFF2-40B4-BE49-F238E27FC236}">
                <a16:creationId xmlns:a16="http://schemas.microsoft.com/office/drawing/2014/main" id="{ED68F3D4-AF07-EE59-C379-4189045E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88A14-6172-47CC-93A8-301BB770013E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80547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D26B568-81B2-E2BC-7667-7925BEB88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A6388-90B0-4195-A918-A00ED77A4169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2DF296-7C75-EF46-A676-B24F82ABF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88AB9D7-6663-5F4C-74AA-801DCCA12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7A357C14-6F63-4F7D-ACC5-97B586245CD2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85619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ADD6BF75-4F18-08D1-18AF-BCCA60160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C3CBF-76EE-4525-9B6D-404BD1941504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4349E13C-DE42-29BF-6A4F-5CFDEA15A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7BDE6466-FD67-5A24-70A5-BC679C25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77263-14EA-44C0-AA23-F011D23AEDE1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664830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8FAFB"/>
            </a:gs>
            <a:gs pos="74001">
              <a:srgbClr val="BED4DB"/>
            </a:gs>
            <a:gs pos="83000">
              <a:srgbClr val="BED4DB"/>
            </a:gs>
            <a:gs pos="100000">
              <a:srgbClr val="D4E2E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>
            <a:extLst>
              <a:ext uri="{FF2B5EF4-FFF2-40B4-BE49-F238E27FC236}">
                <a16:creationId xmlns:a16="http://schemas.microsoft.com/office/drawing/2014/main" id="{E4CEACC2-76DD-7B05-AA97-5ABD4937F1E4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>
            <a:extLst>
              <a:ext uri="{FF2B5EF4-FFF2-40B4-BE49-F238E27FC236}">
                <a16:creationId xmlns:a16="http://schemas.microsoft.com/office/drawing/2014/main" id="{9324273F-3732-AC6C-7F1F-E1B122E0E97F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>
            <a:extLst>
              <a:ext uri="{FF2B5EF4-FFF2-40B4-BE49-F238E27FC236}">
                <a16:creationId xmlns:a16="http://schemas.microsoft.com/office/drawing/2014/main" id="{F8130769-F0BE-5F4A-2061-41FAD14432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9" name="عنصر نائب للنص 29">
            <a:extLst>
              <a:ext uri="{FF2B5EF4-FFF2-40B4-BE49-F238E27FC236}">
                <a16:creationId xmlns:a16="http://schemas.microsoft.com/office/drawing/2014/main" id="{8C942037-26DB-2B01-F595-172915B9BA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" name="عنصر نائب للتاريخ 9">
            <a:extLst>
              <a:ext uri="{FF2B5EF4-FFF2-40B4-BE49-F238E27FC236}">
                <a16:creationId xmlns:a16="http://schemas.microsoft.com/office/drawing/2014/main" id="{888BA1CA-DEA3-A476-8580-F704E475C4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56EDC2-2D5F-4001-9E20-E5A969C4D507}" type="datetimeFigureOut">
              <a:rPr lang="ar-SA"/>
              <a:pPr>
                <a:defRPr/>
              </a:pPr>
              <a:t>07/09/1444</a:t>
            </a:fld>
            <a:endParaRPr lang="ar-SA"/>
          </a:p>
        </p:txBody>
      </p:sp>
      <p:sp>
        <p:nvSpPr>
          <p:cNvPr id="22" name="عنصر نائب للتذييل 21">
            <a:extLst>
              <a:ext uri="{FF2B5EF4-FFF2-40B4-BE49-F238E27FC236}">
                <a16:creationId xmlns:a16="http://schemas.microsoft.com/office/drawing/2014/main" id="{D10C0E96-D90A-5D44-9953-A96031894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95635992-916F-CD5A-70B5-90C37A4284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>
                <a:solidFill>
                  <a:srgbClr val="9B9A98"/>
                </a:solidFill>
                <a:cs typeface="Tahoma" panose="020B0604030504040204" pitchFamily="34" charset="0"/>
              </a:defRPr>
            </a:lvl1pPr>
          </a:lstStyle>
          <a:p>
            <a:fld id="{6B7FCCE3-1F83-4F20-872C-62492CDCFEEE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57" r:id="rId2"/>
    <p:sldLayoutId id="2147483866" r:id="rId3"/>
    <p:sldLayoutId id="2147483858" r:id="rId4"/>
    <p:sldLayoutId id="2147483859" r:id="rId5"/>
    <p:sldLayoutId id="2147483860" r:id="rId6"/>
    <p:sldLayoutId id="2147483861" r:id="rId7"/>
    <p:sldLayoutId id="2147483867" r:id="rId8"/>
    <p:sldLayoutId id="2147483862" r:id="rId9"/>
    <p:sldLayoutId id="2147483863" r:id="rId10"/>
    <p:sldLayoutId id="2147483864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E56B5F-17B1-7643-D2F7-F1C3FDC5A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7992888" cy="2301240"/>
          </a:xfrm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>
                <a:solidFill>
                  <a:srgbClr val="002060"/>
                </a:solidFill>
              </a:rPr>
              <a:t> </a:t>
            </a:r>
            <a:r>
              <a:rPr sz="3200">
                <a:solidFill>
                  <a:srgbClr val="002060"/>
                </a:solidFill>
              </a:rPr>
              <a:t>2. Gastric motility &amp; vomiting.</a:t>
            </a:r>
            <a:endParaRPr lang="ar-SA" sz="3200">
              <a:solidFill>
                <a:srgbClr val="002060"/>
              </a:solidFill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4987F6A-25A3-03A1-7643-EE4F4DF28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2988" y="5876925"/>
            <a:ext cx="6400800" cy="841375"/>
          </a:xfrm>
        </p:spPr>
        <p:txBody>
          <a:bodyPr>
            <a:normAutofit fontScale="47500" lnSpcReduction="20000"/>
          </a:bodyPr>
          <a:lstStyle/>
          <a:p>
            <a:pPr algn="ctr" rtl="0" eaLnBrk="1" hangingPunct="1">
              <a:lnSpc>
                <a:spcPct val="90000"/>
              </a:lnSpc>
              <a:defRPr/>
            </a:pPr>
            <a:endParaRPr lang="ar-EG" altLang="en-US" sz="30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90000"/>
              </a:lnSpc>
              <a:defRPr/>
            </a:pPr>
            <a:r>
              <a:rPr lang="en-US" altLang="en-US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anose="020B0604030504040204" pitchFamily="34" charset="0"/>
              </a:rPr>
              <a:t>Prof. Sherif W. Mansour</a:t>
            </a:r>
          </a:p>
          <a:p>
            <a:pPr algn="ctr" rtl="0" eaLnBrk="1" hangingPunct="1">
              <a:lnSpc>
                <a:spcPct val="90000"/>
              </a:lnSpc>
              <a:defRPr/>
            </a:pPr>
            <a:r>
              <a:rPr lang="en-US" altLang="en-US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anose="020B0604030504040204" pitchFamily="34" charset="0"/>
              </a:rPr>
              <a:t>Physiology dpt., Mutah School of medicine</a:t>
            </a:r>
            <a:endParaRPr lang="ar-EG" altLang="en-US" sz="34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90000"/>
              </a:lnSpc>
              <a:defRPr/>
            </a:pPr>
            <a:r>
              <a:rPr lang="en-US" altLang="en-US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anose="020B0604030504040204" pitchFamily="34" charset="0"/>
              </a:rPr>
              <a:t>2023.</a:t>
            </a:r>
            <a:endParaRPr lang="ar-SA" altLang="en-US" sz="34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124" name="Picture 2" descr="C:\Users\Dr Sherif\Desktop\مؤتة.jpg">
            <a:extLst>
              <a:ext uri="{FF2B5EF4-FFF2-40B4-BE49-F238E27FC236}">
                <a16:creationId xmlns:a16="http://schemas.microsoft.com/office/drawing/2014/main" id="{4F5DA410-B7CF-838B-D9B6-EEFA6F5A8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3">
            <a:extLst>
              <a:ext uri="{FF2B5EF4-FFF2-40B4-BE49-F238E27FC236}">
                <a16:creationId xmlns:a16="http://schemas.microsoft.com/office/drawing/2014/main" id="{2DA835A3-1E33-9299-3A49-B667B7B71B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608263"/>
            <a:ext cx="2276475" cy="326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صر نائب للمحتوى 2">
            <a:extLst>
              <a:ext uri="{FF2B5EF4-FFF2-40B4-BE49-F238E27FC236}">
                <a16:creationId xmlns:a16="http://schemas.microsoft.com/office/drawing/2014/main" id="{4FE39681-2732-A7E3-BFC9-A7386094F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6350"/>
            <a:ext cx="8928100" cy="6735763"/>
          </a:xfrm>
        </p:spPr>
        <p:txBody>
          <a:bodyPr/>
          <a:lstStyle/>
          <a:p>
            <a:pPr marL="36512" indent="0" algn="ctr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en-US" alt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ctr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stomach</a:t>
            </a:r>
          </a:p>
          <a:p>
            <a:pPr marL="36512" indent="0" algn="ctr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en-US" alt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•Function of stomach: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1-Storage of food.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2-Slow evacuation of meal to allow good digestion and absorption.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3-Partial digestion of proteins and fats.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4-Sterilization of ingested food by high acidity.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5-Secreation of  </a:t>
            </a:r>
            <a:r>
              <a:rPr lang="en-US" alt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enzymes,….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6-Help defecation by gastro-colic reflex.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7-Absorption of small amounts of water and alcohol.</a:t>
            </a:r>
          </a:p>
          <a:p>
            <a:pPr algn="l" rtl="0" eaLnBrk="1" hangingPunct="1">
              <a:lnSpc>
                <a:spcPct val="80000"/>
              </a:lnSpc>
              <a:buFontTx/>
              <a:buChar char="-"/>
              <a:defRPr/>
            </a:pPr>
            <a:endParaRPr lang="en-US" alt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7" name="Picture 1">
            <a:extLst>
              <a:ext uri="{FF2B5EF4-FFF2-40B4-BE49-F238E27FC236}">
                <a16:creationId xmlns:a16="http://schemas.microsoft.com/office/drawing/2014/main" id="{9FFC6026-7A93-12E9-ED30-40B066458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178175"/>
            <a:ext cx="7561262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A195736-97BD-75D8-8FF2-6567FC916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60350"/>
            <a:ext cx="8569325" cy="631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Gastric Motility</a:t>
            </a:r>
          </a:p>
          <a:p>
            <a:endParaRPr lang="en-US" altLang="en-US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Filling and Storage of food in the stomach: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The stomach accommodates up to one liter of food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increase of intra-gastric pressure because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Plasticity of gastric wall.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Receptive relaxation.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Law of laplace:   P=T/r  (↑ P →↑ radius with less ↑ in tension →↓ press towards normal).</a:t>
            </a:r>
          </a:p>
          <a:p>
            <a:endParaRPr lang="en-US" altLang="en-US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movements of the stomach: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a-Tonic gastric waves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-Regular weak contractions (3 waves/min) which take place in empty stomach, mainly in the fundus to maintain the intra-gastric pressure  &amp; mix gastric secretion with food.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Receptive relaxation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is a reflex relaxation of the fundus and body to receive the bolus of food.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-Initiated by vagal reflexes (conditioned and unconditioned).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-Also by plasticity of gastric muscles.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  Peristaltic movement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-Distension of stomach by food → stimulate stretch receptors → vago – vagal reflex peristalsis at the middle of stomach and proceeds toward the pyloric antrum with gradual increase in strength leading to: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•Grinding of food to fine particles.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•Emptying of fine particles into the duodenum (propulsive movements).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•Peristalsis in opposite direction from pyloric antrum to fundus (Anti-peristalisis) → pyloric mill for mixing of food with gastric secretion.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D2A0569D-15DC-BE38-8044-DEEE8C45B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115888"/>
            <a:ext cx="3995738" cy="649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hunger contractions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-Fasting   hypoglycemia → activation of the feeding center in hypothalamus →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•Sends impulse to limbic cortex → hunger sensation.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•Sends impulse to vagal nucleus → hunger strong painful contraction near the fundus (Atropine injection or vagotomy abolish hunger contraction but not hunger sensation).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-They start slowly, then increase → tetanic contraction for 2 minutes then disappear and reappear in the next feeding time to reach maximal intensity in 3-4 days then gradually disappear. (May due to ↓ sensitivity  of feeding center to hypoglycemia).</a:t>
            </a:r>
          </a:p>
          <a:p>
            <a:endParaRPr lang="en-US" altLang="en-US" sz="1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-Basic electrical rhythm (gastric slow waves)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•3-5 cycles/min. due to partial depolarization of circular smooth muscle cells in the stomach wall.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•Some lead to spike potential → peristalsis.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•Start at midpoint of greater curvature (pace maker of the stomach).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•Vagal and gastrin →↑ spike pot. rate. 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•Sympathetic &amp; secretin →↓ spike pot. rate.</a:t>
            </a:r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BBCED9F8-1892-6CDA-6519-CB82DDAF0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8" t="22701" r="12988" b="11150"/>
          <a:stretch>
            <a:fillRect/>
          </a:stretch>
        </p:blipFill>
        <p:spPr bwMode="auto">
          <a:xfrm>
            <a:off x="4211638" y="1052513"/>
            <a:ext cx="4824412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8690C09-052C-2D74-0608-979553AC7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5888"/>
            <a:ext cx="8569325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Nervous regulation of gastric motility:</a:t>
            </a:r>
          </a:p>
          <a:p>
            <a:pPr>
              <a:defRPr/>
            </a:pPr>
            <a:endParaRPr lang="en-US" altLang="en-US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Vagal (</a:t>
            </a:r>
            <a:r>
              <a:rPr lang="en-US" altLang="en-US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parasympthetic</a:t>
            </a: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Inhibitory purinergic to proximal unit (not blocked by Atropine).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Excitatory cholinergic to distal unit.</a:t>
            </a: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b-Sympathetic: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Inhibitory (nor adrenergic) to proximal unit.</a:t>
            </a: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 Myenteric plexus: 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(as before) short &amp; long reflexes.</a:t>
            </a:r>
          </a:p>
          <a:p>
            <a:pPr>
              <a:defRPr/>
            </a:pPr>
            <a:endParaRPr lang="en-US" alt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*Factors affecting gastric emptying 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a mixed meal the stomach usually empty in about 3 hours through the pyloric pump (50-70 cm. water) which regulate the rate of gastric emptying .The rate of emptying is controlled by:</a:t>
            </a: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Factors in the stomach: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1.Type of food: carbohydrate is the most rapid. Then proteins followed by fats.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2.Consistency of food: liquids more rapid which depends on type of food, degree of mastication and the strength of gastric peristalsis.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3.Volume of food: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•Moderate volume of </a:t>
            </a:r>
            <a:r>
              <a:rPr lang="en-US" alt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chyme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→↑ emptying via </a:t>
            </a:r>
            <a:r>
              <a:rPr lang="en-US" alt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vago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-vagal reflex and release of gastrin hormone.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•Large volume → over distension →↓ emptying.</a:t>
            </a:r>
          </a:p>
          <a:p>
            <a:pPr>
              <a:defRPr/>
            </a:pPr>
            <a:endParaRPr lang="en-US" alt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Factors in the duodenum:  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same role of the duodenum in the control of gastric secretion .</a:t>
            </a: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 Emotional factors: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1.Pain: visceral and somatic pain→ reflex inhibition of gastric emptying.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2.Depression &amp; sudden fear → reflex sympathetic inhibition.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3.Anxiety &amp; anger → reflex parasympathetic stimulation of emptying.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FA817698-00B8-1966-4BCC-16CF33774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14288"/>
            <a:ext cx="8929688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Vomiting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Definition: 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is the expulsion of gastric contents through the esophagus, pharynx and mouth.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is a complex act controlled by vomiting center in the medulla oblongata and mediated by cranial nerves V,VII,IX,X&amp;XII and spinal nerves to diaphragm and abdominal muscles.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is preceded by nausea, salivation and increase respiration.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*Centers: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Vomiting center 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in the medulla oblongata.           b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Chemo receptor trigger tone (CTZ) 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-In close to vomiting center in M.O  in the wall of fourth ventricle.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-Its stimulation by emetic drugs, motion sickness or metabolic causes → stimulation of vomiting center.(its lesion leads to loss of this reflex)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 of vomiting:            1- Central vomiting: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stimulation of CTZ by drugs as morphine, alcohol drinking, diabetic ketoacidosis, renal failure or early pregnancy.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Reflex vomiting: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Stimuli:     Unconditioned: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•Irritation of back of tongue.                                                           •Irritation of gastric mucosal.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•Severe visceral pain (Renal colic, coronary thrombosis).             •Irritation of semicircular canal.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Conditioned: 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(cortical excitation of vomiting) Visual, olfactory and psychic (as morning sickness of pregnancy.)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Afferents : according to site of stimuli.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•Direct on vomiting center.               •Some to CTZ as semicircular canal irritation and psychic.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Efferents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•Via cranial nerves V, V11, 1X, X, X11.               •Phrenic nerve to diaphragm.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•Spinal nerves to abdominal muscles.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69A5688-06E6-EDC1-46EB-635943752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8" y="117475"/>
            <a:ext cx="8856662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Response :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vomiting.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Mechanism of vomiting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1-Nausea: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salivation, ↑ H.R, sweating, stomach wall is relaxed, and antiperistalsis may occur in duodenum.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2-Retching: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intermittent contraction of diaphragm and abdominal muscles against closed L.E.S, glottis, and diaphragmatic opening is also contracted.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Gastric evacuation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•Strong contraction  at the incisura separating the body from the pylorus.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•The cardiac sphincter relaxes and the stomach wall is completely relaxed (passive stomach).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•Powerful contraction of the diaphragm, abdominal muscle and pelvic floor muscle →↑ intra abdominal pressure → squeezing the relaxed stomach and expulsion its contents to the mouth (anti peristalsis may occur in oesophagus).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•During vomiting the soft palate elevated, closure of glottis and inhibition of respiration to prevent the vomitus to pass to respiratory passages (as in swallowing).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•When the stomach is empty, antiperistalsis waves may drive the intestinal contents into the stomach (as bile juice).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 : in denervated stomach vomiting may occur by central stimulation of  the CTZ or reflexely from oropharynx. </a:t>
            </a:r>
          </a:p>
          <a:p>
            <a:endParaRPr lang="en-US" altLang="en-US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 : Effect and complications of vomiting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a-Dehydration (loss of secretion).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b-Alkalaemia : due to loss acid and the resynthesis of acid is associated with ↑ alkaline tide in plasma.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c-Alkalaemia →↓ ionized Ca+2 → tetany.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d-Potassium loss.(hypokalaemia)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E2C94-2F10-1E5C-C8CA-79F9726F3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043CC6F6E43242B0D739ED0C39EA28" ma:contentTypeVersion="3" ma:contentTypeDescription="Create a new document." ma:contentTypeScope="" ma:versionID="466f0739c6181100872b5f71a8e720f7">
  <xsd:schema xmlns:xsd="http://www.w3.org/2001/XMLSchema" xmlns:xs="http://www.w3.org/2001/XMLSchema" xmlns:p="http://schemas.microsoft.com/office/2006/metadata/properties" xmlns:ns2="1736326d-fa06-4aad-a0ba-3a09e2a76a9b" targetNamespace="http://schemas.microsoft.com/office/2006/metadata/properties" ma:root="true" ma:fieldsID="7e65436e7cc9d7b1569b0de877a8e2c4" ns2:_="">
    <xsd:import namespace="1736326d-fa06-4aad-a0ba-3a09e2a76a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36326d-fa06-4aad-a0ba-3a09e2a76a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375D78-83BF-4DCB-89FA-5C14AA7EFD25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736326d-fa06-4aad-a0ba-3a09e2a76a9b"/>
  </ds:schemaRefs>
</ds:datastoreItem>
</file>

<file path=customXml/itemProps2.xml><?xml version="1.0" encoding="utf-8"?>
<ds:datastoreItem xmlns:ds="http://schemas.openxmlformats.org/officeDocument/2006/customXml" ds:itemID="{5EE2600A-289A-4E9A-A33E-9081E68F07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519</TotalTime>
  <Words>1234</Words>
  <Application>Microsoft Office PowerPoint</Application>
  <PresentationFormat>On-screen Show (4:3)</PresentationFormat>
  <Paragraphs>112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تقنية</vt:lpstr>
      <vt:lpstr> 2. Gastric motility &amp; vomiting.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razanemad852@gmail.com</cp:lastModifiedBy>
  <cp:revision>77</cp:revision>
  <dcterms:created xsi:type="dcterms:W3CDTF">2018-04-21T22:12:54Z</dcterms:created>
  <dcterms:modified xsi:type="dcterms:W3CDTF">2023-03-28T19:15:23Z</dcterms:modified>
</cp:coreProperties>
</file>