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6"/>
  </p:notesMasterIdLst>
  <p:sldIdLst>
    <p:sldId id="256" r:id="rId2"/>
    <p:sldId id="280" r:id="rId3"/>
    <p:sldId id="259" r:id="rId4"/>
    <p:sldId id="349" r:id="rId5"/>
    <p:sldId id="282" r:id="rId6"/>
    <p:sldId id="283" r:id="rId7"/>
    <p:sldId id="285" r:id="rId8"/>
    <p:sldId id="348" r:id="rId9"/>
    <p:sldId id="286" r:id="rId10"/>
    <p:sldId id="287" r:id="rId11"/>
    <p:sldId id="288" r:id="rId12"/>
    <p:sldId id="289" r:id="rId13"/>
    <p:sldId id="337" r:id="rId14"/>
    <p:sldId id="341" r:id="rId15"/>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E4F2"/>
    <a:srgbClr val="1E791F"/>
    <a:srgbClr val="0000CC"/>
    <a:srgbClr val="E939EA"/>
    <a:srgbClr val="F625E0"/>
    <a:srgbClr val="E796E8"/>
    <a:srgbClr val="F1C7E5"/>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0784"/>
    <p:restoredTop sz="94444"/>
  </p:normalViewPr>
  <p:slideViewPr>
    <p:cSldViewPr>
      <p:cViewPr varScale="1">
        <p:scale>
          <a:sx n="87" d="100"/>
          <a:sy n="87" d="100"/>
        </p:scale>
        <p:origin x="520" y="18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017284E-2667-4EC5-A2F1-32B484C5FF92}" type="datetimeFigureOut">
              <a:rPr lang="ar-JO" smtClean="0"/>
              <a:pPr/>
              <a:t>1‏/6‏/1445</a:t>
            </a:fld>
            <a:endParaRPr lang="ar-JO"/>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A490BD6-D73F-4073-BD0D-8E5DF38D2D6E}" type="slidenum">
              <a:rPr lang="ar-JO" smtClean="0"/>
              <a:pPr/>
              <a:t>‹#›</a:t>
            </a:fld>
            <a:endParaRPr lang="ar-JO"/>
          </a:p>
        </p:txBody>
      </p:sp>
    </p:spTree>
    <p:extLst>
      <p:ext uri="{BB962C8B-B14F-4D97-AF65-F5344CB8AC3E}">
        <p14:creationId xmlns:p14="http://schemas.microsoft.com/office/powerpoint/2010/main" val="57007385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JO" dirty="0"/>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1</a:t>
            </a:fld>
            <a:endParaRPr lang="ar-JO"/>
          </a:p>
        </p:txBody>
      </p:sp>
    </p:spTree>
    <p:extLst>
      <p:ext uri="{BB962C8B-B14F-4D97-AF65-F5344CB8AC3E}">
        <p14:creationId xmlns:p14="http://schemas.microsoft.com/office/powerpoint/2010/main" val="1414647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13</a:t>
            </a:fld>
            <a:endParaRPr lang="ar-JO"/>
          </a:p>
        </p:txBody>
      </p:sp>
    </p:spTree>
    <p:extLst>
      <p:ext uri="{BB962C8B-B14F-4D97-AF65-F5344CB8AC3E}">
        <p14:creationId xmlns:p14="http://schemas.microsoft.com/office/powerpoint/2010/main" val="288072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14</a:t>
            </a:fld>
            <a:endParaRPr lang="ar-JO"/>
          </a:p>
        </p:txBody>
      </p:sp>
    </p:spTree>
    <p:extLst>
      <p:ext uri="{BB962C8B-B14F-4D97-AF65-F5344CB8AC3E}">
        <p14:creationId xmlns:p14="http://schemas.microsoft.com/office/powerpoint/2010/main" val="3098958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JO"/>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1‏/6‏/1445</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1‏/6‏/1445</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1‏/6‏/1445</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1‏/6‏/1445</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1‏/6‏/1445</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1‏/6‏/1445</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7" name="عنصر نائب للتاريخ 6"/>
          <p:cNvSpPr>
            <a:spLocks noGrp="1"/>
          </p:cNvSpPr>
          <p:nvPr>
            <p:ph type="dt" sz="half" idx="10"/>
          </p:nvPr>
        </p:nvSpPr>
        <p:spPr/>
        <p:txBody>
          <a:bodyPr/>
          <a:lstStyle/>
          <a:p>
            <a:fld id="{E2094C36-A3DD-4F65-806E-55592C05031B}" type="datetimeFigureOut">
              <a:rPr lang="ar-JO" smtClean="0"/>
              <a:pPr/>
              <a:t>1‏/6‏/1445</a:t>
            </a:fld>
            <a:endParaRPr lang="ar-JO"/>
          </a:p>
        </p:txBody>
      </p:sp>
      <p:sp>
        <p:nvSpPr>
          <p:cNvPr id="8" name="عنصر نائب للتذييل 7"/>
          <p:cNvSpPr>
            <a:spLocks noGrp="1"/>
          </p:cNvSpPr>
          <p:nvPr>
            <p:ph type="ftr" sz="quarter" idx="11"/>
          </p:nvPr>
        </p:nvSpPr>
        <p:spPr/>
        <p:txBody>
          <a:bodyPr/>
          <a:lstStyle/>
          <a:p>
            <a:endParaRPr lang="ar-JO"/>
          </a:p>
        </p:txBody>
      </p:sp>
      <p:sp>
        <p:nvSpPr>
          <p:cNvPr id="9" name="عنصر نائب لرقم الشريحة 8"/>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تاريخ 2"/>
          <p:cNvSpPr>
            <a:spLocks noGrp="1"/>
          </p:cNvSpPr>
          <p:nvPr>
            <p:ph type="dt" sz="half" idx="10"/>
          </p:nvPr>
        </p:nvSpPr>
        <p:spPr/>
        <p:txBody>
          <a:bodyPr/>
          <a:lstStyle/>
          <a:p>
            <a:fld id="{E2094C36-A3DD-4F65-806E-55592C05031B}" type="datetimeFigureOut">
              <a:rPr lang="ar-JO" smtClean="0"/>
              <a:pPr/>
              <a:t>1‏/6‏/1445</a:t>
            </a:fld>
            <a:endParaRPr lang="ar-JO"/>
          </a:p>
        </p:txBody>
      </p:sp>
      <p:sp>
        <p:nvSpPr>
          <p:cNvPr id="4" name="عنصر نائب للتذييل 3"/>
          <p:cNvSpPr>
            <a:spLocks noGrp="1"/>
          </p:cNvSpPr>
          <p:nvPr>
            <p:ph type="ftr" sz="quarter" idx="11"/>
          </p:nvPr>
        </p:nvSpPr>
        <p:spPr/>
        <p:txBody>
          <a:bodyPr/>
          <a:lstStyle/>
          <a:p>
            <a:endParaRPr lang="ar-JO"/>
          </a:p>
        </p:txBody>
      </p:sp>
      <p:sp>
        <p:nvSpPr>
          <p:cNvPr id="5" name="عنصر نائب لرقم الشريحة 4"/>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2094C36-A3DD-4F65-806E-55592C05031B}" type="datetimeFigureOut">
              <a:rPr lang="ar-JO" smtClean="0"/>
              <a:pPr/>
              <a:t>1‏/6‏/1445</a:t>
            </a:fld>
            <a:endParaRPr lang="ar-JO"/>
          </a:p>
        </p:txBody>
      </p:sp>
      <p:sp>
        <p:nvSpPr>
          <p:cNvPr id="3" name="عنصر نائب للتذييل 2"/>
          <p:cNvSpPr>
            <a:spLocks noGrp="1"/>
          </p:cNvSpPr>
          <p:nvPr>
            <p:ph type="ftr" sz="quarter" idx="11"/>
          </p:nvPr>
        </p:nvSpPr>
        <p:spPr/>
        <p:txBody>
          <a:bodyPr/>
          <a:lstStyle/>
          <a:p>
            <a:endParaRPr lang="ar-JO"/>
          </a:p>
        </p:txBody>
      </p:sp>
      <p:sp>
        <p:nvSpPr>
          <p:cNvPr id="4" name="عنصر نائب لرقم الشريحة 3"/>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JO"/>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1‏/6‏/1445</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JO"/>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1‏/6‏/1445</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2094C36-A3DD-4F65-806E-55592C05031B}" type="datetimeFigureOut">
              <a:rPr lang="ar-JO" smtClean="0"/>
              <a:pPr/>
              <a:t>1‏/6‏/1445</a:t>
            </a:fld>
            <a:endParaRPr lang="ar-JO"/>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BBB3590-2A40-4DA6-9524-1FADA3C43527}" type="slidenum">
              <a:rPr lang="ar-JO" smtClean="0"/>
              <a:pPr/>
              <a:t>‹#›</a:t>
            </a:fld>
            <a:endParaRPr lang="ar-J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1124744"/>
            <a:ext cx="7772400" cy="1470025"/>
          </a:xfrm>
        </p:spPr>
        <p:txBody>
          <a:bodyPr>
            <a:normAutofit fontScale="90000"/>
          </a:bodyPr>
          <a:lstStyle/>
          <a:p>
            <a:pPr rtl="0"/>
            <a:r>
              <a:rPr lang="en-US" sz="6000" dirty="0">
                <a:solidFill>
                  <a:srgbClr val="C00000"/>
                </a:solidFill>
              </a:rPr>
              <a:t>Brain Energy Metabolism I  </a:t>
            </a:r>
            <a:endParaRPr lang="ar-JO" sz="6000" dirty="0">
              <a:solidFill>
                <a:srgbClr val="C00000"/>
              </a:solidFill>
            </a:endParaRPr>
          </a:p>
        </p:txBody>
      </p:sp>
      <p:sp>
        <p:nvSpPr>
          <p:cNvPr id="3" name="عنوان فرعي 2"/>
          <p:cNvSpPr>
            <a:spLocks noGrp="1"/>
          </p:cNvSpPr>
          <p:nvPr>
            <p:ph type="subTitle" idx="1"/>
          </p:nvPr>
        </p:nvSpPr>
        <p:spPr>
          <a:xfrm>
            <a:off x="-396552" y="4819648"/>
            <a:ext cx="10144164" cy="2038352"/>
          </a:xfrm>
        </p:spPr>
        <p:txBody>
          <a:bodyPr>
            <a:normAutofit/>
          </a:bodyPr>
          <a:lstStyle/>
          <a:p>
            <a:pPr rtl="0"/>
            <a:r>
              <a:rPr lang="en-US" sz="2800" dirty="0">
                <a:solidFill>
                  <a:schemeClr val="tx1"/>
                </a:solidFill>
                <a:latin typeface="Arial" pitchFamily="34" charset="0"/>
                <a:cs typeface="Arial" pitchFamily="34" charset="0"/>
              </a:rPr>
              <a:t>Dr. </a:t>
            </a:r>
            <a:r>
              <a:rPr lang="en-US" sz="2800" dirty="0" err="1">
                <a:solidFill>
                  <a:schemeClr val="tx1"/>
                </a:solidFill>
                <a:latin typeface="Arial" pitchFamily="34" charset="0"/>
                <a:cs typeface="Arial" pitchFamily="34" charset="0"/>
              </a:rPr>
              <a:t>Nesrin</a:t>
            </a:r>
            <a:r>
              <a:rPr lang="en-US" sz="2800" dirty="0">
                <a:solidFill>
                  <a:schemeClr val="tx1"/>
                </a:solidFill>
                <a:latin typeface="Arial" pitchFamily="34" charset="0"/>
                <a:cs typeface="Arial" pitchFamily="34" charset="0"/>
              </a:rPr>
              <a:t> </a:t>
            </a:r>
            <a:r>
              <a:rPr lang="en-US" sz="2800" dirty="0" err="1">
                <a:solidFill>
                  <a:schemeClr val="tx1"/>
                </a:solidFill>
                <a:latin typeface="Arial" pitchFamily="34" charset="0"/>
                <a:cs typeface="Arial" pitchFamily="34" charset="0"/>
              </a:rPr>
              <a:t>Mwafi</a:t>
            </a:r>
            <a:endParaRPr lang="en-US" sz="2800" dirty="0">
              <a:solidFill>
                <a:schemeClr val="tx1"/>
              </a:solidFill>
              <a:latin typeface="Arial" pitchFamily="34" charset="0"/>
              <a:cs typeface="Arial" pitchFamily="34" charset="0"/>
            </a:endParaRPr>
          </a:p>
          <a:p>
            <a:pPr rtl="0"/>
            <a:r>
              <a:rPr lang="ar-JO" sz="2800" dirty="0">
                <a:solidFill>
                  <a:schemeClr val="tx1"/>
                </a:solidFill>
                <a:latin typeface="Arial" pitchFamily="34" charset="0"/>
                <a:cs typeface="Arial" pitchFamily="34" charset="0"/>
              </a:rPr>
              <a:t>  </a:t>
            </a:r>
            <a:r>
              <a:rPr lang="en-US" sz="2800" dirty="0">
                <a:solidFill>
                  <a:schemeClr val="tx1"/>
                </a:solidFill>
                <a:latin typeface="Arial" pitchFamily="34" charset="0"/>
                <a:cs typeface="Arial" pitchFamily="34" charset="0"/>
              </a:rPr>
              <a:t>Biochemistry &amp; Molecular Biology Department </a:t>
            </a:r>
          </a:p>
          <a:p>
            <a:pPr rtl="0"/>
            <a:r>
              <a:rPr lang="en-US" sz="2800" dirty="0">
                <a:solidFill>
                  <a:schemeClr val="tx1"/>
                </a:solidFill>
                <a:latin typeface="Arial" pitchFamily="34" charset="0"/>
                <a:cs typeface="Arial" pitchFamily="34" charset="0"/>
              </a:rPr>
              <a:t>Faculty of Medicine, </a:t>
            </a:r>
            <a:r>
              <a:rPr lang="en-US" sz="2800" dirty="0" err="1">
                <a:solidFill>
                  <a:schemeClr val="tx1"/>
                </a:solidFill>
                <a:latin typeface="Arial" pitchFamily="34" charset="0"/>
                <a:cs typeface="Arial" pitchFamily="34" charset="0"/>
              </a:rPr>
              <a:t>Mutah</a:t>
            </a:r>
            <a:r>
              <a:rPr lang="en-US" sz="2800" dirty="0">
                <a:solidFill>
                  <a:schemeClr val="tx1"/>
                </a:solidFill>
                <a:latin typeface="Arial" pitchFamily="34" charset="0"/>
                <a:cs typeface="Arial" pitchFamily="34" charset="0"/>
              </a:rPr>
              <a:t> University</a:t>
            </a:r>
          </a:p>
          <a:p>
            <a:pPr rtl="0">
              <a:lnSpc>
                <a:spcPct val="90000"/>
              </a:lnSpc>
            </a:pPr>
            <a:endParaRPr lang="ar-JO" dirty="0"/>
          </a:p>
        </p:txBody>
      </p:sp>
      <p:pic>
        <p:nvPicPr>
          <p:cNvPr id="6" name="Picture 2" descr="http://www.mutah.edu.jo/images/banners/medi-sign.gif"/>
          <p:cNvPicPr>
            <a:picLocks noChangeAspect="1" noChangeArrowheads="1"/>
          </p:cNvPicPr>
          <p:nvPr/>
        </p:nvPicPr>
        <p:blipFill>
          <a:blip r:embed="rId3"/>
          <a:srcRect/>
          <a:stretch>
            <a:fillRect/>
          </a:stretch>
        </p:blipFill>
        <p:spPr bwMode="auto">
          <a:xfrm>
            <a:off x="7929586" y="133326"/>
            <a:ext cx="1143008" cy="1295410"/>
          </a:xfrm>
          <a:prstGeom prst="rect">
            <a:avLst/>
          </a:prstGeom>
          <a:noFill/>
        </p:spPr>
      </p:pic>
      <p:sp>
        <p:nvSpPr>
          <p:cNvPr id="10" name="مستطيل 9"/>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8191" y="2592200"/>
            <a:ext cx="2691609" cy="2263148"/>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Energy Substrates for Brain</a:t>
            </a:r>
            <a:endParaRPr lang="ar-JO" dirty="0">
              <a:solidFill>
                <a:srgbClr val="C00000"/>
              </a:solidFill>
            </a:endParaRPr>
          </a:p>
        </p:txBody>
      </p:sp>
      <p:sp>
        <p:nvSpPr>
          <p:cNvPr id="3" name="عنصر نائب للمحتوى 2"/>
          <p:cNvSpPr>
            <a:spLocks noGrp="1"/>
          </p:cNvSpPr>
          <p:nvPr>
            <p:ph idx="1"/>
          </p:nvPr>
        </p:nvSpPr>
        <p:spPr>
          <a:xfrm>
            <a:off x="467544" y="1312650"/>
            <a:ext cx="8678386" cy="5500726"/>
          </a:xfrm>
        </p:spPr>
        <p:txBody>
          <a:bodyPr>
            <a:normAutofit/>
          </a:bodyPr>
          <a:lstStyle/>
          <a:p>
            <a:pPr marL="457200" indent="-457200" algn="l" rtl="0">
              <a:buFont typeface="+mj-lt"/>
              <a:buAutoNum type="arabicPeriod" startAt="3"/>
            </a:pPr>
            <a:r>
              <a:rPr lang="en-US" sz="2400" dirty="0">
                <a:latin typeface="Arial" charset="0"/>
                <a:ea typeface="Arial" charset="0"/>
                <a:cs typeface="Arial" charset="0"/>
              </a:rPr>
              <a:t>Other substrates like mannose, pyruvate and lactate have been tested as alternative substrates to glucose for brain energy metabolism:</a:t>
            </a:r>
          </a:p>
          <a:p>
            <a:pPr algn="l" rtl="0"/>
            <a:r>
              <a:rPr lang="en-US" sz="2400" b="1" dirty="0">
                <a:solidFill>
                  <a:srgbClr val="C00000"/>
                </a:solidFill>
                <a:latin typeface="Arial" charset="0"/>
                <a:ea typeface="Arial" charset="0"/>
                <a:cs typeface="Arial" charset="0"/>
              </a:rPr>
              <a:t>Mannose:</a:t>
            </a:r>
            <a:r>
              <a:rPr lang="en-US" sz="2400" dirty="0">
                <a:latin typeface="Arial" charset="0"/>
                <a:ea typeface="Arial" charset="0"/>
                <a:cs typeface="Arial" charset="0"/>
              </a:rPr>
              <a:t> it can cross BBB readily but is not normally present in the blood so it has no physiological significance</a:t>
            </a:r>
          </a:p>
          <a:p>
            <a:pPr marL="0" indent="0" algn="l" rtl="0">
              <a:buNone/>
            </a:pPr>
            <a:endParaRPr lang="en-US" sz="2400" dirty="0">
              <a:latin typeface="Arial" charset="0"/>
              <a:ea typeface="Arial" charset="0"/>
              <a:cs typeface="Arial" charset="0"/>
            </a:endParaRPr>
          </a:p>
          <a:p>
            <a:pPr marL="0" indent="0" algn="l" rtl="0">
              <a:buNone/>
            </a:pPr>
            <a:endParaRPr lang="en-US" sz="2400" dirty="0">
              <a:latin typeface="Arial" charset="0"/>
              <a:ea typeface="Arial" charset="0"/>
              <a:cs typeface="Arial" charset="0"/>
            </a:endParaRPr>
          </a:p>
          <a:p>
            <a:pPr marL="0" indent="0" algn="l" rtl="0">
              <a:buNone/>
            </a:pPr>
            <a:endParaRPr lang="en-US" sz="2400" dirty="0">
              <a:latin typeface="Arial" charset="0"/>
              <a:ea typeface="Arial" charset="0"/>
              <a:cs typeface="Arial" charset="0"/>
            </a:endParaRPr>
          </a:p>
          <a:p>
            <a:pPr marL="0" indent="0" algn="l" rtl="0">
              <a:buNone/>
            </a:pPr>
            <a:endParaRPr lang="en-US" sz="24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0" name="Group 29"/>
          <p:cNvGrpSpPr/>
          <p:nvPr/>
        </p:nvGrpSpPr>
        <p:grpSpPr>
          <a:xfrm>
            <a:off x="522299" y="3933264"/>
            <a:ext cx="8533042" cy="1872000"/>
            <a:chOff x="522299" y="3933264"/>
            <a:chExt cx="8533042" cy="1872000"/>
          </a:xfrm>
        </p:grpSpPr>
        <p:grpSp>
          <p:nvGrpSpPr>
            <p:cNvPr id="22" name="Group 21"/>
            <p:cNvGrpSpPr/>
            <p:nvPr/>
          </p:nvGrpSpPr>
          <p:grpSpPr>
            <a:xfrm>
              <a:off x="522299" y="3933264"/>
              <a:ext cx="8533042" cy="1872000"/>
              <a:chOff x="484058" y="3573224"/>
              <a:chExt cx="8533042" cy="1872000"/>
            </a:xfrm>
          </p:grpSpPr>
          <p:sp>
            <p:nvSpPr>
              <p:cNvPr id="23" name="Rectangle 22"/>
              <p:cNvSpPr/>
              <p:nvPr/>
            </p:nvSpPr>
            <p:spPr>
              <a:xfrm>
                <a:off x="484058" y="3573224"/>
                <a:ext cx="8533042" cy="1872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n w="19050"/>
                    <a:solidFill>
                      <a:schemeClr val="tx1"/>
                    </a:solidFill>
                    <a:effectLst>
                      <a:outerShdw blurRad="38100" dist="19050" dir="2700000" algn="tl" rotWithShape="0">
                        <a:schemeClr val="dk1">
                          <a:alpha val="40000"/>
                        </a:schemeClr>
                      </a:outerShdw>
                    </a:effectLst>
                  </a:rPr>
                  <a:t>Mannose</a:t>
                </a:r>
                <a:r>
                  <a:rPr lang="en-US" sz="2800" dirty="0">
                    <a:ln w="19050"/>
                    <a:solidFill>
                      <a:schemeClr val="tx1"/>
                    </a:solidFill>
                    <a:effectLst>
                      <a:outerShdw blurRad="38100" dist="19050" dir="2700000" algn="tl" rotWithShape="0">
                        <a:schemeClr val="dk1">
                          <a:alpha val="40000"/>
                        </a:schemeClr>
                      </a:outerShdw>
                    </a:effectLst>
                  </a:rPr>
                  <a:t> </a:t>
                </a:r>
                <a:r>
                  <a:rPr lang="en-US" sz="2800" b="1" baseline="30000" dirty="0">
                    <a:ln w="19050"/>
                    <a:solidFill>
                      <a:srgbClr val="C00000"/>
                    </a:solidFill>
                    <a:effectLst>
                      <a:outerShdw blurRad="38100" dist="19050" dir="2700000" algn="tl" rotWithShape="0">
                        <a:schemeClr val="dk1">
                          <a:alpha val="40000"/>
                        </a:schemeClr>
                      </a:outerShdw>
                    </a:effectLst>
                  </a:rPr>
                  <a:t>hexokinase</a:t>
                </a:r>
                <a:r>
                  <a:rPr lang="en-US" sz="3200" b="1" baseline="30000" dirty="0">
                    <a:ln w="19050"/>
                    <a:solidFill>
                      <a:srgbClr val="C00000"/>
                    </a:solidFill>
                    <a:effectLst>
                      <a:outerShdw blurRad="38100" dist="19050" dir="2700000" algn="tl" rotWithShape="0">
                        <a:schemeClr val="dk1">
                          <a:alpha val="40000"/>
                        </a:schemeClr>
                      </a:outerShdw>
                    </a:effectLst>
                  </a:rPr>
                  <a:t>  </a:t>
                </a:r>
                <a:r>
                  <a:rPr lang="en-US" sz="2400" dirty="0">
                    <a:ln w="19050"/>
                    <a:solidFill>
                      <a:schemeClr val="tx1"/>
                    </a:solidFill>
                    <a:effectLst>
                      <a:outerShdw blurRad="38100" dist="19050" dir="2700000" algn="tl" rotWithShape="0">
                        <a:schemeClr val="dk1">
                          <a:alpha val="40000"/>
                        </a:schemeClr>
                      </a:outerShdw>
                    </a:effectLst>
                  </a:rPr>
                  <a:t>Mannose</a:t>
                </a:r>
                <a:r>
                  <a:rPr lang="en-US" sz="3200" dirty="0">
                    <a:ln w="19050"/>
                    <a:solidFill>
                      <a:schemeClr val="tx1"/>
                    </a:solidFill>
                    <a:effectLst>
                      <a:outerShdw blurRad="38100" dist="19050" dir="2700000" algn="tl" rotWithShape="0">
                        <a:schemeClr val="dk1">
                          <a:alpha val="40000"/>
                        </a:schemeClr>
                      </a:outerShdw>
                    </a:effectLst>
                  </a:rPr>
                  <a:t> </a:t>
                </a:r>
                <a:r>
                  <a:rPr lang="en-US" sz="2400" dirty="0">
                    <a:ln w="19050"/>
                    <a:solidFill>
                      <a:schemeClr val="tx1"/>
                    </a:solidFill>
                    <a:effectLst>
                      <a:outerShdw blurRad="38100" dist="19050" dir="2700000" algn="tl" rotWithShape="0">
                        <a:schemeClr val="dk1">
                          <a:alpha val="40000"/>
                        </a:schemeClr>
                      </a:outerShdw>
                    </a:effectLst>
                  </a:rPr>
                  <a:t>6-p</a:t>
                </a:r>
                <a:r>
                  <a:rPr lang="en-US" sz="3200" dirty="0">
                    <a:ln w="19050"/>
                    <a:solidFill>
                      <a:schemeClr val="tx1"/>
                    </a:solidFill>
                    <a:effectLst>
                      <a:outerShdw blurRad="38100" dist="19050" dir="2700000" algn="tl" rotWithShape="0">
                        <a:schemeClr val="dk1">
                          <a:alpha val="40000"/>
                        </a:schemeClr>
                      </a:outerShdw>
                    </a:effectLst>
                  </a:rPr>
                  <a:t>   </a:t>
                </a:r>
                <a:r>
                  <a:rPr lang="en-US" sz="2800" b="1" baseline="30000" dirty="0">
                    <a:ln w="19050"/>
                    <a:solidFill>
                      <a:srgbClr val="C00000"/>
                    </a:solidFill>
                    <a:effectLst>
                      <a:outerShdw blurRad="38100" dist="19050" dir="2700000" algn="tl" rotWithShape="0">
                        <a:schemeClr val="dk1">
                          <a:alpha val="40000"/>
                        </a:schemeClr>
                      </a:outerShdw>
                    </a:effectLst>
                  </a:rPr>
                  <a:t>phosphomannose</a:t>
                </a:r>
                <a:r>
                  <a:rPr lang="en-US" sz="3200" b="1" baseline="30000" dirty="0">
                    <a:ln w="19050"/>
                    <a:solidFill>
                      <a:srgbClr val="C00000"/>
                    </a:solidFill>
                    <a:effectLst>
                      <a:outerShdw blurRad="38100" dist="19050" dir="2700000" algn="tl" rotWithShape="0">
                        <a:schemeClr val="dk1">
                          <a:alpha val="40000"/>
                        </a:schemeClr>
                      </a:outerShdw>
                    </a:effectLst>
                  </a:rPr>
                  <a:t>   </a:t>
                </a:r>
                <a:r>
                  <a:rPr lang="en-US" sz="2400" dirty="0">
                    <a:ln w="19050"/>
                    <a:solidFill>
                      <a:schemeClr val="tx1"/>
                    </a:solidFill>
                    <a:effectLst>
                      <a:outerShdw blurRad="38100" dist="19050" dir="2700000" algn="tl" rotWithShape="0">
                        <a:schemeClr val="dk1">
                          <a:alpha val="40000"/>
                        </a:schemeClr>
                      </a:outerShdw>
                    </a:effectLst>
                  </a:rPr>
                  <a:t>Fructose</a:t>
                </a:r>
                <a:r>
                  <a:rPr lang="en-US" sz="2800" dirty="0">
                    <a:ln w="19050"/>
                    <a:solidFill>
                      <a:schemeClr val="tx1"/>
                    </a:solidFill>
                    <a:effectLst>
                      <a:outerShdw blurRad="38100" dist="19050" dir="2700000" algn="tl" rotWithShape="0">
                        <a:schemeClr val="dk1">
                          <a:alpha val="40000"/>
                        </a:schemeClr>
                      </a:outerShdw>
                    </a:effectLst>
                  </a:rPr>
                  <a:t> </a:t>
                </a:r>
                <a:r>
                  <a:rPr lang="en-US" sz="2400" dirty="0">
                    <a:ln w="19050"/>
                    <a:solidFill>
                      <a:schemeClr val="tx1"/>
                    </a:solidFill>
                    <a:effectLst>
                      <a:outerShdw blurRad="38100" dist="19050" dir="2700000" algn="tl" rotWithShape="0">
                        <a:schemeClr val="dk1">
                          <a:alpha val="40000"/>
                        </a:schemeClr>
                      </a:outerShdw>
                    </a:effectLst>
                  </a:rPr>
                  <a:t>6-p</a:t>
                </a:r>
                <a:endParaRPr lang="en-US" sz="2800" b="1" baseline="30000" dirty="0">
                  <a:ln w="19050"/>
                  <a:solidFill>
                    <a:srgbClr val="C00000"/>
                  </a:solidFill>
                  <a:effectLst>
                    <a:outerShdw blurRad="38100" dist="19050" dir="2700000" algn="tl" rotWithShape="0">
                      <a:schemeClr val="dk1">
                        <a:alpha val="40000"/>
                      </a:schemeClr>
                    </a:outerShdw>
                  </a:effectLst>
                </a:endParaRPr>
              </a:p>
              <a:p>
                <a:pPr algn="ctr"/>
                <a:r>
                  <a:rPr lang="en-US" sz="3200" b="1" baseline="30000" dirty="0">
                    <a:ln w="19050"/>
                    <a:solidFill>
                      <a:srgbClr val="C00000"/>
                    </a:solidFill>
                    <a:effectLst>
                      <a:outerShdw blurRad="38100" dist="19050" dir="2700000" algn="tl" rotWithShape="0">
                        <a:schemeClr val="dk1">
                          <a:alpha val="40000"/>
                        </a:schemeClr>
                      </a:outerShdw>
                    </a:effectLst>
                  </a:rPr>
                  <a:t>                                                 </a:t>
                </a:r>
                <a:r>
                  <a:rPr lang="en-US" sz="2800" b="1" baseline="30000" dirty="0">
                    <a:ln w="19050"/>
                    <a:solidFill>
                      <a:srgbClr val="C00000"/>
                    </a:solidFill>
                    <a:effectLst>
                      <a:outerShdw blurRad="38100" dist="19050" dir="2700000" algn="tl" rotWithShape="0">
                        <a:schemeClr val="dk1">
                          <a:alpha val="40000"/>
                        </a:schemeClr>
                      </a:outerShdw>
                    </a:effectLst>
                  </a:rPr>
                  <a:t>isomerase</a:t>
                </a:r>
                <a:r>
                  <a:rPr lang="en-US" sz="3200" b="1" baseline="30000" dirty="0">
                    <a:ln w="19050"/>
                    <a:solidFill>
                      <a:srgbClr val="C00000"/>
                    </a:solidFill>
                    <a:effectLst>
                      <a:outerShdw blurRad="38100" dist="19050" dir="2700000" algn="tl" rotWithShape="0">
                        <a:schemeClr val="dk1">
                          <a:alpha val="40000"/>
                        </a:schemeClr>
                      </a:outerShdw>
                    </a:effectLst>
                  </a:rPr>
                  <a:t>   </a:t>
                </a:r>
                <a:endParaRPr lang="en-US" b="1" baseline="30000" dirty="0">
                  <a:ln w="19050"/>
                  <a:solidFill>
                    <a:srgbClr val="C00000"/>
                  </a:solidFill>
                </a:endParaRPr>
              </a:p>
            </p:txBody>
          </p:sp>
          <p:cxnSp>
            <p:nvCxnSpPr>
              <p:cNvPr id="24" name="Straight Arrow Connector 23"/>
              <p:cNvCxnSpPr/>
              <p:nvPr/>
            </p:nvCxnSpPr>
            <p:spPr>
              <a:xfrm>
                <a:off x="2051720" y="4474614"/>
                <a:ext cx="122413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5107566" y="4454365"/>
                <a:ext cx="187220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5104689" y="4543626"/>
                <a:ext cx="187220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2339752" y="4797152"/>
              <a:ext cx="583045" cy="400110"/>
            </a:xfrm>
            <a:prstGeom prst="rect">
              <a:avLst/>
            </a:prstGeom>
            <a:noFill/>
          </p:spPr>
          <p:txBody>
            <a:bodyPr wrap="none" rtlCol="0">
              <a:spAutoFit/>
            </a:bodyPr>
            <a:lstStyle/>
            <a:p>
              <a:r>
                <a:rPr lang="en-US" sz="2000" b="1" dirty="0">
                  <a:solidFill>
                    <a:srgbClr val="0000CC"/>
                  </a:solidFill>
                </a:rPr>
                <a:t>ATP</a:t>
              </a:r>
            </a:p>
          </p:txBody>
        </p:sp>
      </p:grpSp>
    </p:spTree>
    <p:extLst>
      <p:ext uri="{BB962C8B-B14F-4D97-AF65-F5344CB8AC3E}">
        <p14:creationId xmlns:p14="http://schemas.microsoft.com/office/powerpoint/2010/main" val="7464931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checkerboard(across)">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Energy Substrates for Brain</a:t>
            </a:r>
            <a:endParaRPr lang="ar-JO" dirty="0">
              <a:solidFill>
                <a:srgbClr val="C00000"/>
              </a:solidFill>
            </a:endParaRPr>
          </a:p>
        </p:txBody>
      </p:sp>
      <p:sp>
        <p:nvSpPr>
          <p:cNvPr id="3" name="عنصر نائب للمحتوى 2"/>
          <p:cNvSpPr>
            <a:spLocks noGrp="1"/>
          </p:cNvSpPr>
          <p:nvPr>
            <p:ph idx="1"/>
          </p:nvPr>
        </p:nvSpPr>
        <p:spPr>
          <a:xfrm>
            <a:off x="394208" y="1312650"/>
            <a:ext cx="8678386" cy="5500726"/>
          </a:xfrm>
        </p:spPr>
        <p:txBody>
          <a:bodyPr>
            <a:normAutofit/>
          </a:bodyPr>
          <a:lstStyle/>
          <a:p>
            <a:pPr algn="l" rtl="0"/>
            <a:r>
              <a:rPr lang="en-US" sz="2400" b="1" dirty="0">
                <a:solidFill>
                  <a:srgbClr val="C00000"/>
                </a:solidFill>
                <a:latin typeface="Arial" charset="0"/>
                <a:ea typeface="Arial" charset="0"/>
                <a:cs typeface="Arial" charset="0"/>
              </a:rPr>
              <a:t>Pyruvate and lactate</a:t>
            </a:r>
            <a:r>
              <a:rPr lang="en-US" sz="2400" dirty="0">
                <a:latin typeface="Arial" charset="0"/>
                <a:ea typeface="Arial" charset="0"/>
                <a:cs typeface="Arial" charset="0"/>
              </a:rPr>
              <a:t>: when these monocarboxylate molecules are formed within cerebral tissues from the glucose that has been crossed the BBB, pyruvate and lactate in fact become the preferential energy substrates for activated neurons. </a:t>
            </a: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3491880" y="5013176"/>
            <a:ext cx="28803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3733800"/>
            <a:ext cx="7762616" cy="2539975"/>
          </a:xfrm>
          <a:prstGeom prst="rect">
            <a:avLst/>
          </a:prstGeom>
        </p:spPr>
      </p:pic>
    </p:spTree>
    <p:extLst>
      <p:ext uri="{BB962C8B-B14F-4D97-AF65-F5344CB8AC3E}">
        <p14:creationId xmlns:p14="http://schemas.microsoft.com/office/powerpoint/2010/main" val="6479628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Energy Substrates for Brain</a:t>
            </a:r>
            <a:endParaRPr lang="ar-JO" dirty="0">
              <a:solidFill>
                <a:srgbClr val="C00000"/>
              </a:solidFill>
            </a:endParaRPr>
          </a:p>
        </p:txBody>
      </p:sp>
      <p:sp>
        <p:nvSpPr>
          <p:cNvPr id="3" name="عنصر نائب للمحتوى 2"/>
          <p:cNvSpPr>
            <a:spLocks noGrp="1"/>
          </p:cNvSpPr>
          <p:nvPr>
            <p:ph idx="1"/>
          </p:nvPr>
        </p:nvSpPr>
        <p:spPr>
          <a:xfrm>
            <a:off x="394208" y="1143000"/>
            <a:ext cx="8678386" cy="5638800"/>
          </a:xfrm>
        </p:spPr>
        <p:txBody>
          <a:bodyPr>
            <a:noAutofit/>
          </a:bodyPr>
          <a:lstStyle/>
          <a:p>
            <a:pPr algn="l" rtl="0">
              <a:buFont typeface="Arial" charset="0"/>
              <a:buChar char="•"/>
            </a:pPr>
            <a:r>
              <a:rPr lang="en-US" sz="3000" dirty="0">
                <a:latin typeface="Arial" charset="0"/>
                <a:ea typeface="Arial" charset="0"/>
                <a:cs typeface="Arial" charset="0"/>
              </a:rPr>
              <a:t>Until recently, circulating pyruvate and lactate was thought that they have limited permeability across BBB thus circulating pyruvate and lactate can’t serve as substrates for brain energy metabolism </a:t>
            </a:r>
            <a:r>
              <a:rPr lang="en-US" sz="3000" dirty="0">
                <a:solidFill>
                  <a:srgbClr val="C00000"/>
                </a:solidFill>
                <a:latin typeface="Arial" charset="0"/>
                <a:ea typeface="Arial" charset="0"/>
                <a:cs typeface="Arial" charset="0"/>
              </a:rPr>
              <a:t>(several contradictory studies ???)</a:t>
            </a:r>
          </a:p>
          <a:p>
            <a:pPr algn="l" rtl="0">
              <a:buFont typeface="Arial" charset="0"/>
              <a:buChar char="•"/>
            </a:pPr>
            <a:r>
              <a:rPr lang="en-US" sz="3000" dirty="0">
                <a:latin typeface="Arial" charset="0"/>
                <a:ea typeface="Arial" charset="0"/>
                <a:cs typeface="Arial" charset="0"/>
              </a:rPr>
              <a:t>For example, vigorous exercise resulting in increased blood lactate level which is then taken up by the brain and fully oxidized by the brain cells </a:t>
            </a:r>
            <a:r>
              <a:rPr lang="en-US" sz="3000" b="1" dirty="0">
                <a:solidFill>
                  <a:srgbClr val="C00000"/>
                </a:solidFill>
                <a:latin typeface="Arial" charset="0"/>
                <a:ea typeface="Arial" charset="0"/>
                <a:cs typeface="Arial" charset="0"/>
              </a:rPr>
              <a:t>(Dalsgaard, 2006)</a:t>
            </a:r>
            <a:r>
              <a:rPr lang="en-US" sz="3000" b="1" dirty="0">
                <a:latin typeface="Arial" charset="0"/>
                <a:ea typeface="Arial" charset="0"/>
                <a:cs typeface="Arial" charset="0"/>
              </a:rPr>
              <a:t>.</a:t>
            </a:r>
            <a:r>
              <a:rPr lang="en-US" sz="3000" b="1" dirty="0">
                <a:solidFill>
                  <a:srgbClr val="C00000"/>
                </a:solidFill>
                <a:latin typeface="Arial" charset="0"/>
                <a:ea typeface="Arial" charset="0"/>
                <a:cs typeface="Arial" charset="0"/>
              </a:rPr>
              <a:t> </a:t>
            </a:r>
            <a:r>
              <a:rPr lang="en-US" sz="3000" dirty="0">
                <a:solidFill>
                  <a:srgbClr val="0000CC"/>
                </a:solidFill>
                <a:latin typeface="Arial" charset="0"/>
                <a:ea typeface="Arial" charset="0"/>
                <a:cs typeface="Arial" charset="0"/>
              </a:rPr>
              <a:t>So, the circulating lactate can be utilized as energy substrate for human brain</a:t>
            </a: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38900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7" name="Group 16"/>
          <p:cNvGrpSpPr/>
          <p:nvPr/>
        </p:nvGrpSpPr>
        <p:grpSpPr>
          <a:xfrm>
            <a:off x="457200" y="1448136"/>
            <a:ext cx="8635456" cy="5333664"/>
            <a:chOff x="457200" y="1448136"/>
            <a:chExt cx="8635456" cy="5333664"/>
          </a:xfrm>
        </p:grpSpPr>
        <p:grpSp>
          <p:nvGrpSpPr>
            <p:cNvPr id="15" name="Group 14"/>
            <p:cNvGrpSpPr/>
            <p:nvPr/>
          </p:nvGrpSpPr>
          <p:grpSpPr>
            <a:xfrm>
              <a:off x="457200" y="1448136"/>
              <a:ext cx="8635456" cy="5333664"/>
              <a:chOff x="457200" y="1448136"/>
              <a:chExt cx="8635456" cy="5333664"/>
            </a:xfrm>
          </p:grpSpPr>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5833" t="6147" r="9167" b="4476"/>
              <a:stretch/>
            </p:blipFill>
            <p:spPr>
              <a:xfrm>
                <a:off x="457200" y="1448136"/>
                <a:ext cx="8635456" cy="5333664"/>
              </a:xfrm>
              <a:prstGeom prst="rect">
                <a:avLst/>
              </a:prstGeom>
            </p:spPr>
          </p:pic>
          <p:cxnSp>
            <p:nvCxnSpPr>
              <p:cNvPr id="4" name="Straight Arrow Connector 3"/>
              <p:cNvCxnSpPr/>
              <p:nvPr/>
            </p:nvCxnSpPr>
            <p:spPr>
              <a:xfrm flipV="1">
                <a:off x="6553200" y="3352800"/>
                <a:ext cx="0" cy="457200"/>
              </a:xfrm>
              <a:prstGeom prst="straightConnector1">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477000" y="3358239"/>
                <a:ext cx="0" cy="457200"/>
              </a:xfrm>
              <a:prstGeom prst="straightConnector1">
                <a:avLst/>
              </a:prstGeom>
              <a:ln w="2222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6098408" y="2988129"/>
              <a:ext cx="966418" cy="338554"/>
            </a:xfrm>
            <a:prstGeom prst="rect">
              <a:avLst/>
            </a:prstGeom>
            <a:noFill/>
          </p:spPr>
          <p:txBody>
            <a:bodyPr wrap="none" rtlCol="0">
              <a:spAutoFit/>
            </a:bodyPr>
            <a:lstStyle/>
            <a:p>
              <a:r>
                <a:rPr lang="en-US" sz="1600" b="1" dirty="0"/>
                <a:t>Glycogen</a:t>
              </a:r>
              <a:endParaRPr lang="en-US" b="1" dirty="0"/>
            </a:p>
          </p:txBody>
        </p:sp>
      </p:grpSp>
      <p:sp>
        <p:nvSpPr>
          <p:cNvPr id="11" name="عنوان 1">
            <a:extLst>
              <a:ext uri="{FF2B5EF4-FFF2-40B4-BE49-F238E27FC236}">
                <a16:creationId xmlns:a16="http://schemas.microsoft.com/office/drawing/2014/main" id="{0FF769B6-967E-1A47-B719-46013ABC7334}"/>
              </a:ext>
            </a:extLst>
          </p:cNvPr>
          <p:cNvSpPr txBox="1">
            <a:spLocks/>
          </p:cNvSpPr>
          <p:nvPr/>
        </p:nvSpPr>
        <p:spPr>
          <a:xfrm>
            <a:off x="228600" y="76200"/>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en-GB" sz="3200" dirty="0">
                <a:solidFill>
                  <a:srgbClr val="C00000"/>
                </a:solidFill>
              </a:rPr>
              <a:t>Cell-Specific Glucose Uptake and Metabolism</a:t>
            </a:r>
            <a:endParaRPr lang="ar-JO" sz="3200" b="1" dirty="0">
              <a:solidFill>
                <a:srgbClr val="C00000"/>
              </a:solidFill>
            </a:endParaRPr>
          </a:p>
        </p:txBody>
      </p:sp>
    </p:spTree>
    <p:extLst>
      <p:ext uri="{BB962C8B-B14F-4D97-AF65-F5344CB8AC3E}">
        <p14:creationId xmlns:p14="http://schemas.microsoft.com/office/powerpoint/2010/main" val="290482990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4208" y="1152128"/>
            <a:ext cx="8678386" cy="5705872"/>
          </a:xfrm>
        </p:spPr>
        <p:txBody>
          <a:bodyPr>
            <a:normAutofit/>
          </a:bodyPr>
          <a:lstStyle/>
          <a:p>
            <a:pPr algn="l" rtl="0"/>
            <a:r>
              <a:rPr lang="en-US" sz="2600" dirty="0">
                <a:latin typeface="Arial" charset="0"/>
                <a:ea typeface="Arial" charset="0"/>
                <a:cs typeface="Arial" charset="0"/>
              </a:rPr>
              <a:t>The basal rate of glucose utilization is high in astrocytes than in neurons</a:t>
            </a:r>
          </a:p>
          <a:p>
            <a:pPr algn="l" rtl="0"/>
            <a:r>
              <a:rPr lang="en-US" sz="2600" dirty="0">
                <a:latin typeface="Arial" charset="0"/>
                <a:ea typeface="Arial" charset="0"/>
                <a:cs typeface="Arial" charset="0"/>
              </a:rPr>
              <a:t>In astrocytes, glucose utilization is mediated by glutamate reuptake via specific transporters</a:t>
            </a:r>
          </a:p>
          <a:p>
            <a:pPr algn="l" rtl="0"/>
            <a:r>
              <a:rPr lang="en-US" sz="2600" dirty="0">
                <a:latin typeface="Arial" charset="0"/>
                <a:ea typeface="Arial" charset="0"/>
                <a:cs typeface="Arial" charset="0"/>
              </a:rPr>
              <a:t>Glutamate is co-transported with Na</a:t>
            </a:r>
            <a:r>
              <a:rPr lang="en-US" sz="2600" baseline="30000" dirty="0">
                <a:latin typeface="Arial" charset="0"/>
                <a:ea typeface="Arial" charset="0"/>
                <a:cs typeface="Arial" charset="0"/>
              </a:rPr>
              <a:t>+</a:t>
            </a:r>
            <a:r>
              <a:rPr lang="en-US" sz="2600" dirty="0">
                <a:latin typeface="Arial" charset="0"/>
                <a:ea typeface="Arial" charset="0"/>
                <a:cs typeface="Arial" charset="0"/>
              </a:rPr>
              <a:t> ions which increases intracellular Na</a:t>
            </a:r>
            <a:r>
              <a:rPr lang="en-US" sz="2600" baseline="30000" dirty="0">
                <a:latin typeface="Arial" charset="0"/>
                <a:ea typeface="Arial" charset="0"/>
                <a:cs typeface="Arial" charset="0"/>
              </a:rPr>
              <a:t>+ </a:t>
            </a:r>
            <a:r>
              <a:rPr lang="en-US" sz="2600" dirty="0">
                <a:latin typeface="Arial" charset="0"/>
                <a:ea typeface="Arial" charset="0"/>
                <a:cs typeface="Arial" charset="0"/>
              </a:rPr>
              <a:t>concentration</a:t>
            </a:r>
          </a:p>
          <a:p>
            <a:pPr algn="l" rtl="0"/>
            <a:r>
              <a:rPr lang="en-US" sz="2600" dirty="0">
                <a:latin typeface="Arial" charset="0"/>
                <a:ea typeface="Arial" charset="0"/>
                <a:cs typeface="Arial" charset="0"/>
              </a:rPr>
              <a:t>This activates Na</a:t>
            </a:r>
            <a:r>
              <a:rPr lang="en-US" sz="2600" baseline="30000" dirty="0">
                <a:latin typeface="Arial" charset="0"/>
                <a:ea typeface="Arial" charset="0"/>
                <a:cs typeface="Arial" charset="0"/>
              </a:rPr>
              <a:t>+</a:t>
            </a:r>
            <a:r>
              <a:rPr lang="en-US" sz="2600" dirty="0">
                <a:latin typeface="Arial" charset="0"/>
                <a:ea typeface="Arial" charset="0"/>
                <a:cs typeface="Arial" charset="0"/>
              </a:rPr>
              <a:t>/K</a:t>
            </a:r>
            <a:r>
              <a:rPr lang="en-US" sz="2600" baseline="30000" dirty="0">
                <a:latin typeface="Arial" charset="0"/>
                <a:ea typeface="Arial" charset="0"/>
                <a:cs typeface="Arial" charset="0"/>
              </a:rPr>
              <a:t>+ </a:t>
            </a:r>
            <a:r>
              <a:rPr lang="en-US" sz="2600" dirty="0">
                <a:latin typeface="Arial" charset="0"/>
                <a:ea typeface="Arial" charset="0"/>
                <a:cs typeface="Arial" charset="0"/>
              </a:rPr>
              <a:t>ATPase pump and consequently induces glycolysis </a:t>
            </a:r>
          </a:p>
          <a:p>
            <a:pPr algn="l" rtl="0"/>
            <a:r>
              <a:rPr lang="en-US" sz="2600" dirty="0">
                <a:latin typeface="Arial" charset="0"/>
                <a:ea typeface="Arial" charset="0"/>
                <a:cs typeface="Arial" charset="0"/>
              </a:rPr>
              <a:t>Hence, neuronal activity is coupled with glucose utilization in brain</a:t>
            </a:r>
          </a:p>
          <a:p>
            <a:pPr algn="l" rtl="0"/>
            <a:r>
              <a:rPr lang="en-US" sz="2600" dirty="0">
                <a:latin typeface="Arial" charset="0"/>
                <a:ea typeface="Arial" charset="0"/>
                <a:cs typeface="Arial" charset="0"/>
              </a:rPr>
              <a:t>Indeed, during activation there is an increase in lactate release by astrocytes to be utilized by neurons      </a:t>
            </a:r>
          </a:p>
          <a:p>
            <a:pPr marL="0" indent="0" algn="l" rtl="0">
              <a:buNone/>
            </a:pPr>
            <a:endParaRPr lang="en-US" sz="2800" dirty="0">
              <a:latin typeface="Arial" charset="0"/>
              <a:ea typeface="Arial" charset="0"/>
              <a:cs typeface="Arial" charset="0"/>
            </a:endParaRPr>
          </a:p>
          <a:p>
            <a:pPr algn="l" rtl="0"/>
            <a:endParaRPr lang="en-US" sz="2800" dirty="0">
              <a:latin typeface="Arial" charset="0"/>
              <a:ea typeface="Arial" charset="0"/>
              <a:cs typeface="Arial" charset="0"/>
            </a:endParaRPr>
          </a:p>
          <a:p>
            <a:pPr marL="0" indent="0" algn="l" rtl="0">
              <a:buNone/>
            </a:pPr>
            <a:endParaRPr lang="en-US" sz="2800" dirty="0">
              <a:latin typeface="Arial" charset="0"/>
              <a:ea typeface="Arial" charset="0"/>
              <a:cs typeface="Arial" charset="0"/>
            </a:endParaRPr>
          </a:p>
          <a:p>
            <a:pPr marL="0" indent="0" algn="l" rtl="0">
              <a:buNone/>
            </a:pPr>
            <a:endParaRPr lang="en-US" sz="1800" dirty="0">
              <a:latin typeface="Arial" charset="0"/>
              <a:ea typeface="Arial" charset="0"/>
              <a:cs typeface="Arial" charset="0"/>
            </a:endParaRPr>
          </a:p>
          <a:p>
            <a:pPr marL="0" indent="0" algn="l" rtl="0">
              <a:buNone/>
            </a:pPr>
            <a:endParaRPr lang="en-US" sz="14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عنوان 1">
            <a:extLst>
              <a:ext uri="{FF2B5EF4-FFF2-40B4-BE49-F238E27FC236}">
                <a16:creationId xmlns:a16="http://schemas.microsoft.com/office/drawing/2014/main" id="{162A19BF-0A09-F14D-A532-12B140AC0EAA}"/>
              </a:ext>
            </a:extLst>
          </p:cNvPr>
          <p:cNvSpPr txBox="1">
            <a:spLocks/>
          </p:cNvSpPr>
          <p:nvPr/>
        </p:nvSpPr>
        <p:spPr>
          <a:xfrm>
            <a:off x="228600" y="76200"/>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en-GB" sz="3200" dirty="0">
                <a:solidFill>
                  <a:srgbClr val="C00000"/>
                </a:solidFill>
              </a:rPr>
              <a:t>Glycolysis is mediated by Glutamate Reuptake</a:t>
            </a:r>
            <a:endParaRPr lang="ar-JO" sz="3200" b="1" dirty="0">
              <a:solidFill>
                <a:srgbClr val="C00000"/>
              </a:solidFill>
            </a:endParaRPr>
          </a:p>
        </p:txBody>
      </p:sp>
    </p:spTree>
    <p:extLst>
      <p:ext uri="{BB962C8B-B14F-4D97-AF65-F5344CB8AC3E}">
        <p14:creationId xmlns:p14="http://schemas.microsoft.com/office/powerpoint/2010/main" val="146224754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274638"/>
            <a:ext cx="9144000" cy="1143000"/>
          </a:xfrm>
        </p:spPr>
        <p:txBody>
          <a:bodyPr>
            <a:normAutofit/>
          </a:bodyPr>
          <a:lstStyle/>
          <a:p>
            <a:pPr rtl="0"/>
            <a:r>
              <a:rPr lang="en-US" dirty="0">
                <a:solidFill>
                  <a:srgbClr val="C00000"/>
                </a:solidFill>
              </a:rPr>
              <a:t>Central Nervous System</a:t>
            </a:r>
            <a:endParaRPr lang="ar-JO" dirty="0">
              <a:solidFill>
                <a:srgbClr val="C00000"/>
              </a:solidFill>
            </a:endParaRPr>
          </a:p>
        </p:txBody>
      </p:sp>
      <p:sp>
        <p:nvSpPr>
          <p:cNvPr id="3" name="عنصر نائب للمحتوى 2"/>
          <p:cNvSpPr>
            <a:spLocks noGrp="1"/>
          </p:cNvSpPr>
          <p:nvPr>
            <p:ph idx="1"/>
          </p:nvPr>
        </p:nvSpPr>
        <p:spPr>
          <a:xfrm>
            <a:off x="500034" y="1285860"/>
            <a:ext cx="8358246" cy="5095468"/>
          </a:xfrm>
        </p:spPr>
        <p:txBody>
          <a:bodyPr/>
          <a:lstStyle/>
          <a:p>
            <a:pPr algn="l" rtl="0">
              <a:buFont typeface="Arial" charset="0"/>
              <a:buChar char="•"/>
            </a:pPr>
            <a:r>
              <a:rPr lang="en-US" sz="2400" dirty="0">
                <a:latin typeface="Arial" pitchFamily="34" charset="0"/>
                <a:cs typeface="Arial" pitchFamily="34" charset="0"/>
              </a:rPr>
              <a:t>Nervous system is that part of our body which coordinates all voluntary and involuntary missions and transmits signals to and from various parts of the body</a:t>
            </a:r>
            <a:endParaRPr lang="en-US" sz="800" dirty="0">
              <a:latin typeface="Arial" pitchFamily="34" charset="0"/>
              <a:cs typeface="Arial" pitchFamily="34" charset="0"/>
            </a:endParaRPr>
          </a:p>
          <a:p>
            <a:pPr algn="l" rtl="0"/>
            <a:r>
              <a:rPr lang="en-US" sz="2400" dirty="0">
                <a:latin typeface="Arial" pitchFamily="34" charset="0"/>
                <a:cs typeface="Arial" pitchFamily="34" charset="0"/>
              </a:rPr>
              <a:t>Nervous system is divided into two main parts: central nervous system (CNS) and peripheral nervous system (PNS)</a:t>
            </a:r>
          </a:p>
          <a:p>
            <a:pPr algn="l" rtl="0"/>
            <a:r>
              <a:rPr lang="en-US" sz="2400" dirty="0">
                <a:latin typeface="Arial" pitchFamily="34" charset="0"/>
                <a:cs typeface="Arial" pitchFamily="34" charset="0"/>
              </a:rPr>
              <a:t>The </a:t>
            </a:r>
            <a:r>
              <a:rPr lang="en-US" sz="2400" b="1" u="sng" dirty="0">
                <a:solidFill>
                  <a:srgbClr val="C00000"/>
                </a:solidFill>
                <a:latin typeface="Arial" pitchFamily="34" charset="0"/>
                <a:cs typeface="Arial" pitchFamily="34" charset="0"/>
              </a:rPr>
              <a:t>CNS </a:t>
            </a:r>
            <a:r>
              <a:rPr lang="en-US" sz="2400" dirty="0">
                <a:latin typeface="Arial" pitchFamily="34" charset="0"/>
                <a:cs typeface="Arial" pitchFamily="34" charset="0"/>
              </a:rPr>
              <a:t>consists of </a:t>
            </a:r>
            <a:r>
              <a:rPr lang="en-US" sz="2400" i="1" dirty="0">
                <a:solidFill>
                  <a:srgbClr val="C00000"/>
                </a:solidFill>
                <a:latin typeface="Arial" pitchFamily="34" charset="0"/>
                <a:cs typeface="Arial" pitchFamily="34" charset="0"/>
              </a:rPr>
              <a:t>Brain</a:t>
            </a:r>
            <a:r>
              <a:rPr lang="en-US" sz="2400" dirty="0">
                <a:latin typeface="Arial" pitchFamily="34" charset="0"/>
                <a:cs typeface="Arial" pitchFamily="34" charset="0"/>
              </a:rPr>
              <a:t> and </a:t>
            </a:r>
            <a:r>
              <a:rPr lang="en-US" sz="2400" i="1" dirty="0">
                <a:solidFill>
                  <a:srgbClr val="C00000"/>
                </a:solidFill>
                <a:latin typeface="Arial" pitchFamily="34" charset="0"/>
                <a:cs typeface="Arial" pitchFamily="34" charset="0"/>
              </a:rPr>
              <a:t>Spinal</a:t>
            </a:r>
            <a:r>
              <a:rPr lang="en-US" sz="2400" i="1" dirty="0">
                <a:latin typeface="Arial" pitchFamily="34" charset="0"/>
                <a:cs typeface="Arial" pitchFamily="34" charset="0"/>
              </a:rPr>
              <a:t> </a:t>
            </a:r>
            <a:r>
              <a:rPr lang="en-US" sz="2400" i="1" dirty="0">
                <a:solidFill>
                  <a:srgbClr val="C00000"/>
                </a:solidFill>
                <a:latin typeface="Arial" pitchFamily="34" charset="0"/>
                <a:cs typeface="Arial" pitchFamily="34" charset="0"/>
              </a:rPr>
              <a:t>cord</a:t>
            </a:r>
            <a:r>
              <a:rPr lang="en-US" sz="2400" dirty="0">
                <a:latin typeface="Arial" pitchFamily="34" charset="0"/>
                <a:cs typeface="Arial" pitchFamily="34" charset="0"/>
              </a:rPr>
              <a:t> whereas </a:t>
            </a:r>
            <a:r>
              <a:rPr lang="en-US" sz="2400" b="1" u="sng" dirty="0">
                <a:solidFill>
                  <a:srgbClr val="0000CC"/>
                </a:solidFill>
                <a:latin typeface="Arial" pitchFamily="34" charset="0"/>
                <a:cs typeface="Arial" pitchFamily="34" charset="0"/>
              </a:rPr>
              <a:t>PNS</a:t>
            </a:r>
            <a:r>
              <a:rPr lang="en-US" sz="2400" b="1" u="sng" dirty="0">
                <a:solidFill>
                  <a:srgbClr val="C00000"/>
                </a:solidFill>
                <a:latin typeface="Arial" pitchFamily="34" charset="0"/>
                <a:cs typeface="Arial" pitchFamily="34" charset="0"/>
              </a:rPr>
              <a:t> </a:t>
            </a:r>
            <a:r>
              <a:rPr lang="en-US" sz="2400" dirty="0">
                <a:latin typeface="Arial" pitchFamily="34" charset="0"/>
                <a:cs typeface="Arial" pitchFamily="34" charset="0"/>
              </a:rPr>
              <a:t>is composed mainly of </a:t>
            </a:r>
            <a:r>
              <a:rPr lang="en-US" sz="2400" i="1" dirty="0">
                <a:solidFill>
                  <a:srgbClr val="0000CC"/>
                </a:solidFill>
                <a:latin typeface="Arial" pitchFamily="34" charset="0"/>
                <a:cs typeface="Arial" pitchFamily="34" charset="0"/>
              </a:rPr>
              <a:t>Nerves</a:t>
            </a:r>
            <a:r>
              <a:rPr lang="en-US" sz="2400" dirty="0">
                <a:latin typeface="Arial" pitchFamily="34" charset="0"/>
                <a:cs typeface="Arial" pitchFamily="34" charset="0"/>
              </a:rPr>
              <a:t> that connect the CNS to every other part of the body</a:t>
            </a:r>
          </a:p>
          <a:p>
            <a:pPr algn="l" rtl="0"/>
            <a:r>
              <a:rPr lang="en-US" sz="2400" dirty="0">
                <a:latin typeface="Arial" pitchFamily="34" charset="0"/>
                <a:cs typeface="Arial" pitchFamily="34" charset="0"/>
              </a:rPr>
              <a:t>The </a:t>
            </a:r>
            <a:r>
              <a:rPr lang="en-US" sz="2400" i="1" dirty="0">
                <a:solidFill>
                  <a:srgbClr val="C00000"/>
                </a:solidFill>
                <a:latin typeface="Arial" pitchFamily="34" charset="0"/>
                <a:cs typeface="Arial" pitchFamily="34" charset="0"/>
              </a:rPr>
              <a:t>brain </a:t>
            </a:r>
            <a:r>
              <a:rPr lang="en-US" sz="2400" dirty="0">
                <a:latin typeface="Arial" pitchFamily="34" charset="0"/>
                <a:cs typeface="Arial" pitchFamily="34" charset="0"/>
              </a:rPr>
              <a:t>is an information processing center like computer. To function properly, cerebral tissue requires constant supply of energy</a:t>
            </a:r>
          </a:p>
          <a:p>
            <a:pPr algn="l" rtl="0"/>
            <a:endParaRPr lang="en-US" dirty="0"/>
          </a:p>
          <a:p>
            <a:pPr algn="l" rtl="0">
              <a:buNone/>
            </a:pPr>
            <a:endParaRPr lang="en-US" dirty="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Brain Energy Needs </a:t>
            </a:r>
            <a:endParaRPr lang="ar-JO" dirty="0">
              <a:solidFill>
                <a:srgbClr val="C00000"/>
              </a:solidFill>
            </a:endParaRPr>
          </a:p>
        </p:txBody>
      </p:sp>
      <p:sp>
        <p:nvSpPr>
          <p:cNvPr id="3" name="عنصر نائب للمحتوى 2"/>
          <p:cNvSpPr>
            <a:spLocks noGrp="1"/>
          </p:cNvSpPr>
          <p:nvPr>
            <p:ph idx="1"/>
          </p:nvPr>
        </p:nvSpPr>
        <p:spPr>
          <a:xfrm>
            <a:off x="394208" y="990600"/>
            <a:ext cx="4033776" cy="3909392"/>
          </a:xfrm>
        </p:spPr>
        <p:txBody>
          <a:bodyPr>
            <a:normAutofit lnSpcReduction="10000"/>
          </a:bodyPr>
          <a:lstStyle/>
          <a:p>
            <a:pPr algn="l" rtl="0"/>
            <a:r>
              <a:rPr lang="en-US" sz="2400" dirty="0">
                <a:latin typeface="Arial" pitchFamily="34" charset="0"/>
                <a:cs typeface="Arial" pitchFamily="34" charset="0"/>
              </a:rPr>
              <a:t>Although the human brain constitutes only </a:t>
            </a:r>
            <a:r>
              <a:rPr lang="en-US" sz="2400" b="1" dirty="0">
                <a:solidFill>
                  <a:srgbClr val="C00000"/>
                </a:solidFill>
                <a:latin typeface="Arial" pitchFamily="34" charset="0"/>
                <a:cs typeface="Arial" pitchFamily="34" charset="0"/>
              </a:rPr>
              <a:t>2 %</a:t>
            </a:r>
            <a:r>
              <a:rPr lang="en-US" sz="2400" dirty="0">
                <a:latin typeface="Arial" pitchFamily="34" charset="0"/>
                <a:cs typeface="Arial" pitchFamily="34" charset="0"/>
              </a:rPr>
              <a:t> of the total body weight, its metabolic demands are extremely high </a:t>
            </a:r>
          </a:p>
          <a:p>
            <a:pPr algn="l" rtl="0"/>
            <a:r>
              <a:rPr lang="en-US" sz="2400" dirty="0">
                <a:latin typeface="Arial" pitchFamily="34" charset="0"/>
                <a:cs typeface="Arial" pitchFamily="34" charset="0"/>
              </a:rPr>
              <a:t>The brain receives </a:t>
            </a:r>
            <a:r>
              <a:rPr lang="en-US" sz="2400" b="1" dirty="0">
                <a:solidFill>
                  <a:srgbClr val="C00000"/>
                </a:solidFill>
                <a:latin typeface="Arial" pitchFamily="34" charset="0"/>
                <a:cs typeface="Arial" pitchFamily="34" charset="0"/>
              </a:rPr>
              <a:t>15%</a:t>
            </a:r>
            <a:r>
              <a:rPr lang="en-US" sz="2400" dirty="0">
                <a:solidFill>
                  <a:srgbClr val="C00000"/>
                </a:solidFill>
                <a:latin typeface="Arial" pitchFamily="34" charset="0"/>
                <a:cs typeface="Arial" pitchFamily="34" charset="0"/>
              </a:rPr>
              <a:t> </a:t>
            </a:r>
            <a:r>
              <a:rPr lang="en-US" sz="2400" dirty="0">
                <a:latin typeface="Arial" pitchFamily="34" charset="0"/>
                <a:cs typeface="Arial" pitchFamily="34" charset="0"/>
              </a:rPr>
              <a:t>of the cardiac output, </a:t>
            </a:r>
            <a:r>
              <a:rPr lang="en-US" sz="2400" b="1" dirty="0">
                <a:solidFill>
                  <a:srgbClr val="C00000"/>
                </a:solidFill>
                <a:latin typeface="Arial" pitchFamily="34" charset="0"/>
                <a:cs typeface="Arial" pitchFamily="34" charset="0"/>
              </a:rPr>
              <a:t>20%</a:t>
            </a:r>
            <a:r>
              <a:rPr lang="en-US" sz="2400" dirty="0">
                <a:latin typeface="Arial" pitchFamily="34" charset="0"/>
                <a:cs typeface="Arial" pitchFamily="34" charset="0"/>
              </a:rPr>
              <a:t> of total body oxygen consumption and </a:t>
            </a:r>
            <a:r>
              <a:rPr lang="en-US" sz="2400" b="1" dirty="0">
                <a:solidFill>
                  <a:srgbClr val="C00000"/>
                </a:solidFill>
                <a:latin typeface="Arial" pitchFamily="34" charset="0"/>
                <a:cs typeface="Arial" pitchFamily="34" charset="0"/>
              </a:rPr>
              <a:t>25%</a:t>
            </a:r>
            <a:r>
              <a:rPr lang="en-US" sz="2400" dirty="0">
                <a:latin typeface="Arial" pitchFamily="34" charset="0"/>
                <a:cs typeface="Arial" pitchFamily="34" charset="0"/>
              </a:rPr>
              <a:t> of total body glucose utilization</a:t>
            </a:r>
          </a:p>
          <a:p>
            <a:pPr marL="0" indent="0" algn="l" rtl="0">
              <a:buNone/>
            </a:pPr>
            <a:endParaRPr lang="en-US" sz="2400" baseline="-250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5925" y="1447800"/>
            <a:ext cx="4256555" cy="3121473"/>
          </a:xfrm>
          <a:prstGeom prst="rect">
            <a:avLst/>
          </a:prstGeom>
        </p:spPr>
      </p:pic>
      <p:sp>
        <p:nvSpPr>
          <p:cNvPr id="8" name="عنصر نائب للمحتوى 2"/>
          <p:cNvSpPr txBox="1">
            <a:spLocks/>
          </p:cNvSpPr>
          <p:nvPr/>
        </p:nvSpPr>
        <p:spPr>
          <a:xfrm>
            <a:off x="394252" y="4800600"/>
            <a:ext cx="8749748" cy="259080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rtl="0"/>
            <a:r>
              <a:rPr lang="en-US" sz="2400" dirty="0">
                <a:latin typeface="Arial" charset="0"/>
                <a:ea typeface="Arial" charset="0"/>
                <a:cs typeface="Arial" charset="0"/>
              </a:rPr>
              <a:t>The brain needs a constant supply of oxygen and glucose to function. </a:t>
            </a:r>
          </a:p>
          <a:p>
            <a:pPr algn="l" rtl="0"/>
            <a:r>
              <a:rPr lang="en-US" sz="2400" dirty="0">
                <a:latin typeface="Arial" charset="0"/>
                <a:ea typeface="Arial" charset="0"/>
                <a:cs typeface="Arial" charset="0"/>
              </a:rPr>
              <a:t>Cerebral hypoxia can lead to irreversible neuronal damage after about 5 minutes. also, severe hypoglycemia kills the neurons. </a:t>
            </a:r>
            <a:r>
              <a:rPr lang="en-US" sz="2400" dirty="0">
                <a:solidFill>
                  <a:srgbClr val="C00000"/>
                </a:solidFill>
                <a:latin typeface="Arial" charset="0"/>
                <a:ea typeface="Arial" charset="0"/>
                <a:cs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linds(vertical)">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26756" y="138069"/>
            <a:ext cx="8100920" cy="1143000"/>
          </a:xfrm>
        </p:spPr>
        <p:txBody>
          <a:bodyPr>
            <a:normAutofit/>
          </a:bodyPr>
          <a:lstStyle/>
          <a:p>
            <a:r>
              <a:rPr lang="en-GB" dirty="0">
                <a:solidFill>
                  <a:srgbClr val="C00000"/>
                </a:solidFill>
              </a:rPr>
              <a:t>Insights on Brain Energy</a:t>
            </a:r>
            <a:endParaRPr lang="ar-JO" dirty="0">
              <a:solidFill>
                <a:srgbClr val="C00000"/>
              </a:solidFill>
            </a:endParaRPr>
          </a:p>
        </p:txBody>
      </p:sp>
      <p:sp>
        <p:nvSpPr>
          <p:cNvPr id="3" name="عنصر نائب للمحتوى 2"/>
          <p:cNvSpPr>
            <a:spLocks noGrp="1"/>
          </p:cNvSpPr>
          <p:nvPr>
            <p:ph idx="1"/>
          </p:nvPr>
        </p:nvSpPr>
        <p:spPr>
          <a:xfrm>
            <a:off x="394208" y="1357274"/>
            <a:ext cx="4863592" cy="5500726"/>
          </a:xfrm>
        </p:spPr>
        <p:txBody>
          <a:bodyPr>
            <a:normAutofit/>
          </a:bodyPr>
          <a:lstStyle/>
          <a:p>
            <a:pPr marL="457200" indent="-457200" algn="l" rtl="0">
              <a:buFont typeface="+mj-lt"/>
              <a:buAutoNum type="arabicPeriod"/>
            </a:pPr>
            <a:r>
              <a:rPr lang="en-US" sz="2400" dirty="0">
                <a:latin typeface="Arial" charset="0"/>
                <a:ea typeface="Arial" charset="0"/>
                <a:cs typeface="Arial" charset="0"/>
              </a:rPr>
              <a:t> </a:t>
            </a:r>
            <a:r>
              <a:rPr lang="en-US" sz="2800" dirty="0">
                <a:latin typeface="Arial" charset="0"/>
                <a:ea typeface="Arial" charset="0"/>
                <a:cs typeface="Arial" charset="0"/>
              </a:rPr>
              <a:t>What are the energy substrates? </a:t>
            </a:r>
          </a:p>
          <a:p>
            <a:pPr marL="457200" indent="-457200" algn="l" rtl="0">
              <a:buFont typeface="+mj-lt"/>
              <a:buAutoNum type="arabicPeriod"/>
            </a:pPr>
            <a:r>
              <a:rPr lang="en-US" sz="2800" dirty="0">
                <a:latin typeface="Arial" charset="0"/>
                <a:ea typeface="Arial" charset="0"/>
                <a:cs typeface="Arial" charset="0"/>
              </a:rPr>
              <a:t>How does the brain generate its own energy from these substrates?</a:t>
            </a:r>
          </a:p>
          <a:p>
            <a:pPr marL="457200" indent="-457200" algn="l" rtl="0">
              <a:buFont typeface="+mj-lt"/>
              <a:buAutoNum type="arabicPeriod"/>
            </a:pPr>
            <a:r>
              <a:rPr lang="en-US" sz="2800" dirty="0">
                <a:latin typeface="Arial" charset="0"/>
                <a:ea typeface="Arial" charset="0"/>
                <a:cs typeface="Arial" charset="0"/>
              </a:rPr>
              <a:t>How is the generated energy expended? </a:t>
            </a: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AD9EFAE2-107E-144C-A367-6C680A1E36AA}"/>
              </a:ext>
            </a:extLst>
          </p:cNvPr>
          <p:cNvPicPr>
            <a:picLocks noChangeAspect="1"/>
          </p:cNvPicPr>
          <p:nvPr/>
        </p:nvPicPr>
        <p:blipFill rotWithShape="1">
          <a:blip r:embed="rId3"/>
          <a:srcRect l="20583"/>
          <a:stretch/>
        </p:blipFill>
        <p:spPr>
          <a:xfrm>
            <a:off x="5257800" y="1891739"/>
            <a:ext cx="3822160" cy="4812760"/>
          </a:xfrm>
          <a:prstGeom prst="rect">
            <a:avLst/>
          </a:prstGeom>
        </p:spPr>
      </p:pic>
    </p:spTree>
    <p:extLst>
      <p:ext uri="{BB962C8B-B14F-4D97-AF65-F5344CB8AC3E}">
        <p14:creationId xmlns:p14="http://schemas.microsoft.com/office/powerpoint/2010/main" val="9064398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Brain Energy Expenditure</a:t>
            </a:r>
            <a:endParaRPr lang="ar-JO" dirty="0">
              <a:solidFill>
                <a:srgbClr val="C00000"/>
              </a:solidFill>
            </a:endParaRPr>
          </a:p>
        </p:txBody>
      </p:sp>
      <p:sp>
        <p:nvSpPr>
          <p:cNvPr id="3" name="عنصر نائب للمحتوى 2"/>
          <p:cNvSpPr>
            <a:spLocks noGrp="1"/>
          </p:cNvSpPr>
          <p:nvPr>
            <p:ph idx="1"/>
          </p:nvPr>
        </p:nvSpPr>
        <p:spPr>
          <a:xfrm>
            <a:off x="422590" y="1312650"/>
            <a:ext cx="8858312" cy="2421150"/>
          </a:xfrm>
        </p:spPr>
        <p:txBody>
          <a:bodyPr>
            <a:normAutofit/>
          </a:bodyPr>
          <a:lstStyle/>
          <a:p>
            <a:pPr algn="l" rtl="0"/>
            <a:r>
              <a:rPr lang="en-US" sz="2400" dirty="0">
                <a:latin typeface="Arial" pitchFamily="34" charset="0"/>
                <a:cs typeface="Arial" pitchFamily="34" charset="0"/>
              </a:rPr>
              <a:t>Glucose is the primary energy substrate of the brain, where it is almost </a:t>
            </a:r>
            <a:r>
              <a:rPr lang="en-US" sz="2400" dirty="0">
                <a:latin typeface="Arial" charset="0"/>
                <a:ea typeface="Arial" charset="0"/>
                <a:cs typeface="Arial" charset="0"/>
              </a:rPr>
              <a:t>entirely oxidized to 6CO</a:t>
            </a:r>
            <a:r>
              <a:rPr lang="en-US" sz="2400" baseline="-25000" dirty="0">
                <a:latin typeface="Arial" charset="0"/>
                <a:ea typeface="Arial" charset="0"/>
                <a:cs typeface="Arial" charset="0"/>
              </a:rPr>
              <a:t>2 </a:t>
            </a:r>
            <a:r>
              <a:rPr lang="en-US" sz="2400" dirty="0">
                <a:latin typeface="Arial" charset="0"/>
                <a:ea typeface="Arial" charset="0"/>
                <a:cs typeface="Arial" charset="0"/>
              </a:rPr>
              <a:t>and 6H</a:t>
            </a:r>
            <a:r>
              <a:rPr lang="en-US" sz="2400" baseline="-25000" dirty="0">
                <a:latin typeface="Arial" charset="0"/>
                <a:ea typeface="Arial" charset="0"/>
                <a:cs typeface="Arial" charset="0"/>
              </a:rPr>
              <a:t>2</a:t>
            </a:r>
            <a:r>
              <a:rPr lang="en-US" sz="2400" dirty="0">
                <a:latin typeface="Arial" charset="0"/>
                <a:ea typeface="Arial" charset="0"/>
                <a:cs typeface="Arial" charset="0"/>
              </a:rPr>
              <a:t>O through its sequential processing by glycolysis, tricarboxylic acid (TCA) cycle and the associated oxidative phosphorylation resulting in </a:t>
            </a:r>
            <a:r>
              <a:rPr lang="en-US" sz="2400" b="1" dirty="0">
                <a:solidFill>
                  <a:srgbClr val="C00000"/>
                </a:solidFill>
                <a:latin typeface="Arial" charset="0"/>
                <a:ea typeface="Arial" charset="0"/>
                <a:cs typeface="Arial" charset="0"/>
              </a:rPr>
              <a:t>30 ATP molecules/ glucose </a:t>
            </a:r>
          </a:p>
          <a:p>
            <a:pPr algn="l" rtl="0"/>
            <a:endParaRPr lang="en-US" sz="1000" b="1" dirty="0">
              <a:solidFill>
                <a:srgbClr val="C00000"/>
              </a:solidFill>
              <a:latin typeface="Arial" charset="0"/>
              <a:ea typeface="Arial" charset="0"/>
              <a:cs typeface="Arial" charset="0"/>
            </a:endParaRPr>
          </a:p>
          <a:p>
            <a:pPr marL="0" indent="0" algn="l" rtl="0">
              <a:buNone/>
            </a:pPr>
            <a:r>
              <a:rPr lang="en-US" sz="1100" dirty="0">
                <a:latin typeface="Arial" charset="0"/>
                <a:ea typeface="Arial" charset="0"/>
                <a:cs typeface="Arial" charset="0"/>
              </a:rPr>
              <a:t>     </a:t>
            </a:r>
            <a:endParaRPr lang="en-US" sz="500" dirty="0">
              <a:latin typeface="Arial" charset="0"/>
              <a:ea typeface="Arial" charset="0"/>
              <a:cs typeface="Arial" charset="0"/>
            </a:endParaRPr>
          </a:p>
          <a:p>
            <a:pPr marL="0" indent="0" algn="l" rtl="0">
              <a:buNone/>
            </a:pPr>
            <a:endParaRPr lang="en-US" sz="2400" baseline="-250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عنصر نائب للمحتوى 2"/>
          <p:cNvSpPr txBox="1">
            <a:spLocks/>
          </p:cNvSpPr>
          <p:nvPr/>
        </p:nvSpPr>
        <p:spPr>
          <a:xfrm>
            <a:off x="457200" y="2971800"/>
            <a:ext cx="6589644" cy="4011156"/>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rtl="0">
              <a:buFont typeface="Arial" pitchFamily="34" charset="0"/>
              <a:buNone/>
            </a:pPr>
            <a:r>
              <a:rPr lang="en-US" sz="1100" dirty="0">
                <a:latin typeface="Arial" charset="0"/>
                <a:ea typeface="Arial" charset="0"/>
                <a:cs typeface="Arial" charset="0"/>
              </a:rPr>
              <a:t>     </a:t>
            </a:r>
            <a:endParaRPr lang="en-US" sz="500" dirty="0">
              <a:latin typeface="Arial" charset="0"/>
              <a:ea typeface="Arial" charset="0"/>
              <a:cs typeface="Arial" charset="0"/>
            </a:endParaRPr>
          </a:p>
          <a:p>
            <a:pPr algn="l" rtl="0"/>
            <a:r>
              <a:rPr lang="en-US" sz="2400" dirty="0">
                <a:latin typeface="Arial" charset="0"/>
                <a:ea typeface="Arial" charset="0"/>
                <a:cs typeface="Arial" charset="0"/>
              </a:rPr>
              <a:t>Na</a:t>
            </a:r>
            <a:r>
              <a:rPr lang="en-US" sz="2400" baseline="30000" dirty="0">
                <a:latin typeface="Arial" charset="0"/>
                <a:ea typeface="Arial" charset="0"/>
                <a:cs typeface="Arial" charset="0"/>
              </a:rPr>
              <a:t>+</a:t>
            </a:r>
            <a:r>
              <a:rPr lang="en-US" sz="2400" dirty="0">
                <a:latin typeface="Arial" charset="0"/>
                <a:ea typeface="Arial" charset="0"/>
                <a:cs typeface="Arial" charset="0"/>
              </a:rPr>
              <a:t>/K</a:t>
            </a:r>
            <a:r>
              <a:rPr lang="en-US" sz="2400" baseline="30000" dirty="0">
                <a:latin typeface="Arial" charset="0"/>
                <a:ea typeface="Arial" charset="0"/>
                <a:cs typeface="Arial" charset="0"/>
              </a:rPr>
              <a:t>+</a:t>
            </a:r>
            <a:r>
              <a:rPr lang="en-US" sz="2400" dirty="0">
                <a:latin typeface="Arial" charset="0"/>
                <a:ea typeface="Arial" charset="0"/>
                <a:cs typeface="Arial" charset="0"/>
              </a:rPr>
              <a:t>– ATPase pump: is an ATP-dependent transporter found in the membrane of neuronal and glial cells responsible for the active transport of 3 Na</a:t>
            </a:r>
            <a:r>
              <a:rPr lang="en-US" sz="2400" baseline="30000" dirty="0">
                <a:latin typeface="Arial" charset="0"/>
                <a:ea typeface="Arial" charset="0"/>
                <a:cs typeface="Arial" charset="0"/>
              </a:rPr>
              <a:t>+ </a:t>
            </a:r>
            <a:r>
              <a:rPr lang="en-US" sz="2400" dirty="0">
                <a:latin typeface="Arial" charset="0"/>
                <a:ea typeface="Arial" charset="0"/>
                <a:cs typeface="Arial" charset="0"/>
              </a:rPr>
              <a:t>out and 2 K</a:t>
            </a:r>
            <a:r>
              <a:rPr lang="en-US" sz="2400" baseline="30000" dirty="0">
                <a:latin typeface="Arial" charset="0"/>
                <a:ea typeface="Arial" charset="0"/>
                <a:cs typeface="Arial" charset="0"/>
              </a:rPr>
              <a:t>+ </a:t>
            </a:r>
            <a:r>
              <a:rPr lang="en-US" sz="2400" dirty="0">
                <a:latin typeface="Arial" charset="0"/>
                <a:ea typeface="Arial" charset="0"/>
                <a:cs typeface="Arial" charset="0"/>
              </a:rPr>
              <a:t>in</a:t>
            </a:r>
          </a:p>
          <a:p>
            <a:pPr algn="l" rtl="0"/>
            <a:r>
              <a:rPr lang="en-US" sz="2400" dirty="0">
                <a:latin typeface="Arial" charset="0"/>
                <a:ea typeface="Arial" charset="0"/>
                <a:cs typeface="Arial" charset="0"/>
              </a:rPr>
              <a:t>The main energy-consuming process in brain is the maintenance of ionic gradients across the plasma membrane which is achieved by ionic pumps fueled by ATP, particularly Na</a:t>
            </a:r>
            <a:r>
              <a:rPr lang="en-US" sz="2400" baseline="30000" dirty="0">
                <a:latin typeface="Arial" charset="0"/>
                <a:ea typeface="Arial" charset="0"/>
                <a:cs typeface="Arial" charset="0"/>
              </a:rPr>
              <a:t>+</a:t>
            </a:r>
            <a:r>
              <a:rPr lang="en-US" sz="2400" dirty="0">
                <a:latin typeface="Arial" charset="0"/>
                <a:ea typeface="Arial" charset="0"/>
                <a:cs typeface="Arial" charset="0"/>
              </a:rPr>
              <a:t>/K</a:t>
            </a:r>
            <a:r>
              <a:rPr lang="en-US" sz="2400" baseline="30000" dirty="0">
                <a:latin typeface="Arial" charset="0"/>
                <a:ea typeface="Arial" charset="0"/>
                <a:cs typeface="Arial" charset="0"/>
              </a:rPr>
              <a:t>+</a:t>
            </a:r>
            <a:r>
              <a:rPr lang="en-US" sz="2400" dirty="0">
                <a:latin typeface="Arial" charset="0"/>
                <a:ea typeface="Arial" charset="0"/>
                <a:cs typeface="Arial" charset="0"/>
              </a:rPr>
              <a:t>– ATPase pump</a:t>
            </a:r>
          </a:p>
          <a:p>
            <a:pPr marL="0" indent="0" algn="l" rtl="0">
              <a:buFont typeface="Arial" pitchFamily="34" charset="0"/>
              <a:buNone/>
            </a:pPr>
            <a:endParaRPr lang="en-US" sz="2400" baseline="-25000" dirty="0">
              <a:latin typeface="Arial" charset="0"/>
              <a:ea typeface="Arial" charset="0"/>
              <a:cs typeface="Arial" charset="0"/>
            </a:endParaRPr>
          </a:p>
        </p:txBody>
      </p:sp>
      <p:grpSp>
        <p:nvGrpSpPr>
          <p:cNvPr id="10" name="Group 9"/>
          <p:cNvGrpSpPr/>
          <p:nvPr/>
        </p:nvGrpSpPr>
        <p:grpSpPr>
          <a:xfrm>
            <a:off x="6781800" y="3184902"/>
            <a:ext cx="2362200" cy="3782555"/>
            <a:chOff x="6781800" y="3184902"/>
            <a:chExt cx="2362200" cy="3782555"/>
          </a:xfrm>
        </p:grpSpPr>
        <p:pic>
          <p:nvPicPr>
            <p:cNvPr id="4" name="Picture 3"/>
            <p:cNvPicPr>
              <a:picLocks noChangeAspect="1"/>
            </p:cNvPicPr>
            <p:nvPr/>
          </p:nvPicPr>
          <p:blipFill rotWithShape="1">
            <a:blip r:embed="rId3"/>
            <a:srcRect r="6061"/>
            <a:stretch/>
          </p:blipFill>
          <p:spPr>
            <a:xfrm>
              <a:off x="6781800" y="3184902"/>
              <a:ext cx="2362200" cy="3782555"/>
            </a:xfrm>
            <a:prstGeom prst="rect">
              <a:avLst/>
            </a:prstGeom>
          </p:spPr>
        </p:pic>
        <p:sp>
          <p:nvSpPr>
            <p:cNvPr id="8" name="TextBox 7"/>
            <p:cNvSpPr txBox="1"/>
            <p:nvPr/>
          </p:nvSpPr>
          <p:spPr>
            <a:xfrm>
              <a:off x="7092388" y="4130298"/>
              <a:ext cx="314510" cy="400110"/>
            </a:xfrm>
            <a:prstGeom prst="rect">
              <a:avLst/>
            </a:prstGeom>
            <a:noFill/>
          </p:spPr>
          <p:txBody>
            <a:bodyPr wrap="none" rtlCol="0">
              <a:spAutoFit/>
            </a:bodyPr>
            <a:lstStyle/>
            <a:p>
              <a:r>
                <a:rPr lang="en-US" sz="2000" b="1" dirty="0">
                  <a:solidFill>
                    <a:srgbClr val="C00000"/>
                  </a:solidFill>
                </a:rPr>
                <a:t>3</a:t>
              </a:r>
              <a:endParaRPr lang="en-US" b="1" dirty="0">
                <a:solidFill>
                  <a:srgbClr val="C00000"/>
                </a:solidFill>
              </a:endParaRPr>
            </a:p>
          </p:txBody>
        </p:sp>
        <p:sp>
          <p:nvSpPr>
            <p:cNvPr id="9" name="TextBox 8"/>
            <p:cNvSpPr txBox="1"/>
            <p:nvPr/>
          </p:nvSpPr>
          <p:spPr>
            <a:xfrm>
              <a:off x="7615942" y="5835372"/>
              <a:ext cx="314510" cy="400110"/>
            </a:xfrm>
            <a:prstGeom prst="rect">
              <a:avLst/>
            </a:prstGeom>
            <a:noFill/>
          </p:spPr>
          <p:txBody>
            <a:bodyPr wrap="none" rtlCol="0">
              <a:spAutoFit/>
            </a:bodyPr>
            <a:lstStyle/>
            <a:p>
              <a:r>
                <a:rPr lang="en-US" sz="2000" b="1" dirty="0">
                  <a:solidFill>
                    <a:srgbClr val="C00000"/>
                  </a:solidFill>
                </a:rPr>
                <a:t>2</a:t>
              </a:r>
              <a:endParaRPr lang="en-US" b="1" dirty="0">
                <a:solidFill>
                  <a:srgbClr val="C00000"/>
                </a:solidFill>
              </a:endParaRPr>
            </a:p>
          </p:txBody>
        </p:sp>
      </p:grpSp>
    </p:spTree>
    <p:extLst>
      <p:ext uri="{BB962C8B-B14F-4D97-AF65-F5344CB8AC3E}">
        <p14:creationId xmlns:p14="http://schemas.microsoft.com/office/powerpoint/2010/main" val="12182009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blinds(vertical)">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vertical)">
                                      <p:cBhvr>
                                        <p:cTn id="12" dur="500"/>
                                        <p:tgtEl>
                                          <p:spTgt spid="7">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Oxygen-Glucose Uncoupling</a:t>
            </a:r>
            <a:endParaRPr lang="ar-JO" dirty="0">
              <a:solidFill>
                <a:srgbClr val="C00000"/>
              </a:solidFill>
            </a:endParaRPr>
          </a:p>
        </p:txBody>
      </p:sp>
      <p:sp>
        <p:nvSpPr>
          <p:cNvPr id="3" name="عنصر نائب للمحتوى 2"/>
          <p:cNvSpPr>
            <a:spLocks noGrp="1"/>
          </p:cNvSpPr>
          <p:nvPr>
            <p:ph idx="1"/>
          </p:nvPr>
        </p:nvSpPr>
        <p:spPr>
          <a:xfrm>
            <a:off x="394208" y="1312650"/>
            <a:ext cx="8858312" cy="5500726"/>
          </a:xfrm>
        </p:spPr>
        <p:txBody>
          <a:bodyPr>
            <a:normAutofit/>
          </a:bodyPr>
          <a:lstStyle/>
          <a:p>
            <a:pPr algn="l" rtl="0"/>
            <a:r>
              <a:rPr lang="en-US" sz="2400" dirty="0">
                <a:latin typeface="Arial" charset="0"/>
                <a:ea typeface="Arial" charset="0"/>
                <a:cs typeface="Arial" charset="0"/>
              </a:rPr>
              <a:t>The respiratory quotient of brain (</a:t>
            </a:r>
            <a:r>
              <a:rPr lang="en-US" sz="2400" b="1" dirty="0">
                <a:latin typeface="Arial" charset="0"/>
                <a:ea typeface="Arial" charset="0"/>
                <a:cs typeface="Arial" charset="0"/>
              </a:rPr>
              <a:t>RQ</a:t>
            </a:r>
            <a:r>
              <a:rPr lang="en-US" sz="2400" dirty="0">
                <a:latin typeface="Arial" charset="0"/>
                <a:ea typeface="Arial" charset="0"/>
                <a:cs typeface="Arial" charset="0"/>
              </a:rPr>
              <a:t>) is very close to 1. This means that the brain metabolism utilizes almost exclusively carbohydrate sources, particularly glucose</a:t>
            </a:r>
          </a:p>
          <a:p>
            <a:pPr algn="l" rtl="0"/>
            <a:endParaRPr lang="en-US" sz="2400" baseline="-25000" dirty="0">
              <a:latin typeface="Arial" charset="0"/>
              <a:ea typeface="Arial" charset="0"/>
              <a:cs typeface="Arial" charset="0"/>
            </a:endParaRPr>
          </a:p>
          <a:p>
            <a:pPr marL="0" indent="0" algn="l" rtl="0">
              <a:buNone/>
            </a:pPr>
            <a:r>
              <a:rPr lang="en-US" sz="2800" baseline="-25000" dirty="0">
                <a:latin typeface="Arial" charset="0"/>
                <a:ea typeface="Arial" charset="0"/>
                <a:cs typeface="Arial" charset="0"/>
              </a:rPr>
              <a:t>                                  </a:t>
            </a:r>
            <a:r>
              <a:rPr lang="en-US" sz="2800" dirty="0"/>
              <a:t>C</a:t>
            </a:r>
            <a:r>
              <a:rPr lang="en-US" sz="2800" baseline="-25000" dirty="0"/>
              <a:t>6</a:t>
            </a:r>
            <a:r>
              <a:rPr lang="en-US" sz="2800" dirty="0"/>
              <a:t>H</a:t>
            </a:r>
            <a:r>
              <a:rPr lang="en-US" sz="2800" baseline="-25000" dirty="0"/>
              <a:t>12</a:t>
            </a:r>
            <a:r>
              <a:rPr lang="en-US" sz="2800" dirty="0"/>
              <a:t>O</a:t>
            </a:r>
            <a:r>
              <a:rPr lang="en-US" sz="2800" baseline="-25000" dirty="0"/>
              <a:t>6</a:t>
            </a:r>
            <a:r>
              <a:rPr lang="en-US" sz="2800" dirty="0"/>
              <a:t> + </a:t>
            </a:r>
            <a:r>
              <a:rPr lang="en-US" sz="2800" dirty="0">
                <a:solidFill>
                  <a:srgbClr val="C00000"/>
                </a:solidFill>
              </a:rPr>
              <a:t>6 O</a:t>
            </a:r>
            <a:r>
              <a:rPr lang="en-US" sz="2800" baseline="-25000" dirty="0">
                <a:solidFill>
                  <a:srgbClr val="C00000"/>
                </a:solidFill>
              </a:rPr>
              <a:t>2</a:t>
            </a:r>
            <a:r>
              <a:rPr lang="en-US" sz="2800" dirty="0">
                <a:solidFill>
                  <a:srgbClr val="C00000"/>
                </a:solidFill>
              </a:rPr>
              <a:t> </a:t>
            </a:r>
            <a:r>
              <a:rPr lang="en-US" sz="2800" dirty="0"/>
              <a:t>→ </a:t>
            </a:r>
            <a:r>
              <a:rPr lang="en-US" sz="2800" dirty="0">
                <a:solidFill>
                  <a:srgbClr val="0000CC"/>
                </a:solidFill>
              </a:rPr>
              <a:t>6 CO</a:t>
            </a:r>
            <a:r>
              <a:rPr lang="en-US" sz="2800" baseline="-25000" dirty="0">
                <a:solidFill>
                  <a:srgbClr val="0000CC"/>
                </a:solidFill>
              </a:rPr>
              <a:t>2</a:t>
            </a:r>
            <a:r>
              <a:rPr lang="en-US" sz="2800" dirty="0"/>
              <a:t>+ 6 H</a:t>
            </a:r>
            <a:r>
              <a:rPr lang="en-US" sz="2800" baseline="-25000" dirty="0"/>
              <a:t>2</a:t>
            </a:r>
            <a:r>
              <a:rPr lang="en-US" sz="2800" dirty="0"/>
              <a:t>O</a:t>
            </a:r>
          </a:p>
          <a:p>
            <a:pPr marL="0" indent="0" algn="l" rtl="0">
              <a:buNone/>
            </a:pPr>
            <a:r>
              <a:rPr lang="en-US" sz="2800" baseline="-25000" dirty="0">
                <a:latin typeface="Arial" charset="0"/>
                <a:ea typeface="Arial" charset="0"/>
                <a:cs typeface="Arial" charset="0"/>
              </a:rPr>
              <a:t>                  </a:t>
            </a:r>
          </a:p>
          <a:p>
            <a:pPr marL="0" indent="0" algn="l" rtl="0">
              <a:buNone/>
            </a:pPr>
            <a:r>
              <a:rPr lang="en-US" sz="2800" baseline="-25000" dirty="0">
                <a:latin typeface="Arial" charset="0"/>
                <a:ea typeface="Arial" charset="0"/>
                <a:cs typeface="Arial" charset="0"/>
              </a:rPr>
              <a:t>      </a:t>
            </a:r>
            <a:r>
              <a:rPr lang="en-US" sz="2800" dirty="0"/>
              <a:t>Respiratory Quotient=  vCO</a:t>
            </a:r>
            <a:r>
              <a:rPr lang="en-US" sz="2800" baseline="-25000" dirty="0"/>
              <a:t>2</a:t>
            </a:r>
            <a:r>
              <a:rPr lang="en-US" sz="2800" dirty="0"/>
              <a:t> / vO</a:t>
            </a:r>
            <a:r>
              <a:rPr lang="en-US" sz="2800" baseline="-25000" dirty="0"/>
              <a:t>2</a:t>
            </a:r>
          </a:p>
          <a:p>
            <a:pPr marL="0" indent="0" algn="l" rtl="0">
              <a:buNone/>
            </a:pPr>
            <a:r>
              <a:rPr lang="en-US" sz="2800" baseline="-25000" dirty="0"/>
              <a:t>                                                               </a:t>
            </a:r>
            <a:r>
              <a:rPr lang="en-US" sz="2800" dirty="0"/>
              <a:t>=   </a:t>
            </a:r>
            <a:r>
              <a:rPr lang="en-US" sz="2800" dirty="0">
                <a:solidFill>
                  <a:srgbClr val="0000CC"/>
                </a:solidFill>
              </a:rPr>
              <a:t>6CO</a:t>
            </a:r>
            <a:r>
              <a:rPr lang="en-US" sz="2800" baseline="-25000" dirty="0">
                <a:solidFill>
                  <a:srgbClr val="0000CC"/>
                </a:solidFill>
              </a:rPr>
              <a:t>2</a:t>
            </a:r>
            <a:r>
              <a:rPr lang="en-US" sz="2800" dirty="0"/>
              <a:t>/</a:t>
            </a:r>
            <a:r>
              <a:rPr lang="en-US" sz="2800" dirty="0">
                <a:solidFill>
                  <a:srgbClr val="C00000"/>
                </a:solidFill>
              </a:rPr>
              <a:t> 6 O</a:t>
            </a:r>
            <a:r>
              <a:rPr lang="en-US" sz="2800" baseline="-25000" dirty="0">
                <a:solidFill>
                  <a:srgbClr val="C00000"/>
                </a:solidFill>
              </a:rPr>
              <a:t>2</a:t>
            </a:r>
            <a:r>
              <a:rPr lang="en-US" sz="2800" dirty="0">
                <a:solidFill>
                  <a:srgbClr val="C00000"/>
                </a:solidFill>
              </a:rPr>
              <a:t> </a:t>
            </a:r>
          </a:p>
          <a:p>
            <a:pPr marL="0" indent="0" algn="l" rtl="0">
              <a:buNone/>
            </a:pPr>
            <a:r>
              <a:rPr lang="en-US" sz="2800" dirty="0"/>
              <a:t>                                  RQ   </a:t>
            </a:r>
            <a:r>
              <a:rPr lang="en-US" sz="2400" dirty="0">
                <a:latin typeface="Arial" charset="0"/>
                <a:ea typeface="Arial" charset="0"/>
                <a:cs typeface="Arial" charset="0"/>
              </a:rPr>
              <a:t>=   1</a:t>
            </a: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205993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vertical)">
                                      <p:cBhvr>
                                        <p:cTn id="7" dur="500"/>
                                        <p:tgtEl>
                                          <p:spTgt spid="3">
                                            <p:txEl>
                                              <p:pRg st="2" end="2"/>
                                            </p:txEl>
                                          </p:spTgt>
                                        </p:tgtEl>
                                      </p:cBhvr>
                                    </p:animEffect>
                                  </p:childTnLst>
                                </p:cTn>
                              </p:par>
                              <p:par>
                                <p:cTn id="8" presetID="3" presetClass="entr" presetSubtype="5"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vertical)">
                                      <p:cBhvr>
                                        <p:cTn id="10" dur="500"/>
                                        <p:tgtEl>
                                          <p:spTgt spid="3">
                                            <p:txEl>
                                              <p:pRg st="3" end="3"/>
                                            </p:txEl>
                                          </p:spTgt>
                                        </p:tgtEl>
                                      </p:cBhvr>
                                    </p:animEffect>
                                  </p:childTnLst>
                                </p:cTn>
                              </p:par>
                              <p:par>
                                <p:cTn id="11" presetID="3" presetClass="entr" presetSubtype="5"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vertical)">
                                      <p:cBhvr>
                                        <p:cTn id="13" dur="500"/>
                                        <p:tgtEl>
                                          <p:spTgt spid="3">
                                            <p:txEl>
                                              <p:pRg st="4" end="4"/>
                                            </p:txEl>
                                          </p:spTgt>
                                        </p:tgtEl>
                                      </p:cBhvr>
                                    </p:animEffect>
                                  </p:childTnLst>
                                </p:cTn>
                              </p:par>
                              <p:par>
                                <p:cTn id="14" presetID="3" presetClass="entr" presetSubtype="5"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linds(vertical)">
                                      <p:cBhvr>
                                        <p:cTn id="16" dur="500"/>
                                        <p:tgtEl>
                                          <p:spTgt spid="3">
                                            <p:txEl>
                                              <p:pRg st="5" end="5"/>
                                            </p:txEl>
                                          </p:spTgt>
                                        </p:tgtEl>
                                      </p:cBhvr>
                                    </p:animEffect>
                                  </p:childTnLst>
                                </p:cTn>
                              </p:par>
                              <p:par>
                                <p:cTn id="17" presetID="3" presetClass="entr" presetSubtype="5"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blinds(vertical)">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Oxygen-Glucose Uncoupling</a:t>
            </a:r>
            <a:endParaRPr lang="ar-JO" dirty="0">
              <a:solidFill>
                <a:srgbClr val="C00000"/>
              </a:solidFill>
            </a:endParaRPr>
          </a:p>
        </p:txBody>
      </p:sp>
      <p:sp>
        <p:nvSpPr>
          <p:cNvPr id="3" name="عنصر نائب للمحتوى 2"/>
          <p:cNvSpPr>
            <a:spLocks noGrp="1"/>
          </p:cNvSpPr>
          <p:nvPr>
            <p:ph idx="1"/>
          </p:nvPr>
        </p:nvSpPr>
        <p:spPr>
          <a:xfrm>
            <a:off x="394208" y="1312650"/>
            <a:ext cx="8678386" cy="5500726"/>
          </a:xfrm>
        </p:spPr>
        <p:txBody>
          <a:bodyPr>
            <a:normAutofit/>
          </a:bodyPr>
          <a:lstStyle/>
          <a:p>
            <a:pPr algn="l" rtl="0"/>
            <a:r>
              <a:rPr lang="en-US" sz="2400" dirty="0">
                <a:latin typeface="Arial" charset="0"/>
                <a:ea typeface="Arial" charset="0"/>
                <a:cs typeface="Arial" charset="0"/>
              </a:rPr>
              <a:t>O</a:t>
            </a:r>
            <a:r>
              <a:rPr lang="en-US" sz="2400" baseline="-25000" dirty="0">
                <a:latin typeface="Arial" charset="0"/>
                <a:ea typeface="Arial" charset="0"/>
                <a:cs typeface="Arial" charset="0"/>
              </a:rPr>
              <a:t>2</a:t>
            </a:r>
            <a:r>
              <a:rPr lang="en-US" sz="2400" dirty="0">
                <a:latin typeface="Arial" charset="0"/>
                <a:ea typeface="Arial" charset="0"/>
                <a:cs typeface="Arial" charset="0"/>
              </a:rPr>
              <a:t> consumption rate of brain is 160 mmol /100 g/min but the measured glucose utilization rate is 31 mmol /100 g/min which is slightly higher than the predicated value of 26.6 mmol /100 g/min</a:t>
            </a:r>
          </a:p>
          <a:p>
            <a:pPr algn="l" rtl="0"/>
            <a:r>
              <a:rPr lang="en-US" sz="2400" dirty="0">
                <a:latin typeface="Arial" charset="0"/>
                <a:ea typeface="Arial" charset="0"/>
                <a:cs typeface="Arial" charset="0"/>
              </a:rPr>
              <a:t>The fate of the excess </a:t>
            </a:r>
            <a:r>
              <a:rPr lang="en-US" sz="2400" b="1" dirty="0">
                <a:solidFill>
                  <a:srgbClr val="0000CC"/>
                </a:solidFill>
                <a:latin typeface="Arial" charset="0"/>
                <a:ea typeface="Arial" charset="0"/>
                <a:cs typeface="Arial" charset="0"/>
              </a:rPr>
              <a:t>4.4 mmol </a:t>
            </a:r>
            <a:r>
              <a:rPr lang="en-US" sz="2400" dirty="0">
                <a:latin typeface="Arial" charset="0"/>
                <a:ea typeface="Arial" charset="0"/>
                <a:cs typeface="Arial" charset="0"/>
              </a:rPr>
              <a:t>of glucose:</a:t>
            </a:r>
          </a:p>
          <a:p>
            <a:pPr marL="457200" indent="-457200" algn="l" rtl="0">
              <a:buFont typeface="+mj-lt"/>
              <a:buAutoNum type="arabicPeriod"/>
            </a:pPr>
            <a:r>
              <a:rPr lang="en-US" sz="2400" dirty="0">
                <a:latin typeface="Arial" charset="0"/>
                <a:ea typeface="Arial" charset="0"/>
                <a:cs typeface="Arial" charset="0"/>
              </a:rPr>
              <a:t>Stored as </a:t>
            </a:r>
            <a:r>
              <a:rPr lang="en-US" sz="2400" b="1" dirty="0">
                <a:solidFill>
                  <a:srgbClr val="0000CC"/>
                </a:solidFill>
                <a:latin typeface="Arial" charset="0"/>
                <a:ea typeface="Arial" charset="0"/>
                <a:cs typeface="Arial" charset="0"/>
              </a:rPr>
              <a:t>glycogen</a:t>
            </a:r>
            <a:r>
              <a:rPr lang="en-US" sz="2400" dirty="0">
                <a:latin typeface="Arial" charset="0"/>
                <a:ea typeface="Arial" charset="0"/>
                <a:cs typeface="Arial" charset="0"/>
              </a:rPr>
              <a:t> in astrocytes</a:t>
            </a:r>
          </a:p>
          <a:p>
            <a:pPr marL="457200" indent="-457200" algn="l" rtl="0">
              <a:buFont typeface="+mj-lt"/>
              <a:buAutoNum type="arabicPeriod"/>
            </a:pPr>
            <a:r>
              <a:rPr lang="en-US" sz="2400" dirty="0">
                <a:latin typeface="Arial" charset="0"/>
                <a:ea typeface="Arial" charset="0"/>
                <a:cs typeface="Arial" charset="0"/>
              </a:rPr>
              <a:t>Limited amount of glucose is metabolized only by glycolysis where the pyruvate is converted to lactate via </a:t>
            </a:r>
            <a:r>
              <a:rPr lang="en-US" sz="2400" b="1" dirty="0">
                <a:solidFill>
                  <a:srgbClr val="0000CC"/>
                </a:solidFill>
                <a:latin typeface="Arial" charset="0"/>
                <a:ea typeface="Arial" charset="0"/>
                <a:cs typeface="Arial" charset="0"/>
              </a:rPr>
              <a:t>anaerobic</a:t>
            </a:r>
            <a:r>
              <a:rPr lang="en-US" sz="2400" dirty="0">
                <a:latin typeface="Arial" charset="0"/>
                <a:ea typeface="Arial" charset="0"/>
                <a:cs typeface="Arial" charset="0"/>
              </a:rPr>
              <a:t> </a:t>
            </a:r>
            <a:r>
              <a:rPr lang="en-US" sz="2400" b="1" dirty="0">
                <a:solidFill>
                  <a:srgbClr val="0000CC"/>
                </a:solidFill>
                <a:latin typeface="Arial" charset="0"/>
                <a:ea typeface="Arial" charset="0"/>
                <a:cs typeface="Arial" charset="0"/>
              </a:rPr>
              <a:t>fermentation</a:t>
            </a:r>
            <a:r>
              <a:rPr lang="en-US" sz="2400" dirty="0">
                <a:latin typeface="Arial" charset="0"/>
                <a:ea typeface="Arial" charset="0"/>
                <a:cs typeface="Arial" charset="0"/>
              </a:rPr>
              <a:t> process (particularly in astrocytes) </a:t>
            </a: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58E6C2F4-9B34-5D44-902E-38F73D8A3D5B}"/>
              </a:ext>
            </a:extLst>
          </p:cNvPr>
          <p:cNvPicPr>
            <a:picLocks noChangeAspect="1"/>
          </p:cNvPicPr>
          <p:nvPr/>
        </p:nvPicPr>
        <p:blipFill rotWithShape="1">
          <a:blip r:embed="rId3">
            <a:extLst>
              <a:ext uri="{28A0092B-C50C-407E-A947-70E740481C1C}">
                <a14:useLocalDpi xmlns:a14="http://schemas.microsoft.com/office/drawing/2010/main" val="0"/>
              </a:ext>
            </a:extLst>
          </a:blip>
          <a:srcRect l="6871" t="15000" r="3800" b="9999"/>
          <a:stretch/>
        </p:blipFill>
        <p:spPr>
          <a:xfrm>
            <a:off x="1600200" y="5138642"/>
            <a:ext cx="6096032" cy="1674734"/>
          </a:xfrm>
          <a:prstGeom prst="rect">
            <a:avLst/>
          </a:prstGeom>
        </p:spPr>
      </p:pic>
    </p:spTree>
    <p:extLst>
      <p:ext uri="{BB962C8B-B14F-4D97-AF65-F5344CB8AC3E}">
        <p14:creationId xmlns:p14="http://schemas.microsoft.com/office/powerpoint/2010/main" val="6150738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Oxygen-Glucose Uncoupling</a:t>
            </a:r>
            <a:endParaRPr lang="ar-JO" dirty="0">
              <a:solidFill>
                <a:srgbClr val="C00000"/>
              </a:solidFill>
            </a:endParaRPr>
          </a:p>
        </p:txBody>
      </p:sp>
      <p:sp>
        <p:nvSpPr>
          <p:cNvPr id="3" name="عنصر نائب للمحتوى 2"/>
          <p:cNvSpPr>
            <a:spLocks noGrp="1"/>
          </p:cNvSpPr>
          <p:nvPr>
            <p:ph idx="1"/>
          </p:nvPr>
        </p:nvSpPr>
        <p:spPr>
          <a:xfrm>
            <a:off x="394208" y="1312650"/>
            <a:ext cx="8678386" cy="6383550"/>
          </a:xfrm>
        </p:spPr>
        <p:txBody>
          <a:bodyPr>
            <a:normAutofit/>
          </a:bodyPr>
          <a:lstStyle/>
          <a:p>
            <a:pPr marL="514350" indent="-514350" algn="l" rtl="0">
              <a:buFont typeface="+mj-lt"/>
              <a:buAutoNum type="arabicPeriod" startAt="3"/>
            </a:pPr>
            <a:r>
              <a:rPr lang="en-US" sz="2800" dirty="0">
                <a:latin typeface="Arial" charset="0"/>
                <a:ea typeface="Arial" charset="0"/>
                <a:cs typeface="Arial" charset="0"/>
              </a:rPr>
              <a:t>Essential constituent of </a:t>
            </a:r>
            <a:r>
              <a:rPr lang="en-US" sz="2800" b="1" dirty="0">
                <a:solidFill>
                  <a:srgbClr val="0000CC"/>
                </a:solidFill>
                <a:latin typeface="Arial" charset="0"/>
                <a:ea typeface="Arial" charset="0"/>
                <a:cs typeface="Arial" charset="0"/>
              </a:rPr>
              <a:t>glycolipids</a:t>
            </a:r>
            <a:r>
              <a:rPr lang="en-US" sz="2800" dirty="0">
                <a:latin typeface="Arial" charset="0"/>
                <a:ea typeface="Arial" charset="0"/>
                <a:cs typeface="Arial" charset="0"/>
              </a:rPr>
              <a:t> and </a:t>
            </a:r>
            <a:r>
              <a:rPr lang="en-US" sz="2800" b="1" dirty="0">
                <a:solidFill>
                  <a:srgbClr val="0000CC"/>
                </a:solidFill>
                <a:latin typeface="Arial" charset="0"/>
                <a:ea typeface="Arial" charset="0"/>
                <a:cs typeface="Arial" charset="0"/>
              </a:rPr>
              <a:t>glycoproteins</a:t>
            </a:r>
            <a:r>
              <a:rPr lang="en-US" sz="2800" dirty="0">
                <a:latin typeface="Arial" charset="0"/>
                <a:ea typeface="Arial" charset="0"/>
                <a:cs typeface="Arial" charset="0"/>
              </a:rPr>
              <a:t> present in neural cells</a:t>
            </a:r>
          </a:p>
          <a:p>
            <a:pPr marL="457200" indent="-457200" algn="l" rtl="0">
              <a:buFont typeface="+mj-lt"/>
              <a:buAutoNum type="arabicPeriod" startAt="3"/>
            </a:pPr>
            <a:r>
              <a:rPr lang="en-US" sz="2800" dirty="0">
                <a:latin typeface="Arial" charset="0"/>
                <a:ea typeface="Arial" charset="0"/>
                <a:cs typeface="Arial" charset="0"/>
              </a:rPr>
              <a:t>Utilized in the synthesis of brain neurotransmitters: </a:t>
            </a:r>
            <a:r>
              <a:rPr lang="en-US" sz="2800" b="1" dirty="0">
                <a:solidFill>
                  <a:srgbClr val="0000CC"/>
                </a:solidFill>
                <a:latin typeface="Arial" charset="0"/>
                <a:ea typeface="Arial" charset="0"/>
                <a:cs typeface="Arial" charset="0"/>
              </a:rPr>
              <a:t>glutamate</a:t>
            </a:r>
            <a:r>
              <a:rPr lang="en-US" sz="2800" dirty="0">
                <a:latin typeface="Arial" charset="0"/>
                <a:ea typeface="Arial" charset="0"/>
                <a:cs typeface="Arial" charset="0"/>
              </a:rPr>
              <a:t>, </a:t>
            </a:r>
            <a:r>
              <a:rPr lang="en-US" sz="2800" b="1" dirty="0">
                <a:solidFill>
                  <a:srgbClr val="0000CC"/>
                </a:solidFill>
                <a:latin typeface="Arial" charset="0"/>
                <a:ea typeface="Arial" charset="0"/>
                <a:cs typeface="Arial" charset="0"/>
              </a:rPr>
              <a:t>GABA</a:t>
            </a:r>
            <a:r>
              <a:rPr lang="en-US" sz="2800" dirty="0">
                <a:latin typeface="Arial" charset="0"/>
                <a:ea typeface="Arial" charset="0"/>
                <a:cs typeface="Arial" charset="0"/>
              </a:rPr>
              <a:t> and </a:t>
            </a:r>
            <a:r>
              <a:rPr lang="en-US" sz="2800" b="1" dirty="0">
                <a:solidFill>
                  <a:srgbClr val="0000CC"/>
                </a:solidFill>
                <a:latin typeface="Arial" charset="0"/>
                <a:ea typeface="Arial" charset="0"/>
                <a:cs typeface="Arial" charset="0"/>
              </a:rPr>
              <a:t>acetylcholine</a:t>
            </a:r>
            <a:r>
              <a:rPr lang="en-US" sz="2800" dirty="0">
                <a:latin typeface="Arial" charset="0"/>
                <a:ea typeface="Arial" charset="0"/>
                <a:cs typeface="Arial" charset="0"/>
              </a:rPr>
              <a:t> </a:t>
            </a:r>
          </a:p>
          <a:p>
            <a:pPr marL="457200" indent="-457200" algn="l" rtl="0">
              <a:buFont typeface="+mj-lt"/>
              <a:buAutoNum type="arabicPeriod" startAt="3"/>
            </a:pPr>
            <a:endParaRPr lang="en-US" sz="2800" dirty="0">
              <a:latin typeface="Arial" charset="0"/>
              <a:ea typeface="Arial" charset="0"/>
              <a:cs typeface="Arial" charset="0"/>
            </a:endParaRPr>
          </a:p>
          <a:p>
            <a:pPr algn="l" rtl="0"/>
            <a:r>
              <a:rPr lang="en-US" sz="2800" b="1" dirty="0">
                <a:solidFill>
                  <a:srgbClr val="C00000"/>
                </a:solidFill>
                <a:latin typeface="Arial" charset="0"/>
                <a:ea typeface="Arial" charset="0"/>
                <a:cs typeface="Arial" charset="0"/>
              </a:rPr>
              <a:t>There is uncoupling between O</a:t>
            </a:r>
            <a:r>
              <a:rPr lang="en-US" sz="2800" b="1" baseline="-25000" dirty="0">
                <a:solidFill>
                  <a:srgbClr val="C00000"/>
                </a:solidFill>
                <a:latin typeface="Arial" charset="0"/>
                <a:ea typeface="Arial" charset="0"/>
                <a:cs typeface="Arial" charset="0"/>
              </a:rPr>
              <a:t>2</a:t>
            </a:r>
            <a:r>
              <a:rPr lang="en-US" sz="2800" b="1" dirty="0">
                <a:solidFill>
                  <a:srgbClr val="C00000"/>
                </a:solidFill>
                <a:latin typeface="Arial" charset="0"/>
                <a:ea typeface="Arial" charset="0"/>
                <a:cs typeface="Arial" charset="0"/>
              </a:rPr>
              <a:t> consumption and glucose utilization in cerebral tissue</a:t>
            </a:r>
          </a:p>
          <a:p>
            <a:pPr marL="0" indent="0" algn="l" rtl="0">
              <a:buNone/>
            </a:pPr>
            <a:r>
              <a:rPr lang="en-US" sz="1200" b="1" dirty="0">
                <a:solidFill>
                  <a:srgbClr val="C00000"/>
                </a:solidFill>
                <a:latin typeface="Arial" charset="0"/>
                <a:ea typeface="Arial" charset="0"/>
                <a:cs typeface="Arial" charset="0"/>
              </a:rPr>
              <a:t> </a:t>
            </a:r>
          </a:p>
          <a:p>
            <a:pPr lvl="1" algn="l" rtl="0">
              <a:buFont typeface="Wingdings" pitchFamily="2" charset="2"/>
              <a:buChar char="Ø"/>
            </a:pPr>
            <a:r>
              <a:rPr lang="en-US" sz="2000" dirty="0">
                <a:latin typeface="Arial" charset="0"/>
                <a:ea typeface="Arial" charset="0"/>
                <a:cs typeface="Arial" charset="0"/>
              </a:rPr>
              <a:t>This indicates that metabolic needs of brain tissue are partially met by non-oxidative metabolism of glucose </a:t>
            </a:r>
          </a:p>
          <a:p>
            <a:pPr marL="457200" lvl="1" indent="0" algn="l" rtl="0">
              <a:buNone/>
            </a:pPr>
            <a:endParaRPr lang="en-US" sz="1800" b="1" dirty="0">
              <a:latin typeface="Arial" charset="0"/>
              <a:ea typeface="Arial" charset="0"/>
              <a:cs typeface="Arial" charset="0"/>
            </a:endParaRPr>
          </a:p>
          <a:p>
            <a:pPr lvl="1" algn="l" rtl="0">
              <a:buFont typeface="Wingdings" pitchFamily="2" charset="2"/>
              <a:buChar char="Ø"/>
            </a:pPr>
            <a:r>
              <a:rPr lang="en-US" sz="2000" dirty="0">
                <a:latin typeface="Arial" charset="0"/>
                <a:ea typeface="Arial" charset="0"/>
                <a:cs typeface="Arial" charset="0"/>
              </a:rPr>
              <a:t>Different active areas in brain tissue are associated with high level of lactate </a:t>
            </a: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787692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vertic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linds(vertical)">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14"/>
            <a:ext cx="8229600" cy="1143000"/>
          </a:xfrm>
        </p:spPr>
        <p:txBody>
          <a:bodyPr/>
          <a:lstStyle/>
          <a:p>
            <a:r>
              <a:rPr lang="en-GB" dirty="0">
                <a:solidFill>
                  <a:srgbClr val="C00000"/>
                </a:solidFill>
              </a:rPr>
              <a:t>Energy Substrates for Brain</a:t>
            </a:r>
            <a:endParaRPr lang="ar-JO" dirty="0">
              <a:solidFill>
                <a:srgbClr val="C00000"/>
              </a:solidFill>
            </a:endParaRPr>
          </a:p>
        </p:txBody>
      </p:sp>
      <p:sp>
        <p:nvSpPr>
          <p:cNvPr id="3" name="عنصر نائب للمحتوى 2"/>
          <p:cNvSpPr>
            <a:spLocks noGrp="1"/>
          </p:cNvSpPr>
          <p:nvPr>
            <p:ph idx="1"/>
          </p:nvPr>
        </p:nvSpPr>
        <p:spPr>
          <a:xfrm>
            <a:off x="394208" y="1312650"/>
            <a:ext cx="8678386" cy="5500726"/>
          </a:xfrm>
        </p:spPr>
        <p:txBody>
          <a:bodyPr>
            <a:normAutofit/>
          </a:bodyPr>
          <a:lstStyle/>
          <a:p>
            <a:pPr marL="457200" indent="-457200" algn="l" rtl="0">
              <a:buFont typeface="+mj-lt"/>
              <a:buAutoNum type="arabicPeriod"/>
            </a:pPr>
            <a:r>
              <a:rPr lang="en-US" sz="2400" dirty="0">
                <a:latin typeface="Arial" charset="0"/>
                <a:ea typeface="Arial" charset="0"/>
                <a:cs typeface="Arial" charset="0"/>
              </a:rPr>
              <a:t>Glucose is the exclusive substrate for oxidative metabolism used to produce energy in the form of ATP molecules under aerobic conditions and very limited extent under anaerobic conditions (fermentation)</a:t>
            </a:r>
          </a:p>
          <a:p>
            <a:pPr marL="457200" indent="-457200" algn="l" rtl="0">
              <a:buFont typeface="+mj-lt"/>
              <a:buAutoNum type="arabicPeriod"/>
            </a:pPr>
            <a:endParaRPr lang="en-US" sz="700" dirty="0">
              <a:latin typeface="Arial" charset="0"/>
              <a:ea typeface="Arial" charset="0"/>
              <a:cs typeface="Arial" charset="0"/>
            </a:endParaRPr>
          </a:p>
          <a:p>
            <a:pPr marL="457200" indent="-457200" algn="l" rtl="0">
              <a:buFont typeface="+mj-lt"/>
              <a:buAutoNum type="arabicPeriod"/>
            </a:pPr>
            <a:r>
              <a:rPr lang="en-US" sz="2400" dirty="0">
                <a:latin typeface="Arial" charset="0"/>
                <a:ea typeface="Arial" charset="0"/>
                <a:cs typeface="Arial" charset="0"/>
              </a:rPr>
              <a:t>Ketone bodies particularly acetoacetate (</a:t>
            </a:r>
            <a:r>
              <a:rPr lang="en-US" sz="2400" dirty="0" err="1">
                <a:latin typeface="Arial" charset="0"/>
                <a:ea typeface="Arial" charset="0"/>
                <a:cs typeface="Arial" charset="0"/>
              </a:rPr>
              <a:t>AcAc</a:t>
            </a:r>
            <a:r>
              <a:rPr lang="en-US" sz="2400" dirty="0">
                <a:latin typeface="Arial" charset="0"/>
                <a:ea typeface="Arial" charset="0"/>
                <a:cs typeface="Arial" charset="0"/>
              </a:rPr>
              <a:t>) and D-3-hydroxybutyrate (3-HB) become energy substrates for the brain in particular circumstances: </a:t>
            </a:r>
          </a:p>
          <a:p>
            <a:pPr marL="0" indent="0" algn="l" rtl="0">
              <a:buNone/>
            </a:pPr>
            <a:endParaRPr lang="en-US" sz="1050" dirty="0">
              <a:latin typeface="Arial" charset="0"/>
              <a:ea typeface="Arial" charset="0"/>
              <a:cs typeface="Arial" charset="0"/>
            </a:endParaRPr>
          </a:p>
          <a:p>
            <a:pPr lvl="2" algn="l" rtl="0"/>
            <a:r>
              <a:rPr lang="en-US" sz="2800" dirty="0">
                <a:solidFill>
                  <a:srgbClr val="0000CC"/>
                </a:solidFill>
                <a:latin typeface="Arial" charset="0"/>
                <a:ea typeface="Arial" charset="0"/>
                <a:cs typeface="Arial" charset="0"/>
              </a:rPr>
              <a:t>Ketogenic conditions ( Starvation &amp; Diabetes)</a:t>
            </a:r>
          </a:p>
          <a:p>
            <a:pPr lvl="2" algn="l" rtl="0"/>
            <a:r>
              <a:rPr lang="en-US" sz="2800" dirty="0">
                <a:solidFill>
                  <a:srgbClr val="0000CC"/>
                </a:solidFill>
                <a:latin typeface="Arial" charset="0"/>
                <a:ea typeface="Arial" charset="0"/>
                <a:cs typeface="Arial" charset="0"/>
              </a:rPr>
              <a:t>Breastfed neonates </a:t>
            </a: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033594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dissolv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dissolv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31768</TotalTime>
  <Words>902</Words>
  <Application>Microsoft Macintosh PowerPoint</Application>
  <PresentationFormat>On-screen Show (4:3)</PresentationFormat>
  <Paragraphs>84</Paragraphs>
  <Slides>14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Times New Roman</vt:lpstr>
      <vt:lpstr>Wingdings</vt:lpstr>
      <vt:lpstr>سمة Office</vt:lpstr>
      <vt:lpstr>Brain Energy Metabolism I  </vt:lpstr>
      <vt:lpstr>Central Nervous System</vt:lpstr>
      <vt:lpstr>Brain Energy Needs </vt:lpstr>
      <vt:lpstr>Insights on Brain Energy</vt:lpstr>
      <vt:lpstr>Brain Energy Expenditure</vt:lpstr>
      <vt:lpstr>Oxygen-Glucose Uncoupling</vt:lpstr>
      <vt:lpstr>Oxygen-Glucose Uncoupling</vt:lpstr>
      <vt:lpstr>Oxygen-Glucose Uncoupling</vt:lpstr>
      <vt:lpstr>Energy Substrates for Brain</vt:lpstr>
      <vt:lpstr>Energy Substrates for Brain</vt:lpstr>
      <vt:lpstr>Energy Substrates for Brain</vt:lpstr>
      <vt:lpstr>Energy Substrates for Brain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Carbohydrates</dc:title>
  <dc:creator>drMAc</dc:creator>
  <cp:lastModifiedBy>Dr. Nesrin R. Mwafi</cp:lastModifiedBy>
  <cp:revision>595</cp:revision>
  <dcterms:created xsi:type="dcterms:W3CDTF">2014-10-12T07:45:16Z</dcterms:created>
  <dcterms:modified xsi:type="dcterms:W3CDTF">2023-12-13T07:56:09Z</dcterms:modified>
</cp:coreProperties>
</file>