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63" r:id="rId6"/>
    <p:sldId id="264" r:id="rId7"/>
    <p:sldId id="286" r:id="rId8"/>
    <p:sldId id="28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0" r:id="rId25"/>
    <p:sldId id="280" r:id="rId26"/>
    <p:sldId id="281" r:id="rId27"/>
    <p:sldId id="282" r:id="rId28"/>
    <p:sldId id="283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494E-1B36-46E0-AF4F-D90ACEBA09D7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F0BA-EDCB-43EF-8893-613456F80A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23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7262-790B-4F9A-A4F6-43A0D83F3C7B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01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50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6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95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9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70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05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787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743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5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72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05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B751-6EB8-4DA2-B345-6C87F3DDF54C}" type="datetimeFigureOut">
              <a:rPr lang="en-MY" smtClean="0"/>
              <a:t>23/2/2021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BCF7-9E4C-4DFF-9495-B2933A08E7A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19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65875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1" y="5085184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530" y="3347518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62484"/>
            <a:ext cx="20162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5649" y="-99392"/>
            <a:ext cx="3168351" cy="1231106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0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  <a:endParaRPr lang="en-US" sz="1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Promotion </a:t>
            </a:r>
            <a:r>
              <a:rPr lang="en-US" sz="1000" dirty="0">
                <a:latin typeface="Garamond" pitchFamily="18" charset="0"/>
              </a:rPr>
              <a:t>of workers' health.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Prevention </a:t>
            </a:r>
            <a:r>
              <a:rPr lang="en-US" sz="1000" dirty="0">
                <a:latin typeface="Garamond" pitchFamily="18" charset="0"/>
              </a:rPr>
              <a:t>of occupational health hazards</a:t>
            </a:r>
            <a:r>
              <a:rPr lang="en-US" sz="1000" dirty="0" smtClean="0">
                <a:latin typeface="Garamond" pitchFamily="18" charset="0"/>
              </a:rPr>
              <a:t>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 </a:t>
            </a:r>
            <a:r>
              <a:rPr lang="en-US" sz="1000" dirty="0">
                <a:latin typeface="Garamond" pitchFamily="18" charset="0"/>
              </a:rPr>
              <a:t>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 </a:t>
            </a:r>
            <a:r>
              <a:rPr lang="en-US" sz="1000" dirty="0">
                <a:latin typeface="Garamond" pitchFamily="18" charset="0"/>
              </a:rPr>
              <a:t>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-</a:t>
            </a:r>
            <a:r>
              <a:rPr lang="en-US" sz="1000" dirty="0">
                <a:latin typeface="Garamond" pitchFamily="18" charset="0"/>
              </a:rPr>
              <a:t>Provide special care for vulnerable groups of workers 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Garamond" pitchFamily="18" charset="0"/>
              </a:rPr>
              <a:t>Keep </a:t>
            </a:r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good health recording system </a:t>
            </a:r>
            <a:endParaRPr lang="en-MY" sz="10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6" y="675268"/>
            <a:ext cx="9150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 8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Keep Good Health Recording </a:t>
            </a: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System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MY" sz="26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          </a:t>
            </a:r>
            <a:r>
              <a:rPr lang="en-US" sz="2600" b="1" dirty="0" smtClean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latin typeface="Garamond" pitchFamily="18" charset="0"/>
              </a:rPr>
              <a:t>It </a:t>
            </a:r>
            <a:r>
              <a:rPr lang="en-US" sz="2400" dirty="0">
                <a:latin typeface="Garamond" pitchFamily="18" charset="0"/>
              </a:rPr>
              <a:t>is very important that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good medical record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system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is maintained in any occupational health </a:t>
            </a:r>
            <a:r>
              <a:rPr lang="en-US" sz="2400" dirty="0">
                <a:latin typeface="Garamond" pitchFamily="18" charset="0"/>
              </a:rPr>
              <a:t>program. </a:t>
            </a:r>
            <a:endParaRPr lang="en-US" sz="2400" dirty="0" smtClean="0">
              <a:latin typeface="Garamond" pitchFamily="18" charset="0"/>
            </a:endParaRPr>
          </a:p>
          <a:p>
            <a:endParaRPr lang="en-US" sz="2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</a:rPr>
              <a:t>Every employee should have </a:t>
            </a:r>
            <a:r>
              <a:rPr lang="en-US" sz="2400" dirty="0">
                <a:latin typeface="Garamond" pitchFamily="18" charset="0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accurate &amp; complete medical </a:t>
            </a:r>
            <a:r>
              <a:rPr lang="en-US" sz="2400" b="1" dirty="0">
                <a:latin typeface="Garamond" pitchFamily="18" charset="0"/>
              </a:rPr>
              <a:t>report from the time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of his first em</a:t>
            </a:r>
            <a:r>
              <a:rPr lang="en-US" sz="2400" b="1" dirty="0">
                <a:latin typeface="Garamond" pitchFamily="18" charset="0"/>
              </a:rPr>
              <a:t>ployment examination</a:t>
            </a:r>
            <a:r>
              <a:rPr lang="en-US" sz="2400" dirty="0">
                <a:latin typeface="Garamond" pitchFamily="18" charset="0"/>
              </a:rPr>
              <a:t>. </a:t>
            </a:r>
            <a:endParaRPr lang="en-US" sz="2400" dirty="0" smtClean="0">
              <a:latin typeface="Garamond" pitchFamily="18" charset="0"/>
            </a:endParaRPr>
          </a:p>
          <a:p>
            <a:endParaRPr lang="en-MY" sz="2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</a:rPr>
              <a:t>The records must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be detailed enough </a:t>
            </a:r>
            <a:r>
              <a:rPr lang="en-US" sz="2400" b="1" dirty="0">
                <a:latin typeface="Garamond" pitchFamily="18" charset="0"/>
              </a:rPr>
              <a:t>to provide adequate </a:t>
            </a:r>
            <a:r>
              <a:rPr lang="en-US" sz="2400" dirty="0">
                <a:latin typeface="Garamond" pitchFamily="18" charset="0"/>
              </a:rPr>
              <a:t>information for </a:t>
            </a:r>
            <a:r>
              <a:rPr lang="en-US" sz="2400" b="1" dirty="0">
                <a:latin typeface="Garamond" pitchFamily="18" charset="0"/>
              </a:rPr>
              <a:t>job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placement health </a:t>
            </a:r>
            <a:r>
              <a:rPr lang="en-US" sz="2400" b="1" dirty="0">
                <a:latin typeface="Garamond" pitchFamily="18" charset="0"/>
              </a:rPr>
              <a:t>maintenance 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</a:rPr>
              <a:t>workmen's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compensation and rehabilitation </a:t>
            </a:r>
            <a:r>
              <a:rPr lang="en-US" sz="2400" dirty="0">
                <a:latin typeface="Garamond" pitchFamily="18" charset="0"/>
              </a:rPr>
              <a:t>. </a:t>
            </a:r>
            <a:endParaRPr lang="en-US" sz="2400" dirty="0" smtClean="0">
              <a:latin typeface="Garamond" pitchFamily="18" charset="0"/>
            </a:endParaRPr>
          </a:p>
          <a:p>
            <a:pPr lvl="0"/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</a:t>
            </a:r>
          </a:p>
          <a:p>
            <a:pPr lvl="0"/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Health record is the seeing eye of the industrial physician and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  industrial health 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team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         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9031" y="5845914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75" y="5647401"/>
            <a:ext cx="1606655" cy="11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88" y="3438728"/>
            <a:ext cx="8904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Value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of keeping and analyzing health records:</a:t>
            </a:r>
            <a:endParaRPr lang="en-MY" sz="26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Basic data for statistical analysis.</a:t>
            </a:r>
            <a:endParaRPr lang="en-MY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to know morbidity and mortality rates.</a:t>
            </a:r>
            <a:endParaRPr lang="en-MY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· Help to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see trends in </a:t>
            </a:r>
            <a:r>
              <a:rPr lang="en-US" sz="2400" b="1" dirty="0">
                <a:latin typeface="Garamond" pitchFamily="18" charset="0"/>
              </a:rPr>
              <a:t>health and disease.</a:t>
            </a:r>
            <a:endParaRPr lang="en-MY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to identify </a:t>
            </a:r>
            <a:r>
              <a:rPr lang="en-US" sz="2400" dirty="0">
                <a:latin typeface="Garamond" pitchFamily="18" charset="0"/>
              </a:rPr>
              <a:t>plant </a:t>
            </a:r>
            <a:r>
              <a:rPr lang="en-US" sz="2400" b="1" dirty="0">
                <a:latin typeface="Garamond" pitchFamily="18" charset="0"/>
              </a:rPr>
              <a:t>areas of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high accidents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latin typeface="Garamond" pitchFamily="18" charset="0"/>
              </a:rPr>
              <a:t>sick </a:t>
            </a:r>
            <a:r>
              <a:rPr lang="en-US" sz="2400" b="1" dirty="0" smtClean="0">
                <a:latin typeface="Garamond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bsenteeism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occupational disease</a:t>
            </a:r>
            <a:r>
              <a:rPr lang="en-US" sz="2400" b="1" dirty="0">
                <a:latin typeface="Garamond" pitchFamily="18" charset="0"/>
              </a:rPr>
              <a:t>.</a:t>
            </a:r>
            <a:endParaRPr lang="en-MY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in planning and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evaluation </a:t>
            </a:r>
            <a:r>
              <a:rPr lang="en-US" sz="2400" b="1" dirty="0">
                <a:latin typeface="Garamond" pitchFamily="18" charset="0"/>
              </a:rPr>
              <a:t>of industrial health program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688" y="367413"/>
            <a:ext cx="6564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personal data,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data of pre-employment,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periodical examination,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history of exposures and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diseases (occupational and non-occupational),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history of accidents,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sick absenteeism, retirement, clinical exam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Garamond" pitchFamily="18" charset="0"/>
              </a:rPr>
              <a:t> any previous immunization taken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9700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127084"/>
            <a:ext cx="18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9317"/>
            <a:ext cx="1498216" cy="1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27657"/>
            <a:ext cx="84765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latin typeface="Garamond" pitchFamily="18" charset="0"/>
              </a:rPr>
              <a:t>An </a:t>
            </a:r>
            <a:r>
              <a:rPr lang="en-MY" sz="2600" b="1" dirty="0">
                <a:latin typeface="Garamond" pitchFamily="18" charset="0"/>
              </a:rPr>
              <a:t>industrial worker may be exposed to five types of hazards, depending upon his occupation</a:t>
            </a:r>
            <a:r>
              <a:rPr lang="en-MY" sz="2800" b="1" dirty="0">
                <a:latin typeface="Garamond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latin typeface="Garamond" pitchFamily="18" charset="0"/>
              </a:rPr>
              <a:t>(</a:t>
            </a:r>
            <a:r>
              <a:rPr lang="en-MY" sz="2400" dirty="0">
                <a:latin typeface="Garamond" pitchFamily="18" charset="0"/>
              </a:rPr>
              <a:t>a)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Physical hazards</a:t>
            </a:r>
          </a:p>
          <a:p>
            <a:pPr>
              <a:lnSpc>
                <a:spcPct val="150000"/>
              </a:lnSpc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(b)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Chemical hazard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(c)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Biological hazards</a:t>
            </a:r>
          </a:p>
          <a:p>
            <a:pPr>
              <a:lnSpc>
                <a:spcPct val="150000"/>
              </a:lnSpc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(d) Mechanical hazards</a:t>
            </a:r>
          </a:p>
          <a:p>
            <a:pPr>
              <a:lnSpc>
                <a:spcPct val="150000"/>
              </a:lnSpc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(e)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779" y="8175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OCCUPATIONAL   HAZARDS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49" y="3542016"/>
            <a:ext cx="494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043" y="2244680"/>
            <a:ext cx="4788024" cy="46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86104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</a:t>
            </a:r>
            <a:endParaRPr lang="en-MY" sz="40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Picture 1" descr="painter Nikolas Side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87622" cy="3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17837"/>
            <a:ext cx="8888319" cy="607858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    Psychosocial hazards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  </a:t>
            </a:r>
          </a:p>
          <a:p>
            <a:r>
              <a:rPr lang="en-MY" sz="2600" b="1" dirty="0" smtClean="0">
                <a:latin typeface="Garamond" pitchFamily="18" charset="0"/>
              </a:rPr>
              <a:t>The psychosocial hazards, arise from the workers' </a:t>
            </a:r>
          </a:p>
          <a:p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    failure to adapt </a:t>
            </a:r>
            <a:r>
              <a:rPr lang="en-MY" sz="2600" b="1" dirty="0" smtClean="0">
                <a:latin typeface="Garamond" pitchFamily="18" charset="0"/>
              </a:rPr>
              <a:t>to an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alien psychosocial </a:t>
            </a:r>
            <a:r>
              <a:rPr lang="en-MY" sz="2600" b="1" dirty="0" smtClean="0">
                <a:latin typeface="Garamond" pitchFamily="18" charset="0"/>
              </a:rPr>
              <a:t>environment.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</a:rPr>
              <a:t>        Frustration,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</a:rPr>
              <a:t>  lack of job satisfaction,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</a:rPr>
              <a:t>      insecurity,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</a:rPr>
              <a:t> poor human relationships,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300" b="1" dirty="0" smtClean="0">
                <a:solidFill>
                  <a:srgbClr val="0070C0"/>
                </a:solidFill>
                <a:latin typeface="Garamond" pitchFamily="18" charset="0"/>
              </a:rPr>
              <a:t>  emotional tension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capacity </a:t>
            </a:r>
            <a:r>
              <a:rPr lang="en-MY" sz="2400" b="1" dirty="0" smtClean="0">
                <a:latin typeface="Garamond" pitchFamily="18" charset="0"/>
              </a:rPr>
              <a:t>to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adapt to different working </a:t>
            </a:r>
            <a:r>
              <a:rPr lang="en-MY" sz="2400" b="1" dirty="0" smtClean="0">
                <a:latin typeface="Garamond" pitchFamily="18" charset="0"/>
              </a:rPr>
              <a:t>environments</a:t>
            </a:r>
          </a:p>
          <a:p>
            <a:r>
              <a:rPr lang="en-MY" sz="2400" b="1" dirty="0" smtClean="0">
                <a:latin typeface="Garamond" pitchFamily="18" charset="0"/>
              </a:rPr>
              <a:t>      is 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</a:rPr>
              <a:t>influenced by many factors</a:t>
            </a:r>
            <a:r>
              <a:rPr lang="en-MY" sz="2400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i="1" dirty="0" smtClean="0">
                <a:latin typeface="Garamond" pitchFamily="18" charset="0"/>
              </a:rPr>
              <a:t>such as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i="1" dirty="0" smtClean="0">
                <a:latin typeface="Garamond" pitchFamily="18" charset="0"/>
              </a:rPr>
              <a:t>Education,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i="1" dirty="0" smtClean="0">
                <a:latin typeface="Garamond" pitchFamily="18" charset="0"/>
              </a:rPr>
              <a:t>Cultural </a:t>
            </a:r>
            <a:r>
              <a:rPr lang="en-MY" sz="2400" b="1" dirty="0" smtClean="0">
                <a:latin typeface="Garamond" pitchFamily="18" charset="0"/>
              </a:rPr>
              <a:t>background,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Family Life,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Social habits,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</a:rPr>
              <a:t>what the worker expects from employment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MY" sz="24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918" y="2133938"/>
            <a:ext cx="4716016" cy="1154162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300" dirty="0">
                <a:latin typeface="Garamond" pitchFamily="18" charset="0"/>
              </a:rPr>
              <a:t>are </a:t>
            </a:r>
            <a:r>
              <a:rPr lang="en-MY" sz="2300" b="1" dirty="0">
                <a:latin typeface="Garamond" pitchFamily="18" charset="0"/>
              </a:rPr>
              <a:t>some of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</a:rPr>
              <a:t>the psychosocial factors</a:t>
            </a:r>
            <a:r>
              <a:rPr lang="en-MY" sz="2300" b="1" dirty="0">
                <a:latin typeface="Garamond" pitchFamily="18" charset="0"/>
              </a:rPr>
              <a:t> which may undermine both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</a:rPr>
              <a:t>physical </a:t>
            </a:r>
            <a:r>
              <a:rPr lang="en-MY" sz="2300" b="1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</a:rPr>
              <a:t>mental </a:t>
            </a:r>
            <a:r>
              <a:rPr lang="en-MY" sz="2300" b="1" dirty="0">
                <a:solidFill>
                  <a:srgbClr val="002060"/>
                </a:solidFill>
                <a:latin typeface="Garamond" pitchFamily="18" charset="0"/>
              </a:rPr>
              <a:t>health of the workers</a:t>
            </a:r>
            <a:r>
              <a:rPr lang="en-MY" sz="2300" dirty="0">
                <a:solidFill>
                  <a:srgbClr val="002060"/>
                </a:solidFill>
                <a:latin typeface="Garamond" pitchFamily="18" charset="0"/>
              </a:rPr>
              <a:t>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771800" y="1941951"/>
            <a:ext cx="1487134" cy="15381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7878642" y="6186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845"/>
            <a:ext cx="1672173" cy="134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57782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Reports </a:t>
            </a:r>
            <a:r>
              <a:rPr lang="en-MY" sz="2800" b="1" dirty="0">
                <a:latin typeface="Garamond" pitchFamily="18" charset="0"/>
              </a:rPr>
              <a:t>from various parts of the world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indicate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that;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physical factors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(</a:t>
            </a: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heat, noise, poor lighting)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also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play a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major role </a:t>
            </a:r>
          </a:p>
          <a:p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  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in adding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to or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precipitating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mental disorders </a:t>
            </a:r>
            <a:r>
              <a:rPr lang="en-MY" sz="2400" b="1" dirty="0">
                <a:latin typeface="Garamond" pitchFamily="18" charset="0"/>
              </a:rPr>
              <a:t>among workers.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increasing stress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on automation</a:t>
            </a:r>
            <a:r>
              <a:rPr lang="en-MY" sz="2400" b="1" dirty="0">
                <a:latin typeface="Garamond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electronic operations </a:t>
            </a:r>
            <a:r>
              <a:rPr lang="en-MY" sz="2400" b="1" dirty="0"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nuclear energy </a:t>
            </a:r>
            <a:r>
              <a:rPr lang="en-MY" sz="2400" b="1" dirty="0">
                <a:latin typeface="Garamond" pitchFamily="18" charset="0"/>
              </a:rPr>
              <a:t>may introduce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newer psychosocial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health</a:t>
            </a:r>
            <a:r>
              <a:rPr lang="en-MY" sz="2400" b="1" dirty="0" smtClean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problems in industry</a:t>
            </a:r>
            <a:r>
              <a:rPr lang="en-MY" sz="2400" dirty="0">
                <a:latin typeface="Garamond" pitchFamily="18" charset="0"/>
              </a:rPr>
              <a:t>. </a:t>
            </a:r>
            <a:endParaRPr lang="en-MY" sz="2400" dirty="0" smtClean="0">
              <a:latin typeface="Garamond" pitchFamily="18" charset="0"/>
            </a:endParaRPr>
          </a:p>
          <a:p>
            <a:endParaRPr lang="en-MY" sz="24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Psychosocial hazards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are therefore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, assuming,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more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importance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than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physical or chemical 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For some decades</a:t>
            </a:r>
            <a:r>
              <a:rPr lang="en-US" sz="2400" dirty="0">
                <a:latin typeface="Garamond" pitchFamily="18" charset="0"/>
              </a:rPr>
              <a:t>, there has been growing </a:t>
            </a:r>
            <a:r>
              <a:rPr lang="en-US" sz="2400" b="1" dirty="0">
                <a:latin typeface="Garamond" pitchFamily="18" charset="0"/>
              </a:rPr>
              <a:t>concern about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causes and health consequences of psychosocial risks,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particularly </a:t>
            </a:r>
            <a:r>
              <a:rPr lang="en-US" sz="2400" b="1" dirty="0">
                <a:latin typeface="Garamond" pitchFamily="18" charset="0"/>
              </a:rPr>
              <a:t>in industrialized </a:t>
            </a:r>
            <a:r>
              <a:rPr lang="en-US" sz="2400" dirty="0" smtClean="0">
                <a:latin typeface="Garamond" pitchFamily="18" charset="0"/>
              </a:rPr>
              <a:t>countries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Psychosocial risks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are being increasingly </a:t>
            </a:r>
            <a:r>
              <a:rPr lang="en-MY" sz="2400" dirty="0">
                <a:latin typeface="Garamond" pitchFamily="18" charset="0"/>
              </a:rPr>
              <a:t>recognized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as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major public health con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cerns in industrialized countries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8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796"/>
            <a:ext cx="1088052" cy="6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732240" y="6207590"/>
            <a:ext cx="2411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Garamond" pitchFamily="18" charset="0"/>
                <a:cs typeface="Arial" pitchFamily="34" charset="0"/>
              </a:rPr>
              <a:t>processes of globalization 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3536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607" y="175573"/>
            <a:ext cx="92301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However, due to processes of globalization and changes in</a:t>
            </a:r>
          </a:p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    the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nature of work, </a:t>
            </a:r>
            <a:endParaRPr lang="en-US" sz="2400" b="1" dirty="0" smtClean="0"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these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risks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are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not limited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to the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developed world </a:t>
            </a:r>
            <a:r>
              <a:rPr lang="en-US" sz="2400" b="1" dirty="0" smtClean="0">
                <a:latin typeface="Garamond" pitchFamily="18" charset="0"/>
              </a:rPr>
              <a:t>and 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     only  recently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in developing countries</a:t>
            </a:r>
            <a:endParaRPr lang="ar-EG" sz="2400" b="1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600" b="1" dirty="0" smtClean="0">
                <a:latin typeface="Garamond" pitchFamily="18" charset="0"/>
                <a:cs typeface="Arial" pitchFamily="34" charset="0"/>
              </a:rPr>
              <a:t>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Along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with existing difficulties in controlling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lack of awareness of psychosocial risks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and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shortage of resources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to deal with 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them</a:t>
            </a:r>
            <a:endParaRPr lang="en-MY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0" y="2884006"/>
            <a:ext cx="902136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u="sng" dirty="0">
                <a:solidFill>
                  <a:srgbClr val="C00000"/>
                </a:solidFill>
                <a:latin typeface="Garamond" pitchFamily="18" charset="0"/>
              </a:rPr>
              <a:t>The health effects can be classified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in</a:t>
            </a:r>
          </a:p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                                           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Two Main categories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Psychological and behavioural </a:t>
            </a:r>
            <a:r>
              <a:rPr lang="en-MY" sz="2600" dirty="0">
                <a:latin typeface="Garamond" pitchFamily="18" charset="0"/>
              </a:rPr>
              <a:t>changes :</a:t>
            </a:r>
          </a:p>
          <a:p>
            <a:r>
              <a:rPr lang="en-MY" sz="2600" dirty="0">
                <a:latin typeface="Garamond" pitchFamily="18" charset="0"/>
              </a:rPr>
              <a:t>    </a:t>
            </a:r>
            <a:r>
              <a:rPr lang="en-MY" sz="26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including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;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hostility, aggressiveness, anxiety, depression, </a:t>
            </a:r>
          </a:p>
          <a:p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tardiness, alcoholism, drug abuse, sickness, absenteeism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;</a:t>
            </a:r>
          </a:p>
          <a:p>
            <a:r>
              <a:rPr lang="en-MY" sz="2600" dirty="0">
                <a:latin typeface="Garamond" pitchFamily="18" charset="0"/>
              </a:rPr>
              <a:t>(b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Psychosomatic ill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health </a:t>
            </a:r>
            <a:r>
              <a:rPr lang="en-MY" sz="2600" dirty="0">
                <a:latin typeface="Garamond" pitchFamily="18" charset="0"/>
              </a:rPr>
              <a:t>: </a:t>
            </a:r>
          </a:p>
          <a:p>
            <a:pPr algn="ctr"/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including </a:t>
            </a:r>
            <a:r>
              <a:rPr lang="en-MY" sz="2600" b="1" i="1" dirty="0">
                <a:solidFill>
                  <a:srgbClr val="0070C0"/>
                </a:solidFill>
                <a:latin typeface="Garamond" pitchFamily="18" charset="0"/>
              </a:rPr>
              <a:t>: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fatigue, headache; pain in the shoulders, neck &amp; back; propensity to peptic ulcer, hypertension, </a:t>
            </a:r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</a:rPr>
              <a:t>heart disease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and rapid aging</a:t>
            </a:r>
            <a:endParaRPr lang="en-MY" sz="2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425029" cy="10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06582" y="1824645"/>
            <a:ext cx="2022861" cy="830997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 developing 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countries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.</a:t>
            </a:r>
            <a:endParaRPr lang="en-MY" sz="2400" b="1" dirty="0">
              <a:solidFill>
                <a:srgbClr val="00206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796136" y="1596282"/>
            <a:ext cx="693791" cy="10406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605" y="432134"/>
            <a:ext cx="5549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 at workplace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61" y="710318"/>
            <a:ext cx="892899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Definition:</a:t>
            </a:r>
            <a:r>
              <a:rPr lang="en-US" altLang="en-US" sz="28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endParaRPr lang="en-US" altLang="en-US" sz="2800" dirty="0" smtClean="0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defined in terms of </a:t>
            </a:r>
            <a:r>
              <a:rPr lang="en-US" altLang="en-US" sz="24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interactions 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among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job content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work organization 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and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management</a:t>
            </a:r>
            <a:r>
              <a:rPr lang="en-US" altLang="en-US" sz="2400" u="sng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 and </a:t>
            </a:r>
            <a:r>
              <a:rPr lang="en-US" altLang="en-US" sz="2400" b="1" dirty="0">
                <a:solidFill>
                  <a:srgbClr val="7030A0"/>
                </a:solidFill>
                <a:latin typeface="Garamond" pitchFamily="18" charset="0"/>
                <a:cs typeface="Arial" panose="020B0604020202020204" pitchFamily="34" charset="0"/>
              </a:rPr>
              <a:t>other environmental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and organizational </a:t>
            </a:r>
            <a:r>
              <a:rPr lang="en-US" altLang="en-US" sz="24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conditions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one hand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and the </a:t>
            </a:r>
            <a:r>
              <a:rPr lang="en-US" altLang="en-US" sz="24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employees‘ competencies</a:t>
            </a:r>
            <a:r>
              <a:rPr lang="en-US" altLang="en-US" sz="2400" b="1" u="sng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400" b="1" dirty="0">
                <a:solidFill>
                  <a:srgbClr val="00B050"/>
                </a:solidFill>
                <a:latin typeface="Garamond" pitchFamily="18" charset="0"/>
                <a:cs typeface="Arial" panose="020B0604020202020204" pitchFamily="34" charset="0"/>
              </a:rPr>
              <a:t>needs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on the other. </a:t>
            </a:r>
            <a:endParaRPr lang="en-US" altLang="en-US" sz="2800" dirty="0"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latin typeface="Garamond" pitchFamily="18" charset="0"/>
                <a:cs typeface="Arial" panose="020B0604020202020204" pitchFamily="34" charset="0"/>
              </a:rPr>
              <a:t>As such, 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they refer to those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interactions that prove to have a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hazardous influence 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over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employees' health 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through their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perceptions and experience</a:t>
            </a:r>
            <a:r>
              <a:rPr lang="en-US" altLang="en-US" sz="2600" b="1" dirty="0">
                <a:latin typeface="Garamond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42223" y="4251123"/>
            <a:ext cx="2160240" cy="15551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employees‘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Competencies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needs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797" y="4239651"/>
            <a:ext cx="4211960" cy="19389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b="1" dirty="0"/>
              <a:t>job content, </a:t>
            </a:r>
          </a:p>
          <a:p>
            <a:pPr>
              <a:buFontTx/>
              <a:buChar char="•"/>
              <a:defRPr/>
            </a:pPr>
            <a:r>
              <a:rPr lang="en-US" sz="2400" b="1" dirty="0"/>
              <a:t> work organization, </a:t>
            </a:r>
            <a:endParaRPr lang="en-US" sz="2400" dirty="0"/>
          </a:p>
          <a:p>
            <a:pPr>
              <a:buFontTx/>
              <a:buChar char="•"/>
              <a:defRPr/>
            </a:pPr>
            <a:r>
              <a:rPr lang="en-US" sz="2400" b="1" dirty="0"/>
              <a:t> management</a:t>
            </a:r>
            <a:r>
              <a:rPr lang="en-US" sz="2400" dirty="0"/>
              <a:t>,</a:t>
            </a:r>
          </a:p>
          <a:p>
            <a:pPr>
              <a:buFontTx/>
              <a:buChar char="•"/>
              <a:defRPr/>
            </a:pPr>
            <a:r>
              <a:rPr lang="en-US" sz="2400" dirty="0"/>
              <a:t> </a:t>
            </a:r>
            <a:r>
              <a:rPr lang="en-US" sz="2400" b="1" dirty="0"/>
              <a:t>other </a:t>
            </a:r>
            <a:r>
              <a:rPr lang="en-US" sz="2400" b="1" dirty="0" smtClean="0"/>
              <a:t>environmental. </a:t>
            </a:r>
            <a:r>
              <a:rPr lang="en-US" sz="2400" b="1" dirty="0"/>
              <a:t>&amp;</a:t>
            </a:r>
          </a:p>
          <a:p>
            <a:pPr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organiz</a:t>
            </a:r>
            <a:r>
              <a:rPr lang="en-US" altLang="en-US" sz="2400" b="1" dirty="0" smtClean="0">
                <a:latin typeface="Garamond" pitchFamily="18" charset="0"/>
                <a:cs typeface="Arial" panose="020B0604020202020204" pitchFamily="34" charset="0"/>
              </a:rPr>
              <a:t>ational </a:t>
            </a:r>
            <a:r>
              <a:rPr lang="en-US" sz="2400" b="1" dirty="0" smtClean="0"/>
              <a:t>conditions</a:t>
            </a:r>
            <a:endParaRPr lang="en-US" sz="2400" b="1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72757" y="4439653"/>
            <a:ext cx="2160588" cy="914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en-US" sz="2400" dirty="0"/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450875" y="5589240"/>
            <a:ext cx="13409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791840" y="5589240"/>
            <a:ext cx="10215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pic>
        <p:nvPicPr>
          <p:cNvPr id="11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-9258"/>
            <a:ext cx="1480222" cy="142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713619"/>
            <a:ext cx="493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Psycho-social hazards at workplace  Cont.   </a:t>
            </a:r>
            <a:endParaRPr lang="en-MY" sz="2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27" y="1188826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Psychosocial risks </a:t>
            </a:r>
            <a:r>
              <a:rPr lang="en-US" sz="2600" dirty="0">
                <a:latin typeface="Garamond" pitchFamily="18" charset="0"/>
              </a:rPr>
              <a:t>at the workplace have been identified as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significant emerging risks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.</a:t>
            </a:r>
            <a:endParaRPr lang="en-US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Linked to psychosocial risks, issues as: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Work-related stress </a:t>
            </a:r>
            <a:endParaRPr lang="en-US" sz="24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Workplace violence</a:t>
            </a:r>
            <a:r>
              <a:rPr lang="en-US" sz="2400" dirty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Both issues are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widely recognized as major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challenges to occupational health and safety</a:t>
            </a:r>
            <a:endParaRPr lang="ar-EG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00" y="30079"/>
            <a:ext cx="226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44" y="4509119"/>
            <a:ext cx="8053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Psychosocial risks go hand in hand with the experience of</a:t>
            </a:r>
          </a:p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work-related stress. </a:t>
            </a:r>
            <a:endParaRPr lang="en-US" sz="2600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9" name="Picture 1" descr="painter Nikolas Side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96" y="1268760"/>
            <a:ext cx="212460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140968"/>
            <a:ext cx="4759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190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MY" altLang="en-US" sz="1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2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71371"/>
            <a:ext cx="85689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Introduction:</a:t>
            </a:r>
            <a:r>
              <a:rPr lang="en-US" sz="2800" b="1" i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Workplace stress 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is an </a:t>
            </a:r>
            <a:r>
              <a:rPr lang="en-US" sz="2600" b="1" dirty="0">
                <a:latin typeface="Garamond" pitchFamily="18" charset="0"/>
                <a:cs typeface="Arial" pitchFamily="34" charset="0"/>
              </a:rPr>
              <a:t>epidemic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 that has hit the </a:t>
            </a:r>
            <a:r>
              <a:rPr lang="en-US" sz="2600" dirty="0" smtClean="0">
                <a:latin typeface="Garamond" pitchFamily="18" charset="0"/>
                <a:cs typeface="Arial" pitchFamily="34" charset="0"/>
              </a:rPr>
              <a:t>workplace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in the current era of </a:t>
            </a:r>
            <a:r>
              <a:rPr lang="en-US" sz="2600" b="1" dirty="0">
                <a:latin typeface="Garamond" pitchFamily="18" charset="0"/>
                <a:cs typeface="Arial" pitchFamily="34" charset="0"/>
              </a:rPr>
              <a:t>high technology</a:t>
            </a:r>
            <a:r>
              <a:rPr lang="en-US" sz="2600" dirty="0"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Managers must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prevent stress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from affecting their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workers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as it is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very costly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to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correct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the situation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later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It is capable 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reducing productivity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resulting in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the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decline of the performance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of their workers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24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Implementing an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effective strategy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prevent organizations from </a:t>
            </a:r>
            <a:r>
              <a:rPr lang="en-MY" sz="2400" dirty="0" smtClean="0">
                <a:latin typeface="Garamond" pitchFamily="18" charset="0"/>
              </a:rPr>
              <a:t>bearing  ,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losses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and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enable </a:t>
            </a:r>
            <a:r>
              <a:rPr lang="en-US" sz="2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workers to enjoy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 healthy, harmonious and </a:t>
            </a:r>
            <a:endParaRPr lang="en-US" sz="2400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quality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life.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Furthermore it will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enhance the productivity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workers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organizations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309761"/>
            <a:ext cx="47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735"/>
            <a:ext cx="1640304" cy="9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0" y="692696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As health </a:t>
            </a:r>
            <a:r>
              <a:rPr lang="en-US" sz="2400" dirty="0">
                <a:latin typeface="Garamond" pitchFamily="18" charset="0"/>
              </a:rPr>
              <a:t>is not merely the absence of disease or infirmity but a positive state of complete physical, mental and </a:t>
            </a:r>
            <a:r>
              <a:rPr lang="en-US" sz="2400" dirty="0" smtClean="0">
                <a:latin typeface="Garamond" pitchFamily="18" charset="0"/>
              </a:rPr>
              <a:t>social well-being (WHO, 1948), </a:t>
            </a:r>
          </a:p>
          <a:p>
            <a:pPr>
              <a:defRPr/>
            </a:pPr>
            <a:endParaRPr lang="en-US" sz="2400" b="1" dirty="0">
              <a:latin typeface="Garamond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healthy </a:t>
            </a:r>
            <a:r>
              <a:rPr lang="en-US" sz="2400" b="1" dirty="0">
                <a:latin typeface="Garamond" pitchFamily="18" charset="0"/>
              </a:rPr>
              <a:t>working environment </a:t>
            </a:r>
            <a:r>
              <a:rPr lang="en-US" sz="2400" dirty="0">
                <a:latin typeface="Garamond" pitchFamily="18" charset="0"/>
              </a:rPr>
              <a:t>is one in which there is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not only an absence of harmful conditions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but an abundance of health-promoting ones</a:t>
            </a:r>
            <a:r>
              <a:rPr lang="ar-EG" sz="2400" b="1" dirty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Stress occurs in a wide range of work circumstances </a:t>
            </a:r>
            <a:r>
              <a:rPr lang="en-US" sz="2400" dirty="0">
                <a:latin typeface="Garamond" pitchFamily="18" charset="0"/>
              </a:rPr>
              <a:t>but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often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  made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worse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when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</a:rPr>
              <a:t>employees feel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They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have little support </a:t>
            </a:r>
            <a:r>
              <a:rPr lang="en-US" sz="2400" b="1" dirty="0">
                <a:latin typeface="Garamond" pitchFamily="18" charset="0"/>
              </a:rPr>
              <a:t>from supervisors and colleagu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Little control </a:t>
            </a:r>
            <a:r>
              <a:rPr lang="en-US" sz="2400" b="1" dirty="0">
                <a:latin typeface="Garamond" pitchFamily="18" charset="0"/>
              </a:rPr>
              <a:t>over work processes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There is often confusion between </a:t>
            </a:r>
            <a:endParaRPr lang="en-US" sz="2400" b="1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or challenge and </a:t>
            </a:r>
            <a:endParaRPr lang="en-US" sz="2400" b="1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</a:t>
            </a:r>
            <a:endParaRPr lang="en-US" sz="2400" b="1" dirty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</a:t>
            </a:r>
            <a:r>
              <a:rPr lang="en-US" sz="2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at the workplace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unavoidable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the 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demands</a:t>
            </a:r>
            <a:endParaRPr lang="en-MY" sz="2600" dirty="0"/>
          </a:p>
        </p:txBody>
      </p:sp>
      <p:sp>
        <p:nvSpPr>
          <p:cNvPr id="3" name="Right Arrow 2"/>
          <p:cNvSpPr/>
          <p:nvPr/>
        </p:nvSpPr>
        <p:spPr>
          <a:xfrm>
            <a:off x="7096246" y="6529418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95536" y="6588"/>
            <a:ext cx="47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46" y="4149080"/>
            <a:ext cx="1763544" cy="14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52858"/>
            <a:ext cx="9036496" cy="627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at the workplace is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unavoidable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due to 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the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demands of the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modern</a:t>
            </a:r>
            <a:r>
              <a:rPr lang="en-US" sz="2600" b="1" dirty="0" smtClean="0">
                <a:solidFill>
                  <a:srgbClr val="000000"/>
                </a:solidFill>
                <a:latin typeface="Garamond" pitchFamily="18" charset="0"/>
              </a:rPr>
              <a:t> 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work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environment.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perceived as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acceptable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by an individual, may </a:t>
            </a:r>
            <a:r>
              <a:rPr lang="en-US" sz="2600" b="1" dirty="0">
                <a:latin typeface="Garamond" pitchFamily="18" charset="0"/>
                <a:cs typeface="Arial" pitchFamily="34" charset="0"/>
              </a:rPr>
              <a:t>even </a:t>
            </a:r>
            <a:r>
              <a:rPr lang="en-US" sz="2600" b="1" dirty="0" smtClean="0">
                <a:latin typeface="Garamond" pitchFamily="18" charset="0"/>
                <a:cs typeface="Arial" pitchFamily="34" charset="0"/>
              </a:rPr>
              <a:t>  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keep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workers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alert,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motivated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able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to </a:t>
            </a:r>
            <a:r>
              <a:rPr lang="en-US" sz="2600" b="1" dirty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work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and learn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depending on the available resources and personal </a:t>
            </a:r>
            <a:r>
              <a:rPr lang="en-US" sz="26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characteristics </a:t>
            </a:r>
            <a:endParaRPr lang="en-US" sz="2600" b="1" dirty="0">
              <a:solidFill>
                <a:srgbClr val="7030A0"/>
              </a:solidFill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However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when that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pressure becomes excessive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otherwise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unmanageable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it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leads to stress.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</a:t>
            </a:r>
          </a:p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also a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positive type of stress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that encourages workers to 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be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more aggressive so as to increase their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productivity;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eustress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Eustress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experienced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moderately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and is capable of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motivating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people to achieve their goals and succeed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in completing their task.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   After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 optimum level,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a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nega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</a:t>
            </a:r>
            <a:endParaRPr lang="en-MY" sz="24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56258"/>
            <a:ext cx="1368152" cy="1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950076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448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After the </a:t>
            </a:r>
            <a:r>
              <a:rPr lang="en-US" sz="2400" b="1" u="sng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optimum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 level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 nega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 on the performance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of workers.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 low level of arousal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also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cause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 to experience distress.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Therefore,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 must be motivated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so that they can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achieve the optimum level of arousal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or stimulation in order to improve their performance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.</a:t>
            </a:r>
            <a:endParaRPr lang="en-US" sz="24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2924944"/>
            <a:ext cx="6905631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7388"/>
            <a:ext cx="1640304" cy="11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496944" cy="5328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60581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Yerkes-</a:t>
            </a:r>
            <a:r>
              <a:rPr lang="en-US" dirty="0" err="1"/>
              <a:t>DodsonÊs</a:t>
            </a:r>
            <a:r>
              <a:rPr lang="en-US" dirty="0"/>
              <a:t> curve</a:t>
            </a:r>
            <a:br>
              <a:rPr lang="en-US" dirty="0"/>
            </a:br>
            <a:r>
              <a:rPr lang="en-US" dirty="0"/>
              <a:t>Source: Adapted from Nelson &amp; Quick (2005)</a:t>
            </a:r>
          </a:p>
        </p:txBody>
      </p:sp>
    </p:spTree>
    <p:extLst>
      <p:ext uri="{BB962C8B-B14F-4D97-AF65-F5344CB8AC3E}">
        <p14:creationId xmlns:p14="http://schemas.microsoft.com/office/powerpoint/2010/main" val="312084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ank You, Polaroid, Letters, Thank You Very Much,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612"/>
            <a:ext cx="9287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distress can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be perceived 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two forms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i.e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Individuals and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Organizations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 whole.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609600" indent="-609600">
              <a:buFont typeface="+mj-lt"/>
              <a:buAutoNum type="arabicPeriod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The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</a:t>
            </a:r>
            <a:r>
              <a:rPr lang="en-US" sz="2800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distress 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individuals</a:t>
            </a:r>
            <a:r>
              <a:rPr lang="en-US" sz="2800" b="1" u="sng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 </a:t>
            </a:r>
            <a:endParaRPr lang="en-US" sz="2800" b="1" u="sng" dirty="0" smtClean="0">
              <a:solidFill>
                <a:srgbClr val="00B05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can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have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the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following </a:t>
            </a:r>
            <a:r>
              <a:rPr lang="en-US" sz="24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three negative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Psychological</a:t>
            </a:r>
            <a:r>
              <a:rPr lang="en-US" sz="24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effects </a:t>
            </a:r>
            <a:r>
              <a:rPr lang="en-US" sz="2400" i="1" dirty="0">
                <a:latin typeface="Garamond" pitchFamily="18" charset="0"/>
                <a:cs typeface="Arial" pitchFamily="34" charset="0"/>
              </a:rPr>
              <a:t>s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uch</a:t>
            </a:r>
            <a:r>
              <a:rPr lang="en-US" sz="2400" i="1" dirty="0">
                <a:latin typeface="Garamond" pitchFamily="18" charset="0"/>
                <a:cs typeface="Arial" pitchFamily="34" charset="0"/>
              </a:rPr>
              <a:t> as depression, fatigue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like;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Diseases</a:t>
            </a:r>
            <a:r>
              <a:rPr lang="en-US" sz="24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such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as </a:t>
            </a:r>
            <a:r>
              <a:rPr lang="en-US" sz="2400" i="1" dirty="0">
                <a:latin typeface="Garamond" pitchFamily="18" charset="0"/>
                <a:cs typeface="Arial" pitchFamily="34" charset="0"/>
              </a:rPr>
              <a:t>heart disease, stroke and so on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;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Behavioral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such</a:t>
            </a:r>
            <a:r>
              <a:rPr lang="en-US" sz="2400" i="1" dirty="0">
                <a:latin typeface="Garamond" pitchFamily="18" charset="0"/>
                <a:cs typeface="Arial" pitchFamily="34" charset="0"/>
              </a:rPr>
              <a:t> as violence, abuse of power and the </a:t>
            </a:r>
            <a:r>
              <a:rPr lang="en-US" sz="2400" i="1" dirty="0" smtClean="0">
                <a:latin typeface="Garamond" pitchFamily="18" charset="0"/>
                <a:cs typeface="Arial" pitchFamily="34" charset="0"/>
              </a:rPr>
              <a:t>like</a:t>
            </a:r>
          </a:p>
          <a:p>
            <a:pPr lvl="1">
              <a:lnSpc>
                <a:spcPct val="150000"/>
              </a:lnSpc>
              <a:buClr>
                <a:srgbClr val="CC0000"/>
              </a:buClr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185" y="-34464"/>
            <a:ext cx="22678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640304" cy="11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60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90872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Organizations,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distress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will result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 additional costs due </a:t>
            </a:r>
            <a:r>
              <a:rPr lang="en-US" sz="2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to: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Absenteeism,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High turnover rate,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Decline in workers performance,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Decline in quality and productivity,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Increasing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compensation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 claims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due to accidents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and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                      </a:t>
            </a:r>
            <a:r>
              <a:rPr lang="en-US" sz="24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Work-related Stress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.</a:t>
            </a:r>
            <a:endParaRPr lang="ar-JO" sz="2400" dirty="0" smtClean="0">
              <a:latin typeface="Garamond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Increasing tardiness (Slowness)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Decreasing growth rates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and profit</a:t>
            </a:r>
          </a:p>
        </p:txBody>
      </p:sp>
      <p:pic>
        <p:nvPicPr>
          <p:cNvPr id="4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31564"/>
            <a:ext cx="2411760" cy="15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2208"/>
            <a:ext cx="9396536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       Definition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: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    </a:t>
            </a:r>
            <a:r>
              <a:rPr lang="en-US" sz="2400" b="1" dirty="0" smtClean="0">
                <a:latin typeface="Garamond" pitchFamily="18" charset="0"/>
              </a:rPr>
              <a:t>Work-related </a:t>
            </a:r>
            <a:r>
              <a:rPr lang="en-US" sz="2400" b="1" dirty="0">
                <a:latin typeface="Garamond" pitchFamily="18" charset="0"/>
              </a:rPr>
              <a:t>stress is 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pattern of reactions </a:t>
            </a:r>
            <a:r>
              <a:rPr lang="en-US" sz="2400" b="1" dirty="0">
                <a:latin typeface="Garamond" pitchFamily="18" charset="0"/>
              </a:rPr>
              <a:t>that occurs </a:t>
            </a:r>
            <a:r>
              <a:rPr lang="en-US" sz="2400" b="1" dirty="0" smtClean="0">
                <a:latin typeface="Garamond" pitchFamily="18" charset="0"/>
              </a:rPr>
              <a:t>when</a:t>
            </a:r>
          </a:p>
          <a:p>
            <a:pPr>
              <a:defRPr/>
            </a:pPr>
            <a:r>
              <a:rPr lang="en-US" sz="2400" b="1" dirty="0" smtClean="0">
                <a:latin typeface="Garamond" pitchFamily="18" charset="0"/>
              </a:rPr>
              <a:t>  workers </a:t>
            </a:r>
            <a:r>
              <a:rPr lang="en-US" sz="2400" b="1" dirty="0">
                <a:latin typeface="Garamond" pitchFamily="18" charset="0"/>
              </a:rPr>
              <a:t>are presented with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work demands not matched to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their  knowledge</a:t>
            </a:r>
            <a:r>
              <a:rPr lang="en-US" sz="2400" b="1" dirty="0">
                <a:latin typeface="Garamond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skills or abilities </a:t>
            </a:r>
            <a:r>
              <a:rPr lang="en-US" sz="2400" b="1" dirty="0">
                <a:latin typeface="Garamond" pitchFamily="18" charset="0"/>
              </a:rPr>
              <a:t>and which challenge their </a:t>
            </a:r>
            <a:r>
              <a:rPr lang="en-US" sz="2400" b="1" dirty="0" smtClean="0">
                <a:latin typeface="Garamond" pitchFamily="18" charset="0"/>
              </a:rPr>
              <a:t>ability to cope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Work-related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the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response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people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may have when </a:t>
            </a:r>
            <a:r>
              <a:rPr lang="en-US" sz="2800" dirty="0">
                <a:latin typeface="Garamond" pitchFamily="18" charset="0"/>
                <a:cs typeface="Arial" pitchFamily="34" charset="0"/>
              </a:rPr>
              <a:t>presented with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work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demands a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pressures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that are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not matched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their knowledge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abilities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and which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challenge their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ability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to cope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4449" y="-706"/>
            <a:ext cx="3343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Work-related Stress </a:t>
            </a:r>
            <a:endParaRPr lang="en-US" sz="2800" b="1" u="sng" dirty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93360"/>
            <a:ext cx="1955320" cy="13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gry boss point fingers blaming to Asian business woman employee at office place - Business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27384"/>
            <a:ext cx="32412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ank You, Polaroid, Letters, Thank You Very Much,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324528" cy="5724644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Activities of Occupation Health Program  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&amp; Occupational </a:t>
            </a: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Health 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Services</a:t>
            </a:r>
            <a:endParaRPr lang="en-US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rtl="1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l-Maintenance 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of healthful work environment</a:t>
            </a:r>
          </a:p>
          <a:p>
            <a:pPr rtl="1"/>
            <a:r>
              <a:rPr lang="en-US" b="1" dirty="0">
                <a:latin typeface="Garamond" pitchFamily="18" charset="0"/>
              </a:rPr>
              <a:t>2-Diagnosis and treatment of </a:t>
            </a:r>
            <a:r>
              <a:rPr lang="en-US" b="1" dirty="0" smtClean="0">
                <a:latin typeface="Garamond" pitchFamily="18" charset="0"/>
              </a:rPr>
              <a:t>OD</a:t>
            </a:r>
            <a:endParaRPr lang="en-US" b="1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3- Promotion of workers' health</a:t>
            </a:r>
            <a:r>
              <a:rPr lang="en-US" b="1" dirty="0" smtClean="0">
                <a:latin typeface="Garamond" pitchFamily="18" charset="0"/>
              </a:rPr>
              <a:t>.</a:t>
            </a:r>
          </a:p>
          <a:p>
            <a:pPr marL="514350" indent="-514350">
              <a:buAutoNum type="alphaUcParenBoth"/>
            </a:pP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Improvement of the health and working </a:t>
            </a: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capacity of workers </a:t>
            </a:r>
          </a:p>
          <a:p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  (B) Improvement of work environment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MY" b="1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4- Prevention of occupational health hazards</a:t>
            </a:r>
            <a:r>
              <a:rPr lang="en-US" b="1" dirty="0" smtClean="0">
                <a:latin typeface="Garamond" pitchFamily="18" charset="0"/>
              </a:rPr>
              <a:t>.</a:t>
            </a:r>
          </a:p>
          <a:p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      a) </a:t>
            </a:r>
            <a:r>
              <a:rPr lang="en-US" sz="2000" b="1" dirty="0">
                <a:latin typeface="Garamond" pitchFamily="18" charset="0"/>
              </a:rPr>
              <a:t>Medical prevention:</a:t>
            </a:r>
            <a:endParaRPr lang="en-MY" sz="2000" dirty="0">
              <a:latin typeface="Garamond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Garamond" pitchFamily="18" charset="0"/>
              </a:rPr>
              <a:t>Pre-employment medical examination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rgbClr val="002060"/>
                </a:solidFill>
                <a:latin typeface="Garamond" pitchFamily="18" charset="0"/>
              </a:rPr>
              <a:t>Pre-placement examination: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rgbClr val="002060"/>
                </a:solidFill>
                <a:latin typeface="Garamond" pitchFamily="18" charset="0"/>
              </a:rPr>
              <a:t>Periodic medical examination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rgbClr val="002060"/>
                </a:solidFill>
                <a:latin typeface="Garamond" pitchFamily="18" charset="0"/>
              </a:rPr>
              <a:t>Health education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rgbClr val="002060"/>
                </a:solidFill>
                <a:latin typeface="Garamond" pitchFamily="18" charset="0"/>
              </a:rPr>
              <a:t>Immunization of workers  and </a:t>
            </a:r>
            <a:r>
              <a:rPr lang="en-US" dirty="0" err="1" smtClean="0">
                <a:solidFill>
                  <a:srgbClr val="002060"/>
                </a:solidFill>
                <a:latin typeface="Garamond" pitchFamily="18" charset="0"/>
              </a:rPr>
              <a:t>chemoprophylaxi</a:t>
            </a:r>
            <a:endParaRPr lang="en-MY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en-US" sz="2800" b="1" dirty="0">
                <a:latin typeface="Garamond" pitchFamily="18" charset="0"/>
              </a:rPr>
              <a:t>Hygienic </a:t>
            </a:r>
            <a:r>
              <a:rPr lang="en-US" sz="2800" b="1" dirty="0" smtClean="0">
                <a:latin typeface="Garamond" pitchFamily="18" charset="0"/>
              </a:rPr>
              <a:t>prevention</a:t>
            </a:r>
            <a:endParaRPr lang="en-US" b="1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5- </a:t>
            </a:r>
            <a:r>
              <a:rPr lang="en-US" b="1" dirty="0">
                <a:latin typeface="Garamond" pitchFamily="18" charset="0"/>
              </a:rPr>
              <a:t>Control of occupational health hazards.</a:t>
            </a:r>
            <a:endParaRPr lang="en-MY" b="1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6- Rehabilitation and </a:t>
            </a:r>
            <a:r>
              <a:rPr lang="en-US" b="1" dirty="0" smtClean="0">
                <a:latin typeface="Garamond" pitchFamily="18" charset="0"/>
              </a:rPr>
              <a:t>compensation.</a:t>
            </a:r>
            <a:endParaRPr lang="en-MY" b="1" dirty="0">
              <a:latin typeface="Garamond" pitchFamily="18" charset="0"/>
            </a:endParaRPr>
          </a:p>
          <a:p>
            <a:r>
              <a:rPr lang="en-US" b="1" dirty="0">
                <a:latin typeface="Garamond" pitchFamily="18" charset="0"/>
              </a:rPr>
              <a:t>7-Provide special care for vulnerable groups </a:t>
            </a:r>
            <a:endParaRPr lang="en-US" b="1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8- </a:t>
            </a:r>
            <a:r>
              <a:rPr lang="en-US" b="1" dirty="0">
                <a:latin typeface="Garamond" pitchFamily="18" charset="0"/>
              </a:rPr>
              <a:t>Keep good health recording system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4694882" y="20782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Activities of Occupation Health Program  &amp;</a:t>
            </a:r>
          </a:p>
          <a:p>
            <a:pPr rtl="1"/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Occupational Health Services</a:t>
            </a:r>
            <a:endParaRPr lang="en-US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6" y="2697854"/>
            <a:ext cx="42119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b="1" dirty="0">
                <a:latin typeface="Garamond" pitchFamily="18" charset="0"/>
              </a:rPr>
              <a:t>b) </a:t>
            </a:r>
            <a:r>
              <a:rPr lang="en-US" sz="2400" b="1" dirty="0">
                <a:latin typeface="Garamond" pitchFamily="18" charset="0"/>
              </a:rPr>
              <a:t>Engineering prevention </a:t>
            </a:r>
            <a:r>
              <a:rPr lang="en-US" b="1" u="sng" dirty="0" smtClean="0">
                <a:solidFill>
                  <a:srgbClr val="FF0000"/>
                </a:solidFill>
                <a:latin typeface="Garamond" pitchFamily="18" charset="0"/>
              </a:rPr>
              <a:t>1.Mechanization</a:t>
            </a:r>
            <a:r>
              <a:rPr lang="en-US" b="1" dirty="0" smtClean="0">
                <a:latin typeface="Garamond" pitchFamily="18" charset="0"/>
              </a:rPr>
              <a:t> </a:t>
            </a:r>
          </a:p>
          <a:p>
            <a:pPr lvl="0" fontAlgn="base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2. </a:t>
            </a:r>
            <a:r>
              <a:rPr lang="en-US" b="1" u="sng" dirty="0" smtClean="0">
                <a:solidFill>
                  <a:srgbClr val="FF0000"/>
                </a:solidFill>
                <a:latin typeface="Garamond" pitchFamily="18" charset="0"/>
              </a:rPr>
              <a:t>Substitution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o</a:t>
            </a:r>
            <a:r>
              <a:rPr lang="en-US" dirty="0">
                <a:latin typeface="Garamond" pitchFamily="18" charset="0"/>
              </a:rPr>
              <a:t>f</a:t>
            </a:r>
          </a:p>
          <a:p>
            <a:pPr lvl="0" fontAlgn="base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Garamond" pitchFamily="18" charset="0"/>
              </a:rPr>
              <a:t>Enclosure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US" dirty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pPr lvl="0" fontAlgn="base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Garamond" pitchFamily="18" charset="0"/>
              </a:rPr>
              <a:t>Isolation: </a:t>
            </a:r>
            <a:endParaRPr lang="en-US" b="1" u="sng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0" fontAlgn="base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Garamond" pitchFamily="18" charset="0"/>
              </a:rPr>
              <a:t>Segregation</a:t>
            </a:r>
            <a:r>
              <a:rPr lang="en-US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u="sng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0" fontAlgn="base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6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Garamond" pitchFamily="18" charset="0"/>
              </a:rPr>
              <a:t>Good ventilation</a:t>
            </a:r>
            <a:r>
              <a:rPr lang="en-US" dirty="0" smtClean="0">
                <a:latin typeface="Garamond" pitchFamily="18" charset="0"/>
              </a:rPr>
              <a:t>:</a:t>
            </a:r>
          </a:p>
          <a:p>
            <a:pPr lvl="0" eaLnBrk="0" fontAlgn="base" hangingPunct="0"/>
            <a:r>
              <a:rPr lang="en-US" dirty="0" smtClean="0">
                <a:latin typeface="Garamond" pitchFamily="18" charset="0"/>
              </a:rPr>
              <a:t> 7.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Good lighting</a:t>
            </a:r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US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lvl="0" eaLnBrk="0" fontAlgn="base" hangingPunct="0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8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 Assurance of Ergonomics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200" y="211214"/>
            <a:ext cx="7121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Activities of Occupation Health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Program  &amp;</a:t>
            </a:r>
          </a:p>
          <a:p>
            <a:pPr algn="ctr" rtl="1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Occupational Health Services</a:t>
            </a:r>
            <a:endParaRPr lang="en-US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201" y="1165321"/>
            <a:ext cx="88542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2600" b="1" strike="sngStrike" dirty="0" smtClean="0">
                <a:latin typeface="Garamond" pitchFamily="18" charset="0"/>
              </a:rPr>
              <a:t>l-Maintenance of healthful work environment</a:t>
            </a:r>
          </a:p>
          <a:p>
            <a:pPr rtl="1">
              <a:lnSpc>
                <a:spcPct val="150000"/>
              </a:lnSpc>
            </a:pPr>
            <a:r>
              <a:rPr lang="en-US" sz="2600" b="1" strike="sngStrike" dirty="0" smtClean="0">
                <a:latin typeface="Garamond" pitchFamily="18" charset="0"/>
              </a:rPr>
              <a:t>2-</a:t>
            </a:r>
            <a:r>
              <a:rPr lang="en-US" sz="2600" b="1" strike="sngStrike" dirty="0" smtClean="0">
                <a:solidFill>
                  <a:srgbClr val="7030A0"/>
                </a:solidFill>
                <a:latin typeface="Garamond" pitchFamily="18" charset="0"/>
              </a:rPr>
              <a:t>Diagnosis </a:t>
            </a:r>
            <a:r>
              <a:rPr lang="en-US" sz="2600" b="1" strike="sngStrike" dirty="0" smtClean="0">
                <a:latin typeface="Garamond" pitchFamily="18" charset="0"/>
              </a:rPr>
              <a:t>and treatment of occupation diseases</a:t>
            </a:r>
          </a:p>
          <a:p>
            <a:pPr>
              <a:lnSpc>
                <a:spcPct val="150000"/>
              </a:lnSpc>
            </a:pPr>
            <a:r>
              <a:rPr lang="en-US" sz="2600" b="1" strike="sngStrike" dirty="0" smtClean="0">
                <a:latin typeface="Garamond" pitchFamily="18" charset="0"/>
              </a:rPr>
              <a:t>3- </a:t>
            </a:r>
            <a:r>
              <a:rPr lang="en-US" sz="2600" b="1" strike="sngStrike" dirty="0" smtClean="0">
                <a:solidFill>
                  <a:srgbClr val="00B050"/>
                </a:solidFill>
                <a:latin typeface="Garamond" pitchFamily="18" charset="0"/>
              </a:rPr>
              <a:t>Promotion </a:t>
            </a:r>
            <a:r>
              <a:rPr lang="en-US" sz="2600" b="1" strike="sngStrike" dirty="0" smtClean="0">
                <a:latin typeface="Garamond" pitchFamily="18" charset="0"/>
              </a:rPr>
              <a:t>of workers' health.</a:t>
            </a:r>
            <a:endParaRPr lang="en-MY" sz="2600" b="1" strike="sngStrike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strike="sngStrike" dirty="0" smtClean="0">
                <a:latin typeface="Garamond" pitchFamily="18" charset="0"/>
              </a:rPr>
              <a:t>4- </a:t>
            </a:r>
            <a:r>
              <a:rPr lang="en-US" sz="2600" b="1" strike="sngStrike" dirty="0" smtClean="0">
                <a:solidFill>
                  <a:srgbClr val="1616BA"/>
                </a:solidFill>
                <a:latin typeface="Garamond" pitchFamily="18" charset="0"/>
              </a:rPr>
              <a:t>Prevention </a:t>
            </a:r>
            <a:r>
              <a:rPr lang="en-US" sz="2600" b="1" strike="sngStrike" dirty="0" smtClean="0">
                <a:latin typeface="Garamond" pitchFamily="18" charset="0"/>
              </a:rPr>
              <a:t>of occupational health hazards.</a:t>
            </a:r>
            <a:endParaRPr lang="en-MY" sz="2600" b="1" strike="sngStrike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strike="sngStrike" dirty="0" smtClean="0">
                <a:latin typeface="Garamond" pitchFamily="18" charset="0"/>
              </a:rPr>
              <a:t>5- </a:t>
            </a:r>
            <a:r>
              <a:rPr lang="en-US" sz="2600" b="1" strike="sngStrike" dirty="0" smtClean="0">
                <a:solidFill>
                  <a:srgbClr val="FF0000"/>
                </a:solidFill>
                <a:latin typeface="Garamond" pitchFamily="18" charset="0"/>
              </a:rPr>
              <a:t>Control</a:t>
            </a:r>
            <a:r>
              <a:rPr lang="en-US" sz="2600" b="1" strike="sngStrike" dirty="0" smtClean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600" b="1" strike="sngStrike" dirty="0" smtClean="0">
                <a:latin typeface="Garamond" pitchFamily="18" charset="0"/>
              </a:rPr>
              <a:t>of occupational health hazards</a:t>
            </a:r>
            <a:r>
              <a:rPr lang="en-US" sz="2600" b="1" dirty="0" smtClean="0">
                <a:latin typeface="Garamond" pitchFamily="18" charset="0"/>
              </a:rPr>
              <a:t>.</a:t>
            </a:r>
            <a:endParaRPr lang="en-MY" sz="2600" b="1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Garamond" pitchFamily="18" charset="0"/>
              </a:rPr>
              <a:t>6- </a:t>
            </a:r>
            <a:r>
              <a:rPr lang="en-US" sz="2600" b="1" dirty="0">
                <a:latin typeface="Garamond" pitchFamily="18" charset="0"/>
              </a:rPr>
              <a:t>Rehabilitation and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 compensation </a:t>
            </a:r>
            <a:r>
              <a:rPr lang="en-US" sz="2600" b="1" dirty="0">
                <a:latin typeface="Garamond" pitchFamily="18" charset="0"/>
              </a:rPr>
              <a:t>of the disabled workers.</a:t>
            </a:r>
            <a:endParaRPr lang="en-MY" sz="2600" b="1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7-Provide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special </a:t>
            </a:r>
            <a:r>
              <a:rPr lang="en-US" sz="2600" b="1" dirty="0">
                <a:latin typeface="Garamond" pitchFamily="18" charset="0"/>
              </a:rPr>
              <a:t>care for vulnerable groups of workers </a:t>
            </a:r>
          </a:p>
          <a:p>
            <a:r>
              <a:rPr lang="en-US" sz="2600" b="1" dirty="0">
                <a:latin typeface="Garamond" pitchFamily="18" charset="0"/>
              </a:rPr>
              <a:t>       namely women and children.</a:t>
            </a:r>
            <a:endParaRPr lang="en-MY" sz="2600" b="1" dirty="0">
              <a:latin typeface="Garamond" pitchFamily="18" charset="0"/>
            </a:endParaRPr>
          </a:p>
          <a:p>
            <a:pPr algn="ctr"/>
            <a:r>
              <a:rPr lang="en-US" sz="2600" b="1" dirty="0" smtClean="0">
                <a:latin typeface="Garamond" pitchFamily="18" charset="0"/>
              </a:rPr>
              <a:t>8-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Keep good health </a:t>
            </a:r>
            <a:r>
              <a:rPr lang="en-US" sz="2600" b="1" dirty="0">
                <a:latin typeface="Garamond" pitchFamily="18" charset="0"/>
              </a:rPr>
              <a:t>recording system </a:t>
            </a:r>
            <a:r>
              <a:rPr lang="en-US" sz="2800" dirty="0">
                <a:latin typeface="Garamond" pitchFamily="18" charset="0"/>
              </a:rPr>
              <a:t>(</a:t>
            </a: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the seeing eye of occupational health team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)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0D2-8D91-4007-A2C2-D2057345B80D}" type="slidenum">
              <a:rPr lang="en-MY" smtClean="0"/>
              <a:t>4</a:t>
            </a:fld>
            <a:endParaRPr lang="en-MY"/>
          </a:p>
        </p:txBody>
      </p:sp>
      <p:pic>
        <p:nvPicPr>
          <p:cNvPr id="6" name="Picture 14" descr="Construction worker repairman thumb up, safety first, health and safety warning signs, vector illust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56" y="-17394"/>
            <a:ext cx="2199960" cy="16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8784976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6- </a:t>
            </a:r>
            <a:r>
              <a:rPr lang="en-US" sz="2600" b="1" u="sng" dirty="0">
                <a:solidFill>
                  <a:srgbClr val="C00000"/>
                </a:solidFill>
                <a:latin typeface="Garamond" pitchFamily="18" charset="0"/>
              </a:rPr>
              <a:t>Rehabilitation and compensation of </a:t>
            </a:r>
            <a:r>
              <a:rPr lang="en-US" sz="2600" b="1" u="sng" dirty="0" smtClean="0">
                <a:solidFill>
                  <a:srgbClr val="C00000"/>
                </a:solidFill>
                <a:latin typeface="Garamond" pitchFamily="18" charset="0"/>
              </a:rPr>
              <a:t>the disabled </a:t>
            </a:r>
            <a:r>
              <a:rPr lang="en-US" sz="2600" b="1" u="sng" dirty="0">
                <a:solidFill>
                  <a:srgbClr val="C00000"/>
                </a:solidFill>
                <a:latin typeface="Garamond" pitchFamily="18" charset="0"/>
              </a:rPr>
              <a:t>workers.</a:t>
            </a:r>
            <a:endParaRPr lang="en-MY" sz="2600" u="sng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Garamond" pitchFamily="18" charset="0"/>
              </a:rPr>
              <a:t>     Rehabilitation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of disabled workers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aims to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  <a:endParaRPr lang="en-MY" sz="25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Minimize</a:t>
            </a:r>
            <a:r>
              <a:rPr lang="en-US" sz="25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500" dirty="0">
                <a:solidFill>
                  <a:srgbClr val="0070C0"/>
                </a:solidFill>
                <a:latin typeface="Garamond" pitchFamily="18" charset="0"/>
              </a:rPr>
              <a:t>o</a:t>
            </a:r>
            <a:r>
              <a:rPr lang="en-US" sz="2500" dirty="0">
                <a:latin typeface="Garamond" pitchFamily="18" charset="0"/>
              </a:rPr>
              <a:t>r </a:t>
            </a:r>
            <a:r>
              <a:rPr lang="en-US" sz="2500" b="1" dirty="0">
                <a:latin typeface="Garamond" pitchFamily="18" charset="0"/>
              </a:rPr>
              <a:t>prevent the disability</a:t>
            </a:r>
            <a:r>
              <a:rPr lang="en-US" sz="2500" dirty="0">
                <a:latin typeface="Garamond" pitchFamily="18" charset="0"/>
              </a:rPr>
              <a:t>.</a:t>
            </a:r>
            <a:endParaRPr lang="en-MY" sz="2500" dirty="0"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Retraining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 the disabled </a:t>
            </a:r>
            <a:r>
              <a:rPr lang="en-US" sz="2500" b="1" dirty="0">
                <a:latin typeface="Garamond" pitchFamily="18" charset="0"/>
              </a:rPr>
              <a:t>worker for a </a:t>
            </a: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new job </a:t>
            </a:r>
            <a:r>
              <a:rPr lang="en-US" sz="2500" b="1" dirty="0">
                <a:latin typeface="Garamond" pitchFamily="18" charset="0"/>
              </a:rPr>
              <a:t>suitable  for his </a:t>
            </a:r>
            <a:r>
              <a:rPr lang="en-US" sz="2500" b="1" dirty="0">
                <a:solidFill>
                  <a:srgbClr val="002060"/>
                </a:solidFill>
                <a:latin typeface="Garamond" pitchFamily="18" charset="0"/>
              </a:rPr>
              <a:t>new physical and mental capacities</a:t>
            </a:r>
            <a:r>
              <a:rPr lang="en-US" sz="2500" b="1" dirty="0">
                <a:latin typeface="Garamond" pitchFamily="18" charset="0"/>
              </a:rPr>
              <a:t>.</a:t>
            </a:r>
            <a:endParaRPr lang="en-MY" sz="2500" b="1" dirty="0">
              <a:latin typeface="Garamond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>
                <a:solidFill>
                  <a:srgbClr val="FF0000"/>
                </a:solidFill>
                <a:latin typeface="Garamond" pitchFamily="18" charset="0"/>
              </a:rPr>
              <a:t>Compensation</a:t>
            </a:r>
            <a:r>
              <a:rPr lang="en-US" sz="25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500" b="1" dirty="0">
                <a:latin typeface="Garamond" pitchFamily="18" charset="0"/>
              </a:rPr>
              <a:t>of the disabled workers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after evaluation of the disability</a:t>
            </a:r>
            <a:r>
              <a:rPr lang="en-US" sz="2500" b="1" dirty="0">
                <a:latin typeface="Garamond" pitchFamily="18" charset="0"/>
              </a:rPr>
              <a:t> resulted from occupational disease or accident </a:t>
            </a:r>
            <a:r>
              <a:rPr lang="en-US" sz="2500" b="1" dirty="0">
                <a:solidFill>
                  <a:srgbClr val="0070C0"/>
                </a:solidFill>
                <a:latin typeface="Garamond" pitchFamily="18" charset="0"/>
              </a:rPr>
              <a:t>and giving him some privileges</a:t>
            </a:r>
            <a:r>
              <a:rPr lang="en-US" sz="2500" b="1" dirty="0">
                <a:latin typeface="Garamond" pitchFamily="18" charset="0"/>
              </a:rPr>
              <a:t>.</a:t>
            </a:r>
            <a:endParaRPr lang="en-MY" sz="25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0272" y="-168498"/>
            <a:ext cx="2123728" cy="1077218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800" b="1" dirty="0">
                <a:latin typeface="Garamond" pitchFamily="18" charset="0"/>
              </a:rPr>
              <a:t>l-Maintenance of healthful work environment</a:t>
            </a:r>
          </a:p>
          <a:p>
            <a:pPr rtl="1"/>
            <a:r>
              <a:rPr lang="en-US" sz="800" b="1" dirty="0">
                <a:latin typeface="Garamond" pitchFamily="18" charset="0"/>
              </a:rPr>
              <a:t>2-Diagnosis and treatment of </a:t>
            </a:r>
            <a:r>
              <a:rPr lang="en-US" sz="800" b="1" dirty="0" smtClean="0">
                <a:latin typeface="Garamond" pitchFamily="18" charset="0"/>
              </a:rPr>
              <a:t>OD</a:t>
            </a:r>
            <a:endParaRPr lang="en-US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3- Promotion of workers' health.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4- Prevention of occupational health hazards.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5- Control of occupational health hazards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6- 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Rehabilitation and </a:t>
            </a:r>
            <a:r>
              <a:rPr lang="en-US" sz="800" b="1" dirty="0" smtClean="0">
                <a:solidFill>
                  <a:srgbClr val="FF0000"/>
                </a:solidFill>
                <a:latin typeface="Garamond" pitchFamily="18" charset="0"/>
              </a:rPr>
              <a:t>compensation.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7-Provide special care for vulnerable groups </a:t>
            </a:r>
            <a:endParaRPr lang="en-US" sz="800" b="1" dirty="0" smtClean="0">
              <a:latin typeface="Garamond" pitchFamily="18" charset="0"/>
            </a:endParaRPr>
          </a:p>
          <a:p>
            <a:r>
              <a:rPr lang="en-US" sz="800" b="1" dirty="0" smtClean="0">
                <a:latin typeface="Garamond" pitchFamily="18" charset="0"/>
              </a:rPr>
              <a:t>8- </a:t>
            </a:r>
            <a:r>
              <a:rPr lang="en-US" sz="800" b="1" dirty="0">
                <a:latin typeface="Garamond" pitchFamily="18" charset="0"/>
              </a:rPr>
              <a:t>Keep good health recording system</a:t>
            </a:r>
            <a:endParaRPr lang="en-MY" sz="800" dirty="0"/>
          </a:p>
        </p:txBody>
      </p:sp>
      <p:sp>
        <p:nvSpPr>
          <p:cNvPr id="4" name="Rectangle 3"/>
          <p:cNvSpPr/>
          <p:nvPr/>
        </p:nvSpPr>
        <p:spPr>
          <a:xfrm>
            <a:off x="-15699" y="8713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b="1" dirty="0">
                <a:latin typeface="Garamond" pitchFamily="18" charset="0"/>
              </a:rPr>
              <a:t>Activities of Occupation Health Program  </a:t>
            </a:r>
            <a:r>
              <a:rPr lang="en-US" sz="1400" b="1" dirty="0" smtClean="0">
                <a:latin typeface="Garamond" pitchFamily="18" charset="0"/>
              </a:rPr>
              <a:t>&amp;Occupational Health Services</a:t>
            </a:r>
            <a:endParaRPr lang="en-MY" sz="1400" dirty="0"/>
          </a:p>
        </p:txBody>
      </p:sp>
      <p:pic>
        <p:nvPicPr>
          <p:cNvPr id="5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95" y="1412776"/>
            <a:ext cx="1331640" cy="9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932040" y="6144494"/>
            <a:ext cx="34114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FFF00"/>
                </a:solidFill>
              </a:rPr>
              <a:t>Rehabilitation types include:</a:t>
            </a:r>
          </a:p>
        </p:txBody>
      </p:sp>
    </p:spTree>
    <p:extLst>
      <p:ext uri="{BB962C8B-B14F-4D97-AF65-F5344CB8AC3E}">
        <p14:creationId xmlns:p14="http://schemas.microsoft.com/office/powerpoint/2010/main" val="18059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38311"/>
            <a:ext cx="49545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Rehabilitation types include</a:t>
            </a:r>
            <a:r>
              <a:rPr lang="en-US" sz="2600" b="1" dirty="0">
                <a:latin typeface="Garamond" pitchFamily="18" charset="0"/>
              </a:rPr>
              <a:t>:</a:t>
            </a:r>
            <a:endParaRPr lang="en-MY" sz="26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335" y="996920"/>
            <a:ext cx="7549097" cy="163121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solidFill>
                  <a:srgbClr val="FF0000"/>
                </a:solidFill>
                <a:latin typeface="Garamond" pitchFamily="18" charset="0"/>
              </a:rPr>
              <a:t>A</a:t>
            </a:r>
            <a:r>
              <a:rPr lang="en-US" sz="2500" b="1" u="sng" dirty="0">
                <a:solidFill>
                  <a:srgbClr val="FF0000"/>
                </a:solidFill>
                <a:latin typeface="Garamond" pitchFamily="18" charset="0"/>
              </a:rPr>
              <a:t>– Psychosocial services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EG" dirty="0">
                <a:latin typeface="Garamond" pitchFamily="18" charset="0"/>
              </a:rPr>
              <a:t>:</a:t>
            </a:r>
            <a:r>
              <a:rPr lang="ar-EG" sz="1400" dirty="0">
                <a:latin typeface="Garamond" pitchFamily="18" charset="0"/>
              </a:rPr>
              <a:t>تأهيل نفسي وإجتماعي</a:t>
            </a:r>
            <a:endParaRPr lang="en-MY" sz="1400" dirty="0">
              <a:latin typeface="Garamond" pitchFamily="18" charset="0"/>
            </a:endParaRPr>
          </a:p>
          <a:p>
            <a:pPr lvl="0"/>
            <a:r>
              <a:rPr lang="en-US" sz="2400" b="1" dirty="0">
                <a:latin typeface="Garamond" pitchFamily="18" charset="0"/>
              </a:rPr>
              <a:t>Family counseling</a:t>
            </a:r>
            <a:r>
              <a:rPr lang="en-US" sz="2400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  <a:p>
            <a:pPr lvl="0"/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Social, psychiatric and recreation services</a:t>
            </a:r>
            <a:r>
              <a:rPr lang="en-US" sz="2400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All these tasks are carried by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psychologist and psychiatrist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2763763"/>
            <a:ext cx="6264696" cy="196977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B-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Medical services </a:t>
            </a:r>
            <a:r>
              <a:rPr lang="ar-EG" dirty="0">
                <a:latin typeface="Garamond" pitchFamily="18" charset="0"/>
              </a:rPr>
              <a:t>تأهيل طبي:</a:t>
            </a:r>
            <a:endParaRPr lang="en-MY" dirty="0">
              <a:latin typeface="Garamond" pitchFamily="18" charset="0"/>
            </a:endParaRPr>
          </a:p>
          <a:p>
            <a:pPr marL="285750" lvl="0">
              <a:buFont typeface="Wingdings" pitchFamily="2" charset="2"/>
              <a:buChar char="Ø"/>
            </a:pPr>
            <a:r>
              <a:rPr lang="en-US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Diagnosis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 Treatment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 Follow up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All these tasks are carried </a:t>
            </a:r>
            <a:r>
              <a:rPr lang="en-US" sz="2400" b="1" dirty="0" smtClean="0">
                <a:latin typeface="Garamond" pitchFamily="18" charset="0"/>
              </a:rPr>
              <a:t>by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industrial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doctor</a:t>
            </a:r>
            <a:r>
              <a:rPr lang="en-US" sz="2400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335" y="4869160"/>
            <a:ext cx="77403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u="sng" dirty="0" smtClean="0"/>
              <a:t>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C- Vocational services</a:t>
            </a:r>
            <a:r>
              <a:rPr lang="en-US" sz="2600" u="sng" dirty="0">
                <a:latin typeface="Garamond" pitchFamily="18" charset="0"/>
              </a:rPr>
              <a:t>:</a:t>
            </a:r>
            <a:r>
              <a:rPr lang="en-US" sz="2800" u="sng" dirty="0">
                <a:latin typeface="Garamond" pitchFamily="18" charset="0"/>
              </a:rPr>
              <a:t> </a:t>
            </a:r>
            <a:r>
              <a:rPr lang="ar-EG" sz="2000" dirty="0">
                <a:latin typeface="Garamond" pitchFamily="18" charset="0"/>
              </a:rPr>
              <a:t>تأهيل مهني</a:t>
            </a:r>
            <a:endParaRPr lang="en-MY" sz="2000" dirty="0"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Vocational assessment and attitude exploration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Vocational training.</a:t>
            </a:r>
            <a:endParaRPr lang="en-MY" sz="26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Placement in a suitable job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7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78" y="1083351"/>
            <a:ext cx="1584176" cy="11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6182" y="0"/>
            <a:ext cx="2988839" cy="124649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9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  <a:endParaRPr lang="en-US" sz="9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r>
              <a:rPr lang="en-US" sz="900" dirty="0" smtClean="0">
                <a:latin typeface="Garamond" pitchFamily="18" charset="0"/>
              </a:rPr>
              <a:t>Promotion </a:t>
            </a:r>
            <a:r>
              <a:rPr lang="en-US" sz="900" dirty="0">
                <a:latin typeface="Garamond" pitchFamily="18" charset="0"/>
              </a:rPr>
              <a:t>of workers' health.</a:t>
            </a:r>
            <a:endParaRPr lang="en-MY" sz="900" dirty="0">
              <a:latin typeface="Garamond" pitchFamily="18" charset="0"/>
            </a:endParaRPr>
          </a:p>
          <a:p>
            <a:r>
              <a:rPr lang="en-US" sz="900" dirty="0" smtClean="0">
                <a:latin typeface="Garamond" pitchFamily="18" charset="0"/>
              </a:rPr>
              <a:t>Prevention </a:t>
            </a:r>
            <a:r>
              <a:rPr lang="en-US" sz="900" dirty="0">
                <a:latin typeface="Garamond" pitchFamily="18" charset="0"/>
              </a:rPr>
              <a:t>of occupational health hazards</a:t>
            </a:r>
            <a:r>
              <a:rPr lang="en-US" sz="900" dirty="0" smtClean="0">
                <a:latin typeface="Garamond" pitchFamily="18" charset="0"/>
              </a:rPr>
              <a:t>.</a:t>
            </a:r>
            <a:endParaRPr lang="en-MY" sz="900" dirty="0">
              <a:latin typeface="Garamond" pitchFamily="18" charset="0"/>
            </a:endParaRPr>
          </a:p>
          <a:p>
            <a:r>
              <a:rPr lang="en-US" sz="900" dirty="0" smtClean="0">
                <a:latin typeface="Garamond" pitchFamily="18" charset="0"/>
              </a:rPr>
              <a:t> </a:t>
            </a:r>
            <a:r>
              <a:rPr lang="en-US" sz="900" dirty="0">
                <a:latin typeface="Garamond" pitchFamily="18" charset="0"/>
              </a:rPr>
              <a:t>Control of occupational health hazards.</a:t>
            </a:r>
            <a:endParaRPr lang="en-MY" sz="900" dirty="0">
              <a:latin typeface="Garamond" pitchFamily="18" charset="0"/>
            </a:endParaRPr>
          </a:p>
          <a:p>
            <a:r>
              <a:rPr lang="en-US" sz="900" dirty="0" smtClean="0">
                <a:latin typeface="Garamond" pitchFamily="18" charset="0"/>
              </a:rPr>
              <a:t> </a:t>
            </a:r>
            <a:r>
              <a:rPr lang="en-US" sz="900" dirty="0">
                <a:latin typeface="Garamond" pitchFamily="18" charset="0"/>
              </a:rPr>
              <a:t>Rehabilitation and compensation of the disabled workers.</a:t>
            </a:r>
            <a:endParaRPr lang="en-MY" sz="900" dirty="0">
              <a:latin typeface="Garamond" pitchFamily="18" charset="0"/>
            </a:endParaRPr>
          </a:p>
          <a:p>
            <a:r>
              <a:rPr lang="en-US" sz="900" dirty="0" smtClean="0">
                <a:latin typeface="Garamond" pitchFamily="18" charset="0"/>
              </a:rPr>
              <a:t>-</a:t>
            </a:r>
            <a:r>
              <a:rPr lang="en-US" sz="900" dirty="0">
                <a:latin typeface="Garamond" pitchFamily="18" charset="0"/>
              </a:rPr>
              <a:t>Provide special care for vulnerable groups of workers </a:t>
            </a:r>
          </a:p>
          <a:p>
            <a:r>
              <a:rPr lang="en-US" sz="900" dirty="0" smtClean="0">
                <a:latin typeface="Garamond" pitchFamily="18" charset="0"/>
              </a:rPr>
              <a:t>       namely </a:t>
            </a:r>
            <a:r>
              <a:rPr lang="en-US" sz="900" dirty="0">
                <a:latin typeface="Garamond" pitchFamily="18" charset="0"/>
              </a:rPr>
              <a:t>women and children.</a:t>
            </a:r>
            <a:endParaRPr lang="en-MY" sz="900" dirty="0">
              <a:latin typeface="Garamond" pitchFamily="18" charset="0"/>
            </a:endParaRPr>
          </a:p>
          <a:p>
            <a:r>
              <a:rPr lang="en-US" sz="900" dirty="0" smtClean="0">
                <a:solidFill>
                  <a:srgbClr val="FF0000"/>
                </a:solidFill>
                <a:latin typeface="Garamond" pitchFamily="18" charset="0"/>
              </a:rPr>
              <a:t>Keep </a:t>
            </a:r>
            <a:r>
              <a:rPr lang="en-US" sz="900" dirty="0">
                <a:solidFill>
                  <a:srgbClr val="FF0000"/>
                </a:solidFill>
                <a:latin typeface="Garamond" pitchFamily="18" charset="0"/>
              </a:rPr>
              <a:t>good health recording system </a:t>
            </a:r>
            <a:endParaRPr lang="en-MY" sz="9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7563" y="753639"/>
            <a:ext cx="93245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 6- </a:t>
            </a:r>
            <a:r>
              <a:rPr lang="en-US" sz="2600" b="1" u="sng" dirty="0">
                <a:solidFill>
                  <a:srgbClr val="C00000"/>
                </a:solidFill>
                <a:latin typeface="Garamond" pitchFamily="18" charset="0"/>
              </a:rPr>
              <a:t>Keep Good Health Recording System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US" sz="26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Garamond" pitchFamily="18" charset="0"/>
              </a:rPr>
              <a:t>         Medical </a:t>
            </a:r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records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>
                <a:latin typeface="Garamond" pitchFamily="18" charset="0"/>
              </a:rPr>
              <a:t>It is very important that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good medical record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system </a:t>
            </a:r>
            <a:r>
              <a:rPr lang="en-US" sz="2400" dirty="0">
                <a:latin typeface="Garamond" pitchFamily="18" charset="0"/>
              </a:rPr>
              <a:t>is </a:t>
            </a:r>
            <a:r>
              <a:rPr lang="en-US" sz="2400" dirty="0" smtClean="0">
                <a:latin typeface="Garamond" pitchFamily="18" charset="0"/>
              </a:rPr>
              <a:t>maintained </a:t>
            </a:r>
            <a:r>
              <a:rPr lang="en-US" sz="2400" dirty="0">
                <a:latin typeface="Garamond" pitchFamily="18" charset="0"/>
              </a:rPr>
              <a:t>in any occupational health program. </a:t>
            </a:r>
            <a:endParaRPr lang="en-US" sz="2400" dirty="0" smtClean="0">
              <a:latin typeface="Garamond" pitchFamily="18" charset="0"/>
            </a:endParaRPr>
          </a:p>
          <a:p>
            <a:endParaRPr lang="en-US" sz="26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</a:rPr>
              <a:t>Every employee should have </a:t>
            </a:r>
            <a:r>
              <a:rPr lang="en-US" sz="2400" dirty="0">
                <a:latin typeface="Garamond" pitchFamily="18" charset="0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accurate &amp; complete medical </a:t>
            </a:r>
            <a:r>
              <a:rPr lang="en-US" sz="2400" b="1" dirty="0">
                <a:latin typeface="Garamond" pitchFamily="18" charset="0"/>
              </a:rPr>
              <a:t>report from the time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of his first em</a:t>
            </a:r>
            <a:r>
              <a:rPr lang="en-US" sz="2400" b="1" dirty="0">
                <a:latin typeface="Garamond" pitchFamily="18" charset="0"/>
              </a:rPr>
              <a:t>ployment examination</a:t>
            </a:r>
            <a:r>
              <a:rPr lang="en-US" sz="2400" dirty="0">
                <a:latin typeface="Garamond" pitchFamily="18" charset="0"/>
              </a:rPr>
              <a:t>. </a:t>
            </a:r>
            <a:endParaRPr lang="en-US" sz="2400" dirty="0" smtClean="0">
              <a:latin typeface="Garamond" pitchFamily="18" charset="0"/>
            </a:endParaRPr>
          </a:p>
          <a:p>
            <a:r>
              <a:rPr lang="en-US" sz="2600" dirty="0">
                <a:latin typeface="Garamond" pitchFamily="18" charset="0"/>
              </a:rPr>
              <a:t> </a:t>
            </a:r>
            <a:r>
              <a:rPr lang="en-US" sz="2600" dirty="0" smtClean="0">
                <a:latin typeface="Garamond" pitchFamily="18" charset="0"/>
              </a:rPr>
              <a:t>  </a:t>
            </a:r>
            <a:endParaRPr lang="en-MY" sz="26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Garamond" pitchFamily="18" charset="0"/>
              </a:rPr>
              <a:t>The records must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be detailed enough </a:t>
            </a:r>
            <a:r>
              <a:rPr lang="en-US" sz="2400" b="1" dirty="0">
                <a:latin typeface="Garamond" pitchFamily="18" charset="0"/>
              </a:rPr>
              <a:t>to provide adequate information for job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placement health </a:t>
            </a:r>
            <a:r>
              <a:rPr lang="en-US" sz="2400" b="1" dirty="0">
                <a:latin typeface="Garamond" pitchFamily="18" charset="0"/>
              </a:rPr>
              <a:t>maintenance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workmen's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compensation and rehabilitation </a:t>
            </a:r>
            <a:r>
              <a:rPr lang="en-US" sz="2400" b="1" dirty="0">
                <a:latin typeface="Garamond" pitchFamily="18" charset="0"/>
              </a:rPr>
              <a:t>. </a:t>
            </a:r>
            <a:endParaRPr lang="en-US" sz="2400" b="1" dirty="0" smtClean="0">
              <a:latin typeface="Garamond" pitchFamily="18" charset="0"/>
            </a:endParaRPr>
          </a:p>
          <a:p>
            <a:pPr lvl="0"/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 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Garamond" pitchFamily="18" charset="0"/>
              </a:rPr>
              <a:t>Health record is the seeing eye of the industrial physician and </a:t>
            </a:r>
          </a:p>
          <a:p>
            <a:pPr lvl="0"/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Garamond" pitchFamily="18" charset="0"/>
              </a:rPr>
              <a:t>     industrial health </a:t>
            </a:r>
            <a:r>
              <a:rPr lang="en-US" sz="2400" b="1" i="1" dirty="0">
                <a:solidFill>
                  <a:srgbClr val="002060"/>
                </a:solidFill>
                <a:latin typeface="Garamond" pitchFamily="18" charset="0"/>
              </a:rPr>
              <a:t>team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        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US" sz="2800" dirty="0" smtClean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6368223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66" y="5722310"/>
            <a:ext cx="1606655" cy="10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0D2-8D91-4007-A2C2-D2057345B80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896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23" y="3701558"/>
            <a:ext cx="9256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Value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of keeping and analyzing health records:</a:t>
            </a:r>
            <a:endParaRPr lang="en-MY" sz="26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US" sz="26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Basic data for statistical analysis.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to know morbidity and mortality rates.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· Help to see trends in health and disease.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to identify </a:t>
            </a:r>
            <a:r>
              <a:rPr lang="en-US" sz="2400" dirty="0">
                <a:latin typeface="Garamond" pitchFamily="18" charset="0"/>
              </a:rPr>
              <a:t>plant </a:t>
            </a:r>
            <a:r>
              <a:rPr lang="en-US" sz="2400" b="1" dirty="0">
                <a:latin typeface="Garamond" pitchFamily="18" charset="0"/>
              </a:rPr>
              <a:t>areas of high accidents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latin typeface="Garamond" pitchFamily="18" charset="0"/>
              </a:rPr>
              <a:t>sick </a:t>
            </a:r>
            <a:r>
              <a:rPr lang="en-US" sz="2400" b="1" dirty="0" smtClean="0">
                <a:latin typeface="Garamond" pitchFamily="18" charset="0"/>
              </a:rPr>
              <a:t>absenteeism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b="1" dirty="0">
                <a:latin typeface="Garamond" pitchFamily="18" charset="0"/>
              </a:rPr>
              <a:t>occupational disease.</a:t>
            </a:r>
            <a:endParaRPr lang="en-MY" sz="2400" b="1" dirty="0">
              <a:latin typeface="Garamond" pitchFamily="18" charset="0"/>
            </a:endParaRP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· </a:t>
            </a:r>
            <a:r>
              <a:rPr lang="en-US" sz="2400" b="1" dirty="0">
                <a:latin typeface="Garamond" pitchFamily="18" charset="0"/>
              </a:rPr>
              <a:t>Help in planning and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evaluation </a:t>
            </a:r>
            <a:r>
              <a:rPr lang="en-US" sz="2400" b="1" dirty="0">
                <a:latin typeface="Garamond" pitchFamily="18" charset="0"/>
              </a:rPr>
              <a:t>of industrial health program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84699"/>
            <a:ext cx="7832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personal data,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data of pre-employment,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periodical examination,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history of exposures and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diseases (occupational and non-occupational),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history of accidents,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sick absenteeism, retirement, clinical exam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 any previous immunization taken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1622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8" y="53048"/>
            <a:ext cx="18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84" y="53048"/>
            <a:ext cx="1498216" cy="1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10D2-8D91-4007-A2C2-D2057345B80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71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6477" y="0"/>
            <a:ext cx="3108319" cy="1200329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0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  <a:endParaRPr lang="en-US" sz="1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Promotion </a:t>
            </a:r>
            <a:r>
              <a:rPr lang="en-US" sz="1000" dirty="0">
                <a:latin typeface="Garamond" pitchFamily="18" charset="0"/>
              </a:rPr>
              <a:t>of workers' health.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Prevention </a:t>
            </a:r>
            <a:r>
              <a:rPr lang="en-US" sz="1000" dirty="0">
                <a:latin typeface="Garamond" pitchFamily="18" charset="0"/>
              </a:rPr>
              <a:t>of occupational health hazards</a:t>
            </a:r>
            <a:r>
              <a:rPr lang="en-US" sz="1000" dirty="0" smtClean="0">
                <a:latin typeface="Garamond" pitchFamily="18" charset="0"/>
              </a:rPr>
              <a:t>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 </a:t>
            </a:r>
            <a:r>
              <a:rPr lang="en-US" sz="1000" dirty="0">
                <a:latin typeface="Garamond" pitchFamily="18" charset="0"/>
              </a:rPr>
              <a:t>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 </a:t>
            </a:r>
            <a:r>
              <a:rPr lang="en-US" sz="1000" dirty="0">
                <a:latin typeface="Garamond" pitchFamily="18" charset="0"/>
              </a:rPr>
              <a:t>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 smtClean="0">
                <a:latin typeface="Garamond" pitchFamily="18" charset="0"/>
              </a:rPr>
              <a:t>-</a:t>
            </a:r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Provide special care for vulnerable groups of workers </a:t>
            </a:r>
          </a:p>
          <a:p>
            <a:r>
              <a:rPr lang="en-US" sz="1000" dirty="0" smtClean="0">
                <a:latin typeface="Garamond" pitchFamily="18" charset="0"/>
              </a:rPr>
              <a:t>Keep </a:t>
            </a:r>
            <a:r>
              <a:rPr lang="en-US" sz="1000" dirty="0">
                <a:latin typeface="Garamond" pitchFamily="18" charset="0"/>
              </a:rPr>
              <a:t>good health recording system </a:t>
            </a:r>
            <a:endParaRPr lang="en-MY" sz="1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02" y="620688"/>
            <a:ext cx="9132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7-Provide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Special Care For Vulnerable</a:t>
            </a:r>
            <a:r>
              <a:rPr lang="en-MY" sz="2600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Groups of </a:t>
            </a: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Workers:</a:t>
            </a: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             </a:t>
            </a:r>
            <a:r>
              <a:rPr lang="en-US" sz="2500" b="1" dirty="0" smtClean="0">
                <a:solidFill>
                  <a:schemeClr val="tx2"/>
                </a:solidFill>
                <a:latin typeface="Garamond" pitchFamily="18" charset="0"/>
              </a:rPr>
              <a:t>Namely </a:t>
            </a:r>
            <a:r>
              <a:rPr lang="en-US" sz="2500" b="1" dirty="0">
                <a:solidFill>
                  <a:schemeClr val="tx2"/>
                </a:solidFill>
                <a:latin typeface="Garamond" pitchFamily="18" charset="0"/>
              </a:rPr>
              <a:t>women and children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r>
              <a:rPr lang="en-US" sz="2400" b="1" dirty="0">
                <a:latin typeface="Garamond" pitchFamily="18" charset="0"/>
              </a:rPr>
              <a:t>This can be achieved through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following measures</a:t>
            </a:r>
            <a:r>
              <a:rPr lang="en-US" sz="2400" dirty="0">
                <a:latin typeface="Garamond" pitchFamily="18" charset="0"/>
              </a:rPr>
              <a:t>:</a:t>
            </a:r>
            <a:endParaRPr lang="en-MY" sz="24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1</a:t>
            </a:r>
            <a:r>
              <a:rPr lang="en-US" sz="2400" b="1" dirty="0">
                <a:latin typeface="Garamond" pitchFamily="18" charset="0"/>
              </a:rPr>
              <a:t>) Selection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suitable jobs </a:t>
            </a:r>
            <a:r>
              <a:rPr lang="en-US" sz="2400" b="1" dirty="0">
                <a:latin typeface="Garamond" pitchFamily="18" charset="0"/>
              </a:rPr>
              <a:t>that match with their capacities</a:t>
            </a:r>
            <a:r>
              <a:rPr lang="en-US" sz="2400" dirty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2)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Pre-placement in another </a:t>
            </a:r>
            <a:r>
              <a:rPr lang="en-US" sz="2400" dirty="0">
                <a:latin typeface="Garamond" pitchFamily="18" charset="0"/>
              </a:rPr>
              <a:t>job when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woman get pregnant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Garamond" pitchFamily="18" charset="0"/>
              </a:rPr>
              <a:t>3)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Proper M.C.H </a:t>
            </a:r>
            <a:r>
              <a:rPr lang="en-US" sz="2400" dirty="0">
                <a:latin typeface="Garamond" pitchFamily="18" charset="0"/>
              </a:rPr>
              <a:t>care for pregnant females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MY" sz="2400" dirty="0">
              <a:latin typeface="Garamond" pitchFamily="18" charset="0"/>
            </a:endParaRPr>
          </a:p>
          <a:p>
            <a:pPr algn="ctr"/>
            <a:r>
              <a:rPr lang="en-US" sz="2400" dirty="0">
                <a:latin typeface="Garamond" pitchFamily="18" charset="0"/>
              </a:rPr>
              <a:t>4) Make sure of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application of certain laws </a:t>
            </a:r>
            <a:r>
              <a:rPr lang="en-US" sz="2400" dirty="0">
                <a:latin typeface="Garamond" pitchFamily="18" charset="0"/>
              </a:rPr>
              <a:t>for </a:t>
            </a:r>
            <a:r>
              <a:rPr lang="en-US" sz="2400" dirty="0" smtClean="0">
                <a:latin typeface="Garamond" pitchFamily="18" charset="0"/>
              </a:rPr>
              <a:t>employment </a:t>
            </a:r>
            <a:r>
              <a:rPr lang="en-US" sz="2400" dirty="0">
                <a:latin typeface="Garamond" pitchFamily="18" charset="0"/>
              </a:rPr>
              <a:t>of </a:t>
            </a:r>
            <a:r>
              <a:rPr lang="en-US" sz="2400" dirty="0" smtClean="0">
                <a:latin typeface="Garamond" pitchFamily="18" charset="0"/>
              </a:rPr>
              <a:t>  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working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women and children namely</a:t>
            </a:r>
            <a:r>
              <a:rPr lang="en-US" sz="2400" dirty="0">
                <a:latin typeface="Garamond" pitchFamily="18" charset="0"/>
              </a:rPr>
              <a:t>: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no </a:t>
            </a:r>
            <a:r>
              <a:rPr lang="en-US" sz="2400" b="1" dirty="0">
                <a:latin typeface="Garamond" pitchFamily="18" charset="0"/>
              </a:rPr>
              <a:t>night shift,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limitation </a:t>
            </a:r>
            <a:r>
              <a:rPr lang="en-US" sz="2400" b="1" dirty="0">
                <a:latin typeface="Garamond" pitchFamily="18" charset="0"/>
              </a:rPr>
              <a:t>of working hours</a:t>
            </a:r>
            <a:r>
              <a:rPr lang="en-US" sz="2400" b="1" dirty="0" smtClean="0"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 paid </a:t>
            </a:r>
            <a:r>
              <a:rPr lang="en-US" sz="2400" b="1" dirty="0">
                <a:latin typeface="Garamond" pitchFamily="18" charset="0"/>
              </a:rPr>
              <a:t>leave for infant care and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Prohibition </a:t>
            </a:r>
            <a:r>
              <a:rPr lang="en-US" sz="2400" b="1" dirty="0">
                <a:latin typeface="Garamond" pitchFamily="18" charset="0"/>
              </a:rPr>
              <a:t>from working in </a:t>
            </a:r>
            <a:r>
              <a:rPr lang="en-US" sz="2400" dirty="0">
                <a:latin typeface="Garamond" pitchFamily="18" charset="0"/>
              </a:rPr>
              <a:t>certain hazardous jobs.</a:t>
            </a:r>
            <a:endParaRPr lang="en-MY" sz="2400" dirty="0">
              <a:latin typeface="Garamond" pitchFamily="18" charset="0"/>
            </a:endParaRPr>
          </a:p>
        </p:txBody>
      </p:sp>
      <p:pic>
        <p:nvPicPr>
          <p:cNvPr id="6" name="Picture 24" descr="smiling child with hard hat at orange bricks background. Stock Photo - 39416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11234"/>
            <a:ext cx="1584176" cy="16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B5514-3112-4D1F-AC67-4324E58B0C75}"/>
</file>

<file path=customXml/itemProps2.xml><?xml version="1.0" encoding="utf-8"?>
<ds:datastoreItem xmlns:ds="http://schemas.openxmlformats.org/officeDocument/2006/customXml" ds:itemID="{7B26CBF3-6D0B-4107-99FB-3C70D985D33D}"/>
</file>

<file path=customXml/itemProps3.xml><?xml version="1.0" encoding="utf-8"?>
<ds:datastoreItem xmlns:ds="http://schemas.openxmlformats.org/officeDocument/2006/customXml" ds:itemID="{FAA3A470-0F02-4838-A58B-F9924A1FC9B5}"/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2221</Words>
  <Application>Microsoft Office PowerPoint</Application>
  <PresentationFormat>On-screen Show (4:3)</PresentationFormat>
  <Paragraphs>309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39</cp:revision>
  <dcterms:created xsi:type="dcterms:W3CDTF">2020-01-28T19:59:28Z</dcterms:created>
  <dcterms:modified xsi:type="dcterms:W3CDTF">2021-02-23T13:38:06Z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