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sldIdLst>
    <p:sldId id="265" r:id="rId3"/>
    <p:sldId id="256" r:id="rId4"/>
    <p:sldId id="259" r:id="rId5"/>
    <p:sldId id="260" r:id="rId6"/>
    <p:sldId id="281" r:id="rId7"/>
    <p:sldId id="357" r:id="rId8"/>
    <p:sldId id="358" r:id="rId9"/>
    <p:sldId id="359" r:id="rId10"/>
    <p:sldId id="318" r:id="rId11"/>
    <p:sldId id="360" r:id="rId12"/>
    <p:sldId id="361" r:id="rId13"/>
    <p:sldId id="362" r:id="rId14"/>
    <p:sldId id="363" r:id="rId15"/>
    <p:sldId id="364" r:id="rId16"/>
    <p:sldId id="365" r:id="rId17"/>
    <p:sldId id="366" r:id="rId18"/>
    <p:sldId id="367" r:id="rId19"/>
    <p:sldId id="269" r:id="rId20"/>
    <p:sldId id="368" r:id="rId21"/>
    <p:sldId id="270" r:id="rId22"/>
    <p:sldId id="369" r:id="rId23"/>
    <p:sldId id="370" r:id="rId24"/>
    <p:sldId id="371" r:id="rId25"/>
    <p:sldId id="372" r:id="rId26"/>
    <p:sldId id="373" r:id="rId27"/>
    <p:sldId id="374" r:id="rId28"/>
    <p:sldId id="375" r:id="rId29"/>
    <p:sldId id="376" r:id="rId30"/>
    <p:sldId id="377" r:id="rId31"/>
    <p:sldId id="378" r:id="rId32"/>
    <p:sldId id="379" r:id="rId33"/>
    <p:sldId id="380" r:id="rId34"/>
    <p:sldId id="381" r:id="rId35"/>
    <p:sldId id="382" r:id="rId36"/>
    <p:sldId id="383" r:id="rId37"/>
    <p:sldId id="384" r:id="rId38"/>
    <p:sldId id="385" r:id="rId39"/>
    <p:sldId id="386" r:id="rId40"/>
    <p:sldId id="387" r:id="rId41"/>
    <p:sldId id="388" r:id="rId42"/>
    <p:sldId id="267" r:id="rId43"/>
    <p:sldId id="282" r:id="rId44"/>
    <p:sldId id="326" r:id="rId45"/>
    <p:sldId id="268" r:id="rId46"/>
    <p:sldId id="327" r:id="rId48"/>
    <p:sldId id="328" r:id="rId49"/>
    <p:sldId id="286" r:id="rId50"/>
    <p:sldId id="271" r:id="rId51"/>
    <p:sldId id="329" r:id="rId52"/>
    <p:sldId id="273" r:id="rId53"/>
    <p:sldId id="330" r:id="rId54"/>
    <p:sldId id="331" r:id="rId55"/>
    <p:sldId id="332" r:id="rId56"/>
    <p:sldId id="333" r:id="rId57"/>
    <p:sldId id="334" r:id="rId58"/>
    <p:sldId id="335" r:id="rId59"/>
    <p:sldId id="274" r:id="rId60"/>
    <p:sldId id="287" r:id="rId61"/>
    <p:sldId id="272" r:id="rId62"/>
    <p:sldId id="336" r:id="rId63"/>
    <p:sldId id="337" r:id="rId64"/>
    <p:sldId id="338" r:id="rId65"/>
    <p:sldId id="339" r:id="rId66"/>
    <p:sldId id="340" r:id="rId67"/>
    <p:sldId id="341" r:id="rId68"/>
    <p:sldId id="342" r:id="rId69"/>
    <p:sldId id="343" r:id="rId70"/>
    <p:sldId id="344" r:id="rId71"/>
    <p:sldId id="275" r:id="rId72"/>
    <p:sldId id="276" r:id="rId73"/>
    <p:sldId id="289" r:id="rId74"/>
    <p:sldId id="277" r:id="rId75"/>
    <p:sldId id="291" r:id="rId76"/>
    <p:sldId id="288" r:id="rId77"/>
    <p:sldId id="345" r:id="rId78"/>
    <p:sldId id="346" r:id="rId79"/>
    <p:sldId id="347" r:id="rId80"/>
    <p:sldId id="348" r:id="rId81"/>
    <p:sldId id="349" r:id="rId82"/>
    <p:sldId id="300" r:id="rId83"/>
    <p:sldId id="350" r:id="rId84"/>
    <p:sldId id="301" r:id="rId85"/>
    <p:sldId id="302" r:id="rId86"/>
    <p:sldId id="304" r:id="rId87"/>
    <p:sldId id="351" r:id="rId88"/>
    <p:sldId id="305" r:id="rId89"/>
    <p:sldId id="303" r:id="rId90"/>
    <p:sldId id="352" r:id="rId91"/>
    <p:sldId id="306" r:id="rId92"/>
    <p:sldId id="355" r:id="rId93"/>
    <p:sldId id="296" r:id="rId94"/>
    <p:sldId id="298" r:id="rId95"/>
    <p:sldId id="297" r:id="rId96"/>
    <p:sldId id="299" r:id="rId97"/>
    <p:sldId id="353" r:id="rId98"/>
    <p:sldId id="354" r:id="rId99"/>
    <p:sldId id="307" r:id="rId100"/>
    <p:sldId id="308" r:id="rId101"/>
    <p:sldId id="309" r:id="rId102"/>
    <p:sldId id="310" r:id="rId103"/>
    <p:sldId id="311" r:id="rId104"/>
    <p:sldId id="312" r:id="rId105"/>
    <p:sldId id="313" r:id="rId106"/>
    <p:sldId id="356" r:id="rId107"/>
  </p:sldIdLst>
  <p:sldSz cx="9144000" cy="6858000" type="screen4x3"/>
  <p:notesSz cx="6858000" cy="9144000"/>
  <p:defaultTextStyle>
    <a:defPPr>
      <a:defRPr lang="es-E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E1FF"/>
    <a:srgbClr val="FFCCFF"/>
    <a:srgbClr val="422C16"/>
    <a:srgbClr val="0C788E"/>
    <a:srgbClr val="025198"/>
    <a:srgbClr val="000099"/>
    <a:srgbClr val="1C1C1C"/>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574"/>
    <p:restoredTop sz="94652"/>
  </p:normalViewPr>
  <p:slideViewPr>
    <p:cSldViewPr showGuides="1">
      <p:cViewPr varScale="1">
        <p:scale>
          <a:sx n="82" d="100"/>
          <a:sy n="82" d="100"/>
        </p:scale>
        <p:origin x="1200"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7.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notesMaster" Target="notesMasters/notesMaster1.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0" Type="http://schemas.openxmlformats.org/officeDocument/2006/relationships/tableStyles" Target="tableStyles.xml"/><Relationship Id="rId11" Type="http://schemas.openxmlformats.org/officeDocument/2006/relationships/slide" Target="slides/slide9.xml"/><Relationship Id="rId109" Type="http://schemas.openxmlformats.org/officeDocument/2006/relationships/viewProps" Target="viewProps.xml"/><Relationship Id="rId108" Type="http://schemas.openxmlformats.org/officeDocument/2006/relationships/presProps" Target="presProps.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4DB4E8B-090B-4477-8A50-687583BA4376}"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
            <a:pPr lvl="0" algn="r" eaLnBrk="1" hangingPunct="1"/>
            <a:fld id="{9A0DB2DC-4C9A-4742-B13C-FB6460FD3503}" type="slidenum">
              <a:rPr lang="en-US" altLang="en-US" sz="1200" dirty="0"/>
            </a:fld>
            <a:endParaRPr lang="en-US"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Slide Image Placeholder 1"/>
          <p:cNvSpPr>
            <a:spLocks noGrp="1" noRot="1" noChangeAspect="1" noTextEdit="1"/>
          </p:cNvSpPr>
          <p:nvPr>
            <p:ph type="sldImg"/>
          </p:nvPr>
        </p:nvSpPr>
        <p:spPr>
          <a:ln>
            <a:solidFill>
              <a:srgbClr val="000000">
                <a:alpha val="100000"/>
              </a:srgbClr>
            </a:solidFill>
            <a:miter lim="800000"/>
          </a:ln>
        </p:spPr>
      </p:sp>
      <p:sp>
        <p:nvSpPr>
          <p:cNvPr id="48131"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
        <p:nvSpPr>
          <p:cNvPr id="4813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en-US" dirty="0">
                <a:latin typeface="Arial" panose="020B0604020202020204" pitchFamily="34" charset="0"/>
                <a:cs typeface="Arial" panose="020B0604020202020204" pitchFamily="34" charset="0"/>
              </a:rPr>
            </a:fld>
            <a:endParaRPr lang="en-US" altLang="en-US" dirty="0">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Slide Image Placeholder 1"/>
          <p:cNvSpPr>
            <a:spLocks noGrp="1" noRot="1" noChangeAspect="1" noTextEdit="1"/>
          </p:cNvSpPr>
          <p:nvPr>
            <p:ph type="sldImg"/>
          </p:nvPr>
        </p:nvSpPr>
        <p:spPr>
          <a:ln>
            <a:solidFill>
              <a:srgbClr val="000000">
                <a:alpha val="100000"/>
              </a:srgbClr>
            </a:solidFill>
            <a:miter lim="800000"/>
          </a:ln>
        </p:spPr>
      </p:sp>
      <p:sp>
        <p:nvSpPr>
          <p:cNvPr id="53251"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
        <p:nvSpPr>
          <p:cNvPr id="5325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en-US" dirty="0">
                <a:latin typeface="Arial" panose="020B0604020202020204" pitchFamily="34" charset="0"/>
                <a:cs typeface="Arial" panose="020B0604020202020204" pitchFamily="34" charset="0"/>
              </a:rPr>
            </a:fld>
            <a:endParaRPr lang="en-US" altLang="en-US" dirty="0">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Slide Image Placeholder 1"/>
          <p:cNvSpPr>
            <a:spLocks noGrp="1" noRot="1" noChangeAspect="1" noTextEdit="1"/>
          </p:cNvSpPr>
          <p:nvPr>
            <p:ph type="sldImg"/>
          </p:nvPr>
        </p:nvSpPr>
        <p:spPr>
          <a:ln>
            <a:solidFill>
              <a:srgbClr val="000000">
                <a:alpha val="100000"/>
              </a:srgbClr>
            </a:solidFill>
            <a:miter lim="800000"/>
          </a:ln>
        </p:spPr>
      </p:sp>
      <p:sp>
        <p:nvSpPr>
          <p:cNvPr id="65539"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
        <p:nvSpPr>
          <p:cNvPr id="6554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en-US" dirty="0">
                <a:latin typeface="Arial" panose="020B0604020202020204" pitchFamily="34" charset="0"/>
                <a:cs typeface="Arial" panose="020B0604020202020204" pitchFamily="34" charset="0"/>
              </a:rPr>
            </a:fld>
            <a:endParaRPr lang="en-US" altLang="en-US" dirty="0">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s-ES" altLang="en-US" dirty="0">
                <a:latin typeface="Arial" panose="020B0604020202020204" pitchFamily="34" charset="0"/>
              </a:rPr>
            </a:fld>
            <a:endParaRPr lang="es-ES"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s-ES" altLang="en-US" dirty="0">
                <a:latin typeface="Arial" panose="020B0604020202020204" pitchFamily="34" charset="0"/>
              </a:rPr>
            </a:fld>
            <a:endParaRPr lang="es-ES"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s-ES" altLang="en-US" dirty="0">
                <a:latin typeface="Arial" panose="020B0604020202020204" pitchFamily="34" charset="0"/>
              </a:rPr>
            </a:fld>
            <a:endParaRPr lang="es-ES"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s-ES" altLang="en-US" dirty="0">
                <a:latin typeface="Arial" panose="020B0604020202020204" pitchFamily="34" charset="0"/>
              </a:rPr>
            </a:fld>
            <a:endParaRPr lang="es-ES"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s-ES" altLang="en-US" dirty="0">
                <a:latin typeface="Arial" panose="020B0604020202020204" pitchFamily="34" charset="0"/>
              </a:rPr>
            </a:fld>
            <a:endParaRPr lang="es-ES"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s-ES" altLang="en-US" dirty="0">
                <a:latin typeface="Arial" panose="020B0604020202020204" pitchFamily="34" charset="0"/>
              </a:rPr>
            </a:fld>
            <a:endParaRPr lang="es-ES"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p>
            <a:pPr lvl="0" eaLnBrk="1" hangingPunct="1"/>
            <a:fld id="{9A0DB2DC-4C9A-4742-B13C-FB6460FD3503}" type="slidenum">
              <a:rPr lang="es-ES" altLang="en-US" dirty="0">
                <a:latin typeface="Arial" panose="020B0604020202020204" pitchFamily="34" charset="0"/>
              </a:rPr>
            </a:fld>
            <a:endParaRPr lang="es-ES"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s-ES" altLang="en-US" dirty="0">
                <a:latin typeface="Arial" panose="020B0604020202020204" pitchFamily="34" charset="0"/>
              </a:rPr>
            </a:fld>
            <a:endParaRPr lang="es-ES"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s-ES" altLang="en-US" dirty="0">
                <a:latin typeface="Arial" panose="020B0604020202020204" pitchFamily="34" charset="0"/>
              </a:rPr>
            </a:fld>
            <a:endParaRPr lang="es-ES"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s-ES" altLang="en-US" dirty="0">
                <a:latin typeface="Arial" panose="020B0604020202020204" pitchFamily="34" charset="0"/>
              </a:rPr>
            </a:fld>
            <a:endParaRPr lang="es-ES"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s-ES" altLang="en-US" dirty="0">
                <a:latin typeface="Arial" panose="020B0604020202020204" pitchFamily="34" charset="0"/>
              </a:rPr>
            </a:fld>
            <a:endParaRPr lang="es-ES"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s-ES" altLang="en-US" dirty="0"/>
              <a:t>Haga clic para cambiar el estilo de título	</a:t>
            </a:r>
            <a:endParaRPr lang="es-ES"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es-ES" altLang="en-US" dirty="0"/>
              <a:t>Haga clic para modificar el estilo de texto del patrón</a:t>
            </a:r>
            <a:endParaRPr lang="es-ES" altLang="en-US" dirty="0"/>
          </a:p>
          <a:p>
            <a:pPr lvl="1"/>
            <a:r>
              <a:rPr lang="es-ES" altLang="en-US" dirty="0"/>
              <a:t>Segundo nivel</a:t>
            </a:r>
            <a:endParaRPr lang="es-ES" altLang="en-US" dirty="0"/>
          </a:p>
          <a:p>
            <a:pPr lvl="2"/>
            <a:r>
              <a:rPr lang="es-ES" altLang="en-US" dirty="0"/>
              <a:t>Tercer nivel</a:t>
            </a:r>
            <a:endParaRPr lang="es-ES" altLang="en-US" dirty="0"/>
          </a:p>
          <a:p>
            <a:pPr lvl="3"/>
            <a:r>
              <a:rPr lang="es-ES" altLang="en-US" dirty="0"/>
              <a:t>Cuarto nivel</a:t>
            </a:r>
            <a:endParaRPr lang="es-ES" altLang="en-US" dirty="0"/>
          </a:p>
          <a:p>
            <a:pPr lvl="4"/>
            <a:r>
              <a:rPr lang="es-ES" altLang="en-US" dirty="0"/>
              <a:t>Quinto nivel</a:t>
            </a:r>
            <a:endParaRPr lang="es-ES"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a:defRPr sz="14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a:defRPr sz="1400">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es-ES" altLang="en-US" dirty="0">
                <a:latin typeface="Arial" panose="020B0604020202020204" pitchFamily="34" charset="0"/>
              </a:rPr>
            </a:fld>
            <a:endParaRPr lang="es-E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6.emf"/></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6.emf"/></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7.jpeg"/></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7.jpeg"/></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18.emf"/></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5.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25.GI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25.GI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6.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7.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2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9.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0.png"/></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2.jpeg"/><Relationship Id="rId1" Type="http://schemas.openxmlformats.org/officeDocument/2006/relationships/image" Target="../media/image31.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33.e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34.jpeg"/></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35.emf"/></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36.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37.jpeg"/></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38.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3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0.jpeg"/></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42.png"/><Relationship Id="rId1" Type="http://schemas.openxmlformats.org/officeDocument/2006/relationships/image" Target="../media/image41.jpeg"/></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44.png"/><Relationship Id="rId1" Type="http://schemas.openxmlformats.org/officeDocument/2006/relationships/image" Target="../media/image43.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5.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3074" name="Picture 1" descr="good-morning-desi-glitters-6.gif"/>
          <p:cNvPicPr>
            <a:picLocks noChangeAspect="1"/>
          </p:cNvPicPr>
          <p:nvPr/>
        </p:nvPicPr>
        <p:blipFill>
          <a:blip r:embed="rId2"/>
          <a:stretch>
            <a:fillRect/>
          </a:stretch>
        </p:blipFill>
        <p:spPr>
          <a:xfrm>
            <a:off x="285750" y="714375"/>
            <a:ext cx="8715375" cy="5500688"/>
          </a:xfrm>
          <a:prstGeom prst="rect">
            <a:avLst/>
          </a:prstGeom>
          <a:noFill/>
          <a:ln w="9525">
            <a:noFill/>
          </a:ln>
        </p:spPr>
      </p:pic>
      <p:pic>
        <p:nvPicPr>
          <p:cNvPr id="3075" name="Picture 2" descr="flower.gif"/>
          <p:cNvPicPr>
            <a:picLocks noChangeAspect="1"/>
          </p:cNvPicPr>
          <p:nvPr/>
        </p:nvPicPr>
        <p:blipFill>
          <a:blip r:embed="rId3"/>
          <a:stretch>
            <a:fillRect/>
          </a:stretch>
        </p:blipFill>
        <p:spPr>
          <a:xfrm flipH="1">
            <a:off x="-214312" y="2928938"/>
            <a:ext cx="2214562" cy="2857500"/>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p:cNvSpPr>
          <p:nvPr>
            <p:ph type="title"/>
          </p:nvPr>
        </p:nvSpPr>
        <p:spPr>
          <a:ln/>
        </p:spPr>
        <p:txBody>
          <a:bodyPr vert="horz" wrap="square" lIns="91440" tIns="45720" rIns="91440" bIns="45720" anchor="ctr" anchorCtr="0"/>
          <a:p>
            <a:pPr eaLnBrk="1" hangingPunct="1"/>
            <a:r>
              <a:rPr lang="en-US" altLang="en-US" b="1" dirty="0"/>
              <a:t>Diagnosis of clinical death:</a:t>
            </a:r>
            <a:endParaRPr lang="en-US" altLang="en-US" b="1" dirty="0"/>
          </a:p>
        </p:txBody>
      </p:sp>
      <p:sp>
        <p:nvSpPr>
          <p:cNvPr id="12291" name="Rectangle 3"/>
          <p:cNvSpPr>
            <a:spLocks noGrp="1"/>
          </p:cNvSpPr>
          <p:nvPr>
            <p:ph idx="1"/>
          </p:nvPr>
        </p:nvSpPr>
        <p:spPr>
          <a:ln/>
        </p:spPr>
        <p:txBody>
          <a:bodyPr vert="horz" wrap="square" lIns="91440" tIns="45720" rIns="91440" bIns="45720" anchor="t" anchorCtr="0"/>
          <a:p>
            <a:pPr marL="609600" indent="-609600" eaLnBrk="1" hangingPunct="1">
              <a:buNone/>
            </a:pPr>
            <a:r>
              <a:rPr lang="en-US" altLang="en-US" b="1" i="1" dirty="0"/>
              <a:t>(A) Examination of circulation:</a:t>
            </a:r>
            <a:endParaRPr lang="en-US" altLang="en-US" dirty="0"/>
          </a:p>
          <a:p>
            <a:pPr marL="609600" indent="-609600" algn="just" eaLnBrk="1" hangingPunct="1"/>
            <a:r>
              <a:rPr lang="en-US" altLang="en-US" dirty="0">
                <a:solidFill>
                  <a:srgbClr val="FF0000"/>
                </a:solidFill>
              </a:rPr>
              <a:t>Absence</a:t>
            </a:r>
            <a:r>
              <a:rPr lang="en-US" altLang="en-US" dirty="0"/>
              <a:t> of radial and carotid pulse.</a:t>
            </a:r>
            <a:endParaRPr lang="en-US" altLang="en-US" dirty="0"/>
          </a:p>
          <a:p>
            <a:pPr marL="609600" indent="-609600" algn="just" eaLnBrk="1" hangingPunct="1"/>
            <a:r>
              <a:rPr lang="en-US" altLang="en-US" dirty="0">
                <a:solidFill>
                  <a:srgbClr val="FF0000"/>
                </a:solidFill>
              </a:rPr>
              <a:t>Absence</a:t>
            </a:r>
            <a:r>
              <a:rPr lang="en-US" altLang="en-US" dirty="0"/>
              <a:t> of heart beats by palpation.</a:t>
            </a:r>
            <a:endParaRPr lang="en-US" altLang="en-US" dirty="0"/>
          </a:p>
          <a:p>
            <a:pPr marL="609600" indent="-609600" algn="just" eaLnBrk="1" hangingPunct="1"/>
            <a:r>
              <a:rPr lang="en-US" altLang="en-US" dirty="0">
                <a:solidFill>
                  <a:srgbClr val="FF0000"/>
                </a:solidFill>
              </a:rPr>
              <a:t>Absence</a:t>
            </a:r>
            <a:r>
              <a:rPr lang="en-US" altLang="en-US" dirty="0"/>
              <a:t> of heart sounds by auscultation.</a:t>
            </a:r>
            <a:endParaRPr lang="en-US" altLang="en-US" dirty="0"/>
          </a:p>
        </p:txBody>
      </p:sp>
      <p:pic>
        <p:nvPicPr>
          <p:cNvPr id="12292" name="Picture 4" descr="CA9YBVXV"/>
          <p:cNvPicPr>
            <a:picLocks noChangeAspect="1"/>
          </p:cNvPicPr>
          <p:nvPr/>
        </p:nvPicPr>
        <p:blipFill>
          <a:blip r:embed="rId1"/>
          <a:stretch>
            <a:fillRect/>
          </a:stretch>
        </p:blipFill>
        <p:spPr>
          <a:xfrm>
            <a:off x="4495800" y="4038600"/>
            <a:ext cx="2362200" cy="2209800"/>
          </a:xfrm>
          <a:prstGeom prst="rect">
            <a:avLst/>
          </a:prstGeom>
          <a:noFill/>
          <a:ln w="9525">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250825" y="1782763"/>
            <a:ext cx="8662988" cy="4525963"/>
          </a:xfrm>
        </p:spPr>
        <p:txBody>
          <a:bodyPr vert="horz" wrap="square" lIns="91440" tIns="45720" rIns="91440" bIns="45720" numCol="1" anchor="t" anchorCtr="0" compatLnSpc="1"/>
          <a:lstStyle/>
          <a:p>
            <a:pPr marL="0" marR="0" lvl="0" indent="0" algn="just" defTabSz="914400" rtl="0" eaLnBrk="0" fontAlgn="base" latinLnBrk="0" hangingPunct="0">
              <a:lnSpc>
                <a:spcPct val="100000"/>
              </a:lnSpc>
              <a:spcBef>
                <a:spcPct val="20000"/>
              </a:spcBef>
              <a:spcAft>
                <a:spcPct val="0"/>
              </a:spcAft>
              <a:buClrTx/>
              <a:buSzTx/>
              <a:buFontTx/>
              <a:buNone/>
              <a:defRPr/>
            </a:pPr>
            <a:r>
              <a:rPr kumimoji="0" lang="en-US" sz="3200" b="1" i="0" u="none" strike="noStrike" kern="0" cap="none" spc="0" normalizeH="0" baseline="0" noProof="0" dirty="0">
                <a:ln>
                  <a:noFill/>
                </a:ln>
                <a:solidFill>
                  <a:srgbClr val="C00000"/>
                </a:solidFill>
                <a:effectLst/>
                <a:uLnTx/>
                <a:uFillTx/>
                <a:latin typeface="+mn-lt"/>
                <a:ea typeface="+mn-ea"/>
                <a:cs typeface="+mn-cs"/>
              </a:rPr>
              <a:t>3. On medicolegal examination of the deceased male, the medical examiner found the following pm purplish discoloration of skin of the male victim:</a:t>
            </a:r>
            <a:endParaRPr kumimoji="0" lang="en-US" sz="3200" b="0" i="0" u="none" strike="noStrike" kern="0" cap="none" spc="0" normalizeH="0" baseline="0" noProof="0" dirty="0">
              <a:ln>
                <a:noFill/>
              </a:ln>
              <a:solidFill>
                <a:srgbClr val="C00000"/>
              </a:solidFill>
              <a:effectLst/>
              <a:uLnTx/>
              <a:uFillTx/>
              <a:latin typeface="+mn-lt"/>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dirty="0">
              <a:ln>
                <a:noFill/>
              </a:ln>
              <a:solidFill>
                <a:srgbClr val="C00000"/>
              </a:solidFill>
              <a:effectLst/>
              <a:uLnTx/>
              <a:uFillTx/>
              <a:latin typeface="+mn-lt"/>
              <a:ea typeface="+mn-ea"/>
              <a:cs typeface="+mn-cs"/>
            </a:endParaRPr>
          </a:p>
        </p:txBody>
      </p:sp>
      <p:pic>
        <p:nvPicPr>
          <p:cNvPr id="107523" name="Picture 3"/>
          <p:cNvPicPr>
            <a:picLocks noChangeAspect="1"/>
          </p:cNvPicPr>
          <p:nvPr/>
        </p:nvPicPr>
        <p:blipFill>
          <a:blip r:embed="rId1">
            <a:grayscl/>
          </a:blip>
          <a:stretch>
            <a:fillRect/>
          </a:stretch>
        </p:blipFill>
        <p:spPr>
          <a:xfrm>
            <a:off x="2627313" y="4005263"/>
            <a:ext cx="4105275" cy="2376487"/>
          </a:xfrm>
          <a:prstGeom prst="rect">
            <a:avLst/>
          </a:prstGeom>
          <a:noFill/>
          <a:ln w="9525">
            <a:noFill/>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Content Placeholder 2"/>
          <p:cNvSpPr>
            <a:spLocks noGrp="1"/>
          </p:cNvSpPr>
          <p:nvPr>
            <p:ph idx="1"/>
          </p:nvPr>
        </p:nvSpPr>
        <p:spPr>
          <a:xfrm>
            <a:off x="457200" y="1844675"/>
            <a:ext cx="8578850" cy="4525963"/>
          </a:xfrm>
          <a:ln/>
        </p:spPr>
        <p:txBody>
          <a:bodyPr vert="horz" wrap="square" lIns="91440" tIns="45720" rIns="91440" bIns="45720" anchor="t" anchorCtr="0"/>
          <a:p>
            <a:pPr>
              <a:lnSpc>
                <a:spcPct val="150000"/>
              </a:lnSpc>
            </a:pPr>
            <a:r>
              <a:rPr lang="en-US" altLang="en-US" sz="2800" dirty="0"/>
              <a:t>State the name of this pm change.</a:t>
            </a:r>
            <a:endParaRPr lang="en-US" altLang="en-US" sz="2800" dirty="0"/>
          </a:p>
          <a:p>
            <a:pPr>
              <a:lnSpc>
                <a:spcPct val="150000"/>
              </a:lnSpc>
            </a:pPr>
            <a:r>
              <a:rPr lang="en-US" altLang="en-US" sz="2800" dirty="0"/>
              <a:t>List the medicolegal importance of this pm change.</a:t>
            </a:r>
            <a:endParaRPr lang="en-US" altLang="en-US" sz="2800" dirty="0"/>
          </a:p>
          <a:p>
            <a:pPr>
              <a:lnSpc>
                <a:spcPct val="150000"/>
              </a:lnSpc>
            </a:pPr>
            <a:r>
              <a:rPr lang="en-US" altLang="en-US" sz="2800" dirty="0"/>
              <a:t>Mention why this deceased was in this posture.</a:t>
            </a:r>
            <a:endParaRPr lang="en-US" altLang="en-US" sz="2800" dirty="0"/>
          </a:p>
          <a:p>
            <a:pPr>
              <a:lnSpc>
                <a:spcPct val="150000"/>
              </a:lnSpc>
            </a:pPr>
            <a:r>
              <a:rPr lang="en-US" altLang="en-US" sz="2800" dirty="0"/>
              <a:t>State the mechanism of this posture.</a:t>
            </a:r>
            <a:endParaRPr lang="en-US" altLang="en-US" sz="2800" dirty="0"/>
          </a:p>
          <a:p>
            <a:pPr>
              <a:lnSpc>
                <a:spcPct val="150000"/>
              </a:lnSpc>
            </a:pPr>
            <a:r>
              <a:rPr lang="en-US" altLang="en-US" sz="2800" dirty="0"/>
              <a:t>What would be the pm interval of this dead body?</a:t>
            </a:r>
            <a:endParaRPr lang="en-US" altLang="en-US" sz="2800" dirty="0"/>
          </a:p>
          <a:p>
            <a:pPr>
              <a:lnSpc>
                <a:spcPct val="150000"/>
              </a:lnSpc>
            </a:pPr>
            <a:r>
              <a:rPr lang="en-US" altLang="en-US" sz="2800" dirty="0"/>
              <a:t>What would be the temperature of this body?</a:t>
            </a:r>
            <a:endParaRPr lang="en-US" altLang="en-US" sz="2800" dirty="0"/>
          </a:p>
          <a:p>
            <a:pPr>
              <a:lnSpc>
                <a:spcPct val="150000"/>
              </a:lnSpc>
            </a:pPr>
            <a:endParaRPr lang="en-US" altLang="en-US" sz="2800" dirty="0"/>
          </a:p>
        </p:txBody>
      </p:sp>
      <p:pic>
        <p:nvPicPr>
          <p:cNvPr id="108547" name="Picture 3"/>
          <p:cNvPicPr>
            <a:picLocks noChangeAspect="1"/>
          </p:cNvPicPr>
          <p:nvPr/>
        </p:nvPicPr>
        <p:blipFill>
          <a:blip r:embed="rId1">
            <a:grayscl/>
          </a:blip>
          <a:stretch>
            <a:fillRect/>
          </a:stretch>
        </p:blipFill>
        <p:spPr>
          <a:xfrm>
            <a:off x="179388" y="333375"/>
            <a:ext cx="1296987" cy="1008063"/>
          </a:xfrm>
          <a:prstGeom prst="rect">
            <a:avLst/>
          </a:prstGeom>
          <a:noFill/>
          <a:ln w="9525">
            <a:noFill/>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0" name="Content Placeholder 2"/>
          <p:cNvSpPr>
            <a:spLocks noGrp="1"/>
          </p:cNvSpPr>
          <p:nvPr>
            <p:ph idx="1"/>
          </p:nvPr>
        </p:nvSpPr>
        <p:spPr>
          <a:xfrm>
            <a:off x="457200" y="1855788"/>
            <a:ext cx="8229600" cy="4525962"/>
          </a:xfrm>
          <a:ln/>
        </p:spPr>
        <p:txBody>
          <a:bodyPr vert="horz" wrap="square" lIns="91440" tIns="45720" rIns="91440" bIns="45720" anchor="t" anchorCtr="0"/>
          <a:p>
            <a:pPr marL="0" indent="0" algn="just">
              <a:buNone/>
            </a:pPr>
            <a:r>
              <a:rPr lang="en-US" altLang="en-US" b="1" dirty="0">
                <a:solidFill>
                  <a:srgbClr val="C00000"/>
                </a:solidFill>
              </a:rPr>
              <a:t>4- On medicolegal examination of the deceased female, the medical examiner found the following pm findings: </a:t>
            </a:r>
            <a:endParaRPr lang="en-US" altLang="en-US" dirty="0">
              <a:solidFill>
                <a:srgbClr val="C00000"/>
              </a:solidFill>
            </a:endParaRPr>
          </a:p>
          <a:p>
            <a:pPr marL="0" indent="0" algn="just">
              <a:buNone/>
            </a:pPr>
            <a:endParaRPr lang="en-US" altLang="en-US" dirty="0">
              <a:solidFill>
                <a:srgbClr val="C00000"/>
              </a:solidFill>
            </a:endParaRPr>
          </a:p>
        </p:txBody>
      </p:sp>
      <p:pic>
        <p:nvPicPr>
          <p:cNvPr id="109571" name="Picture 3"/>
          <p:cNvPicPr>
            <a:picLocks noChangeAspect="1"/>
          </p:cNvPicPr>
          <p:nvPr/>
        </p:nvPicPr>
        <p:blipFill>
          <a:blip r:embed="rId1"/>
          <a:stretch>
            <a:fillRect/>
          </a:stretch>
        </p:blipFill>
        <p:spPr>
          <a:xfrm>
            <a:off x="3132138" y="3592513"/>
            <a:ext cx="3024187" cy="2500312"/>
          </a:xfrm>
          <a:prstGeom prst="rect">
            <a:avLst/>
          </a:prstGeom>
          <a:noFill/>
          <a:ln w="9525">
            <a:noFill/>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Content Placeholder 2"/>
          <p:cNvSpPr>
            <a:spLocks noGrp="1"/>
          </p:cNvSpPr>
          <p:nvPr>
            <p:ph idx="1"/>
          </p:nvPr>
        </p:nvSpPr>
        <p:spPr>
          <a:xfrm>
            <a:off x="250825" y="1855788"/>
            <a:ext cx="8686800" cy="4525962"/>
          </a:xfrm>
          <a:ln/>
        </p:spPr>
        <p:txBody>
          <a:bodyPr vert="horz" wrap="square" lIns="91440" tIns="45720" rIns="91440" bIns="45720" anchor="t" anchorCtr="0"/>
          <a:p>
            <a:r>
              <a:rPr lang="en-US" altLang="en-US" sz="2800" dirty="0"/>
              <a:t>What is the name of the existing sign?</a:t>
            </a:r>
            <a:endParaRPr lang="en-US" altLang="en-US" sz="2800" dirty="0"/>
          </a:p>
          <a:p>
            <a:r>
              <a:rPr lang="en-US" altLang="en-US" sz="2800" dirty="0"/>
              <a:t>What is the mechanism of formation?</a:t>
            </a:r>
            <a:endParaRPr lang="en-US" altLang="en-US" sz="2800" dirty="0"/>
          </a:p>
          <a:p>
            <a:r>
              <a:rPr lang="en-US" altLang="en-US" sz="2800" dirty="0"/>
              <a:t>What is the medicolegal importance?</a:t>
            </a:r>
            <a:endParaRPr lang="en-US" altLang="en-US" sz="2800" dirty="0"/>
          </a:p>
          <a:p>
            <a:r>
              <a:rPr lang="en-US" altLang="en-US" sz="2800" dirty="0"/>
              <a:t>What would be the preceding changes prior to this sign?</a:t>
            </a:r>
            <a:endParaRPr lang="en-US" altLang="en-US" sz="2800" dirty="0"/>
          </a:p>
          <a:p>
            <a:r>
              <a:rPr lang="en-US" altLang="en-US" sz="2800" dirty="0"/>
              <a:t>What are the factors that would affect this pm change?</a:t>
            </a:r>
            <a:endParaRPr lang="en-US" altLang="en-US" sz="2800" dirty="0"/>
          </a:p>
          <a:p>
            <a:r>
              <a:rPr lang="en-US" altLang="en-US" sz="2800" dirty="0"/>
              <a:t>What would be the pm interval of this dead body?</a:t>
            </a:r>
            <a:endParaRPr lang="en-US" altLang="en-US" sz="2800" dirty="0"/>
          </a:p>
          <a:p>
            <a:endParaRPr lang="en-US" altLang="en-US" sz="2800" dirty="0"/>
          </a:p>
        </p:txBody>
      </p:sp>
      <p:pic>
        <p:nvPicPr>
          <p:cNvPr id="110595" name="Picture 3"/>
          <p:cNvPicPr>
            <a:picLocks noChangeAspect="1"/>
          </p:cNvPicPr>
          <p:nvPr/>
        </p:nvPicPr>
        <p:blipFill>
          <a:blip r:embed="rId1"/>
          <a:stretch>
            <a:fillRect/>
          </a:stretch>
        </p:blipFill>
        <p:spPr>
          <a:xfrm>
            <a:off x="179388" y="260350"/>
            <a:ext cx="1244600" cy="1152525"/>
          </a:xfrm>
          <a:prstGeom prst="rect">
            <a:avLst/>
          </a:prstGeom>
          <a:noFill/>
          <a:ln w="9525">
            <a:noFill/>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1618" name="Picture 2"/>
          <p:cNvPicPr>
            <a:picLocks noGrp="1" noChangeAspect="1"/>
          </p:cNvPicPr>
          <p:nvPr>
            <p:ph idx="1"/>
          </p:nvPr>
        </p:nvPicPr>
        <p:blipFill>
          <a:blip r:embed="rId1"/>
          <a:srcRect/>
          <a:stretch>
            <a:fillRect/>
          </a:stretch>
        </p:blipFill>
        <p:spPr>
          <a:xfrm>
            <a:off x="0" y="0"/>
            <a:ext cx="9144000" cy="6597650"/>
          </a:xfr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p:cNvSpPr>
          <p:nvPr>
            <p:ph type="title"/>
          </p:nvPr>
        </p:nvSpPr>
        <p:spPr>
          <a:ln/>
        </p:spPr>
        <p:txBody>
          <a:bodyPr vert="horz" wrap="square" lIns="91440" tIns="45720" rIns="91440" bIns="45720" anchor="ctr" anchorCtr="0"/>
          <a:p>
            <a:pPr eaLnBrk="1" hangingPunct="1"/>
            <a:endParaRPr lang="en-US" altLang="en-US" dirty="0"/>
          </a:p>
        </p:txBody>
      </p:sp>
      <p:sp>
        <p:nvSpPr>
          <p:cNvPr id="25603" name="Rectangle 3"/>
          <p:cNvSpPr>
            <a:spLocks noGrp="1"/>
          </p:cNvSpPr>
          <p:nvPr>
            <p:ph idx="1"/>
          </p:nvPr>
        </p:nvSpPr>
        <p:spPr>
          <a:xfrm>
            <a:off x="457200" y="304800"/>
            <a:ext cx="8229600" cy="5821363"/>
          </a:xfrm>
          <a:ln/>
        </p:spPr>
        <p:txBody>
          <a:bodyPr vert="horz" wrap="square" lIns="91440" tIns="45720" rIns="91440" bIns="45720" anchor="t" anchorCtr="0"/>
          <a:p>
            <a:pPr algn="just" eaLnBrk="1" hangingPunct="1">
              <a:lnSpc>
                <a:spcPct val="200000"/>
              </a:lnSpc>
            </a:pPr>
            <a:r>
              <a:rPr lang="en-US" altLang="en-US" dirty="0"/>
              <a:t>Contact the skin with hot object does not lead to congestion, reddening or flushing.</a:t>
            </a:r>
            <a:endParaRPr lang="en-US" altLang="en-US" dirty="0"/>
          </a:p>
          <a:p>
            <a:pPr algn="just" eaLnBrk="1" hangingPunct="1">
              <a:lnSpc>
                <a:spcPct val="200000"/>
              </a:lnSpc>
            </a:pPr>
            <a:endParaRPr lang="en-US" altLang="en-US" dirty="0"/>
          </a:p>
          <a:p>
            <a:pPr algn="just" eaLnBrk="1" hangingPunct="1">
              <a:lnSpc>
                <a:spcPct val="200000"/>
              </a:lnSpc>
            </a:pPr>
            <a:r>
              <a:rPr lang="en-US" altLang="en-US" dirty="0"/>
              <a:t>On cutting a small artery, no spurting of blood.</a:t>
            </a:r>
            <a:endParaRPr lang="en-US" altLang="en-US" dirty="0"/>
          </a:p>
          <a:p>
            <a:pPr eaLnBrk="1" hangingPunct="1"/>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0 0  L 0.25 0.33287  E" pathEditMode="relative" ptsTypes="">
                                      <p:cBhvr>
                                        <p:cTn id="6" dur="2000" fill="hold"/>
                                        <p:tgtEl>
                                          <p:spTgt spid="25603">
                                            <p:txEl>
                                              <p:charRg st="86" end="135"/>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5603">
                                            <p:txEl>
                                              <p:charRg st="86" end="135"/>
                                            </p:txEl>
                                          </p:spTgt>
                                        </p:tgtEl>
                                        <p:attrNameLst>
                                          <p:attrName>style.visibility</p:attrName>
                                        </p:attrNameLst>
                                      </p:cBhvr>
                                      <p:to>
                                        <p:strVal val="visible"/>
                                      </p:to>
                                    </p:set>
                                    <p:anim calcmode="lin" valueType="num">
                                      <p:cBhvr additive="base">
                                        <p:cTn id="11" dur="500" fill="hold"/>
                                        <p:tgtEl>
                                          <p:spTgt spid="25603">
                                            <p:txEl>
                                              <p:charRg st="86" end="13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603">
                                            <p:txEl>
                                              <p:charRg st="86" end="13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p:cNvSpPr>
          <p:nvPr>
            <p:ph type="title"/>
          </p:nvPr>
        </p:nvSpPr>
        <p:spPr>
          <a:ln/>
        </p:spPr>
        <p:txBody>
          <a:bodyPr vert="horz" wrap="square" lIns="91440" tIns="45720" rIns="91440" bIns="45720" anchor="ctr" anchorCtr="0"/>
          <a:p>
            <a:pPr eaLnBrk="1" hangingPunct="1"/>
            <a:endParaRPr lang="en-US" altLang="en-US" dirty="0"/>
          </a:p>
        </p:txBody>
      </p:sp>
      <p:sp>
        <p:nvSpPr>
          <p:cNvPr id="14339" name="Rectangle 3"/>
          <p:cNvSpPr>
            <a:spLocks noGrp="1"/>
          </p:cNvSpPr>
          <p:nvPr>
            <p:ph idx="1"/>
          </p:nvPr>
        </p:nvSpPr>
        <p:spPr>
          <a:xfrm>
            <a:off x="457200" y="228600"/>
            <a:ext cx="8229600" cy="5897563"/>
          </a:xfrm>
          <a:ln/>
        </p:spPr>
        <p:txBody>
          <a:bodyPr vert="horz" wrap="square" lIns="91440" tIns="45720" rIns="91440" bIns="45720" anchor="t" anchorCtr="0"/>
          <a:p>
            <a:pPr algn="just" eaLnBrk="1" hangingPunct="1">
              <a:lnSpc>
                <a:spcPct val="200000"/>
              </a:lnSpc>
            </a:pPr>
            <a:r>
              <a:rPr lang="en-US" altLang="en-US" dirty="0"/>
              <a:t>Webs between fingers become opaque on transillumination in a dark room (normally translucent and red due to the circulating RBCs).</a:t>
            </a:r>
            <a:endParaRPr lang="en-US" altLang="en-US" dirty="0"/>
          </a:p>
          <a:p>
            <a:pPr eaLnBrk="1" hangingPunct="1">
              <a:lnSpc>
                <a:spcPct val="200000"/>
              </a:lnSpc>
            </a:pPr>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p:cNvSpPr>
          <p:nvPr>
            <p:ph type="title"/>
          </p:nvPr>
        </p:nvSpPr>
        <p:spPr>
          <a:ln/>
        </p:spPr>
        <p:txBody>
          <a:bodyPr vert="horz" wrap="square" lIns="91440" tIns="45720" rIns="91440" bIns="45720" anchor="ctr" anchorCtr="0"/>
          <a:p>
            <a:pPr eaLnBrk="1" hangingPunct="1"/>
            <a:endParaRPr lang="en-US" altLang="en-US" dirty="0"/>
          </a:p>
        </p:txBody>
      </p:sp>
      <p:sp>
        <p:nvSpPr>
          <p:cNvPr id="15363" name="Rectangle 3"/>
          <p:cNvSpPr>
            <a:spLocks noGrp="1"/>
          </p:cNvSpPr>
          <p:nvPr>
            <p:ph idx="1"/>
          </p:nvPr>
        </p:nvSpPr>
        <p:spPr>
          <a:xfrm>
            <a:off x="457200" y="304800"/>
            <a:ext cx="8229600" cy="5821363"/>
          </a:xfrm>
          <a:ln/>
        </p:spPr>
        <p:txBody>
          <a:bodyPr vert="horz" wrap="square" lIns="91440" tIns="45720" rIns="91440" bIns="45720" anchor="t" anchorCtr="0"/>
          <a:p>
            <a:pPr algn="just" eaLnBrk="1" hangingPunct="1">
              <a:lnSpc>
                <a:spcPct val="200000"/>
              </a:lnSpc>
            </a:pPr>
            <a:r>
              <a:rPr lang="en-US" altLang="en-US" dirty="0"/>
              <a:t>Injection of fluorescin does not lead to yellow coloration of distant skin and conjunctiva.</a:t>
            </a:r>
            <a:endParaRPr lang="en-US" altLang="en-US" dirty="0"/>
          </a:p>
          <a:p>
            <a:pPr eaLnBrk="1" hangingPunct="1"/>
            <a:endParaRPr lang="en-US" altLang="en-US" dirty="0"/>
          </a:p>
        </p:txBody>
      </p:sp>
      <p:pic>
        <p:nvPicPr>
          <p:cNvPr id="15364" name="Picture 4" descr="CA8L27O5"/>
          <p:cNvPicPr>
            <a:picLocks noChangeAspect="1"/>
          </p:cNvPicPr>
          <p:nvPr/>
        </p:nvPicPr>
        <p:blipFill>
          <a:blip r:embed="rId1"/>
          <a:stretch>
            <a:fillRect/>
          </a:stretch>
        </p:blipFill>
        <p:spPr>
          <a:xfrm>
            <a:off x="762000" y="4419600"/>
            <a:ext cx="2971800" cy="2133600"/>
          </a:xfrm>
          <a:prstGeom prst="rect">
            <a:avLst/>
          </a:prstGeom>
          <a:noFill/>
          <a:ln w="9525">
            <a:noFill/>
          </a:ln>
        </p:spPr>
      </p:pic>
      <p:pic>
        <p:nvPicPr>
          <p:cNvPr id="15365" name="Picture 5" descr="CA8EHBIR"/>
          <p:cNvPicPr>
            <a:picLocks noChangeAspect="1"/>
          </p:cNvPicPr>
          <p:nvPr/>
        </p:nvPicPr>
        <p:blipFill>
          <a:blip r:embed="rId2"/>
          <a:stretch>
            <a:fillRect/>
          </a:stretch>
        </p:blipFill>
        <p:spPr>
          <a:xfrm>
            <a:off x="5486400" y="4419600"/>
            <a:ext cx="3352800" cy="2133600"/>
          </a:xfrm>
          <a:prstGeom prst="rect">
            <a:avLst/>
          </a:prstGeom>
          <a:noFill/>
          <a:ln w="9525">
            <a:noFill/>
          </a:ln>
        </p:spPr>
      </p:pic>
      <p:pic>
        <p:nvPicPr>
          <p:cNvPr id="15366" name="Picture 6" descr="CATVR709"/>
          <p:cNvPicPr>
            <a:picLocks noChangeAspect="1"/>
          </p:cNvPicPr>
          <p:nvPr/>
        </p:nvPicPr>
        <p:blipFill>
          <a:blip r:embed="rId3"/>
          <a:stretch>
            <a:fillRect/>
          </a:stretch>
        </p:blipFill>
        <p:spPr>
          <a:xfrm>
            <a:off x="3505200" y="2286000"/>
            <a:ext cx="2590800" cy="198120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p:cNvSpPr>
          <p:nvPr>
            <p:ph type="title"/>
          </p:nvPr>
        </p:nvSpPr>
        <p:spPr>
          <a:ln/>
        </p:spPr>
        <p:txBody>
          <a:bodyPr vert="horz" wrap="square" lIns="91440" tIns="45720" rIns="91440" bIns="45720" anchor="ctr" anchorCtr="0"/>
          <a:p>
            <a:pPr eaLnBrk="1" hangingPunct="1"/>
            <a:endParaRPr lang="en-US" altLang="en-US" dirty="0"/>
          </a:p>
        </p:txBody>
      </p:sp>
      <p:sp>
        <p:nvSpPr>
          <p:cNvPr id="16387" name="Rectangle 3"/>
          <p:cNvSpPr>
            <a:spLocks noGrp="1"/>
          </p:cNvSpPr>
          <p:nvPr>
            <p:ph idx="1"/>
          </p:nvPr>
        </p:nvSpPr>
        <p:spPr>
          <a:xfrm>
            <a:off x="457200" y="1295400"/>
            <a:ext cx="8229600" cy="4830763"/>
          </a:xfrm>
          <a:ln/>
        </p:spPr>
        <p:txBody>
          <a:bodyPr vert="horz" wrap="square" lIns="91440" tIns="45720" rIns="91440" bIns="45720" anchor="t" anchorCtr="0"/>
          <a:p>
            <a:pPr algn="just" eaLnBrk="1" hangingPunct="1"/>
            <a:r>
              <a:rPr lang="en-US" altLang="en-US" dirty="0"/>
              <a:t>Flat ECG.   </a:t>
            </a:r>
            <a:endParaRPr lang="en-US" altLang="en-US" dirty="0"/>
          </a:p>
          <a:p>
            <a:pPr eaLnBrk="1" hangingPunct="1"/>
            <a:endParaRPr lang="en-US" altLang="en-US" dirty="0"/>
          </a:p>
        </p:txBody>
      </p:sp>
      <p:pic>
        <p:nvPicPr>
          <p:cNvPr id="16388" name="Picture 4" descr="images2"/>
          <p:cNvPicPr>
            <a:picLocks noChangeAspect="1"/>
          </p:cNvPicPr>
          <p:nvPr/>
        </p:nvPicPr>
        <p:blipFill>
          <a:blip r:embed="rId1"/>
          <a:stretch>
            <a:fillRect/>
          </a:stretch>
        </p:blipFill>
        <p:spPr>
          <a:xfrm>
            <a:off x="1066800" y="2719388"/>
            <a:ext cx="3962400" cy="1928812"/>
          </a:xfrm>
          <a:prstGeom prst="rect">
            <a:avLst/>
          </a:prstGeom>
          <a:noFill/>
          <a:ln w="9525">
            <a:noFill/>
          </a:ln>
        </p:spPr>
      </p:pic>
      <p:pic>
        <p:nvPicPr>
          <p:cNvPr id="16389" name="Picture 5" descr="CA1YBBLV"/>
          <p:cNvPicPr>
            <a:picLocks noChangeAspect="1"/>
          </p:cNvPicPr>
          <p:nvPr/>
        </p:nvPicPr>
        <p:blipFill>
          <a:blip r:embed="rId2"/>
          <a:stretch>
            <a:fillRect/>
          </a:stretch>
        </p:blipFill>
        <p:spPr>
          <a:xfrm>
            <a:off x="5638800" y="4419600"/>
            <a:ext cx="2895600" cy="198120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p:cNvSpPr>
          <p:nvPr>
            <p:ph type="title"/>
          </p:nvPr>
        </p:nvSpPr>
        <p:spPr>
          <a:ln/>
        </p:spPr>
        <p:txBody>
          <a:bodyPr vert="horz" wrap="square" lIns="91440" tIns="45720" rIns="91440" bIns="45720" anchor="ctr" anchorCtr="0"/>
          <a:p>
            <a:pPr eaLnBrk="1" hangingPunct="1"/>
            <a:endParaRPr lang="en-US" altLang="en-US" dirty="0"/>
          </a:p>
        </p:txBody>
      </p:sp>
      <p:sp>
        <p:nvSpPr>
          <p:cNvPr id="17411" name="Rectangle 3"/>
          <p:cNvSpPr>
            <a:spLocks noGrp="1"/>
          </p:cNvSpPr>
          <p:nvPr>
            <p:ph idx="1"/>
          </p:nvPr>
        </p:nvSpPr>
        <p:spPr>
          <a:xfrm>
            <a:off x="457200" y="228600"/>
            <a:ext cx="8229600" cy="5897563"/>
          </a:xfrm>
          <a:ln/>
        </p:spPr>
        <p:txBody>
          <a:bodyPr vert="horz" wrap="square" lIns="91440" tIns="45720" rIns="91440" bIns="45720" anchor="t" anchorCtr="0"/>
          <a:p>
            <a:pPr marL="609600" indent="-609600" eaLnBrk="1" hangingPunct="1">
              <a:buNone/>
            </a:pPr>
            <a:r>
              <a:rPr lang="en-US" altLang="en-US" dirty="0"/>
              <a:t> </a:t>
            </a:r>
            <a:r>
              <a:rPr lang="en-US" altLang="en-US" b="1" i="1" dirty="0"/>
              <a:t>(B) Examination of Respiration:</a:t>
            </a:r>
            <a:endParaRPr lang="en-US" altLang="en-US" dirty="0"/>
          </a:p>
          <a:p>
            <a:pPr marL="609600" indent="-609600" algn="just" eaLnBrk="1" hangingPunct="1"/>
            <a:r>
              <a:rPr lang="en-US" altLang="en-US" dirty="0"/>
              <a:t>Absence of breath sounds by prolonged auscultation over trachea and lungs.</a:t>
            </a:r>
            <a:endParaRPr lang="en-US" altLang="en-US" dirty="0"/>
          </a:p>
          <a:p>
            <a:pPr marL="609600" indent="-609600" algn="just" eaLnBrk="1" hangingPunct="1"/>
            <a:r>
              <a:rPr lang="en-US" altLang="en-US" dirty="0"/>
              <a:t>Absence of thoracic and abdominal respiratory movements.</a:t>
            </a:r>
            <a:endParaRPr lang="en-US" altLang="en-US" dirty="0"/>
          </a:p>
        </p:txBody>
      </p:sp>
      <p:pic>
        <p:nvPicPr>
          <p:cNvPr id="17412" name="Picture 4" descr="93806207"/>
          <p:cNvPicPr>
            <a:picLocks noChangeAspect="1"/>
          </p:cNvPicPr>
          <p:nvPr/>
        </p:nvPicPr>
        <p:blipFill>
          <a:blip r:embed="rId1"/>
          <a:srcRect r="-41309"/>
          <a:stretch>
            <a:fillRect/>
          </a:stretch>
        </p:blipFill>
        <p:spPr>
          <a:xfrm>
            <a:off x="1219200" y="3429000"/>
            <a:ext cx="7467600" cy="2697163"/>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6"/>
          <p:cNvSpPr/>
          <p:nvPr/>
        </p:nvSpPr>
        <p:spPr>
          <a:xfrm>
            <a:off x="2286000" y="1873250"/>
            <a:ext cx="45720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sz="1800" dirty="0"/>
              <a:t>. </a:t>
            </a:r>
            <a:endParaRPr lang="en-US" altLang="en-US" sz="1800" dirty="0"/>
          </a:p>
        </p:txBody>
      </p:sp>
      <p:sp>
        <p:nvSpPr>
          <p:cNvPr id="18435" name="Rectangle 7"/>
          <p:cNvSpPr>
            <a:spLocks noGrp="1"/>
          </p:cNvSpPr>
          <p:nvPr>
            <p:ph idx="1"/>
          </p:nvPr>
        </p:nvSpPr>
        <p:spPr>
          <a:xfrm flipH="1">
            <a:off x="381000" y="685800"/>
            <a:ext cx="8305800" cy="5440363"/>
          </a:xfrm>
          <a:ln/>
        </p:spPr>
        <p:txBody>
          <a:bodyPr vert="horz" wrap="square" lIns="91440" tIns="45720" rIns="91440" bIns="45720" anchor="t" anchorCtr="0"/>
          <a:p>
            <a:pPr marL="609600" indent="-609600" algn="just" eaLnBrk="1" hangingPunct="1"/>
            <a:r>
              <a:rPr lang="en-US" altLang="en-US" dirty="0"/>
              <a:t>No condensation of water vapor while putting a mirror in front of the nose (no expiration).</a:t>
            </a:r>
            <a:endParaRPr lang="en-US" altLang="en-US" dirty="0"/>
          </a:p>
          <a:p>
            <a:pPr marL="609600" indent="-609600" algn="just" eaLnBrk="1" hangingPunct="1"/>
            <a:endParaRPr lang="en-US" altLang="en-US" dirty="0"/>
          </a:p>
          <a:p>
            <a:pPr marL="609600" indent="-609600" algn="just" eaLnBrk="1" hangingPunct="1"/>
            <a:r>
              <a:rPr lang="en-US" altLang="en-US" dirty="0"/>
              <a:t>No movement of a feather put in front of the nose or lips.</a:t>
            </a:r>
            <a:endParaRPr lang="en-US" altLang="en-US" dirty="0"/>
          </a:p>
          <a:p>
            <a:pPr marL="609600" indent="-609600" algn="just" eaLnBrk="1" hangingPunct="1"/>
            <a:endParaRPr lang="en-US" altLang="en-US" dirty="0"/>
          </a:p>
          <a:p>
            <a:pPr marL="609600" indent="-609600" algn="just" eaLnBrk="1" hangingPunct="1"/>
            <a:r>
              <a:rPr lang="en-US" altLang="en-US" dirty="0"/>
              <a:t>A basin containing water put on abdomen or chest remains stand still (no respiratory movement).</a:t>
            </a:r>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p:cNvSpPr>
          <p:nvPr>
            <p:ph type="title"/>
          </p:nvPr>
        </p:nvSpPr>
        <p:spPr>
          <a:ln/>
        </p:spPr>
        <p:txBody>
          <a:bodyPr vert="horz" wrap="square" lIns="91440" tIns="45720" rIns="91440" bIns="45720" anchor="ctr" anchorCtr="0"/>
          <a:p>
            <a:pPr eaLnBrk="1" hangingPunct="1"/>
            <a:endParaRPr lang="en-US" altLang="en-US" dirty="0"/>
          </a:p>
        </p:txBody>
      </p:sp>
      <p:sp>
        <p:nvSpPr>
          <p:cNvPr id="19459" name="Rectangle 3"/>
          <p:cNvSpPr>
            <a:spLocks noGrp="1"/>
          </p:cNvSpPr>
          <p:nvPr>
            <p:ph idx="1"/>
          </p:nvPr>
        </p:nvSpPr>
        <p:spPr>
          <a:ln/>
        </p:spPr>
        <p:txBody>
          <a:bodyPr vert="horz" wrap="square" lIns="91440" tIns="45720" rIns="91440" bIns="45720" anchor="t" anchorCtr="0"/>
          <a:p>
            <a:pPr marL="609600" indent="-609600" eaLnBrk="1" hangingPunct="1">
              <a:buNone/>
            </a:pPr>
            <a:r>
              <a:rPr lang="en-US" altLang="en-US" b="1" i="1" dirty="0"/>
              <a:t>(C) Examination of nervous system:</a:t>
            </a:r>
            <a:endParaRPr lang="en-US" altLang="en-US" dirty="0"/>
          </a:p>
          <a:p>
            <a:pPr marL="609600" indent="-609600" eaLnBrk="1" hangingPunct="1"/>
            <a:r>
              <a:rPr lang="en-US" altLang="en-US" dirty="0"/>
              <a:t>1. Absent reflexes</a:t>
            </a:r>
            <a:endParaRPr lang="en-US" altLang="en-US" dirty="0"/>
          </a:p>
          <a:p>
            <a:pPr marL="609600" indent="-609600" eaLnBrk="1" hangingPunct="1"/>
            <a:r>
              <a:rPr lang="en-US" altLang="en-US" dirty="0"/>
              <a:t>2. Flat EEG</a:t>
            </a:r>
            <a:endParaRPr lang="en-US" altLang="en-US" dirty="0"/>
          </a:p>
        </p:txBody>
      </p:sp>
      <p:pic>
        <p:nvPicPr>
          <p:cNvPr id="19460" name="Picture 5" descr="CAUJW7PQ"/>
          <p:cNvPicPr>
            <a:picLocks noChangeAspect="1"/>
          </p:cNvPicPr>
          <p:nvPr/>
        </p:nvPicPr>
        <p:blipFill>
          <a:blip r:embed="rId1"/>
          <a:stretch>
            <a:fillRect/>
          </a:stretch>
        </p:blipFill>
        <p:spPr>
          <a:xfrm>
            <a:off x="2971800" y="3581400"/>
            <a:ext cx="5715000" cy="2590800"/>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Title 3"/>
          <p:cNvSpPr>
            <a:spLocks noGrp="1"/>
          </p:cNvSpPr>
          <p:nvPr>
            <p:ph type="title"/>
          </p:nvPr>
        </p:nvSpPr>
        <p:spPr>
          <a:xfrm>
            <a:off x="1908175" y="274638"/>
            <a:ext cx="6778625" cy="1143000"/>
          </a:xfrm>
          <a:ln/>
        </p:spPr>
        <p:txBody>
          <a:bodyPr vert="horz" wrap="square" lIns="91440" tIns="45720" rIns="91440" bIns="45720" anchor="ctr" anchorCtr="0"/>
          <a:p>
            <a:pPr eaLnBrk="1" hangingPunct="1"/>
            <a:r>
              <a:rPr lang="en-US" altLang="en-US" b="1" dirty="0">
                <a:solidFill>
                  <a:schemeClr val="bg1"/>
                </a:solidFill>
              </a:rPr>
              <a:t>Eye Changes…</a:t>
            </a:r>
            <a:endParaRPr lang="en-US" altLang="en-US" dirty="0"/>
          </a:p>
        </p:txBody>
      </p:sp>
      <p:sp>
        <p:nvSpPr>
          <p:cNvPr id="20483" name="Content Placeholder 4"/>
          <p:cNvSpPr>
            <a:spLocks noGrp="1"/>
          </p:cNvSpPr>
          <p:nvPr>
            <p:ph idx="1"/>
          </p:nvPr>
        </p:nvSpPr>
        <p:spPr>
          <a:xfrm>
            <a:off x="3348038" y="5561013"/>
            <a:ext cx="3394075" cy="1108075"/>
          </a:xfrm>
          <a:ln/>
        </p:spPr>
        <p:txBody>
          <a:bodyPr vert="horz" wrap="square" lIns="91440" tIns="45720" rIns="91440" bIns="45720" anchor="t" anchorCtr="0"/>
          <a:p>
            <a:pPr marL="0" indent="0" eaLnBrk="1" hangingPunct="1">
              <a:buNone/>
            </a:pPr>
            <a:r>
              <a:rPr lang="en-US" altLang="en-US" dirty="0"/>
              <a:t>Corneal Opacity</a:t>
            </a:r>
            <a:endParaRPr lang="en-US" altLang="en-US" dirty="0"/>
          </a:p>
        </p:txBody>
      </p:sp>
      <p:pic>
        <p:nvPicPr>
          <p:cNvPr id="20484" name="Picture 2"/>
          <p:cNvPicPr>
            <a:picLocks noChangeAspect="1"/>
          </p:cNvPicPr>
          <p:nvPr/>
        </p:nvPicPr>
        <p:blipFill>
          <a:blip r:embed="rId1"/>
          <a:stretch>
            <a:fillRect/>
          </a:stretch>
        </p:blipFill>
        <p:spPr>
          <a:xfrm>
            <a:off x="179388" y="260350"/>
            <a:ext cx="1712912" cy="904875"/>
          </a:xfrm>
          <a:prstGeom prst="rect">
            <a:avLst/>
          </a:prstGeom>
          <a:noFill/>
          <a:ln w="9525">
            <a:noFill/>
          </a:ln>
        </p:spPr>
      </p:pic>
      <p:pic>
        <p:nvPicPr>
          <p:cNvPr id="20485" name="Picture 5"/>
          <p:cNvPicPr>
            <a:picLocks noChangeAspect="1"/>
          </p:cNvPicPr>
          <p:nvPr/>
        </p:nvPicPr>
        <p:blipFill>
          <a:blip r:embed="rId2"/>
          <a:stretch>
            <a:fillRect/>
          </a:stretch>
        </p:blipFill>
        <p:spPr>
          <a:xfrm>
            <a:off x="1763713" y="1484313"/>
            <a:ext cx="6005512" cy="3960812"/>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a:spLocks noGrp="1"/>
          </p:cNvSpPr>
          <p:nvPr>
            <p:ph type="title"/>
          </p:nvPr>
        </p:nvSpPr>
        <p:spPr>
          <a:ln/>
        </p:spPr>
        <p:txBody>
          <a:bodyPr vert="horz" wrap="square" lIns="91440" tIns="45720" rIns="91440" bIns="45720" anchor="ctr" anchorCtr="0"/>
          <a:p>
            <a:pPr eaLnBrk="1" hangingPunct="1"/>
            <a:endParaRPr lang="en-US" altLang="en-US" dirty="0"/>
          </a:p>
        </p:txBody>
      </p:sp>
      <p:sp>
        <p:nvSpPr>
          <p:cNvPr id="21507" name="Rectangle 3"/>
          <p:cNvSpPr>
            <a:spLocks noGrp="1"/>
          </p:cNvSpPr>
          <p:nvPr>
            <p:ph idx="1"/>
          </p:nvPr>
        </p:nvSpPr>
        <p:spPr>
          <a:xfrm>
            <a:off x="381000" y="1600200"/>
            <a:ext cx="8229600" cy="4525963"/>
          </a:xfrm>
          <a:ln/>
        </p:spPr>
        <p:txBody>
          <a:bodyPr vert="horz" wrap="square" lIns="91440" tIns="45720" rIns="91440" bIns="45720" anchor="t" anchorCtr="0"/>
          <a:p>
            <a:pPr marL="533400" indent="-533400" eaLnBrk="1" hangingPunct="1">
              <a:buNone/>
            </a:pPr>
            <a:r>
              <a:rPr lang="en-US" altLang="en-US" b="1" i="1" dirty="0"/>
              <a:t>(D) Ocular signs:</a:t>
            </a:r>
            <a:endParaRPr lang="en-US" altLang="en-US" dirty="0"/>
          </a:p>
          <a:p>
            <a:pPr marL="533400" indent="-533400" eaLnBrk="1" hangingPunct="1"/>
            <a:r>
              <a:rPr lang="en-US" altLang="en-US" dirty="0"/>
              <a:t>No blinking, mucus is present over the cornea.</a:t>
            </a:r>
            <a:endParaRPr lang="en-US" altLang="en-US" dirty="0"/>
          </a:p>
          <a:p>
            <a:pPr marL="533400" indent="-533400" eaLnBrk="1" hangingPunct="1"/>
            <a:endParaRPr lang="en-US" altLang="en-US" dirty="0"/>
          </a:p>
          <a:p>
            <a:pPr marL="533400" indent="-533400" eaLnBrk="1" hangingPunct="1"/>
            <a:r>
              <a:rPr lang="en-US" altLang="en-US" dirty="0"/>
              <a:t>Corneal dimness.</a:t>
            </a:r>
            <a:endParaRPr lang="en-US" altLang="en-US" dirty="0"/>
          </a:p>
          <a:p>
            <a:pPr marL="533400" indent="-533400" eaLnBrk="1" hangingPunct="1"/>
            <a:endParaRPr lang="en-US" altLang="en-US" dirty="0"/>
          </a:p>
          <a:p>
            <a:pPr marL="533400" indent="-533400" eaLnBrk="1" hangingPunct="1"/>
            <a:r>
              <a:rPr lang="en-US" altLang="en-US" dirty="0"/>
              <a:t>Loss of corneal reflex.</a:t>
            </a:r>
            <a:endParaRPr lang="en-US" altLang="en-US" dirty="0"/>
          </a:p>
        </p:txBody>
      </p:sp>
      <p:pic>
        <p:nvPicPr>
          <p:cNvPr id="21508" name="Picture 5" descr="CAW3QLSJ"/>
          <p:cNvPicPr>
            <a:picLocks noChangeAspect="1"/>
          </p:cNvPicPr>
          <p:nvPr/>
        </p:nvPicPr>
        <p:blipFill>
          <a:blip r:embed="rId1"/>
          <a:stretch>
            <a:fillRect/>
          </a:stretch>
        </p:blipFill>
        <p:spPr>
          <a:xfrm>
            <a:off x="5029200" y="3200400"/>
            <a:ext cx="2743200" cy="167640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098" name="Rectangle 118"/>
          <p:cNvSpPr/>
          <p:nvPr/>
        </p:nvSpPr>
        <p:spPr>
          <a:xfrm>
            <a:off x="395288" y="3860800"/>
            <a:ext cx="4032250" cy="54451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s-UY" altLang="en-US" sz="2000" b="1" dirty="0">
                <a:solidFill>
                  <a:schemeClr val="bg1"/>
                </a:solidFill>
              </a:rPr>
              <a:t>Nadra Kandeel</a:t>
            </a:r>
            <a:endParaRPr lang="es-UY" altLang="en-US" sz="2000" b="1" dirty="0">
              <a:solidFill>
                <a:schemeClr val="bg1"/>
              </a:solidFill>
            </a:endParaRPr>
          </a:p>
        </p:txBody>
      </p:sp>
      <p:sp>
        <p:nvSpPr>
          <p:cNvPr id="4099" name="WordArt 5"/>
          <p:cNvSpPr>
            <a:spLocks noTextEdit="1"/>
          </p:cNvSpPr>
          <p:nvPr/>
        </p:nvSpPr>
        <p:spPr>
          <a:xfrm>
            <a:off x="304800" y="823913"/>
            <a:ext cx="8458200" cy="1081087"/>
          </a:xfrm>
          <a:prstGeom prst="rect">
            <a:avLst/>
          </a:prstGeom>
        </p:spPr>
        <p:txBody>
          <a:bodyPr wrap="none" fromWordArt="1">
            <a:prstTxWarp prst="textPlain">
              <a:avLst>
                <a:gd name="adj" fmla="val 50000"/>
              </a:avLst>
            </a:prstTxWarp>
            <a:normAutofit/>
          </a:bodyPr>
          <a:p>
            <a:pPr algn="ctr"/>
            <a:r>
              <a:rPr lang="en-US" sz="1400">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lin ang="5400000" scaled="1"/>
                  <a:tileRect/>
                </a:gradFill>
                <a:effectLst>
                  <a:prstShdw prst="shdw17" dist="17961" dir="13499999">
                    <a:srgbClr val="00004E"/>
                  </a:prstShdw>
                </a:effectLst>
                <a:latin typeface="Arial" panose="020B0604020202020204" pitchFamily="34" charset="0"/>
                <a:ea typeface="Arial" panose="020B0604020202020204" pitchFamily="34" charset="0"/>
              </a:rPr>
              <a:t>The Signs of Death &amp; Post Mortem Changes</a:t>
            </a:r>
            <a:endParaRPr lang="en-US" sz="1400">
              <a:gradFill rotWithShape="1">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lin ang="5400000" scaled="1"/>
                <a:tileRect/>
              </a:gradFill>
              <a:effectLst>
                <a:prstShdw prst="shdw17" dist="17961" dir="13499999">
                  <a:srgbClr val="00004E"/>
                </a:prstShdw>
              </a:effectLst>
              <a:latin typeface="Arial" panose="020B0604020202020204" pitchFamily="34" charset="0"/>
              <a:ea typeface="Arial" panose="020B0604020202020204" pitchFamily="34" charset="0"/>
            </a:endParaRPr>
          </a:p>
        </p:txBody>
      </p:sp>
      <p:sp>
        <p:nvSpPr>
          <p:cNvPr id="4100" name="Rectangle 110"/>
          <p:cNvSpPr txBox="1"/>
          <p:nvPr/>
        </p:nvSpPr>
        <p:spPr>
          <a:xfrm>
            <a:off x="395288" y="3213100"/>
            <a:ext cx="4645025" cy="54451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s-UY" altLang="en-US" sz="2800" b="1" dirty="0"/>
              <a:t>Prepared By:</a:t>
            </a:r>
            <a:endParaRPr lang="es-ES" altLang="en-US" sz="2800" b="1" dirty="0"/>
          </a:p>
        </p:txBody>
      </p:sp>
      <p:sp>
        <p:nvSpPr>
          <p:cNvPr id="4101" name="Rectangle 118"/>
          <p:cNvSpPr/>
          <p:nvPr/>
        </p:nvSpPr>
        <p:spPr>
          <a:xfrm>
            <a:off x="309563" y="5084763"/>
            <a:ext cx="7646987" cy="544512"/>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s-ES" altLang="en-US" sz="2000" b="1" dirty="0">
              <a:solidFill>
                <a:srgbClr val="422C16"/>
              </a:solidFill>
            </a:endParaRPr>
          </a:p>
        </p:txBody>
      </p:sp>
      <p:pic>
        <p:nvPicPr>
          <p:cNvPr id="4102" name="Picture 6" descr="C:\Users\DR.NERMIEN\AppData\Local\Microsoft\Windows\Temporary Internet Files\Content.IE5\S8T3P2LG\MM900365183[1].gif"/>
          <p:cNvPicPr>
            <a:picLocks noChangeAspect="1"/>
          </p:cNvPicPr>
          <p:nvPr/>
        </p:nvPicPr>
        <p:blipFill>
          <a:blip r:embed="rId2"/>
          <a:stretch>
            <a:fillRect/>
          </a:stretch>
        </p:blipFill>
        <p:spPr>
          <a:xfrm>
            <a:off x="7451725" y="4978400"/>
            <a:ext cx="1044575" cy="1042988"/>
          </a:xfrm>
          <a:prstGeom prst="rect">
            <a:avLst/>
          </a:prstGeom>
          <a:noFill/>
          <a:ln w="9525">
            <a:noFill/>
          </a:ln>
        </p:spPr>
      </p:pic>
      <p:pic>
        <p:nvPicPr>
          <p:cNvPr id="4103" name="Picture 7"/>
          <p:cNvPicPr>
            <a:picLocks noChangeAspect="1"/>
          </p:cNvPicPr>
          <p:nvPr/>
        </p:nvPicPr>
        <p:blipFill>
          <a:blip r:embed="rId3"/>
          <a:stretch>
            <a:fillRect/>
          </a:stretch>
        </p:blipFill>
        <p:spPr>
          <a:xfrm>
            <a:off x="3059113" y="2781300"/>
            <a:ext cx="6084887" cy="3743325"/>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Title 3"/>
          <p:cNvSpPr>
            <a:spLocks noGrp="1"/>
          </p:cNvSpPr>
          <p:nvPr>
            <p:ph type="title"/>
          </p:nvPr>
        </p:nvSpPr>
        <p:spPr>
          <a:xfrm>
            <a:off x="1908175" y="274638"/>
            <a:ext cx="6778625" cy="1143000"/>
          </a:xfrm>
          <a:ln/>
        </p:spPr>
        <p:txBody>
          <a:bodyPr vert="horz" wrap="square" lIns="91440" tIns="45720" rIns="91440" bIns="45720" anchor="ctr" anchorCtr="0"/>
          <a:p>
            <a:pPr eaLnBrk="1" hangingPunct="1"/>
            <a:r>
              <a:rPr lang="en-US" altLang="en-US" b="1" dirty="0">
                <a:solidFill>
                  <a:schemeClr val="bg1"/>
                </a:solidFill>
              </a:rPr>
              <a:t>Eye Changes…</a:t>
            </a:r>
            <a:endParaRPr lang="en-US" altLang="en-US" dirty="0"/>
          </a:p>
        </p:txBody>
      </p:sp>
      <p:sp>
        <p:nvSpPr>
          <p:cNvPr id="22531" name="Content Placeholder 4"/>
          <p:cNvSpPr>
            <a:spLocks noGrp="1"/>
          </p:cNvSpPr>
          <p:nvPr>
            <p:ph idx="1"/>
          </p:nvPr>
        </p:nvSpPr>
        <p:spPr>
          <a:xfrm>
            <a:off x="1908175" y="5459413"/>
            <a:ext cx="5688013" cy="1108075"/>
          </a:xfrm>
          <a:ln/>
        </p:spPr>
        <p:txBody>
          <a:bodyPr vert="horz" wrap="square" lIns="91440" tIns="45720" rIns="91440" bIns="45720" anchor="t" anchorCtr="0"/>
          <a:p>
            <a:pPr marL="0" indent="0" eaLnBrk="1" hangingPunct="1">
              <a:buNone/>
            </a:pPr>
            <a:r>
              <a:rPr lang="en-US" altLang="en-US" dirty="0"/>
              <a:t>Retinal Vein Segmentation</a:t>
            </a:r>
            <a:endParaRPr lang="en-US" altLang="en-US" dirty="0"/>
          </a:p>
        </p:txBody>
      </p:sp>
      <p:pic>
        <p:nvPicPr>
          <p:cNvPr id="22532" name="Picture 2"/>
          <p:cNvPicPr>
            <a:picLocks noChangeAspect="1"/>
          </p:cNvPicPr>
          <p:nvPr/>
        </p:nvPicPr>
        <p:blipFill>
          <a:blip r:embed="rId1"/>
          <a:stretch>
            <a:fillRect/>
          </a:stretch>
        </p:blipFill>
        <p:spPr>
          <a:xfrm>
            <a:off x="179388" y="260350"/>
            <a:ext cx="1712912" cy="904875"/>
          </a:xfrm>
          <a:prstGeom prst="rect">
            <a:avLst/>
          </a:prstGeom>
          <a:noFill/>
          <a:ln w="9525">
            <a:noFill/>
          </a:ln>
        </p:spPr>
      </p:pic>
      <p:pic>
        <p:nvPicPr>
          <p:cNvPr id="22533" name="Picture 1"/>
          <p:cNvPicPr>
            <a:picLocks noChangeAspect="1"/>
          </p:cNvPicPr>
          <p:nvPr/>
        </p:nvPicPr>
        <p:blipFill>
          <a:blip r:embed="rId2"/>
          <a:stretch>
            <a:fillRect/>
          </a:stretch>
        </p:blipFill>
        <p:spPr>
          <a:xfrm>
            <a:off x="5076825" y="2435225"/>
            <a:ext cx="3370263" cy="2152650"/>
          </a:xfrm>
          <a:prstGeom prst="rect">
            <a:avLst/>
          </a:prstGeom>
          <a:noFill/>
          <a:ln w="9525">
            <a:noFill/>
          </a:ln>
        </p:spPr>
      </p:pic>
      <p:pic>
        <p:nvPicPr>
          <p:cNvPr id="8" name="Picture 7" descr="F:\department\Signs of death &amp; PM Changes\kevorkian sigh.jpg"/>
          <p:cNvPicPr/>
          <p:nvPr/>
        </p:nvPicPr>
        <p:blipFill>
          <a:blip r:embed="rId3">
            <a:duotone>
              <a:prstClr val="black"/>
              <a:srgbClr val="FFE1FF">
                <a:tint val="45000"/>
                <a:satMod val="400000"/>
              </a:srgbClr>
            </a:duotone>
          </a:blip>
          <a:srcRect/>
          <a:stretch>
            <a:fillRect/>
          </a:stretch>
        </p:blipFill>
        <p:spPr bwMode="auto">
          <a:xfrm>
            <a:off x="1018828" y="2403156"/>
            <a:ext cx="2153285" cy="2153286"/>
          </a:xfrm>
          <a:prstGeom prst="rect">
            <a:avLst/>
          </a:prstGeom>
          <a:noFill/>
          <a:ln>
            <a:noFill/>
          </a:ln>
        </p:spPr>
      </p:pic>
      <p:cxnSp>
        <p:nvCxnSpPr>
          <p:cNvPr id="4" name="Straight Arrow Connector 3"/>
          <p:cNvCxnSpPr/>
          <p:nvPr/>
        </p:nvCxnSpPr>
        <p:spPr>
          <a:xfrm>
            <a:off x="2339975" y="3357563"/>
            <a:ext cx="1655763" cy="0"/>
          </a:xfrm>
          <a:prstGeom prst="straightConnector1">
            <a:avLst/>
          </a:prstGeom>
          <a:ln>
            <a:headEnd type="triangle" w="med" len="med"/>
            <a:tailEnd type="none" w="med" len="med"/>
          </a:ln>
        </p:spPr>
        <p:style>
          <a:lnRef idx="2">
            <a:schemeClr val="accent4"/>
          </a:lnRef>
          <a:fillRef idx="0">
            <a:schemeClr val="accent4"/>
          </a:fillRef>
          <a:effectRef idx="1">
            <a:schemeClr val="accent4"/>
          </a:effectRef>
          <a:fontRef idx="minor">
            <a:schemeClr val="tx1"/>
          </a:fontRef>
        </p:style>
      </p:cxnSp>
      <p:sp>
        <p:nvSpPr>
          <p:cNvPr id="22536" name="TextBox 5"/>
          <p:cNvSpPr txBox="1"/>
          <p:nvPr/>
        </p:nvSpPr>
        <p:spPr>
          <a:xfrm>
            <a:off x="3995738" y="3141663"/>
            <a:ext cx="936625" cy="3698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sz="1800" dirty="0"/>
              <a:t>Macula</a:t>
            </a:r>
            <a:endParaRPr lang="en-US" altLang="en-US"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Grp="1"/>
          </p:cNvSpPr>
          <p:nvPr>
            <p:ph type="title"/>
          </p:nvPr>
        </p:nvSpPr>
        <p:spPr>
          <a:ln/>
        </p:spPr>
        <p:txBody>
          <a:bodyPr vert="horz" wrap="square" lIns="91440" tIns="45720" rIns="91440" bIns="45720" anchor="ctr" anchorCtr="0"/>
          <a:p>
            <a:pPr eaLnBrk="1" hangingPunct="1"/>
            <a:endParaRPr lang="en-US" altLang="en-US" dirty="0"/>
          </a:p>
        </p:txBody>
      </p:sp>
      <p:sp>
        <p:nvSpPr>
          <p:cNvPr id="23555" name="Rectangle 3"/>
          <p:cNvSpPr>
            <a:spLocks noGrp="1"/>
          </p:cNvSpPr>
          <p:nvPr>
            <p:ph idx="1"/>
          </p:nvPr>
        </p:nvSpPr>
        <p:spPr>
          <a:xfrm>
            <a:off x="457200" y="990600"/>
            <a:ext cx="8229600" cy="5135563"/>
          </a:xfrm>
          <a:ln/>
        </p:spPr>
        <p:txBody>
          <a:bodyPr vert="horz" wrap="square" lIns="91440" tIns="45720" rIns="91440" bIns="45720" anchor="t" anchorCtr="0"/>
          <a:p>
            <a:pPr eaLnBrk="1" hangingPunct="1">
              <a:lnSpc>
                <a:spcPct val="200000"/>
              </a:lnSpc>
            </a:pPr>
            <a:r>
              <a:rPr lang="en-US" altLang="en-US" dirty="0"/>
              <a:t>Loss of light and accommodation reflex.</a:t>
            </a:r>
            <a:endParaRPr lang="en-US" altLang="en-US" dirty="0"/>
          </a:p>
          <a:p>
            <a:pPr eaLnBrk="1" hangingPunct="1">
              <a:lnSpc>
                <a:spcPct val="200000"/>
              </a:lnSpc>
            </a:pPr>
            <a:r>
              <a:rPr lang="en-US" altLang="en-US" dirty="0"/>
              <a:t>Unequal dilated pupils.</a:t>
            </a:r>
            <a:endParaRPr lang="en-US" altLang="en-US" dirty="0"/>
          </a:p>
          <a:p>
            <a:pPr eaLnBrk="1" hangingPunct="1">
              <a:lnSpc>
                <a:spcPct val="200000"/>
              </a:lnSpc>
            </a:pPr>
            <a:r>
              <a:rPr lang="en-US" altLang="en-US" dirty="0"/>
              <a:t>Loss of intraocular pressure (softening of the eye) </a:t>
            </a:r>
            <a:r>
              <a:rPr lang="en-US" altLang="en-US" dirty="0">
                <a:sym typeface="Symbol" panose="05050102010706020507" pitchFamily="18" charset="2"/>
              </a:rPr>
              <a:t></a:t>
            </a:r>
            <a:r>
              <a:rPr lang="en-US" altLang="en-US" dirty="0"/>
              <a:t> traingular pupil.</a:t>
            </a:r>
            <a:endParaRPr lang="en-US" altLang="en-US" dirty="0"/>
          </a:p>
          <a:p>
            <a:pPr eaLnBrk="1" hangingPunct="1">
              <a:lnSpc>
                <a:spcPct val="200000"/>
              </a:lnSpc>
            </a:pPr>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p:cNvSpPr>
          <p:nvPr>
            <p:ph type="title"/>
          </p:nvPr>
        </p:nvSpPr>
        <p:spPr>
          <a:ln/>
        </p:spPr>
        <p:txBody>
          <a:bodyPr vert="horz" wrap="square" lIns="91440" tIns="45720" rIns="91440" bIns="45720" anchor="ctr" anchorCtr="0"/>
          <a:p>
            <a:pPr eaLnBrk="1" hangingPunct="1"/>
            <a:endParaRPr lang="en-US" altLang="en-US" dirty="0"/>
          </a:p>
        </p:txBody>
      </p:sp>
      <p:sp>
        <p:nvSpPr>
          <p:cNvPr id="24579" name="Rectangle 3"/>
          <p:cNvSpPr>
            <a:spLocks noGrp="1"/>
          </p:cNvSpPr>
          <p:nvPr>
            <p:ph idx="1"/>
          </p:nvPr>
        </p:nvSpPr>
        <p:spPr>
          <a:ln/>
        </p:spPr>
        <p:txBody>
          <a:bodyPr vert="horz" wrap="square" lIns="91440" tIns="45720" rIns="91440" bIns="45720" anchor="t" anchorCtr="0"/>
          <a:p>
            <a:pPr algn="just" eaLnBrk="1" hangingPunct="1">
              <a:lnSpc>
                <a:spcPct val="200000"/>
              </a:lnSpc>
            </a:pPr>
            <a:r>
              <a:rPr lang="en-US" altLang="en-US" dirty="0"/>
              <a:t>Fundus </a:t>
            </a:r>
            <a:r>
              <a:rPr lang="en-US" altLang="en-US" dirty="0">
                <a:sym typeface="Symbol" panose="05050102010706020507" pitchFamily="18" charset="2"/>
              </a:rPr>
              <a:t></a:t>
            </a:r>
            <a:r>
              <a:rPr lang="en-US" altLang="en-US" dirty="0"/>
              <a:t> pale empty arteries and segmented retinal veins (trucking sign).</a:t>
            </a:r>
            <a:endParaRPr lang="en-US" altLang="en-US" dirty="0"/>
          </a:p>
          <a:p>
            <a:pPr algn="just" eaLnBrk="1" hangingPunct="1">
              <a:lnSpc>
                <a:spcPct val="200000"/>
              </a:lnSpc>
            </a:pPr>
            <a:endParaRPr lang="en-US" altLang="en-US" dirty="0"/>
          </a:p>
        </p:txBody>
      </p:sp>
      <p:pic>
        <p:nvPicPr>
          <p:cNvPr id="32772" name="Picture 4" descr="CA8DEF8P"/>
          <p:cNvPicPr>
            <a:picLocks noChangeAspect="1"/>
          </p:cNvPicPr>
          <p:nvPr/>
        </p:nvPicPr>
        <p:blipFill>
          <a:blip r:embed="rId1"/>
          <a:stretch>
            <a:fillRect/>
          </a:stretch>
        </p:blipFill>
        <p:spPr>
          <a:xfrm>
            <a:off x="3429000" y="4038600"/>
            <a:ext cx="3657600" cy="2514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diamond(in)">
                                      <p:cBhvr>
                                        <p:cTn id="7" dur="20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a:spLocks noGrp="1"/>
          </p:cNvSpPr>
          <p:nvPr>
            <p:ph type="title"/>
          </p:nvPr>
        </p:nvSpPr>
        <p:spPr>
          <a:ln/>
        </p:spPr>
        <p:txBody>
          <a:bodyPr vert="horz" wrap="square" lIns="91440" tIns="45720" rIns="91440" bIns="45720" anchor="ctr" anchorCtr="0"/>
          <a:p>
            <a:pPr eaLnBrk="1" hangingPunct="1"/>
            <a:endParaRPr lang="en-US" altLang="en-US" dirty="0"/>
          </a:p>
        </p:txBody>
      </p:sp>
      <p:sp>
        <p:nvSpPr>
          <p:cNvPr id="25603" name="Rectangle 3"/>
          <p:cNvSpPr>
            <a:spLocks noGrp="1"/>
          </p:cNvSpPr>
          <p:nvPr>
            <p:ph idx="1"/>
          </p:nvPr>
        </p:nvSpPr>
        <p:spPr>
          <a:xfrm>
            <a:off x="0" y="381000"/>
            <a:ext cx="8915400" cy="6477000"/>
          </a:xfrm>
          <a:ln/>
        </p:spPr>
        <p:txBody>
          <a:bodyPr vert="horz" wrap="square" lIns="91440" tIns="45720" rIns="91440" bIns="45720" anchor="t" anchorCtr="0"/>
          <a:p>
            <a:pPr marL="609600" indent="-609600" eaLnBrk="1" hangingPunct="1">
              <a:buNone/>
            </a:pPr>
            <a:r>
              <a:rPr lang="en-US" altLang="en-US" b="1" i="1" dirty="0"/>
              <a:t>E) Primary flaccidity:</a:t>
            </a:r>
            <a:endParaRPr lang="en-US" altLang="en-US" dirty="0"/>
          </a:p>
          <a:p>
            <a:pPr marL="609600" indent="-609600" algn="just" eaLnBrk="1" hangingPunct="1">
              <a:lnSpc>
                <a:spcPct val="150000"/>
              </a:lnSpc>
              <a:buNone/>
            </a:pPr>
            <a:r>
              <a:rPr lang="en-US" altLang="en-US" dirty="0"/>
              <a:t>              Loss of tone of both voluntary and involuntary muscles all over the body </a:t>
            </a:r>
            <a:r>
              <a:rPr lang="en-US" altLang="en-US" dirty="0">
                <a:sym typeface="Symbol" panose="05050102010706020507" pitchFamily="18" charset="2"/>
              </a:rPr>
              <a:t></a:t>
            </a:r>
            <a:r>
              <a:rPr lang="en-US" altLang="en-US" dirty="0"/>
              <a:t> drop of jaw, dilatation of pupils and heart, loss of facial wrinkles </a:t>
            </a:r>
            <a:endParaRPr lang="en-US" altLang="en-US" dirty="0">
              <a:sym typeface="Symbol" panose="05050102010706020507" pitchFamily="18" charset="2"/>
            </a:endParaRPr>
          </a:p>
          <a:p>
            <a:pPr marL="609600" indent="-609600" algn="just" eaLnBrk="1" hangingPunct="1">
              <a:lnSpc>
                <a:spcPct val="150000"/>
              </a:lnSpc>
              <a:buNone/>
            </a:pPr>
            <a:endParaRPr lang="en-US" altLang="en-US" dirty="0">
              <a:sym typeface="Symbol" panose="05050102010706020507" pitchFamily="18" charset="2"/>
            </a:endParaRPr>
          </a:p>
          <a:p>
            <a:pPr marL="609600" indent="-609600" algn="just" eaLnBrk="1" hangingPunct="1">
              <a:lnSpc>
                <a:spcPct val="150000"/>
              </a:lnSpc>
              <a:buNone/>
            </a:pPr>
            <a:r>
              <a:rPr lang="en-US" altLang="en-US" dirty="0">
                <a:sym typeface="Symbol" panose="05050102010706020507" pitchFamily="18" charset="2"/>
              </a:rPr>
              <a:t>             </a:t>
            </a:r>
            <a:r>
              <a:rPr lang="en-US" altLang="en-US" dirty="0"/>
              <a:t> complete body flaccidity and loss of power of excitability to electric stimuli.</a:t>
            </a:r>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2"/>
          <p:cNvSpPr>
            <a:spLocks noGrp="1"/>
          </p:cNvSpPr>
          <p:nvPr>
            <p:ph type="title"/>
          </p:nvPr>
        </p:nvSpPr>
        <p:spPr>
          <a:ln/>
        </p:spPr>
        <p:txBody>
          <a:bodyPr vert="horz" wrap="square" lIns="91440" tIns="45720" rIns="91440" bIns="45720" anchor="ctr" anchorCtr="0"/>
          <a:p>
            <a:pPr eaLnBrk="1" hangingPunct="1"/>
            <a:endParaRPr lang="en-US" altLang="en-US" dirty="0"/>
          </a:p>
        </p:txBody>
      </p:sp>
      <p:sp>
        <p:nvSpPr>
          <p:cNvPr id="26627" name="Rectangle 3"/>
          <p:cNvSpPr>
            <a:spLocks noGrp="1"/>
          </p:cNvSpPr>
          <p:nvPr>
            <p:ph idx="1"/>
          </p:nvPr>
        </p:nvSpPr>
        <p:spPr>
          <a:xfrm>
            <a:off x="457200" y="304800"/>
            <a:ext cx="8229600" cy="6553200"/>
          </a:xfrm>
          <a:ln/>
        </p:spPr>
        <p:txBody>
          <a:bodyPr vert="horz" wrap="square" lIns="91440" tIns="45720" rIns="91440" bIns="45720" anchor="t" anchorCtr="0"/>
          <a:p>
            <a:pPr eaLnBrk="1" hangingPunct="1">
              <a:buNone/>
            </a:pPr>
            <a:r>
              <a:rPr lang="en-US" altLang="en-US" b="1" i="1" dirty="0"/>
              <a:t>(F) Loss of skin and muscle elasticity (contact flattening):</a:t>
            </a:r>
            <a:endParaRPr lang="en-US" altLang="en-US" dirty="0"/>
          </a:p>
          <a:p>
            <a:pPr algn="just" eaLnBrk="1" hangingPunct="1">
              <a:lnSpc>
                <a:spcPct val="200000"/>
              </a:lnSpc>
              <a:buNone/>
            </a:pPr>
            <a:r>
              <a:rPr lang="en-US" altLang="en-US" dirty="0"/>
              <a:t>        In bodies kept in supine position </a:t>
            </a:r>
            <a:r>
              <a:rPr lang="en-US" altLang="en-US" dirty="0">
                <a:sym typeface="Symbol" panose="05050102010706020507" pitchFamily="18" charset="2"/>
              </a:rPr>
              <a:t></a:t>
            </a:r>
            <a:r>
              <a:rPr lang="en-US" altLang="en-US" dirty="0"/>
              <a:t> flattening of buttocks, calves and shoulders due to evacuation of blood by compression of veins and loss of muscle elasticity.</a:t>
            </a:r>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a:spLocks noGrp="1"/>
          </p:cNvSpPr>
          <p:nvPr>
            <p:ph type="title"/>
          </p:nvPr>
        </p:nvSpPr>
        <p:spPr>
          <a:ln/>
        </p:spPr>
        <p:txBody>
          <a:bodyPr vert="horz" wrap="square" lIns="91440" tIns="45720" rIns="91440" bIns="45720" anchor="ctr" anchorCtr="0"/>
          <a:p>
            <a:pPr eaLnBrk="1" hangingPunct="1"/>
            <a:r>
              <a:rPr lang="en-US" altLang="en-US" b="1" dirty="0"/>
              <a:t>BRAIN DEATH</a:t>
            </a:r>
            <a:endParaRPr lang="en-US" altLang="en-US" b="1" dirty="0"/>
          </a:p>
        </p:txBody>
      </p:sp>
      <p:sp>
        <p:nvSpPr>
          <p:cNvPr id="27651" name="Rectangle 3"/>
          <p:cNvSpPr>
            <a:spLocks noGrp="1"/>
          </p:cNvSpPr>
          <p:nvPr>
            <p:ph idx="1"/>
          </p:nvPr>
        </p:nvSpPr>
        <p:spPr>
          <a:ln/>
        </p:spPr>
        <p:txBody>
          <a:bodyPr vert="horz" wrap="square" lIns="91440" tIns="45720" rIns="91440" bIns="45720" anchor="t" anchorCtr="0"/>
          <a:p>
            <a:pPr algn="just" eaLnBrk="1" hangingPunct="1">
              <a:lnSpc>
                <a:spcPct val="200000"/>
              </a:lnSpc>
              <a:buNone/>
            </a:pPr>
            <a:r>
              <a:rPr lang="en-US" altLang="en-US" dirty="0"/>
              <a:t>     It is a special form of clinical death created to overcome the problem which occurred after the discovery of organ transplantation.</a:t>
            </a:r>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p:cNvSpPr>
          <p:nvPr>
            <p:ph type="title"/>
          </p:nvPr>
        </p:nvSpPr>
        <p:spPr>
          <a:ln/>
        </p:spPr>
        <p:txBody>
          <a:bodyPr vert="horz" wrap="square" lIns="91440" tIns="45720" rIns="91440" bIns="45720" anchor="ctr" anchorCtr="0"/>
          <a:p>
            <a:pPr eaLnBrk="1" hangingPunct="1"/>
            <a:r>
              <a:rPr lang="en-US" altLang="en-US" b="1" dirty="0"/>
              <a:t>I. Cortical death:</a:t>
            </a:r>
            <a:endParaRPr lang="en-US" altLang="en-US" b="1" dirty="0"/>
          </a:p>
        </p:txBody>
      </p:sp>
      <p:sp>
        <p:nvSpPr>
          <p:cNvPr id="28675" name="Rectangle 3"/>
          <p:cNvSpPr>
            <a:spLocks noGrp="1"/>
          </p:cNvSpPr>
          <p:nvPr>
            <p:ph idx="1"/>
          </p:nvPr>
        </p:nvSpPr>
        <p:spPr>
          <a:ln/>
        </p:spPr>
        <p:txBody>
          <a:bodyPr vert="horz" wrap="square" lIns="91440" tIns="45720" rIns="91440" bIns="45720" anchor="t" anchorCtr="0"/>
          <a:p>
            <a:pPr algn="just" eaLnBrk="1" hangingPunct="1">
              <a:lnSpc>
                <a:spcPct val="200000"/>
              </a:lnSpc>
            </a:pPr>
            <a:r>
              <a:rPr lang="en-US" altLang="en-US" dirty="0"/>
              <a:t>When the higher levels of cerebral activity are selectively lost, either from a period of hypoxia, trauma, or toxic insult.</a:t>
            </a:r>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a:spLocks noGrp="1"/>
          </p:cNvSpPr>
          <p:nvPr>
            <p:ph type="title"/>
          </p:nvPr>
        </p:nvSpPr>
        <p:spPr>
          <a:ln/>
        </p:spPr>
        <p:txBody>
          <a:bodyPr vert="horz" wrap="square" lIns="91440" tIns="45720" rIns="91440" bIns="45720" anchor="ctr" anchorCtr="0"/>
          <a:p>
            <a:pPr eaLnBrk="1" hangingPunct="1"/>
            <a:endParaRPr lang="en-US" altLang="en-US" dirty="0"/>
          </a:p>
        </p:txBody>
      </p:sp>
      <p:sp>
        <p:nvSpPr>
          <p:cNvPr id="29699" name="Rectangle 3"/>
          <p:cNvSpPr>
            <a:spLocks noGrp="1"/>
          </p:cNvSpPr>
          <p:nvPr>
            <p:ph idx="1"/>
          </p:nvPr>
        </p:nvSpPr>
        <p:spPr>
          <a:xfrm>
            <a:off x="457200" y="304800"/>
            <a:ext cx="8229600" cy="5821363"/>
          </a:xfrm>
          <a:ln/>
        </p:spPr>
        <p:txBody>
          <a:bodyPr vert="horz" wrap="square" lIns="91440" tIns="45720" rIns="91440" bIns="45720" anchor="t" anchorCtr="0"/>
          <a:p>
            <a:pPr algn="just" eaLnBrk="1" hangingPunct="1">
              <a:lnSpc>
                <a:spcPct val="200000"/>
              </a:lnSpc>
            </a:pPr>
            <a:r>
              <a:rPr lang="en-US" altLang="en-US" dirty="0"/>
              <a:t>the victim will exist in a "vegetative state", then the victim may be in deep coma but has a functioning brain stem </a:t>
            </a:r>
            <a:r>
              <a:rPr lang="en-US" altLang="en-US" dirty="0">
                <a:sym typeface="Symbol" panose="05050102010706020507" pitchFamily="18" charset="2"/>
              </a:rPr>
              <a:t></a:t>
            </a:r>
            <a:r>
              <a:rPr lang="en-US" altLang="en-US" dirty="0"/>
              <a:t> sustain spontaneous respiration and cardiac functions is not compromised. </a:t>
            </a:r>
            <a:endParaRPr lang="en-US" altLang="en-US" dirty="0"/>
          </a:p>
          <a:p>
            <a:pPr algn="just" eaLnBrk="1" hangingPunct="1">
              <a:lnSpc>
                <a:spcPct val="200000"/>
              </a:lnSpc>
            </a:pPr>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a:spLocks noGrp="1"/>
          </p:cNvSpPr>
          <p:nvPr>
            <p:ph type="title"/>
          </p:nvPr>
        </p:nvSpPr>
        <p:spPr>
          <a:ln/>
        </p:spPr>
        <p:txBody>
          <a:bodyPr vert="horz" wrap="square" lIns="91440" tIns="45720" rIns="91440" bIns="45720" anchor="ctr" anchorCtr="0"/>
          <a:p>
            <a:pPr eaLnBrk="1" hangingPunct="1"/>
            <a:endParaRPr lang="en-US" altLang="en-US" dirty="0"/>
          </a:p>
        </p:txBody>
      </p:sp>
      <p:sp>
        <p:nvSpPr>
          <p:cNvPr id="30723" name="Rectangle 3"/>
          <p:cNvSpPr>
            <a:spLocks noGrp="1"/>
          </p:cNvSpPr>
          <p:nvPr>
            <p:ph idx="1"/>
          </p:nvPr>
        </p:nvSpPr>
        <p:spPr>
          <a:ln/>
        </p:spPr>
        <p:txBody>
          <a:bodyPr vert="horz" wrap="square" lIns="91440" tIns="45720" rIns="91440" bIns="45720" anchor="t" anchorCtr="0"/>
          <a:p>
            <a:pPr algn="just" eaLnBrk="1" hangingPunct="1">
              <a:lnSpc>
                <a:spcPct val="150000"/>
              </a:lnSpc>
            </a:pPr>
            <a:r>
              <a:rPr lang="en-US" altLang="en-US" dirty="0"/>
              <a:t>The victim can remain in deep coma for years. Debilitating complications as postural skin necrosis, muscle contractures and secondary chest infections may shorten life. Such vegetative patient is not considered dead.</a:t>
            </a:r>
            <a:endParaRPr lang="en-US" altLang="en-US" dirty="0"/>
          </a:p>
          <a:p>
            <a:pPr algn="just" eaLnBrk="1" hangingPunct="1">
              <a:lnSpc>
                <a:spcPct val="150000"/>
              </a:lnSpc>
            </a:pPr>
            <a:endParaRPr lang="en-US"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2"/>
          <p:cNvSpPr>
            <a:spLocks noGrp="1"/>
          </p:cNvSpPr>
          <p:nvPr>
            <p:ph type="title"/>
          </p:nvPr>
        </p:nvSpPr>
        <p:spPr>
          <a:ln/>
        </p:spPr>
        <p:txBody>
          <a:bodyPr vert="horz" wrap="square" lIns="91440" tIns="45720" rIns="91440" bIns="45720" anchor="ctr" anchorCtr="0"/>
          <a:p>
            <a:pPr eaLnBrk="1" hangingPunct="1"/>
            <a:r>
              <a:rPr lang="en-US" altLang="en-US" sz="4000" b="1" dirty="0"/>
              <a:t>II. Brain stem death (legal death):</a:t>
            </a:r>
            <a:endParaRPr lang="en-US" altLang="en-US" sz="4000" b="1" dirty="0"/>
          </a:p>
        </p:txBody>
      </p:sp>
      <p:sp>
        <p:nvSpPr>
          <p:cNvPr id="31747" name="Rectangle 3"/>
          <p:cNvSpPr>
            <a:spLocks noGrp="1"/>
          </p:cNvSpPr>
          <p:nvPr>
            <p:ph idx="1"/>
          </p:nvPr>
        </p:nvSpPr>
        <p:spPr>
          <a:ln/>
        </p:spPr>
        <p:txBody>
          <a:bodyPr vert="horz" wrap="square" lIns="91440" tIns="45720" rIns="91440" bIns="45720" anchor="t" anchorCtr="0"/>
          <a:p>
            <a:pPr algn="just" eaLnBrk="1" hangingPunct="1">
              <a:lnSpc>
                <a:spcPct val="200000"/>
              </a:lnSpc>
              <a:buNone/>
            </a:pPr>
            <a:r>
              <a:rPr lang="en-US" altLang="en-US" dirty="0"/>
              <a:t>         It is the irreversible cessation of brain stem functions. At this stage arrangements may be made for organ and tissue donation.</a:t>
            </a: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Title 1"/>
          <p:cNvSpPr>
            <a:spLocks noGrp="1"/>
          </p:cNvSpPr>
          <p:nvPr>
            <p:ph type="title"/>
          </p:nvPr>
        </p:nvSpPr>
        <p:spPr>
          <a:xfrm>
            <a:off x="1527175" y="125413"/>
            <a:ext cx="8229600" cy="1143000"/>
          </a:xfrm>
          <a:ln/>
        </p:spPr>
        <p:txBody>
          <a:bodyPr vert="horz" wrap="square" lIns="91440" tIns="45720" rIns="91440" bIns="45720" anchor="ctr" anchorCtr="0"/>
          <a:p>
            <a:pPr eaLnBrk="1" hangingPunct="1"/>
            <a:r>
              <a:rPr lang="en-US" altLang="en-US" sz="3800" b="1" dirty="0">
                <a:solidFill>
                  <a:schemeClr val="bg1"/>
                </a:solidFill>
              </a:rPr>
              <a:t>Intended Learning Outcomes</a:t>
            </a:r>
            <a:endParaRPr lang="en-US" altLang="en-US" sz="3800" b="1" dirty="0">
              <a:solidFill>
                <a:schemeClr val="bg1"/>
              </a:solidFill>
            </a:endParaRPr>
          </a:p>
        </p:txBody>
      </p:sp>
      <p:sp>
        <p:nvSpPr>
          <p:cNvPr id="5123" name="Content Placeholder 2"/>
          <p:cNvSpPr>
            <a:spLocks noGrp="1"/>
          </p:cNvSpPr>
          <p:nvPr>
            <p:ph idx="1"/>
          </p:nvPr>
        </p:nvSpPr>
        <p:spPr>
          <a:xfrm>
            <a:off x="323850" y="2133600"/>
            <a:ext cx="8351838" cy="3382963"/>
          </a:xfrm>
        </p:spPr>
        <p:txBody>
          <a:bodyPr vert="horz" wrap="square" lIns="91440" tIns="45720" rIns="91440" bIns="45720" numCol="1" anchor="t" anchorCtr="0" compatLnSpc="1"/>
          <a:lstStyle/>
          <a:p>
            <a:pPr marL="342900" marR="0" lvl="0" indent="-342900" algn="just" defTabSz="914400" rtl="0" eaLnBrk="1" fontAlgn="base" latinLnBrk="0" hangingPunct="1">
              <a:lnSpc>
                <a:spcPct val="100000"/>
              </a:lnSpc>
              <a:spcBef>
                <a:spcPct val="20000"/>
              </a:spcBef>
              <a:spcAft>
                <a:spcPct val="0"/>
              </a:spcAft>
              <a:buClrTx/>
              <a:buSzTx/>
              <a:buFontTx/>
              <a:buChar char="•"/>
              <a:defRPr/>
            </a:pPr>
            <a:r>
              <a:rPr kumimoji="0" lang="en-US" sz="3200" b="1" i="0" u="none" strike="noStrike" kern="0" cap="none" spc="0" normalizeH="0" baseline="0" noProof="0" dirty="0">
                <a:ln>
                  <a:noFill/>
                </a:ln>
                <a:solidFill>
                  <a:schemeClr val="tx1"/>
                </a:solidFill>
                <a:effectLst/>
                <a:uLnTx/>
                <a:uFillTx/>
                <a:latin typeface="+mn-lt"/>
                <a:ea typeface="+mn-ea"/>
                <a:cs typeface="+mn-cs"/>
              </a:rPr>
              <a:t>By the end of this chapter, students will be able to:</a:t>
            </a:r>
            <a:endParaRPr kumimoji="0" lang="en-US" sz="3200" b="1" i="0" u="none" strike="noStrike" kern="0" cap="none" spc="0" normalizeH="0" baseline="0" noProof="0" dirty="0">
              <a:ln>
                <a:noFill/>
              </a:ln>
              <a:solidFill>
                <a:schemeClr val="tx1"/>
              </a:solidFill>
              <a:effectLst/>
              <a:uLnTx/>
              <a:uFillTx/>
              <a:latin typeface="+mn-lt"/>
              <a:ea typeface="+mn-ea"/>
              <a:cs typeface="+mn-cs"/>
            </a:endParaRPr>
          </a:p>
          <a:p>
            <a:pPr marL="0" marR="0" lvl="0" indent="0" algn="just" defTabSz="914400" rtl="0" eaLnBrk="1" fontAlgn="base" latinLnBrk="0" hangingPunct="1">
              <a:lnSpc>
                <a:spcPct val="100000"/>
              </a:lnSpc>
              <a:spcBef>
                <a:spcPct val="20000"/>
              </a:spcBef>
              <a:spcAft>
                <a:spcPct val="0"/>
              </a:spcAft>
              <a:buClrTx/>
              <a:buSzTx/>
              <a:buFontTx/>
              <a:buNone/>
              <a:defRPr/>
            </a:pPr>
            <a:endParaRPr kumimoji="0" lang="en-US" sz="3200" b="1"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just" defTabSz="914400" rtl="0" eaLnBrk="1" fontAlgn="base" latinLnBrk="0" hangingPunct="1">
              <a:lnSpc>
                <a:spcPct val="100000"/>
              </a:lnSpc>
              <a:spcBef>
                <a:spcPct val="20000"/>
              </a:spcBef>
              <a:spcAft>
                <a:spcPct val="0"/>
              </a:spcAft>
              <a:buClrTx/>
              <a:buSzTx/>
              <a:buFontTx/>
              <a:buAutoNum type="arabicPeriod"/>
              <a:defRPr/>
            </a:pPr>
            <a:r>
              <a:rPr kumimoji="0" lang="en-US" sz="3200" b="0" i="0" u="none" strike="noStrike" kern="0" cap="none" spc="0" normalizeH="0" baseline="0" noProof="0" dirty="0">
                <a:ln>
                  <a:noFill/>
                </a:ln>
                <a:solidFill>
                  <a:schemeClr val="tx1"/>
                </a:solidFill>
                <a:effectLst/>
                <a:uLnTx/>
                <a:uFillTx/>
                <a:latin typeface="+mn-lt"/>
                <a:ea typeface="+mn-ea"/>
                <a:cs typeface="+mn-cs"/>
              </a:rPr>
              <a:t>Diagnose death.</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just" defTabSz="914400" rtl="0" eaLnBrk="1" fontAlgn="base" latinLnBrk="0" hangingPunct="1">
              <a:lnSpc>
                <a:spcPct val="100000"/>
              </a:lnSpc>
              <a:spcBef>
                <a:spcPct val="20000"/>
              </a:spcBef>
              <a:spcAft>
                <a:spcPct val="0"/>
              </a:spcAft>
              <a:buClrTx/>
              <a:buSzTx/>
              <a:buFontTx/>
              <a:buAutoNum type="arabicPeriod"/>
              <a:defRPr/>
            </a:pPr>
            <a:r>
              <a:rPr kumimoji="0" lang="en-US" sz="3200" b="0" i="0" u="none" strike="noStrike" kern="0" cap="none" spc="0" normalizeH="0" baseline="0" noProof="0" dirty="0">
                <a:ln>
                  <a:noFill/>
                </a:ln>
                <a:solidFill>
                  <a:schemeClr val="tx1"/>
                </a:solidFill>
                <a:effectLst/>
                <a:uLnTx/>
                <a:uFillTx/>
                <a:latin typeface="+mn-lt"/>
                <a:ea typeface="+mn-ea"/>
                <a:cs typeface="+mn-cs"/>
              </a:rPr>
              <a:t>Estimate the postmortem interval.</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pic>
        <p:nvPicPr>
          <p:cNvPr id="5124" name="Picture 6" descr="C:\Users\DR.NERMIEN\AppData\Local\Microsoft\Windows\Temporary Internet Files\Content.IE5\S8T3P2LG\MM900365183[1].gif"/>
          <p:cNvPicPr>
            <a:picLocks noChangeAspect="1"/>
          </p:cNvPicPr>
          <p:nvPr/>
        </p:nvPicPr>
        <p:blipFill>
          <a:blip r:embed="rId1"/>
          <a:stretch>
            <a:fillRect/>
          </a:stretch>
        </p:blipFill>
        <p:spPr>
          <a:xfrm>
            <a:off x="85725" y="80963"/>
            <a:ext cx="1331913" cy="1331912"/>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2"/>
          <p:cNvSpPr>
            <a:spLocks noGrp="1"/>
          </p:cNvSpPr>
          <p:nvPr>
            <p:ph type="title"/>
          </p:nvPr>
        </p:nvSpPr>
        <p:spPr>
          <a:ln/>
        </p:spPr>
        <p:txBody>
          <a:bodyPr vert="horz" wrap="square" lIns="91440" tIns="45720" rIns="91440" bIns="45720" anchor="ctr" anchorCtr="0"/>
          <a:p>
            <a:pPr eaLnBrk="1" hangingPunct="1"/>
            <a:r>
              <a:rPr lang="en-US" altLang="en-US" b="1" dirty="0"/>
              <a:t>Causes:</a:t>
            </a:r>
            <a:endParaRPr lang="en-US" altLang="en-US" b="1" dirty="0"/>
          </a:p>
        </p:txBody>
      </p:sp>
      <p:sp>
        <p:nvSpPr>
          <p:cNvPr id="32771" name="Rectangle 3"/>
          <p:cNvSpPr>
            <a:spLocks noGrp="1"/>
          </p:cNvSpPr>
          <p:nvPr>
            <p:ph idx="1"/>
          </p:nvPr>
        </p:nvSpPr>
        <p:spPr>
          <a:xfrm>
            <a:off x="457200" y="1295400"/>
            <a:ext cx="8229600" cy="5257800"/>
          </a:xfrm>
          <a:ln/>
        </p:spPr>
        <p:txBody>
          <a:bodyPr vert="horz" wrap="square" lIns="91440" tIns="45720" rIns="91440" bIns="45720" anchor="t" anchorCtr="0"/>
          <a:p>
            <a:pPr marL="609600" indent="-609600" eaLnBrk="1" hangingPunct="1">
              <a:buFontTx/>
              <a:buAutoNum type="arabicPeriod"/>
            </a:pPr>
            <a:r>
              <a:rPr lang="en-US" altLang="en-US" dirty="0"/>
              <a:t>Primary lesions in CNS.</a:t>
            </a:r>
            <a:endParaRPr lang="en-US" altLang="en-US" dirty="0"/>
          </a:p>
          <a:p>
            <a:pPr marL="609600" indent="-609600" eaLnBrk="1" hangingPunct="1">
              <a:buFontTx/>
              <a:buAutoNum type="arabicPeriod"/>
            </a:pPr>
            <a:r>
              <a:rPr lang="en-US" altLang="en-US" dirty="0"/>
              <a:t>Increased intracranial pressure due to:</a:t>
            </a:r>
            <a:endParaRPr lang="en-US" altLang="en-US" dirty="0"/>
          </a:p>
          <a:p>
            <a:pPr marL="609600" indent="-609600" eaLnBrk="1" hangingPunct="1">
              <a:buNone/>
            </a:pPr>
            <a:r>
              <a:rPr lang="en-US" altLang="en-US" dirty="0"/>
              <a:t>          Head injuries.</a:t>
            </a:r>
            <a:endParaRPr lang="en-US" altLang="en-US" dirty="0"/>
          </a:p>
          <a:p>
            <a:pPr marL="609600" indent="-609600" eaLnBrk="1" hangingPunct="1">
              <a:buNone/>
            </a:pPr>
            <a:r>
              <a:rPr lang="en-US" altLang="en-US" dirty="0"/>
              <a:t>         Subarachnoid hemorrhage.</a:t>
            </a:r>
            <a:endParaRPr lang="en-US" altLang="en-US" dirty="0"/>
          </a:p>
          <a:p>
            <a:pPr marL="609600" indent="-609600" eaLnBrk="1" hangingPunct="1">
              <a:buNone/>
            </a:pPr>
            <a:r>
              <a:rPr lang="en-US" altLang="en-US" dirty="0"/>
              <a:t>         Cerebral edema.</a:t>
            </a:r>
            <a:endParaRPr lang="en-US" altLang="en-US" dirty="0"/>
          </a:p>
          <a:p>
            <a:pPr marL="609600" indent="-609600" eaLnBrk="1" hangingPunct="1">
              <a:buNone/>
            </a:pPr>
            <a:r>
              <a:rPr lang="en-US" altLang="en-US" dirty="0"/>
              <a:t>3.  Hypoxic damage affect the brain as in:</a:t>
            </a:r>
            <a:endParaRPr lang="en-US" altLang="en-US" dirty="0"/>
          </a:p>
          <a:p>
            <a:pPr marL="609600" indent="-609600" eaLnBrk="1" hangingPunct="1">
              <a:buNone/>
            </a:pPr>
            <a:r>
              <a:rPr lang="en-US" altLang="en-US" dirty="0"/>
              <a:t>         Heart attack.</a:t>
            </a:r>
            <a:endParaRPr lang="en-US" altLang="en-US" dirty="0"/>
          </a:p>
          <a:p>
            <a:pPr marL="609600" indent="-609600" eaLnBrk="1" hangingPunct="1">
              <a:buNone/>
            </a:pPr>
            <a:r>
              <a:rPr lang="en-US" altLang="en-US" dirty="0"/>
              <a:t>         Respiratory distress</a:t>
            </a:r>
            <a:endParaRPr lang="en-US"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2"/>
          <p:cNvSpPr>
            <a:spLocks noGrp="1"/>
          </p:cNvSpPr>
          <p:nvPr>
            <p:ph type="title"/>
          </p:nvPr>
        </p:nvSpPr>
        <p:spPr>
          <a:ln/>
        </p:spPr>
        <p:txBody>
          <a:bodyPr vert="horz" wrap="square" lIns="91440" tIns="45720" rIns="91440" bIns="45720" anchor="ctr" anchorCtr="0"/>
          <a:p>
            <a:pPr eaLnBrk="1" hangingPunct="1"/>
            <a:r>
              <a:rPr lang="en-US" altLang="en-US" b="1" i="1" dirty="0"/>
              <a:t>Mechanism:</a:t>
            </a:r>
            <a:endParaRPr lang="en-US" altLang="en-US" b="1" i="1" dirty="0"/>
          </a:p>
        </p:txBody>
      </p:sp>
      <p:sp>
        <p:nvSpPr>
          <p:cNvPr id="33795" name="Rectangle 3"/>
          <p:cNvSpPr>
            <a:spLocks noGrp="1"/>
          </p:cNvSpPr>
          <p:nvPr>
            <p:ph idx="1"/>
          </p:nvPr>
        </p:nvSpPr>
        <p:spPr>
          <a:ln/>
        </p:spPr>
        <p:txBody>
          <a:bodyPr vert="horz" wrap="square" lIns="91440" tIns="45720" rIns="91440" bIns="45720" anchor="t" anchorCtr="0"/>
          <a:p>
            <a:pPr algn="just" eaLnBrk="1" hangingPunct="1">
              <a:lnSpc>
                <a:spcPct val="90000"/>
              </a:lnSpc>
            </a:pPr>
            <a:r>
              <a:rPr lang="en-US" altLang="en-US" dirty="0"/>
              <a:t>When the brain stem (specifically midbrain, pons, and upper medulla) is damaged </a:t>
            </a:r>
            <a:r>
              <a:rPr lang="en-US" altLang="en-US" dirty="0">
                <a:sym typeface="Symbol" panose="05050102010706020507" pitchFamily="18" charset="2"/>
              </a:rPr>
              <a:t></a:t>
            </a:r>
            <a:r>
              <a:rPr lang="en-US" altLang="en-US" dirty="0"/>
              <a:t> neuronal damage, loss of vital centers that control respiration, and of the ascending reticular activating system that sustains consciousness, cause the victim not only to be irreversibly comatosed but also incapable of spontaneous breathing = respiratory - motor system failure.</a:t>
            </a:r>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2"/>
          <p:cNvSpPr>
            <a:spLocks noGrp="1"/>
          </p:cNvSpPr>
          <p:nvPr>
            <p:ph type="title"/>
          </p:nvPr>
        </p:nvSpPr>
        <p:spPr>
          <a:ln/>
        </p:spPr>
        <p:txBody>
          <a:bodyPr vert="horz" wrap="square" lIns="91440" tIns="45720" rIns="91440" bIns="45720" anchor="ctr" anchorCtr="0"/>
          <a:p>
            <a:pPr eaLnBrk="1" hangingPunct="1">
              <a:buNone/>
            </a:pPr>
            <a:endParaRPr lang="ar-EG" altLang="en-US" dirty="0"/>
          </a:p>
        </p:txBody>
      </p:sp>
      <p:sp>
        <p:nvSpPr>
          <p:cNvPr id="34819" name="Rectangle 3"/>
          <p:cNvSpPr>
            <a:spLocks noGrp="1"/>
          </p:cNvSpPr>
          <p:nvPr>
            <p:ph idx="1"/>
          </p:nvPr>
        </p:nvSpPr>
        <p:spPr>
          <a:xfrm>
            <a:off x="457200" y="0"/>
            <a:ext cx="8229600" cy="6858000"/>
          </a:xfrm>
          <a:ln/>
        </p:spPr>
        <p:txBody>
          <a:bodyPr vert="horz" wrap="square" lIns="91440" tIns="45720" rIns="91440" bIns="45720" anchor="t" anchorCtr="0"/>
          <a:p>
            <a:pPr algn="just" eaLnBrk="1" hangingPunct="1">
              <a:lnSpc>
                <a:spcPct val="150000"/>
              </a:lnSpc>
            </a:pPr>
            <a:r>
              <a:rPr lang="en-US" altLang="en-US" dirty="0"/>
              <a:t>The majority of brain stem dead patients suffer cardiac arrest within 2-3 days, while adequately oxygenated.</a:t>
            </a:r>
            <a:endParaRPr lang="en-US" altLang="en-US" dirty="0"/>
          </a:p>
          <a:p>
            <a:pPr algn="just" eaLnBrk="1" hangingPunct="1">
              <a:lnSpc>
                <a:spcPct val="150000"/>
              </a:lnSpc>
            </a:pPr>
            <a:endParaRPr lang="en-US" altLang="en-US" dirty="0"/>
          </a:p>
          <a:p>
            <a:pPr algn="just" eaLnBrk="1" hangingPunct="1">
              <a:lnSpc>
                <a:spcPct val="150000"/>
              </a:lnSpc>
            </a:pPr>
            <a:r>
              <a:rPr lang="en-US" altLang="en-US" dirty="0"/>
              <a:t>Without medical intervention, cardiac arrest inevitably follows within minutes and then the usual progression of cellular death ensues.</a:t>
            </a:r>
            <a:endParaRPr lang="en-US" altLang="en-US" dirty="0"/>
          </a:p>
          <a:p>
            <a:pPr eaLnBrk="1" hangingPunct="1">
              <a:lnSpc>
                <a:spcPct val="150000"/>
              </a:lnSpc>
            </a:pPr>
            <a:endParaRPr lang="en-US"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2"/>
          <p:cNvSpPr>
            <a:spLocks noGrp="1"/>
          </p:cNvSpPr>
          <p:nvPr>
            <p:ph type="title"/>
          </p:nvPr>
        </p:nvSpPr>
        <p:spPr>
          <a:ln/>
        </p:spPr>
        <p:txBody>
          <a:bodyPr vert="horz" wrap="square" lIns="91440" tIns="45720" rIns="91440" bIns="45720" anchor="ctr" anchorCtr="0"/>
          <a:p>
            <a:pPr eaLnBrk="1" hangingPunct="1"/>
            <a:r>
              <a:rPr lang="en-US" altLang="en-US" sz="4000" b="1" i="1" dirty="0"/>
              <a:t>Criteria for certification of brain stem death:</a:t>
            </a:r>
            <a:endParaRPr lang="en-US" altLang="en-US" sz="4000" b="1" i="1" dirty="0"/>
          </a:p>
        </p:txBody>
      </p:sp>
      <p:sp>
        <p:nvSpPr>
          <p:cNvPr id="35843" name="Rectangle 3"/>
          <p:cNvSpPr>
            <a:spLocks noGrp="1"/>
          </p:cNvSpPr>
          <p:nvPr>
            <p:ph idx="1"/>
          </p:nvPr>
        </p:nvSpPr>
        <p:spPr>
          <a:xfrm>
            <a:off x="457200" y="1600200"/>
            <a:ext cx="8229600" cy="5257800"/>
          </a:xfrm>
          <a:ln/>
        </p:spPr>
        <p:txBody>
          <a:bodyPr vert="horz" wrap="square" lIns="91440" tIns="45720" rIns="91440" bIns="45720" anchor="t" anchorCtr="0"/>
          <a:p>
            <a:pPr marL="533400" indent="-533400" eaLnBrk="1" hangingPunct="1">
              <a:buNone/>
            </a:pPr>
            <a:r>
              <a:rPr lang="en-US" altLang="en-US" sz="2800" dirty="0">
                <a:solidFill>
                  <a:srgbClr val="FF0000"/>
                </a:solidFill>
              </a:rPr>
              <a:t>This is a clinical diagnosis (EEG is not required):</a:t>
            </a:r>
            <a:endParaRPr lang="en-US" altLang="en-US" sz="2800" dirty="0">
              <a:solidFill>
                <a:srgbClr val="FF0000"/>
              </a:solidFill>
            </a:endParaRPr>
          </a:p>
          <a:p>
            <a:pPr marL="533400" indent="-533400" algn="just" eaLnBrk="1" hangingPunct="1"/>
            <a:r>
              <a:rPr lang="en-US" altLang="en-US" sz="2800" dirty="0"/>
              <a:t>Patient must be in </a:t>
            </a:r>
            <a:r>
              <a:rPr lang="en-US" altLang="en-US" sz="2800" dirty="0">
                <a:solidFill>
                  <a:srgbClr val="FF0000"/>
                </a:solidFill>
              </a:rPr>
              <a:t>deep coma</a:t>
            </a:r>
            <a:r>
              <a:rPr lang="en-US" altLang="en-US" sz="2800" dirty="0"/>
              <a:t> (not due to depressant drugs, metabolic, endocrine disorders or hypothermia).</a:t>
            </a:r>
            <a:endParaRPr lang="en-US" altLang="en-US" sz="2800" dirty="0"/>
          </a:p>
          <a:p>
            <a:pPr marL="533400" indent="-533400" algn="just" eaLnBrk="1" hangingPunct="1"/>
            <a:r>
              <a:rPr lang="en-US" altLang="en-US" sz="2800" dirty="0"/>
              <a:t>The patient must be on </a:t>
            </a:r>
            <a:r>
              <a:rPr lang="en-US" altLang="en-US" sz="2800" dirty="0">
                <a:solidFill>
                  <a:srgbClr val="FF0000"/>
                </a:solidFill>
              </a:rPr>
              <a:t>mechanical ventilation</a:t>
            </a:r>
            <a:r>
              <a:rPr lang="en-US" altLang="en-US" sz="2800" dirty="0"/>
              <a:t> due to absence or inadequate spontaneous respiration.</a:t>
            </a:r>
            <a:endParaRPr lang="en-US" altLang="en-US" sz="2800" dirty="0"/>
          </a:p>
          <a:p>
            <a:pPr marL="533400" indent="-533400" algn="just" eaLnBrk="1" hangingPunct="1"/>
            <a:r>
              <a:rPr lang="en-US" altLang="en-US" sz="2800" dirty="0"/>
              <a:t>A firm diagnosis of the basic </a:t>
            </a:r>
            <a:r>
              <a:rPr lang="en-US" altLang="en-US" sz="2800" dirty="0">
                <a:solidFill>
                  <a:srgbClr val="FF0000"/>
                </a:solidFill>
              </a:rPr>
              <a:t>pathology</a:t>
            </a:r>
            <a:r>
              <a:rPr lang="en-US" altLang="en-US" sz="2800" dirty="0"/>
              <a:t> must be available (e.g. head injury </a:t>
            </a:r>
            <a:r>
              <a:rPr lang="en-US" altLang="en-US" sz="2800" dirty="0">
                <a:sym typeface="Symbol" panose="05050102010706020507" pitchFamily="18" charset="2"/>
              </a:rPr>
              <a:t></a:t>
            </a:r>
            <a:r>
              <a:rPr lang="en-US" altLang="en-US" sz="2800" dirty="0"/>
              <a:t> irreversible brain damage).</a:t>
            </a:r>
            <a:endParaRPr lang="en-US" altLang="en-US" sz="2800" dirty="0"/>
          </a:p>
          <a:p>
            <a:pPr marL="533400" indent="-533400" algn="just" eaLnBrk="1" hangingPunct="1"/>
            <a:r>
              <a:rPr lang="en-US" altLang="en-US" sz="2800" dirty="0"/>
              <a:t>Rectal temperature must be </a:t>
            </a:r>
            <a:r>
              <a:rPr lang="en-US" altLang="en-US" sz="2800" dirty="0">
                <a:solidFill>
                  <a:srgbClr val="FF0000"/>
                </a:solidFill>
              </a:rPr>
              <a:t>above 35°C.</a:t>
            </a:r>
            <a:endParaRPr lang="en-US" altLang="en-US" sz="2800" dirty="0">
              <a:solidFill>
                <a:srgbClr val="FF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2"/>
          <p:cNvSpPr>
            <a:spLocks noGrp="1"/>
          </p:cNvSpPr>
          <p:nvPr>
            <p:ph type="title"/>
          </p:nvPr>
        </p:nvSpPr>
        <p:spPr>
          <a:ln/>
        </p:spPr>
        <p:txBody>
          <a:bodyPr vert="horz" wrap="square" lIns="91440" tIns="45720" rIns="91440" bIns="45720" anchor="ctr" anchorCtr="0"/>
          <a:p>
            <a:pPr eaLnBrk="1" hangingPunct="1"/>
            <a:endParaRPr lang="en-US" altLang="en-US" dirty="0"/>
          </a:p>
        </p:txBody>
      </p:sp>
      <p:sp>
        <p:nvSpPr>
          <p:cNvPr id="36867" name="Rectangle 3"/>
          <p:cNvSpPr>
            <a:spLocks noGrp="1"/>
          </p:cNvSpPr>
          <p:nvPr>
            <p:ph idx="1"/>
          </p:nvPr>
        </p:nvSpPr>
        <p:spPr>
          <a:ln/>
        </p:spPr>
        <p:txBody>
          <a:bodyPr vert="horz" wrap="square" lIns="91440" tIns="45720" rIns="91440" bIns="45720" anchor="t" anchorCtr="0"/>
          <a:p>
            <a:pPr marL="609600" indent="-609600" eaLnBrk="1" hangingPunct="1">
              <a:buNone/>
            </a:pPr>
            <a:r>
              <a:rPr lang="en-US" altLang="en-US" sz="2800" dirty="0"/>
              <a:t>5.  </a:t>
            </a:r>
            <a:r>
              <a:rPr lang="en-US" altLang="en-US" sz="2800" dirty="0">
                <a:solidFill>
                  <a:srgbClr val="FF0000"/>
                </a:solidFill>
              </a:rPr>
              <a:t>All the brain stem reflexes must be absent:</a:t>
            </a:r>
            <a:endParaRPr lang="en-US" altLang="en-US" sz="2800" dirty="0">
              <a:solidFill>
                <a:srgbClr val="FF0000"/>
              </a:solidFill>
            </a:endParaRPr>
          </a:p>
          <a:p>
            <a:pPr marL="609600" indent="-609600" algn="just" eaLnBrk="1" hangingPunct="1"/>
            <a:r>
              <a:rPr lang="en-US" altLang="en-US" sz="2800" dirty="0"/>
              <a:t>Pupils fixed and usually dilated (no light reflex).</a:t>
            </a:r>
            <a:endParaRPr lang="en-US" altLang="en-US" sz="2800" dirty="0"/>
          </a:p>
          <a:p>
            <a:pPr marL="609600" indent="-609600" algn="just" eaLnBrk="1" hangingPunct="1"/>
            <a:r>
              <a:rPr lang="en-US" altLang="en-US" sz="2800" dirty="0"/>
              <a:t>No corneal reflex.</a:t>
            </a:r>
            <a:endParaRPr lang="en-US" altLang="en-US" sz="2800" dirty="0"/>
          </a:p>
          <a:p>
            <a:pPr marL="609600" indent="-609600" algn="just" eaLnBrk="1" hangingPunct="1"/>
            <a:r>
              <a:rPr lang="en-US" altLang="en-US" sz="2800" dirty="0"/>
              <a:t>No gag reflex or response to tracheal suctioning.</a:t>
            </a:r>
            <a:endParaRPr lang="en-US" altLang="en-US" sz="2800" dirty="0"/>
          </a:p>
          <a:p>
            <a:pPr marL="609600" indent="-609600" algn="just" eaLnBrk="1" hangingPunct="1"/>
            <a:r>
              <a:rPr lang="en-US" altLang="en-US" sz="2800" dirty="0"/>
              <a:t>No vestibulo-ocular reflex (cold-caloric test).</a:t>
            </a:r>
            <a:endParaRPr lang="en-US" altLang="en-US" sz="2800" dirty="0"/>
          </a:p>
          <a:p>
            <a:pPr marL="609600" indent="-609600" algn="just" eaLnBrk="1" hangingPunct="1"/>
            <a:r>
              <a:rPr lang="en-US" altLang="en-US" sz="2800" dirty="0"/>
              <a:t>No motor response within the cranial nerve distribution after adequate stimulation of any somatic area.</a:t>
            </a:r>
            <a:endParaRPr lang="en-US" altLang="en-U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2"/>
          <p:cNvSpPr>
            <a:spLocks noGrp="1"/>
          </p:cNvSpPr>
          <p:nvPr>
            <p:ph type="title"/>
          </p:nvPr>
        </p:nvSpPr>
        <p:spPr>
          <a:ln/>
        </p:spPr>
        <p:txBody>
          <a:bodyPr vert="horz" wrap="square" lIns="91440" tIns="45720" rIns="91440" bIns="45720" anchor="ctr" anchorCtr="0"/>
          <a:p>
            <a:pPr eaLnBrk="1" hangingPunct="1"/>
            <a:endParaRPr lang="en-US" altLang="en-US" dirty="0"/>
          </a:p>
        </p:txBody>
      </p:sp>
      <p:sp>
        <p:nvSpPr>
          <p:cNvPr id="37891" name="Rectangle 3"/>
          <p:cNvSpPr>
            <a:spLocks noGrp="1"/>
          </p:cNvSpPr>
          <p:nvPr>
            <p:ph idx="1"/>
          </p:nvPr>
        </p:nvSpPr>
        <p:spPr>
          <a:xfrm>
            <a:off x="457200" y="304800"/>
            <a:ext cx="8229600" cy="5821363"/>
          </a:xfrm>
          <a:ln/>
        </p:spPr>
        <p:txBody>
          <a:bodyPr vert="horz" wrap="square" lIns="91440" tIns="45720" rIns="91440" bIns="45720" anchor="t" anchorCtr="0"/>
          <a:p>
            <a:pPr marL="609600" indent="-609600" algn="just" eaLnBrk="1" hangingPunct="1"/>
            <a:r>
              <a:rPr lang="en-US" altLang="en-US" dirty="0"/>
              <a:t> No respiratory movements when the patient is disconnected from the ventilator.</a:t>
            </a:r>
            <a:endParaRPr lang="en-US" altLang="en-US" dirty="0"/>
          </a:p>
          <a:p>
            <a:pPr marL="609600" indent="-609600" algn="just" eaLnBrk="1" hangingPunct="1">
              <a:buNone/>
            </a:pPr>
            <a:r>
              <a:rPr lang="en-US" altLang="en-US" dirty="0"/>
              <a:t> </a:t>
            </a:r>
            <a:endParaRPr lang="en-US" altLang="en-US" dirty="0"/>
          </a:p>
        </p:txBody>
      </p:sp>
      <p:pic>
        <p:nvPicPr>
          <p:cNvPr id="37892" name="Picture 4" descr="CA096Z49"/>
          <p:cNvPicPr>
            <a:picLocks noChangeAspect="1"/>
          </p:cNvPicPr>
          <p:nvPr/>
        </p:nvPicPr>
        <p:blipFill>
          <a:blip r:embed="rId1"/>
          <a:stretch>
            <a:fillRect/>
          </a:stretch>
        </p:blipFill>
        <p:spPr>
          <a:xfrm>
            <a:off x="3352800" y="1905000"/>
            <a:ext cx="3886200" cy="3810000"/>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2"/>
          <p:cNvSpPr>
            <a:spLocks noGrp="1"/>
          </p:cNvSpPr>
          <p:nvPr>
            <p:ph type="title"/>
          </p:nvPr>
        </p:nvSpPr>
        <p:spPr>
          <a:ln/>
        </p:spPr>
        <p:txBody>
          <a:bodyPr vert="horz" wrap="square" lIns="91440" tIns="45720" rIns="91440" bIns="45720" anchor="ctr" anchorCtr="0"/>
          <a:p>
            <a:pPr eaLnBrk="1" hangingPunct="1"/>
            <a:endParaRPr lang="en-US" altLang="en-US" dirty="0"/>
          </a:p>
        </p:txBody>
      </p:sp>
      <p:sp>
        <p:nvSpPr>
          <p:cNvPr id="38915" name="Rectangle 3"/>
          <p:cNvSpPr>
            <a:spLocks noGrp="1"/>
          </p:cNvSpPr>
          <p:nvPr>
            <p:ph idx="1"/>
          </p:nvPr>
        </p:nvSpPr>
        <p:spPr>
          <a:xfrm>
            <a:off x="457200" y="457200"/>
            <a:ext cx="8229600" cy="7010400"/>
          </a:xfrm>
          <a:ln/>
        </p:spPr>
        <p:txBody>
          <a:bodyPr vert="horz" wrap="square" lIns="91440" tIns="45720" rIns="91440" bIns="45720" anchor="t" anchorCtr="0"/>
          <a:p>
            <a:pPr algn="just" eaLnBrk="1" hangingPunct="1"/>
            <a:r>
              <a:rPr lang="en-US" altLang="en-US" dirty="0">
                <a:solidFill>
                  <a:srgbClr val="FF0000"/>
                </a:solidFill>
              </a:rPr>
              <a:t>Two licensed physicians</a:t>
            </a:r>
            <a:r>
              <a:rPr lang="en-US" altLang="en-US" dirty="0"/>
              <a:t> who are not members of the </a:t>
            </a:r>
            <a:r>
              <a:rPr lang="en-US" altLang="en-US" dirty="0">
                <a:solidFill>
                  <a:srgbClr val="FF0000"/>
                </a:solidFill>
              </a:rPr>
              <a:t>transplant team</a:t>
            </a:r>
            <a:r>
              <a:rPr lang="en-US" altLang="en-US" dirty="0"/>
              <a:t> must write in the progress notes stating that the patient has irreversible and total cessation of brain stem function. The note should give findings which led to this conclusion.</a:t>
            </a:r>
            <a:endParaRPr lang="en-US" altLang="en-US" dirty="0"/>
          </a:p>
          <a:p>
            <a:pPr algn="just" eaLnBrk="1" hangingPunct="1"/>
            <a:endParaRPr lang="en-US" altLang="en-US" dirty="0"/>
          </a:p>
          <a:p>
            <a:pPr algn="just" eaLnBrk="1" hangingPunct="1"/>
            <a:r>
              <a:rPr lang="en-US" altLang="en-US" dirty="0"/>
              <a:t>Careful records should be kept.</a:t>
            </a:r>
            <a:endParaRPr lang="en-US" altLang="en-US" dirty="0"/>
          </a:p>
          <a:p>
            <a:pPr eaLnBrk="1" hangingPunct="1"/>
            <a:endParaRPr lang="en-US"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2"/>
          <p:cNvSpPr>
            <a:spLocks noGrp="1"/>
          </p:cNvSpPr>
          <p:nvPr>
            <p:ph type="title"/>
          </p:nvPr>
        </p:nvSpPr>
        <p:spPr>
          <a:ln/>
        </p:spPr>
        <p:txBody>
          <a:bodyPr vert="horz" wrap="square" lIns="91440" tIns="45720" rIns="91440" bIns="45720" anchor="ctr" anchorCtr="0"/>
          <a:p>
            <a:pPr eaLnBrk="1" hangingPunct="1"/>
            <a:r>
              <a:rPr lang="en-US" altLang="en-US" b="1" i="1" dirty="0"/>
              <a:t>Cellular (molecular) death:</a:t>
            </a:r>
            <a:endParaRPr lang="en-US" altLang="en-US" b="1" i="1" dirty="0"/>
          </a:p>
        </p:txBody>
      </p:sp>
      <p:sp>
        <p:nvSpPr>
          <p:cNvPr id="39939" name="Rectangle 3"/>
          <p:cNvSpPr>
            <a:spLocks noGrp="1"/>
          </p:cNvSpPr>
          <p:nvPr>
            <p:ph idx="1"/>
          </p:nvPr>
        </p:nvSpPr>
        <p:spPr>
          <a:ln/>
        </p:spPr>
        <p:txBody>
          <a:bodyPr vert="horz" wrap="square" lIns="91440" tIns="45720" rIns="91440" bIns="45720" anchor="t" anchorCtr="0"/>
          <a:p>
            <a:pPr algn="just" eaLnBrk="1" hangingPunct="1">
              <a:lnSpc>
                <a:spcPct val="200000"/>
              </a:lnSpc>
              <a:buNone/>
            </a:pPr>
            <a:r>
              <a:rPr lang="en-US" altLang="en-US" dirty="0"/>
              <a:t>       In a particular cell, death is defined as the point beyond which irreversible cessation of cell functions occur = point of no return.</a:t>
            </a:r>
            <a:endParaRPr lang="en-US"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2"/>
          <p:cNvSpPr>
            <a:spLocks noGrp="1"/>
          </p:cNvSpPr>
          <p:nvPr>
            <p:ph type="title"/>
          </p:nvPr>
        </p:nvSpPr>
        <p:spPr>
          <a:ln/>
        </p:spPr>
        <p:txBody>
          <a:bodyPr vert="horz" wrap="square" lIns="91440" tIns="45720" rIns="91440" bIns="45720" anchor="ctr" anchorCtr="0"/>
          <a:p>
            <a:pPr eaLnBrk="1" hangingPunct="1"/>
            <a:r>
              <a:rPr lang="en-US" altLang="en-US" i="1" dirty="0"/>
              <a:t>Determination of cellular death:</a:t>
            </a:r>
            <a:endParaRPr lang="en-US" altLang="en-US" i="1" dirty="0"/>
          </a:p>
        </p:txBody>
      </p:sp>
      <p:sp>
        <p:nvSpPr>
          <p:cNvPr id="40963" name="Rectangle 3"/>
          <p:cNvSpPr>
            <a:spLocks noGrp="1"/>
          </p:cNvSpPr>
          <p:nvPr>
            <p:ph idx="1"/>
          </p:nvPr>
        </p:nvSpPr>
        <p:spPr>
          <a:xfrm>
            <a:off x="457200" y="1219200"/>
            <a:ext cx="8229600" cy="5410200"/>
          </a:xfrm>
          <a:ln/>
        </p:spPr>
        <p:txBody>
          <a:bodyPr vert="horz" wrap="square" lIns="91440" tIns="45720" rIns="91440" bIns="45720" anchor="t" anchorCtr="0"/>
          <a:p>
            <a:pPr algn="just" eaLnBrk="1" hangingPunct="1">
              <a:lnSpc>
                <a:spcPct val="200000"/>
              </a:lnSpc>
              <a:buNone/>
            </a:pPr>
            <a:r>
              <a:rPr lang="en-US" altLang="en-US" dirty="0"/>
              <a:t>        Tissues vary in their tolerance to hypoxia: e.g. brain cell dies within seconds-minutes, while skin and bone could survive for several hours after hypoxia.</a:t>
            </a:r>
            <a:endParaRPr lang="en-US"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2"/>
          <p:cNvSpPr>
            <a:spLocks noGrp="1"/>
          </p:cNvSpPr>
          <p:nvPr>
            <p:ph type="title"/>
          </p:nvPr>
        </p:nvSpPr>
        <p:spPr>
          <a:ln/>
        </p:spPr>
        <p:txBody>
          <a:bodyPr vert="horz" wrap="square" lIns="91440" tIns="45720" rIns="91440" bIns="45720" anchor="ctr" anchorCtr="0"/>
          <a:p>
            <a:pPr eaLnBrk="1" hangingPunct="1"/>
            <a:r>
              <a:rPr lang="en-US" altLang="en-US" sz="4000" i="1" dirty="0"/>
              <a:t>Cellular death can be diagnosed:</a:t>
            </a:r>
            <a:endParaRPr lang="en-US" altLang="en-US" sz="4000" i="1" dirty="0"/>
          </a:p>
        </p:txBody>
      </p:sp>
      <p:sp>
        <p:nvSpPr>
          <p:cNvPr id="41987" name="Rectangle 3"/>
          <p:cNvSpPr>
            <a:spLocks noGrp="1"/>
          </p:cNvSpPr>
          <p:nvPr>
            <p:ph idx="1"/>
          </p:nvPr>
        </p:nvSpPr>
        <p:spPr>
          <a:xfrm>
            <a:off x="457200" y="1295400"/>
            <a:ext cx="8229600" cy="5562600"/>
          </a:xfrm>
          <a:ln/>
        </p:spPr>
        <p:txBody>
          <a:bodyPr vert="horz" wrap="square" lIns="91440" tIns="45720" rIns="91440" bIns="45720" anchor="t" anchorCtr="0"/>
          <a:p>
            <a:pPr marL="609600" indent="-609600" algn="just" eaLnBrk="1" hangingPunct="1"/>
            <a:r>
              <a:rPr lang="en-US" altLang="en-US" dirty="0"/>
              <a:t>Microscopically: by light or electron microscopy.</a:t>
            </a:r>
            <a:endParaRPr lang="en-US" altLang="en-US" dirty="0"/>
          </a:p>
          <a:p>
            <a:pPr marL="609600" indent="-609600" algn="just" eaLnBrk="1" hangingPunct="1"/>
            <a:endParaRPr lang="en-US" altLang="en-US" dirty="0"/>
          </a:p>
          <a:p>
            <a:pPr marL="609600" indent="-609600" algn="just" eaLnBrk="1" hangingPunct="1"/>
            <a:r>
              <a:rPr lang="en-US" altLang="en-US" dirty="0"/>
              <a:t>Microchemically: by detection of the concentration of different chemical constituents inside the cell.</a:t>
            </a:r>
            <a:endParaRPr lang="en-US" altLang="en-US" dirty="0"/>
          </a:p>
          <a:p>
            <a:pPr marL="609600" indent="-609600" algn="just" eaLnBrk="1" hangingPunct="1"/>
            <a:endParaRPr lang="en-US" altLang="en-US" dirty="0"/>
          </a:p>
          <a:p>
            <a:pPr marL="609600" indent="-609600" algn="just" eaLnBrk="1" hangingPunct="1"/>
            <a:r>
              <a:rPr lang="en-US" altLang="en-US" dirty="0"/>
              <a:t>Physically: by determination of changes in intracellular viscosity.</a:t>
            </a:r>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Title 1"/>
          <p:cNvSpPr>
            <a:spLocks noGrp="1"/>
          </p:cNvSpPr>
          <p:nvPr>
            <p:ph type="title"/>
          </p:nvPr>
        </p:nvSpPr>
        <p:spPr>
          <a:xfrm>
            <a:off x="1970088" y="274638"/>
            <a:ext cx="7426325" cy="1143000"/>
          </a:xfrm>
          <a:ln/>
        </p:spPr>
        <p:txBody>
          <a:bodyPr vert="horz" wrap="square" lIns="91440" tIns="45720" rIns="91440" bIns="45720" anchor="ctr" anchorCtr="0"/>
          <a:p>
            <a:pPr eaLnBrk="1" hangingPunct="1"/>
            <a:r>
              <a:rPr lang="en-US" altLang="en-US" sz="3600" b="1" dirty="0">
                <a:solidFill>
                  <a:schemeClr val="bg1"/>
                </a:solidFill>
              </a:rPr>
              <a:t>What We are Going to Cover…</a:t>
            </a:r>
            <a:endParaRPr lang="en-US" altLang="en-US" sz="3600" b="1" dirty="0">
              <a:solidFill>
                <a:schemeClr val="bg1"/>
              </a:solidFill>
            </a:endParaRPr>
          </a:p>
        </p:txBody>
      </p:sp>
      <p:sp>
        <p:nvSpPr>
          <p:cNvPr id="6147" name="Content Placeholder 2"/>
          <p:cNvSpPr>
            <a:spLocks noGrp="1"/>
          </p:cNvSpPr>
          <p:nvPr>
            <p:ph idx="1"/>
          </p:nvPr>
        </p:nvSpPr>
        <p:spPr>
          <a:xfrm>
            <a:off x="457200" y="1984375"/>
            <a:ext cx="8229600" cy="3965575"/>
          </a:xfrm>
          <a:ln/>
        </p:spPr>
        <p:txBody>
          <a:bodyPr vert="horz" wrap="square" lIns="91440" tIns="45720" rIns="91440" bIns="45720" anchor="t" anchorCtr="0"/>
          <a:p>
            <a:pPr eaLnBrk="1" hangingPunct="1"/>
            <a:r>
              <a:rPr lang="en-US" altLang="en-US" b="1" dirty="0"/>
              <a:t>Part I: Wrapping</a:t>
            </a:r>
            <a:endParaRPr lang="en-US" altLang="en-US" b="1" dirty="0"/>
          </a:p>
          <a:p>
            <a:pPr eaLnBrk="1" hangingPunct="1">
              <a:buFontTx/>
              <a:buAutoNum type="arabicPeriod"/>
            </a:pPr>
            <a:r>
              <a:rPr lang="en-US" altLang="en-US" dirty="0"/>
              <a:t>Death: definition &amp; types</a:t>
            </a:r>
            <a:endParaRPr lang="en-US" altLang="en-US" dirty="0"/>
          </a:p>
          <a:p>
            <a:pPr eaLnBrk="1" hangingPunct="1">
              <a:buFontTx/>
              <a:buAutoNum type="arabicPeriod"/>
            </a:pPr>
            <a:r>
              <a:rPr lang="en-US" altLang="en-US" dirty="0"/>
              <a:t>Signs of Death</a:t>
            </a:r>
            <a:endParaRPr lang="en-US" altLang="en-US" dirty="0"/>
          </a:p>
          <a:p>
            <a:pPr eaLnBrk="1" hangingPunct="1">
              <a:buFontTx/>
              <a:buAutoNum type="arabicPeriod"/>
            </a:pPr>
            <a:r>
              <a:rPr lang="en-US" altLang="en-US" dirty="0"/>
              <a:t>Brain Death</a:t>
            </a:r>
            <a:endParaRPr lang="en-US" altLang="en-US" dirty="0"/>
          </a:p>
          <a:p>
            <a:pPr eaLnBrk="1" hangingPunct="1">
              <a:buFontTx/>
              <a:buAutoNum type="arabicPeriod"/>
            </a:pPr>
            <a:r>
              <a:rPr lang="en-US" altLang="en-US" dirty="0"/>
              <a:t>Postmortem Changes</a:t>
            </a:r>
            <a:endParaRPr lang="en-US" altLang="en-US" dirty="0"/>
          </a:p>
          <a:p>
            <a:pPr eaLnBrk="1" hangingPunct="1"/>
            <a:r>
              <a:rPr lang="en-US" altLang="en-US" b="1" dirty="0"/>
              <a:t>Part II: Case Study</a:t>
            </a:r>
            <a:endParaRPr lang="en-US" altLang="en-US"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2"/>
          <p:cNvSpPr>
            <a:spLocks noGrp="1"/>
          </p:cNvSpPr>
          <p:nvPr>
            <p:ph type="title"/>
          </p:nvPr>
        </p:nvSpPr>
        <p:spPr>
          <a:ln/>
        </p:spPr>
        <p:txBody>
          <a:bodyPr vert="horz" wrap="square" lIns="91440" tIns="45720" rIns="91440" bIns="45720" anchor="ctr" anchorCtr="0"/>
          <a:p>
            <a:pPr eaLnBrk="1" hangingPunct="1"/>
            <a:r>
              <a:rPr lang="en-US" altLang="en-US" b="1" i="1" dirty="0"/>
              <a:t>Molecular life:</a:t>
            </a:r>
            <a:endParaRPr lang="en-US" altLang="en-US" b="1" i="1" dirty="0"/>
          </a:p>
        </p:txBody>
      </p:sp>
      <p:sp>
        <p:nvSpPr>
          <p:cNvPr id="43011" name="Rectangle 3"/>
          <p:cNvSpPr>
            <a:spLocks noGrp="1"/>
          </p:cNvSpPr>
          <p:nvPr>
            <p:ph idx="1"/>
          </p:nvPr>
        </p:nvSpPr>
        <p:spPr>
          <a:ln/>
        </p:spPr>
        <p:txBody>
          <a:bodyPr vert="horz" wrap="square" lIns="91440" tIns="45720" rIns="91440" bIns="45720" anchor="t" anchorCtr="0"/>
          <a:p>
            <a:pPr algn="just" eaLnBrk="1" hangingPunct="1">
              <a:lnSpc>
                <a:spcPct val="200000"/>
              </a:lnSpc>
            </a:pPr>
            <a:r>
              <a:rPr lang="en-US" altLang="en-US" dirty="0"/>
              <a:t>It is the time lapse between brain stem death and cellular death (molecular death). This allows organ donation from recently dead bodies.</a:t>
            </a:r>
            <a:endParaRPr lang="en-US"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Text Placeholder 2"/>
          <p:cNvSpPr>
            <a:spLocks noGrp="1"/>
          </p:cNvSpPr>
          <p:nvPr>
            <p:ph type="body" idx="1"/>
          </p:nvPr>
        </p:nvSpPr>
        <p:spPr>
          <a:xfrm>
            <a:off x="2128838" y="-171450"/>
            <a:ext cx="7772400" cy="1500188"/>
          </a:xfrm>
          <a:ln/>
        </p:spPr>
        <p:txBody>
          <a:bodyPr vert="horz" wrap="square" lIns="91440" tIns="45720" rIns="91440" bIns="45720" anchor="b" anchorCtr="0"/>
          <a:p>
            <a:pPr eaLnBrk="1" hangingPunct="1"/>
            <a:r>
              <a:rPr lang="en-US" altLang="en-US" sz="4800" b="1" dirty="0">
                <a:solidFill>
                  <a:schemeClr val="bg1"/>
                </a:solidFill>
                <a:latin typeface="+mn-lt"/>
                <a:ea typeface="+mn-ea"/>
                <a:cs typeface="+mn-cs"/>
              </a:rPr>
              <a:t>Revision Questions…</a:t>
            </a:r>
            <a:endParaRPr lang="en-US" altLang="en-US" sz="4800" b="1" dirty="0">
              <a:solidFill>
                <a:schemeClr val="bg1"/>
              </a:solidFill>
              <a:latin typeface="+mn-lt"/>
              <a:ea typeface="+mn-ea"/>
              <a:cs typeface="+mn-cs"/>
            </a:endParaRPr>
          </a:p>
        </p:txBody>
      </p:sp>
      <p:sp>
        <p:nvSpPr>
          <p:cNvPr id="44035" name="Content Placeholder 2"/>
          <p:cNvSpPr txBox="1"/>
          <p:nvPr/>
        </p:nvSpPr>
        <p:spPr>
          <a:xfrm>
            <a:off x="457200" y="1700213"/>
            <a:ext cx="7931150" cy="3744912"/>
          </a:xfrm>
          <a:prstGeom prst="rect">
            <a:avLst/>
          </a:prstGeom>
          <a:noFill/>
          <a:ln w="9525">
            <a:noFill/>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just" eaLnBrk="1" hangingPunct="1">
              <a:lnSpc>
                <a:spcPct val="150000"/>
              </a:lnSpc>
              <a:buNone/>
            </a:pPr>
            <a:r>
              <a:rPr lang="en-US" altLang="en-US" b="1" dirty="0">
                <a:solidFill>
                  <a:srgbClr val="C00000"/>
                </a:solidFill>
              </a:rPr>
              <a:t>About Signs of Death*:</a:t>
            </a:r>
            <a:endParaRPr lang="en-US" altLang="en-US" b="1" dirty="0">
              <a:solidFill>
                <a:srgbClr val="C00000"/>
              </a:solidFill>
            </a:endParaRPr>
          </a:p>
          <a:p>
            <a:pPr marL="0" lvl="0" indent="0" algn="just" eaLnBrk="1" hangingPunct="1">
              <a:lnSpc>
                <a:spcPct val="150000"/>
              </a:lnSpc>
              <a:buNone/>
            </a:pPr>
            <a:r>
              <a:rPr lang="en-US" altLang="en-US" dirty="0">
                <a:solidFill>
                  <a:srgbClr val="002060"/>
                </a:solidFill>
              </a:rPr>
              <a:t>1- What are the immediate/early signs? </a:t>
            </a:r>
            <a:endParaRPr lang="en-US" altLang="en-US" dirty="0">
              <a:solidFill>
                <a:srgbClr val="002060"/>
              </a:solidFill>
            </a:endParaRPr>
          </a:p>
          <a:p>
            <a:pPr marL="0" lvl="0" indent="0" algn="just" eaLnBrk="1" hangingPunct="1">
              <a:lnSpc>
                <a:spcPct val="150000"/>
              </a:lnSpc>
              <a:buNone/>
            </a:pPr>
            <a:r>
              <a:rPr lang="en-US" altLang="en-US" dirty="0">
                <a:solidFill>
                  <a:srgbClr val="002060"/>
                </a:solidFill>
              </a:rPr>
              <a:t>2- What are late signs?</a:t>
            </a:r>
            <a:endParaRPr lang="en-US" altLang="en-US" dirty="0">
              <a:solidFill>
                <a:srgbClr val="002060"/>
              </a:solidFill>
            </a:endParaRPr>
          </a:p>
          <a:p>
            <a:pPr marL="0" lvl="0" indent="0" algn="just" eaLnBrk="1" hangingPunct="1">
              <a:lnSpc>
                <a:spcPct val="150000"/>
              </a:lnSpc>
              <a:buNone/>
            </a:pPr>
            <a:r>
              <a:rPr lang="en-US" altLang="en-US" dirty="0">
                <a:solidFill>
                  <a:srgbClr val="002060"/>
                </a:solidFill>
              </a:rPr>
              <a:t>2- What is Brain Death?</a:t>
            </a:r>
            <a:endParaRPr lang="en-US" altLang="en-US" dirty="0">
              <a:solidFill>
                <a:srgbClr val="002060"/>
              </a:solidFill>
            </a:endParaRPr>
          </a:p>
        </p:txBody>
      </p:sp>
      <p:pic>
        <p:nvPicPr>
          <p:cNvPr id="44036" name="Picture 6" descr="C:\Users\elrowad\AppData\Local\Microsoft\Windows\Temporary Internet Files\Content.IE5\3ZVVRBIG\MM900234752[1].gif"/>
          <p:cNvPicPr>
            <a:picLocks noChangeAspect="1"/>
          </p:cNvPicPr>
          <p:nvPr/>
        </p:nvPicPr>
        <p:blipFill>
          <a:blip r:embed="rId1"/>
          <a:stretch>
            <a:fillRect/>
          </a:stretch>
        </p:blipFill>
        <p:spPr>
          <a:xfrm>
            <a:off x="0" y="0"/>
            <a:ext cx="1481138" cy="1700213"/>
          </a:xfrm>
          <a:prstGeom prst="rect">
            <a:avLst/>
          </a:prstGeom>
          <a:noFill/>
          <a:ln w="9525">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Subtitle 4"/>
          <p:cNvSpPr>
            <a:spLocks noGrp="1"/>
          </p:cNvSpPr>
          <p:nvPr>
            <p:ph type="subTitle" idx="1"/>
          </p:nvPr>
        </p:nvSpPr>
        <p:spPr bwMode="auto">
          <a:xfrm>
            <a:off x="1483568" y="2564904"/>
            <a:ext cx="6400800" cy="1440160"/>
          </a:xfrm>
          <a:prstGeom prst="rect">
            <a:avLst/>
          </a:prstGeom>
          <a:gradFill flip="none" rotWithShape="1">
            <a:gsLst>
              <a:gs pos="0">
                <a:srgbClr val="FFFFFF"/>
              </a:gs>
              <a:gs pos="7001">
                <a:srgbClr val="E6E6E6"/>
              </a:gs>
              <a:gs pos="36000">
                <a:srgbClr val="7D8496"/>
              </a:gs>
              <a:gs pos="47000">
                <a:srgbClr val="E6E6E6"/>
              </a:gs>
              <a:gs pos="89000">
                <a:srgbClr val="7D8496"/>
              </a:gs>
              <a:gs pos="100000">
                <a:srgbClr val="E6E6E6"/>
              </a:gs>
            </a:gsLst>
            <a:path path="circle">
              <a:fillToRect l="100000" t="100000"/>
            </a:path>
            <a:tileRect r="-100000" b="-100000"/>
          </a:gradFill>
          <a:ln w="9525" cmpd="sng">
            <a:solidFill>
              <a:schemeClr val="accent5">
                <a:lumMod val="50000"/>
              </a:schemeClr>
            </a:solidFill>
            <a:prstDash val="solid"/>
          </a:ln>
          <a:effectLst/>
          <a:scene3d>
            <a:camera prst="orthographicFront"/>
            <a:lightRig rig="balanced" dir="t"/>
          </a:scene3d>
          <a:sp3d prstMaterial="plastic"/>
        </p:spPr>
        <p:txBody>
          <a:bodyPr vert="horz" wrap="square" lIns="91440" tIns="45720" rIns="91440" bIns="45720" numCol="1" anchor="t" anchorCtr="0" compatLnSpc="1"/>
          <a:lstStyle/>
          <a:p>
            <a:pPr marL="0" marR="0" lvl="0" indent="0" algn="ctr" defTabSz="914400" rtl="0" eaLnBrk="0" fontAlgn="base" latinLnBrk="0" hangingPunct="0">
              <a:lnSpc>
                <a:spcPct val="100000"/>
              </a:lnSpc>
              <a:spcBef>
                <a:spcPct val="20000"/>
              </a:spcBef>
              <a:spcAft>
                <a:spcPct val="0"/>
              </a:spcAft>
              <a:buClrTx/>
              <a:buSzTx/>
              <a:buFontTx/>
              <a:buNone/>
              <a:defRPr/>
            </a:pPr>
            <a:r>
              <a:rPr kumimoji="0" lang="en-US" sz="3200" b="1" i="0" u="none" strike="noStrike" kern="0" cap="none" spc="0" normalizeH="0" baseline="0" noProof="0" dirty="0">
                <a:ln>
                  <a:noFill/>
                </a:ln>
                <a:solidFill>
                  <a:schemeClr val="tx1"/>
                </a:solidFill>
                <a:effectLst/>
                <a:uLnTx/>
                <a:uFillTx/>
                <a:latin typeface="+mn-lt"/>
                <a:ea typeface="+mn-ea"/>
                <a:cs typeface="+mn-cs"/>
              </a:rPr>
              <a:t>2- Postmortem Changes</a:t>
            </a:r>
            <a:endParaRPr kumimoji="0" lang="en-US" sz="3200" b="1" i="0" u="none" strike="noStrike" kern="0" cap="none" spc="0" normalizeH="0" baseline="0" noProof="0" dirty="0">
              <a:ln>
                <a:noFill/>
              </a:ln>
              <a:solidFill>
                <a:schemeClr val="tx1"/>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Tx/>
              <a:buNone/>
              <a:defRPr/>
            </a:pPr>
            <a:r>
              <a:rPr kumimoji="0" lang="en-US" sz="3200" b="1" i="0" u="none" strike="noStrike" kern="0" cap="none" spc="0" normalizeH="0" baseline="0" noProof="0" dirty="0">
                <a:ln>
                  <a:noFill/>
                </a:ln>
                <a:solidFill>
                  <a:schemeClr val="tx1"/>
                </a:solidFill>
                <a:effectLst/>
                <a:uLnTx/>
                <a:uFillTx/>
                <a:latin typeface="+mn-lt"/>
                <a:ea typeface="+mn-ea"/>
                <a:cs typeface="+mn-cs"/>
              </a:rPr>
              <a:t>Postmortem Cooling</a:t>
            </a:r>
            <a:endParaRPr kumimoji="0" lang="en-US" sz="3200" b="1"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400" b="1" i="0" u="none" strike="noStrike" kern="0" cap="all" spc="0" normalizeH="0" baseline="0" noProof="0" dirty="0">
                <a:ln>
                  <a:noFill/>
                </a:ln>
                <a:solidFill>
                  <a:schemeClr val="tx2"/>
                </a:solidFill>
                <a:effectLst/>
                <a:uLnTx/>
                <a:uFillTx/>
                <a:latin typeface="+mj-lt"/>
                <a:ea typeface="+mj-ea"/>
                <a:cs typeface="+mj-cs"/>
              </a:rPr>
              <a:t>Post mortem changes</a:t>
            </a:r>
            <a:br>
              <a:rPr kumimoji="0" lang="en-US" sz="4400" b="0" i="0" u="none" strike="noStrike" kern="0" cap="none" spc="0" normalizeH="0" baseline="0" noProof="0" dirty="0">
                <a:ln>
                  <a:noFill/>
                </a:ln>
                <a:solidFill>
                  <a:schemeClr val="tx2"/>
                </a:solidFill>
                <a:effectLst/>
                <a:uLnTx/>
                <a:uFillTx/>
                <a:latin typeface="+mj-lt"/>
                <a:ea typeface="+mj-ea"/>
                <a:cs typeface="+mj-cs"/>
              </a:rPr>
            </a:br>
            <a:endParaRPr kumimoji="0" lang="en-US" sz="4400" b="0" i="0" u="none" strike="noStrike" kern="0" cap="none" spc="0" normalizeH="0" baseline="0" noProof="0" dirty="0">
              <a:ln>
                <a:noFill/>
              </a:ln>
              <a:solidFill>
                <a:schemeClr val="tx2"/>
              </a:solidFill>
              <a:effectLst/>
              <a:uLnTx/>
              <a:uFillTx/>
              <a:latin typeface="+mj-lt"/>
              <a:ea typeface="+mj-ea"/>
              <a:cs typeface="+mj-cs"/>
            </a:endParaRPr>
          </a:p>
        </p:txBody>
      </p:sp>
      <p:sp>
        <p:nvSpPr>
          <p:cNvPr id="3" name="Content Placeholder 2"/>
          <p:cNvSpPr>
            <a:spLocks noGrp="1"/>
          </p:cNvSpPr>
          <p:nvPr>
            <p:ph idx="1"/>
          </p:nvPr>
        </p:nvSpPr>
        <p:spPr>
          <a:xfrm>
            <a:off x="107950" y="1412875"/>
            <a:ext cx="8928100" cy="5184775"/>
          </a:xfr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en-US" sz="3200" b="1" i="0" u="none" strike="noStrike" kern="0" cap="none" spc="0" normalizeH="0" baseline="0" noProof="0" dirty="0">
                <a:ln>
                  <a:noFill/>
                </a:ln>
                <a:solidFill>
                  <a:schemeClr val="tx1"/>
                </a:solidFill>
                <a:effectLst/>
                <a:uLnTx/>
                <a:uFillTx/>
                <a:latin typeface="+mn-lt"/>
                <a:ea typeface="+mn-ea"/>
                <a:cs typeface="+mn-cs"/>
              </a:rPr>
              <a:t> </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sz="2800" b="1" i="0" u="none" strike="noStrike" kern="0" cap="none" spc="0" normalizeH="0" baseline="0" noProof="0" dirty="0">
                <a:ln>
                  <a:noFill/>
                </a:ln>
                <a:solidFill>
                  <a:schemeClr val="tx1"/>
                </a:solidFill>
                <a:effectLst/>
                <a:uLnTx/>
                <a:uFillTx/>
                <a:latin typeface="+mn-lt"/>
                <a:ea typeface="+mn-ea"/>
                <a:cs typeface="+mn-cs"/>
              </a:rPr>
              <a:t>Immediate or very early changes:</a:t>
            </a:r>
            <a:r>
              <a:rPr kumimoji="0" lang="en-US" sz="2800" b="0" i="0" u="none" strike="noStrike" kern="0" cap="none" spc="0" normalizeH="0" baseline="0" noProof="0" dirty="0">
                <a:ln>
                  <a:noFill/>
                </a:ln>
                <a:solidFill>
                  <a:schemeClr val="tx1"/>
                </a:solidFill>
                <a:effectLst/>
                <a:uLnTx/>
                <a:uFillTx/>
                <a:latin typeface="+mn-lt"/>
                <a:ea typeface="+mn-ea"/>
                <a:cs typeface="+mn-cs"/>
              </a:rPr>
              <a:t> (immediately, within seconds or minutes). These include all sings of death (cardiovascular, respiratory, ocular ….).</a:t>
            </a:r>
            <a:endParaRPr kumimoji="0" lang="en-US" sz="28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sz="2800" b="1" i="0" u="none" strike="noStrike" kern="0" cap="none" spc="0" normalizeH="0" baseline="0" noProof="0" dirty="0">
                <a:ln>
                  <a:noFill/>
                </a:ln>
                <a:solidFill>
                  <a:schemeClr val="tx1"/>
                </a:solidFill>
                <a:effectLst/>
                <a:uLnTx/>
                <a:uFillTx/>
                <a:latin typeface="+mn-lt"/>
                <a:ea typeface="+mn-ea"/>
                <a:cs typeface="+mn-cs"/>
              </a:rPr>
              <a:t>Early changes:</a:t>
            </a:r>
            <a:r>
              <a:rPr kumimoji="0" lang="en-US" sz="2800" b="0" i="0" u="none" strike="noStrike" kern="0" cap="none" spc="0" normalizeH="0" baseline="0" noProof="0" dirty="0">
                <a:ln>
                  <a:noFill/>
                </a:ln>
                <a:solidFill>
                  <a:schemeClr val="tx1"/>
                </a:solidFill>
                <a:effectLst/>
                <a:uLnTx/>
                <a:uFillTx/>
                <a:latin typeface="+mn-lt"/>
                <a:ea typeface="+mn-ea"/>
                <a:cs typeface="+mn-cs"/>
              </a:rPr>
              <a:t> (within hours or few days): Post mortem coolness, hypostasis, rigor mortis and autolysis ( </a:t>
            </a:r>
            <a:r>
              <a:rPr kumimoji="0" lang="en-US" sz="2800" b="0" i="0" u="none" strike="noStrike" kern="0" cap="none" spc="0" normalizeH="0" baseline="0" noProof="0" dirty="0" err="1">
                <a:ln>
                  <a:noFill/>
                </a:ln>
                <a:solidFill>
                  <a:schemeClr val="tx1"/>
                </a:solidFill>
                <a:effectLst/>
                <a:uLnTx/>
                <a:uFillTx/>
                <a:latin typeface="+mn-lt"/>
                <a:ea typeface="+mn-ea"/>
                <a:cs typeface="+mn-cs"/>
              </a:rPr>
              <a:t>putrifaction</a:t>
            </a:r>
            <a:r>
              <a:rPr kumimoji="0" lang="en-US" sz="2800" b="0" i="0" u="none" strike="noStrike" kern="0" cap="none" spc="0" normalizeH="0" baseline="0" noProof="0" dirty="0">
                <a:ln>
                  <a:noFill/>
                </a:ln>
                <a:solidFill>
                  <a:schemeClr val="tx1"/>
                </a:solidFill>
                <a:effectLst/>
                <a:uLnTx/>
                <a:uFillTx/>
                <a:latin typeface="+mn-lt"/>
                <a:ea typeface="+mn-ea"/>
                <a:cs typeface="+mn-cs"/>
              </a:rPr>
              <a:t>).</a:t>
            </a:r>
            <a:endParaRPr kumimoji="0" lang="en-US" sz="28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sz="2800" b="1" i="0" u="none" strike="noStrike" kern="0" cap="none" spc="0" normalizeH="0" baseline="0" noProof="0" dirty="0">
                <a:ln>
                  <a:noFill/>
                </a:ln>
                <a:solidFill>
                  <a:schemeClr val="tx1"/>
                </a:solidFill>
                <a:effectLst/>
                <a:uLnTx/>
                <a:uFillTx/>
                <a:latin typeface="+mn-lt"/>
                <a:ea typeface="+mn-ea"/>
                <a:cs typeface="+mn-cs"/>
              </a:rPr>
              <a:t>Late changes:</a:t>
            </a:r>
            <a:r>
              <a:rPr kumimoji="0" lang="en-US" sz="2800" b="0" i="0" u="none" strike="noStrike" kern="0" cap="none" spc="0" normalizeH="0" baseline="0" noProof="0" dirty="0">
                <a:ln>
                  <a:noFill/>
                </a:ln>
                <a:solidFill>
                  <a:schemeClr val="tx1"/>
                </a:solidFill>
                <a:effectLst/>
                <a:uLnTx/>
                <a:uFillTx/>
                <a:latin typeface="+mn-lt"/>
                <a:ea typeface="+mn-ea"/>
                <a:cs typeface="+mn-cs"/>
              </a:rPr>
              <a:t> (within several weeks or months): </a:t>
            </a:r>
            <a:r>
              <a:rPr kumimoji="0" lang="en-US" sz="2800" b="0" i="0" u="none" strike="noStrike" kern="0" cap="none" spc="0" normalizeH="0" baseline="0" noProof="0" dirty="0" err="1">
                <a:ln>
                  <a:noFill/>
                </a:ln>
                <a:solidFill>
                  <a:schemeClr val="tx1"/>
                </a:solidFill>
                <a:effectLst/>
                <a:uLnTx/>
                <a:uFillTx/>
                <a:latin typeface="+mn-lt"/>
                <a:ea typeface="+mn-ea"/>
                <a:cs typeface="+mn-cs"/>
              </a:rPr>
              <a:t>Adipocere</a:t>
            </a:r>
            <a:r>
              <a:rPr kumimoji="0" lang="en-US" sz="2800" b="0" i="0" u="none" strike="noStrike" kern="0" cap="none" spc="0" normalizeH="0" baseline="0" noProof="0" dirty="0">
                <a:ln>
                  <a:noFill/>
                </a:ln>
                <a:solidFill>
                  <a:schemeClr val="tx1"/>
                </a:solidFill>
                <a:effectLst/>
                <a:uLnTx/>
                <a:uFillTx/>
                <a:latin typeface="+mn-lt"/>
                <a:ea typeface="+mn-ea"/>
                <a:cs typeface="+mn-cs"/>
              </a:rPr>
              <a:t>  formation and mummification.</a:t>
            </a:r>
            <a:endParaRPr kumimoji="0" lang="en-US" sz="28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Text Placeholder 2"/>
          <p:cNvSpPr>
            <a:spLocks noGrp="1"/>
          </p:cNvSpPr>
          <p:nvPr>
            <p:ph type="body" idx="1"/>
          </p:nvPr>
        </p:nvSpPr>
        <p:spPr>
          <a:xfrm>
            <a:off x="2128838" y="-171450"/>
            <a:ext cx="7772400" cy="1500188"/>
          </a:xfrm>
          <a:ln/>
        </p:spPr>
        <p:txBody>
          <a:bodyPr vert="horz" wrap="square" lIns="91440" tIns="45720" rIns="91440" bIns="45720" anchor="b" anchorCtr="0"/>
          <a:p>
            <a:pPr eaLnBrk="1" hangingPunct="1"/>
            <a:r>
              <a:rPr lang="en-US" altLang="en-US" sz="4800" b="1" dirty="0">
                <a:solidFill>
                  <a:schemeClr val="bg1"/>
                </a:solidFill>
                <a:latin typeface="+mn-lt"/>
                <a:ea typeface="+mn-ea"/>
                <a:cs typeface="+mn-cs"/>
              </a:rPr>
              <a:t>Revision Questions…</a:t>
            </a:r>
            <a:endParaRPr lang="en-US" altLang="en-US" sz="4800" b="1" dirty="0">
              <a:solidFill>
                <a:schemeClr val="bg1"/>
              </a:solidFill>
              <a:latin typeface="+mn-lt"/>
              <a:ea typeface="+mn-ea"/>
              <a:cs typeface="+mn-cs"/>
            </a:endParaRPr>
          </a:p>
        </p:txBody>
      </p:sp>
      <p:sp>
        <p:nvSpPr>
          <p:cNvPr id="47107" name="Content Placeholder 2"/>
          <p:cNvSpPr txBox="1"/>
          <p:nvPr/>
        </p:nvSpPr>
        <p:spPr>
          <a:xfrm>
            <a:off x="457200" y="3213100"/>
            <a:ext cx="7931150" cy="3240088"/>
          </a:xfrm>
          <a:prstGeom prst="rect">
            <a:avLst/>
          </a:prstGeom>
          <a:noFill/>
          <a:ln w="9525">
            <a:noFill/>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just" eaLnBrk="1" hangingPunct="1">
              <a:lnSpc>
                <a:spcPct val="150000"/>
              </a:lnSpc>
              <a:buNone/>
            </a:pPr>
            <a:r>
              <a:rPr lang="en-US" altLang="en-US" b="1" dirty="0">
                <a:solidFill>
                  <a:srgbClr val="C00000"/>
                </a:solidFill>
              </a:rPr>
              <a:t>1- What is Postmortem Cooling? </a:t>
            </a:r>
            <a:endParaRPr lang="en-US" altLang="en-US" b="1" dirty="0">
              <a:solidFill>
                <a:srgbClr val="C00000"/>
              </a:solidFill>
            </a:endParaRPr>
          </a:p>
          <a:p>
            <a:pPr marL="0" lvl="0" indent="0" algn="just" eaLnBrk="1" hangingPunct="1">
              <a:lnSpc>
                <a:spcPct val="150000"/>
              </a:lnSpc>
            </a:pPr>
            <a:r>
              <a:rPr lang="en-US" altLang="en-US" dirty="0">
                <a:solidFill>
                  <a:srgbClr val="002060"/>
                </a:solidFill>
              </a:rPr>
              <a:t>Rate?</a:t>
            </a:r>
            <a:endParaRPr lang="en-US" altLang="en-US" dirty="0">
              <a:solidFill>
                <a:srgbClr val="002060"/>
              </a:solidFill>
            </a:endParaRPr>
          </a:p>
          <a:p>
            <a:pPr marL="0" lvl="0" indent="0" algn="just" eaLnBrk="1" hangingPunct="1">
              <a:lnSpc>
                <a:spcPct val="150000"/>
              </a:lnSpc>
            </a:pPr>
            <a:r>
              <a:rPr lang="en-US" altLang="en-US" dirty="0">
                <a:solidFill>
                  <a:srgbClr val="002060"/>
                </a:solidFill>
              </a:rPr>
              <a:t>Factors Affecting?</a:t>
            </a:r>
            <a:endParaRPr lang="en-US" altLang="en-US" dirty="0">
              <a:solidFill>
                <a:srgbClr val="002060"/>
              </a:solidFill>
            </a:endParaRPr>
          </a:p>
          <a:p>
            <a:pPr marL="0" lvl="0" indent="0" algn="just" eaLnBrk="1" hangingPunct="1">
              <a:lnSpc>
                <a:spcPct val="150000"/>
              </a:lnSpc>
            </a:pPr>
            <a:r>
              <a:rPr lang="en-US" altLang="en-US" dirty="0">
                <a:solidFill>
                  <a:srgbClr val="002060"/>
                </a:solidFill>
              </a:rPr>
              <a:t>Medicolegal Importance?</a:t>
            </a:r>
            <a:endParaRPr lang="en-US" altLang="en-US" dirty="0">
              <a:solidFill>
                <a:srgbClr val="002060"/>
              </a:solidFill>
            </a:endParaRPr>
          </a:p>
          <a:p>
            <a:pPr marL="0" lvl="0" indent="0" algn="just" eaLnBrk="1" hangingPunct="1">
              <a:lnSpc>
                <a:spcPct val="150000"/>
              </a:lnSpc>
              <a:buNone/>
            </a:pPr>
            <a:endParaRPr lang="en-US" altLang="en-US" dirty="0">
              <a:solidFill>
                <a:srgbClr val="002060"/>
              </a:solidFill>
            </a:endParaRPr>
          </a:p>
        </p:txBody>
      </p:sp>
      <p:pic>
        <p:nvPicPr>
          <p:cNvPr id="47108" name="Picture 6" descr="C:\Users\elrowad\AppData\Local\Microsoft\Windows\Temporary Internet Files\Content.IE5\3ZVVRBIG\MM900234752[1].gif"/>
          <p:cNvPicPr>
            <a:picLocks noChangeAspect="1"/>
          </p:cNvPicPr>
          <p:nvPr/>
        </p:nvPicPr>
        <p:blipFill>
          <a:blip r:embed="rId1"/>
          <a:stretch>
            <a:fillRect/>
          </a:stretch>
        </p:blipFill>
        <p:spPr>
          <a:xfrm>
            <a:off x="0" y="0"/>
            <a:ext cx="1481138" cy="1700213"/>
          </a:xfrm>
          <a:prstGeom prst="rect">
            <a:avLst/>
          </a:prstGeom>
          <a:noFill/>
          <a:ln w="9525">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Title 1"/>
          <p:cNvSpPr>
            <a:spLocks noGrp="1"/>
          </p:cNvSpPr>
          <p:nvPr>
            <p:ph type="title"/>
          </p:nvPr>
        </p:nvSpPr>
        <p:spPr>
          <a:ln/>
        </p:spPr>
        <p:txBody>
          <a:bodyPr vert="horz" wrap="square" lIns="91440" tIns="45720" rIns="91440" bIns="45720" anchor="ctr" anchorCtr="0"/>
          <a:p>
            <a:r>
              <a:rPr lang="en-US" altLang="en-US" b="1" dirty="0"/>
              <a:t>Postmortem coolness</a:t>
            </a:r>
            <a:br>
              <a:rPr lang="en-US" altLang="en-US" dirty="0"/>
            </a:br>
            <a:endParaRPr lang="en-US" altLang="en-US" dirty="0"/>
          </a:p>
        </p:txBody>
      </p:sp>
      <p:sp>
        <p:nvSpPr>
          <p:cNvPr id="49155" name="Content Placeholder 2"/>
          <p:cNvSpPr>
            <a:spLocks noGrp="1"/>
          </p:cNvSpPr>
          <p:nvPr>
            <p:ph idx="1"/>
          </p:nvPr>
        </p:nvSpPr>
        <p:spPr>
          <a:ln/>
        </p:spPr>
        <p:txBody>
          <a:bodyPr vert="horz" wrap="square" lIns="91440" tIns="45720" rIns="91440" bIns="45720" anchor="t" anchorCtr="0"/>
          <a:p>
            <a:r>
              <a:rPr lang="en-US" altLang="en-US" sz="2800" dirty="0"/>
              <a:t>Immediately after death, the body temperature falls progressively until it reaches the atmospheric temperature within 12-18 hours.</a:t>
            </a:r>
            <a:endParaRPr lang="en-US" altLang="en-US" sz="2800" dirty="0"/>
          </a:p>
          <a:p>
            <a:r>
              <a:rPr lang="en-US" altLang="en-US" sz="2800" dirty="0"/>
              <a:t> </a:t>
            </a:r>
            <a:endParaRPr lang="en-US" altLang="en-US" sz="2800" dirty="0"/>
          </a:p>
          <a:p>
            <a:r>
              <a:rPr lang="en-US" altLang="en-US" sz="2800" dirty="0"/>
              <a:t>As an average, the body loses 1.5</a:t>
            </a:r>
            <a:r>
              <a:rPr lang="en-US" altLang="en-US" sz="2800" baseline="30000" dirty="0"/>
              <a:t>o</a:t>
            </a:r>
            <a:r>
              <a:rPr lang="en-US" altLang="en-US" sz="2800" dirty="0"/>
              <a:t>C/hour in 1</a:t>
            </a:r>
            <a:r>
              <a:rPr lang="en-US" altLang="en-US" sz="2800" baseline="30000" dirty="0"/>
              <a:t>st</a:t>
            </a:r>
            <a:r>
              <a:rPr lang="en-US" altLang="en-US" sz="2800" dirty="0"/>
              <a:t> 6-8 hours and then 1</a:t>
            </a:r>
            <a:r>
              <a:rPr lang="en-US" altLang="en-US" sz="2800" baseline="30000" dirty="0"/>
              <a:t>o</a:t>
            </a:r>
            <a:r>
              <a:rPr lang="en-US" altLang="en-US" sz="2800" dirty="0"/>
              <a:t>C/hour till reaching the atmospheric temperature from 12-18 hours.  We can determine the duration passed since death from the post-mortem coolness provided that</a:t>
            </a:r>
            <a:r>
              <a:rPr lang="en-US" altLang="en-US" dirty="0"/>
              <a:t>:</a:t>
            </a:r>
            <a:endParaRPr lang="en-US" altLang="en-US" dirty="0"/>
          </a:p>
          <a:p>
            <a:endParaRPr lang="en-US"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Title 1"/>
          <p:cNvSpPr>
            <a:spLocks noGrp="1"/>
          </p:cNvSpPr>
          <p:nvPr>
            <p:ph type="title"/>
          </p:nvPr>
        </p:nvSpPr>
        <p:spPr>
          <a:ln/>
        </p:spPr>
        <p:txBody>
          <a:bodyPr vert="horz" wrap="square" lIns="91440" tIns="45720" rIns="91440" bIns="45720" anchor="ctr" anchorCtr="0"/>
          <a:p>
            <a:endParaRPr lang="en-US" altLang="en-US" dirty="0"/>
          </a:p>
        </p:txBody>
      </p:sp>
      <p:sp>
        <p:nvSpPr>
          <p:cNvPr id="50179" name="Content Placeholder 2"/>
          <p:cNvSpPr>
            <a:spLocks noGrp="1"/>
          </p:cNvSpPr>
          <p:nvPr>
            <p:ph idx="1"/>
          </p:nvPr>
        </p:nvSpPr>
        <p:spPr>
          <a:ln/>
        </p:spPr>
        <p:txBody>
          <a:bodyPr vert="horz" wrap="square" lIns="91440" tIns="45720" rIns="91440" bIns="45720" anchor="t" anchorCtr="0"/>
          <a:p>
            <a:r>
              <a:rPr lang="en-US" altLang="en-US" sz="2800" dirty="0"/>
              <a:t>The body temperature was normal at the moment of death.</a:t>
            </a:r>
            <a:endParaRPr lang="en-US" altLang="en-US" sz="2800" dirty="0"/>
          </a:p>
          <a:p>
            <a:r>
              <a:rPr lang="en-US" altLang="en-US" sz="2800" dirty="0"/>
              <a:t>The body cooling follows a uniform repetitive pattern.</a:t>
            </a:r>
            <a:endParaRPr lang="en-US" altLang="en-US" sz="2800" dirty="0"/>
          </a:p>
          <a:p>
            <a:r>
              <a:rPr lang="en-US" altLang="en-US" sz="2800" b="1" dirty="0"/>
              <a:t>Cadaveric temperature is measured:</a:t>
            </a:r>
            <a:endParaRPr lang="en-US" altLang="en-US" sz="2800" dirty="0"/>
          </a:p>
          <a:p>
            <a:r>
              <a:rPr lang="en-US" altLang="en-US" sz="2800" dirty="0"/>
              <a:t>High up in the rectum by special thermometer.</a:t>
            </a:r>
            <a:endParaRPr lang="en-US" altLang="en-US" sz="2800" dirty="0"/>
          </a:p>
          <a:p>
            <a:r>
              <a:rPr lang="en-US" altLang="en-US" sz="2800" dirty="0"/>
              <a:t>From liver and brain by microwave thermography.</a:t>
            </a:r>
            <a:endParaRPr lang="en-US" altLang="en-US" sz="2800" dirty="0"/>
          </a:p>
          <a:p>
            <a:r>
              <a:rPr lang="en-US" altLang="en-US" sz="2800" dirty="0"/>
              <a:t>From skin temperature by infra red monitor.</a:t>
            </a:r>
            <a:endParaRPr lang="en-US" altLang="en-US" sz="2800" dirty="0"/>
          </a:p>
          <a:p>
            <a:endParaRPr lang="en-US"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Subtitle 4"/>
          <p:cNvSpPr>
            <a:spLocks noGrp="1"/>
          </p:cNvSpPr>
          <p:nvPr>
            <p:ph type="subTitle" idx="1"/>
          </p:nvPr>
        </p:nvSpPr>
        <p:spPr bwMode="auto">
          <a:xfrm>
            <a:off x="1483568" y="2564904"/>
            <a:ext cx="6400800" cy="1440160"/>
          </a:xfrm>
          <a:prstGeom prst="rect">
            <a:avLst/>
          </a:prstGeom>
          <a:gradFill flip="none" rotWithShape="1">
            <a:gsLst>
              <a:gs pos="0">
                <a:srgbClr val="FFFFFF"/>
              </a:gs>
              <a:gs pos="7001">
                <a:srgbClr val="E6E6E6"/>
              </a:gs>
              <a:gs pos="36000">
                <a:srgbClr val="7D8496"/>
              </a:gs>
              <a:gs pos="47000">
                <a:srgbClr val="E6E6E6"/>
              </a:gs>
              <a:gs pos="89000">
                <a:srgbClr val="7D8496"/>
              </a:gs>
              <a:gs pos="100000">
                <a:srgbClr val="E6E6E6"/>
              </a:gs>
            </a:gsLst>
            <a:path path="circle">
              <a:fillToRect l="100000" t="100000"/>
            </a:path>
            <a:tileRect r="-100000" b="-100000"/>
          </a:gradFill>
          <a:ln w="9525" cmpd="sng">
            <a:solidFill>
              <a:schemeClr val="accent5">
                <a:lumMod val="50000"/>
              </a:schemeClr>
            </a:solidFill>
            <a:prstDash val="solid"/>
          </a:ln>
          <a:effectLst/>
          <a:scene3d>
            <a:camera prst="orthographicFront"/>
            <a:lightRig rig="balanced" dir="t"/>
          </a:scene3d>
          <a:sp3d prstMaterial="plastic"/>
        </p:spPr>
        <p:txBody>
          <a:bodyPr vert="horz" wrap="square" lIns="91440" tIns="45720" rIns="91440" bIns="45720" numCol="1" anchor="t" anchorCtr="0" compatLnSpc="1"/>
          <a:lstStyle/>
          <a:p>
            <a:pPr marL="0" marR="0" lvl="0" indent="0" algn="ctr" defTabSz="914400" rtl="0" eaLnBrk="0" fontAlgn="base" latinLnBrk="0" hangingPunct="0">
              <a:lnSpc>
                <a:spcPct val="100000"/>
              </a:lnSpc>
              <a:spcBef>
                <a:spcPct val="20000"/>
              </a:spcBef>
              <a:spcAft>
                <a:spcPct val="0"/>
              </a:spcAft>
              <a:buClrTx/>
              <a:buSzTx/>
              <a:buFontTx/>
              <a:buNone/>
              <a:defRPr/>
            </a:pPr>
            <a:r>
              <a:rPr kumimoji="0" lang="en-US" sz="3200" b="1" i="0" u="none" strike="noStrike" kern="0" cap="none" spc="0" normalizeH="0" baseline="0" noProof="0" dirty="0">
                <a:ln>
                  <a:noFill/>
                </a:ln>
                <a:solidFill>
                  <a:schemeClr val="tx1"/>
                </a:solidFill>
                <a:effectLst/>
                <a:uLnTx/>
                <a:uFillTx/>
                <a:latin typeface="+mn-lt"/>
                <a:ea typeface="+mn-ea"/>
                <a:cs typeface="+mn-cs"/>
              </a:rPr>
              <a:t>2- Postmortem Changes</a:t>
            </a:r>
            <a:endParaRPr kumimoji="0" lang="en-US" sz="3200" b="1" i="0" u="none" strike="noStrike" kern="0" cap="none" spc="0" normalizeH="0" baseline="0" noProof="0" dirty="0">
              <a:ln>
                <a:noFill/>
              </a:ln>
              <a:solidFill>
                <a:schemeClr val="tx1"/>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Tx/>
              <a:buNone/>
              <a:defRPr/>
            </a:pPr>
            <a:r>
              <a:rPr kumimoji="0" lang="en-US" sz="3200" b="1" i="0" u="none" strike="noStrike" kern="0" cap="none" spc="0" normalizeH="0" baseline="0" noProof="0" dirty="0">
                <a:ln>
                  <a:noFill/>
                </a:ln>
                <a:solidFill>
                  <a:schemeClr val="tx1"/>
                </a:solidFill>
                <a:effectLst/>
                <a:uLnTx/>
                <a:uFillTx/>
                <a:latin typeface="+mn-lt"/>
                <a:ea typeface="+mn-ea"/>
                <a:cs typeface="+mn-cs"/>
              </a:rPr>
              <a:t>Postmortem Lividity/Hypostasis</a:t>
            </a:r>
            <a:endParaRPr kumimoji="0" lang="en-US" sz="3200" b="1"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Text Placeholder 2"/>
          <p:cNvSpPr>
            <a:spLocks noGrp="1"/>
          </p:cNvSpPr>
          <p:nvPr>
            <p:ph type="body" idx="1"/>
          </p:nvPr>
        </p:nvSpPr>
        <p:spPr>
          <a:xfrm>
            <a:off x="2128838" y="-171450"/>
            <a:ext cx="7772400" cy="1500188"/>
          </a:xfrm>
          <a:ln/>
        </p:spPr>
        <p:txBody>
          <a:bodyPr vert="horz" wrap="square" lIns="91440" tIns="45720" rIns="91440" bIns="45720" anchor="b" anchorCtr="0"/>
          <a:p>
            <a:pPr eaLnBrk="1" hangingPunct="1"/>
            <a:r>
              <a:rPr lang="en-US" altLang="en-US" sz="4800" b="1" dirty="0">
                <a:solidFill>
                  <a:schemeClr val="bg1"/>
                </a:solidFill>
                <a:latin typeface="+mn-lt"/>
                <a:ea typeface="+mn-ea"/>
                <a:cs typeface="+mn-cs"/>
              </a:rPr>
              <a:t>Revision Questions…</a:t>
            </a:r>
            <a:endParaRPr lang="en-US" altLang="en-US" sz="4800" b="1" dirty="0">
              <a:solidFill>
                <a:schemeClr val="bg1"/>
              </a:solidFill>
              <a:latin typeface="+mn-lt"/>
              <a:ea typeface="+mn-ea"/>
              <a:cs typeface="+mn-cs"/>
            </a:endParaRPr>
          </a:p>
        </p:txBody>
      </p:sp>
      <p:sp>
        <p:nvSpPr>
          <p:cNvPr id="52227" name="Content Placeholder 2"/>
          <p:cNvSpPr txBox="1"/>
          <p:nvPr/>
        </p:nvSpPr>
        <p:spPr>
          <a:xfrm>
            <a:off x="457200" y="1989138"/>
            <a:ext cx="7931150" cy="3743325"/>
          </a:xfrm>
          <a:prstGeom prst="rect">
            <a:avLst/>
          </a:prstGeom>
          <a:noFill/>
          <a:ln w="9525">
            <a:noFill/>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just" eaLnBrk="1" hangingPunct="1">
              <a:lnSpc>
                <a:spcPct val="150000"/>
              </a:lnSpc>
              <a:buNone/>
            </a:pPr>
            <a:r>
              <a:rPr lang="en-US" altLang="en-US" b="1" dirty="0">
                <a:solidFill>
                  <a:srgbClr val="C00000"/>
                </a:solidFill>
              </a:rPr>
              <a:t>2- What is Postmortem Lividity*?</a:t>
            </a:r>
            <a:endParaRPr lang="en-US" altLang="en-US" b="1" dirty="0">
              <a:solidFill>
                <a:srgbClr val="C00000"/>
              </a:solidFill>
            </a:endParaRPr>
          </a:p>
          <a:p>
            <a:pPr marL="0" lvl="0" indent="0" algn="just" eaLnBrk="1" hangingPunct="1">
              <a:lnSpc>
                <a:spcPct val="150000"/>
              </a:lnSpc>
            </a:pPr>
            <a:r>
              <a:rPr lang="en-US" altLang="en-US" dirty="0">
                <a:solidFill>
                  <a:srgbClr val="002060"/>
                </a:solidFill>
              </a:rPr>
              <a:t>Definition?</a:t>
            </a:r>
            <a:endParaRPr lang="en-US" altLang="en-US" dirty="0">
              <a:solidFill>
                <a:srgbClr val="002060"/>
              </a:solidFill>
            </a:endParaRPr>
          </a:p>
          <a:p>
            <a:pPr marL="0" lvl="0" indent="0" algn="just" eaLnBrk="1" hangingPunct="1">
              <a:lnSpc>
                <a:spcPct val="150000"/>
              </a:lnSpc>
            </a:pPr>
            <a:r>
              <a:rPr lang="en-US" altLang="en-US" dirty="0">
                <a:solidFill>
                  <a:srgbClr val="002060"/>
                </a:solidFill>
              </a:rPr>
              <a:t>Description?</a:t>
            </a:r>
            <a:endParaRPr lang="en-US" altLang="en-US" dirty="0">
              <a:solidFill>
                <a:srgbClr val="002060"/>
              </a:solidFill>
            </a:endParaRPr>
          </a:p>
          <a:p>
            <a:pPr marL="0" lvl="0" indent="0" algn="just" eaLnBrk="1" hangingPunct="1">
              <a:lnSpc>
                <a:spcPct val="150000"/>
              </a:lnSpc>
            </a:pPr>
            <a:r>
              <a:rPr lang="en-US" altLang="en-US" dirty="0">
                <a:solidFill>
                  <a:srgbClr val="002060"/>
                </a:solidFill>
              </a:rPr>
              <a:t>Medicolegal Importance?</a:t>
            </a:r>
            <a:endParaRPr lang="en-US" altLang="en-US" dirty="0">
              <a:solidFill>
                <a:srgbClr val="002060"/>
              </a:solidFill>
            </a:endParaRPr>
          </a:p>
        </p:txBody>
      </p:sp>
      <p:pic>
        <p:nvPicPr>
          <p:cNvPr id="52228" name="Picture 6" descr="C:\Users\elrowad\AppData\Local\Microsoft\Windows\Temporary Internet Files\Content.IE5\3ZVVRBIG\MM900234752[1].gif"/>
          <p:cNvPicPr>
            <a:picLocks noChangeAspect="1"/>
          </p:cNvPicPr>
          <p:nvPr/>
        </p:nvPicPr>
        <p:blipFill>
          <a:blip r:embed="rId1"/>
          <a:stretch>
            <a:fillRect/>
          </a:stretch>
        </p:blipFill>
        <p:spPr>
          <a:xfrm>
            <a:off x="0" y="0"/>
            <a:ext cx="1481138" cy="1700213"/>
          </a:xfrm>
          <a:prstGeom prst="rect">
            <a:avLst/>
          </a:prstGeom>
          <a:noFill/>
          <a:ln w="9525">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Text Placeholder 2"/>
          <p:cNvSpPr>
            <a:spLocks noGrp="1"/>
          </p:cNvSpPr>
          <p:nvPr>
            <p:ph type="body" idx="1"/>
          </p:nvPr>
        </p:nvSpPr>
        <p:spPr>
          <a:xfrm>
            <a:off x="323850" y="1412875"/>
            <a:ext cx="8640763" cy="5040313"/>
          </a:xfrm>
          <a:ln/>
        </p:spPr>
        <p:txBody>
          <a:bodyPr vert="horz" wrap="square" lIns="91440" tIns="45720" rIns="91440" bIns="45720" anchor="b" anchorCtr="0"/>
          <a:p>
            <a:pPr/>
            <a:r>
              <a:rPr lang="en-US" altLang="en-US" sz="4000" b="1" dirty="0">
                <a:latin typeface="+mn-lt"/>
                <a:ea typeface="+mn-ea"/>
                <a:cs typeface="+mn-cs"/>
              </a:rPr>
              <a:t>Postmortem hypostasis </a:t>
            </a:r>
            <a:endParaRPr lang="en-US" altLang="en-US" sz="4000" dirty="0">
              <a:latin typeface="+mn-lt"/>
              <a:ea typeface="+mn-ea"/>
              <a:cs typeface="+mn-cs"/>
            </a:endParaRPr>
          </a:p>
          <a:p>
            <a:pPr/>
            <a:r>
              <a:rPr lang="en-US" altLang="en-US" sz="4000" b="1" dirty="0">
                <a:latin typeface="+mn-lt"/>
                <a:ea typeface="+mn-ea"/>
                <a:cs typeface="+mn-cs"/>
              </a:rPr>
              <a:t>(livor mortis, postmortem lividity)</a:t>
            </a:r>
            <a:endParaRPr lang="en-US" altLang="en-US" sz="4000" dirty="0">
              <a:latin typeface="+mn-lt"/>
              <a:ea typeface="+mn-ea"/>
              <a:cs typeface="+mn-cs"/>
            </a:endParaRPr>
          </a:p>
          <a:p>
            <a:pPr/>
            <a:r>
              <a:rPr lang="en-US" altLang="en-US" sz="4000" dirty="0">
                <a:latin typeface="+mn-lt"/>
                <a:ea typeface="+mn-ea"/>
                <a:cs typeface="+mn-cs"/>
              </a:rPr>
              <a:t>It is bluish discolouration of the skin of the most dependent parts of the body, except the pressure points, after death</a:t>
            </a:r>
            <a:endParaRPr lang="en-US" altLang="en-US" sz="4000" dirty="0">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Subtitle 4"/>
          <p:cNvSpPr>
            <a:spLocks noGrp="1"/>
          </p:cNvSpPr>
          <p:nvPr>
            <p:ph type="subTitle" idx="1"/>
          </p:nvPr>
        </p:nvSpPr>
        <p:spPr bwMode="auto">
          <a:xfrm>
            <a:off x="1483568" y="2564904"/>
            <a:ext cx="6400800" cy="1440160"/>
          </a:xfrm>
          <a:prstGeom prst="rect">
            <a:avLst/>
          </a:prstGeom>
          <a:gradFill flip="none" rotWithShape="1">
            <a:gsLst>
              <a:gs pos="0">
                <a:srgbClr val="FFFFFF"/>
              </a:gs>
              <a:gs pos="7001">
                <a:srgbClr val="E6E6E6"/>
              </a:gs>
              <a:gs pos="36000">
                <a:srgbClr val="7D8496"/>
              </a:gs>
              <a:gs pos="47000">
                <a:srgbClr val="E6E6E6"/>
              </a:gs>
              <a:gs pos="89000">
                <a:srgbClr val="7D8496"/>
              </a:gs>
              <a:gs pos="100000">
                <a:srgbClr val="E6E6E6"/>
              </a:gs>
            </a:gsLst>
            <a:path path="circle">
              <a:fillToRect l="100000" t="100000"/>
            </a:path>
            <a:tileRect r="-100000" b="-100000"/>
          </a:gradFill>
          <a:ln w="9525" cmpd="sng">
            <a:solidFill>
              <a:schemeClr val="accent5">
                <a:lumMod val="50000"/>
              </a:schemeClr>
            </a:solidFill>
            <a:prstDash val="solid"/>
          </a:ln>
          <a:effectLst/>
          <a:scene3d>
            <a:camera prst="orthographicFront"/>
            <a:lightRig rig="balanced" dir="t"/>
          </a:scene3d>
          <a:sp3d prstMaterial="plastic"/>
        </p:spPr>
        <p:txBody>
          <a:bodyPr vert="horz" wrap="square" lIns="91440" tIns="45720" rIns="91440" bIns="45720" numCol="1" anchor="t" anchorCtr="0" compatLnSpc="1"/>
          <a:lstStyle/>
          <a:p>
            <a:pPr marL="0" marR="0" lvl="0" indent="0" algn="ctr" defTabSz="914400" rtl="0" eaLnBrk="0" fontAlgn="base" latinLnBrk="0" hangingPunct="0">
              <a:lnSpc>
                <a:spcPct val="100000"/>
              </a:lnSpc>
              <a:spcBef>
                <a:spcPct val="20000"/>
              </a:spcBef>
              <a:spcAft>
                <a:spcPct val="0"/>
              </a:spcAft>
              <a:buClrTx/>
              <a:buSzTx/>
              <a:buFontTx/>
              <a:buNone/>
              <a:defRPr/>
            </a:pPr>
            <a:r>
              <a:rPr kumimoji="0" lang="en-US" sz="3200" b="1" i="0" u="none" strike="noStrike" kern="0" cap="none" spc="0" normalizeH="0" baseline="0" noProof="0" dirty="0">
                <a:ln>
                  <a:noFill/>
                </a:ln>
                <a:solidFill>
                  <a:schemeClr val="tx1"/>
                </a:solidFill>
                <a:effectLst/>
                <a:uLnTx/>
                <a:uFillTx/>
                <a:latin typeface="+mn-lt"/>
                <a:ea typeface="+mn-ea"/>
                <a:cs typeface="+mn-cs"/>
              </a:rPr>
              <a:t>1- Death</a:t>
            </a:r>
            <a:endParaRPr kumimoji="0" lang="en-US" sz="3200" b="1" i="0" u="none" strike="noStrike" kern="0" cap="none" spc="0" normalizeH="0" baseline="0" noProof="0" dirty="0">
              <a:ln>
                <a:noFill/>
              </a:ln>
              <a:solidFill>
                <a:schemeClr val="tx1"/>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Tx/>
              <a:buNone/>
              <a:defRPr/>
            </a:pPr>
            <a:r>
              <a:rPr kumimoji="0" lang="en-US" sz="3200" b="1" i="0" u="none" strike="noStrike" kern="0" cap="none" spc="0" normalizeH="0" baseline="0" noProof="0" dirty="0">
                <a:ln>
                  <a:noFill/>
                </a:ln>
                <a:solidFill>
                  <a:schemeClr val="tx1"/>
                </a:solidFill>
                <a:effectLst/>
                <a:uLnTx/>
                <a:uFillTx/>
                <a:latin typeface="+mn-lt"/>
                <a:ea typeface="+mn-ea"/>
                <a:cs typeface="+mn-cs"/>
              </a:rPr>
              <a:t>Signs of Death</a:t>
            </a:r>
            <a:endParaRPr kumimoji="0" lang="en-US" sz="3200" b="1" i="0" u="none" strike="noStrike" kern="0" cap="none" spc="0" normalizeH="0" baseline="0" noProof="0" dirty="0">
              <a:ln>
                <a:noFill/>
              </a:ln>
              <a:solidFill>
                <a:schemeClr val="tx1"/>
              </a:solidFill>
              <a:effectLst/>
              <a:uLnTx/>
              <a:uFillTx/>
              <a:latin typeface="+mn-lt"/>
              <a:ea typeface="+mn-ea"/>
              <a:cs typeface="+mn-cs"/>
            </a:endParaRPr>
          </a:p>
        </p:txBody>
      </p:sp>
      <p:sp>
        <p:nvSpPr>
          <p:cNvPr id="7173" name="Title 1"/>
          <p:cNvSpPr txBox="1"/>
          <p:nvPr/>
        </p:nvSpPr>
        <p:spPr>
          <a:xfrm>
            <a:off x="1692275" y="274638"/>
            <a:ext cx="7426325" cy="1143000"/>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ctr" eaLnBrk="1" hangingPunct="1">
              <a:spcBef>
                <a:spcPct val="0"/>
              </a:spcBef>
              <a:buNone/>
            </a:pPr>
            <a:r>
              <a:rPr lang="en-US" altLang="en-US" sz="3600" b="1" dirty="0">
                <a:solidFill>
                  <a:schemeClr val="bg1"/>
                </a:solidFill>
              </a:rPr>
              <a:t>Part I</a:t>
            </a:r>
            <a:endParaRPr lang="en-US" altLang="en-US" sz="3600" b="1" dirty="0">
              <a:solidFill>
                <a:schemeClr val="bg1"/>
              </a:solidFill>
            </a:endParaRPr>
          </a:p>
        </p:txBody>
      </p:sp>
      <p:pic>
        <p:nvPicPr>
          <p:cNvPr id="7174" name="Picture 7" descr="350px-Godfather_Death"/>
          <p:cNvPicPr>
            <a:picLocks noChangeAspect="1"/>
          </p:cNvPicPr>
          <p:nvPr/>
        </p:nvPicPr>
        <p:blipFill>
          <a:blip r:embed="rId1">
            <a:lum bright="6000"/>
          </a:blip>
          <a:stretch>
            <a:fillRect/>
          </a:stretch>
        </p:blipFill>
        <p:spPr>
          <a:xfrm>
            <a:off x="0" y="0"/>
            <a:ext cx="9144000" cy="6705600"/>
          </a:xfrm>
          <a:prstGeom prst="rect">
            <a:avLst/>
          </a:prstGeom>
          <a:noFill/>
          <a:ln w="9525">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Title 3"/>
          <p:cNvSpPr>
            <a:spLocks noGrp="1"/>
          </p:cNvSpPr>
          <p:nvPr>
            <p:ph type="title"/>
          </p:nvPr>
        </p:nvSpPr>
        <p:spPr>
          <a:xfrm>
            <a:off x="2124075" y="274638"/>
            <a:ext cx="6769100" cy="1143000"/>
          </a:xfrm>
          <a:ln/>
        </p:spPr>
        <p:txBody>
          <a:bodyPr vert="horz" wrap="square" lIns="91440" tIns="45720" rIns="91440" bIns="45720" anchor="ctr" anchorCtr="0"/>
          <a:p>
            <a:pPr eaLnBrk="1" hangingPunct="1"/>
            <a:r>
              <a:rPr lang="en-US" altLang="en-US" b="1" dirty="0">
                <a:solidFill>
                  <a:schemeClr val="bg1"/>
                </a:solidFill>
              </a:rPr>
              <a:t>Postmortem Lividity…</a:t>
            </a:r>
            <a:endParaRPr lang="en-US" altLang="en-US" b="1" dirty="0">
              <a:solidFill>
                <a:schemeClr val="bg1"/>
              </a:solidFill>
            </a:endParaRPr>
          </a:p>
        </p:txBody>
      </p:sp>
      <p:pic>
        <p:nvPicPr>
          <p:cNvPr id="55299" name="Picture 4"/>
          <p:cNvPicPr>
            <a:picLocks noChangeAspect="1"/>
          </p:cNvPicPr>
          <p:nvPr/>
        </p:nvPicPr>
        <p:blipFill>
          <a:blip r:embed="rId1"/>
          <a:stretch>
            <a:fillRect/>
          </a:stretch>
        </p:blipFill>
        <p:spPr>
          <a:xfrm>
            <a:off x="2051050" y="1557338"/>
            <a:ext cx="5329238" cy="3743325"/>
          </a:xfrm>
          <a:prstGeom prst="rect">
            <a:avLst/>
          </a:prstGeom>
          <a:noFill/>
          <a:ln w="9525">
            <a:noFill/>
          </a:ln>
        </p:spPr>
      </p:pic>
      <p:sp>
        <p:nvSpPr>
          <p:cNvPr id="55300" name="Content Placeholder 4"/>
          <p:cNvSpPr txBox="1"/>
          <p:nvPr/>
        </p:nvSpPr>
        <p:spPr>
          <a:xfrm>
            <a:off x="179388" y="5634038"/>
            <a:ext cx="9288462" cy="1108075"/>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buNone/>
            </a:pPr>
            <a:r>
              <a:rPr lang="en-US" altLang="en-US" sz="3000" dirty="0"/>
              <a:t>Please mention the position of the victim at death? </a:t>
            </a:r>
            <a:endParaRPr lang="en-US" altLang="en-US" sz="30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Title 1"/>
          <p:cNvSpPr>
            <a:spLocks noGrp="1"/>
          </p:cNvSpPr>
          <p:nvPr>
            <p:ph type="title"/>
          </p:nvPr>
        </p:nvSpPr>
        <p:spPr>
          <a:ln/>
        </p:spPr>
        <p:txBody>
          <a:bodyPr vert="horz" wrap="square" lIns="91440" tIns="45720" rIns="91440" bIns="45720" anchor="ctr" anchorCtr="0"/>
          <a:p>
            <a:r>
              <a:rPr lang="en-US" altLang="en-US" b="1" dirty="0"/>
              <a:t>Mechanism</a:t>
            </a:r>
            <a:endParaRPr lang="en-US" altLang="en-US" dirty="0"/>
          </a:p>
        </p:txBody>
      </p:sp>
      <p:sp>
        <p:nvSpPr>
          <p:cNvPr id="56323" name="Rectangle 2"/>
          <p:cNvSpPr/>
          <p:nvPr/>
        </p:nvSpPr>
        <p:spPr>
          <a:xfrm>
            <a:off x="250825" y="1858963"/>
            <a:ext cx="8497888" cy="4248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1800" dirty="0"/>
          </a:p>
          <a:p>
            <a:pPr marL="0" lvl="0" indent="0" eaLnBrk="1" hangingPunct="1">
              <a:spcBef>
                <a:spcPct val="0"/>
              </a:spcBef>
              <a:buNone/>
            </a:pPr>
            <a:r>
              <a:rPr lang="en-US" altLang="en-US" sz="2800" dirty="0"/>
              <a:t>It is caused by gravitation and settling of the blood into the lax capillaries of the skin as they become dilated after cessation of circulation. The red blood cells are most affected, sedimenting through the lax capillary network. </a:t>
            </a:r>
            <a:endParaRPr lang="en-US" altLang="en-US" sz="2800" dirty="0"/>
          </a:p>
          <a:p>
            <a:pPr marL="0" lvl="0" indent="0" eaLnBrk="1" hangingPunct="1">
              <a:spcBef>
                <a:spcPct val="0"/>
              </a:spcBef>
              <a:buNone/>
            </a:pPr>
            <a:r>
              <a:rPr lang="en-US" altLang="en-US" sz="2800" dirty="0"/>
              <a:t>Hypostasis is absent at pressure points due to mechanical compression of the vascular channels commonly, in the shoulders, against supporting surface.</a:t>
            </a:r>
            <a:endParaRPr lang="en-US" altLang="en-US" sz="2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Title 1"/>
          <p:cNvSpPr>
            <a:spLocks noGrp="1"/>
          </p:cNvSpPr>
          <p:nvPr>
            <p:ph type="title"/>
          </p:nvPr>
        </p:nvSpPr>
        <p:spPr>
          <a:ln/>
        </p:spPr>
        <p:txBody>
          <a:bodyPr vert="horz" wrap="square" lIns="91440" tIns="45720" rIns="91440" bIns="45720" anchor="ctr" anchorCtr="0"/>
          <a:p>
            <a:r>
              <a:rPr lang="en-US" altLang="en-US" b="1" dirty="0"/>
              <a:t>Sequence of events</a:t>
            </a:r>
            <a:endParaRPr lang="en-US" altLang="en-US" dirty="0"/>
          </a:p>
        </p:txBody>
      </p:sp>
      <p:sp>
        <p:nvSpPr>
          <p:cNvPr id="57347" name="Rectangle 2"/>
          <p:cNvSpPr/>
          <p:nvPr/>
        </p:nvSpPr>
        <p:spPr>
          <a:xfrm>
            <a:off x="323850" y="1870075"/>
            <a:ext cx="8208963" cy="37846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sz="1800" b="1" dirty="0"/>
              <a:t>:</a:t>
            </a:r>
            <a:endParaRPr lang="en-US" altLang="en-US" sz="2400" dirty="0"/>
          </a:p>
          <a:p>
            <a:pPr marL="0" lvl="0" indent="0" eaLnBrk="1" hangingPunct="1">
              <a:spcBef>
                <a:spcPct val="0"/>
              </a:spcBef>
              <a:buNone/>
            </a:pPr>
            <a:r>
              <a:rPr lang="en-US" altLang="en-US" sz="2400" dirty="0"/>
              <a:t>1- Gravitation of blood (after cessation of circulation)   </a:t>
            </a:r>
            <a:r>
              <a:rPr lang="en-US" altLang="en-US" sz="2400" dirty="0">
                <a:sym typeface="Symbol" panose="05050102010706020507" pitchFamily="18" charset="2"/>
              </a:rPr>
              <a:t></a:t>
            </a:r>
            <a:r>
              <a:rPr lang="en-US" altLang="en-US" sz="2400" dirty="0"/>
              <a:t>    immediately  after death. </a:t>
            </a:r>
            <a:endParaRPr lang="en-US" altLang="en-US" sz="2400" dirty="0"/>
          </a:p>
          <a:p>
            <a:pPr marL="0" lvl="0" indent="0" eaLnBrk="1" hangingPunct="1">
              <a:spcBef>
                <a:spcPct val="0"/>
              </a:spcBef>
              <a:buNone/>
            </a:pPr>
            <a:r>
              <a:rPr lang="en-US" altLang="en-US" sz="2400" dirty="0"/>
              <a:t>    after</a:t>
            </a:r>
            <a:endParaRPr lang="en-US" altLang="en-US" sz="2400" dirty="0"/>
          </a:p>
          <a:p>
            <a:pPr marL="0" lvl="0" indent="0" eaLnBrk="1" hangingPunct="1">
              <a:spcBef>
                <a:spcPct val="0"/>
              </a:spcBef>
              <a:buNone/>
            </a:pPr>
            <a:r>
              <a:rPr lang="en-US" altLang="en-US" sz="2400" dirty="0"/>
              <a:t>2- Visible hypostasis (after filling of veins and capillaries)      </a:t>
            </a:r>
            <a:r>
              <a:rPr lang="en-US" altLang="en-US" sz="2400" dirty="0">
                <a:sym typeface="Symbol" panose="05050102010706020507" pitchFamily="18" charset="2"/>
              </a:rPr>
              <a:t></a:t>
            </a:r>
            <a:r>
              <a:rPr lang="en-US" altLang="en-US" sz="2400" dirty="0"/>
              <a:t>    2 hours.                                                             </a:t>
            </a:r>
            <a:endParaRPr lang="en-US" altLang="en-US" sz="2400" dirty="0"/>
          </a:p>
          <a:p>
            <a:pPr marL="0" lvl="0" indent="0" eaLnBrk="1" hangingPunct="1">
              <a:spcBef>
                <a:spcPct val="0"/>
              </a:spcBef>
              <a:buNone/>
            </a:pPr>
            <a:r>
              <a:rPr lang="en-US" altLang="en-US" sz="2400" dirty="0"/>
              <a:t>                                                                                              </a:t>
            </a:r>
            <a:endParaRPr lang="en-US" altLang="en-US" sz="2400" dirty="0"/>
          </a:p>
          <a:p>
            <a:pPr marL="0" lvl="0" indent="0" eaLnBrk="1" hangingPunct="1">
              <a:spcBef>
                <a:spcPct val="0"/>
              </a:spcBef>
              <a:buNone/>
            </a:pPr>
            <a:r>
              <a:rPr lang="en-US" altLang="en-US" sz="2400" dirty="0"/>
              <a:t>               after</a:t>
            </a:r>
            <a:endParaRPr lang="en-US" altLang="en-US" sz="2400" dirty="0"/>
          </a:p>
          <a:p>
            <a:pPr marL="0" lvl="0" indent="0" eaLnBrk="1" hangingPunct="1">
              <a:spcBef>
                <a:spcPct val="0"/>
              </a:spcBef>
              <a:buNone/>
            </a:pPr>
            <a:r>
              <a:rPr lang="en-US" altLang="en-US" sz="2400" dirty="0"/>
              <a:t>Progressive expansion and gravitation of blood     </a:t>
            </a:r>
            <a:r>
              <a:rPr lang="en-US" altLang="en-US" sz="2400" dirty="0">
                <a:sym typeface="Symbol" panose="05050102010706020507" pitchFamily="18" charset="2"/>
              </a:rPr>
              <a:t></a:t>
            </a:r>
            <a:r>
              <a:rPr lang="en-US" altLang="en-US" sz="2400" dirty="0"/>
              <a:t>  6-8 hours.</a:t>
            </a:r>
            <a:endParaRPr lang="en-US" altLang="en-US"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2"/>
          <p:cNvSpPr/>
          <p:nvPr/>
        </p:nvSpPr>
        <p:spPr>
          <a:xfrm>
            <a:off x="179388" y="336550"/>
            <a:ext cx="8964612" cy="65246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sz="4000" dirty="0"/>
              <a:t>1-Sure sign of death.</a:t>
            </a:r>
            <a:endParaRPr lang="en-US" altLang="en-US" sz="4000" dirty="0"/>
          </a:p>
          <a:p>
            <a:pPr marL="0" lvl="0" indent="0" eaLnBrk="1" hangingPunct="1">
              <a:spcBef>
                <a:spcPct val="0"/>
              </a:spcBef>
              <a:buNone/>
            </a:pPr>
            <a:r>
              <a:rPr lang="en-US" altLang="en-US" sz="4000" dirty="0"/>
              <a:t>2- Can help in determination of time passed since death, from the extent of bluish discolouration.</a:t>
            </a:r>
            <a:endParaRPr lang="en-US" altLang="en-US" sz="4000" dirty="0"/>
          </a:p>
          <a:p>
            <a:pPr marL="0" lvl="0" indent="0" eaLnBrk="1" hangingPunct="1">
              <a:spcBef>
                <a:spcPct val="0"/>
              </a:spcBef>
              <a:buNone/>
            </a:pPr>
            <a:r>
              <a:rPr lang="en-US" altLang="en-US" sz="4000" dirty="0"/>
              <a:t>3- It can help in determination of the position of the body after death depending on the degree of fixation (= true staining of tissue due to haemolysis of RBCs, it takes from 2-6 hours to be completed).</a:t>
            </a:r>
            <a:endParaRPr lang="en-US" altLang="en-US" sz="4000" dirty="0"/>
          </a:p>
          <a:p>
            <a:pPr marL="0" lvl="0" indent="0" eaLnBrk="1" hangingPunct="1">
              <a:spcBef>
                <a:spcPct val="0"/>
              </a:spcBef>
              <a:buNone/>
            </a:pPr>
            <a:r>
              <a:rPr lang="en-US" altLang="en-US" sz="1800" dirty="0"/>
              <a:t>I</a:t>
            </a:r>
            <a:endParaRPr lang="en-US" altLang="en-US" sz="18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Rectangle 2"/>
          <p:cNvSpPr/>
          <p:nvPr/>
        </p:nvSpPr>
        <p:spPr>
          <a:xfrm>
            <a:off x="0" y="1582738"/>
            <a:ext cx="9144000" cy="44005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sz="2800" dirty="0"/>
              <a:t> if the dead body is moved before 2 hours </a:t>
            </a:r>
            <a:r>
              <a:rPr lang="en-US" altLang="en-US" sz="2800" dirty="0">
                <a:sym typeface="Symbol" panose="05050102010706020507" pitchFamily="18" charset="2"/>
              </a:rPr>
              <a:t></a:t>
            </a:r>
            <a:r>
              <a:rPr lang="en-US" altLang="en-US" sz="2800" dirty="0"/>
              <a:t> hypostasis will start in the new position </a:t>
            </a:r>
            <a:r>
              <a:rPr lang="en-US" altLang="en-US" sz="2800" dirty="0">
                <a:sym typeface="Symbol" panose="05050102010706020507" pitchFamily="18" charset="2"/>
              </a:rPr>
              <a:t></a:t>
            </a:r>
            <a:r>
              <a:rPr lang="en-US" altLang="en-US" sz="2800" dirty="0"/>
              <a:t> as the blood is not yet fixed in its initial position.</a:t>
            </a:r>
            <a:endParaRPr lang="en-US" altLang="en-US" sz="2800" dirty="0"/>
          </a:p>
          <a:p>
            <a:pPr marL="0" lvl="0" indent="0" eaLnBrk="1" hangingPunct="1">
              <a:spcBef>
                <a:spcPct val="0"/>
              </a:spcBef>
              <a:buNone/>
            </a:pPr>
            <a:r>
              <a:rPr lang="en-US" altLang="en-US" sz="2800" dirty="0"/>
              <a:t>If the dead body is moved during 2-6 hours </a:t>
            </a:r>
            <a:r>
              <a:rPr lang="en-US" altLang="en-US" sz="2800" dirty="0">
                <a:sym typeface="Symbol" panose="05050102010706020507" pitchFamily="18" charset="2"/>
              </a:rPr>
              <a:t></a:t>
            </a:r>
            <a:r>
              <a:rPr lang="en-US" altLang="en-US" sz="2800" dirty="0"/>
              <a:t> hypostasis will be in two opposing sites </a:t>
            </a:r>
            <a:r>
              <a:rPr lang="en-US" altLang="en-US" sz="2800" dirty="0">
                <a:sym typeface="Symbol" panose="05050102010706020507" pitchFamily="18" charset="2"/>
              </a:rPr>
              <a:t></a:t>
            </a:r>
            <a:r>
              <a:rPr lang="en-US" altLang="en-US" sz="2800" dirty="0"/>
              <a:t> as blood may partially move to a new position. (Partial fixation).</a:t>
            </a:r>
            <a:endParaRPr lang="en-US" altLang="en-US" sz="2800" dirty="0"/>
          </a:p>
          <a:p>
            <a:pPr marL="0" lvl="0" indent="0" eaLnBrk="1" hangingPunct="1">
              <a:spcBef>
                <a:spcPct val="0"/>
              </a:spcBef>
              <a:buNone/>
            </a:pPr>
            <a:r>
              <a:rPr lang="en-US" altLang="en-US" sz="2800" dirty="0"/>
              <a:t>If the dead body is moved after 6 hours </a:t>
            </a:r>
            <a:r>
              <a:rPr lang="en-US" altLang="en-US" sz="2800" dirty="0">
                <a:sym typeface="Symbol" panose="05050102010706020507" pitchFamily="18" charset="2"/>
              </a:rPr>
              <a:t></a:t>
            </a:r>
            <a:r>
              <a:rPr lang="en-US" altLang="en-US" sz="2800" dirty="0"/>
              <a:t> hypostasis will not coincide with the final position of the body and present only in the initial position </a:t>
            </a:r>
            <a:r>
              <a:rPr lang="en-US" altLang="en-US" sz="2800" dirty="0">
                <a:sym typeface="Symbol" panose="05050102010706020507" pitchFamily="18" charset="2"/>
              </a:rPr>
              <a:t></a:t>
            </a:r>
            <a:r>
              <a:rPr lang="en-US" altLang="en-US" sz="2800" dirty="0"/>
              <a:t>as blood is completely fixed</a:t>
            </a:r>
            <a:endParaRPr lang="en-US" altLang="en-US" sz="28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2"/>
          <p:cNvSpPr>
            <a:spLocks noChangeArrowheads="1"/>
          </p:cNvSpPr>
          <p:nvPr/>
        </p:nvSpPr>
        <p:spPr bwMode="auto">
          <a:xfrm>
            <a:off x="250825" y="1028700"/>
            <a:ext cx="6607175" cy="5294313"/>
          </a:xfrm>
          <a:prstGeom prst="rect">
            <a:avLst/>
          </a:prstGeom>
          <a:noFill/>
          <a:ln>
            <a:noFill/>
          </a:ln>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4. It can give idea about the cause of death:</a:t>
            </a:r>
            <a:endParaRPr kumimoji="0" lang="en-US" alt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defRPr/>
            </a:pPr>
            <a:r>
              <a:rPr kumimoji="0" lang="en-US" alt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In hanging: hypostasis occurs in legs, feet and distal parts of arms. While in drowning it occurs in head and neck.</a:t>
            </a:r>
            <a:endParaRPr kumimoji="0" lang="en-US" alt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defRPr/>
            </a:pPr>
            <a:r>
              <a:rPr kumimoji="0" lang="en-US" altLang="en-US" sz="32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Colour</a:t>
            </a:r>
            <a:r>
              <a:rPr kumimoji="0" lang="en-US" alt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of hypostasis depends on state of oxygenation at death and may indicate the cause of death:</a:t>
            </a:r>
            <a:endParaRPr kumimoji="0" lang="en-US" alt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defRPr/>
            </a:pPr>
            <a:r>
              <a:rPr kumimoji="0" lang="en-US" alt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kumimoji="0" lang="en-US" alt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2"/>
          <p:cNvSpPr/>
          <p:nvPr/>
        </p:nvSpPr>
        <p:spPr>
          <a:xfrm>
            <a:off x="179388" y="2136775"/>
            <a:ext cx="8424862" cy="45243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dirty="0"/>
              <a:t>In Co poisoning </a:t>
            </a:r>
            <a:r>
              <a:rPr lang="en-US" altLang="en-US" dirty="0">
                <a:sym typeface="Symbol" panose="05050102010706020507" pitchFamily="18" charset="2"/>
              </a:rPr>
              <a:t></a:t>
            </a:r>
            <a:r>
              <a:rPr lang="en-US" altLang="en-US" dirty="0"/>
              <a:t> Cherry - Pink</a:t>
            </a:r>
            <a:endParaRPr lang="en-US" altLang="en-US" dirty="0"/>
          </a:p>
          <a:p>
            <a:pPr marL="0" lvl="0" indent="0" eaLnBrk="1" hangingPunct="1">
              <a:spcBef>
                <a:spcPct val="0"/>
              </a:spcBef>
              <a:buNone/>
            </a:pPr>
            <a:r>
              <a:rPr lang="en-US" altLang="en-US" dirty="0"/>
              <a:t>In cyanide poisoning </a:t>
            </a:r>
            <a:r>
              <a:rPr lang="en-US" altLang="en-US" dirty="0">
                <a:sym typeface="Symbol" panose="05050102010706020507" pitchFamily="18" charset="2"/>
              </a:rPr>
              <a:t></a:t>
            </a:r>
            <a:r>
              <a:rPr lang="en-US" altLang="en-US" dirty="0"/>
              <a:t> deep blue - pink</a:t>
            </a:r>
            <a:endParaRPr lang="en-US" altLang="en-US" dirty="0"/>
          </a:p>
          <a:p>
            <a:pPr marL="0" lvl="0" indent="0" eaLnBrk="1" hangingPunct="1">
              <a:spcBef>
                <a:spcPct val="0"/>
              </a:spcBef>
              <a:buNone/>
            </a:pPr>
            <a:r>
              <a:rPr lang="en-US" altLang="en-US" dirty="0"/>
              <a:t>In asphyxia </a:t>
            </a:r>
            <a:r>
              <a:rPr lang="en-US" altLang="en-US" dirty="0">
                <a:sym typeface="Symbol" panose="05050102010706020507" pitchFamily="18" charset="2"/>
              </a:rPr>
              <a:t></a:t>
            </a:r>
            <a:r>
              <a:rPr lang="en-US" altLang="en-US" dirty="0"/>
              <a:t> Dark blue</a:t>
            </a:r>
            <a:endParaRPr lang="en-US" altLang="en-US" dirty="0"/>
          </a:p>
          <a:p>
            <a:pPr marL="0" lvl="0" indent="0" eaLnBrk="1" hangingPunct="1">
              <a:spcBef>
                <a:spcPct val="0"/>
              </a:spcBef>
              <a:buNone/>
            </a:pPr>
            <a:r>
              <a:rPr lang="en-US" altLang="en-US" dirty="0"/>
              <a:t>In haemorrhage </a:t>
            </a:r>
            <a:r>
              <a:rPr lang="en-US" altLang="en-US" dirty="0">
                <a:sym typeface="Symbol" panose="05050102010706020507" pitchFamily="18" charset="2"/>
              </a:rPr>
              <a:t></a:t>
            </a:r>
            <a:r>
              <a:rPr lang="en-US" altLang="en-US" dirty="0"/>
              <a:t> ill-defined or absent</a:t>
            </a:r>
            <a:endParaRPr lang="en-US" altLang="en-US" dirty="0"/>
          </a:p>
          <a:p>
            <a:pPr marL="0" lvl="0" indent="0" eaLnBrk="1" hangingPunct="1">
              <a:spcBef>
                <a:spcPct val="0"/>
              </a:spcBef>
              <a:buNone/>
            </a:pPr>
            <a:r>
              <a:rPr lang="en-US" altLang="en-US" dirty="0"/>
              <a:t>In methaemoglobinaemia </a:t>
            </a:r>
            <a:r>
              <a:rPr lang="en-US" altLang="en-US" dirty="0">
                <a:sym typeface="Symbol" panose="05050102010706020507" pitchFamily="18" charset="2"/>
              </a:rPr>
              <a:t></a:t>
            </a:r>
            <a:r>
              <a:rPr lang="en-US" altLang="en-US" dirty="0"/>
              <a:t> Brownish.</a:t>
            </a:r>
            <a:endParaRPr lang="en-US" altLang="en-US" dirty="0"/>
          </a:p>
          <a:p>
            <a:pPr marL="0" lvl="0" indent="0" eaLnBrk="1" hangingPunct="1">
              <a:spcBef>
                <a:spcPct val="0"/>
              </a:spcBef>
              <a:buNone/>
            </a:pPr>
            <a:r>
              <a:rPr lang="en-US" altLang="en-US" dirty="0"/>
              <a:t>5.In forensic autopsy work, it is important to differentiate between organ hypostasis (e.g. in lungs, intestine, heart) from antemortem lesions</a:t>
            </a:r>
            <a:endParaRPr lang="en-US" alt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2466" name="Picture 2"/>
          <p:cNvPicPr>
            <a:picLocks noChangeAspect="1"/>
          </p:cNvPicPr>
          <p:nvPr/>
        </p:nvPicPr>
        <p:blipFill>
          <a:blip r:embed="rId1"/>
          <a:stretch>
            <a:fillRect/>
          </a:stretch>
        </p:blipFill>
        <p:spPr>
          <a:xfrm>
            <a:off x="1619250" y="1557338"/>
            <a:ext cx="6121400" cy="3673475"/>
          </a:xfrm>
          <a:prstGeom prst="rect">
            <a:avLst/>
          </a:prstGeom>
          <a:noFill/>
          <a:ln w="9525">
            <a:noFill/>
          </a:ln>
        </p:spPr>
      </p:pic>
      <p:sp>
        <p:nvSpPr>
          <p:cNvPr id="62467" name="Content Placeholder 4"/>
          <p:cNvSpPr txBox="1"/>
          <p:nvPr/>
        </p:nvSpPr>
        <p:spPr>
          <a:xfrm>
            <a:off x="250825" y="5634038"/>
            <a:ext cx="10009188" cy="1108075"/>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buNone/>
            </a:pPr>
            <a:r>
              <a:rPr lang="en-US" altLang="en-US" sz="3000" dirty="0"/>
              <a:t>Please mention the position of the victim at death? </a:t>
            </a:r>
            <a:endParaRPr lang="en-US" altLang="en-US" sz="3000" dirty="0"/>
          </a:p>
        </p:txBody>
      </p:sp>
      <p:sp>
        <p:nvSpPr>
          <p:cNvPr id="62468" name="Title 3"/>
          <p:cNvSpPr>
            <a:spLocks noGrp="1"/>
          </p:cNvSpPr>
          <p:nvPr>
            <p:ph type="title"/>
          </p:nvPr>
        </p:nvSpPr>
        <p:spPr>
          <a:xfrm>
            <a:off x="2124075" y="274638"/>
            <a:ext cx="6769100" cy="1143000"/>
          </a:xfrm>
          <a:ln/>
        </p:spPr>
        <p:txBody>
          <a:bodyPr vert="horz" wrap="square" lIns="91440" tIns="45720" rIns="91440" bIns="45720" anchor="ctr" anchorCtr="0"/>
          <a:p>
            <a:pPr eaLnBrk="1" hangingPunct="1"/>
            <a:r>
              <a:rPr lang="en-US" altLang="en-US" b="1" dirty="0">
                <a:solidFill>
                  <a:schemeClr val="bg1"/>
                </a:solidFill>
              </a:rPr>
              <a:t>Postmortem Lividity…</a:t>
            </a:r>
            <a:endParaRPr lang="en-US" altLang="en-US" b="1" dirty="0">
              <a:solidFill>
                <a:schemeClr val="bg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Subtitle 4"/>
          <p:cNvSpPr>
            <a:spLocks noGrp="1"/>
          </p:cNvSpPr>
          <p:nvPr>
            <p:ph type="subTitle" idx="1"/>
          </p:nvPr>
        </p:nvSpPr>
        <p:spPr bwMode="auto">
          <a:xfrm>
            <a:off x="1483568" y="2564904"/>
            <a:ext cx="6400800" cy="1440160"/>
          </a:xfrm>
          <a:prstGeom prst="rect">
            <a:avLst/>
          </a:prstGeom>
          <a:gradFill flip="none" rotWithShape="1">
            <a:gsLst>
              <a:gs pos="0">
                <a:srgbClr val="FFFFFF"/>
              </a:gs>
              <a:gs pos="7001">
                <a:srgbClr val="E6E6E6"/>
              </a:gs>
              <a:gs pos="36000">
                <a:srgbClr val="7D8496"/>
              </a:gs>
              <a:gs pos="47000">
                <a:srgbClr val="E6E6E6"/>
              </a:gs>
              <a:gs pos="89000">
                <a:srgbClr val="7D8496"/>
              </a:gs>
              <a:gs pos="100000">
                <a:srgbClr val="E6E6E6"/>
              </a:gs>
            </a:gsLst>
            <a:path path="circle">
              <a:fillToRect l="100000" t="100000"/>
            </a:path>
            <a:tileRect r="-100000" b="-100000"/>
          </a:gradFill>
          <a:ln w="9525" cmpd="sng">
            <a:solidFill>
              <a:schemeClr val="accent5">
                <a:lumMod val="50000"/>
              </a:schemeClr>
            </a:solidFill>
            <a:prstDash val="solid"/>
          </a:ln>
          <a:effectLst/>
          <a:scene3d>
            <a:camera prst="orthographicFront"/>
            <a:lightRig rig="balanced" dir="t"/>
          </a:scene3d>
          <a:sp3d prstMaterial="plastic"/>
        </p:spPr>
        <p:txBody>
          <a:bodyPr vert="horz" wrap="square" lIns="91440" tIns="45720" rIns="91440" bIns="45720" numCol="1" anchor="t" anchorCtr="0" compatLnSpc="1"/>
          <a:lstStyle/>
          <a:p>
            <a:pPr marL="0" marR="0" lvl="0" indent="0" algn="ctr" defTabSz="914400" rtl="0" eaLnBrk="0" fontAlgn="base" latinLnBrk="0" hangingPunct="0">
              <a:lnSpc>
                <a:spcPct val="100000"/>
              </a:lnSpc>
              <a:spcBef>
                <a:spcPct val="20000"/>
              </a:spcBef>
              <a:spcAft>
                <a:spcPct val="0"/>
              </a:spcAft>
              <a:buClrTx/>
              <a:buSzTx/>
              <a:buFontTx/>
              <a:buNone/>
              <a:defRPr/>
            </a:pPr>
            <a:r>
              <a:rPr kumimoji="0" lang="en-US" sz="3200" b="1" i="0" u="none" strike="noStrike" kern="0" cap="none" spc="0" normalizeH="0" baseline="0" noProof="0" dirty="0">
                <a:ln>
                  <a:noFill/>
                </a:ln>
                <a:solidFill>
                  <a:schemeClr val="tx1"/>
                </a:solidFill>
                <a:effectLst/>
                <a:uLnTx/>
                <a:uFillTx/>
                <a:latin typeface="+mn-lt"/>
                <a:ea typeface="+mn-ea"/>
                <a:cs typeface="+mn-cs"/>
              </a:rPr>
              <a:t>2- Postmortem Changes</a:t>
            </a:r>
            <a:endParaRPr kumimoji="0" lang="en-US" sz="3200" b="1" i="0" u="none" strike="noStrike" kern="0" cap="none" spc="0" normalizeH="0" baseline="0" noProof="0" dirty="0">
              <a:ln>
                <a:noFill/>
              </a:ln>
              <a:solidFill>
                <a:schemeClr val="tx1"/>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Tx/>
              <a:buNone/>
              <a:defRPr/>
            </a:pPr>
            <a:r>
              <a:rPr kumimoji="0" lang="en-US" sz="3200" b="1" i="0" u="none" strike="noStrike" kern="0" cap="none" spc="0" normalizeH="0" baseline="0" noProof="0" dirty="0">
                <a:ln>
                  <a:noFill/>
                </a:ln>
                <a:solidFill>
                  <a:schemeClr val="tx1"/>
                </a:solidFill>
                <a:effectLst/>
                <a:uLnTx/>
                <a:uFillTx/>
                <a:latin typeface="+mn-lt"/>
                <a:ea typeface="+mn-ea"/>
                <a:cs typeface="+mn-cs"/>
              </a:rPr>
              <a:t>Postmortem Rigidity</a:t>
            </a:r>
            <a:endParaRPr kumimoji="0" lang="en-US" sz="3200" b="1"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Text Placeholder 2"/>
          <p:cNvSpPr>
            <a:spLocks noGrp="1"/>
          </p:cNvSpPr>
          <p:nvPr>
            <p:ph type="body" idx="1"/>
          </p:nvPr>
        </p:nvSpPr>
        <p:spPr>
          <a:xfrm>
            <a:off x="2128838" y="-171450"/>
            <a:ext cx="7772400" cy="1500188"/>
          </a:xfrm>
          <a:ln/>
        </p:spPr>
        <p:txBody>
          <a:bodyPr vert="horz" wrap="square" lIns="91440" tIns="45720" rIns="91440" bIns="45720" anchor="b" anchorCtr="0"/>
          <a:p>
            <a:pPr eaLnBrk="1" hangingPunct="1"/>
            <a:r>
              <a:rPr lang="en-US" altLang="en-US" sz="4800" b="1" dirty="0">
                <a:solidFill>
                  <a:schemeClr val="bg1"/>
                </a:solidFill>
                <a:latin typeface="+mn-lt"/>
                <a:ea typeface="+mn-ea"/>
                <a:cs typeface="+mn-cs"/>
              </a:rPr>
              <a:t>Revision Questions…</a:t>
            </a:r>
            <a:endParaRPr lang="en-US" altLang="en-US" sz="4800" b="1" dirty="0">
              <a:solidFill>
                <a:schemeClr val="bg1"/>
              </a:solidFill>
              <a:latin typeface="+mn-lt"/>
              <a:ea typeface="+mn-ea"/>
              <a:cs typeface="+mn-cs"/>
            </a:endParaRPr>
          </a:p>
        </p:txBody>
      </p:sp>
      <p:sp>
        <p:nvSpPr>
          <p:cNvPr id="64515" name="Content Placeholder 2"/>
          <p:cNvSpPr txBox="1"/>
          <p:nvPr/>
        </p:nvSpPr>
        <p:spPr>
          <a:xfrm>
            <a:off x="457200" y="1989138"/>
            <a:ext cx="7931150" cy="3743325"/>
          </a:xfrm>
          <a:prstGeom prst="rect">
            <a:avLst/>
          </a:prstGeom>
          <a:noFill/>
          <a:ln w="9525">
            <a:noFill/>
          </a:ln>
        </p:spPr>
        <p:txBody>
          <a:bodyPr anchor="b"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just" eaLnBrk="1" hangingPunct="1">
              <a:lnSpc>
                <a:spcPct val="150000"/>
              </a:lnSpc>
              <a:buNone/>
            </a:pPr>
            <a:r>
              <a:rPr lang="en-US" altLang="en-US" b="1" dirty="0">
                <a:solidFill>
                  <a:srgbClr val="C00000"/>
                </a:solidFill>
              </a:rPr>
              <a:t>3- What is Postmortem Rigidity?</a:t>
            </a:r>
            <a:endParaRPr lang="en-US" altLang="en-US" b="1" dirty="0">
              <a:solidFill>
                <a:srgbClr val="C00000"/>
              </a:solidFill>
            </a:endParaRPr>
          </a:p>
          <a:p>
            <a:pPr marL="0" lvl="0" indent="0" algn="just" eaLnBrk="1" hangingPunct="1">
              <a:lnSpc>
                <a:spcPct val="150000"/>
              </a:lnSpc>
            </a:pPr>
            <a:r>
              <a:rPr lang="en-US" altLang="en-US" dirty="0">
                <a:solidFill>
                  <a:srgbClr val="002060"/>
                </a:solidFill>
              </a:rPr>
              <a:t>Definition?</a:t>
            </a:r>
            <a:endParaRPr lang="en-US" altLang="en-US" dirty="0">
              <a:solidFill>
                <a:srgbClr val="002060"/>
              </a:solidFill>
            </a:endParaRPr>
          </a:p>
          <a:p>
            <a:pPr marL="0" lvl="0" indent="0" algn="just" eaLnBrk="1" hangingPunct="1">
              <a:lnSpc>
                <a:spcPct val="150000"/>
              </a:lnSpc>
            </a:pPr>
            <a:r>
              <a:rPr lang="en-US" altLang="en-US" dirty="0">
                <a:solidFill>
                  <a:srgbClr val="002060"/>
                </a:solidFill>
              </a:rPr>
              <a:t>Description?</a:t>
            </a:r>
            <a:endParaRPr lang="en-US" altLang="en-US" dirty="0">
              <a:solidFill>
                <a:srgbClr val="002060"/>
              </a:solidFill>
            </a:endParaRPr>
          </a:p>
          <a:p>
            <a:pPr marL="0" lvl="0" indent="0" algn="just" eaLnBrk="1" hangingPunct="1">
              <a:lnSpc>
                <a:spcPct val="150000"/>
              </a:lnSpc>
            </a:pPr>
            <a:r>
              <a:rPr lang="en-US" altLang="en-US" dirty="0">
                <a:solidFill>
                  <a:srgbClr val="002060"/>
                </a:solidFill>
              </a:rPr>
              <a:t>Medicolegal Importance?</a:t>
            </a:r>
            <a:endParaRPr lang="en-US" altLang="en-US" dirty="0">
              <a:solidFill>
                <a:srgbClr val="002060"/>
              </a:solidFill>
            </a:endParaRPr>
          </a:p>
        </p:txBody>
      </p:sp>
      <p:pic>
        <p:nvPicPr>
          <p:cNvPr id="64516" name="Picture 6" descr="C:\Users\elrowad\AppData\Local\Microsoft\Windows\Temporary Internet Files\Content.IE5\3ZVVRBIG\MM900234752[1].gif"/>
          <p:cNvPicPr>
            <a:picLocks noChangeAspect="1"/>
          </p:cNvPicPr>
          <p:nvPr/>
        </p:nvPicPr>
        <p:blipFill>
          <a:blip r:embed="rId1"/>
          <a:stretch>
            <a:fillRect/>
          </a:stretch>
        </p:blipFill>
        <p:spPr>
          <a:xfrm>
            <a:off x="0" y="0"/>
            <a:ext cx="1481138" cy="1700213"/>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2"/>
          <p:cNvSpPr>
            <a:spLocks noGrp="1"/>
          </p:cNvSpPr>
          <p:nvPr>
            <p:ph type="title"/>
          </p:nvPr>
        </p:nvSpPr>
        <p:spPr>
          <a:ln/>
        </p:spPr>
        <p:txBody>
          <a:bodyPr vert="horz" wrap="square" lIns="91440" tIns="45720" rIns="91440" bIns="45720" anchor="ctr" anchorCtr="0"/>
          <a:p>
            <a:pPr eaLnBrk="1" hangingPunct="1"/>
            <a:r>
              <a:rPr lang="en-US" altLang="en-US" sz="4000" b="1" dirty="0"/>
              <a:t>Clinical death (somatic death):</a:t>
            </a:r>
            <a:endParaRPr lang="en-US" altLang="en-US" sz="4000" b="1" dirty="0"/>
          </a:p>
        </p:txBody>
      </p:sp>
      <p:sp>
        <p:nvSpPr>
          <p:cNvPr id="3075" name="Rectangle 3"/>
          <p:cNvSpPr>
            <a:spLocks noGrp="1"/>
          </p:cNvSpPr>
          <p:nvPr>
            <p:ph idx="1"/>
          </p:nvPr>
        </p:nvSpPr>
        <p:spPr>
          <a:xfrm>
            <a:off x="457200" y="1600200"/>
            <a:ext cx="8229600" cy="5257800"/>
          </a:xfrm>
          <a:ln/>
        </p:spPr>
        <p:txBody>
          <a:bodyPr vert="horz" wrap="square" lIns="91440" tIns="45720" rIns="91440" bIns="45720" anchor="t" anchorCtr="0"/>
          <a:p>
            <a:pPr algn="just" eaLnBrk="1" hangingPunct="1">
              <a:buNone/>
            </a:pPr>
            <a:r>
              <a:rPr lang="en-US" altLang="en-US" dirty="0"/>
              <a:t>         A total permanent cessation of circulation and respiration as well as other vital functions.</a:t>
            </a:r>
            <a:endParaRPr lang="en-US" altLang="en-US" dirty="0"/>
          </a:p>
          <a:p>
            <a:pPr algn="just" eaLnBrk="1" hangingPunct="1">
              <a:buNone/>
            </a:pPr>
            <a:endParaRPr lang="en-US" altLang="en-US" dirty="0"/>
          </a:p>
          <a:p>
            <a:pPr algn="just" eaLnBrk="1" hangingPunct="1">
              <a:buNone/>
            </a:pPr>
            <a:r>
              <a:rPr lang="en-US" altLang="en-US" dirty="0"/>
              <a:t>         N.B.: Clinically death is diagnosed if both circulation and respiration have stopped continuously for 5 minutes. </a:t>
            </a:r>
            <a:endParaRPr lang="en-US" altLang="en-US" dirty="0"/>
          </a:p>
          <a:p>
            <a:pPr algn="just" eaLnBrk="1" hangingPunct="1">
              <a:lnSpc>
                <a:spcPct val="200000"/>
              </a:lnSpc>
              <a:buNone/>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5">
                                            <p:txEl>
                                              <p:charRg st="103" end="226"/>
                                            </p:txEl>
                                          </p:spTgt>
                                        </p:tgtEl>
                                        <p:attrNameLst>
                                          <p:attrName>style.visibility</p:attrName>
                                        </p:attrNameLst>
                                      </p:cBhvr>
                                      <p:to>
                                        <p:strVal val="visible"/>
                                      </p:to>
                                    </p:set>
                                    <p:animEffect transition="in" filter="checkerboard(across)">
                                      <p:cBhvr>
                                        <p:cTn id="7" dur="500"/>
                                        <p:tgtEl>
                                          <p:spTgt spid="3075">
                                            <p:txEl>
                                              <p:charRg st="103" end="22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Title 1"/>
          <p:cNvSpPr>
            <a:spLocks noGrp="1"/>
          </p:cNvSpPr>
          <p:nvPr>
            <p:ph type="title"/>
          </p:nvPr>
        </p:nvSpPr>
        <p:spPr>
          <a:ln/>
        </p:spPr>
        <p:txBody>
          <a:bodyPr vert="horz" wrap="square" lIns="91440" tIns="45720" rIns="91440" bIns="45720" anchor="ctr" anchorCtr="0"/>
          <a:p>
            <a:r>
              <a:rPr lang="en-US" altLang="en-US" b="1" dirty="0"/>
              <a:t>Postmortem rigidity (Rigor mortis</a:t>
            </a:r>
            <a:endParaRPr lang="en-US" altLang="en-US" dirty="0"/>
          </a:p>
        </p:txBody>
      </p:sp>
      <p:sp>
        <p:nvSpPr>
          <p:cNvPr id="66563" name="Rectangle 2"/>
          <p:cNvSpPr/>
          <p:nvPr/>
        </p:nvSpPr>
        <p:spPr>
          <a:xfrm>
            <a:off x="468313" y="2690813"/>
            <a:ext cx="8675687" cy="25844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endParaRPr lang="en-US" altLang="en-US" sz="1800" dirty="0"/>
          </a:p>
          <a:p>
            <a:pPr marL="0" lvl="0" indent="0" eaLnBrk="1" hangingPunct="1">
              <a:spcBef>
                <a:spcPct val="0"/>
              </a:spcBef>
              <a:buNone/>
            </a:pPr>
            <a:r>
              <a:rPr lang="en-US" altLang="en-US" sz="3600" dirty="0"/>
              <a:t>It is a progressive hardening (rigidity) of all muscles of the body (voluntary and involuntary) gradually replacing the state of primary flaccidity.</a:t>
            </a:r>
            <a:endParaRPr lang="en-US" altLang="en-US" sz="36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Title 1"/>
          <p:cNvSpPr>
            <a:spLocks noGrp="1"/>
          </p:cNvSpPr>
          <p:nvPr>
            <p:ph type="title"/>
          </p:nvPr>
        </p:nvSpPr>
        <p:spPr>
          <a:ln/>
        </p:spPr>
        <p:txBody>
          <a:bodyPr vert="horz" wrap="square" lIns="91440" tIns="45720" rIns="91440" bIns="45720" anchor="ctr" anchorCtr="0"/>
          <a:p>
            <a:r>
              <a:rPr lang="en-US" altLang="en-US" b="1" dirty="0"/>
              <a:t>Mechanism:</a:t>
            </a:r>
            <a:br>
              <a:rPr lang="en-US" altLang="en-US" dirty="0"/>
            </a:br>
            <a:endParaRPr lang="en-US" altLang="en-US" dirty="0"/>
          </a:p>
        </p:txBody>
      </p:sp>
      <p:sp>
        <p:nvSpPr>
          <p:cNvPr id="67587" name="Rectangle 2"/>
          <p:cNvSpPr/>
          <p:nvPr/>
        </p:nvSpPr>
        <p:spPr>
          <a:xfrm>
            <a:off x="468313" y="1028700"/>
            <a:ext cx="8424862" cy="45243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dirty="0"/>
              <a:t>In rigor mortis, the muscles are hardened due to physicochemical changes ATP depletion together with lactic acid byproducts accumulation inside the muscle </a:t>
            </a:r>
            <a:r>
              <a:rPr lang="en-US" altLang="en-US" dirty="0">
                <a:sym typeface="Symbol" panose="05050102010706020507" pitchFamily="18" charset="2"/>
              </a:rPr>
              <a:t></a:t>
            </a:r>
            <a:r>
              <a:rPr lang="en-US" altLang="en-US" dirty="0"/>
              <a:t> acidity </a:t>
            </a:r>
            <a:r>
              <a:rPr lang="en-US" altLang="en-US" dirty="0">
                <a:sym typeface="Symbol" panose="05050102010706020507" pitchFamily="18" charset="2"/>
              </a:rPr>
              <a:t></a:t>
            </a:r>
            <a:r>
              <a:rPr lang="en-US" altLang="en-US" dirty="0"/>
              <a:t> irreversible shortening of the muscle due to formation of the contractile substance (actomyosin) in the interdigitations, which is shorter than uncombined actin and myosin, that causes muscle rigidity.</a:t>
            </a:r>
            <a:endParaRPr lang="en-US" alt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Title 1"/>
          <p:cNvSpPr>
            <a:spLocks noGrp="1"/>
          </p:cNvSpPr>
          <p:nvPr>
            <p:ph type="title"/>
          </p:nvPr>
        </p:nvSpPr>
        <p:spPr>
          <a:ln/>
        </p:spPr>
        <p:txBody>
          <a:bodyPr vert="horz" wrap="square" lIns="91440" tIns="45720" rIns="91440" bIns="45720" anchor="ctr" anchorCtr="0"/>
          <a:p>
            <a:r>
              <a:rPr lang="en-US" altLang="en-US" b="1" dirty="0"/>
              <a:t>Sequence of events:  </a:t>
            </a:r>
            <a:br>
              <a:rPr lang="en-US" altLang="en-US" dirty="0"/>
            </a:br>
            <a:endParaRPr lang="en-US" altLang="en-US" dirty="0"/>
          </a:p>
        </p:txBody>
      </p:sp>
      <p:sp>
        <p:nvSpPr>
          <p:cNvPr id="68611" name="Rectangle 2"/>
          <p:cNvSpPr/>
          <p:nvPr/>
        </p:nvSpPr>
        <p:spPr>
          <a:xfrm>
            <a:off x="0" y="1720850"/>
            <a:ext cx="9144000" cy="50165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dirty="0"/>
              <a:t>The process becomes manifest after about </a:t>
            </a:r>
            <a:r>
              <a:rPr lang="en-US" altLang="en-US" dirty="0">
                <a:solidFill>
                  <a:srgbClr val="FF0000"/>
                </a:solidFill>
              </a:rPr>
              <a:t>2 hours starting</a:t>
            </a:r>
            <a:r>
              <a:rPr lang="en-US" altLang="en-US" dirty="0"/>
              <a:t> in the small muscles of the </a:t>
            </a:r>
            <a:r>
              <a:rPr lang="en-US" altLang="en-US" dirty="0">
                <a:solidFill>
                  <a:srgbClr val="FF0000"/>
                </a:solidFill>
              </a:rPr>
              <a:t>face</a:t>
            </a:r>
            <a:r>
              <a:rPr lang="en-US" altLang="en-US" dirty="0"/>
              <a:t> (e.g. eye lid, and lower jaw) and neck as smaller muscles are easily immobilized then spread down wards over the body to affect trunk, arms, abdomen, thighs and legs. It becomes </a:t>
            </a:r>
            <a:r>
              <a:rPr lang="en-US" altLang="en-US" dirty="0">
                <a:solidFill>
                  <a:srgbClr val="FF0000"/>
                </a:solidFill>
              </a:rPr>
              <a:t>complete after 12 hours </a:t>
            </a:r>
            <a:r>
              <a:rPr lang="en-US" altLang="en-US" dirty="0"/>
              <a:t>and then start to </a:t>
            </a:r>
            <a:r>
              <a:rPr lang="en-US" altLang="en-US" dirty="0">
                <a:solidFill>
                  <a:srgbClr val="FF0000"/>
                </a:solidFill>
              </a:rPr>
              <a:t>disappear gradually in the same sequence</a:t>
            </a:r>
            <a:r>
              <a:rPr lang="en-US" altLang="en-US" dirty="0"/>
              <a:t> to be replaced by secondary flaccidity (autolysis), after about 24 hours</a:t>
            </a:r>
            <a:endParaRPr lang="en-US"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2"/>
          <p:cNvSpPr>
            <a:spLocks noChangeArrowheads="1"/>
          </p:cNvSpPr>
          <p:nvPr/>
        </p:nvSpPr>
        <p:spPr bwMode="auto">
          <a:xfrm>
            <a:off x="323850" y="1582738"/>
            <a:ext cx="8820150" cy="4400550"/>
          </a:xfrm>
          <a:prstGeom prst="rect">
            <a:avLst/>
          </a:prstGeom>
          <a:noFill/>
          <a:ln>
            <a:noFill/>
          </a:ln>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Testing by:</a:t>
            </a:r>
            <a:endPar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Flexing and extending the joint.</a:t>
            </a:r>
            <a:endPar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Finger pressure on quadriceps or pectoralis </a:t>
            </a: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Symbol" panose="05050102010706020507" pitchFamily="18" charset="2"/>
              </a:rPr>
              <a:t></a:t>
            </a: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hard.</a:t>
            </a:r>
            <a:endPar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Medicolegal importance:</a:t>
            </a:r>
            <a:endPar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 Sure sign of </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death</a:t>
            </a: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 May help in the estimation of </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time</a:t>
            </a: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passed since death; the following is a reasonable "spot check" for use in average temperate conditions:</a:t>
            </a:r>
            <a:endPar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defRPr/>
            </a:pP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If the body feels warm + flaccid </a:t>
            </a: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Symbol" panose="05050102010706020507" pitchFamily="18" charset="2"/>
              </a:rPr>
              <a:t></a:t>
            </a: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death &lt; 3 hours.</a:t>
            </a:r>
            <a:endPar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2"/>
          <p:cNvSpPr>
            <a:spLocks noChangeArrowheads="1"/>
          </p:cNvSpPr>
          <p:nvPr/>
        </p:nvSpPr>
        <p:spPr bwMode="auto">
          <a:xfrm>
            <a:off x="250825" y="1582738"/>
            <a:ext cx="8713788" cy="3970338"/>
          </a:xfrm>
          <a:prstGeom prst="rect">
            <a:avLst/>
          </a:prstGeom>
          <a:noFill/>
          <a:ln>
            <a:noFill/>
          </a:ln>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defRPr/>
            </a:pP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If the body feels warm + stiff </a:t>
            </a: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Symbol" panose="05050102010706020507" pitchFamily="18" charset="2"/>
              </a:rPr>
              <a:t></a:t>
            </a: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death 3-8 hours.</a:t>
            </a:r>
            <a:endPar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defRPr/>
            </a:pP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If the body feels cold + stiff </a:t>
            </a: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Symbol" panose="05050102010706020507" pitchFamily="18" charset="2"/>
              </a:rPr>
              <a:t></a:t>
            </a: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death 8-36 hours.</a:t>
            </a:r>
            <a:endPar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defRPr/>
            </a:pP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If the body feels cold + flaccid </a:t>
            </a: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Symbol" panose="05050102010706020507" pitchFamily="18" charset="2"/>
              </a:rPr>
              <a:t></a:t>
            </a: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death &gt; 36 hours.</a:t>
            </a:r>
            <a:endPar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 May help in determination of the </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causes of death </a:t>
            </a: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as in convulsions (tetanus, strychnine poisoning) where rigor starts early and progresses rapidly.</a:t>
            </a:r>
            <a:endPar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4- Rigor mortis fixes the </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position</a:t>
            </a: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of the body after death as it affects the agonists and antagonists at the same time</a:t>
            </a:r>
            <a:endPar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Title 1"/>
          <p:cNvSpPr>
            <a:spLocks noGrp="1"/>
          </p:cNvSpPr>
          <p:nvPr>
            <p:ph type="title"/>
          </p:nvPr>
        </p:nvSpPr>
        <p:spPr>
          <a:ln/>
        </p:spPr>
        <p:txBody>
          <a:bodyPr vert="horz" wrap="square" lIns="91440" tIns="45720" rIns="91440" bIns="45720" anchor="ctr" anchorCtr="0"/>
          <a:p>
            <a:endParaRPr lang="en-US" altLang="en-US" dirty="0"/>
          </a:p>
        </p:txBody>
      </p:sp>
      <p:sp>
        <p:nvSpPr>
          <p:cNvPr id="71683" name="Rectangle 2"/>
          <p:cNvSpPr/>
          <p:nvPr/>
        </p:nvSpPr>
        <p:spPr>
          <a:xfrm>
            <a:off x="395288" y="2136775"/>
            <a:ext cx="8748712" cy="40306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b="1" dirty="0"/>
              <a:t>Rigor mortis in other tissues:</a:t>
            </a:r>
            <a:endParaRPr lang="en-US" altLang="en-US" dirty="0"/>
          </a:p>
          <a:p>
            <a:pPr marL="0" lvl="0" indent="0" eaLnBrk="1" hangingPunct="1">
              <a:spcBef>
                <a:spcPct val="0"/>
              </a:spcBef>
              <a:buNone/>
            </a:pPr>
            <a:r>
              <a:rPr lang="en-US" altLang="en-US" dirty="0"/>
              <a:t>Iris </a:t>
            </a:r>
            <a:r>
              <a:rPr lang="en-US" altLang="en-US" dirty="0">
                <a:sym typeface="Symbol" panose="05050102010706020507" pitchFamily="18" charset="2"/>
              </a:rPr>
              <a:t></a:t>
            </a:r>
            <a:r>
              <a:rPr lang="en-US" altLang="en-US" dirty="0"/>
              <a:t> unequal pupils.</a:t>
            </a:r>
            <a:endParaRPr lang="en-US" altLang="en-US" dirty="0"/>
          </a:p>
          <a:p>
            <a:pPr marL="0" lvl="0" indent="0" eaLnBrk="1" hangingPunct="1">
              <a:spcBef>
                <a:spcPct val="0"/>
              </a:spcBef>
              <a:buNone/>
            </a:pPr>
            <a:r>
              <a:rPr lang="en-US" altLang="en-US" dirty="0"/>
              <a:t>Heart </a:t>
            </a:r>
            <a:r>
              <a:rPr lang="en-US" altLang="en-US" dirty="0">
                <a:sym typeface="Symbol" panose="05050102010706020507" pitchFamily="18" charset="2"/>
              </a:rPr>
              <a:t></a:t>
            </a:r>
            <a:r>
              <a:rPr lang="en-US" altLang="en-US" dirty="0"/>
              <a:t> ventricular contraction.</a:t>
            </a:r>
            <a:endParaRPr lang="en-US" altLang="en-US" dirty="0"/>
          </a:p>
          <a:p>
            <a:pPr marL="0" lvl="0" indent="0" eaLnBrk="1" hangingPunct="1">
              <a:spcBef>
                <a:spcPct val="0"/>
              </a:spcBef>
              <a:buNone/>
            </a:pPr>
            <a:r>
              <a:rPr lang="en-US" altLang="en-US" dirty="0"/>
              <a:t>Dartos muscle of scrotum </a:t>
            </a:r>
            <a:r>
              <a:rPr lang="en-US" altLang="en-US" dirty="0">
                <a:sym typeface="Symbol" panose="05050102010706020507" pitchFamily="18" charset="2"/>
              </a:rPr>
              <a:t></a:t>
            </a:r>
            <a:r>
              <a:rPr lang="en-US" altLang="en-US" dirty="0"/>
              <a:t> compress testis, epididyms and \ seminal vesicle that may lead to postmortem extrusion of semen.</a:t>
            </a:r>
            <a:endParaRPr lang="en-US" altLang="en-US" dirty="0"/>
          </a:p>
          <a:p>
            <a:pPr marL="0" lvl="0" indent="0" eaLnBrk="1" hangingPunct="1">
              <a:spcBef>
                <a:spcPct val="0"/>
              </a:spcBef>
              <a:buNone/>
            </a:pPr>
            <a:r>
              <a:rPr lang="en-US" altLang="en-US" dirty="0"/>
              <a:t>Erector pili muscle </a:t>
            </a:r>
            <a:r>
              <a:rPr lang="en-US" altLang="en-US" dirty="0">
                <a:sym typeface="Symbol" panose="05050102010706020507" pitchFamily="18" charset="2"/>
              </a:rPr>
              <a:t></a:t>
            </a:r>
            <a:r>
              <a:rPr lang="en-US" altLang="en-US" dirty="0"/>
              <a:t> attached to hair </a:t>
            </a:r>
            <a:r>
              <a:rPr lang="en-US" altLang="en-US" dirty="0">
                <a:sym typeface="Symbol" panose="05050102010706020507" pitchFamily="18" charset="2"/>
              </a:rPr>
              <a:t></a:t>
            </a:r>
            <a:r>
              <a:rPr lang="en-US" altLang="en-US" dirty="0"/>
              <a:t> goose - flesh</a:t>
            </a:r>
            <a:r>
              <a:rPr lang="en-US" altLang="en-US" sz="1800" dirty="0"/>
              <a:t>.</a:t>
            </a:r>
            <a:endParaRPr lang="en-US" altLang="en-US" sz="18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Title 1"/>
          <p:cNvSpPr>
            <a:spLocks noGrp="1"/>
          </p:cNvSpPr>
          <p:nvPr>
            <p:ph type="title"/>
          </p:nvPr>
        </p:nvSpPr>
        <p:spPr>
          <a:ln/>
        </p:spPr>
        <p:txBody>
          <a:bodyPr vert="horz" wrap="square" lIns="91440" tIns="45720" rIns="91440" bIns="45720" anchor="ctr" anchorCtr="0"/>
          <a:p>
            <a:r>
              <a:rPr lang="en-US" altLang="en-US" b="1" i="1" dirty="0"/>
              <a:t>Cadaveric spasm:</a:t>
            </a:r>
            <a:br>
              <a:rPr lang="en-US" altLang="en-US" dirty="0"/>
            </a:br>
            <a:endParaRPr lang="en-US" altLang="en-US" dirty="0"/>
          </a:p>
        </p:txBody>
      </p:sp>
      <p:sp>
        <p:nvSpPr>
          <p:cNvPr id="72707" name="Rectangle 2"/>
          <p:cNvSpPr/>
          <p:nvPr/>
        </p:nvSpPr>
        <p:spPr>
          <a:xfrm>
            <a:off x="323850" y="1765300"/>
            <a:ext cx="8712200" cy="45243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dirty="0"/>
              <a:t>It is a state of severe contracture</a:t>
            </a:r>
            <a:r>
              <a:rPr lang="en-US" altLang="en-US" dirty="0">
                <a:solidFill>
                  <a:srgbClr val="FF0000"/>
                </a:solidFill>
              </a:rPr>
              <a:t> of a group of voluntary muscles </a:t>
            </a:r>
            <a:r>
              <a:rPr lang="en-US" altLang="en-US" dirty="0"/>
              <a:t>(usually hands) which are already in a state of </a:t>
            </a:r>
            <a:r>
              <a:rPr lang="en-US" altLang="en-US" dirty="0">
                <a:solidFill>
                  <a:srgbClr val="FF0000"/>
                </a:solidFill>
              </a:rPr>
              <a:t>violent contraction </a:t>
            </a:r>
            <a:r>
              <a:rPr lang="en-US" altLang="en-US" dirty="0"/>
              <a:t>immediately </a:t>
            </a:r>
            <a:r>
              <a:rPr lang="en-US" altLang="en-US" dirty="0">
                <a:solidFill>
                  <a:srgbClr val="FF0000"/>
                </a:solidFill>
              </a:rPr>
              <a:t>before death </a:t>
            </a:r>
            <a:r>
              <a:rPr lang="en-US" altLang="en-US" dirty="0"/>
              <a:t>due to severe nervous stress. The whole body except this group of voluntary muscles will be in a state of primary flaccidity. It continues until rigor mortis sets in. Cadaveric spasm disappears during autolysis (secondary flaccidity).</a:t>
            </a:r>
            <a:endParaRPr lang="en-US" alt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Title 1"/>
          <p:cNvSpPr>
            <a:spLocks noGrp="1"/>
          </p:cNvSpPr>
          <p:nvPr>
            <p:ph type="title"/>
          </p:nvPr>
        </p:nvSpPr>
        <p:spPr>
          <a:ln/>
        </p:spPr>
        <p:txBody>
          <a:bodyPr vert="horz" wrap="square" lIns="91440" tIns="45720" rIns="91440" bIns="45720" anchor="ctr" anchorCtr="0"/>
          <a:p>
            <a:endParaRPr lang="en-US" altLang="en-US" dirty="0"/>
          </a:p>
        </p:txBody>
      </p:sp>
      <p:sp>
        <p:nvSpPr>
          <p:cNvPr id="69635" name="Rectangle 2"/>
          <p:cNvSpPr>
            <a:spLocks noChangeArrowheads="1"/>
          </p:cNvSpPr>
          <p:nvPr/>
        </p:nvSpPr>
        <p:spPr bwMode="auto">
          <a:xfrm>
            <a:off x="539750" y="2136775"/>
            <a:ext cx="8424863" cy="4524375"/>
          </a:xfrm>
          <a:prstGeom prst="rect">
            <a:avLst/>
          </a:prstGeom>
          <a:noFill/>
          <a:ln>
            <a:noFill/>
          </a:ln>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32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Causes:</a:t>
            </a:r>
            <a:endParaRPr kumimoji="0" lang="en-US" alt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defRPr/>
            </a:pPr>
            <a:r>
              <a:rPr kumimoji="0" lang="en-US" altLang="en-US" sz="32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Suicidal:</a:t>
            </a:r>
            <a:r>
              <a:rPr kumimoji="0" lang="en-US" alt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In cut throat or firearm injuries the victim may be grasping the weapon in his or her hand (knife in cut throat and pistol in firearm).</a:t>
            </a:r>
            <a:endParaRPr kumimoji="0" lang="en-US" alt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defRPr/>
            </a:pPr>
            <a:r>
              <a:rPr kumimoji="0" lang="en-US" altLang="en-US" sz="32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Accidental:</a:t>
            </a:r>
            <a:r>
              <a:rPr kumimoji="0" lang="en-US" alt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In drowning, the victim may be grasping mud, sand or gravel.</a:t>
            </a:r>
            <a:endParaRPr kumimoji="0" lang="en-US" alt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defRPr/>
            </a:pPr>
            <a:r>
              <a:rPr kumimoji="0" lang="en-US" altLang="en-US" sz="32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Homicidal:</a:t>
            </a:r>
            <a:r>
              <a:rPr kumimoji="0" lang="en-US" alt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Victim's hand firmly grasping hair, clothes or skin of assailant.</a:t>
            </a:r>
            <a:endParaRPr kumimoji="0" lang="en-US" alt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Table 2"/>
          <p:cNvGraphicFramePr>
            <a:graphicFrameLocks noGrp="1"/>
          </p:cNvGraphicFramePr>
          <p:nvPr/>
        </p:nvGraphicFramePr>
        <p:xfrm>
          <a:off x="323850" y="1052513"/>
          <a:ext cx="8496300" cy="5400675"/>
        </p:xfrm>
        <a:graphic>
          <a:graphicData uri="http://schemas.openxmlformats.org/drawingml/2006/table">
            <a:tbl>
              <a:tblPr>
                <a:tableStyleId>{5C22544A-7EE6-4342-B048-85BDC9FD1C3A}</a:tableStyleId>
              </a:tblPr>
              <a:tblGrid>
                <a:gridCol w="2698203"/>
                <a:gridCol w="2731679"/>
                <a:gridCol w="3066418"/>
              </a:tblGrid>
              <a:tr h="540068">
                <a:tc>
                  <a:txBody>
                    <a:bodyPr/>
                    <a:lstStyle/>
                    <a:p>
                      <a:pPr marL="0" marR="0" algn="ctr" rtl="0">
                        <a:spcBef>
                          <a:spcPts val="0"/>
                        </a:spcBef>
                        <a:spcAft>
                          <a:spcPts val="0"/>
                        </a:spcAft>
                      </a:pPr>
                      <a:r>
                        <a:rPr lang="en-US" sz="1400">
                          <a:effectLst/>
                        </a:rPr>
                        <a:t>Circumstances</a:t>
                      </a:r>
                      <a:endParaRPr lang="en-US" sz="1000">
                        <a:effectLst/>
                        <a:latin typeface="Times New Roman" panose="02020603050405020304"/>
                        <a:ea typeface="Times New Roman" panose="02020603050405020304"/>
                        <a:cs typeface="Traditional Arabic" panose="02020603050405020304"/>
                      </a:endParaRPr>
                    </a:p>
                  </a:txBody>
                  <a:tcPr marL="68575" marR="68575" marT="0" marB="0"/>
                </a:tc>
                <a:tc>
                  <a:txBody>
                    <a:bodyPr/>
                    <a:lstStyle/>
                    <a:p>
                      <a:pPr marL="0" marR="0" algn="ctr" rtl="0">
                        <a:spcBef>
                          <a:spcPts val="0"/>
                        </a:spcBef>
                        <a:spcAft>
                          <a:spcPts val="0"/>
                        </a:spcAft>
                      </a:pPr>
                      <a:r>
                        <a:rPr lang="en-US" sz="1400">
                          <a:effectLst/>
                        </a:rPr>
                        <a:t>Rigor mortis</a:t>
                      </a:r>
                      <a:endParaRPr lang="en-US" sz="1000">
                        <a:effectLst/>
                        <a:latin typeface="Times New Roman" panose="02020603050405020304"/>
                        <a:ea typeface="Times New Roman" panose="02020603050405020304"/>
                        <a:cs typeface="Traditional Arabic" panose="02020603050405020304"/>
                      </a:endParaRPr>
                    </a:p>
                  </a:txBody>
                  <a:tcPr marL="68575" marR="68575" marT="0" marB="0"/>
                </a:tc>
                <a:tc>
                  <a:txBody>
                    <a:bodyPr/>
                    <a:lstStyle/>
                    <a:p>
                      <a:pPr marL="0" marR="0" algn="ctr" rtl="0">
                        <a:spcBef>
                          <a:spcPts val="0"/>
                        </a:spcBef>
                        <a:spcAft>
                          <a:spcPts val="0"/>
                        </a:spcAft>
                      </a:pPr>
                      <a:r>
                        <a:rPr lang="en-US" sz="1400">
                          <a:effectLst/>
                        </a:rPr>
                        <a:t>Cadaveric spasm</a:t>
                      </a:r>
                      <a:endParaRPr lang="en-US" sz="1000">
                        <a:effectLst/>
                        <a:latin typeface="Times New Roman" panose="02020603050405020304"/>
                        <a:ea typeface="Times New Roman" panose="02020603050405020304"/>
                        <a:cs typeface="Traditional Arabic" panose="02020603050405020304"/>
                      </a:endParaRPr>
                    </a:p>
                  </a:txBody>
                  <a:tcPr marL="68575" marR="68575" marT="0" marB="0"/>
                </a:tc>
              </a:tr>
              <a:tr h="540068">
                <a:tc>
                  <a:txBody>
                    <a:bodyPr/>
                    <a:lstStyle/>
                    <a:p>
                      <a:pPr marL="0" marR="0" algn="justLow" rtl="0">
                        <a:spcBef>
                          <a:spcPts val="0"/>
                        </a:spcBef>
                        <a:spcAft>
                          <a:spcPts val="0"/>
                        </a:spcAft>
                      </a:pPr>
                      <a:r>
                        <a:rPr lang="en-US" sz="1400">
                          <a:effectLst/>
                        </a:rPr>
                        <a:t>Nature of the process</a:t>
                      </a:r>
                      <a:endParaRPr lang="en-US" sz="1000">
                        <a:effectLst/>
                        <a:latin typeface="Times New Roman" panose="02020603050405020304"/>
                        <a:ea typeface="Times New Roman" panose="02020603050405020304"/>
                        <a:cs typeface="Traditional Arabic" panose="02020603050405020304"/>
                      </a:endParaRPr>
                    </a:p>
                  </a:txBody>
                  <a:tcPr marL="68575" marR="68575" marT="0" marB="0"/>
                </a:tc>
                <a:tc>
                  <a:txBody>
                    <a:bodyPr/>
                    <a:lstStyle/>
                    <a:p>
                      <a:pPr marL="0" marR="0" algn="justLow" rtl="0">
                        <a:spcBef>
                          <a:spcPts val="0"/>
                        </a:spcBef>
                        <a:spcAft>
                          <a:spcPts val="0"/>
                        </a:spcAft>
                      </a:pPr>
                      <a:r>
                        <a:rPr lang="en-US" sz="1400">
                          <a:effectLst/>
                        </a:rPr>
                        <a:t>Physicochemical </a:t>
                      </a:r>
                      <a:endParaRPr lang="en-US" sz="1000">
                        <a:effectLst/>
                        <a:latin typeface="Times New Roman" panose="02020603050405020304"/>
                        <a:ea typeface="Times New Roman" panose="02020603050405020304"/>
                        <a:cs typeface="Traditional Arabic" panose="02020603050405020304"/>
                      </a:endParaRPr>
                    </a:p>
                  </a:txBody>
                  <a:tcPr marL="68575" marR="68575" marT="0" marB="0"/>
                </a:tc>
                <a:tc>
                  <a:txBody>
                    <a:bodyPr/>
                    <a:lstStyle/>
                    <a:p>
                      <a:pPr marL="0" marR="0" algn="l" rtl="0">
                        <a:spcBef>
                          <a:spcPts val="0"/>
                        </a:spcBef>
                        <a:spcAft>
                          <a:spcPts val="0"/>
                        </a:spcAft>
                      </a:pPr>
                      <a:r>
                        <a:rPr lang="en-US" sz="1400">
                          <a:effectLst/>
                        </a:rPr>
                        <a:t>Severe nervous stimulation</a:t>
                      </a:r>
                      <a:endParaRPr lang="en-US" sz="1000">
                        <a:effectLst/>
                        <a:latin typeface="Times New Roman" panose="02020603050405020304"/>
                        <a:ea typeface="Times New Roman" panose="02020603050405020304"/>
                        <a:cs typeface="Traditional Arabic" panose="02020603050405020304"/>
                      </a:endParaRPr>
                    </a:p>
                  </a:txBody>
                  <a:tcPr marL="68575" marR="68575" marT="0" marB="0"/>
                </a:tc>
              </a:tr>
              <a:tr h="1080135">
                <a:tc>
                  <a:txBody>
                    <a:bodyPr/>
                    <a:lstStyle/>
                    <a:p>
                      <a:pPr marL="0" marR="0" algn="l" rtl="0">
                        <a:spcBef>
                          <a:spcPts val="0"/>
                        </a:spcBef>
                        <a:spcAft>
                          <a:spcPts val="0"/>
                        </a:spcAft>
                      </a:pPr>
                      <a:r>
                        <a:rPr lang="en-US" sz="1400" dirty="0">
                          <a:effectLst/>
                        </a:rPr>
                        <a:t>Circumstances of death nature</a:t>
                      </a:r>
                      <a:endParaRPr lang="en-US" sz="1000" dirty="0">
                        <a:effectLst/>
                        <a:latin typeface="Times New Roman" panose="02020603050405020304"/>
                        <a:ea typeface="Times New Roman" panose="02020603050405020304"/>
                        <a:cs typeface="Traditional Arabic" panose="02020603050405020304"/>
                      </a:endParaRPr>
                    </a:p>
                  </a:txBody>
                  <a:tcPr marL="68575" marR="68575" marT="0" marB="0"/>
                </a:tc>
                <a:tc>
                  <a:txBody>
                    <a:bodyPr/>
                    <a:lstStyle/>
                    <a:p>
                      <a:pPr marL="0" marR="0" algn="l" rtl="0">
                        <a:spcBef>
                          <a:spcPts val="0"/>
                        </a:spcBef>
                        <a:spcAft>
                          <a:spcPts val="0"/>
                        </a:spcAft>
                      </a:pPr>
                      <a:r>
                        <a:rPr lang="en-US" sz="1400">
                          <a:effectLst/>
                        </a:rPr>
                        <a:t>No special circumstances</a:t>
                      </a:r>
                      <a:endParaRPr lang="en-US" sz="1000">
                        <a:effectLst/>
                        <a:latin typeface="Times New Roman" panose="02020603050405020304"/>
                        <a:ea typeface="Times New Roman" panose="02020603050405020304"/>
                        <a:cs typeface="Traditional Arabic" panose="02020603050405020304"/>
                      </a:endParaRPr>
                    </a:p>
                  </a:txBody>
                  <a:tcPr marL="68575" marR="68575" marT="0" marB="0"/>
                </a:tc>
                <a:tc>
                  <a:txBody>
                    <a:bodyPr/>
                    <a:lstStyle/>
                    <a:p>
                      <a:pPr marL="0" marR="0" algn="l" rtl="0">
                        <a:spcBef>
                          <a:spcPts val="0"/>
                        </a:spcBef>
                        <a:spcAft>
                          <a:spcPts val="0"/>
                        </a:spcAft>
                      </a:pPr>
                      <a:r>
                        <a:rPr lang="en-US" sz="1400">
                          <a:effectLst/>
                        </a:rPr>
                        <a:t>Death proceeded by extreme nervous stimulation</a:t>
                      </a:r>
                      <a:endParaRPr lang="en-US" sz="1000">
                        <a:effectLst/>
                        <a:latin typeface="Times New Roman" panose="02020603050405020304"/>
                        <a:ea typeface="Times New Roman" panose="02020603050405020304"/>
                        <a:cs typeface="Traditional Arabic" panose="02020603050405020304"/>
                      </a:endParaRPr>
                    </a:p>
                  </a:txBody>
                  <a:tcPr marL="68575" marR="68575" marT="0" marB="0"/>
                </a:tc>
              </a:tr>
              <a:tr h="1080135">
                <a:tc>
                  <a:txBody>
                    <a:bodyPr/>
                    <a:lstStyle/>
                    <a:p>
                      <a:pPr marL="0" marR="0" algn="l" rtl="0">
                        <a:spcBef>
                          <a:spcPts val="0"/>
                        </a:spcBef>
                        <a:spcAft>
                          <a:spcPts val="0"/>
                        </a:spcAft>
                      </a:pPr>
                      <a:r>
                        <a:rPr lang="en-US" sz="1400">
                          <a:effectLst/>
                        </a:rPr>
                        <a:t>Types of affected muscle</a:t>
                      </a:r>
                      <a:endParaRPr lang="en-US" sz="1000">
                        <a:effectLst/>
                        <a:latin typeface="Times New Roman" panose="02020603050405020304"/>
                        <a:ea typeface="Times New Roman" panose="02020603050405020304"/>
                        <a:cs typeface="Traditional Arabic" panose="02020603050405020304"/>
                      </a:endParaRPr>
                    </a:p>
                  </a:txBody>
                  <a:tcPr marL="68575" marR="68575" marT="0" marB="0"/>
                </a:tc>
                <a:tc>
                  <a:txBody>
                    <a:bodyPr/>
                    <a:lstStyle/>
                    <a:p>
                      <a:pPr marL="0" marR="0" algn="justLow" rtl="0">
                        <a:spcBef>
                          <a:spcPts val="0"/>
                        </a:spcBef>
                        <a:spcAft>
                          <a:spcPts val="0"/>
                        </a:spcAft>
                      </a:pPr>
                      <a:r>
                        <a:rPr lang="en-US" sz="1400">
                          <a:effectLst/>
                        </a:rPr>
                        <a:t>All types of muscles</a:t>
                      </a:r>
                      <a:endParaRPr lang="en-US" sz="1000">
                        <a:effectLst/>
                        <a:latin typeface="Times New Roman" panose="02020603050405020304"/>
                        <a:ea typeface="Times New Roman" panose="02020603050405020304"/>
                        <a:cs typeface="Traditional Arabic" panose="02020603050405020304"/>
                      </a:endParaRPr>
                    </a:p>
                  </a:txBody>
                  <a:tcPr marL="68575" marR="68575" marT="0" marB="0"/>
                </a:tc>
                <a:tc>
                  <a:txBody>
                    <a:bodyPr/>
                    <a:lstStyle/>
                    <a:p>
                      <a:pPr marL="0" marR="0" algn="l" rtl="0">
                        <a:spcBef>
                          <a:spcPts val="0"/>
                        </a:spcBef>
                        <a:spcAft>
                          <a:spcPts val="0"/>
                        </a:spcAft>
                      </a:pPr>
                      <a:r>
                        <a:rPr lang="en-US" sz="1400">
                          <a:effectLst/>
                        </a:rPr>
                        <a:t>Only a group of voluntary muscle</a:t>
                      </a:r>
                      <a:endParaRPr lang="en-US" sz="1000">
                        <a:effectLst/>
                        <a:latin typeface="Times New Roman" panose="02020603050405020304"/>
                        <a:ea typeface="Times New Roman" panose="02020603050405020304"/>
                        <a:cs typeface="Traditional Arabic" panose="02020603050405020304"/>
                      </a:endParaRPr>
                    </a:p>
                  </a:txBody>
                  <a:tcPr marL="68575" marR="68575" marT="0" marB="0"/>
                </a:tc>
              </a:tr>
              <a:tr h="540068">
                <a:tc>
                  <a:txBody>
                    <a:bodyPr/>
                    <a:lstStyle/>
                    <a:p>
                      <a:pPr marL="0" marR="0" algn="justLow" rtl="0">
                        <a:spcBef>
                          <a:spcPts val="0"/>
                        </a:spcBef>
                        <a:spcAft>
                          <a:spcPts val="0"/>
                        </a:spcAft>
                      </a:pPr>
                      <a:r>
                        <a:rPr lang="en-US" sz="1400">
                          <a:effectLst/>
                        </a:rPr>
                        <a:t>Start of appearance</a:t>
                      </a:r>
                      <a:endParaRPr lang="en-US" sz="1000">
                        <a:effectLst/>
                        <a:latin typeface="Times New Roman" panose="02020603050405020304"/>
                        <a:ea typeface="Times New Roman" panose="02020603050405020304"/>
                        <a:cs typeface="Traditional Arabic" panose="02020603050405020304"/>
                      </a:endParaRPr>
                    </a:p>
                  </a:txBody>
                  <a:tcPr marL="68575" marR="68575" marT="0" marB="0"/>
                </a:tc>
                <a:tc>
                  <a:txBody>
                    <a:bodyPr/>
                    <a:lstStyle/>
                    <a:p>
                      <a:pPr marL="0" marR="0" algn="justLow" rtl="0">
                        <a:spcBef>
                          <a:spcPts val="0"/>
                        </a:spcBef>
                        <a:spcAft>
                          <a:spcPts val="0"/>
                        </a:spcAft>
                      </a:pPr>
                      <a:r>
                        <a:rPr lang="en-US" sz="1400">
                          <a:effectLst/>
                        </a:rPr>
                        <a:t>After 2 hours of death</a:t>
                      </a:r>
                      <a:endParaRPr lang="en-US" sz="1000">
                        <a:effectLst/>
                        <a:latin typeface="Times New Roman" panose="02020603050405020304"/>
                        <a:ea typeface="Times New Roman" panose="02020603050405020304"/>
                        <a:cs typeface="Traditional Arabic" panose="02020603050405020304"/>
                      </a:endParaRPr>
                    </a:p>
                  </a:txBody>
                  <a:tcPr marL="68575" marR="68575" marT="0" marB="0"/>
                </a:tc>
                <a:tc>
                  <a:txBody>
                    <a:bodyPr/>
                    <a:lstStyle/>
                    <a:p>
                      <a:pPr marL="0" marR="0" algn="l" rtl="0">
                        <a:spcBef>
                          <a:spcPts val="0"/>
                        </a:spcBef>
                        <a:spcAft>
                          <a:spcPts val="0"/>
                        </a:spcAft>
                      </a:pPr>
                      <a:r>
                        <a:rPr lang="en-US" sz="1400">
                          <a:effectLst/>
                        </a:rPr>
                        <a:t>At the moment of death</a:t>
                      </a:r>
                      <a:endParaRPr lang="en-US" sz="1000">
                        <a:effectLst/>
                        <a:latin typeface="Times New Roman" panose="02020603050405020304"/>
                        <a:ea typeface="Times New Roman" panose="02020603050405020304"/>
                        <a:cs typeface="Traditional Arabic" panose="02020603050405020304"/>
                      </a:endParaRPr>
                    </a:p>
                  </a:txBody>
                  <a:tcPr marL="68575" marR="68575" marT="0" marB="0"/>
                </a:tc>
              </a:tr>
              <a:tr h="1080135">
                <a:tc>
                  <a:txBody>
                    <a:bodyPr/>
                    <a:lstStyle/>
                    <a:p>
                      <a:pPr marL="0" marR="0" algn="justLow" rtl="0">
                        <a:spcBef>
                          <a:spcPts val="0"/>
                        </a:spcBef>
                        <a:spcAft>
                          <a:spcPts val="0"/>
                        </a:spcAft>
                      </a:pPr>
                      <a:r>
                        <a:rPr lang="en-US" sz="1400">
                          <a:effectLst/>
                        </a:rPr>
                        <a:t>Proceeded by</a:t>
                      </a:r>
                      <a:endParaRPr lang="en-US" sz="1000">
                        <a:effectLst/>
                        <a:latin typeface="Times New Roman" panose="02020603050405020304"/>
                        <a:ea typeface="Times New Roman" panose="02020603050405020304"/>
                        <a:cs typeface="Traditional Arabic" panose="02020603050405020304"/>
                      </a:endParaRPr>
                    </a:p>
                  </a:txBody>
                  <a:tcPr marL="68575" marR="68575" marT="0" marB="0"/>
                </a:tc>
                <a:tc>
                  <a:txBody>
                    <a:bodyPr/>
                    <a:lstStyle/>
                    <a:p>
                      <a:pPr marL="0" marR="0" algn="justLow" rtl="0">
                        <a:spcBef>
                          <a:spcPts val="0"/>
                        </a:spcBef>
                        <a:spcAft>
                          <a:spcPts val="0"/>
                        </a:spcAft>
                      </a:pPr>
                      <a:r>
                        <a:rPr lang="en-US" sz="1400">
                          <a:effectLst/>
                        </a:rPr>
                        <a:t>1ry flaccidity </a:t>
                      </a:r>
                      <a:endParaRPr lang="en-US" sz="1000">
                        <a:effectLst/>
                        <a:latin typeface="Times New Roman" panose="02020603050405020304"/>
                        <a:ea typeface="Times New Roman" panose="02020603050405020304"/>
                        <a:cs typeface="Traditional Arabic" panose="02020603050405020304"/>
                      </a:endParaRPr>
                    </a:p>
                  </a:txBody>
                  <a:tcPr marL="68575" marR="68575" marT="0" marB="0"/>
                </a:tc>
                <a:tc>
                  <a:txBody>
                    <a:bodyPr/>
                    <a:lstStyle/>
                    <a:p>
                      <a:pPr marL="0" marR="0" algn="l" rtl="0">
                        <a:spcBef>
                          <a:spcPts val="0"/>
                        </a:spcBef>
                        <a:spcAft>
                          <a:spcPts val="0"/>
                        </a:spcAft>
                      </a:pPr>
                      <a:r>
                        <a:rPr lang="en-US" sz="1400">
                          <a:effectLst/>
                        </a:rPr>
                        <a:t>Extreme nervous stress before death</a:t>
                      </a:r>
                      <a:endParaRPr lang="en-US" sz="1000">
                        <a:effectLst/>
                        <a:latin typeface="Times New Roman" panose="02020603050405020304"/>
                        <a:ea typeface="Times New Roman" panose="02020603050405020304"/>
                        <a:cs typeface="Traditional Arabic" panose="02020603050405020304"/>
                      </a:endParaRPr>
                    </a:p>
                  </a:txBody>
                  <a:tcPr marL="68575" marR="68575" marT="0" marB="0"/>
                </a:tc>
              </a:tr>
              <a:tr h="540068">
                <a:tc>
                  <a:txBody>
                    <a:bodyPr/>
                    <a:lstStyle/>
                    <a:p>
                      <a:pPr marL="0" marR="0" algn="justLow" rtl="0">
                        <a:spcBef>
                          <a:spcPts val="0"/>
                        </a:spcBef>
                        <a:spcAft>
                          <a:spcPts val="0"/>
                        </a:spcAft>
                      </a:pPr>
                      <a:r>
                        <a:rPr lang="en-US" sz="1400">
                          <a:effectLst/>
                        </a:rPr>
                        <a:t>Followed by</a:t>
                      </a:r>
                      <a:endParaRPr lang="en-US" sz="1000">
                        <a:effectLst/>
                        <a:latin typeface="Times New Roman" panose="02020603050405020304"/>
                        <a:ea typeface="Times New Roman" panose="02020603050405020304"/>
                        <a:cs typeface="Traditional Arabic" panose="02020603050405020304"/>
                      </a:endParaRPr>
                    </a:p>
                  </a:txBody>
                  <a:tcPr marL="68575" marR="68575" marT="0" marB="0"/>
                </a:tc>
                <a:tc>
                  <a:txBody>
                    <a:bodyPr/>
                    <a:lstStyle/>
                    <a:p>
                      <a:pPr marL="0" marR="0" algn="justLow" rtl="0">
                        <a:spcBef>
                          <a:spcPts val="0"/>
                        </a:spcBef>
                        <a:spcAft>
                          <a:spcPts val="0"/>
                        </a:spcAft>
                      </a:pPr>
                      <a:r>
                        <a:rPr lang="en-US" sz="1400">
                          <a:effectLst/>
                        </a:rPr>
                        <a:t>2ry flaccidity</a:t>
                      </a:r>
                      <a:endParaRPr lang="en-US" sz="1000">
                        <a:effectLst/>
                        <a:latin typeface="Times New Roman" panose="02020603050405020304"/>
                        <a:ea typeface="Times New Roman" panose="02020603050405020304"/>
                        <a:cs typeface="Traditional Arabic" panose="02020603050405020304"/>
                      </a:endParaRPr>
                    </a:p>
                  </a:txBody>
                  <a:tcPr marL="68575" marR="68575" marT="0" marB="0"/>
                </a:tc>
                <a:tc>
                  <a:txBody>
                    <a:bodyPr/>
                    <a:lstStyle/>
                    <a:p>
                      <a:pPr marL="0" marR="0" algn="justLow" rtl="0">
                        <a:spcBef>
                          <a:spcPts val="0"/>
                        </a:spcBef>
                        <a:spcAft>
                          <a:spcPts val="0"/>
                        </a:spcAft>
                      </a:pPr>
                      <a:r>
                        <a:rPr lang="en-US" sz="1400" dirty="0">
                          <a:effectLst/>
                        </a:rPr>
                        <a:t>Rigor mortis</a:t>
                      </a:r>
                      <a:endParaRPr lang="en-US" sz="1000" dirty="0">
                        <a:effectLst/>
                        <a:latin typeface="Times New Roman" panose="02020603050405020304"/>
                        <a:ea typeface="Times New Roman" panose="02020603050405020304"/>
                        <a:cs typeface="Traditional Arabic" panose="02020603050405020304"/>
                      </a:endParaRPr>
                    </a:p>
                  </a:txBody>
                  <a:tcPr marL="68575" marR="68575" marT="0" marB="0"/>
                </a:tc>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Title 3"/>
          <p:cNvSpPr>
            <a:spLocks noGrp="1"/>
          </p:cNvSpPr>
          <p:nvPr>
            <p:ph type="title"/>
          </p:nvPr>
        </p:nvSpPr>
        <p:spPr>
          <a:xfrm>
            <a:off x="2051050" y="274638"/>
            <a:ext cx="6635750" cy="1143000"/>
          </a:xfrm>
          <a:ln/>
        </p:spPr>
        <p:txBody>
          <a:bodyPr vert="horz" wrap="square" lIns="91440" tIns="45720" rIns="91440" bIns="45720" anchor="ctr" anchorCtr="0"/>
          <a:p>
            <a:pPr eaLnBrk="1" hangingPunct="1"/>
            <a:r>
              <a:rPr lang="en-US" altLang="en-US" b="1" dirty="0">
                <a:solidFill>
                  <a:schemeClr val="bg1"/>
                </a:solidFill>
              </a:rPr>
              <a:t>Postmortem Rigidity…</a:t>
            </a:r>
            <a:endParaRPr lang="en-US" altLang="en-US" dirty="0"/>
          </a:p>
        </p:txBody>
      </p:sp>
      <p:pic>
        <p:nvPicPr>
          <p:cNvPr id="75779" name="Picture 5"/>
          <p:cNvPicPr>
            <a:picLocks noChangeAspect="1"/>
          </p:cNvPicPr>
          <p:nvPr/>
        </p:nvPicPr>
        <p:blipFill>
          <a:blip r:embed="rId1"/>
          <a:stretch>
            <a:fillRect/>
          </a:stretch>
        </p:blipFill>
        <p:spPr>
          <a:xfrm>
            <a:off x="1311275" y="1989138"/>
            <a:ext cx="6573838" cy="3455987"/>
          </a:xfrm>
          <a:prstGeom prst="rect">
            <a:avLst/>
          </a:prstGeom>
          <a:noFill/>
          <a:ln w="9525">
            <a:noFill/>
          </a:ln>
        </p:spPr>
      </p:pic>
      <p:sp>
        <p:nvSpPr>
          <p:cNvPr id="75780" name="Content Placeholder 4"/>
          <p:cNvSpPr txBox="1"/>
          <p:nvPr/>
        </p:nvSpPr>
        <p:spPr>
          <a:xfrm>
            <a:off x="1008063" y="5459413"/>
            <a:ext cx="7956550" cy="1108075"/>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ctr" eaLnBrk="1" hangingPunct="1">
              <a:buNone/>
            </a:pPr>
            <a:r>
              <a:rPr lang="en-US" altLang="en-US" dirty="0"/>
              <a:t>Contact Flattening</a:t>
            </a: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p:cNvSpPr>
          <p:nvPr>
            <p:ph type="title"/>
          </p:nvPr>
        </p:nvSpPr>
        <p:spPr>
          <a:ln/>
        </p:spPr>
        <p:txBody>
          <a:bodyPr vert="horz" wrap="square" lIns="91440" tIns="45720" rIns="91440" bIns="45720" anchor="ctr" anchorCtr="0"/>
          <a:p>
            <a:pPr eaLnBrk="1" hangingPunct="1"/>
            <a:r>
              <a:rPr lang="en-US" altLang="en-US" sz="4000" b="1" dirty="0"/>
              <a:t>Medicolegal importance of clinical death determination:</a:t>
            </a:r>
            <a:endParaRPr lang="en-US" altLang="en-US" sz="4000" b="1" dirty="0"/>
          </a:p>
        </p:txBody>
      </p:sp>
      <p:sp>
        <p:nvSpPr>
          <p:cNvPr id="4099" name="Rectangle 3"/>
          <p:cNvSpPr>
            <a:spLocks noGrp="1"/>
          </p:cNvSpPr>
          <p:nvPr>
            <p:ph idx="1"/>
          </p:nvPr>
        </p:nvSpPr>
        <p:spPr>
          <a:xfrm>
            <a:off x="457200" y="1600200"/>
            <a:ext cx="8229600" cy="5257800"/>
          </a:xfrm>
          <a:ln/>
        </p:spPr>
        <p:txBody>
          <a:bodyPr vert="horz" wrap="square" lIns="91440" tIns="45720" rIns="91440" bIns="45720" anchor="t" anchorCtr="0"/>
          <a:p>
            <a:pPr marL="609600" indent="-609600" algn="just" eaLnBrk="1" hangingPunct="1">
              <a:lnSpc>
                <a:spcPct val="90000"/>
              </a:lnSpc>
              <a:buFontTx/>
              <a:buAutoNum type="arabicPeriod"/>
            </a:pPr>
            <a:r>
              <a:rPr lang="en-US" altLang="en-US" sz="2800" dirty="0"/>
              <a:t>Before burying any dead body, a death certificate must be officially written by a doctor.</a:t>
            </a:r>
            <a:endParaRPr lang="en-US" altLang="en-US" sz="2800" dirty="0"/>
          </a:p>
          <a:p>
            <a:pPr marL="609600" indent="-609600" algn="just" eaLnBrk="1" hangingPunct="1">
              <a:lnSpc>
                <a:spcPct val="90000"/>
              </a:lnSpc>
              <a:buFontTx/>
              <a:buAutoNum type="arabicPeriod"/>
            </a:pPr>
            <a:endParaRPr lang="en-US" altLang="en-US" sz="2800" dirty="0"/>
          </a:p>
          <a:p>
            <a:pPr marL="609600" indent="-609600" algn="just" eaLnBrk="1" hangingPunct="1">
              <a:lnSpc>
                <a:spcPct val="90000"/>
              </a:lnSpc>
              <a:buFontTx/>
              <a:buAutoNum type="arabicPeriod"/>
            </a:pPr>
            <a:endParaRPr lang="en-US" altLang="en-US" sz="2800" dirty="0"/>
          </a:p>
          <a:p>
            <a:pPr marL="609600" indent="-609600" algn="just" eaLnBrk="1" hangingPunct="1">
              <a:lnSpc>
                <a:spcPct val="90000"/>
              </a:lnSpc>
              <a:buFontTx/>
              <a:buAutoNum type="arabicPeriod"/>
            </a:pPr>
            <a:endParaRPr lang="en-US" altLang="en-US" sz="2800" dirty="0"/>
          </a:p>
          <a:p>
            <a:pPr marL="609600" indent="-609600" algn="just" eaLnBrk="1" hangingPunct="1">
              <a:lnSpc>
                <a:spcPct val="90000"/>
              </a:lnSpc>
              <a:buFontTx/>
              <a:buAutoNum type="arabicPeriod"/>
            </a:pPr>
            <a:endParaRPr lang="en-US" altLang="en-US" sz="2800" dirty="0"/>
          </a:p>
          <a:p>
            <a:pPr marL="609600" indent="-609600" algn="just" eaLnBrk="1" hangingPunct="1">
              <a:lnSpc>
                <a:spcPct val="90000"/>
              </a:lnSpc>
              <a:buFontTx/>
              <a:buAutoNum type="arabicPeriod"/>
            </a:pPr>
            <a:endParaRPr lang="en-US" altLang="en-US" sz="2800" dirty="0"/>
          </a:p>
          <a:p>
            <a:pPr marL="609600" indent="-609600" algn="just" eaLnBrk="1" hangingPunct="1">
              <a:lnSpc>
                <a:spcPct val="90000"/>
              </a:lnSpc>
              <a:buFontTx/>
              <a:buAutoNum type="arabicPeriod"/>
            </a:pPr>
            <a:r>
              <a:rPr lang="en-US" altLang="en-US" sz="2800" dirty="0"/>
              <a:t>During first aid measures or surgery, death may occur and subsequently it must be diagnosed before stopping the life saving measures or the operation.</a:t>
            </a:r>
            <a:endParaRPr lang="en-US" altLang="en-US" sz="2800" dirty="0"/>
          </a:p>
        </p:txBody>
      </p:sp>
      <p:pic>
        <p:nvPicPr>
          <p:cNvPr id="9220" name="Picture 4" descr="images"/>
          <p:cNvPicPr>
            <a:picLocks noChangeAspect="1"/>
          </p:cNvPicPr>
          <p:nvPr/>
        </p:nvPicPr>
        <p:blipFill>
          <a:blip r:embed="rId1"/>
          <a:stretch>
            <a:fillRect/>
          </a:stretch>
        </p:blipFill>
        <p:spPr>
          <a:xfrm>
            <a:off x="3581400" y="2438400"/>
            <a:ext cx="4648200" cy="2286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099">
                                            <p:txEl>
                                              <p:charRg st="95" end="246"/>
                                            </p:txEl>
                                          </p:spTgt>
                                        </p:tgtEl>
                                        <p:attrNameLst>
                                          <p:attrName>style.visibility</p:attrName>
                                        </p:attrNameLst>
                                      </p:cBhvr>
                                      <p:to>
                                        <p:strVal val="visible"/>
                                      </p:to>
                                    </p:set>
                                    <p:animEffect transition="in" filter="diamond(in)">
                                      <p:cBhvr>
                                        <p:cTn id="7" dur="2000"/>
                                        <p:tgtEl>
                                          <p:spTgt spid="4099">
                                            <p:txEl>
                                              <p:charRg st="95" end="24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6802" name="Picture 4"/>
          <p:cNvPicPr>
            <a:picLocks noChangeAspect="1"/>
          </p:cNvPicPr>
          <p:nvPr/>
        </p:nvPicPr>
        <p:blipFill>
          <a:blip r:embed="rId1"/>
          <a:stretch>
            <a:fillRect/>
          </a:stretch>
        </p:blipFill>
        <p:spPr>
          <a:xfrm>
            <a:off x="1331913" y="1760538"/>
            <a:ext cx="6911975" cy="4260850"/>
          </a:xfrm>
          <a:prstGeom prst="rect">
            <a:avLst/>
          </a:prstGeom>
          <a:noFill/>
          <a:ln w="9525">
            <a:noFill/>
          </a:ln>
        </p:spPr>
      </p:pic>
      <p:sp>
        <p:nvSpPr>
          <p:cNvPr id="76803" name="Title 3"/>
          <p:cNvSpPr>
            <a:spLocks noGrp="1"/>
          </p:cNvSpPr>
          <p:nvPr>
            <p:ph type="title"/>
          </p:nvPr>
        </p:nvSpPr>
        <p:spPr>
          <a:xfrm>
            <a:off x="2051050" y="274638"/>
            <a:ext cx="6635750" cy="1143000"/>
          </a:xfrm>
          <a:ln/>
        </p:spPr>
        <p:txBody>
          <a:bodyPr vert="horz" wrap="square" lIns="91440" tIns="45720" rIns="91440" bIns="45720" anchor="ctr" anchorCtr="0"/>
          <a:p>
            <a:pPr eaLnBrk="1" hangingPunct="1"/>
            <a:r>
              <a:rPr lang="en-US" altLang="en-US" b="1" dirty="0">
                <a:solidFill>
                  <a:schemeClr val="bg1"/>
                </a:solidFill>
              </a:rPr>
              <a:t>Postmortem Rigidity…</a:t>
            </a:r>
            <a:endParaRPr lang="en-US" alt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Content Placeholder 3"/>
          <p:cNvSpPr>
            <a:spLocks noGrp="1"/>
          </p:cNvSpPr>
          <p:nvPr>
            <p:ph idx="1"/>
          </p:nvPr>
        </p:nvSpPr>
        <p:spPr>
          <a:xfrm>
            <a:off x="395288" y="2935288"/>
            <a:ext cx="8686800" cy="709612"/>
          </a:xfrm>
          <a:ln/>
        </p:spPr>
        <p:txBody>
          <a:bodyPr vert="horz" wrap="square" lIns="91440" tIns="45720" rIns="91440" bIns="45720" anchor="t" anchorCtr="0"/>
          <a:p>
            <a:pPr marL="0" indent="0">
              <a:buNone/>
            </a:pPr>
            <a:r>
              <a:rPr lang="en-US" altLang="en-US" b="1" dirty="0">
                <a:solidFill>
                  <a:srgbClr val="C00000"/>
                </a:solidFill>
              </a:rPr>
              <a:t>What are the conditions replacing rigidity?</a:t>
            </a:r>
            <a:endParaRPr lang="en-US" altLang="en-US" b="1" dirty="0">
              <a:solidFill>
                <a:srgbClr val="C00000"/>
              </a:solidFill>
            </a:endParaRPr>
          </a:p>
        </p:txBody>
      </p:sp>
      <p:sp>
        <p:nvSpPr>
          <p:cNvPr id="77827" name="Title 3"/>
          <p:cNvSpPr>
            <a:spLocks noGrp="1"/>
          </p:cNvSpPr>
          <p:nvPr>
            <p:ph type="title"/>
          </p:nvPr>
        </p:nvSpPr>
        <p:spPr>
          <a:xfrm>
            <a:off x="2257425" y="274638"/>
            <a:ext cx="6635750" cy="1143000"/>
          </a:xfrm>
          <a:ln/>
        </p:spPr>
        <p:txBody>
          <a:bodyPr vert="horz" wrap="square" lIns="91440" tIns="45720" rIns="91440" bIns="45720" anchor="ctr" anchorCtr="0"/>
          <a:p>
            <a:pPr eaLnBrk="1" hangingPunct="1"/>
            <a:r>
              <a:rPr lang="en-US" altLang="en-US" b="1" dirty="0">
                <a:solidFill>
                  <a:schemeClr val="bg1"/>
                </a:solidFill>
              </a:rPr>
              <a:t>Postmortem Rigidity…</a:t>
            </a:r>
            <a:endParaRPr lang="en-US" alt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Content Placeholder 4"/>
          <p:cNvSpPr>
            <a:spLocks noGrp="1"/>
          </p:cNvSpPr>
          <p:nvPr>
            <p:ph idx="1"/>
          </p:nvPr>
        </p:nvSpPr>
        <p:spPr>
          <a:xfrm>
            <a:off x="3781425" y="528638"/>
            <a:ext cx="5111750" cy="5853112"/>
          </a:xfrm>
          <a:ln/>
        </p:spPr>
        <p:txBody>
          <a:bodyPr vert="horz" wrap="square" lIns="91440" tIns="45720" rIns="91440" bIns="45720" anchor="t" anchorCtr="0"/>
          <a:p>
            <a:pPr marL="0" indent="0" algn="ctr">
              <a:buNone/>
            </a:pPr>
            <a:r>
              <a:rPr lang="en-US" altLang="en-US" b="1" dirty="0">
                <a:solidFill>
                  <a:schemeClr val="bg1"/>
                </a:solidFill>
                <a:latin typeface="+mn-lt"/>
                <a:ea typeface="+mn-ea"/>
                <a:cs typeface="+mn-cs"/>
              </a:rPr>
              <a:t>Cadaveric Spasm</a:t>
            </a:r>
            <a:endParaRPr lang="en-US" altLang="en-US" b="1" dirty="0">
              <a:solidFill>
                <a:schemeClr val="bg1"/>
              </a:solidFill>
              <a:latin typeface="+mn-lt"/>
              <a:ea typeface="+mn-ea"/>
              <a:cs typeface="+mn-cs"/>
            </a:endParaRPr>
          </a:p>
        </p:txBody>
      </p:sp>
      <p:sp>
        <p:nvSpPr>
          <p:cNvPr id="78851" name="Text Placeholder 5"/>
          <p:cNvSpPr>
            <a:spLocks noGrp="1"/>
          </p:cNvSpPr>
          <p:nvPr>
            <p:ph type="body" sz="half" idx="2"/>
          </p:nvPr>
        </p:nvSpPr>
        <p:spPr>
          <a:xfrm>
            <a:off x="179388" y="3382963"/>
            <a:ext cx="4679950" cy="730250"/>
          </a:xfrm>
          <a:ln/>
        </p:spPr>
        <p:txBody>
          <a:bodyPr vert="horz" wrap="square" lIns="91440" tIns="45720" rIns="91440" bIns="45720" anchor="t" anchorCtr="0"/>
          <a:p>
            <a:pPr>
              <a:buClrTx/>
              <a:buSzTx/>
              <a:buFontTx/>
            </a:pPr>
            <a:r>
              <a:rPr lang="en-US" altLang="en-US" sz="2800" dirty="0">
                <a:latin typeface="+mn-lt"/>
                <a:ea typeface="+mn-ea"/>
                <a:cs typeface="+mn-cs"/>
              </a:rPr>
              <a:t>What is cadaveric spasm?</a:t>
            </a:r>
            <a:endParaRPr lang="en-US" altLang="en-US" sz="2800" dirty="0">
              <a:latin typeface="+mn-lt"/>
              <a:ea typeface="+mn-ea"/>
              <a:cs typeface="+mn-cs"/>
            </a:endParaRPr>
          </a:p>
        </p:txBody>
      </p:sp>
      <p:pic>
        <p:nvPicPr>
          <p:cNvPr id="78852" name="Picture 3"/>
          <p:cNvPicPr>
            <a:picLocks noChangeAspect="1"/>
          </p:cNvPicPr>
          <p:nvPr/>
        </p:nvPicPr>
        <p:blipFill>
          <a:blip r:embed="rId1"/>
          <a:stretch>
            <a:fillRect/>
          </a:stretch>
        </p:blipFill>
        <p:spPr>
          <a:xfrm>
            <a:off x="4513263" y="1835150"/>
            <a:ext cx="3946525" cy="3825875"/>
          </a:xfrm>
          <a:prstGeom prst="rect">
            <a:avLst/>
          </a:prstGeom>
          <a:noFill/>
          <a:ln w="9525">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Title 6"/>
          <p:cNvSpPr>
            <a:spLocks noGrp="1"/>
          </p:cNvSpPr>
          <p:nvPr>
            <p:ph type="title"/>
          </p:nvPr>
        </p:nvSpPr>
        <p:spPr>
          <a:xfrm>
            <a:off x="1527175" y="274638"/>
            <a:ext cx="8229600" cy="1143000"/>
          </a:xfrm>
          <a:ln/>
        </p:spPr>
        <p:txBody>
          <a:bodyPr vert="horz" wrap="square" lIns="91440" tIns="45720" rIns="91440" bIns="45720" anchor="ctr" anchorCtr="0"/>
          <a:p>
            <a:pPr/>
            <a:r>
              <a:rPr lang="en-US" altLang="en-US" b="1" dirty="0">
                <a:solidFill>
                  <a:schemeClr val="bg1"/>
                </a:solidFill>
                <a:latin typeface="+mj-lt"/>
                <a:ea typeface="+mj-ea"/>
                <a:cs typeface="+mj-cs"/>
              </a:rPr>
              <a:t>Conditions Replacing…</a:t>
            </a:r>
            <a:endParaRPr lang="en-US" altLang="en-US" b="1" dirty="0">
              <a:solidFill>
                <a:schemeClr val="bg1"/>
              </a:solidFill>
              <a:latin typeface="+mj-lt"/>
              <a:ea typeface="+mj-ea"/>
              <a:cs typeface="+mj-cs"/>
            </a:endParaRPr>
          </a:p>
        </p:txBody>
      </p:sp>
      <p:sp>
        <p:nvSpPr>
          <p:cNvPr id="79875" name="Text Placeholder 7"/>
          <p:cNvSpPr>
            <a:spLocks noGrp="1"/>
          </p:cNvSpPr>
          <p:nvPr>
            <p:ph type="body" idx="1"/>
          </p:nvPr>
        </p:nvSpPr>
        <p:spPr>
          <a:ln/>
        </p:spPr>
        <p:txBody>
          <a:bodyPr vert="horz" wrap="square" lIns="91440" tIns="45720" rIns="91440" bIns="45720" anchor="b" anchorCtr="0"/>
          <a:p>
            <a:pPr algn="ctr"/>
            <a:r>
              <a:rPr lang="en-US" altLang="en-US" dirty="0">
                <a:latin typeface="+mn-lt"/>
                <a:ea typeface="+mn-ea"/>
                <a:cs typeface="+mn-cs"/>
              </a:rPr>
              <a:t>Cold Stiffness</a:t>
            </a:r>
            <a:endParaRPr lang="en-US" altLang="en-US" dirty="0">
              <a:latin typeface="+mn-lt"/>
              <a:ea typeface="+mn-ea"/>
              <a:cs typeface="+mn-cs"/>
            </a:endParaRPr>
          </a:p>
        </p:txBody>
      </p:sp>
      <p:pic>
        <p:nvPicPr>
          <p:cNvPr id="11" name="Content Placeholder 10"/>
          <p:cNvPicPr>
            <a:picLocks noGrp="1" noChangeAspect="1"/>
          </p:cNvPicPr>
          <p:nvPr>
            <p:ph sz="half" idx="2"/>
          </p:nvPr>
        </p:nvPicPr>
        <p:blipFill>
          <a:blip r:embed="rId1"/>
          <a:stretch>
            <a:fillRect/>
          </a:stretch>
        </p:blipFill>
        <p:spPr>
          <a:xfrm>
            <a:off x="468313" y="2708275"/>
            <a:ext cx="4103688" cy="3097213"/>
          </a:xfrm>
          <a:ln w="38100" cap="sq">
            <a:solidFill>
              <a:srgbClr val="000000"/>
            </a:solidFill>
            <a:miter lim="800000"/>
            <a:headEnd/>
            <a:tailEnd/>
          </a:ln>
          <a:effectLst>
            <a:outerShdw blurRad="50800" dist="38100" dir="2700000" algn="tl" rotWithShape="0">
              <a:srgbClr val="000000">
                <a:alpha val="43000"/>
              </a:srgbClr>
            </a:outerShdw>
          </a:effectLst>
        </p:spPr>
      </p:pic>
      <p:sp>
        <p:nvSpPr>
          <p:cNvPr id="79877" name="Text Placeholder 8"/>
          <p:cNvSpPr>
            <a:spLocks noGrp="1"/>
          </p:cNvSpPr>
          <p:nvPr>
            <p:ph type="body" sz="quarter" idx="3"/>
          </p:nvPr>
        </p:nvSpPr>
        <p:spPr>
          <a:ln/>
        </p:spPr>
        <p:txBody>
          <a:bodyPr vert="horz" wrap="square" lIns="91440" tIns="45720" rIns="91440" bIns="45720" anchor="b" anchorCtr="0"/>
          <a:p>
            <a:pPr algn="ctr">
              <a:buClrTx/>
              <a:buSzTx/>
              <a:buFontTx/>
            </a:pPr>
            <a:r>
              <a:rPr lang="en-US" altLang="en-US" dirty="0">
                <a:latin typeface="+mn-lt"/>
                <a:ea typeface="+mn-ea"/>
                <a:cs typeface="+mn-cs"/>
              </a:rPr>
              <a:t>Heat Stiffness</a:t>
            </a:r>
            <a:endParaRPr lang="en-US" altLang="en-US" dirty="0">
              <a:latin typeface="+mn-lt"/>
              <a:ea typeface="+mn-ea"/>
              <a:cs typeface="+mn-cs"/>
            </a:endParaRPr>
          </a:p>
        </p:txBody>
      </p:sp>
      <p:pic>
        <p:nvPicPr>
          <p:cNvPr id="79878" name="Content Placeholder 11"/>
          <p:cNvPicPr>
            <a:picLocks noGrp="1" noChangeAspect="1"/>
          </p:cNvPicPr>
          <p:nvPr>
            <p:ph sz="quarter" idx="4"/>
          </p:nvPr>
        </p:nvPicPr>
        <p:blipFill>
          <a:blip r:embed="rId2"/>
          <a:srcRect/>
          <a:stretch>
            <a:fillRect/>
          </a:stretch>
        </p:blipFill>
        <p:spPr>
          <a:xfrm>
            <a:off x="5037138" y="2674938"/>
            <a:ext cx="3927475" cy="3130550"/>
          </a:xfrm>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Subtitle 4"/>
          <p:cNvSpPr>
            <a:spLocks noGrp="1"/>
          </p:cNvSpPr>
          <p:nvPr>
            <p:ph type="subTitle" idx="1"/>
          </p:nvPr>
        </p:nvSpPr>
        <p:spPr bwMode="auto">
          <a:xfrm>
            <a:off x="1483568" y="2564904"/>
            <a:ext cx="6400800" cy="1440160"/>
          </a:xfrm>
          <a:prstGeom prst="rect">
            <a:avLst/>
          </a:prstGeom>
          <a:gradFill flip="none" rotWithShape="1">
            <a:gsLst>
              <a:gs pos="0">
                <a:srgbClr val="FFFFFF"/>
              </a:gs>
              <a:gs pos="7001">
                <a:srgbClr val="E6E6E6"/>
              </a:gs>
              <a:gs pos="36000">
                <a:srgbClr val="7D8496"/>
              </a:gs>
              <a:gs pos="47000">
                <a:srgbClr val="E6E6E6"/>
              </a:gs>
              <a:gs pos="89000">
                <a:srgbClr val="7D8496"/>
              </a:gs>
              <a:gs pos="100000">
                <a:srgbClr val="E6E6E6"/>
              </a:gs>
            </a:gsLst>
            <a:path path="circle">
              <a:fillToRect l="100000" t="100000"/>
            </a:path>
            <a:tileRect r="-100000" b="-100000"/>
          </a:gradFill>
          <a:ln w="9525" cmpd="sng">
            <a:solidFill>
              <a:schemeClr val="accent5">
                <a:lumMod val="50000"/>
              </a:schemeClr>
            </a:solidFill>
            <a:prstDash val="solid"/>
          </a:ln>
          <a:effectLst/>
          <a:scene3d>
            <a:camera prst="orthographicFront"/>
            <a:lightRig rig="balanced" dir="t"/>
          </a:scene3d>
          <a:sp3d prstMaterial="plastic"/>
        </p:spPr>
        <p:txBody>
          <a:bodyPr vert="horz" wrap="square" lIns="91440" tIns="45720" rIns="91440" bIns="45720" numCol="1" anchor="t" anchorCtr="0" compatLnSpc="1"/>
          <a:lstStyle/>
          <a:p>
            <a:pPr marL="0" marR="0" lvl="0" indent="0" algn="ctr" defTabSz="914400" rtl="0" eaLnBrk="0" fontAlgn="base" latinLnBrk="0" hangingPunct="0">
              <a:lnSpc>
                <a:spcPct val="100000"/>
              </a:lnSpc>
              <a:spcBef>
                <a:spcPct val="20000"/>
              </a:spcBef>
              <a:spcAft>
                <a:spcPct val="0"/>
              </a:spcAft>
              <a:buClrTx/>
              <a:buSzTx/>
              <a:buFontTx/>
              <a:buNone/>
              <a:defRPr/>
            </a:pPr>
            <a:r>
              <a:rPr kumimoji="0" lang="en-US" sz="3200" b="1" i="0" u="none" strike="noStrike" kern="0" cap="none" spc="0" normalizeH="0" baseline="0" noProof="0" dirty="0">
                <a:ln>
                  <a:noFill/>
                </a:ln>
                <a:solidFill>
                  <a:schemeClr val="tx1"/>
                </a:solidFill>
                <a:effectLst/>
                <a:uLnTx/>
                <a:uFillTx/>
                <a:latin typeface="+mn-lt"/>
                <a:ea typeface="+mn-ea"/>
                <a:cs typeface="+mn-cs"/>
              </a:rPr>
              <a:t>2- Postmortem Changes</a:t>
            </a:r>
            <a:endParaRPr kumimoji="0" lang="en-US" sz="3200" b="1" i="0" u="none" strike="noStrike" kern="0" cap="none" spc="0" normalizeH="0" baseline="0" noProof="0" dirty="0">
              <a:ln>
                <a:noFill/>
              </a:ln>
              <a:solidFill>
                <a:schemeClr val="tx1"/>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Tx/>
              <a:buNone/>
              <a:defRPr/>
            </a:pPr>
            <a:r>
              <a:rPr kumimoji="0" lang="en-US" sz="3200" b="1" i="0" u="none" strike="noStrike" kern="0" cap="none" spc="0" normalizeH="0" baseline="0" noProof="0" dirty="0">
                <a:ln>
                  <a:noFill/>
                </a:ln>
                <a:solidFill>
                  <a:schemeClr val="tx1"/>
                </a:solidFill>
                <a:effectLst/>
                <a:uLnTx/>
                <a:uFillTx/>
                <a:latin typeface="+mn-lt"/>
                <a:ea typeface="+mn-ea"/>
                <a:cs typeface="+mn-cs"/>
              </a:rPr>
              <a:t>Decomposition/Putrefaction</a:t>
            </a:r>
            <a:endParaRPr kumimoji="0" lang="en-US" sz="3200" b="1"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Title 1"/>
          <p:cNvSpPr>
            <a:spLocks noGrp="1"/>
          </p:cNvSpPr>
          <p:nvPr>
            <p:ph type="title"/>
          </p:nvPr>
        </p:nvSpPr>
        <p:spPr>
          <a:ln/>
        </p:spPr>
        <p:txBody>
          <a:bodyPr vert="horz" wrap="square" lIns="91440" tIns="45720" rIns="91440" bIns="45720" anchor="ctr" anchorCtr="0"/>
          <a:p>
            <a:r>
              <a:rPr lang="en-US" altLang="en-US" b="1" dirty="0"/>
              <a:t>Decomposition</a:t>
            </a:r>
            <a:br>
              <a:rPr lang="en-US" altLang="en-US" dirty="0"/>
            </a:br>
            <a:endParaRPr lang="en-US" altLang="en-US" dirty="0"/>
          </a:p>
        </p:txBody>
      </p:sp>
      <p:sp>
        <p:nvSpPr>
          <p:cNvPr id="81923" name="Rectangle 2"/>
          <p:cNvSpPr/>
          <p:nvPr/>
        </p:nvSpPr>
        <p:spPr>
          <a:xfrm>
            <a:off x="468313" y="1444625"/>
            <a:ext cx="8496300" cy="44005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sz="2800" dirty="0"/>
              <a:t>It is the process of disintegration of soft tissues of the body leaving nothing but bones.</a:t>
            </a:r>
            <a:endParaRPr lang="en-US" altLang="en-US" sz="2800" dirty="0"/>
          </a:p>
          <a:p>
            <a:pPr marL="0" lvl="0" indent="0" eaLnBrk="1" hangingPunct="1">
              <a:spcBef>
                <a:spcPct val="0"/>
              </a:spcBef>
              <a:buNone/>
            </a:pPr>
            <a:r>
              <a:rPr lang="en-US" altLang="en-US" sz="2800" dirty="0"/>
              <a:t>It follows the arrest of the biochemical process which preserves the integrity of the cellular and subcellular membranes and organelles.</a:t>
            </a:r>
            <a:endParaRPr lang="en-US" altLang="en-US" sz="2800" dirty="0"/>
          </a:p>
          <a:p>
            <a:pPr marL="0" lvl="0" indent="0" eaLnBrk="1" hangingPunct="1">
              <a:spcBef>
                <a:spcPct val="0"/>
              </a:spcBef>
              <a:buNone/>
            </a:pPr>
            <a:r>
              <a:rPr lang="en-US" altLang="en-US" sz="2800" dirty="0"/>
              <a:t>During decomposition, the tissue component break up, hydrolytic enzymes are released from the intracellular lysosomal sacs, Bacteria and other microorganisms thrive on the unprotected organic components of the body</a:t>
            </a:r>
            <a:endParaRPr lang="en-US" altLang="en-US" sz="28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Title 1"/>
          <p:cNvSpPr>
            <a:spLocks noGrp="1"/>
          </p:cNvSpPr>
          <p:nvPr>
            <p:ph type="title"/>
          </p:nvPr>
        </p:nvSpPr>
        <p:spPr>
          <a:ln/>
        </p:spPr>
        <p:txBody>
          <a:bodyPr vert="horz" wrap="square" lIns="91440" tIns="45720" rIns="91440" bIns="45720" anchor="ctr" anchorCtr="0"/>
          <a:p>
            <a:endParaRPr lang="en-US" altLang="en-US" dirty="0"/>
          </a:p>
        </p:txBody>
      </p:sp>
      <p:sp>
        <p:nvSpPr>
          <p:cNvPr id="82947" name="Rectangle 2"/>
          <p:cNvSpPr/>
          <p:nvPr/>
        </p:nvSpPr>
        <p:spPr>
          <a:xfrm>
            <a:off x="323850" y="1720850"/>
            <a:ext cx="8496300" cy="48323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sz="2800" dirty="0"/>
              <a:t>Accordingly, two parallel processes of decomposition have been distinguished:</a:t>
            </a:r>
            <a:endParaRPr lang="en-US" altLang="en-US" sz="2800" dirty="0"/>
          </a:p>
          <a:p>
            <a:pPr marL="0" lvl="0" indent="0" eaLnBrk="1" hangingPunct="1">
              <a:spcBef>
                <a:spcPct val="0"/>
              </a:spcBef>
              <a:buNone/>
            </a:pPr>
            <a:r>
              <a:rPr lang="en-US" altLang="en-US" sz="2800" b="1" dirty="0"/>
              <a:t>Autolysis:</a:t>
            </a:r>
            <a:r>
              <a:rPr lang="en-US" altLang="en-US" sz="2800" dirty="0"/>
              <a:t> </a:t>
            </a:r>
            <a:endParaRPr lang="en-US" altLang="en-US" sz="2800" dirty="0"/>
          </a:p>
          <a:p>
            <a:pPr marL="0" lvl="0" indent="0" eaLnBrk="1" hangingPunct="1">
              <a:spcBef>
                <a:spcPct val="0"/>
              </a:spcBef>
              <a:buNone/>
            </a:pPr>
            <a:r>
              <a:rPr lang="en-US" altLang="en-US" sz="2800" dirty="0"/>
              <a:t>It is the process of self-dissolution by breaking down of complex protein and carbohydrate molecules of the body into simpler chemical forms. This is achieved by the action of digestive enzymes released from disintegrated cells.</a:t>
            </a:r>
            <a:endParaRPr lang="en-US" altLang="en-US" sz="2800" dirty="0"/>
          </a:p>
          <a:p>
            <a:pPr marL="0" lvl="0" indent="0" eaLnBrk="1" hangingPunct="1">
              <a:spcBef>
                <a:spcPct val="0"/>
              </a:spcBef>
              <a:buNone/>
            </a:pPr>
            <a:r>
              <a:rPr lang="en-US" altLang="en-US" sz="2800" dirty="0"/>
              <a:t>The earlier autolytic changes occur in organs rich in enzymes such as: pancreas, gastric mucosa and the liver</a:t>
            </a:r>
            <a:r>
              <a:rPr lang="en-US" altLang="en-US" sz="1800" dirty="0"/>
              <a:t>.</a:t>
            </a:r>
            <a:endParaRPr lang="en-US" altLang="en-US" sz="18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Title 1"/>
          <p:cNvSpPr>
            <a:spLocks noGrp="1"/>
          </p:cNvSpPr>
          <p:nvPr>
            <p:ph type="title"/>
          </p:nvPr>
        </p:nvSpPr>
        <p:spPr>
          <a:ln/>
        </p:spPr>
        <p:txBody>
          <a:bodyPr vert="horz" wrap="square" lIns="91440" tIns="45720" rIns="91440" bIns="45720" anchor="ctr" anchorCtr="0"/>
          <a:p>
            <a:r>
              <a:rPr lang="en-US" altLang="en-US" b="1" dirty="0"/>
              <a:t>Putrefaction</a:t>
            </a:r>
            <a:endParaRPr lang="en-US" altLang="en-US" dirty="0"/>
          </a:p>
        </p:txBody>
      </p:sp>
      <p:sp>
        <p:nvSpPr>
          <p:cNvPr id="83971" name="Rectangle 2"/>
          <p:cNvSpPr/>
          <p:nvPr/>
        </p:nvSpPr>
        <p:spPr>
          <a:xfrm>
            <a:off x="468313" y="1166813"/>
            <a:ext cx="8207375" cy="55403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sz="1800" b="1" dirty="0"/>
              <a:t>:</a:t>
            </a:r>
            <a:endParaRPr lang="en-US" altLang="en-US" sz="2000" dirty="0"/>
          </a:p>
          <a:p>
            <a:pPr marL="0" lvl="0" indent="0" eaLnBrk="1" hangingPunct="1">
              <a:spcBef>
                <a:spcPct val="0"/>
              </a:spcBef>
              <a:buNone/>
            </a:pPr>
            <a:r>
              <a:rPr lang="en-US" altLang="en-US" sz="2000" dirty="0"/>
              <a:t> </a:t>
            </a:r>
            <a:r>
              <a:rPr lang="en-US" altLang="en-US" sz="2800" dirty="0"/>
              <a:t>It is complete digestion of tissues by </a:t>
            </a:r>
            <a:r>
              <a:rPr lang="en-US" altLang="en-US" sz="2800" dirty="0">
                <a:solidFill>
                  <a:srgbClr val="FF0000"/>
                </a:solidFill>
              </a:rPr>
              <a:t>proteolytic bacterial </a:t>
            </a:r>
            <a:r>
              <a:rPr lang="en-US" altLang="en-US" sz="2800" dirty="0"/>
              <a:t>activity and fermentation with the production of large amounts of foul smelling gases and liquids leaving nothing but bone (skeletonization).</a:t>
            </a:r>
            <a:endParaRPr lang="en-US" altLang="en-US" sz="2800" dirty="0"/>
          </a:p>
          <a:p>
            <a:pPr marL="0" lvl="0" indent="0" eaLnBrk="1" hangingPunct="1">
              <a:spcBef>
                <a:spcPct val="0"/>
              </a:spcBef>
              <a:buNone/>
            </a:pPr>
            <a:endParaRPr lang="en-US" altLang="en-US" sz="2800" dirty="0"/>
          </a:p>
          <a:p>
            <a:pPr marL="0" lvl="0" indent="0" eaLnBrk="1" hangingPunct="1">
              <a:spcBef>
                <a:spcPct val="0"/>
              </a:spcBef>
              <a:buNone/>
            </a:pPr>
            <a:r>
              <a:rPr lang="en-US" altLang="en-US" sz="2800" dirty="0"/>
              <a:t>Putrefaction is the major component of decompostition. Putrefactive anaerobic organisms as B.coli, non-haemolytic streptococci, clostridium welchii and proteus, most are normally present as commensals in gasterointestinal tract, and the rest are pathogenic bacteria</a:t>
            </a:r>
            <a:r>
              <a:rPr lang="en-US" altLang="en-US" sz="2400" dirty="0"/>
              <a:t>.</a:t>
            </a:r>
            <a:endParaRPr lang="en-US" altLang="en-US" sz="24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Title 1"/>
          <p:cNvSpPr>
            <a:spLocks noGrp="1"/>
          </p:cNvSpPr>
          <p:nvPr>
            <p:ph type="title"/>
          </p:nvPr>
        </p:nvSpPr>
        <p:spPr>
          <a:ln/>
        </p:spPr>
        <p:txBody>
          <a:bodyPr vert="horz" wrap="square" lIns="91440" tIns="45720" rIns="91440" bIns="45720" anchor="ctr" anchorCtr="0"/>
          <a:p>
            <a:endParaRPr lang="en-US" altLang="en-US" dirty="0"/>
          </a:p>
        </p:txBody>
      </p:sp>
      <p:sp>
        <p:nvSpPr>
          <p:cNvPr id="84995" name="Rectangle 2"/>
          <p:cNvSpPr/>
          <p:nvPr/>
        </p:nvSpPr>
        <p:spPr>
          <a:xfrm>
            <a:off x="468313" y="2413000"/>
            <a:ext cx="8351837" cy="39703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sz="3600" b="1" dirty="0"/>
              <a:t>Mechanism of skin changes in putrefaction:</a:t>
            </a:r>
            <a:endParaRPr lang="en-US" altLang="en-US" sz="3600" dirty="0"/>
          </a:p>
          <a:p>
            <a:pPr marL="0" lvl="0" indent="0" eaLnBrk="1" hangingPunct="1">
              <a:spcBef>
                <a:spcPct val="0"/>
              </a:spcBef>
              <a:buNone/>
            </a:pPr>
            <a:r>
              <a:rPr lang="en-US" altLang="en-US" sz="3600" dirty="0"/>
              <a:t>The mal-odourous gases resulting from putrefaction as H</a:t>
            </a:r>
            <a:r>
              <a:rPr lang="en-US" altLang="en-US" sz="3600" baseline="-25000" dirty="0"/>
              <a:t>2</a:t>
            </a:r>
            <a:r>
              <a:rPr lang="en-US" altLang="en-US" sz="3600" dirty="0"/>
              <a:t>S, SO</a:t>
            </a:r>
            <a:r>
              <a:rPr lang="en-US" altLang="en-US" sz="3600" baseline="-25000" dirty="0"/>
              <a:t>2</a:t>
            </a:r>
            <a:r>
              <a:rPr lang="en-US" altLang="en-US" sz="3600" dirty="0"/>
              <a:t>, Co, CO</a:t>
            </a:r>
            <a:r>
              <a:rPr lang="en-US" altLang="en-US" sz="3600" baseline="-25000" dirty="0"/>
              <a:t>2</a:t>
            </a:r>
            <a:r>
              <a:rPr lang="en-US" altLang="en-US" sz="3600" dirty="0"/>
              <a:t>, NH</a:t>
            </a:r>
            <a:r>
              <a:rPr lang="en-US" altLang="en-US" sz="3600" baseline="-25000" dirty="0"/>
              <a:t>3</a:t>
            </a:r>
            <a:r>
              <a:rPr lang="en-US" altLang="en-US" sz="3600" dirty="0"/>
              <a:t> are released within blood vessels causing their distension and greenish-black discolouration of the skin.</a:t>
            </a:r>
            <a:endParaRPr lang="en-US" altLang="en-US" sz="36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Title 1"/>
          <p:cNvSpPr>
            <a:spLocks noGrp="1"/>
          </p:cNvSpPr>
          <p:nvPr>
            <p:ph type="title"/>
          </p:nvPr>
        </p:nvSpPr>
        <p:spPr>
          <a:ln/>
        </p:spPr>
        <p:txBody>
          <a:bodyPr vert="horz" wrap="square" lIns="91440" tIns="45720" rIns="91440" bIns="45720" anchor="ctr" anchorCtr="0"/>
          <a:p>
            <a:r>
              <a:rPr lang="en-US" altLang="en-US" sz="2400" b="1" dirty="0"/>
              <a:t>Sequence of events in Putrefaction:</a:t>
            </a:r>
            <a:br>
              <a:rPr lang="en-US" altLang="en-US" sz="2400" dirty="0"/>
            </a:br>
            <a:r>
              <a:rPr lang="en-US" altLang="en-US" sz="2400" b="1" i="1" dirty="0"/>
              <a:t>After one day in summer and two days in winter</a:t>
            </a:r>
            <a:endParaRPr lang="en-US" altLang="en-US" sz="2400" dirty="0"/>
          </a:p>
        </p:txBody>
      </p:sp>
      <p:sp>
        <p:nvSpPr>
          <p:cNvPr id="86019" name="Rectangle 2"/>
          <p:cNvSpPr/>
          <p:nvPr/>
        </p:nvSpPr>
        <p:spPr>
          <a:xfrm>
            <a:off x="179388" y="1582738"/>
            <a:ext cx="8964612" cy="50165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sz="2000" dirty="0"/>
              <a:t>,1-  </a:t>
            </a:r>
            <a:r>
              <a:rPr lang="en-US" altLang="en-US" dirty="0"/>
              <a:t>the first visible changes in putrefaction is </a:t>
            </a:r>
            <a:r>
              <a:rPr lang="en-US" altLang="en-US" dirty="0">
                <a:solidFill>
                  <a:srgbClr val="FF0000"/>
                </a:solidFill>
              </a:rPr>
              <a:t>greenish discoloration </a:t>
            </a:r>
            <a:r>
              <a:rPr lang="en-US" altLang="en-US" dirty="0"/>
              <a:t>of the skin</a:t>
            </a:r>
            <a:r>
              <a:rPr lang="en-US" altLang="en-US" dirty="0">
                <a:solidFill>
                  <a:srgbClr val="FF0000"/>
                </a:solidFill>
              </a:rPr>
              <a:t> in right iliac region </a:t>
            </a:r>
            <a:r>
              <a:rPr lang="en-US" altLang="en-US" dirty="0"/>
              <a:t>(where the caecum is relatively superficial) due to the formation of</a:t>
            </a:r>
            <a:r>
              <a:rPr lang="en-US" altLang="en-US" dirty="0">
                <a:solidFill>
                  <a:srgbClr val="FF0000"/>
                </a:solidFill>
              </a:rPr>
              <a:t> sulph-haemoglobin</a:t>
            </a:r>
            <a:r>
              <a:rPr lang="en-US" altLang="en-US" dirty="0"/>
              <a:t> as a result of large amount of faeces accumulates </a:t>
            </a:r>
            <a:r>
              <a:rPr lang="en-US" altLang="en-US" dirty="0">
                <a:sym typeface="Symbol" panose="05050102010706020507" pitchFamily="18" charset="2"/>
              </a:rPr>
              <a:t></a:t>
            </a:r>
            <a:r>
              <a:rPr lang="en-US" altLang="en-US" dirty="0"/>
              <a:t> rapid multiplication  of saprophytic putrefactive bacteria and production of gases react with Hb </a:t>
            </a:r>
            <a:r>
              <a:rPr lang="en-US" altLang="en-US" dirty="0">
                <a:sym typeface="Symbol" panose="05050102010706020507" pitchFamily="18" charset="2"/>
              </a:rPr>
              <a:t></a:t>
            </a:r>
            <a:r>
              <a:rPr lang="en-US" altLang="en-US" dirty="0"/>
              <a:t> rapid distension and green discoloration of cutaneous blood vessels in this area</a:t>
            </a:r>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a:spLocks noGrp="1"/>
          </p:cNvSpPr>
          <p:nvPr>
            <p:ph type="title"/>
          </p:nvPr>
        </p:nvSpPr>
        <p:spPr>
          <a:ln/>
        </p:spPr>
        <p:txBody>
          <a:bodyPr vert="horz" wrap="square" lIns="91440" tIns="45720" rIns="91440" bIns="45720" anchor="ctr" anchorCtr="0"/>
          <a:p>
            <a:pPr eaLnBrk="1" hangingPunct="1"/>
            <a:endParaRPr lang="en-US" altLang="en-US" dirty="0"/>
          </a:p>
        </p:txBody>
      </p:sp>
      <p:sp>
        <p:nvSpPr>
          <p:cNvPr id="10243" name="Rectangle 3"/>
          <p:cNvSpPr>
            <a:spLocks noGrp="1"/>
          </p:cNvSpPr>
          <p:nvPr>
            <p:ph idx="1"/>
          </p:nvPr>
        </p:nvSpPr>
        <p:spPr>
          <a:xfrm>
            <a:off x="457200" y="0"/>
            <a:ext cx="8229600" cy="8153400"/>
          </a:xfrm>
          <a:ln/>
        </p:spPr>
        <p:txBody>
          <a:bodyPr vert="horz" wrap="square" lIns="91440" tIns="45720" rIns="91440" bIns="45720" anchor="t" anchorCtr="0"/>
          <a:p>
            <a:pPr marL="609600" indent="-609600" algn="just" eaLnBrk="1" hangingPunct="1">
              <a:lnSpc>
                <a:spcPct val="175000"/>
              </a:lnSpc>
              <a:buNone/>
            </a:pPr>
            <a:r>
              <a:rPr lang="en-US" altLang="en-US" dirty="0"/>
              <a:t>3. In patients having irreversible cardiovascular and respiratory failures with extensive brain damage, when both spontaneous respiration and circulation have already been stopped. The doctor may decide to stop the machines that maintain respiration and circulation and terminate the life.</a:t>
            </a:r>
            <a:endParaRPr lang="en-US" alt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Title 3"/>
          <p:cNvSpPr>
            <a:spLocks noGrp="1"/>
          </p:cNvSpPr>
          <p:nvPr>
            <p:ph type="title"/>
          </p:nvPr>
        </p:nvSpPr>
        <p:spPr>
          <a:xfrm>
            <a:off x="2268538" y="341313"/>
            <a:ext cx="5486400" cy="566737"/>
          </a:xfrm>
          <a:ln/>
        </p:spPr>
        <p:txBody>
          <a:bodyPr vert="horz" wrap="square" lIns="91440" tIns="45720" rIns="91440" bIns="45720" anchor="b" anchorCtr="0"/>
          <a:p>
            <a:pPr algn="ctr"/>
            <a:r>
              <a:rPr lang="en-US" altLang="en-US" sz="2400" dirty="0">
                <a:solidFill>
                  <a:schemeClr val="bg1"/>
                </a:solidFill>
                <a:latin typeface="+mj-lt"/>
                <a:ea typeface="+mj-ea"/>
                <a:cs typeface="+mj-cs"/>
              </a:rPr>
              <a:t>1 Day in Summer/2 Days in Winter</a:t>
            </a:r>
            <a:endParaRPr lang="en-US" altLang="en-US" sz="2400" dirty="0">
              <a:solidFill>
                <a:schemeClr val="bg1"/>
              </a:solidFill>
              <a:latin typeface="+mj-lt"/>
              <a:ea typeface="+mj-ea"/>
              <a:cs typeface="+mj-cs"/>
            </a:endParaRPr>
          </a:p>
        </p:txBody>
      </p:sp>
      <p:sp>
        <p:nvSpPr>
          <p:cNvPr id="87043" name="Text Placeholder 5"/>
          <p:cNvSpPr>
            <a:spLocks noGrp="1"/>
          </p:cNvSpPr>
          <p:nvPr>
            <p:ph type="body" sz="half" idx="2"/>
          </p:nvPr>
        </p:nvSpPr>
        <p:spPr>
          <a:xfrm>
            <a:off x="2181225" y="5576888"/>
            <a:ext cx="5486400" cy="804862"/>
          </a:xfrm>
          <a:ln/>
        </p:spPr>
        <p:txBody>
          <a:bodyPr vert="horz" wrap="square" lIns="91440" tIns="45720" rIns="91440" bIns="45720" anchor="t" anchorCtr="0"/>
          <a:p>
            <a:pPr algn="ctr">
              <a:buClrTx/>
              <a:buSzTx/>
              <a:buFontTx/>
            </a:pPr>
            <a:r>
              <a:rPr lang="en-US" altLang="en-US" sz="2000" b="1" dirty="0">
                <a:solidFill>
                  <a:srgbClr val="422C16"/>
                </a:solidFill>
                <a:latin typeface="+mn-lt"/>
                <a:ea typeface="+mn-ea"/>
                <a:cs typeface="+mn-cs"/>
              </a:rPr>
              <a:t>Greenish Discoloration in Lower Quadrants</a:t>
            </a:r>
            <a:endParaRPr lang="en-US" altLang="en-US" sz="2000" b="1" dirty="0">
              <a:solidFill>
                <a:srgbClr val="422C16"/>
              </a:solidFill>
              <a:latin typeface="+mn-lt"/>
              <a:ea typeface="+mn-ea"/>
              <a:cs typeface="+mn-cs"/>
            </a:endParaRPr>
          </a:p>
        </p:txBody>
      </p:sp>
      <p:pic>
        <p:nvPicPr>
          <p:cNvPr id="87044" name="Picture Placeholder 6"/>
          <p:cNvPicPr>
            <a:picLocks noGrp="1"/>
          </p:cNvPicPr>
          <p:nvPr>
            <p:ph type="pic" idx="1"/>
          </p:nvPr>
        </p:nvPicPr>
        <p:blipFill>
          <a:blip r:embed="rId1"/>
          <a:srcRect l="12451" r="12451"/>
          <a:stretch>
            <a:fillRect/>
          </a:stretch>
        </p:blipFill>
        <p:spPr>
          <a:xfrm>
            <a:off x="2700338" y="2060575"/>
            <a:ext cx="4478337" cy="2881313"/>
          </a:xfrm>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Title 1"/>
          <p:cNvSpPr>
            <a:spLocks noGrp="1"/>
          </p:cNvSpPr>
          <p:nvPr>
            <p:ph type="title"/>
          </p:nvPr>
        </p:nvSpPr>
        <p:spPr>
          <a:ln/>
        </p:spPr>
        <p:txBody>
          <a:bodyPr vert="horz" wrap="square" lIns="91440" tIns="45720" rIns="91440" bIns="45720" anchor="ctr" anchorCtr="0"/>
          <a:p>
            <a:r>
              <a:rPr lang="en-US" altLang="en-US" sz="3200" b="1" i="1" dirty="0"/>
              <a:t>After four days in summer (about one week in winter</a:t>
            </a:r>
            <a:br>
              <a:rPr lang="en-US" altLang="en-US" sz="3200" dirty="0"/>
            </a:br>
            <a:endParaRPr lang="en-US" altLang="en-US" sz="3200" dirty="0"/>
          </a:p>
        </p:txBody>
      </p:sp>
      <p:sp>
        <p:nvSpPr>
          <p:cNvPr id="88067" name="Rectangle 2"/>
          <p:cNvSpPr/>
          <p:nvPr/>
        </p:nvSpPr>
        <p:spPr>
          <a:xfrm>
            <a:off x="0" y="1304925"/>
            <a:ext cx="9144000" cy="56943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sz="1800" b="1" i="1" dirty="0"/>
              <a:t>)</a:t>
            </a:r>
            <a:r>
              <a:rPr lang="en-US" altLang="en-US" sz="1800" dirty="0"/>
              <a:t>, </a:t>
            </a:r>
            <a:r>
              <a:rPr lang="en-US" altLang="en-US" sz="2800" dirty="0"/>
              <a:t>the greenish discolouration (Marbling phenomena) (</a:t>
            </a:r>
            <a:r>
              <a:rPr lang="en-US" altLang="en-US" sz="2800" dirty="0">
                <a:solidFill>
                  <a:srgbClr val="FF0000"/>
                </a:solidFill>
              </a:rPr>
              <a:t>arborization </a:t>
            </a:r>
            <a:r>
              <a:rPr lang="en-US" altLang="en-US" sz="2800" dirty="0"/>
              <a:t>= distinctly visible dilated cutaneous blood vessels) spread all over the face and body.</a:t>
            </a:r>
            <a:r>
              <a:rPr lang="en-US" altLang="en-US" sz="2800" dirty="0">
                <a:solidFill>
                  <a:srgbClr val="FF0000"/>
                </a:solidFill>
              </a:rPr>
              <a:t> Face </a:t>
            </a:r>
            <a:r>
              <a:rPr lang="en-US" altLang="en-US" sz="2800" dirty="0"/>
              <a:t>is </a:t>
            </a:r>
            <a:r>
              <a:rPr lang="en-US" altLang="en-US" sz="2800" dirty="0">
                <a:solidFill>
                  <a:srgbClr val="FF0000"/>
                </a:solidFill>
              </a:rPr>
              <a:t>swollen</a:t>
            </a:r>
            <a:endParaRPr lang="en-US" altLang="en-US" sz="2800" dirty="0"/>
          </a:p>
          <a:p>
            <a:pPr marL="0" lvl="0" indent="0" eaLnBrk="1" hangingPunct="1">
              <a:spcBef>
                <a:spcPct val="0"/>
              </a:spcBef>
              <a:buNone/>
            </a:pPr>
            <a:r>
              <a:rPr lang="en-US" altLang="en-US" sz="2800" dirty="0"/>
              <a:t> 2- Distended  Abdomen and scrotum.</a:t>
            </a:r>
            <a:endParaRPr lang="en-US" altLang="en-US" sz="2800" dirty="0"/>
          </a:p>
          <a:p>
            <a:pPr marL="0" lvl="0" indent="0" eaLnBrk="1" hangingPunct="1">
              <a:spcBef>
                <a:spcPct val="0"/>
              </a:spcBef>
              <a:buNone/>
            </a:pPr>
            <a:r>
              <a:rPr lang="en-US" altLang="en-US" sz="2800" dirty="0"/>
              <a:t>3-  Dark coarse froth with bad smell is seen at the mouth and nostrils due to decomposition of lungs and air passages.</a:t>
            </a:r>
            <a:endParaRPr lang="en-US" altLang="en-US" sz="2800" dirty="0"/>
          </a:p>
          <a:p>
            <a:pPr marL="0" lvl="0" indent="0" eaLnBrk="1" hangingPunct="1">
              <a:spcBef>
                <a:spcPct val="0"/>
              </a:spcBef>
              <a:buNone/>
            </a:pPr>
            <a:r>
              <a:rPr lang="en-US" altLang="en-US" sz="2800" dirty="0"/>
              <a:t> 4- protrusion of eye globe and tongue due to internal gas pressure.</a:t>
            </a:r>
            <a:endParaRPr lang="en-US" altLang="en-US" sz="2800" dirty="0"/>
          </a:p>
          <a:p>
            <a:pPr marL="0" lvl="0" indent="0" eaLnBrk="1" hangingPunct="1">
              <a:spcBef>
                <a:spcPct val="0"/>
              </a:spcBef>
              <a:buNone/>
            </a:pPr>
            <a:r>
              <a:rPr lang="en-US" altLang="en-US" sz="2800" dirty="0"/>
              <a:t>  5- Expulsion of the contents of large intestine and gravid uterus. The gases accumulate under the skin </a:t>
            </a:r>
            <a:r>
              <a:rPr lang="en-US" altLang="en-US" sz="2800" dirty="0">
                <a:sym typeface="Symbol" panose="05050102010706020507" pitchFamily="18" charset="2"/>
              </a:rPr>
              <a:t></a:t>
            </a:r>
            <a:r>
              <a:rPr lang="en-US" altLang="en-US" sz="2800" dirty="0"/>
              <a:t> putrefactive bullae.</a:t>
            </a:r>
            <a:endParaRPr lang="en-US" altLang="en-US" sz="28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Title 3"/>
          <p:cNvSpPr>
            <a:spLocks noGrp="1"/>
          </p:cNvSpPr>
          <p:nvPr>
            <p:ph type="title"/>
          </p:nvPr>
        </p:nvSpPr>
        <p:spPr>
          <a:xfrm>
            <a:off x="2268538" y="341313"/>
            <a:ext cx="5486400" cy="566737"/>
          </a:xfrm>
          <a:ln/>
        </p:spPr>
        <p:txBody>
          <a:bodyPr vert="horz" wrap="square" lIns="91440" tIns="45720" rIns="91440" bIns="45720" anchor="b" anchorCtr="0"/>
          <a:p>
            <a:pPr algn="ctr"/>
            <a:r>
              <a:rPr lang="en-US" altLang="en-US" sz="2400" dirty="0">
                <a:solidFill>
                  <a:schemeClr val="bg1"/>
                </a:solidFill>
                <a:latin typeface="+mj-lt"/>
                <a:ea typeface="+mj-ea"/>
                <a:cs typeface="+mj-cs"/>
              </a:rPr>
              <a:t>3-4 Day in Summer/7 Days in Winter</a:t>
            </a:r>
            <a:endParaRPr lang="en-US" altLang="en-US" sz="2400" dirty="0">
              <a:solidFill>
                <a:schemeClr val="bg1"/>
              </a:solidFill>
              <a:latin typeface="+mj-lt"/>
              <a:ea typeface="+mj-ea"/>
              <a:cs typeface="+mj-cs"/>
            </a:endParaRPr>
          </a:p>
        </p:txBody>
      </p:sp>
      <p:sp>
        <p:nvSpPr>
          <p:cNvPr id="89091" name="Text Placeholder 5"/>
          <p:cNvSpPr>
            <a:spLocks noGrp="1"/>
          </p:cNvSpPr>
          <p:nvPr>
            <p:ph type="body" sz="half" idx="2"/>
          </p:nvPr>
        </p:nvSpPr>
        <p:spPr>
          <a:xfrm>
            <a:off x="2181225" y="5576888"/>
            <a:ext cx="5486400" cy="804862"/>
          </a:xfrm>
          <a:ln/>
        </p:spPr>
        <p:txBody>
          <a:bodyPr vert="horz" wrap="square" lIns="91440" tIns="45720" rIns="91440" bIns="45720" anchor="t" anchorCtr="0"/>
          <a:p>
            <a:pPr algn="ctr">
              <a:buClrTx/>
              <a:buSzTx/>
              <a:buFontTx/>
            </a:pPr>
            <a:r>
              <a:rPr lang="en-US" altLang="en-US" sz="2000" b="1" dirty="0">
                <a:solidFill>
                  <a:srgbClr val="422C16"/>
                </a:solidFill>
                <a:latin typeface="+mn-lt"/>
                <a:ea typeface="+mn-ea"/>
                <a:cs typeface="+mn-cs"/>
              </a:rPr>
              <a:t>1- Arborisation</a:t>
            </a:r>
            <a:endParaRPr lang="en-US" altLang="en-US" sz="2000" b="1" dirty="0">
              <a:solidFill>
                <a:srgbClr val="422C16"/>
              </a:solidFill>
              <a:latin typeface="+mn-lt"/>
              <a:ea typeface="+mn-ea"/>
              <a:cs typeface="+mn-cs"/>
            </a:endParaRPr>
          </a:p>
        </p:txBody>
      </p:sp>
      <p:pic>
        <p:nvPicPr>
          <p:cNvPr id="89092" name="Picture Placeholder 7"/>
          <p:cNvPicPr>
            <a:picLocks noGrp="1"/>
          </p:cNvPicPr>
          <p:nvPr>
            <p:ph type="pic" idx="1"/>
          </p:nvPr>
        </p:nvPicPr>
        <p:blipFill>
          <a:blip r:embed="rId1"/>
          <a:srcRect/>
          <a:stretch>
            <a:fillRect/>
          </a:stretch>
        </p:blipFill>
        <p:spPr>
          <a:xfrm>
            <a:off x="2700338" y="1617663"/>
            <a:ext cx="4967287" cy="3756025"/>
          </a:xfrm>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Title 3"/>
          <p:cNvSpPr>
            <a:spLocks noGrp="1"/>
          </p:cNvSpPr>
          <p:nvPr>
            <p:ph type="title"/>
          </p:nvPr>
        </p:nvSpPr>
        <p:spPr>
          <a:xfrm>
            <a:off x="2268538" y="341313"/>
            <a:ext cx="5486400" cy="566737"/>
          </a:xfrm>
          <a:ln/>
        </p:spPr>
        <p:txBody>
          <a:bodyPr vert="horz" wrap="square" lIns="91440" tIns="45720" rIns="91440" bIns="45720" anchor="b" anchorCtr="0"/>
          <a:p>
            <a:pPr algn="ctr"/>
            <a:r>
              <a:rPr lang="en-US" altLang="en-US" sz="2400" dirty="0">
                <a:solidFill>
                  <a:schemeClr val="bg1"/>
                </a:solidFill>
                <a:latin typeface="+mj-lt"/>
                <a:ea typeface="+mj-ea"/>
                <a:cs typeface="+mj-cs"/>
              </a:rPr>
              <a:t>3-4 Day in Summer/7 Days in Winter</a:t>
            </a:r>
            <a:endParaRPr lang="en-US" altLang="en-US" sz="2400" dirty="0">
              <a:solidFill>
                <a:schemeClr val="bg1"/>
              </a:solidFill>
              <a:latin typeface="+mj-lt"/>
              <a:ea typeface="+mj-ea"/>
              <a:cs typeface="+mj-cs"/>
            </a:endParaRPr>
          </a:p>
        </p:txBody>
      </p:sp>
      <p:sp>
        <p:nvSpPr>
          <p:cNvPr id="90115" name="Text Placeholder 5"/>
          <p:cNvSpPr>
            <a:spLocks noGrp="1"/>
          </p:cNvSpPr>
          <p:nvPr>
            <p:ph type="body" sz="half" idx="2"/>
          </p:nvPr>
        </p:nvSpPr>
        <p:spPr>
          <a:xfrm>
            <a:off x="2181225" y="5576888"/>
            <a:ext cx="5486400" cy="804862"/>
          </a:xfrm>
          <a:ln/>
        </p:spPr>
        <p:txBody>
          <a:bodyPr vert="horz" wrap="square" lIns="91440" tIns="45720" rIns="91440" bIns="45720" anchor="t" anchorCtr="0"/>
          <a:p>
            <a:pPr algn="ctr">
              <a:buClrTx/>
              <a:buSzTx/>
              <a:buFontTx/>
            </a:pPr>
            <a:r>
              <a:rPr lang="en-US" altLang="en-US" sz="2000" b="1" dirty="0">
                <a:solidFill>
                  <a:srgbClr val="422C16"/>
                </a:solidFill>
                <a:latin typeface="+mn-lt"/>
                <a:ea typeface="+mn-ea"/>
                <a:cs typeface="+mn-cs"/>
              </a:rPr>
              <a:t>2- Bloating</a:t>
            </a:r>
            <a:endParaRPr lang="en-US" altLang="en-US" sz="2000" b="1" dirty="0">
              <a:solidFill>
                <a:srgbClr val="422C16"/>
              </a:solidFill>
              <a:latin typeface="+mn-lt"/>
              <a:ea typeface="+mn-ea"/>
              <a:cs typeface="+mn-cs"/>
            </a:endParaRPr>
          </a:p>
        </p:txBody>
      </p:sp>
      <p:pic>
        <p:nvPicPr>
          <p:cNvPr id="90116" name="Picture 6"/>
          <p:cNvPicPr>
            <a:picLocks noChangeAspect="1"/>
          </p:cNvPicPr>
          <p:nvPr/>
        </p:nvPicPr>
        <p:blipFill>
          <a:blip r:embed="rId1"/>
          <a:stretch>
            <a:fillRect/>
          </a:stretch>
        </p:blipFill>
        <p:spPr>
          <a:xfrm>
            <a:off x="2051050" y="1557338"/>
            <a:ext cx="5257800" cy="3671887"/>
          </a:xfrm>
          <a:prstGeom prst="rect">
            <a:avLst/>
          </a:prstGeom>
          <a:noFill/>
          <a:ln w="9525">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Title 3"/>
          <p:cNvSpPr>
            <a:spLocks noGrp="1"/>
          </p:cNvSpPr>
          <p:nvPr>
            <p:ph type="title"/>
          </p:nvPr>
        </p:nvSpPr>
        <p:spPr>
          <a:xfrm>
            <a:off x="2268538" y="341313"/>
            <a:ext cx="5486400" cy="566737"/>
          </a:xfrm>
          <a:ln/>
        </p:spPr>
        <p:txBody>
          <a:bodyPr vert="horz" wrap="square" lIns="91440" tIns="45720" rIns="91440" bIns="45720" anchor="b" anchorCtr="0"/>
          <a:p>
            <a:pPr algn="ctr"/>
            <a:r>
              <a:rPr lang="en-US" altLang="en-US" sz="2400" dirty="0">
                <a:solidFill>
                  <a:schemeClr val="bg1"/>
                </a:solidFill>
                <a:latin typeface="+mj-lt"/>
                <a:ea typeface="+mj-ea"/>
                <a:cs typeface="+mj-cs"/>
              </a:rPr>
              <a:t>3-4 Day in Summer/7 Days in Winter</a:t>
            </a:r>
            <a:endParaRPr lang="en-US" altLang="en-US" sz="2400" dirty="0">
              <a:solidFill>
                <a:schemeClr val="bg1"/>
              </a:solidFill>
              <a:latin typeface="+mj-lt"/>
              <a:ea typeface="+mj-ea"/>
              <a:cs typeface="+mj-cs"/>
            </a:endParaRPr>
          </a:p>
        </p:txBody>
      </p:sp>
      <p:sp>
        <p:nvSpPr>
          <p:cNvPr id="91139" name="Text Placeholder 5"/>
          <p:cNvSpPr>
            <a:spLocks noGrp="1"/>
          </p:cNvSpPr>
          <p:nvPr>
            <p:ph type="body" sz="half" idx="2"/>
          </p:nvPr>
        </p:nvSpPr>
        <p:spPr>
          <a:xfrm>
            <a:off x="1692275" y="5576888"/>
            <a:ext cx="5486400" cy="804862"/>
          </a:xfrm>
          <a:ln/>
        </p:spPr>
        <p:txBody>
          <a:bodyPr vert="horz" wrap="square" lIns="91440" tIns="45720" rIns="91440" bIns="45720" anchor="t" anchorCtr="0"/>
          <a:p>
            <a:pPr algn="ctr">
              <a:buClrTx/>
              <a:buSzTx/>
              <a:buFontTx/>
            </a:pPr>
            <a:r>
              <a:rPr lang="en-US" altLang="en-US" sz="2000" b="1" dirty="0">
                <a:solidFill>
                  <a:srgbClr val="422C16"/>
                </a:solidFill>
                <a:latin typeface="+mn-lt"/>
                <a:ea typeface="+mn-ea"/>
                <a:cs typeface="+mn-cs"/>
              </a:rPr>
              <a:t>3- Putrefaction Blisters</a:t>
            </a:r>
            <a:endParaRPr lang="en-US" altLang="en-US" sz="2000" b="1" dirty="0">
              <a:solidFill>
                <a:srgbClr val="422C16"/>
              </a:solidFill>
              <a:latin typeface="+mn-lt"/>
              <a:ea typeface="+mn-ea"/>
              <a:cs typeface="+mn-cs"/>
            </a:endParaRPr>
          </a:p>
        </p:txBody>
      </p:sp>
      <p:pic>
        <p:nvPicPr>
          <p:cNvPr id="91140" name="Picture 2"/>
          <p:cNvPicPr>
            <a:picLocks noChangeAspect="1"/>
          </p:cNvPicPr>
          <p:nvPr/>
        </p:nvPicPr>
        <p:blipFill>
          <a:blip r:embed="rId1"/>
          <a:stretch>
            <a:fillRect/>
          </a:stretch>
        </p:blipFill>
        <p:spPr>
          <a:xfrm>
            <a:off x="2268538" y="1568450"/>
            <a:ext cx="4751387" cy="3836988"/>
          </a:xfrm>
          <a:prstGeom prst="rect">
            <a:avLst/>
          </a:prstGeom>
          <a:noFill/>
          <a:ln w="9525">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Title 1"/>
          <p:cNvSpPr>
            <a:spLocks noGrp="1"/>
          </p:cNvSpPr>
          <p:nvPr>
            <p:ph type="title"/>
          </p:nvPr>
        </p:nvSpPr>
        <p:spPr>
          <a:ln/>
        </p:spPr>
        <p:txBody>
          <a:bodyPr vert="horz" wrap="square" lIns="91440" tIns="45720" rIns="91440" bIns="45720" anchor="ctr" anchorCtr="0"/>
          <a:p>
            <a:r>
              <a:rPr lang="en-US" altLang="en-US" sz="3600" dirty="0"/>
              <a:t>After one week in summer (about 2 weeks in winter)</a:t>
            </a:r>
            <a:endParaRPr lang="en-US" altLang="en-US" sz="3600" dirty="0"/>
          </a:p>
        </p:txBody>
      </p:sp>
      <p:sp>
        <p:nvSpPr>
          <p:cNvPr id="81923" name="Rectangle 2"/>
          <p:cNvSpPr>
            <a:spLocks noChangeArrowheads="1"/>
          </p:cNvSpPr>
          <p:nvPr/>
        </p:nvSpPr>
        <p:spPr bwMode="auto">
          <a:xfrm>
            <a:off x="1042988" y="1858963"/>
            <a:ext cx="7632700" cy="4400550"/>
          </a:xfrm>
          <a:prstGeom prst="rect">
            <a:avLst/>
          </a:prstGeom>
          <a:noFill/>
          <a:ln>
            <a:noFill/>
          </a:ln>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en-US" alt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The abdomen bursts and the viscera  dark greenish doughy material with putrid odor. The most resistant organ to putrefaction is the prostate, which may survive for many months.</a:t>
            </a:r>
            <a:endPar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The skin becomes dark green to black with peeling of epidermis (from ruptured bullae) </a:t>
            </a:r>
            <a:endPar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Falling of hairs and nails.</a:t>
            </a:r>
            <a:endPar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Eggs of flies hatch at the body orifices   exposing larvae.</a:t>
            </a:r>
            <a:endPar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Title 3"/>
          <p:cNvSpPr>
            <a:spLocks noGrp="1"/>
          </p:cNvSpPr>
          <p:nvPr>
            <p:ph type="title"/>
          </p:nvPr>
        </p:nvSpPr>
        <p:spPr>
          <a:xfrm>
            <a:off x="1835150" y="341313"/>
            <a:ext cx="6697663" cy="566737"/>
          </a:xfrm>
          <a:ln/>
        </p:spPr>
        <p:txBody>
          <a:bodyPr vert="horz" wrap="square" lIns="91440" tIns="45720" rIns="91440" bIns="45720" anchor="b" anchorCtr="0"/>
          <a:p>
            <a:pPr algn="ctr"/>
            <a:r>
              <a:rPr lang="en-US" altLang="en-US" sz="2400" dirty="0">
                <a:solidFill>
                  <a:schemeClr val="bg1"/>
                </a:solidFill>
                <a:latin typeface="+mj-lt"/>
                <a:ea typeface="+mj-ea"/>
                <a:cs typeface="+mj-cs"/>
              </a:rPr>
              <a:t>1 Week in Summer/2 Weeks in Winter</a:t>
            </a:r>
            <a:endParaRPr lang="en-US" altLang="en-US" sz="2400" dirty="0">
              <a:solidFill>
                <a:schemeClr val="bg1"/>
              </a:solidFill>
              <a:latin typeface="+mj-lt"/>
              <a:ea typeface="+mj-ea"/>
              <a:cs typeface="+mj-cs"/>
            </a:endParaRPr>
          </a:p>
        </p:txBody>
      </p:sp>
      <p:sp>
        <p:nvSpPr>
          <p:cNvPr id="93187" name="Text Placeholder 5"/>
          <p:cNvSpPr>
            <a:spLocks noGrp="1"/>
          </p:cNvSpPr>
          <p:nvPr>
            <p:ph type="body" sz="half" idx="2"/>
          </p:nvPr>
        </p:nvSpPr>
        <p:spPr>
          <a:xfrm>
            <a:off x="2181225" y="5576888"/>
            <a:ext cx="5486400" cy="804862"/>
          </a:xfrm>
          <a:ln/>
        </p:spPr>
        <p:txBody>
          <a:bodyPr vert="horz" wrap="square" lIns="91440" tIns="45720" rIns="91440" bIns="45720" anchor="t" anchorCtr="0"/>
          <a:p>
            <a:pPr algn="ctr">
              <a:buClrTx/>
              <a:buSzTx/>
              <a:buFontTx/>
            </a:pPr>
            <a:r>
              <a:rPr lang="en-US" altLang="en-US" sz="2000" b="1" dirty="0">
                <a:solidFill>
                  <a:srgbClr val="422C16"/>
                </a:solidFill>
                <a:latin typeface="+mn-lt"/>
                <a:ea typeface="+mn-ea"/>
                <a:cs typeface="+mn-cs"/>
              </a:rPr>
              <a:t>2- Bursting of the Abdomen</a:t>
            </a:r>
            <a:endParaRPr lang="en-US" altLang="en-US" sz="2000" b="1" dirty="0">
              <a:solidFill>
                <a:srgbClr val="422C16"/>
              </a:solidFill>
              <a:latin typeface="+mn-lt"/>
              <a:ea typeface="+mn-ea"/>
              <a:cs typeface="+mn-cs"/>
            </a:endParaRPr>
          </a:p>
        </p:txBody>
      </p:sp>
      <p:pic>
        <p:nvPicPr>
          <p:cNvPr id="93188" name="Picture 4"/>
          <p:cNvPicPr>
            <a:picLocks noChangeAspect="1"/>
          </p:cNvPicPr>
          <p:nvPr/>
        </p:nvPicPr>
        <p:blipFill>
          <a:blip r:embed="rId1"/>
          <a:stretch>
            <a:fillRect/>
          </a:stretch>
        </p:blipFill>
        <p:spPr>
          <a:xfrm>
            <a:off x="2382838" y="1773238"/>
            <a:ext cx="5429250" cy="3600450"/>
          </a:xfrm>
          <a:prstGeom prst="rect">
            <a:avLst/>
          </a:prstGeom>
          <a:noFill/>
          <a:ln w="9525">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Title 3"/>
          <p:cNvSpPr>
            <a:spLocks noGrp="1"/>
          </p:cNvSpPr>
          <p:nvPr>
            <p:ph type="title"/>
          </p:nvPr>
        </p:nvSpPr>
        <p:spPr>
          <a:xfrm>
            <a:off x="1835150" y="341313"/>
            <a:ext cx="6697663" cy="566737"/>
          </a:xfrm>
          <a:ln/>
        </p:spPr>
        <p:txBody>
          <a:bodyPr vert="horz" wrap="square" lIns="91440" tIns="45720" rIns="91440" bIns="45720" anchor="b" anchorCtr="0"/>
          <a:p>
            <a:pPr algn="ctr"/>
            <a:r>
              <a:rPr lang="en-US" altLang="en-US" sz="2400" dirty="0">
                <a:solidFill>
                  <a:schemeClr val="bg1"/>
                </a:solidFill>
                <a:latin typeface="+mj-lt"/>
                <a:ea typeface="+mj-ea"/>
                <a:cs typeface="+mj-cs"/>
              </a:rPr>
              <a:t>1 Week in Summer/2 Weeks in Winter</a:t>
            </a:r>
            <a:endParaRPr lang="en-US" altLang="en-US" sz="2400" dirty="0">
              <a:solidFill>
                <a:schemeClr val="bg1"/>
              </a:solidFill>
              <a:latin typeface="+mj-lt"/>
              <a:ea typeface="+mj-ea"/>
              <a:cs typeface="+mj-cs"/>
            </a:endParaRPr>
          </a:p>
        </p:txBody>
      </p:sp>
      <p:sp>
        <p:nvSpPr>
          <p:cNvPr id="94211" name="Text Placeholder 5"/>
          <p:cNvSpPr>
            <a:spLocks noGrp="1"/>
          </p:cNvSpPr>
          <p:nvPr>
            <p:ph type="body" sz="half" idx="2"/>
          </p:nvPr>
        </p:nvSpPr>
        <p:spPr>
          <a:xfrm>
            <a:off x="2181225" y="5576888"/>
            <a:ext cx="5486400" cy="804862"/>
          </a:xfrm>
          <a:ln/>
        </p:spPr>
        <p:txBody>
          <a:bodyPr vert="horz" wrap="square" lIns="91440" tIns="45720" rIns="91440" bIns="45720" anchor="t" anchorCtr="0"/>
          <a:p>
            <a:pPr algn="ctr">
              <a:buClrTx/>
              <a:buSzTx/>
              <a:buFontTx/>
            </a:pPr>
            <a:r>
              <a:rPr lang="en-US" altLang="en-US" sz="2000" b="1" dirty="0">
                <a:solidFill>
                  <a:srgbClr val="422C16"/>
                </a:solidFill>
                <a:latin typeface="+mn-lt"/>
                <a:ea typeface="+mn-ea"/>
                <a:cs typeface="+mn-cs"/>
              </a:rPr>
              <a:t>1- Skin Slippage/Peeling</a:t>
            </a:r>
            <a:endParaRPr lang="en-US" altLang="en-US" sz="2000" b="1" dirty="0">
              <a:solidFill>
                <a:srgbClr val="422C16"/>
              </a:solidFill>
              <a:latin typeface="+mn-lt"/>
              <a:ea typeface="+mn-ea"/>
              <a:cs typeface="+mn-cs"/>
            </a:endParaRPr>
          </a:p>
        </p:txBody>
      </p:sp>
      <p:pic>
        <p:nvPicPr>
          <p:cNvPr id="94212" name="Picture 1"/>
          <p:cNvPicPr>
            <a:picLocks noChangeAspect="1"/>
          </p:cNvPicPr>
          <p:nvPr/>
        </p:nvPicPr>
        <p:blipFill>
          <a:blip r:embed="rId1"/>
          <a:stretch>
            <a:fillRect/>
          </a:stretch>
        </p:blipFill>
        <p:spPr>
          <a:xfrm>
            <a:off x="2484438" y="1501775"/>
            <a:ext cx="5040312" cy="4087813"/>
          </a:xfrm>
          <a:prstGeom prst="rect">
            <a:avLst/>
          </a:prstGeom>
          <a:noFill/>
          <a:ln w="9525">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Title 1"/>
          <p:cNvSpPr>
            <a:spLocks noGrp="1"/>
          </p:cNvSpPr>
          <p:nvPr>
            <p:ph type="title"/>
          </p:nvPr>
        </p:nvSpPr>
        <p:spPr>
          <a:xfrm>
            <a:off x="0" y="188913"/>
            <a:ext cx="8229600" cy="1143000"/>
          </a:xfrm>
          <a:ln/>
        </p:spPr>
        <p:txBody>
          <a:bodyPr vert="horz" wrap="square" lIns="91440" tIns="45720" rIns="91440" bIns="45720" anchor="ctr" anchorCtr="0"/>
          <a:p>
            <a:endParaRPr lang="en-US" altLang="en-US" dirty="0"/>
          </a:p>
        </p:txBody>
      </p:sp>
      <p:sp>
        <p:nvSpPr>
          <p:cNvPr id="95235" name="Rectangle 2"/>
          <p:cNvSpPr/>
          <p:nvPr/>
        </p:nvSpPr>
        <p:spPr>
          <a:xfrm>
            <a:off x="1042988" y="2349500"/>
            <a:ext cx="7850187" cy="31702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sz="2800" dirty="0"/>
              <a:t> </a:t>
            </a:r>
            <a:r>
              <a:rPr lang="en-US" altLang="en-US" sz="2800" b="1" i="1" dirty="0">
                <a:solidFill>
                  <a:srgbClr val="FF0000"/>
                </a:solidFill>
              </a:rPr>
              <a:t>After about 6 months: </a:t>
            </a:r>
            <a:r>
              <a:rPr lang="en-US" altLang="en-US" sz="2800" dirty="0"/>
              <a:t>All soft tissues disappear leaving only bones, cartilages and ligaments .</a:t>
            </a:r>
            <a:endParaRPr lang="en-US" altLang="en-US" sz="2800" dirty="0"/>
          </a:p>
          <a:p>
            <a:pPr marL="0" lvl="0" indent="0" eaLnBrk="1" hangingPunct="1">
              <a:spcBef>
                <a:spcPct val="0"/>
              </a:spcBef>
              <a:buNone/>
            </a:pPr>
            <a:endParaRPr lang="en-US" altLang="en-US" sz="2800" dirty="0"/>
          </a:p>
          <a:p>
            <a:pPr marL="0" lvl="0" indent="0" eaLnBrk="1" hangingPunct="1">
              <a:spcBef>
                <a:spcPct val="0"/>
              </a:spcBef>
              <a:buNone/>
            </a:pPr>
            <a:endParaRPr lang="en-US" altLang="en-US" sz="2800" dirty="0"/>
          </a:p>
          <a:p>
            <a:pPr marL="0" lvl="0" indent="0" eaLnBrk="1" hangingPunct="1">
              <a:spcBef>
                <a:spcPct val="0"/>
              </a:spcBef>
              <a:buNone/>
            </a:pPr>
            <a:r>
              <a:rPr lang="en-US" altLang="en-US" sz="2800" dirty="0"/>
              <a:t> </a:t>
            </a:r>
            <a:r>
              <a:rPr lang="en-US" altLang="en-US" b="1" i="1" dirty="0">
                <a:solidFill>
                  <a:srgbClr val="FF0000"/>
                </a:solidFill>
              </a:rPr>
              <a:t>After one year: </a:t>
            </a:r>
            <a:r>
              <a:rPr lang="en-US" altLang="en-US" sz="2800" dirty="0"/>
              <a:t>ligaments and cartilages disappear leaving nothing but loose bones</a:t>
            </a:r>
            <a:r>
              <a:rPr lang="en-US" altLang="en-US" sz="1800" dirty="0"/>
              <a:t>.</a:t>
            </a:r>
            <a:endParaRPr lang="en-US" altLang="en-US" sz="18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Title 3"/>
          <p:cNvSpPr>
            <a:spLocks noGrp="1"/>
          </p:cNvSpPr>
          <p:nvPr>
            <p:ph type="title"/>
          </p:nvPr>
        </p:nvSpPr>
        <p:spPr>
          <a:xfrm>
            <a:off x="1835150" y="341313"/>
            <a:ext cx="6697663" cy="566737"/>
          </a:xfrm>
          <a:ln/>
        </p:spPr>
        <p:txBody>
          <a:bodyPr vert="horz" wrap="square" lIns="91440" tIns="45720" rIns="91440" bIns="45720" anchor="b" anchorCtr="0"/>
          <a:p>
            <a:pPr algn="ctr"/>
            <a:r>
              <a:rPr lang="en-US" altLang="en-US" sz="2400" dirty="0">
                <a:solidFill>
                  <a:schemeClr val="bg1"/>
                </a:solidFill>
                <a:latin typeface="+mj-lt"/>
                <a:ea typeface="+mj-ea"/>
                <a:cs typeface="+mj-cs"/>
              </a:rPr>
              <a:t>6 Months after Death</a:t>
            </a:r>
            <a:endParaRPr lang="en-US" altLang="en-US" sz="2400" dirty="0">
              <a:solidFill>
                <a:schemeClr val="bg1"/>
              </a:solidFill>
              <a:latin typeface="+mj-lt"/>
              <a:ea typeface="+mj-ea"/>
              <a:cs typeface="+mj-cs"/>
            </a:endParaRPr>
          </a:p>
        </p:txBody>
      </p:sp>
      <p:sp>
        <p:nvSpPr>
          <p:cNvPr id="96259" name="Text Placeholder 5"/>
          <p:cNvSpPr>
            <a:spLocks noGrp="1"/>
          </p:cNvSpPr>
          <p:nvPr>
            <p:ph type="body" sz="half" idx="2"/>
          </p:nvPr>
        </p:nvSpPr>
        <p:spPr>
          <a:xfrm>
            <a:off x="2181225" y="5576888"/>
            <a:ext cx="5486400" cy="804862"/>
          </a:xfrm>
          <a:ln/>
        </p:spPr>
        <p:txBody>
          <a:bodyPr vert="horz" wrap="square" lIns="91440" tIns="45720" rIns="91440" bIns="45720" anchor="t" anchorCtr="0"/>
          <a:p>
            <a:pPr algn="ctr">
              <a:buClrTx/>
              <a:buSzTx/>
              <a:buFontTx/>
            </a:pPr>
            <a:r>
              <a:rPr lang="en-US" altLang="en-US" sz="2000" b="1" dirty="0">
                <a:solidFill>
                  <a:srgbClr val="422C16"/>
                </a:solidFill>
                <a:latin typeface="+mn-lt"/>
                <a:ea typeface="+mn-ea"/>
                <a:cs typeface="+mn-cs"/>
              </a:rPr>
              <a:t>Smelly Bones attached by Ligaments</a:t>
            </a:r>
            <a:endParaRPr lang="en-US" altLang="en-US" sz="2000" b="1" dirty="0">
              <a:solidFill>
                <a:srgbClr val="422C16"/>
              </a:solidFill>
              <a:latin typeface="+mn-lt"/>
              <a:ea typeface="+mn-ea"/>
              <a:cs typeface="+mn-cs"/>
            </a:endParaRPr>
          </a:p>
        </p:txBody>
      </p:sp>
      <p:pic>
        <p:nvPicPr>
          <p:cNvPr id="96260" name="Picture 1"/>
          <p:cNvPicPr>
            <a:picLocks noChangeAspect="1"/>
          </p:cNvPicPr>
          <p:nvPr/>
        </p:nvPicPr>
        <p:blipFill>
          <a:blip r:embed="rId1"/>
          <a:stretch>
            <a:fillRect/>
          </a:stretch>
        </p:blipFill>
        <p:spPr>
          <a:xfrm>
            <a:off x="2598738" y="1628775"/>
            <a:ext cx="5213350" cy="3455988"/>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4800" b="1" i="1" u="none" strike="noStrike" kern="0" cap="all" spc="0" normalizeH="0" baseline="0" noProof="0" dirty="0">
                <a:ln>
                  <a:noFill/>
                </a:ln>
                <a:solidFill>
                  <a:srgbClr val="FF0000"/>
                </a:solidFill>
                <a:effectLst/>
                <a:uLnTx/>
                <a:uFillTx/>
                <a:latin typeface="+mj-lt"/>
                <a:ea typeface="+mj-ea"/>
                <a:cs typeface="+mj-cs"/>
              </a:rPr>
              <a:t>Diagnosis of clinical death</a:t>
            </a:r>
            <a:endParaRPr kumimoji="0" lang="en-US" sz="4800" b="1" i="1" u="none" strike="noStrike" kern="0" cap="all" spc="0" normalizeH="0" baseline="0" noProof="0" dirty="0">
              <a:ln>
                <a:noFill/>
              </a:ln>
              <a:solidFill>
                <a:srgbClr val="FF0000"/>
              </a:solidFill>
              <a:effectLst/>
              <a:uLnTx/>
              <a:uFillTx/>
              <a:latin typeface="+mj-lt"/>
              <a:ea typeface="+mj-ea"/>
              <a:cs typeface="+mj-cs"/>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Content Placeholder 5"/>
          <p:cNvSpPr>
            <a:spLocks noGrp="1"/>
          </p:cNvSpPr>
          <p:nvPr>
            <p:ph sz="quarter" idx="4"/>
          </p:nvPr>
        </p:nvSpPr>
        <p:spPr>
          <a:xfrm>
            <a:off x="250825" y="981075"/>
            <a:ext cx="8435975" cy="5472113"/>
          </a:xfrm>
          <a:ln/>
        </p:spPr>
        <p:txBody>
          <a:bodyPr vert="horz" wrap="square" lIns="91440" tIns="45720" rIns="91440" bIns="45720" anchor="t" anchorCtr="0"/>
          <a:p>
            <a:pPr>
              <a:buClrTx/>
              <a:buSzTx/>
              <a:buFontTx/>
            </a:pPr>
            <a:r>
              <a:rPr lang="en-US" altLang="en-US" dirty="0">
                <a:latin typeface="+mn-lt"/>
                <a:ea typeface="+mn-ea"/>
                <a:cs typeface="+mn-cs"/>
              </a:rPr>
              <a:t>The most important method is the estimation of potassium in vitreous humor:</a:t>
            </a:r>
            <a:endParaRPr lang="en-US" altLang="en-US" dirty="0">
              <a:latin typeface="+mn-lt"/>
              <a:ea typeface="+mn-ea"/>
              <a:cs typeface="+mn-cs"/>
            </a:endParaRPr>
          </a:p>
          <a:p>
            <a:pPr>
              <a:buClrTx/>
              <a:buSzTx/>
              <a:buFontTx/>
            </a:pPr>
            <a:r>
              <a:rPr lang="en-US" altLang="en-US" dirty="0">
                <a:latin typeface="+mn-lt"/>
                <a:ea typeface="+mn-ea"/>
                <a:cs typeface="+mn-cs"/>
              </a:rPr>
              <a:t>It is the most popular calculation for estimating the time passed since death. K increased in the vitreous in a regular fashion </a:t>
            </a:r>
            <a:r>
              <a:rPr lang="en-US" altLang="en-US" dirty="0">
                <a:latin typeface="+mn-lt"/>
                <a:ea typeface="+mn-ea"/>
                <a:cs typeface="+mn-cs"/>
                <a:sym typeface="Symbol" panose="05050102010706020507" pitchFamily="18" charset="2"/>
              </a:rPr>
              <a:t></a:t>
            </a:r>
            <a:r>
              <a:rPr lang="en-US" altLang="en-US" dirty="0">
                <a:latin typeface="+mn-lt"/>
                <a:ea typeface="+mn-ea"/>
                <a:cs typeface="+mn-cs"/>
              </a:rPr>
              <a:t> average rate of increase was 0.17 mEq/hour.</a:t>
            </a:r>
            <a:endParaRPr lang="en-US" altLang="en-US" dirty="0">
              <a:latin typeface="+mn-lt"/>
              <a:ea typeface="+mn-ea"/>
              <a:cs typeface="+mn-cs"/>
            </a:endParaRPr>
          </a:p>
          <a:p>
            <a:pPr>
              <a:buClrTx/>
              <a:buSzTx/>
              <a:buFontTx/>
            </a:pPr>
            <a:r>
              <a:rPr lang="en-US" altLang="en-US" dirty="0">
                <a:latin typeface="+mn-lt"/>
                <a:ea typeface="+mn-ea"/>
                <a:cs typeface="+mn-cs"/>
              </a:rPr>
              <a:t>The most recent formula for calculating the post-mortem interval is:</a:t>
            </a:r>
            <a:endParaRPr lang="en-US" altLang="en-US" dirty="0">
              <a:latin typeface="+mn-lt"/>
              <a:ea typeface="+mn-ea"/>
              <a:cs typeface="+mn-cs"/>
            </a:endParaRPr>
          </a:p>
          <a:p>
            <a:pPr>
              <a:buClrTx/>
              <a:buSzTx/>
              <a:buFontTx/>
            </a:pPr>
            <a:r>
              <a:rPr lang="en-US" altLang="en-US" dirty="0">
                <a:latin typeface="+mn-lt"/>
                <a:ea typeface="+mn-ea"/>
                <a:cs typeface="+mn-cs"/>
              </a:rPr>
              <a:t> </a:t>
            </a:r>
            <a:endParaRPr lang="en-US" altLang="en-US" dirty="0">
              <a:latin typeface="+mn-lt"/>
              <a:ea typeface="+mn-ea"/>
              <a:cs typeface="+mn-cs"/>
            </a:endParaRPr>
          </a:p>
          <a:p>
            <a:pPr>
              <a:buClrTx/>
              <a:buSzTx/>
              <a:buFontTx/>
            </a:pPr>
            <a:r>
              <a:rPr lang="en-US" altLang="en-US" dirty="0">
                <a:latin typeface="+mn-lt"/>
                <a:ea typeface="+mn-ea"/>
                <a:cs typeface="+mn-cs"/>
              </a:rPr>
              <a:t>PMI (hours) = 5.26 X K concentration mEq (L) - 30.9</a:t>
            </a:r>
            <a:endParaRPr lang="en-US" altLang="en-US" dirty="0">
              <a:latin typeface="+mn-lt"/>
              <a:ea typeface="+mn-ea"/>
              <a:cs typeface="+mn-cs"/>
            </a:endParaRPr>
          </a:p>
          <a:p>
            <a:pPr>
              <a:buClrTx/>
              <a:buSzTx/>
              <a:buFontTx/>
            </a:pPr>
            <a:r>
              <a:rPr lang="en-US" altLang="en-US" dirty="0">
                <a:latin typeface="+mn-lt"/>
                <a:ea typeface="+mn-ea"/>
                <a:cs typeface="+mn-cs"/>
              </a:rPr>
              <a:t> </a:t>
            </a:r>
            <a:endParaRPr lang="en-US" altLang="en-US" dirty="0">
              <a:latin typeface="+mn-lt"/>
              <a:ea typeface="+mn-ea"/>
              <a:cs typeface="+mn-cs"/>
            </a:endParaRPr>
          </a:p>
          <a:p>
            <a:pPr>
              <a:buClrTx/>
              <a:buSzTx/>
              <a:buFontTx/>
            </a:pPr>
            <a:r>
              <a:rPr lang="en-US" altLang="en-US" dirty="0">
                <a:latin typeface="+mn-lt"/>
                <a:ea typeface="+mn-ea"/>
                <a:cs typeface="+mn-cs"/>
              </a:rPr>
              <a:t>9. Estimation of post-mortem interval using DNA and RNA degradation rate.</a:t>
            </a:r>
            <a:endParaRPr lang="en-US" altLang="en-US" dirty="0">
              <a:latin typeface="+mn-lt"/>
              <a:ea typeface="+mn-ea"/>
              <a:cs typeface="+mn-cs"/>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Content Placeholder 3"/>
          <p:cNvSpPr>
            <a:spLocks noGrp="1"/>
          </p:cNvSpPr>
          <p:nvPr>
            <p:ph idx="1"/>
          </p:nvPr>
        </p:nvSpPr>
        <p:spPr>
          <a:xfrm>
            <a:off x="107950" y="2935288"/>
            <a:ext cx="9504363" cy="709612"/>
          </a:xfrm>
          <a:ln/>
        </p:spPr>
        <p:txBody>
          <a:bodyPr vert="horz" wrap="square" lIns="91440" tIns="45720" rIns="91440" bIns="45720" anchor="t" anchorCtr="0"/>
          <a:p>
            <a:pPr marL="0" indent="0">
              <a:buNone/>
            </a:pPr>
            <a:r>
              <a:rPr lang="en-US" altLang="en-US" sz="3000" b="1" dirty="0">
                <a:solidFill>
                  <a:srgbClr val="C00000"/>
                </a:solidFill>
              </a:rPr>
              <a:t>What are the conditions replacing putrefaction?</a:t>
            </a:r>
            <a:endParaRPr lang="en-US" altLang="en-US" sz="3000" b="1" dirty="0">
              <a:solidFill>
                <a:srgbClr val="C00000"/>
              </a:solidFill>
            </a:endParaRPr>
          </a:p>
        </p:txBody>
      </p:sp>
      <p:sp>
        <p:nvSpPr>
          <p:cNvPr id="98307" name="Title 3"/>
          <p:cNvSpPr>
            <a:spLocks noGrp="1"/>
          </p:cNvSpPr>
          <p:nvPr>
            <p:ph type="title"/>
          </p:nvPr>
        </p:nvSpPr>
        <p:spPr>
          <a:xfrm>
            <a:off x="2257425" y="274638"/>
            <a:ext cx="6635750" cy="1143000"/>
          </a:xfrm>
          <a:ln/>
        </p:spPr>
        <p:txBody>
          <a:bodyPr vert="horz" wrap="square" lIns="91440" tIns="45720" rIns="91440" bIns="45720" anchor="ctr" anchorCtr="0"/>
          <a:p>
            <a:pPr eaLnBrk="1" hangingPunct="1"/>
            <a:r>
              <a:rPr lang="en-US" altLang="en-US" b="1" dirty="0">
                <a:solidFill>
                  <a:schemeClr val="bg1"/>
                </a:solidFill>
              </a:rPr>
              <a:t>Putrefaction…</a:t>
            </a:r>
            <a:endParaRPr lang="en-US" alt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Title 6"/>
          <p:cNvSpPr>
            <a:spLocks noGrp="1"/>
          </p:cNvSpPr>
          <p:nvPr>
            <p:ph type="title"/>
          </p:nvPr>
        </p:nvSpPr>
        <p:spPr>
          <a:xfrm>
            <a:off x="1527175" y="274638"/>
            <a:ext cx="8229600" cy="1143000"/>
          </a:xfrm>
          <a:ln/>
        </p:spPr>
        <p:txBody>
          <a:bodyPr vert="horz" wrap="square" lIns="91440" tIns="45720" rIns="91440" bIns="45720" anchor="ctr" anchorCtr="0"/>
          <a:p>
            <a:pPr/>
            <a:r>
              <a:rPr lang="en-US" altLang="en-US" b="1" dirty="0">
                <a:solidFill>
                  <a:schemeClr val="bg1"/>
                </a:solidFill>
                <a:latin typeface="+mj-lt"/>
                <a:ea typeface="+mj-ea"/>
                <a:cs typeface="+mj-cs"/>
              </a:rPr>
              <a:t>Conditions Replacing…</a:t>
            </a:r>
            <a:endParaRPr lang="en-US" altLang="en-US" b="1" dirty="0">
              <a:solidFill>
                <a:schemeClr val="bg1"/>
              </a:solidFill>
              <a:latin typeface="+mj-lt"/>
              <a:ea typeface="+mj-ea"/>
              <a:cs typeface="+mj-cs"/>
            </a:endParaRPr>
          </a:p>
        </p:txBody>
      </p:sp>
      <p:sp>
        <p:nvSpPr>
          <p:cNvPr id="99331" name="Text Placeholder 7"/>
          <p:cNvSpPr>
            <a:spLocks noGrp="1"/>
          </p:cNvSpPr>
          <p:nvPr>
            <p:ph type="body" idx="1"/>
          </p:nvPr>
        </p:nvSpPr>
        <p:spPr>
          <a:xfrm>
            <a:off x="2916238" y="1916113"/>
            <a:ext cx="4040187" cy="639762"/>
          </a:xfrm>
          <a:ln/>
        </p:spPr>
        <p:txBody>
          <a:bodyPr vert="horz" wrap="square" lIns="91440" tIns="45720" rIns="91440" bIns="45720" anchor="b" anchorCtr="0"/>
          <a:p>
            <a:pPr algn="ctr"/>
            <a:r>
              <a:rPr lang="en-US" altLang="en-US" dirty="0">
                <a:latin typeface="+mn-lt"/>
                <a:ea typeface="+mn-ea"/>
                <a:cs typeface="+mn-cs"/>
              </a:rPr>
              <a:t>Mummification</a:t>
            </a:r>
            <a:endParaRPr lang="en-US" altLang="en-US" dirty="0">
              <a:latin typeface="+mn-lt"/>
              <a:ea typeface="+mn-ea"/>
              <a:cs typeface="+mn-cs"/>
            </a:endParaRPr>
          </a:p>
        </p:txBody>
      </p:sp>
      <p:pic>
        <p:nvPicPr>
          <p:cNvPr id="99332" name="Content Placeholder 2"/>
          <p:cNvPicPr>
            <a:picLocks noGrp="1" noChangeAspect="1"/>
          </p:cNvPicPr>
          <p:nvPr>
            <p:ph sz="half" idx="2"/>
          </p:nvPr>
        </p:nvPicPr>
        <p:blipFill>
          <a:blip r:embed="rId1"/>
          <a:srcRect/>
          <a:stretch>
            <a:fillRect/>
          </a:stretch>
        </p:blipFill>
        <p:spPr>
          <a:xfrm>
            <a:off x="2370138" y="3141663"/>
            <a:ext cx="5154612" cy="2735262"/>
          </a:xfrm>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Title 6"/>
          <p:cNvSpPr>
            <a:spLocks noGrp="1"/>
          </p:cNvSpPr>
          <p:nvPr>
            <p:ph type="title"/>
          </p:nvPr>
        </p:nvSpPr>
        <p:spPr>
          <a:xfrm>
            <a:off x="1527175" y="274638"/>
            <a:ext cx="8229600" cy="1143000"/>
          </a:xfrm>
          <a:ln/>
        </p:spPr>
        <p:txBody>
          <a:bodyPr vert="horz" wrap="square" lIns="91440" tIns="45720" rIns="91440" bIns="45720" anchor="ctr" anchorCtr="0"/>
          <a:p>
            <a:pPr/>
            <a:r>
              <a:rPr lang="en-US" altLang="en-US" b="1" dirty="0">
                <a:solidFill>
                  <a:schemeClr val="bg1"/>
                </a:solidFill>
                <a:latin typeface="+mj-lt"/>
                <a:ea typeface="+mj-ea"/>
                <a:cs typeface="+mj-cs"/>
              </a:rPr>
              <a:t>Conditions Replacing…</a:t>
            </a:r>
            <a:endParaRPr lang="en-US" altLang="en-US" b="1" dirty="0">
              <a:solidFill>
                <a:schemeClr val="bg1"/>
              </a:solidFill>
              <a:latin typeface="+mj-lt"/>
              <a:ea typeface="+mj-ea"/>
              <a:cs typeface="+mj-cs"/>
            </a:endParaRPr>
          </a:p>
        </p:txBody>
      </p:sp>
      <p:sp>
        <p:nvSpPr>
          <p:cNvPr id="100355" name="Text Placeholder 8"/>
          <p:cNvSpPr>
            <a:spLocks noGrp="1"/>
          </p:cNvSpPr>
          <p:nvPr>
            <p:ph type="body" sz="quarter" idx="3"/>
          </p:nvPr>
        </p:nvSpPr>
        <p:spPr>
          <a:xfrm>
            <a:off x="2962275" y="1484313"/>
            <a:ext cx="4041775" cy="639762"/>
          </a:xfrm>
          <a:ln/>
        </p:spPr>
        <p:txBody>
          <a:bodyPr vert="horz" wrap="square" lIns="91440" tIns="45720" rIns="91440" bIns="45720" anchor="b" anchorCtr="0"/>
          <a:p>
            <a:pPr algn="ctr">
              <a:buClrTx/>
              <a:buSzTx/>
              <a:buFontTx/>
            </a:pPr>
            <a:r>
              <a:rPr lang="en-US" altLang="en-US" dirty="0">
                <a:latin typeface="+mn-lt"/>
                <a:ea typeface="+mn-ea"/>
                <a:cs typeface="+mn-cs"/>
              </a:rPr>
              <a:t>Adipocere</a:t>
            </a:r>
            <a:endParaRPr lang="en-US" altLang="en-US" dirty="0">
              <a:latin typeface="+mn-lt"/>
              <a:ea typeface="+mn-ea"/>
              <a:cs typeface="+mn-cs"/>
            </a:endParaRPr>
          </a:p>
        </p:txBody>
      </p:sp>
      <p:pic>
        <p:nvPicPr>
          <p:cNvPr id="100356" name="Content Placeholder 4"/>
          <p:cNvPicPr>
            <a:picLocks noGrp="1" noChangeAspect="1"/>
          </p:cNvPicPr>
          <p:nvPr>
            <p:ph sz="quarter" idx="4"/>
          </p:nvPr>
        </p:nvPicPr>
        <p:blipFill>
          <a:blip r:embed="rId1"/>
          <a:srcRect/>
          <a:stretch>
            <a:fillRect/>
          </a:stretch>
        </p:blipFill>
        <p:spPr>
          <a:xfrm>
            <a:off x="395288" y="2579688"/>
            <a:ext cx="4456112" cy="2649537"/>
          </a:xfrm>
          <a:ln/>
        </p:spPr>
      </p:pic>
      <p:pic>
        <p:nvPicPr>
          <p:cNvPr id="100357" name="Picture 5"/>
          <p:cNvPicPr>
            <a:picLocks noChangeAspect="1"/>
          </p:cNvPicPr>
          <p:nvPr/>
        </p:nvPicPr>
        <p:blipFill>
          <a:blip r:embed="rId2"/>
          <a:stretch>
            <a:fillRect/>
          </a:stretch>
        </p:blipFill>
        <p:spPr>
          <a:xfrm>
            <a:off x="5724525" y="2349500"/>
            <a:ext cx="2638425" cy="3041650"/>
          </a:xfrm>
          <a:prstGeom prst="rect">
            <a:avLst/>
          </a:prstGeom>
          <a:noFill/>
          <a:ln w="9525">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Title 6"/>
          <p:cNvSpPr>
            <a:spLocks noGrp="1"/>
          </p:cNvSpPr>
          <p:nvPr>
            <p:ph type="title"/>
          </p:nvPr>
        </p:nvSpPr>
        <p:spPr>
          <a:xfrm>
            <a:off x="1527175" y="274638"/>
            <a:ext cx="8229600" cy="1143000"/>
          </a:xfrm>
          <a:ln/>
        </p:spPr>
        <p:txBody>
          <a:bodyPr vert="horz" wrap="square" lIns="91440" tIns="45720" rIns="91440" bIns="45720" anchor="ctr" anchorCtr="0"/>
          <a:p>
            <a:pPr/>
            <a:r>
              <a:rPr lang="en-US" altLang="en-US" b="1" dirty="0">
                <a:solidFill>
                  <a:schemeClr val="bg1"/>
                </a:solidFill>
                <a:latin typeface="+mj-lt"/>
                <a:ea typeface="+mj-ea"/>
                <a:cs typeface="+mj-cs"/>
              </a:rPr>
              <a:t>Conditions Replacing…</a:t>
            </a:r>
            <a:endParaRPr lang="en-US" altLang="en-US" b="1" dirty="0">
              <a:solidFill>
                <a:schemeClr val="bg1"/>
              </a:solidFill>
              <a:latin typeface="+mj-lt"/>
              <a:ea typeface="+mj-ea"/>
              <a:cs typeface="+mj-cs"/>
            </a:endParaRPr>
          </a:p>
        </p:txBody>
      </p:sp>
      <p:sp>
        <p:nvSpPr>
          <p:cNvPr id="101379" name="Text Placeholder 8"/>
          <p:cNvSpPr>
            <a:spLocks noGrp="1"/>
          </p:cNvSpPr>
          <p:nvPr>
            <p:ph type="body" sz="quarter" idx="3"/>
          </p:nvPr>
        </p:nvSpPr>
        <p:spPr>
          <a:xfrm>
            <a:off x="2916238" y="1700213"/>
            <a:ext cx="4041775" cy="639762"/>
          </a:xfrm>
          <a:ln/>
        </p:spPr>
        <p:txBody>
          <a:bodyPr vert="horz" wrap="square" lIns="91440" tIns="45720" rIns="91440" bIns="45720" anchor="b" anchorCtr="0"/>
          <a:p>
            <a:pPr algn="ctr">
              <a:buClrTx/>
              <a:buSzTx/>
              <a:buFontTx/>
            </a:pPr>
            <a:r>
              <a:rPr lang="en-US" altLang="en-US" dirty="0">
                <a:latin typeface="+mn-lt"/>
                <a:ea typeface="+mn-ea"/>
                <a:cs typeface="+mn-cs"/>
              </a:rPr>
              <a:t>Maceration</a:t>
            </a:r>
            <a:endParaRPr lang="en-US" altLang="en-US" dirty="0">
              <a:latin typeface="+mn-lt"/>
              <a:ea typeface="+mn-ea"/>
              <a:cs typeface="+mn-cs"/>
            </a:endParaRPr>
          </a:p>
        </p:txBody>
      </p:sp>
      <p:pic>
        <p:nvPicPr>
          <p:cNvPr id="101380" name="Picture 3"/>
          <p:cNvPicPr>
            <a:picLocks noChangeAspect="1"/>
          </p:cNvPicPr>
          <p:nvPr/>
        </p:nvPicPr>
        <p:blipFill>
          <a:blip r:embed="rId1"/>
          <a:stretch>
            <a:fillRect/>
          </a:stretch>
        </p:blipFill>
        <p:spPr>
          <a:xfrm>
            <a:off x="5148263" y="2708275"/>
            <a:ext cx="3378200" cy="3317875"/>
          </a:xfrm>
          <a:prstGeom prst="rect">
            <a:avLst/>
          </a:prstGeom>
          <a:noFill/>
          <a:ln w="9525">
            <a:noFill/>
          </a:ln>
        </p:spPr>
      </p:pic>
      <p:pic>
        <p:nvPicPr>
          <p:cNvPr id="101381" name="Picture 9"/>
          <p:cNvPicPr>
            <a:picLocks noChangeAspect="1"/>
          </p:cNvPicPr>
          <p:nvPr/>
        </p:nvPicPr>
        <p:blipFill>
          <a:blip r:embed="rId2"/>
          <a:stretch>
            <a:fillRect/>
          </a:stretch>
        </p:blipFill>
        <p:spPr>
          <a:xfrm>
            <a:off x="1331913" y="2584450"/>
            <a:ext cx="2303462" cy="3436938"/>
          </a:xfrm>
          <a:prstGeom prst="rect">
            <a:avLst/>
          </a:prstGeom>
          <a:noFill/>
          <a:ln w="9525">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Title 1"/>
          <p:cNvSpPr>
            <a:spLocks noGrp="1"/>
          </p:cNvSpPr>
          <p:nvPr>
            <p:ph type="title"/>
          </p:nvPr>
        </p:nvSpPr>
        <p:spPr>
          <a:ln/>
        </p:spPr>
        <p:txBody>
          <a:bodyPr vert="horz" wrap="square" lIns="91440" tIns="45720" rIns="91440" bIns="45720" anchor="ctr" anchorCtr="0"/>
          <a:p>
            <a:r>
              <a:rPr lang="en-US" altLang="en-US" b="1" dirty="0"/>
              <a:t>Estimation of postmortem interval</a:t>
            </a:r>
            <a:br>
              <a:rPr lang="en-US" altLang="en-US" dirty="0"/>
            </a:br>
            <a:endParaRPr lang="en-US" altLang="en-US" dirty="0"/>
          </a:p>
        </p:txBody>
      </p:sp>
      <p:sp>
        <p:nvSpPr>
          <p:cNvPr id="102403" name="Rectangle 2"/>
          <p:cNvSpPr/>
          <p:nvPr/>
        </p:nvSpPr>
        <p:spPr>
          <a:xfrm>
            <a:off x="250825" y="1720850"/>
            <a:ext cx="8713788" cy="48006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eaLnBrk="1" hangingPunct="1">
              <a:spcBef>
                <a:spcPct val="0"/>
              </a:spcBef>
              <a:buNone/>
            </a:pPr>
            <a:r>
              <a:rPr lang="en-US" altLang="en-US" sz="1800" b="1" dirty="0"/>
              <a:t> </a:t>
            </a:r>
            <a:endParaRPr lang="en-US" altLang="en-US" sz="1800" dirty="0"/>
          </a:p>
          <a:p>
            <a:pPr marL="0" lvl="0" indent="0" eaLnBrk="1" hangingPunct="1">
              <a:spcBef>
                <a:spcPct val="0"/>
              </a:spcBef>
              <a:buNone/>
            </a:pPr>
            <a:r>
              <a:rPr lang="en-US" altLang="en-US" dirty="0"/>
              <a:t>1- Measuring body </a:t>
            </a:r>
            <a:r>
              <a:rPr lang="en-US" altLang="en-US" dirty="0">
                <a:solidFill>
                  <a:srgbClr val="FF0000"/>
                </a:solidFill>
              </a:rPr>
              <a:t>temperature</a:t>
            </a:r>
            <a:r>
              <a:rPr lang="en-US" altLang="en-US" dirty="0"/>
              <a:t> (post-mortem coolness).</a:t>
            </a:r>
            <a:endParaRPr lang="en-US" altLang="en-US" dirty="0"/>
          </a:p>
          <a:p>
            <a:pPr marL="0" lvl="0" indent="0" eaLnBrk="1" hangingPunct="1">
              <a:spcBef>
                <a:spcPct val="0"/>
              </a:spcBef>
              <a:buNone/>
            </a:pPr>
            <a:r>
              <a:rPr lang="en-US" altLang="en-US" dirty="0"/>
              <a:t>2- Stability and extent of </a:t>
            </a:r>
            <a:r>
              <a:rPr lang="en-US" altLang="en-US" dirty="0">
                <a:solidFill>
                  <a:srgbClr val="FF0000"/>
                </a:solidFill>
              </a:rPr>
              <a:t>hypostasis</a:t>
            </a:r>
            <a:r>
              <a:rPr lang="en-US" altLang="en-US" dirty="0"/>
              <a:t>.</a:t>
            </a:r>
            <a:endParaRPr lang="en-US" altLang="en-US" dirty="0"/>
          </a:p>
          <a:p>
            <a:pPr marL="0" lvl="0" indent="0" eaLnBrk="1" hangingPunct="1">
              <a:spcBef>
                <a:spcPct val="0"/>
              </a:spcBef>
              <a:buNone/>
            </a:pPr>
            <a:r>
              <a:rPr lang="en-US" altLang="en-US" dirty="0"/>
              <a:t>3- Extent of appearance and disappearance of </a:t>
            </a:r>
            <a:r>
              <a:rPr lang="en-US" altLang="en-US" dirty="0">
                <a:solidFill>
                  <a:srgbClr val="FF0000"/>
                </a:solidFill>
              </a:rPr>
              <a:t>rigor mortis</a:t>
            </a:r>
            <a:r>
              <a:rPr lang="en-US" altLang="en-US" dirty="0"/>
              <a:t>.</a:t>
            </a:r>
            <a:endParaRPr lang="en-US" altLang="en-US" dirty="0"/>
          </a:p>
          <a:p>
            <a:pPr marL="0" lvl="0" indent="0" eaLnBrk="1" hangingPunct="1">
              <a:spcBef>
                <a:spcPct val="0"/>
              </a:spcBef>
              <a:buNone/>
            </a:pPr>
            <a:r>
              <a:rPr lang="en-US" altLang="en-US" dirty="0"/>
              <a:t>4- Extent and progress of </a:t>
            </a:r>
            <a:r>
              <a:rPr lang="en-US" altLang="en-US" dirty="0">
                <a:solidFill>
                  <a:srgbClr val="FF0000"/>
                </a:solidFill>
              </a:rPr>
              <a:t>putrefactive changes</a:t>
            </a:r>
            <a:r>
              <a:rPr lang="en-US" altLang="en-US" dirty="0"/>
              <a:t>.</a:t>
            </a:r>
            <a:endParaRPr lang="en-US" altLang="en-US" dirty="0"/>
          </a:p>
          <a:p>
            <a:pPr marL="0" lvl="0" indent="0" eaLnBrk="1" hangingPunct="1">
              <a:spcBef>
                <a:spcPct val="0"/>
              </a:spcBef>
              <a:buNone/>
            </a:pPr>
            <a:r>
              <a:rPr lang="en-US" altLang="en-US" dirty="0"/>
              <a:t>5- Extent of </a:t>
            </a:r>
            <a:r>
              <a:rPr lang="en-US" altLang="en-US" dirty="0">
                <a:solidFill>
                  <a:srgbClr val="FF0000"/>
                </a:solidFill>
              </a:rPr>
              <a:t>adipocere</a:t>
            </a:r>
            <a:r>
              <a:rPr lang="en-US" altLang="en-US" dirty="0"/>
              <a:t> formation or </a:t>
            </a:r>
            <a:r>
              <a:rPr lang="en-US" altLang="en-US" dirty="0">
                <a:solidFill>
                  <a:srgbClr val="FF0000"/>
                </a:solidFill>
              </a:rPr>
              <a:t>mummification</a:t>
            </a:r>
            <a:r>
              <a:rPr lang="en-US" altLang="en-US" dirty="0"/>
              <a:t>.</a:t>
            </a:r>
            <a:endParaRPr lang="en-US" altLang="en-US" dirty="0"/>
          </a:p>
          <a:p>
            <a:pPr marL="0" lvl="0" indent="0" eaLnBrk="1" hangingPunct="1">
              <a:spcBef>
                <a:spcPct val="0"/>
              </a:spcBef>
              <a:buNone/>
            </a:pPr>
            <a:r>
              <a:rPr lang="en-US" altLang="en-US" dirty="0"/>
              <a:t>6- </a:t>
            </a:r>
            <a:r>
              <a:rPr lang="en-US" altLang="en-US" dirty="0">
                <a:solidFill>
                  <a:srgbClr val="FF0000"/>
                </a:solidFill>
              </a:rPr>
              <a:t>Maceration</a:t>
            </a:r>
            <a:r>
              <a:rPr lang="en-US" altLang="en-US" dirty="0"/>
              <a:t> of dead foetus in utero</a:t>
            </a:r>
            <a:endParaRPr lang="en-US" alt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Title 1"/>
          <p:cNvSpPr>
            <a:spLocks noGrp="1"/>
          </p:cNvSpPr>
          <p:nvPr>
            <p:ph type="title"/>
          </p:nvPr>
        </p:nvSpPr>
        <p:spPr>
          <a:ln/>
        </p:spPr>
        <p:txBody>
          <a:bodyPr vert="horz" wrap="square" lIns="91440" tIns="45720" rIns="91440" bIns="45720" anchor="ctr" anchorCtr="0"/>
          <a:p>
            <a:endParaRPr lang="en-US" altLang="en-US" dirty="0"/>
          </a:p>
        </p:txBody>
      </p:sp>
      <p:sp>
        <p:nvSpPr>
          <p:cNvPr id="84995" name="Rectangle 2"/>
          <p:cNvSpPr>
            <a:spLocks noChangeArrowheads="1"/>
          </p:cNvSpPr>
          <p:nvPr/>
        </p:nvSpPr>
        <p:spPr bwMode="auto">
          <a:xfrm>
            <a:off x="107950" y="1582738"/>
            <a:ext cx="9036050" cy="4832350"/>
          </a:xfrm>
          <a:prstGeom prst="rect">
            <a:avLst/>
          </a:prstGeom>
          <a:noFill/>
          <a:ln>
            <a:noFill/>
          </a:ln>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7- </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Entomology</a:t>
            </a: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of cadaver: the identification of the species of insects and their larvae at the body orifices </a:t>
            </a: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Symbol" panose="05050102010706020507" pitchFamily="18" charset="2"/>
              </a:rPr>
              <a:t></a:t>
            </a: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determination of the proper post mortem interval (by the chronological study of the life cycle).</a:t>
            </a:r>
            <a:endPar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8- </a:t>
            </a:r>
            <a:r>
              <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Biochemical </a:t>
            </a: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changes:</a:t>
            </a:r>
            <a:endPar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defRPr/>
            </a:pP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Glucose level in blood.</a:t>
            </a:r>
            <a:endPar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defRPr/>
            </a:pP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PM serum proteins.</a:t>
            </a:r>
            <a:endPar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defRPr/>
            </a:pP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Evaluation of liver functions.</a:t>
            </a:r>
            <a:endPar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defRPr/>
            </a:pP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Estimation of cholesterol.</a:t>
            </a:r>
            <a:endPar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defRPr/>
            </a:pP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Estimation of enzymes in blood and other tissues.</a:t>
            </a:r>
            <a:endPar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
              <a:defRPr/>
            </a:pPr>
            <a:r>
              <a:rPr kumimoji="0" lang="en-US" alt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Estimation of minerals</a:t>
            </a:r>
            <a:r>
              <a:rPr kumimoji="0" lang="en-US" alt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endParaRPr kumimoji="0" lang="en-US" alt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Subtitle 4"/>
          <p:cNvSpPr>
            <a:spLocks noGrp="1"/>
          </p:cNvSpPr>
          <p:nvPr>
            <p:ph type="subTitle" idx="1"/>
          </p:nvPr>
        </p:nvSpPr>
        <p:spPr bwMode="auto">
          <a:xfrm>
            <a:off x="1668317" y="2924944"/>
            <a:ext cx="6400800" cy="648072"/>
          </a:xfrm>
          <a:prstGeom prst="rect">
            <a:avLst/>
          </a:prstGeom>
          <a:gradFill flip="none" rotWithShape="1">
            <a:gsLst>
              <a:gs pos="0">
                <a:srgbClr val="FFFFFF"/>
              </a:gs>
              <a:gs pos="7001">
                <a:srgbClr val="E6E6E6"/>
              </a:gs>
              <a:gs pos="36000">
                <a:srgbClr val="7D8496"/>
              </a:gs>
              <a:gs pos="47000">
                <a:srgbClr val="E6E6E6"/>
              </a:gs>
              <a:gs pos="89000">
                <a:srgbClr val="7D8496"/>
              </a:gs>
              <a:gs pos="100000">
                <a:srgbClr val="E6E6E6"/>
              </a:gs>
            </a:gsLst>
            <a:path path="circle">
              <a:fillToRect l="100000" t="100000"/>
            </a:path>
            <a:tileRect r="-100000" b="-100000"/>
          </a:gradFill>
          <a:ln w="9525" cmpd="sng">
            <a:solidFill>
              <a:schemeClr val="accent5">
                <a:lumMod val="50000"/>
              </a:schemeClr>
            </a:solidFill>
            <a:prstDash val="solid"/>
          </a:ln>
          <a:effectLst/>
          <a:scene3d>
            <a:camera prst="orthographicFront"/>
            <a:lightRig rig="balanced" dir="t"/>
          </a:scene3d>
          <a:sp3d prstMaterial="plastic"/>
        </p:spPr>
        <p:txBody>
          <a:bodyPr vert="horz" wrap="square" lIns="91440" tIns="45720" rIns="91440" bIns="45720" numCol="1" anchor="t" anchorCtr="0" compatLnSpc="1"/>
          <a:lstStyle/>
          <a:p>
            <a:pPr marL="0" marR="0" lvl="0" indent="0" algn="ctr" defTabSz="914400" rtl="0" eaLnBrk="0" fontAlgn="base" latinLnBrk="0" hangingPunct="0">
              <a:lnSpc>
                <a:spcPct val="100000"/>
              </a:lnSpc>
              <a:spcBef>
                <a:spcPct val="20000"/>
              </a:spcBef>
              <a:spcAft>
                <a:spcPct val="0"/>
              </a:spcAft>
              <a:buClrTx/>
              <a:buSzTx/>
              <a:buFontTx/>
              <a:buNone/>
              <a:defRPr/>
            </a:pPr>
            <a:r>
              <a:rPr kumimoji="0" lang="en-US" sz="3200" b="1" i="0" u="none" strike="noStrike" kern="0" cap="none" spc="0" normalizeH="0" baseline="0" noProof="0" dirty="0">
                <a:ln>
                  <a:noFill/>
                </a:ln>
                <a:solidFill>
                  <a:schemeClr val="tx1"/>
                </a:solidFill>
                <a:effectLst/>
                <a:uLnTx/>
                <a:uFillTx/>
                <a:latin typeface="+mn-lt"/>
                <a:ea typeface="+mn-ea"/>
                <a:cs typeface="+mn-cs"/>
              </a:rPr>
              <a:t>Case Study</a:t>
            </a:r>
            <a:endParaRPr kumimoji="0" lang="en-US" sz="3200" b="1" i="0" u="none" strike="noStrike" kern="0" cap="none" spc="0" normalizeH="0" baseline="0" noProof="0" dirty="0">
              <a:ln>
                <a:noFill/>
              </a:ln>
              <a:solidFill>
                <a:schemeClr val="tx1"/>
              </a:solidFill>
              <a:effectLst/>
              <a:uLnTx/>
              <a:uFillTx/>
              <a:latin typeface="+mn-lt"/>
              <a:ea typeface="+mn-ea"/>
              <a:cs typeface="+mn-cs"/>
            </a:endParaRPr>
          </a:p>
        </p:txBody>
      </p:sp>
      <p:sp>
        <p:nvSpPr>
          <p:cNvPr id="104453" name="Title 1"/>
          <p:cNvSpPr txBox="1"/>
          <p:nvPr/>
        </p:nvSpPr>
        <p:spPr>
          <a:xfrm>
            <a:off x="1692275" y="274638"/>
            <a:ext cx="7426325" cy="1143000"/>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ctr" eaLnBrk="1" hangingPunct="1">
              <a:spcBef>
                <a:spcPct val="0"/>
              </a:spcBef>
              <a:buNone/>
            </a:pPr>
            <a:r>
              <a:rPr lang="en-US" altLang="en-US" sz="3600" b="1" dirty="0">
                <a:solidFill>
                  <a:schemeClr val="bg1"/>
                </a:solidFill>
              </a:rPr>
              <a:t>Part II</a:t>
            </a:r>
            <a:endParaRPr lang="en-US" altLang="en-US" sz="3600" b="1" dirty="0">
              <a:solidFill>
                <a:schemeClr val="bg1"/>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Title 1"/>
          <p:cNvSpPr>
            <a:spLocks noGrp="1"/>
          </p:cNvSpPr>
          <p:nvPr>
            <p:ph type="title"/>
          </p:nvPr>
        </p:nvSpPr>
        <p:spPr>
          <a:xfrm>
            <a:off x="950913" y="274638"/>
            <a:ext cx="8229600" cy="1143000"/>
          </a:xfrm>
          <a:ln/>
        </p:spPr>
        <p:txBody>
          <a:bodyPr vert="horz" wrap="square" lIns="91440" tIns="45720" rIns="91440" bIns="45720" anchor="ctr" anchorCtr="0"/>
          <a:p>
            <a:r>
              <a:rPr lang="en-US" altLang="en-US" b="1" dirty="0">
                <a:solidFill>
                  <a:schemeClr val="bg1"/>
                </a:solidFill>
              </a:rPr>
              <a:t>Case Study</a:t>
            </a:r>
            <a:endParaRPr lang="en-US" altLang="en-US" b="1" dirty="0">
              <a:solidFill>
                <a:schemeClr val="bg1"/>
              </a:solidFill>
            </a:endParaRPr>
          </a:p>
        </p:txBody>
      </p:sp>
      <p:sp>
        <p:nvSpPr>
          <p:cNvPr id="105475" name="Content Placeholder 2"/>
          <p:cNvSpPr>
            <a:spLocks noGrp="1"/>
          </p:cNvSpPr>
          <p:nvPr>
            <p:ph idx="1"/>
          </p:nvPr>
        </p:nvSpPr>
        <p:spPr>
          <a:xfrm>
            <a:off x="323850" y="1782763"/>
            <a:ext cx="8507413" cy="4525962"/>
          </a:xfrm>
          <a:ln/>
        </p:spPr>
        <p:txBody>
          <a:bodyPr vert="horz" wrap="square" lIns="91440" tIns="45720" rIns="91440" bIns="45720" anchor="t" anchorCtr="0"/>
          <a:p>
            <a:pPr marL="0" indent="0" algn="just">
              <a:buNone/>
            </a:pPr>
            <a:r>
              <a:rPr lang="en-US" altLang="en-US" b="1" dirty="0"/>
              <a:t>Two dead bodies were found in a deserted area. After medicolegal examination, the medical examiner reported that the first dead body was for a 21 years old male while the second body was for a 16 years old female. The following photos were illustrating the postmortem findings observed in the dead bodies. </a:t>
            </a:r>
            <a:endParaRPr lang="en-US" alt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Content Placeholder 2"/>
          <p:cNvSpPr>
            <a:spLocks noGrp="1"/>
          </p:cNvSpPr>
          <p:nvPr>
            <p:ph idx="1"/>
          </p:nvPr>
        </p:nvSpPr>
        <p:spPr>
          <a:xfrm>
            <a:off x="457200" y="1927225"/>
            <a:ext cx="8435975" cy="4525963"/>
          </a:xfrm>
          <a:ln/>
        </p:spPr>
        <p:txBody>
          <a:bodyPr vert="horz" wrap="square" lIns="91440" tIns="45720" rIns="91440" bIns="45720" anchor="t" anchorCtr="0"/>
          <a:p>
            <a:pPr marL="0" indent="0">
              <a:buNone/>
            </a:pPr>
            <a:r>
              <a:rPr lang="en-US" altLang="en-US" b="1" dirty="0"/>
              <a:t>  Please, answer the following questions:</a:t>
            </a:r>
            <a:endParaRPr lang="en-US" altLang="en-US" b="1" dirty="0"/>
          </a:p>
          <a:p>
            <a:pPr marL="0" indent="0">
              <a:buNone/>
            </a:pPr>
            <a:r>
              <a:rPr lang="en-US" altLang="en-US" b="1" dirty="0"/>
              <a:t>	</a:t>
            </a:r>
            <a:endParaRPr lang="en-US" altLang="en-US" dirty="0"/>
          </a:p>
          <a:p>
            <a:pPr marL="0" indent="0">
              <a:lnSpc>
                <a:spcPct val="150000"/>
              </a:lnSpc>
              <a:buFontTx/>
              <a:buAutoNum type="arabicPeriod"/>
            </a:pPr>
            <a:r>
              <a:rPr lang="en-US" altLang="en-US" b="1" dirty="0">
                <a:solidFill>
                  <a:srgbClr val="C00000"/>
                </a:solidFill>
              </a:rPr>
              <a:t>How did the medical examiner identify the sex and age of the dead bodies?</a:t>
            </a:r>
            <a:endParaRPr lang="en-US" altLang="en-US" dirty="0">
              <a:solidFill>
                <a:srgbClr val="C00000"/>
              </a:solidFill>
            </a:endParaRPr>
          </a:p>
          <a:p>
            <a:pPr marL="0" indent="0">
              <a:lnSpc>
                <a:spcPct val="150000"/>
              </a:lnSpc>
              <a:buFontTx/>
              <a:buAutoNum type="arabicPeriod"/>
            </a:pPr>
            <a:r>
              <a:rPr lang="en-US" altLang="en-US" b="1" dirty="0">
                <a:solidFill>
                  <a:srgbClr val="C00000"/>
                </a:solidFill>
              </a:rPr>
              <a:t>What is the medicolegal importance of these ages?</a:t>
            </a:r>
            <a:endParaRPr lang="en-US" altLang="en-US" dirty="0">
              <a:solidFill>
                <a:srgbClr val="C00000"/>
              </a:solidFill>
            </a:endParaRPr>
          </a:p>
          <a:p>
            <a:pPr marL="0" indent="0">
              <a:buAutoNum type="arabicPeriod"/>
            </a:pPr>
            <a:endParaRPr lang="en-US" altLang="en-US" dirty="0"/>
          </a:p>
        </p:txBody>
      </p:sp>
      <p:pic>
        <p:nvPicPr>
          <p:cNvPr id="106499" name="Picture 3" descr="C:\Users\DR.NERMIEN\AppData\Local\Microsoft\Windows\Temporary Internet Files\Content.IE5\1KYCD5YJ\MM900336396[1].gif"/>
          <p:cNvPicPr>
            <a:picLocks noChangeAspect="1"/>
          </p:cNvPicPr>
          <p:nvPr/>
        </p:nvPicPr>
        <p:blipFill>
          <a:blip r:embed="rId1"/>
          <a:stretch>
            <a:fillRect/>
          </a:stretch>
        </p:blipFill>
        <p:spPr>
          <a:xfrm>
            <a:off x="179388" y="260350"/>
            <a:ext cx="1223962" cy="1223963"/>
          </a:xfrm>
          <a:prstGeom prst="rect">
            <a:avLst/>
          </a:prstGeom>
          <a:noFill/>
          <a:ln w="9525">
            <a:noFill/>
          </a:ln>
        </p:spPr>
      </p:pic>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20461</Words>
  <Application>WPS Presentation</Application>
  <PresentationFormat>On-screen Show (4:3)</PresentationFormat>
  <Paragraphs>567</Paragraphs>
  <Slides>104</Slides>
  <Notes>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104</vt:i4>
      </vt:variant>
    </vt:vector>
  </HeadingPairs>
  <TitlesOfParts>
    <vt:vector size="116" baseType="lpstr">
      <vt:lpstr>Arial</vt:lpstr>
      <vt:lpstr>SimSun</vt:lpstr>
      <vt:lpstr>Wingdings</vt:lpstr>
      <vt:lpstr>Calibri</vt:lpstr>
      <vt:lpstr>Symbol</vt:lpstr>
      <vt:lpstr>Times New Roman</vt:lpstr>
      <vt:lpstr>Traditional Arabic</vt:lpstr>
      <vt:lpstr>Microsoft YaHei</vt:lpstr>
      <vt:lpstr>Arial Unicode MS</vt:lpstr>
      <vt:lpstr>Times New Roman</vt:lpstr>
      <vt:lpstr>Traditional Arabic</vt:lpstr>
      <vt:lpstr>Diseño predeterminado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USER</cp:lastModifiedBy>
  <cp:revision>689</cp:revision>
  <dcterms:created xsi:type="dcterms:W3CDTF">2010-05-23T14:28:12Z</dcterms:created>
  <dcterms:modified xsi:type="dcterms:W3CDTF">2021-02-12T06:55:17Z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1033-11.2.0.9984</vt:lpwstr>
  </property>
</Properties>
</file>