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58" r:id="rId4"/>
    <p:sldId id="261" r:id="rId5"/>
    <p:sldId id="259"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97"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JO"/>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A63146A9-63C8-4BB3-A64A-9DEFEC6C5C48}" type="datetimeFigureOut">
              <a:rPr lang="ar-JO" smtClean="0"/>
              <a:pPr/>
              <a:t>2‏/1‏/1446</a:t>
            </a:fld>
            <a:endParaRPr lang="ar-J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J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JO"/>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24302AE-86F3-4819-AB86-D83D33E4131A}" type="slidenum">
              <a:rPr lang="ar-JO" smtClean="0"/>
              <a:pPr/>
              <a:t>‹#›</a:t>
            </a:fld>
            <a:endParaRPr lang="ar-JO"/>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dirty="0"/>
          </a:p>
        </p:txBody>
      </p:sp>
      <p:sp>
        <p:nvSpPr>
          <p:cNvPr id="4" name="Slide Number Placeholder 3"/>
          <p:cNvSpPr>
            <a:spLocks noGrp="1"/>
          </p:cNvSpPr>
          <p:nvPr>
            <p:ph type="sldNum" sz="quarter" idx="10"/>
          </p:nvPr>
        </p:nvSpPr>
        <p:spPr/>
        <p:txBody>
          <a:bodyPr/>
          <a:lstStyle/>
          <a:p>
            <a:fld id="{E24302AE-86F3-4819-AB86-D83D33E4131A}" type="slidenum">
              <a:rPr lang="ar-JO" smtClean="0"/>
              <a:pPr/>
              <a:t>12</a:t>
            </a:fld>
            <a:endParaRPr lang="ar-J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JO" dirty="0"/>
          </a:p>
        </p:txBody>
      </p:sp>
      <p:sp>
        <p:nvSpPr>
          <p:cNvPr id="4" name="Slide Number Placeholder 3"/>
          <p:cNvSpPr>
            <a:spLocks noGrp="1"/>
          </p:cNvSpPr>
          <p:nvPr>
            <p:ph type="sldNum" sz="quarter" idx="10"/>
          </p:nvPr>
        </p:nvSpPr>
        <p:spPr/>
        <p:txBody>
          <a:bodyPr/>
          <a:lstStyle/>
          <a:p>
            <a:fld id="{5F6B0D6C-A9C2-4E23-BA6F-0ED93B22F033}" type="slidenum">
              <a:rPr lang="ar-JO" smtClean="0"/>
              <a:pPr/>
              <a:t>27</a:t>
            </a:fld>
            <a:endParaRPr lang="ar-J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7/8/24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7/8/24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7/8/24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7/8/24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7/8/24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7/8/24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7/8/24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8000" dirty="0" err="1">
                <a:solidFill>
                  <a:srgbClr val="7030A0"/>
                </a:solidFill>
                <a:latin typeface="Gabriola" pitchFamily="82" charset="0"/>
              </a:rPr>
              <a:t>Otitis</a:t>
            </a:r>
            <a:r>
              <a:rPr lang="en-US" sz="8000" dirty="0">
                <a:solidFill>
                  <a:srgbClr val="7030A0"/>
                </a:solidFill>
                <a:latin typeface="Gabriola" pitchFamily="82" charset="0"/>
              </a:rPr>
              <a:t> Media</a:t>
            </a:r>
            <a:endParaRPr lang="ar-JO" sz="8000" dirty="0">
              <a:solidFill>
                <a:srgbClr val="7030A0"/>
              </a:solidFill>
              <a:latin typeface="Gabriola" pitchFamily="82" charset="0"/>
            </a:endParaRPr>
          </a:p>
        </p:txBody>
      </p:sp>
      <p:sp>
        <p:nvSpPr>
          <p:cNvPr id="3" name="Subtitle 2"/>
          <p:cNvSpPr>
            <a:spLocks noGrp="1"/>
          </p:cNvSpPr>
          <p:nvPr>
            <p:ph type="subTitle" idx="1"/>
          </p:nvPr>
        </p:nvSpPr>
        <p:spPr/>
        <p:txBody>
          <a:bodyPr>
            <a:normAutofit fontScale="77500" lnSpcReduction="20000"/>
          </a:bodyPr>
          <a:lstStyle/>
          <a:p>
            <a:pPr algn="l"/>
            <a:r>
              <a:rPr lang="en-GB" sz="4800" dirty="0">
                <a:solidFill>
                  <a:srgbClr val="0070C0"/>
                </a:solidFill>
                <a:latin typeface="Gabriola" pitchFamily="82" charset="0"/>
              </a:rPr>
              <a:t>Hala Al-Khalafat</a:t>
            </a:r>
          </a:p>
          <a:p>
            <a:pPr algn="l"/>
            <a:r>
              <a:rPr lang="en-GB" sz="4800" dirty="0" err="1">
                <a:solidFill>
                  <a:srgbClr val="0070C0"/>
                </a:solidFill>
                <a:latin typeface="Gabriola" pitchFamily="82" charset="0"/>
              </a:rPr>
              <a:t>Hadeel</a:t>
            </a:r>
            <a:r>
              <a:rPr lang="en-GB" sz="4800" dirty="0">
                <a:solidFill>
                  <a:srgbClr val="0070C0"/>
                </a:solidFill>
                <a:latin typeface="Gabriola" pitchFamily="82" charset="0"/>
              </a:rPr>
              <a:t> </a:t>
            </a:r>
            <a:r>
              <a:rPr lang="en-GB" sz="4800" dirty="0" err="1">
                <a:solidFill>
                  <a:srgbClr val="0070C0"/>
                </a:solidFill>
                <a:latin typeface="Gabriola" pitchFamily="82" charset="0"/>
              </a:rPr>
              <a:t>Al-Rjoub</a:t>
            </a:r>
            <a:endParaRPr lang="en-GB" sz="4800" dirty="0">
              <a:solidFill>
                <a:srgbClr val="0070C0"/>
              </a:solidFill>
              <a:latin typeface="Gabriola" pitchFamily="82" charset="0"/>
            </a:endParaRPr>
          </a:p>
          <a:p>
            <a:pPr algn="l"/>
            <a:r>
              <a:rPr lang="en-GB" sz="4800" dirty="0" err="1">
                <a:solidFill>
                  <a:srgbClr val="0070C0"/>
                </a:solidFill>
                <a:latin typeface="Gabriola" pitchFamily="82" charset="0"/>
              </a:rPr>
              <a:t>Esra’a</a:t>
            </a:r>
            <a:r>
              <a:rPr lang="en-GB" sz="4800" dirty="0">
                <a:solidFill>
                  <a:srgbClr val="0070C0"/>
                </a:solidFill>
                <a:latin typeface="Gabriola" pitchFamily="82" charset="0"/>
              </a:rPr>
              <a:t> Al-Saoudi</a:t>
            </a:r>
            <a:endParaRPr lang="ar-JO" sz="4800" dirty="0">
              <a:solidFill>
                <a:srgbClr val="0070C0"/>
              </a:solidFill>
              <a:latin typeface="Gabriola" pitchFamily="8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92D050"/>
                </a:solidFill>
                <a:latin typeface="Gabriola" pitchFamily="82" charset="0"/>
              </a:rPr>
              <a:t>pathogenesis</a:t>
            </a:r>
            <a:endParaRPr lang="ar-JO" dirty="0">
              <a:solidFill>
                <a:srgbClr val="92D050"/>
              </a:solidFill>
              <a:latin typeface="Gabriola" pitchFamily="82" charset="0"/>
            </a:endParaRPr>
          </a:p>
        </p:txBody>
      </p:sp>
      <p:sp>
        <p:nvSpPr>
          <p:cNvPr id="3" name="Content Placeholder 2"/>
          <p:cNvSpPr>
            <a:spLocks noGrp="1"/>
          </p:cNvSpPr>
          <p:nvPr>
            <p:ph idx="1"/>
          </p:nvPr>
        </p:nvSpPr>
        <p:spPr/>
        <p:txBody>
          <a:bodyPr>
            <a:normAutofit lnSpcReduction="10000"/>
          </a:bodyPr>
          <a:lstStyle/>
          <a:p>
            <a:r>
              <a:rPr lang="en-US" sz="2800" dirty="0">
                <a:latin typeface="Gabriola" pitchFamily="82" charset="0"/>
              </a:rPr>
              <a:t>Acute </a:t>
            </a:r>
            <a:r>
              <a:rPr lang="en-US" sz="2800" dirty="0" err="1">
                <a:latin typeface="Gabriola" pitchFamily="82" charset="0"/>
              </a:rPr>
              <a:t>otitis</a:t>
            </a:r>
            <a:r>
              <a:rPr lang="en-US" sz="2800" dirty="0">
                <a:latin typeface="Gabriola" pitchFamily="82" charset="0"/>
              </a:rPr>
              <a:t> media is an infection of the </a:t>
            </a:r>
            <a:r>
              <a:rPr lang="en-US" sz="2800" dirty="0">
                <a:solidFill>
                  <a:srgbClr val="7030A0"/>
                </a:solidFill>
                <a:latin typeface="Gabriola" pitchFamily="82" charset="0"/>
              </a:rPr>
              <a:t>mucous membrane </a:t>
            </a:r>
            <a:r>
              <a:rPr lang="en-US" sz="2800" dirty="0">
                <a:latin typeface="Gabriola" pitchFamily="82" charset="0"/>
              </a:rPr>
              <a:t>of the whole middle-ear Eustachian tube, tympanic cavity, attic, </a:t>
            </a:r>
            <a:r>
              <a:rPr lang="en-US" sz="2800" dirty="0" err="1">
                <a:latin typeface="Gabriola" pitchFamily="82" charset="0"/>
              </a:rPr>
              <a:t>aditus</a:t>
            </a:r>
            <a:r>
              <a:rPr lang="en-US" sz="2800" dirty="0">
                <a:latin typeface="Gabriola" pitchFamily="82" charset="0"/>
              </a:rPr>
              <a:t>, mastoid </a:t>
            </a:r>
            <a:r>
              <a:rPr lang="en-US" sz="2800" dirty="0" err="1">
                <a:latin typeface="Gabriola" pitchFamily="82" charset="0"/>
              </a:rPr>
              <a:t>antrum</a:t>
            </a:r>
            <a:r>
              <a:rPr lang="en-US" sz="2800" dirty="0">
                <a:latin typeface="Gabriola" pitchFamily="82" charset="0"/>
              </a:rPr>
              <a:t> and air cells.</a:t>
            </a:r>
          </a:p>
          <a:p>
            <a:r>
              <a:rPr lang="en-US" dirty="0" err="1">
                <a:solidFill>
                  <a:srgbClr val="7030A0"/>
                </a:solidFill>
                <a:latin typeface="Gabriola" pitchFamily="82" charset="0"/>
              </a:rPr>
              <a:t>Th</a:t>
            </a:r>
            <a:r>
              <a:rPr lang="en-US" dirty="0">
                <a:solidFill>
                  <a:srgbClr val="7030A0"/>
                </a:solidFill>
                <a:latin typeface="Gabriola" pitchFamily="82" charset="0"/>
              </a:rPr>
              <a:t> e bacteria responsible for acute </a:t>
            </a:r>
            <a:r>
              <a:rPr lang="en-US" dirty="0" err="1">
                <a:solidFill>
                  <a:srgbClr val="7030A0"/>
                </a:solidFill>
                <a:latin typeface="Gabriola" pitchFamily="82" charset="0"/>
              </a:rPr>
              <a:t>otitis</a:t>
            </a:r>
            <a:r>
              <a:rPr lang="en-US" dirty="0">
                <a:solidFill>
                  <a:srgbClr val="7030A0"/>
                </a:solidFill>
                <a:latin typeface="Gabriola" pitchFamily="82" charset="0"/>
              </a:rPr>
              <a:t> media are: Streptococcus </a:t>
            </a:r>
            <a:r>
              <a:rPr lang="en-US" dirty="0" err="1">
                <a:solidFill>
                  <a:srgbClr val="7030A0"/>
                </a:solidFill>
                <a:latin typeface="Gabriola" pitchFamily="82" charset="0"/>
              </a:rPr>
              <a:t>pneumoniae</a:t>
            </a:r>
            <a:r>
              <a:rPr lang="en-US" dirty="0">
                <a:solidFill>
                  <a:srgbClr val="7030A0"/>
                </a:solidFill>
                <a:latin typeface="Gabriola" pitchFamily="82" charset="0"/>
              </a:rPr>
              <a:t>  35%</a:t>
            </a:r>
          </a:p>
          <a:p>
            <a:r>
              <a:rPr lang="en-US" dirty="0" err="1">
                <a:solidFill>
                  <a:srgbClr val="7030A0"/>
                </a:solidFill>
                <a:latin typeface="Gabriola" pitchFamily="82" charset="0"/>
              </a:rPr>
              <a:t>Haemophilus</a:t>
            </a:r>
            <a:r>
              <a:rPr lang="en-US" dirty="0">
                <a:solidFill>
                  <a:srgbClr val="7030A0"/>
                </a:solidFill>
                <a:latin typeface="Gabriola" pitchFamily="82" charset="0"/>
              </a:rPr>
              <a:t> </a:t>
            </a:r>
            <a:r>
              <a:rPr lang="en-US" dirty="0" err="1">
                <a:solidFill>
                  <a:srgbClr val="7030A0"/>
                </a:solidFill>
                <a:latin typeface="Gabriola" pitchFamily="82" charset="0"/>
              </a:rPr>
              <a:t>influenzae</a:t>
            </a:r>
            <a:r>
              <a:rPr lang="en-US" dirty="0">
                <a:solidFill>
                  <a:srgbClr val="7030A0"/>
                </a:solidFill>
                <a:latin typeface="Gabriola" pitchFamily="82" charset="0"/>
              </a:rPr>
              <a:t> 25%  </a:t>
            </a:r>
          </a:p>
          <a:p>
            <a:r>
              <a:rPr lang="en-US" dirty="0" err="1">
                <a:solidFill>
                  <a:srgbClr val="7030A0"/>
                </a:solidFill>
                <a:latin typeface="Gabriola" pitchFamily="82" charset="0"/>
              </a:rPr>
              <a:t>Moraxella</a:t>
            </a:r>
            <a:r>
              <a:rPr lang="en-US" dirty="0">
                <a:solidFill>
                  <a:srgbClr val="7030A0"/>
                </a:solidFill>
                <a:latin typeface="Gabriola" pitchFamily="82" charset="0"/>
              </a:rPr>
              <a:t> </a:t>
            </a:r>
            <a:r>
              <a:rPr lang="en-US" dirty="0" err="1">
                <a:solidFill>
                  <a:srgbClr val="7030A0"/>
                </a:solidFill>
                <a:latin typeface="Gabriola" pitchFamily="82" charset="0"/>
              </a:rPr>
              <a:t>catarrhalis</a:t>
            </a:r>
            <a:r>
              <a:rPr lang="en-US" dirty="0">
                <a:solidFill>
                  <a:srgbClr val="7030A0"/>
                </a:solidFill>
                <a:latin typeface="Gabriola" pitchFamily="82" charset="0"/>
              </a:rPr>
              <a:t> 15%</a:t>
            </a:r>
          </a:p>
          <a:p>
            <a:r>
              <a:rPr lang="en-US" dirty="0">
                <a:solidFill>
                  <a:srgbClr val="7030A0"/>
                </a:solidFill>
                <a:latin typeface="Gabriola" pitchFamily="82" charset="0"/>
              </a:rPr>
              <a:t> Group A streptococci and Staphylococcus </a:t>
            </a:r>
            <a:r>
              <a:rPr lang="en-US" dirty="0" err="1">
                <a:solidFill>
                  <a:srgbClr val="7030A0"/>
                </a:solidFill>
                <a:latin typeface="Gabriola" pitchFamily="82" charset="0"/>
              </a:rPr>
              <a:t>aureus</a:t>
            </a:r>
            <a:r>
              <a:rPr lang="en-US" dirty="0">
                <a:solidFill>
                  <a:srgbClr val="7030A0"/>
                </a:solidFill>
                <a:latin typeface="Gabriola" pitchFamily="82" charset="0"/>
              </a:rPr>
              <a:t> may also be responsible.</a:t>
            </a:r>
            <a:endParaRPr lang="ar-JO" dirty="0">
              <a:solidFill>
                <a:srgbClr val="7030A0"/>
              </a:solidFill>
              <a:latin typeface="Gabriola" pitchFamily="82"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6629400" cy="5668963"/>
          </a:xfrm>
        </p:spPr>
        <p:txBody>
          <a:bodyPr>
            <a:normAutofit/>
          </a:bodyPr>
          <a:lstStyle/>
          <a:p>
            <a:r>
              <a:rPr lang="en-US" sz="3600" b="1" dirty="0" err="1">
                <a:solidFill>
                  <a:srgbClr val="7030A0"/>
                </a:solidFill>
                <a:latin typeface="Gabriola" pitchFamily="82" charset="0"/>
              </a:rPr>
              <a:t>Th</a:t>
            </a:r>
            <a:r>
              <a:rPr lang="en-US" sz="3600" b="1" dirty="0">
                <a:solidFill>
                  <a:srgbClr val="7030A0"/>
                </a:solidFill>
                <a:latin typeface="Gabriola" pitchFamily="82" charset="0"/>
              </a:rPr>
              <a:t> e sequence of events in acute </a:t>
            </a:r>
            <a:r>
              <a:rPr lang="en-US" sz="3600" b="1" dirty="0" err="1">
                <a:solidFill>
                  <a:srgbClr val="7030A0"/>
                </a:solidFill>
                <a:latin typeface="Gabriola" pitchFamily="82" charset="0"/>
              </a:rPr>
              <a:t>otitis</a:t>
            </a:r>
            <a:r>
              <a:rPr lang="en-US" sz="3600" b="1" dirty="0">
                <a:solidFill>
                  <a:srgbClr val="7030A0"/>
                </a:solidFill>
                <a:latin typeface="Gabriola" pitchFamily="82" charset="0"/>
              </a:rPr>
              <a:t> media is as follows: </a:t>
            </a:r>
          </a:p>
          <a:p>
            <a:pPr marL="514350" indent="-514350">
              <a:buAutoNum type="arabicParenR"/>
            </a:pPr>
            <a:r>
              <a:rPr lang="en-US" sz="2800" dirty="0">
                <a:latin typeface="Gabriola" pitchFamily="82" charset="0"/>
              </a:rPr>
              <a:t>Organisms invade the mucous membrane causing inflammation, </a:t>
            </a:r>
            <a:r>
              <a:rPr lang="en-US" sz="2800" dirty="0" err="1">
                <a:latin typeface="Gabriola" pitchFamily="82" charset="0"/>
              </a:rPr>
              <a:t>oedema</a:t>
            </a:r>
            <a:r>
              <a:rPr lang="en-US" sz="2800" dirty="0">
                <a:latin typeface="Gabriola" pitchFamily="82" charset="0"/>
              </a:rPr>
              <a:t>, </a:t>
            </a:r>
            <a:r>
              <a:rPr lang="en-US" sz="2800" dirty="0" err="1">
                <a:latin typeface="Gabriola" pitchFamily="82" charset="0"/>
              </a:rPr>
              <a:t>exudate</a:t>
            </a:r>
            <a:r>
              <a:rPr lang="en-US" sz="2800" dirty="0">
                <a:latin typeface="Gabriola" pitchFamily="82" charset="0"/>
              </a:rPr>
              <a:t> and later pus.</a:t>
            </a:r>
          </a:p>
          <a:p>
            <a:pPr marL="514350" indent="-514350">
              <a:buNone/>
            </a:pPr>
            <a:r>
              <a:rPr lang="en-US" sz="2800" dirty="0">
                <a:latin typeface="Gabriola" pitchFamily="82" charset="0"/>
              </a:rPr>
              <a:t> 2) </a:t>
            </a:r>
            <a:r>
              <a:rPr lang="en-US" sz="2800" dirty="0" err="1">
                <a:latin typeface="Gabriola" pitchFamily="82" charset="0"/>
              </a:rPr>
              <a:t>Oedema</a:t>
            </a:r>
            <a:r>
              <a:rPr lang="en-US" sz="2800" dirty="0">
                <a:latin typeface="Gabriola" pitchFamily="82" charset="0"/>
              </a:rPr>
              <a:t> closes the Eustachian tube, preventing aeration and drainage. </a:t>
            </a:r>
          </a:p>
          <a:p>
            <a:pPr marL="514350" indent="-514350">
              <a:buAutoNum type="arabicParenR" startAt="3"/>
            </a:pPr>
            <a:r>
              <a:rPr lang="en-US" sz="2800" dirty="0">
                <a:latin typeface="Gabriola" pitchFamily="82" charset="0"/>
              </a:rPr>
              <a:t>Pressure from the pus rises, causing the drum to bulge and perforate. </a:t>
            </a:r>
          </a:p>
          <a:p>
            <a:pPr marL="514350" indent="-514350">
              <a:buAutoNum type="arabicParenR" startAt="3"/>
            </a:pPr>
            <a:r>
              <a:rPr lang="en-US" sz="2800" dirty="0">
                <a:latin typeface="Gabriola" pitchFamily="82" charset="0"/>
              </a:rPr>
              <a:t>Most cases resolve completely. A small number cause complications or persistent perforation.</a:t>
            </a:r>
            <a:endParaRPr lang="ar-JO" sz="2800" dirty="0">
              <a:latin typeface="Gabriola" pitchFamily="82"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b8599aed6b6f24acac10dc23a4a3a5e8--health-images-middle-ear.jpg"/>
          <p:cNvPicPr>
            <a:picLocks noGrp="1" noChangeAspect="1"/>
          </p:cNvPicPr>
          <p:nvPr>
            <p:ph idx="1"/>
          </p:nvPr>
        </p:nvPicPr>
        <p:blipFill>
          <a:blip r:embed="rId3" cstate="print"/>
          <a:stretch>
            <a:fillRect/>
          </a:stretch>
        </p:blipFill>
        <p:spPr>
          <a:xfrm>
            <a:off x="0" y="152400"/>
            <a:ext cx="9144000" cy="6705599"/>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524000"/>
          </a:xfrm>
        </p:spPr>
        <p:txBody>
          <a:bodyPr>
            <a:normAutofit/>
          </a:bodyPr>
          <a:lstStyle/>
          <a:p>
            <a:r>
              <a:rPr lang="en-US" sz="5400" dirty="0">
                <a:solidFill>
                  <a:srgbClr val="7030A0"/>
                </a:solidFill>
                <a:latin typeface="Gabriola" pitchFamily="82" charset="0"/>
              </a:rPr>
              <a:t>Causes of AOM :</a:t>
            </a:r>
            <a:endParaRPr lang="ar-JO" sz="5400" dirty="0">
              <a:solidFill>
                <a:srgbClr val="7030A0"/>
              </a:solidFill>
              <a:latin typeface="Gabriola" pitchFamily="82" charset="0"/>
            </a:endParaRPr>
          </a:p>
        </p:txBody>
      </p:sp>
      <p:sp>
        <p:nvSpPr>
          <p:cNvPr id="3" name="Content Placeholder 2"/>
          <p:cNvSpPr>
            <a:spLocks noGrp="1"/>
          </p:cNvSpPr>
          <p:nvPr>
            <p:ph idx="1"/>
          </p:nvPr>
        </p:nvSpPr>
        <p:spPr>
          <a:xfrm>
            <a:off x="457200" y="1447800"/>
            <a:ext cx="8229600" cy="5105400"/>
          </a:xfrm>
        </p:spPr>
        <p:txBody>
          <a:bodyPr>
            <a:normAutofit fontScale="55000" lnSpcReduction="20000"/>
          </a:bodyPr>
          <a:lstStyle/>
          <a:p>
            <a:r>
              <a:rPr lang="en-US" sz="5800" b="1" u="sng" dirty="0">
                <a:solidFill>
                  <a:srgbClr val="7030A0"/>
                </a:solidFill>
                <a:latin typeface="Gabriola" pitchFamily="82" charset="0"/>
              </a:rPr>
              <a:t>More common</a:t>
            </a:r>
            <a:endParaRPr lang="en-US" sz="5800" dirty="0">
              <a:solidFill>
                <a:srgbClr val="7030A0"/>
              </a:solidFill>
              <a:latin typeface="Gabriola" pitchFamily="82" charset="0"/>
            </a:endParaRPr>
          </a:p>
          <a:p>
            <a:pPr marL="457200" indent="-457200">
              <a:buNone/>
            </a:pPr>
            <a:r>
              <a:rPr lang="en-US" sz="4500" dirty="0">
                <a:latin typeface="Gabriola" pitchFamily="82" charset="0"/>
              </a:rPr>
              <a:t>1) Common cold</a:t>
            </a:r>
          </a:p>
          <a:p>
            <a:pPr marL="457200" indent="-457200">
              <a:buNone/>
            </a:pPr>
            <a:r>
              <a:rPr lang="en-US" sz="4500" dirty="0">
                <a:latin typeface="Gabriola" pitchFamily="82" charset="0"/>
              </a:rPr>
              <a:t>2) Acute tonsillitis</a:t>
            </a:r>
          </a:p>
          <a:p>
            <a:pPr marL="457200" indent="-457200">
              <a:buNone/>
            </a:pPr>
            <a:r>
              <a:rPr lang="en-US" sz="4500" dirty="0">
                <a:latin typeface="Gabriola" pitchFamily="82" charset="0"/>
              </a:rPr>
              <a:t>3) Influenza</a:t>
            </a:r>
          </a:p>
          <a:p>
            <a:pPr marL="457200" indent="-457200">
              <a:buNone/>
            </a:pPr>
            <a:r>
              <a:rPr lang="en-US" sz="4500" dirty="0">
                <a:latin typeface="Gabriola" pitchFamily="82" charset="0"/>
              </a:rPr>
              <a:t>4) </a:t>
            </a:r>
            <a:r>
              <a:rPr lang="en-US" sz="4500" dirty="0" err="1">
                <a:latin typeface="Gabriola" pitchFamily="82" charset="0"/>
              </a:rPr>
              <a:t>Coryza</a:t>
            </a:r>
            <a:r>
              <a:rPr lang="en-US" sz="4500" dirty="0">
                <a:latin typeface="Gabriola" pitchFamily="82" charset="0"/>
              </a:rPr>
              <a:t> of measles, scarlet </a:t>
            </a:r>
            <a:r>
              <a:rPr lang="en-US" sz="4500" dirty="0" err="1">
                <a:latin typeface="Gabriola" pitchFamily="82" charset="0"/>
              </a:rPr>
              <a:t>fever,whooping</a:t>
            </a:r>
            <a:r>
              <a:rPr lang="en-US" sz="4500" dirty="0">
                <a:latin typeface="Gabriola" pitchFamily="82" charset="0"/>
              </a:rPr>
              <a:t> cough</a:t>
            </a:r>
          </a:p>
          <a:p>
            <a:pPr marL="457200" indent="-457200">
              <a:buNone/>
            </a:pPr>
            <a:endParaRPr lang="en-US" sz="2400" b="1" dirty="0">
              <a:latin typeface="Gabriola" pitchFamily="82" charset="0"/>
              <a:cs typeface="Arial" charset="0"/>
            </a:endParaRPr>
          </a:p>
          <a:p>
            <a:r>
              <a:rPr lang="en-US" sz="5800" b="1" u="sng" dirty="0">
                <a:solidFill>
                  <a:srgbClr val="7030A0"/>
                </a:solidFill>
                <a:latin typeface="Gabriola" pitchFamily="82" charset="0"/>
              </a:rPr>
              <a:t>Less common</a:t>
            </a:r>
          </a:p>
          <a:p>
            <a:pPr>
              <a:buNone/>
            </a:pPr>
            <a:r>
              <a:rPr lang="en-US" sz="4000" dirty="0">
                <a:latin typeface="Gabriola" pitchFamily="82" charset="0"/>
              </a:rPr>
              <a:t>1) Sinusitis</a:t>
            </a:r>
          </a:p>
          <a:p>
            <a:pPr>
              <a:buNone/>
            </a:pPr>
            <a:r>
              <a:rPr lang="en-US" sz="4000" dirty="0">
                <a:latin typeface="Gabriola" pitchFamily="82" charset="0"/>
              </a:rPr>
              <a:t>2) </a:t>
            </a:r>
            <a:r>
              <a:rPr lang="en-US" sz="4000" dirty="0" err="1">
                <a:latin typeface="Gabriola" pitchFamily="82" charset="0"/>
              </a:rPr>
              <a:t>Haemotympanum</a:t>
            </a:r>
            <a:endParaRPr lang="en-US" sz="4000" dirty="0">
              <a:latin typeface="Gabriola" pitchFamily="82" charset="0"/>
            </a:endParaRPr>
          </a:p>
          <a:p>
            <a:pPr>
              <a:buNone/>
            </a:pPr>
            <a:r>
              <a:rPr lang="en-US" sz="4000" dirty="0">
                <a:latin typeface="Gabriola" pitchFamily="82" charset="0"/>
              </a:rPr>
              <a:t>3) Trauma to the tympanic membrane</a:t>
            </a:r>
          </a:p>
          <a:p>
            <a:pPr>
              <a:buNone/>
            </a:pPr>
            <a:r>
              <a:rPr lang="en-US" sz="4000" dirty="0">
                <a:latin typeface="Gabriola" pitchFamily="82" charset="0"/>
              </a:rPr>
              <a:t>4) </a:t>
            </a:r>
            <a:r>
              <a:rPr lang="en-US" sz="4000" dirty="0" err="1">
                <a:latin typeface="Gabriola" pitchFamily="82" charset="0"/>
              </a:rPr>
              <a:t>Barotrauma</a:t>
            </a:r>
            <a:r>
              <a:rPr lang="en-US" sz="4000" dirty="0">
                <a:latin typeface="Gabriola" pitchFamily="82" charset="0"/>
              </a:rPr>
              <a:t> (air flight)</a:t>
            </a:r>
          </a:p>
          <a:p>
            <a:pPr>
              <a:buNone/>
            </a:pPr>
            <a:r>
              <a:rPr lang="en-US" sz="4000" dirty="0">
                <a:latin typeface="Gabriola" pitchFamily="82" charset="0"/>
              </a:rPr>
              <a:t>5) Diving</a:t>
            </a:r>
          </a:p>
          <a:p>
            <a:pPr>
              <a:buNone/>
            </a:pPr>
            <a:r>
              <a:rPr lang="en-US" sz="4000" dirty="0">
                <a:latin typeface="Gabriola" pitchFamily="82" charset="0"/>
              </a:rPr>
              <a:t>6) Temporal bone fracture</a:t>
            </a:r>
          </a:p>
          <a:p>
            <a:endParaRPr lang="ar-JO" sz="2400" dirty="0">
              <a:latin typeface="Gabriola" pitchFamily="82"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248400"/>
          </a:xfrm>
        </p:spPr>
        <p:txBody>
          <a:bodyPr>
            <a:normAutofit/>
          </a:bodyPr>
          <a:lstStyle/>
          <a:p>
            <a:pPr>
              <a:buNone/>
            </a:pPr>
            <a:r>
              <a:rPr lang="en-US" sz="2800" b="1" dirty="0">
                <a:solidFill>
                  <a:srgbClr val="00B0F0"/>
                </a:solidFill>
                <a:latin typeface="Gabriola" pitchFamily="82" charset="0"/>
              </a:rPr>
              <a:t>Symptoms :</a:t>
            </a:r>
          </a:p>
          <a:p>
            <a:r>
              <a:rPr lang="en-US" sz="2800" dirty="0">
                <a:solidFill>
                  <a:srgbClr val="00B0F0"/>
                </a:solidFill>
                <a:latin typeface="Gabriola" pitchFamily="82" charset="0"/>
              </a:rPr>
              <a:t>Earache (</a:t>
            </a:r>
            <a:r>
              <a:rPr lang="en-US" sz="2800" dirty="0" err="1">
                <a:solidFill>
                  <a:srgbClr val="00B0F0"/>
                </a:solidFill>
                <a:latin typeface="Gabriola" pitchFamily="82" charset="0"/>
              </a:rPr>
              <a:t>otalgia</a:t>
            </a:r>
            <a:r>
              <a:rPr lang="en-US" sz="2800" dirty="0">
                <a:solidFill>
                  <a:srgbClr val="00B0F0"/>
                </a:solidFill>
                <a:latin typeface="Gabriola" pitchFamily="82" charset="0"/>
              </a:rPr>
              <a:t>) :</a:t>
            </a:r>
            <a:r>
              <a:rPr lang="en-US" sz="2800" dirty="0">
                <a:latin typeface="Gabriola" pitchFamily="82" charset="0"/>
              </a:rPr>
              <a:t>may be slight in a mild case, but more usually it is </a:t>
            </a:r>
            <a:r>
              <a:rPr lang="en-US" sz="2800" dirty="0">
                <a:solidFill>
                  <a:srgbClr val="00B0F0"/>
                </a:solidFill>
                <a:latin typeface="Gabriola" pitchFamily="82" charset="0"/>
              </a:rPr>
              <a:t>throbbing</a:t>
            </a:r>
            <a:r>
              <a:rPr lang="en-US" sz="2800" dirty="0">
                <a:latin typeface="Gabriola" pitchFamily="82" charset="0"/>
              </a:rPr>
              <a:t> and </a:t>
            </a:r>
            <a:r>
              <a:rPr lang="en-US" sz="2800" dirty="0">
                <a:solidFill>
                  <a:srgbClr val="00B0F0"/>
                </a:solidFill>
                <a:latin typeface="Gabriola" pitchFamily="82" charset="0"/>
              </a:rPr>
              <a:t>severe</a:t>
            </a:r>
            <a:r>
              <a:rPr lang="en-US" sz="2800" dirty="0">
                <a:latin typeface="Gabriola" pitchFamily="82" charset="0"/>
              </a:rPr>
              <a:t>. </a:t>
            </a:r>
            <a:r>
              <a:rPr lang="en-US" sz="2800" dirty="0" err="1">
                <a:latin typeface="Gabriola" pitchFamily="82" charset="0"/>
              </a:rPr>
              <a:t>Th</a:t>
            </a:r>
            <a:r>
              <a:rPr lang="en-US" sz="2800" dirty="0">
                <a:latin typeface="Gabriola" pitchFamily="82" charset="0"/>
              </a:rPr>
              <a:t> e child may cry and scream inconsolably until the ear perforates, the pain is relieved and peace is restored. </a:t>
            </a:r>
          </a:p>
          <a:p>
            <a:r>
              <a:rPr lang="en-US" sz="2800" dirty="0">
                <a:solidFill>
                  <a:srgbClr val="00B0F0"/>
                </a:solidFill>
                <a:latin typeface="Gabriola" pitchFamily="82" charset="0"/>
              </a:rPr>
              <a:t>Deafness :</a:t>
            </a:r>
            <a:r>
              <a:rPr lang="en-US" sz="2800" dirty="0">
                <a:latin typeface="Gabriola" pitchFamily="82" charset="0"/>
              </a:rPr>
              <a:t>is </a:t>
            </a:r>
            <a:r>
              <a:rPr lang="en-US" sz="2800" dirty="0">
                <a:solidFill>
                  <a:srgbClr val="00B050"/>
                </a:solidFill>
                <a:latin typeface="Gabriola" pitchFamily="82" charset="0"/>
              </a:rPr>
              <a:t>always present in acute </a:t>
            </a:r>
            <a:r>
              <a:rPr lang="en-US" sz="2800" dirty="0" err="1">
                <a:solidFill>
                  <a:srgbClr val="00B050"/>
                </a:solidFill>
                <a:latin typeface="Gabriola" pitchFamily="82" charset="0"/>
              </a:rPr>
              <a:t>otitis</a:t>
            </a:r>
            <a:r>
              <a:rPr lang="en-US" sz="2800" dirty="0">
                <a:solidFill>
                  <a:srgbClr val="00B050"/>
                </a:solidFill>
                <a:latin typeface="Gabriola" pitchFamily="82" charset="0"/>
              </a:rPr>
              <a:t> media </a:t>
            </a:r>
            <a:r>
              <a:rPr lang="en-US" sz="2800" dirty="0">
                <a:latin typeface="Gabriola" pitchFamily="82" charset="0"/>
              </a:rPr>
              <a:t>but if the infection is unilateral this can go unnoticed. </a:t>
            </a:r>
            <a:r>
              <a:rPr lang="en-US" sz="2800" dirty="0">
                <a:solidFill>
                  <a:srgbClr val="00B050"/>
                </a:solidFill>
                <a:latin typeface="Gabriola" pitchFamily="82" charset="0"/>
              </a:rPr>
              <a:t>It is conductive in nature and may be accompanied by tinnitus. </a:t>
            </a:r>
            <a:r>
              <a:rPr lang="en-US" sz="2800" dirty="0">
                <a:latin typeface="Gabriola" pitchFamily="82" charset="0"/>
              </a:rPr>
              <a:t>In an adult deafness or tinnitus may be the first complaint. </a:t>
            </a:r>
          </a:p>
          <a:p>
            <a:r>
              <a:rPr lang="en-US" sz="2800" dirty="0">
                <a:solidFill>
                  <a:srgbClr val="00B0F0"/>
                </a:solidFill>
                <a:latin typeface="Gabriola" pitchFamily="82" charset="0"/>
              </a:rPr>
              <a:t>Discharge :</a:t>
            </a:r>
            <a:r>
              <a:rPr lang="en-US" sz="2800" dirty="0">
                <a:latin typeface="Gabriola" pitchFamily="82" charset="0"/>
              </a:rPr>
              <a:t> Pressure builds up in the middle ear and the drum ruptures. </a:t>
            </a:r>
            <a:r>
              <a:rPr lang="en-US" sz="2800" dirty="0" err="1">
                <a:solidFill>
                  <a:srgbClr val="00B050"/>
                </a:solidFill>
                <a:latin typeface="Gabriola" pitchFamily="82" charset="0"/>
              </a:rPr>
              <a:t>Th</a:t>
            </a:r>
            <a:r>
              <a:rPr lang="en-US" sz="2800" dirty="0">
                <a:solidFill>
                  <a:srgbClr val="00B050"/>
                </a:solidFill>
                <a:latin typeface="Gabriola" pitchFamily="82" charset="0"/>
              </a:rPr>
              <a:t> e child gets immediate pain relief </a:t>
            </a:r>
            <a:r>
              <a:rPr lang="en-US" sz="2800" dirty="0">
                <a:latin typeface="Gabriola" pitchFamily="82" charset="0"/>
              </a:rPr>
              <a:t>but the parents notice a sticky discharge, </a:t>
            </a:r>
            <a:r>
              <a:rPr lang="en-US" sz="2800" dirty="0">
                <a:solidFill>
                  <a:srgbClr val="00B050"/>
                </a:solidFill>
                <a:latin typeface="Gabriola" pitchFamily="82" charset="0"/>
              </a:rPr>
              <a:t>often purulent</a:t>
            </a:r>
            <a:r>
              <a:rPr lang="en-US" sz="2800" dirty="0">
                <a:latin typeface="Gabriola" pitchFamily="82" charset="0"/>
              </a:rPr>
              <a:t>. The perforation formed in this way usually heals.</a:t>
            </a:r>
            <a:endParaRPr lang="ar-JO" sz="2800" dirty="0">
              <a:latin typeface="Gabriola" pitchFamily="82"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lnSpcReduction="10000"/>
          </a:bodyPr>
          <a:lstStyle/>
          <a:p>
            <a:r>
              <a:rPr lang="en-US" sz="3600" b="1" dirty="0">
                <a:solidFill>
                  <a:srgbClr val="00B050"/>
                </a:solidFill>
                <a:latin typeface="Gabriola" pitchFamily="82" charset="0"/>
              </a:rPr>
              <a:t>Signs </a:t>
            </a:r>
          </a:p>
          <a:p>
            <a:pPr>
              <a:buNone/>
            </a:pPr>
            <a:r>
              <a:rPr lang="en-US" dirty="0">
                <a:solidFill>
                  <a:srgbClr val="0070C0"/>
                </a:solidFill>
                <a:latin typeface="Gabriola" pitchFamily="82" charset="0"/>
              </a:rPr>
              <a:t>1) Pyrexia :</a:t>
            </a:r>
          </a:p>
          <a:p>
            <a:pPr>
              <a:buNone/>
            </a:pPr>
            <a:r>
              <a:rPr lang="en-US" dirty="0">
                <a:latin typeface="Gabriola" pitchFamily="82" charset="0"/>
              </a:rPr>
              <a:t>The child </a:t>
            </a:r>
            <a:r>
              <a:rPr lang="en-US" dirty="0">
                <a:solidFill>
                  <a:srgbClr val="0070C0"/>
                </a:solidFill>
                <a:latin typeface="Gabriola" pitchFamily="82" charset="0"/>
              </a:rPr>
              <a:t>is flushed and ill.</a:t>
            </a:r>
          </a:p>
          <a:p>
            <a:pPr>
              <a:buNone/>
            </a:pPr>
            <a:r>
              <a:rPr lang="en-US" dirty="0">
                <a:latin typeface="Gabriola" pitchFamily="82" charset="0"/>
              </a:rPr>
              <a:t> </a:t>
            </a:r>
            <a:r>
              <a:rPr lang="en-US" dirty="0" err="1">
                <a:latin typeface="Gabriola" pitchFamily="82" charset="0"/>
              </a:rPr>
              <a:t>Th</a:t>
            </a:r>
            <a:r>
              <a:rPr lang="en-US" dirty="0">
                <a:latin typeface="Gabriola" pitchFamily="82" charset="0"/>
              </a:rPr>
              <a:t> e temperature may be </a:t>
            </a:r>
            <a:r>
              <a:rPr lang="en-US" dirty="0">
                <a:solidFill>
                  <a:srgbClr val="0070C0"/>
                </a:solidFill>
                <a:latin typeface="Gabriola" pitchFamily="82" charset="0"/>
              </a:rPr>
              <a:t>as high as 40 °C</a:t>
            </a:r>
            <a:r>
              <a:rPr lang="en-US" dirty="0">
                <a:latin typeface="Gabriola" pitchFamily="82" charset="0"/>
              </a:rPr>
              <a:t>. </a:t>
            </a:r>
          </a:p>
          <a:p>
            <a:pPr>
              <a:buNone/>
            </a:pPr>
            <a:r>
              <a:rPr lang="en-US" dirty="0">
                <a:solidFill>
                  <a:srgbClr val="0070C0"/>
                </a:solidFill>
                <a:latin typeface="Gabriola" pitchFamily="82" charset="0"/>
              </a:rPr>
              <a:t>2) Tenderness</a:t>
            </a:r>
            <a:r>
              <a:rPr lang="en-US" dirty="0">
                <a:latin typeface="Gabriola" pitchFamily="82" charset="0"/>
              </a:rPr>
              <a:t>:  There is usually some tenderness to </a:t>
            </a:r>
            <a:r>
              <a:rPr lang="en-US" dirty="0">
                <a:solidFill>
                  <a:srgbClr val="0070C0"/>
                </a:solidFill>
                <a:latin typeface="Gabriola" pitchFamily="82" charset="0"/>
              </a:rPr>
              <a:t>pressure on the mastoid bone. </a:t>
            </a:r>
          </a:p>
          <a:p>
            <a:pPr>
              <a:buNone/>
            </a:pPr>
            <a:r>
              <a:rPr lang="en-US" dirty="0">
                <a:solidFill>
                  <a:srgbClr val="0070C0"/>
                </a:solidFill>
                <a:latin typeface="Gabriola" pitchFamily="82" charset="0"/>
              </a:rPr>
              <a:t>3)</a:t>
            </a:r>
            <a:r>
              <a:rPr lang="en-US" dirty="0" err="1">
                <a:solidFill>
                  <a:srgbClr val="0070C0"/>
                </a:solidFill>
                <a:latin typeface="Gabriola" pitchFamily="82" charset="0"/>
              </a:rPr>
              <a:t>Mucoid</a:t>
            </a:r>
            <a:r>
              <a:rPr lang="en-US" dirty="0">
                <a:solidFill>
                  <a:srgbClr val="0070C0"/>
                </a:solidFill>
                <a:latin typeface="Gabriola" pitchFamily="82" charset="0"/>
              </a:rPr>
              <a:t> (sticky) discharge </a:t>
            </a:r>
            <a:r>
              <a:rPr lang="en-US" dirty="0">
                <a:latin typeface="Gabriola" pitchFamily="82" charset="0"/>
              </a:rPr>
              <a:t>from an ear </a:t>
            </a:r>
            <a:r>
              <a:rPr lang="en-US" dirty="0">
                <a:solidFill>
                  <a:srgbClr val="0070C0"/>
                </a:solidFill>
                <a:latin typeface="Gabriola" pitchFamily="82" charset="0"/>
              </a:rPr>
              <a:t>must mean </a:t>
            </a:r>
            <a:r>
              <a:rPr lang="en-US" dirty="0">
                <a:latin typeface="Gabriola" pitchFamily="82" charset="0"/>
              </a:rPr>
              <a:t>that there is a </a:t>
            </a:r>
            <a:r>
              <a:rPr lang="en-US" dirty="0">
                <a:solidFill>
                  <a:srgbClr val="0070C0"/>
                </a:solidFill>
                <a:latin typeface="Gabriola" pitchFamily="82" charset="0"/>
              </a:rPr>
              <a:t>perforation of the tympanic membrane. </a:t>
            </a:r>
          </a:p>
          <a:p>
            <a:pPr>
              <a:buNone/>
            </a:pPr>
            <a:r>
              <a:rPr lang="en-US" dirty="0" err="1">
                <a:solidFill>
                  <a:srgbClr val="0070C0"/>
                </a:solidFill>
                <a:latin typeface="Gabriola" pitchFamily="82" charset="0"/>
              </a:rPr>
              <a:t>Th</a:t>
            </a:r>
            <a:r>
              <a:rPr lang="en-US" dirty="0">
                <a:solidFill>
                  <a:srgbClr val="0070C0"/>
                </a:solidFill>
                <a:latin typeface="Gabriola" pitchFamily="82" charset="0"/>
              </a:rPr>
              <a:t> ere are no mucous glands in the external canal</a:t>
            </a:r>
            <a:r>
              <a:rPr lang="en-US" dirty="0">
                <a:latin typeface="Gabriola" pitchFamily="82" charset="0"/>
              </a:rPr>
              <a:t>. </a:t>
            </a:r>
            <a:r>
              <a:rPr lang="en-US" dirty="0" err="1">
                <a:latin typeface="Gabriola" pitchFamily="82" charset="0"/>
              </a:rPr>
              <a:t>Otoscopy</a:t>
            </a:r>
            <a:r>
              <a:rPr lang="en-US" dirty="0">
                <a:latin typeface="Gabriola" pitchFamily="82" charset="0"/>
              </a:rPr>
              <a:t> and interpreting the findings can be difficult in a fractious child.</a:t>
            </a:r>
            <a:endParaRPr lang="ar-JO" dirty="0">
              <a:latin typeface="Gabriola" pitchFamily="82"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868362"/>
          </a:xfrm>
        </p:spPr>
        <p:txBody>
          <a:bodyPr>
            <a:noAutofit/>
          </a:bodyPr>
          <a:lstStyle/>
          <a:p>
            <a:r>
              <a:rPr lang="en-US" sz="2400" dirty="0">
                <a:solidFill>
                  <a:srgbClr val="0070C0"/>
                </a:solidFill>
                <a:latin typeface="Gabriola" pitchFamily="82" charset="0"/>
              </a:rPr>
              <a:t>The tympanic membrane The tympanic membrane varies in appearance according to the stage of the infection:</a:t>
            </a:r>
            <a:endParaRPr lang="ar-JO" sz="2400" dirty="0"/>
          </a:p>
        </p:txBody>
      </p:sp>
      <p:sp>
        <p:nvSpPr>
          <p:cNvPr id="3" name="Content Placeholder 2"/>
          <p:cNvSpPr>
            <a:spLocks noGrp="1"/>
          </p:cNvSpPr>
          <p:nvPr>
            <p:ph idx="1"/>
          </p:nvPr>
        </p:nvSpPr>
        <p:spPr>
          <a:xfrm>
            <a:off x="228600" y="1219200"/>
            <a:ext cx="8915400" cy="2590800"/>
          </a:xfrm>
        </p:spPr>
        <p:txBody>
          <a:bodyPr>
            <a:normAutofit fontScale="70000" lnSpcReduction="20000"/>
          </a:bodyPr>
          <a:lstStyle/>
          <a:p>
            <a:pPr marL="457200" indent="-457200" algn="just">
              <a:buFont typeface="+mj-lt"/>
              <a:buAutoNum type="arabicPeriod"/>
            </a:pPr>
            <a:r>
              <a:rPr lang="en-US" dirty="0">
                <a:solidFill>
                  <a:srgbClr val="00B050"/>
                </a:solidFill>
                <a:latin typeface="Gabriola" pitchFamily="82" charset="0"/>
              </a:rPr>
              <a:t>Loss of </a:t>
            </a:r>
            <a:r>
              <a:rPr lang="en-US" dirty="0" err="1">
                <a:solidFill>
                  <a:srgbClr val="00B050"/>
                </a:solidFill>
                <a:latin typeface="Gabriola" pitchFamily="82" charset="0"/>
              </a:rPr>
              <a:t>lustre</a:t>
            </a:r>
            <a:r>
              <a:rPr lang="en-US" dirty="0">
                <a:solidFill>
                  <a:srgbClr val="00B050"/>
                </a:solidFill>
                <a:latin typeface="Gabriola" pitchFamily="82" charset="0"/>
              </a:rPr>
              <a:t> and break-up of the light reflex.</a:t>
            </a:r>
          </a:p>
          <a:p>
            <a:pPr marL="457200" indent="-457200" algn="just">
              <a:buFont typeface="+mj-lt"/>
              <a:buAutoNum type="arabicPeriod"/>
            </a:pPr>
            <a:r>
              <a:rPr lang="en-US" dirty="0">
                <a:solidFill>
                  <a:srgbClr val="00B050"/>
                </a:solidFill>
                <a:latin typeface="Gabriola" pitchFamily="82" charset="0"/>
              </a:rPr>
              <a:t>Congestion of the small vessels around the periphery and along the handle of the </a:t>
            </a:r>
            <a:r>
              <a:rPr lang="en-US" dirty="0" err="1">
                <a:solidFill>
                  <a:srgbClr val="00B050"/>
                </a:solidFill>
                <a:latin typeface="Gabriola" pitchFamily="82" charset="0"/>
              </a:rPr>
              <a:t>malleus</a:t>
            </a:r>
            <a:r>
              <a:rPr lang="en-US" dirty="0">
                <a:solidFill>
                  <a:srgbClr val="00B050"/>
                </a:solidFill>
                <a:latin typeface="Gabriola" pitchFamily="82" charset="0"/>
              </a:rPr>
              <a:t>.</a:t>
            </a:r>
          </a:p>
          <a:p>
            <a:pPr marL="457200" indent="-457200" algn="just">
              <a:buFont typeface="+mj-lt"/>
              <a:buAutoNum type="arabicPeriod"/>
            </a:pPr>
            <a:r>
              <a:rPr lang="en-US" dirty="0">
                <a:solidFill>
                  <a:srgbClr val="00B050"/>
                </a:solidFill>
                <a:latin typeface="Gabriola" pitchFamily="82" charset="0"/>
              </a:rPr>
              <a:t>Redness and fullness of the drum; the </a:t>
            </a:r>
            <a:r>
              <a:rPr lang="en-US" dirty="0" err="1">
                <a:solidFill>
                  <a:srgbClr val="00B050"/>
                </a:solidFill>
                <a:latin typeface="Gabriola" pitchFamily="82" charset="0"/>
              </a:rPr>
              <a:t>malleus</a:t>
            </a:r>
            <a:r>
              <a:rPr lang="en-US" dirty="0">
                <a:solidFill>
                  <a:srgbClr val="00B050"/>
                </a:solidFill>
                <a:latin typeface="Gabriola" pitchFamily="82" charset="0"/>
              </a:rPr>
              <a:t> handle becomes more vertical.</a:t>
            </a:r>
          </a:p>
          <a:p>
            <a:pPr marL="457200" indent="-457200" algn="just">
              <a:buFont typeface="+mj-lt"/>
              <a:buAutoNum type="arabicPeriod"/>
            </a:pPr>
            <a:r>
              <a:rPr lang="en-US" dirty="0">
                <a:solidFill>
                  <a:srgbClr val="00B050"/>
                </a:solidFill>
                <a:latin typeface="Gabriola" pitchFamily="82" charset="0"/>
              </a:rPr>
              <a:t>Bulging, with loss of landmarks. Purple </a:t>
            </a:r>
            <a:r>
              <a:rPr lang="en-US" dirty="0" err="1">
                <a:solidFill>
                  <a:srgbClr val="00B050"/>
                </a:solidFill>
                <a:latin typeface="Gabriola" pitchFamily="82" charset="0"/>
              </a:rPr>
              <a:t>colour</a:t>
            </a:r>
            <a:r>
              <a:rPr lang="en-US" dirty="0">
                <a:solidFill>
                  <a:srgbClr val="00B050"/>
                </a:solidFill>
                <a:latin typeface="Gabriola" pitchFamily="82" charset="0"/>
              </a:rPr>
              <a:t>. Outer layer may desquamate, causing blood-stained serous discharge. Early necrosis may be recognized, heralding imminent perforation.</a:t>
            </a:r>
          </a:p>
          <a:p>
            <a:pPr marL="457200" indent="-457200" algn="just">
              <a:buFont typeface="+mj-lt"/>
              <a:buAutoNum type="arabicPeriod"/>
            </a:pPr>
            <a:r>
              <a:rPr lang="en-US" dirty="0">
                <a:solidFill>
                  <a:srgbClr val="00B050"/>
                </a:solidFill>
                <a:latin typeface="Gabriola" pitchFamily="82" charset="0"/>
              </a:rPr>
              <a:t>Perforation with </a:t>
            </a:r>
            <a:r>
              <a:rPr lang="en-US" dirty="0" err="1">
                <a:solidFill>
                  <a:srgbClr val="00B050"/>
                </a:solidFill>
                <a:latin typeface="Gabriola" pitchFamily="82" charset="0"/>
              </a:rPr>
              <a:t>otorrhoea</a:t>
            </a:r>
            <a:r>
              <a:rPr lang="en-US" dirty="0">
                <a:solidFill>
                  <a:srgbClr val="00B050"/>
                </a:solidFill>
                <a:latin typeface="Gabriola" pitchFamily="82" charset="0"/>
              </a:rPr>
              <a:t>, which will often be blood-stained. Profuse and </a:t>
            </a:r>
            <a:r>
              <a:rPr lang="en-US" dirty="0" err="1">
                <a:solidFill>
                  <a:srgbClr val="00B050"/>
                </a:solidFill>
                <a:latin typeface="Gabriola" pitchFamily="82" charset="0"/>
              </a:rPr>
              <a:t>mucoid</a:t>
            </a:r>
            <a:r>
              <a:rPr lang="en-US" dirty="0">
                <a:solidFill>
                  <a:srgbClr val="00B050"/>
                </a:solidFill>
                <a:latin typeface="Gabriola" pitchFamily="82" charset="0"/>
              </a:rPr>
              <a:t> at first, later becoming thick and yellow</a:t>
            </a:r>
            <a:endParaRPr lang="ar-JO" dirty="0">
              <a:solidFill>
                <a:srgbClr val="00B050"/>
              </a:solidFill>
              <a:latin typeface="Gabriola" pitchFamily="82" charset="0"/>
            </a:endParaRPr>
          </a:p>
        </p:txBody>
      </p:sp>
      <p:pic>
        <p:nvPicPr>
          <p:cNvPr id="4" name="Picture 4" descr="http://image.slidesharecdn.com/typesofotitismediacompleteandeditted-160119160939/95/types-of-otitis-media-by-dr-haseeb-ahmed-dec-2011-10-638.jpg?cb=1453219909"/>
          <p:cNvPicPr>
            <a:picLocks noChangeAspect="1" noChangeArrowheads="1"/>
          </p:cNvPicPr>
          <p:nvPr/>
        </p:nvPicPr>
        <p:blipFill>
          <a:blip r:embed="rId2" cstate="print"/>
          <a:srcRect/>
          <a:stretch>
            <a:fillRect/>
          </a:stretch>
        </p:blipFill>
        <p:spPr bwMode="auto">
          <a:xfrm>
            <a:off x="0" y="3657600"/>
            <a:ext cx="9144000" cy="32004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a:solidFill>
                  <a:srgbClr val="00B0F0"/>
                </a:solidFill>
                <a:latin typeface="Gabriola" pitchFamily="82" charset="0"/>
              </a:rPr>
              <a:t>Investigations </a:t>
            </a:r>
            <a:endParaRPr lang="ar-JO" dirty="0">
              <a:solidFill>
                <a:srgbClr val="00B0F0"/>
              </a:solidFill>
              <a:latin typeface="Gabriola" pitchFamily="82" charset="0"/>
            </a:endParaRPr>
          </a:p>
        </p:txBody>
      </p:sp>
      <p:sp>
        <p:nvSpPr>
          <p:cNvPr id="3" name="Content Placeholder 2"/>
          <p:cNvSpPr>
            <a:spLocks noGrp="1"/>
          </p:cNvSpPr>
          <p:nvPr>
            <p:ph idx="1"/>
          </p:nvPr>
        </p:nvSpPr>
        <p:spPr>
          <a:xfrm>
            <a:off x="457200" y="914401"/>
            <a:ext cx="8229600" cy="3581400"/>
          </a:xfrm>
        </p:spPr>
        <p:txBody>
          <a:bodyPr>
            <a:normAutofit fontScale="92500" lnSpcReduction="10000"/>
          </a:bodyPr>
          <a:lstStyle/>
          <a:p>
            <a:r>
              <a:rPr lang="en-US" sz="2800" dirty="0">
                <a:latin typeface="Gabriola" pitchFamily="82" charset="0"/>
                <a:cs typeface="Majalla UI"/>
              </a:rPr>
              <a:t>Usually </a:t>
            </a:r>
            <a:r>
              <a:rPr lang="en-US" sz="2800" b="1" dirty="0">
                <a:solidFill>
                  <a:srgbClr val="00B0F0"/>
                </a:solidFill>
                <a:latin typeface="Gabriola" pitchFamily="82" charset="0"/>
                <a:cs typeface="Majalla UI"/>
              </a:rPr>
              <a:t>no investigation</a:t>
            </a:r>
            <a:r>
              <a:rPr lang="en-US" sz="2800" dirty="0">
                <a:solidFill>
                  <a:srgbClr val="00B0F0"/>
                </a:solidFill>
                <a:latin typeface="Gabriola" pitchFamily="82" charset="0"/>
                <a:cs typeface="Majalla UI"/>
              </a:rPr>
              <a:t> </a:t>
            </a:r>
            <a:r>
              <a:rPr lang="en-US" sz="2800" dirty="0">
                <a:latin typeface="Gabriola" pitchFamily="82" charset="0"/>
                <a:cs typeface="Majalla UI"/>
              </a:rPr>
              <a:t>is required. </a:t>
            </a:r>
          </a:p>
          <a:p>
            <a:r>
              <a:rPr lang="en-US" sz="2800" b="1" dirty="0">
                <a:solidFill>
                  <a:srgbClr val="00B0F0"/>
                </a:solidFill>
                <a:latin typeface="Gabriola" pitchFamily="82" charset="0"/>
                <a:cs typeface="Majalla UI"/>
              </a:rPr>
              <a:t>Culture of discharge from ear may be indicated </a:t>
            </a:r>
            <a:r>
              <a:rPr lang="en-US" sz="2800" dirty="0">
                <a:solidFill>
                  <a:srgbClr val="00B0F0"/>
                </a:solidFill>
                <a:latin typeface="Gabriola" pitchFamily="82" charset="0"/>
                <a:cs typeface="Majalla UI"/>
              </a:rPr>
              <a:t>in chronic or recurrent perforation. </a:t>
            </a:r>
          </a:p>
          <a:p>
            <a:r>
              <a:rPr lang="en-US" sz="2800" dirty="0" err="1">
                <a:solidFill>
                  <a:srgbClr val="00B0F0"/>
                </a:solidFill>
                <a:latin typeface="Gabriola" pitchFamily="82" charset="0"/>
              </a:rPr>
              <a:t>Audiometry</a:t>
            </a:r>
            <a:r>
              <a:rPr lang="en-US" sz="2800" dirty="0">
                <a:solidFill>
                  <a:srgbClr val="00B0F0"/>
                </a:solidFill>
                <a:latin typeface="Gabriola" pitchFamily="82" charset="0"/>
              </a:rPr>
              <a:t> </a:t>
            </a:r>
            <a:r>
              <a:rPr lang="en-US" sz="2800" dirty="0">
                <a:latin typeface="Gabriola" pitchFamily="82" charset="0"/>
              </a:rPr>
              <a:t>should be performed if chronic hearing loss is suspected; however, not during acute infection.</a:t>
            </a:r>
          </a:p>
          <a:p>
            <a:pPr>
              <a:buNone/>
            </a:pPr>
            <a:r>
              <a:rPr lang="en-US" sz="2800" dirty="0">
                <a:latin typeface="Gabriola" pitchFamily="82" charset="0"/>
                <a:cs typeface="Majalla UI"/>
              </a:rPr>
              <a:t>So diagnosis simply  by detect an active infection in the middle ear is to </a:t>
            </a:r>
            <a:r>
              <a:rPr lang="en-US" sz="2800" b="1" dirty="0">
                <a:latin typeface="Gabriola" pitchFamily="82" charset="0"/>
                <a:cs typeface="Majalla UI"/>
              </a:rPr>
              <a:t>look</a:t>
            </a:r>
            <a:r>
              <a:rPr lang="en-US" sz="2800" dirty="0">
                <a:latin typeface="Gabriola" pitchFamily="82" charset="0"/>
                <a:cs typeface="Majalla UI"/>
              </a:rPr>
              <a:t> in the child’s ear with an </a:t>
            </a:r>
            <a:r>
              <a:rPr lang="en-US" sz="2800" b="1" dirty="0" err="1">
                <a:solidFill>
                  <a:srgbClr val="00B0F0"/>
                </a:solidFill>
                <a:latin typeface="Gabriola" pitchFamily="82" charset="0"/>
                <a:cs typeface="Majalla UI"/>
              </a:rPr>
              <a:t>otoscope</a:t>
            </a:r>
            <a:r>
              <a:rPr lang="en-US" sz="2800" dirty="0">
                <a:solidFill>
                  <a:srgbClr val="FF0000"/>
                </a:solidFill>
                <a:latin typeface="Gabriola" pitchFamily="82" charset="0"/>
                <a:cs typeface="Majalla UI"/>
              </a:rPr>
              <a:t>,</a:t>
            </a:r>
            <a:r>
              <a:rPr lang="en-US" sz="2800" dirty="0">
                <a:latin typeface="Gabriola" pitchFamily="82" charset="0"/>
                <a:cs typeface="Majalla UI"/>
              </a:rPr>
              <a:t> a light instrument that allows the physician to examine the outer ear and the eardrum. Inflammation of the eardrum indicates infection. </a:t>
            </a:r>
            <a:endParaRPr lang="ar-SA" sz="2800" dirty="0">
              <a:latin typeface="Gabriola" pitchFamily="82" charset="0"/>
            </a:endParaRPr>
          </a:p>
          <a:p>
            <a:endParaRPr lang="ar-JO" sz="2800" dirty="0">
              <a:latin typeface="Gabriola" pitchFamily="82" charset="0"/>
            </a:endParaRPr>
          </a:p>
        </p:txBody>
      </p:sp>
      <p:pic>
        <p:nvPicPr>
          <p:cNvPr id="4" name="Picture 2" descr="F:\ENT\9.jpg"/>
          <p:cNvPicPr>
            <a:picLocks noChangeAspect="1" noChangeArrowheads="1"/>
          </p:cNvPicPr>
          <p:nvPr/>
        </p:nvPicPr>
        <p:blipFill>
          <a:blip r:embed="rId2" cstate="print"/>
          <a:srcRect/>
          <a:stretch>
            <a:fillRect/>
          </a:stretch>
        </p:blipFill>
        <p:spPr bwMode="auto">
          <a:xfrm>
            <a:off x="914400" y="4572000"/>
            <a:ext cx="6934200" cy="22860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Autofit/>
          </a:bodyPr>
          <a:lstStyle/>
          <a:p>
            <a:r>
              <a:rPr lang="en-US" dirty="0">
                <a:solidFill>
                  <a:srgbClr val="00B0F0"/>
                </a:solidFill>
                <a:latin typeface="Gabriola" pitchFamily="82" charset="0"/>
              </a:rPr>
              <a:t>Treatment</a:t>
            </a:r>
            <a:br>
              <a:rPr lang="en-US" dirty="0">
                <a:solidFill>
                  <a:srgbClr val="00B0F0"/>
                </a:solidFill>
                <a:latin typeface="Gabriola" pitchFamily="82" charset="0"/>
              </a:rPr>
            </a:br>
            <a:endParaRPr lang="ar-JO" dirty="0">
              <a:solidFill>
                <a:srgbClr val="00B0F0"/>
              </a:solidFill>
              <a:latin typeface="Gabriola" pitchFamily="82" charset="0"/>
            </a:endParaRPr>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
            </a:pPr>
            <a:r>
              <a:rPr lang="en-US" sz="2800" dirty="0">
                <a:latin typeface="Gabriola" pitchFamily="82" charset="0"/>
              </a:rPr>
              <a:t>The treatment </a:t>
            </a:r>
            <a:r>
              <a:rPr lang="en-US" sz="2800" dirty="0">
                <a:solidFill>
                  <a:srgbClr val="C00000"/>
                </a:solidFill>
                <a:latin typeface="Gabriola" pitchFamily="82" charset="0"/>
              </a:rPr>
              <a:t>depends on the stage </a:t>
            </a:r>
            <a:r>
              <a:rPr lang="en-US" sz="2800" dirty="0">
                <a:latin typeface="Gabriola" pitchFamily="82" charset="0"/>
              </a:rPr>
              <a:t>reached by the infection.</a:t>
            </a:r>
          </a:p>
          <a:p>
            <a:pPr>
              <a:buFont typeface="Wingdings" panose="05000000000000000000" pitchFamily="2" charset="2"/>
              <a:buChar char="§"/>
            </a:pPr>
            <a:r>
              <a:rPr lang="en-US" sz="2800" dirty="0">
                <a:latin typeface="Gabriola" pitchFamily="82" charset="0"/>
              </a:rPr>
              <a:t>The following stages may be considered: </a:t>
            </a:r>
          </a:p>
          <a:p>
            <a:pPr marL="514350" indent="-514350">
              <a:buAutoNum type="arabicParenR"/>
            </a:pPr>
            <a:r>
              <a:rPr lang="en-US" sz="2800" dirty="0">
                <a:latin typeface="Gabriola" pitchFamily="82" charset="0"/>
              </a:rPr>
              <a:t>Early</a:t>
            </a:r>
          </a:p>
          <a:p>
            <a:pPr marL="514350" indent="-514350">
              <a:buAutoNum type="arabicParenR"/>
            </a:pPr>
            <a:r>
              <a:rPr lang="en-US" sz="2800" dirty="0">
                <a:latin typeface="Gabriola" pitchFamily="82" charset="0"/>
              </a:rPr>
              <a:t>bulging</a:t>
            </a:r>
          </a:p>
          <a:p>
            <a:pPr marL="514350" indent="-514350">
              <a:buAutoNum type="arabicParenR"/>
            </a:pPr>
            <a:r>
              <a:rPr lang="en-US" sz="2800" dirty="0">
                <a:latin typeface="Gabriola" pitchFamily="82" charset="0"/>
              </a:rPr>
              <a:t>discharging</a:t>
            </a:r>
            <a:r>
              <a:rPr lang="en-US" sz="2800" dirty="0"/>
              <a:t>.</a:t>
            </a:r>
          </a:p>
          <a:p>
            <a:pPr>
              <a:buFont typeface="Wingdings" panose="05000000000000000000" pitchFamily="2" charset="2"/>
              <a:buChar char="§"/>
            </a:pPr>
            <a:r>
              <a:rPr lang="en-US" sz="2800" dirty="0">
                <a:latin typeface="Gabriola" pitchFamily="82" charset="0"/>
              </a:rPr>
              <a:t>Most cases of AOM improve </a:t>
            </a:r>
            <a:r>
              <a:rPr lang="en-US" sz="2800" dirty="0">
                <a:solidFill>
                  <a:srgbClr val="FF0000"/>
                </a:solidFill>
                <a:latin typeface="Gabriola" pitchFamily="82" charset="0"/>
              </a:rPr>
              <a:t>spontaneously</a:t>
            </a:r>
            <a:r>
              <a:rPr lang="en-US" sz="2800" dirty="0">
                <a:latin typeface="Gabriola" pitchFamily="82" charset="0"/>
              </a:rPr>
              <a:t>. Cases that require treatment may be managed with </a:t>
            </a:r>
            <a:r>
              <a:rPr lang="en-US" sz="2800" dirty="0">
                <a:solidFill>
                  <a:srgbClr val="FF0000"/>
                </a:solidFill>
                <a:latin typeface="Gabriola" pitchFamily="82" charset="0"/>
              </a:rPr>
              <a:t>antibiotics</a:t>
            </a:r>
            <a:r>
              <a:rPr lang="en-US" sz="2800" dirty="0">
                <a:latin typeface="Gabriola" pitchFamily="82" charset="0"/>
              </a:rPr>
              <a:t> and </a:t>
            </a:r>
            <a:r>
              <a:rPr lang="en-US" sz="2800" dirty="0">
                <a:solidFill>
                  <a:srgbClr val="FF0000"/>
                </a:solidFill>
                <a:latin typeface="Gabriola" pitchFamily="82" charset="0"/>
              </a:rPr>
              <a:t>analgesics</a:t>
            </a:r>
            <a:r>
              <a:rPr lang="en-US" sz="2800" dirty="0">
                <a:latin typeface="Gabriola" pitchFamily="82" charset="0"/>
              </a:rPr>
              <a:t> or with observation alone. </a:t>
            </a:r>
          </a:p>
          <a:p>
            <a:pPr>
              <a:buFont typeface="Wingdings" panose="05000000000000000000" pitchFamily="2" charset="2"/>
              <a:buChar char="§"/>
            </a:pPr>
            <a:r>
              <a:rPr lang="en-US" sz="2800" dirty="0">
                <a:latin typeface="Gabriola" pitchFamily="82" charset="0"/>
              </a:rPr>
              <a:t>The recommendations offer more rigorous diagnostic criteria to reduce unnecessary antibiotic use.</a:t>
            </a:r>
          </a:p>
          <a:p>
            <a:pPr marL="514350" indent="-514350">
              <a:buNone/>
            </a:pPr>
            <a:endParaRPr lang="en-US"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00B0F0"/>
                </a:solidFill>
                <a:latin typeface="Gabriola" pitchFamily="82" charset="0"/>
              </a:rPr>
              <a:t>For early stage :</a:t>
            </a:r>
            <a:endParaRPr lang="ar-JO" dirty="0">
              <a:solidFill>
                <a:srgbClr val="00B0F0"/>
              </a:solidFill>
              <a:latin typeface="Gabriola" pitchFamily="82" charset="0"/>
            </a:endParaRPr>
          </a:p>
        </p:txBody>
      </p:sp>
      <p:sp>
        <p:nvSpPr>
          <p:cNvPr id="3" name="Content Placeholder 2"/>
          <p:cNvSpPr>
            <a:spLocks noGrp="1"/>
          </p:cNvSpPr>
          <p:nvPr>
            <p:ph idx="1"/>
          </p:nvPr>
        </p:nvSpPr>
        <p:spPr>
          <a:xfrm>
            <a:off x="381000" y="1219200"/>
            <a:ext cx="8229600" cy="5334000"/>
          </a:xfrm>
        </p:spPr>
        <p:txBody>
          <a:bodyPr>
            <a:normAutofit fontScale="70000" lnSpcReduction="20000"/>
          </a:bodyPr>
          <a:lstStyle/>
          <a:p>
            <a:pPr marL="514350" indent="-457200">
              <a:buNone/>
            </a:pPr>
            <a:r>
              <a:rPr lang="en-US" dirty="0">
                <a:latin typeface="Gabriola" pitchFamily="82" charset="0"/>
              </a:rPr>
              <a:t>1. </a:t>
            </a:r>
            <a:r>
              <a:rPr lang="en-US" sz="4000" dirty="0">
                <a:latin typeface="Gabriola" pitchFamily="82" charset="0"/>
              </a:rPr>
              <a:t>Antibiotics</a:t>
            </a:r>
            <a:endParaRPr lang="en-US" sz="4000" dirty="0">
              <a:ln>
                <a:solidFill>
                  <a:srgbClr val="C00000"/>
                </a:solidFill>
              </a:ln>
              <a:solidFill>
                <a:srgbClr val="C00000"/>
              </a:solidFill>
              <a:latin typeface="Gabriola" pitchFamily="82" charset="0"/>
            </a:endParaRPr>
          </a:p>
          <a:p>
            <a:pPr marL="914400" lvl="1" indent="-457200">
              <a:buFont typeface="Courier New" pitchFamily="49" charset="0"/>
              <a:buChar char="o"/>
            </a:pPr>
            <a:r>
              <a:rPr lang="en-US" sz="4000" dirty="0">
                <a:ln>
                  <a:solidFill>
                    <a:srgbClr val="C00000"/>
                  </a:solidFill>
                </a:ln>
                <a:solidFill>
                  <a:srgbClr val="C00000"/>
                </a:solidFill>
                <a:latin typeface="Gabriola" pitchFamily="82" charset="0"/>
              </a:rPr>
              <a:t>Penicillin</a:t>
            </a:r>
            <a:r>
              <a:rPr lang="en-US" sz="4000" dirty="0">
                <a:latin typeface="Gabriola" pitchFamily="82" charset="0"/>
              </a:rPr>
              <a:t> remains the drug of choice in most cases, and ideally should be given initially by </a:t>
            </a:r>
            <a:r>
              <a:rPr lang="en-US" sz="4000" dirty="0">
                <a:solidFill>
                  <a:srgbClr val="FF0000"/>
                </a:solidFill>
                <a:latin typeface="Gabriola" pitchFamily="82" charset="0"/>
              </a:rPr>
              <a:t>injection</a:t>
            </a:r>
            <a:r>
              <a:rPr lang="en-US" sz="4000" dirty="0">
                <a:latin typeface="Gabriola" pitchFamily="82" charset="0"/>
              </a:rPr>
              <a:t> followed by </a:t>
            </a:r>
            <a:r>
              <a:rPr lang="en-US" sz="4000" dirty="0">
                <a:solidFill>
                  <a:srgbClr val="FF0000"/>
                </a:solidFill>
                <a:latin typeface="Gabriola" pitchFamily="82" charset="0"/>
              </a:rPr>
              <a:t>oral</a:t>
            </a:r>
            <a:r>
              <a:rPr lang="en-US" sz="4000" dirty="0">
                <a:latin typeface="Gabriola" pitchFamily="82" charset="0"/>
              </a:rPr>
              <a:t> medication. </a:t>
            </a:r>
          </a:p>
          <a:p>
            <a:pPr marL="914400" lvl="1" indent="-457200">
              <a:buFont typeface="Courier New" pitchFamily="49" charset="0"/>
              <a:buChar char="o"/>
            </a:pPr>
            <a:r>
              <a:rPr lang="en-US" sz="4000" dirty="0">
                <a:latin typeface="Gabriola" pitchFamily="82" charset="0"/>
              </a:rPr>
              <a:t>In children under </a:t>
            </a:r>
            <a:r>
              <a:rPr lang="en-US" sz="4000" u="sng" dirty="0">
                <a:latin typeface="Gabriola" pitchFamily="82" charset="0"/>
              </a:rPr>
              <a:t>5</a:t>
            </a:r>
            <a:r>
              <a:rPr lang="en-US" sz="4000" dirty="0">
                <a:latin typeface="Gabriola" pitchFamily="82" charset="0"/>
              </a:rPr>
              <a:t> years, when </a:t>
            </a:r>
            <a:r>
              <a:rPr lang="en-US" sz="4000" i="1" dirty="0" err="1">
                <a:solidFill>
                  <a:srgbClr val="C00000"/>
                </a:solidFill>
                <a:latin typeface="Gabriola" pitchFamily="82" charset="0"/>
              </a:rPr>
              <a:t>Haemophilus</a:t>
            </a:r>
            <a:r>
              <a:rPr lang="en-US" sz="4000" i="1" dirty="0">
                <a:solidFill>
                  <a:srgbClr val="C00000"/>
                </a:solidFill>
                <a:latin typeface="Gabriola" pitchFamily="82" charset="0"/>
              </a:rPr>
              <a:t> </a:t>
            </a:r>
            <a:r>
              <a:rPr lang="en-US" sz="4000" i="1" dirty="0" err="1">
                <a:solidFill>
                  <a:srgbClr val="C00000"/>
                </a:solidFill>
                <a:latin typeface="Gabriola" pitchFamily="82" charset="0"/>
              </a:rPr>
              <a:t>influenzae</a:t>
            </a:r>
            <a:r>
              <a:rPr lang="en-US" sz="4000" i="1" dirty="0">
                <a:latin typeface="Gabriola" pitchFamily="82" charset="0"/>
              </a:rPr>
              <a:t> is likely to be present, </a:t>
            </a:r>
            <a:r>
              <a:rPr lang="en-US" sz="4000" dirty="0" err="1">
                <a:ln>
                  <a:solidFill>
                    <a:srgbClr val="C00000"/>
                  </a:solidFill>
                </a:ln>
                <a:solidFill>
                  <a:srgbClr val="C00000"/>
                </a:solidFill>
                <a:latin typeface="Gabriola" pitchFamily="82" charset="0"/>
              </a:rPr>
              <a:t>amoxycillin</a:t>
            </a:r>
            <a:r>
              <a:rPr lang="en-US" sz="4000" i="1" dirty="0">
                <a:latin typeface="Gabriola" pitchFamily="82" charset="0"/>
              </a:rPr>
              <a:t> will </a:t>
            </a:r>
            <a:r>
              <a:rPr lang="en-US" sz="4000" dirty="0">
                <a:latin typeface="Gabriola" pitchFamily="82" charset="0"/>
              </a:rPr>
              <a:t>be more effective, and should always be considered if there is not a rapid response to penicillin. </a:t>
            </a:r>
          </a:p>
          <a:p>
            <a:pPr marL="914400" lvl="1" indent="-457200">
              <a:buFont typeface="Courier New" pitchFamily="49" charset="0"/>
              <a:buChar char="o"/>
            </a:pPr>
            <a:r>
              <a:rPr lang="en-US" sz="4000" dirty="0">
                <a:ln>
                  <a:solidFill>
                    <a:srgbClr val="C00000"/>
                  </a:solidFill>
                </a:ln>
                <a:solidFill>
                  <a:srgbClr val="C00000"/>
                </a:solidFill>
                <a:latin typeface="Gabriola" pitchFamily="82" charset="0"/>
              </a:rPr>
              <a:t>Co-</a:t>
            </a:r>
            <a:r>
              <a:rPr lang="en-US" sz="4000" dirty="0" err="1">
                <a:ln>
                  <a:solidFill>
                    <a:srgbClr val="C00000"/>
                  </a:solidFill>
                </a:ln>
                <a:solidFill>
                  <a:srgbClr val="C00000"/>
                </a:solidFill>
                <a:latin typeface="Gabriola" pitchFamily="82" charset="0"/>
              </a:rPr>
              <a:t>amoxiclav</a:t>
            </a:r>
            <a:r>
              <a:rPr lang="en-US" sz="4000" dirty="0">
                <a:latin typeface="Gabriola" pitchFamily="82" charset="0"/>
              </a:rPr>
              <a:t> is useful in </a:t>
            </a:r>
            <a:r>
              <a:rPr lang="en-US" sz="4000" i="1" dirty="0" err="1">
                <a:solidFill>
                  <a:srgbClr val="C00000"/>
                </a:solidFill>
                <a:latin typeface="Gabriola" pitchFamily="82" charset="0"/>
              </a:rPr>
              <a:t>Moraxella</a:t>
            </a:r>
            <a:r>
              <a:rPr lang="en-US" sz="4000" dirty="0">
                <a:latin typeface="Gabriola" pitchFamily="82" charset="0"/>
              </a:rPr>
              <a:t> infections. </a:t>
            </a:r>
          </a:p>
          <a:p>
            <a:pPr marL="914400" lvl="1" indent="-457200">
              <a:buFont typeface="Courier New" pitchFamily="49" charset="0"/>
              <a:buChar char="o"/>
            </a:pPr>
            <a:r>
              <a:rPr lang="en-US" sz="4000" dirty="0">
                <a:latin typeface="Gabriola" pitchFamily="82" charset="0"/>
              </a:rPr>
              <a:t>Be guided by sensitivity reports from the laboratory.</a:t>
            </a:r>
          </a:p>
          <a:p>
            <a:pPr lvl="1" algn="just">
              <a:buFont typeface="Wingdings" panose="05000000000000000000" pitchFamily="2" charset="2"/>
              <a:buChar char="§"/>
            </a:pPr>
            <a:endParaRPr lang="en-US" sz="4000" dirty="0">
              <a:latin typeface="Gabriola" pitchFamily="82" charset="0"/>
            </a:endParaRPr>
          </a:p>
          <a:p>
            <a:pPr>
              <a:buNone/>
            </a:pPr>
            <a:r>
              <a:rPr lang="en-US" sz="4000" dirty="0">
                <a:latin typeface="Gabriola" pitchFamily="82" charset="0"/>
              </a:rPr>
              <a:t>2. Analgesics</a:t>
            </a:r>
          </a:p>
          <a:p>
            <a:pPr algn="just">
              <a:buFont typeface="Courier New" pitchFamily="49" charset="0"/>
              <a:buChar char="o"/>
            </a:pPr>
            <a:r>
              <a:rPr lang="en-US" sz="4000" dirty="0">
                <a:latin typeface="Gabriola" pitchFamily="82" charset="0"/>
              </a:rPr>
              <a:t>Simple analgesics, such as aspirin or </a:t>
            </a:r>
            <a:r>
              <a:rPr lang="en-US" sz="4000" dirty="0" err="1">
                <a:latin typeface="Gabriola" pitchFamily="82" charset="0"/>
              </a:rPr>
              <a:t>paracetamol</a:t>
            </a:r>
            <a:r>
              <a:rPr lang="en-US" sz="4000" dirty="0">
                <a:latin typeface="Gabriola" pitchFamily="82" charset="0"/>
              </a:rPr>
              <a:t>, should suffice. </a:t>
            </a:r>
          </a:p>
          <a:p>
            <a:pPr algn="just">
              <a:buFont typeface="Courier New" pitchFamily="49" charset="0"/>
              <a:buChar char="o"/>
            </a:pPr>
            <a:r>
              <a:rPr lang="en-US" sz="4000" u="sng" dirty="0">
                <a:latin typeface="Gabriola" pitchFamily="82" charset="0"/>
              </a:rPr>
              <a:t>Avoid</a:t>
            </a:r>
            <a:r>
              <a:rPr lang="en-US" sz="4000" dirty="0">
                <a:latin typeface="Gabriola" pitchFamily="82" charset="0"/>
              </a:rPr>
              <a:t> the use of aspirin in children because of the risk of </a:t>
            </a:r>
            <a:r>
              <a:rPr lang="en-US" sz="4000" dirty="0">
                <a:solidFill>
                  <a:srgbClr val="C00000"/>
                </a:solidFill>
                <a:effectLst>
                  <a:outerShdw blurRad="38100" dist="38100" dir="2700000" algn="tl">
                    <a:srgbClr val="000000">
                      <a:alpha val="43137"/>
                    </a:srgbClr>
                  </a:outerShdw>
                </a:effectLst>
                <a:latin typeface="Gabriola" pitchFamily="82" charset="0"/>
              </a:rPr>
              <a:t>Reye’s syndrome</a:t>
            </a:r>
            <a:r>
              <a:rPr lang="en-US" sz="4000" dirty="0">
                <a:latin typeface="Gabriola" pitchFamily="82" charset="0"/>
              </a:rPr>
              <a:t>.</a:t>
            </a:r>
          </a:p>
          <a:p>
            <a:pPr lvl="1" algn="just">
              <a:buFont typeface="Wingdings" panose="05000000000000000000" pitchFamily="2" charset="2"/>
              <a:buChar char="§"/>
            </a:pPr>
            <a:endParaRPr lang="en-US" sz="2400" dirty="0">
              <a:latin typeface="Gabriola" pitchFamily="82" charset="0"/>
            </a:endParaRPr>
          </a:p>
          <a:p>
            <a:pPr lvl="1" algn="just">
              <a:buFont typeface="Wingdings" panose="05000000000000000000" pitchFamily="2" charset="2"/>
              <a:buChar char="§"/>
            </a:pPr>
            <a:endParaRPr lang="en-US" sz="2400" dirty="0">
              <a:latin typeface="Gabriola" pitchFamily="82" charset="0"/>
            </a:endParaRPr>
          </a:p>
          <a:p>
            <a:endParaRPr lang="ar-JO" dirty="0">
              <a:latin typeface="Gabriola" pitchFamily="82"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267200"/>
            <a:ext cx="9144000" cy="2590800"/>
          </a:xfrm>
        </p:spPr>
        <p:txBody>
          <a:bodyPr>
            <a:normAutofit fontScale="85000" lnSpcReduction="10000"/>
          </a:bodyPr>
          <a:lstStyle/>
          <a:p>
            <a:pPr marL="274320" indent="-274320" algn="just">
              <a:buClr>
                <a:schemeClr val="accent3"/>
              </a:buClr>
              <a:buFont typeface="Wingdings 2"/>
              <a:buChar char=""/>
              <a:defRPr/>
            </a:pPr>
            <a:r>
              <a:rPr lang="en-US" sz="2400" dirty="0">
                <a:latin typeface="Gabriola" pitchFamily="82" charset="0"/>
              </a:rPr>
              <a:t>The ear consists of three major parts: the </a:t>
            </a:r>
            <a:r>
              <a:rPr lang="en-US" sz="2400" dirty="0">
                <a:solidFill>
                  <a:srgbClr val="FF0000"/>
                </a:solidFill>
                <a:latin typeface="Gabriola" pitchFamily="82" charset="0"/>
              </a:rPr>
              <a:t>outer ear, </a:t>
            </a:r>
            <a:r>
              <a:rPr lang="en-US" sz="2400" dirty="0">
                <a:latin typeface="Gabriola" pitchFamily="82" charset="0"/>
              </a:rPr>
              <a:t>the </a:t>
            </a:r>
            <a:r>
              <a:rPr lang="en-US" sz="2400" dirty="0">
                <a:solidFill>
                  <a:srgbClr val="FF0000"/>
                </a:solidFill>
                <a:latin typeface="Gabriola" pitchFamily="82" charset="0"/>
              </a:rPr>
              <a:t>middle ear, </a:t>
            </a:r>
            <a:r>
              <a:rPr lang="en-US" sz="2400" dirty="0">
                <a:latin typeface="Gabriola" pitchFamily="82" charset="0"/>
              </a:rPr>
              <a:t>and the </a:t>
            </a:r>
            <a:r>
              <a:rPr lang="en-US" sz="2400" dirty="0">
                <a:solidFill>
                  <a:srgbClr val="FF0000"/>
                </a:solidFill>
                <a:latin typeface="Gabriola" pitchFamily="82" charset="0"/>
              </a:rPr>
              <a:t>inner ear. </a:t>
            </a:r>
            <a:r>
              <a:rPr lang="en-US" sz="2400" dirty="0">
                <a:latin typeface="Gabriola" pitchFamily="82" charset="0"/>
              </a:rPr>
              <a:t>The outer ear includes the </a:t>
            </a:r>
            <a:r>
              <a:rPr lang="en-US" sz="2400" dirty="0" err="1">
                <a:latin typeface="Gabriola" pitchFamily="82" charset="0"/>
              </a:rPr>
              <a:t>pinna</a:t>
            </a:r>
            <a:r>
              <a:rPr lang="en-US" sz="2400" dirty="0">
                <a:latin typeface="Gabriola" pitchFamily="82" charset="0"/>
              </a:rPr>
              <a:t>—the visible part of the ear—and the ear canal. The outer ear extends to the tympanic membrane or eardrum, which separates the outer ear from the middle ear. </a:t>
            </a:r>
          </a:p>
          <a:p>
            <a:pPr marL="274320" indent="-274320" algn="just">
              <a:buClr>
                <a:schemeClr val="accent3"/>
              </a:buClr>
              <a:buFont typeface="Wingdings 2"/>
              <a:buChar char=""/>
              <a:defRPr/>
            </a:pPr>
            <a:r>
              <a:rPr lang="en-US" sz="2400" dirty="0">
                <a:latin typeface="Gabriola" pitchFamily="82" charset="0"/>
              </a:rPr>
              <a:t>The </a:t>
            </a:r>
            <a:r>
              <a:rPr lang="en-US" sz="2400" dirty="0">
                <a:solidFill>
                  <a:srgbClr val="FF0000"/>
                </a:solidFill>
                <a:latin typeface="Gabriola" pitchFamily="82" charset="0"/>
              </a:rPr>
              <a:t>middle ear </a:t>
            </a:r>
            <a:r>
              <a:rPr lang="en-US" sz="2400" dirty="0">
                <a:latin typeface="Gabriola" pitchFamily="82" charset="0"/>
              </a:rPr>
              <a:t>is an air-filled space that is located behind the eardrum. The middle ear contains three tiny bones, the </a:t>
            </a:r>
            <a:r>
              <a:rPr lang="en-US" sz="2400" dirty="0" err="1">
                <a:latin typeface="Gabriola" pitchFamily="82" charset="0"/>
              </a:rPr>
              <a:t>malleus</a:t>
            </a:r>
            <a:r>
              <a:rPr lang="en-US" sz="2400" dirty="0">
                <a:latin typeface="Gabriola" pitchFamily="82" charset="0"/>
              </a:rPr>
              <a:t>, </a:t>
            </a:r>
            <a:r>
              <a:rPr lang="en-US" sz="2400" dirty="0" err="1">
                <a:latin typeface="Gabriola" pitchFamily="82" charset="0"/>
              </a:rPr>
              <a:t>incus</a:t>
            </a:r>
            <a:r>
              <a:rPr lang="en-US" sz="2400" dirty="0">
                <a:latin typeface="Gabriola" pitchFamily="82" charset="0"/>
              </a:rPr>
              <a:t>, and stapes, which transmit sound from the eardrum to the inner ear.</a:t>
            </a:r>
          </a:p>
          <a:p>
            <a:pPr marL="274320" indent="-274320" algn="just">
              <a:buClr>
                <a:schemeClr val="accent3"/>
              </a:buClr>
              <a:buFont typeface="Wingdings 2"/>
              <a:buChar char=""/>
              <a:defRPr/>
            </a:pPr>
            <a:r>
              <a:rPr lang="en-US" sz="2400" dirty="0">
                <a:latin typeface="Gabriola" pitchFamily="82" charset="0"/>
              </a:rPr>
              <a:t> The </a:t>
            </a:r>
            <a:r>
              <a:rPr lang="en-US" sz="2400" dirty="0">
                <a:solidFill>
                  <a:srgbClr val="FF0000"/>
                </a:solidFill>
                <a:latin typeface="Gabriola" pitchFamily="82" charset="0"/>
              </a:rPr>
              <a:t>inner ear </a:t>
            </a:r>
            <a:r>
              <a:rPr lang="en-US" sz="2400" dirty="0">
                <a:latin typeface="Gabriola" pitchFamily="82" charset="0"/>
              </a:rPr>
              <a:t>contains the hearing and balance organs. The cochlea contains the hearing organ which converts sound into electrical signals which are associated with the origin of impulses carried by nerves to the brain where their meanings are appreciated</a:t>
            </a:r>
            <a:endParaRPr lang="ar-JO" sz="2400" dirty="0">
              <a:latin typeface="Gabriola" pitchFamily="82" charset="0"/>
            </a:endParaRPr>
          </a:p>
        </p:txBody>
      </p:sp>
      <p:pic>
        <p:nvPicPr>
          <p:cNvPr id="4" name="Picture 3" descr="ear-anatomy.jpg"/>
          <p:cNvPicPr>
            <a:picLocks noChangeAspect="1"/>
          </p:cNvPicPr>
          <p:nvPr/>
        </p:nvPicPr>
        <p:blipFill>
          <a:blip r:embed="rId2" cstate="print"/>
          <a:stretch>
            <a:fillRect/>
          </a:stretch>
        </p:blipFill>
        <p:spPr>
          <a:xfrm>
            <a:off x="0" y="0"/>
            <a:ext cx="9144000" cy="411480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lnSpcReduction="10000"/>
          </a:bodyPr>
          <a:lstStyle/>
          <a:p>
            <a:pPr algn="just">
              <a:buNone/>
            </a:pPr>
            <a:r>
              <a:rPr lang="en-US" sz="3600" dirty="0">
                <a:latin typeface="Gabriola" pitchFamily="82" charset="0"/>
              </a:rPr>
              <a:t>3. Nasal vasoconstrictors</a:t>
            </a:r>
          </a:p>
          <a:p>
            <a:pPr algn="just">
              <a:buFont typeface="Wingdings" panose="05000000000000000000" pitchFamily="2" charset="2"/>
              <a:buChar char="§"/>
            </a:pPr>
            <a:r>
              <a:rPr lang="en-US" dirty="0">
                <a:latin typeface="Gabriola" pitchFamily="82" charset="0"/>
              </a:rPr>
              <a:t>The role of </a:t>
            </a:r>
            <a:r>
              <a:rPr lang="en-US" dirty="0">
                <a:solidFill>
                  <a:srgbClr val="C00000"/>
                </a:solidFill>
                <a:latin typeface="Gabriola" pitchFamily="82" charset="0"/>
              </a:rPr>
              <a:t>0.5% ephedrine </a:t>
            </a:r>
            <a:r>
              <a:rPr lang="en-US" dirty="0">
                <a:latin typeface="Gabriola" pitchFamily="82" charset="0"/>
              </a:rPr>
              <a:t>nasal drops is traditional but its value is </a:t>
            </a:r>
            <a:r>
              <a:rPr lang="en-US" u="sng" dirty="0">
                <a:latin typeface="Gabriola" pitchFamily="82" charset="0"/>
              </a:rPr>
              <a:t>un</a:t>
            </a:r>
            <a:r>
              <a:rPr lang="en-US" dirty="0">
                <a:latin typeface="Gabriola" pitchFamily="82" charset="0"/>
              </a:rPr>
              <a:t>certain in </a:t>
            </a:r>
            <a:r>
              <a:rPr lang="en-US" dirty="0">
                <a:solidFill>
                  <a:srgbClr val="FF0000"/>
                </a:solidFill>
                <a:latin typeface="Gabriola" pitchFamily="82" charset="0"/>
              </a:rPr>
              <a:t>the presence of acute inflammation of the middle ear.</a:t>
            </a:r>
            <a:endParaRPr lang="en-US" dirty="0">
              <a:latin typeface="Gabriola" pitchFamily="82" charset="0"/>
            </a:endParaRPr>
          </a:p>
          <a:p>
            <a:pPr algn="just">
              <a:buNone/>
            </a:pPr>
            <a:r>
              <a:rPr lang="en-US" sz="3600" dirty="0">
                <a:latin typeface="Gabriola" pitchFamily="82" charset="0"/>
              </a:rPr>
              <a:t>4. Ear drops</a:t>
            </a:r>
          </a:p>
          <a:p>
            <a:pPr algn="just">
              <a:buFont typeface="Wingdings" panose="05000000000000000000" pitchFamily="2" charset="2"/>
              <a:buChar char="§"/>
            </a:pPr>
            <a:r>
              <a:rPr lang="en-US" dirty="0">
                <a:latin typeface="Gabriola" pitchFamily="82" charset="0"/>
              </a:rPr>
              <a:t>Ear drops are of </a:t>
            </a:r>
            <a:r>
              <a:rPr lang="en-US" u="sng" dirty="0">
                <a:latin typeface="Gabriola" pitchFamily="82" charset="0"/>
              </a:rPr>
              <a:t>no</a:t>
            </a:r>
            <a:r>
              <a:rPr lang="en-US" dirty="0">
                <a:latin typeface="Gabriola" pitchFamily="82" charset="0"/>
              </a:rPr>
              <a:t> value in acute </a:t>
            </a:r>
            <a:r>
              <a:rPr lang="en-US" dirty="0" err="1">
                <a:latin typeface="Gabriola" pitchFamily="82" charset="0"/>
              </a:rPr>
              <a:t>otitis</a:t>
            </a:r>
            <a:r>
              <a:rPr lang="en-US" dirty="0">
                <a:latin typeface="Gabriola" pitchFamily="82" charset="0"/>
              </a:rPr>
              <a:t> media with an intact drum. Especially illogical is the use of drops containing local </a:t>
            </a:r>
            <a:r>
              <a:rPr lang="en-US" dirty="0" err="1">
                <a:latin typeface="Gabriola" pitchFamily="82" charset="0"/>
              </a:rPr>
              <a:t>anaesthetics</a:t>
            </a:r>
            <a:r>
              <a:rPr lang="en-US" dirty="0">
                <a:latin typeface="Gabriola" pitchFamily="82" charset="0"/>
              </a:rPr>
              <a:t>, which can have </a:t>
            </a:r>
            <a:r>
              <a:rPr lang="en-US" u="sng" dirty="0">
                <a:latin typeface="Gabriola" pitchFamily="82" charset="0"/>
              </a:rPr>
              <a:t>no</a:t>
            </a:r>
            <a:r>
              <a:rPr lang="en-US" dirty="0">
                <a:latin typeface="Gabriola" pitchFamily="82" charset="0"/>
              </a:rPr>
              <a:t> effect on the middle-ear mucosa yet may cause a sensitivity reaction in the </a:t>
            </a:r>
            <a:r>
              <a:rPr lang="en-US" dirty="0" err="1">
                <a:latin typeface="Gabriola" pitchFamily="82" charset="0"/>
              </a:rPr>
              <a:t>meatal</a:t>
            </a:r>
            <a:r>
              <a:rPr lang="en-US" dirty="0">
                <a:latin typeface="Gabriola" pitchFamily="82" charset="0"/>
              </a:rPr>
              <a:t> skin.</a:t>
            </a:r>
            <a:endParaRPr lang="ar-JO" dirty="0">
              <a:latin typeface="Gabriola" pitchFamily="82"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Gabriola" pitchFamily="82" charset="0"/>
              </a:rPr>
              <a:t>In bulging stage:</a:t>
            </a:r>
            <a:endParaRPr lang="ar-JO" dirty="0">
              <a:latin typeface="Gabriola" pitchFamily="82" charset="0"/>
            </a:endParaRPr>
          </a:p>
        </p:txBody>
      </p:sp>
      <p:sp>
        <p:nvSpPr>
          <p:cNvPr id="3" name="Content Placeholder 2"/>
          <p:cNvSpPr>
            <a:spLocks noGrp="1"/>
          </p:cNvSpPr>
          <p:nvPr>
            <p:ph idx="1"/>
          </p:nvPr>
        </p:nvSpPr>
        <p:spPr>
          <a:xfrm>
            <a:off x="457200" y="1600200"/>
            <a:ext cx="5410200" cy="4876800"/>
          </a:xfrm>
        </p:spPr>
        <p:txBody>
          <a:bodyPr>
            <a:normAutofit fontScale="92500" lnSpcReduction="20000"/>
          </a:bodyPr>
          <a:lstStyle/>
          <a:p>
            <a:pPr algn="just">
              <a:buFont typeface="Wingdings" panose="05000000000000000000" pitchFamily="2" charset="2"/>
              <a:buChar char="§"/>
            </a:pPr>
            <a:r>
              <a:rPr lang="en-US" dirty="0" err="1">
                <a:solidFill>
                  <a:srgbClr val="C00000"/>
                </a:solidFill>
                <a:latin typeface="Gabriola" pitchFamily="82" charset="0"/>
              </a:rPr>
              <a:t>Myringotomy</a:t>
            </a:r>
            <a:r>
              <a:rPr lang="en-US" dirty="0">
                <a:latin typeface="Gabriola" pitchFamily="82" charset="0"/>
              </a:rPr>
              <a:t> is necessary when bulging of the tympanic membrane </a:t>
            </a:r>
            <a:r>
              <a:rPr lang="en-US" dirty="0">
                <a:solidFill>
                  <a:srgbClr val="FF0000"/>
                </a:solidFill>
                <a:latin typeface="Gabriola" pitchFamily="82" charset="0"/>
              </a:rPr>
              <a:t>persists</a:t>
            </a:r>
            <a:r>
              <a:rPr lang="en-US" dirty="0">
                <a:effectLst>
                  <a:outerShdw blurRad="38100" dist="38100" dir="2700000" algn="tl">
                    <a:srgbClr val="000000">
                      <a:alpha val="43137"/>
                    </a:srgbClr>
                  </a:outerShdw>
                </a:effectLst>
                <a:latin typeface="Gabriola" pitchFamily="82" charset="0"/>
              </a:rPr>
              <a:t>, </a:t>
            </a:r>
            <a:r>
              <a:rPr lang="en-US" dirty="0">
                <a:latin typeface="Gabriola" pitchFamily="82" charset="0"/>
              </a:rPr>
              <a:t>despite</a:t>
            </a:r>
            <a:r>
              <a:rPr lang="en-US" dirty="0">
                <a:effectLst>
                  <a:outerShdw blurRad="38100" dist="38100" dir="2700000" algn="tl">
                    <a:srgbClr val="000000">
                      <a:alpha val="43137"/>
                    </a:srgbClr>
                  </a:outerShdw>
                </a:effectLst>
                <a:latin typeface="Gabriola" pitchFamily="82" charset="0"/>
              </a:rPr>
              <a:t> </a:t>
            </a:r>
            <a:r>
              <a:rPr lang="en-US" dirty="0">
                <a:solidFill>
                  <a:srgbClr val="FF0000"/>
                </a:solidFill>
                <a:latin typeface="Gabriola" pitchFamily="82" charset="0"/>
              </a:rPr>
              <a:t>adequate antibiotic </a:t>
            </a:r>
            <a:r>
              <a:rPr lang="en-US" i="1" dirty="0">
                <a:latin typeface="Gabriola" pitchFamily="82" charset="0"/>
              </a:rPr>
              <a:t>therapy. </a:t>
            </a:r>
          </a:p>
          <a:p>
            <a:pPr algn="just">
              <a:buFont typeface="Wingdings" panose="05000000000000000000" pitchFamily="2" charset="2"/>
              <a:buChar char="§"/>
            </a:pPr>
            <a:r>
              <a:rPr lang="en-US" i="1" dirty="0">
                <a:latin typeface="Gabriola" pitchFamily="82" charset="0"/>
              </a:rPr>
              <a:t>It should be carried out under </a:t>
            </a:r>
            <a:r>
              <a:rPr lang="en-US" dirty="0">
                <a:solidFill>
                  <a:srgbClr val="FF0000"/>
                </a:solidFill>
                <a:latin typeface="Gabriola" pitchFamily="82" charset="0"/>
              </a:rPr>
              <a:t>general</a:t>
            </a:r>
            <a:r>
              <a:rPr lang="en-US" dirty="0">
                <a:latin typeface="Gabriola" pitchFamily="82" charset="0"/>
              </a:rPr>
              <a:t> </a:t>
            </a:r>
            <a:r>
              <a:rPr lang="en-US" dirty="0" err="1">
                <a:latin typeface="Gabriola" pitchFamily="82" charset="0"/>
              </a:rPr>
              <a:t>anaesthesia</a:t>
            </a:r>
            <a:r>
              <a:rPr lang="en-US" dirty="0">
                <a:latin typeface="Gabriola" pitchFamily="82" charset="0"/>
              </a:rPr>
              <a:t> in theatre and a </a:t>
            </a:r>
            <a:r>
              <a:rPr lang="en-US" dirty="0">
                <a:solidFill>
                  <a:srgbClr val="FF0000"/>
                </a:solidFill>
                <a:latin typeface="Gabriola" pitchFamily="82" charset="0"/>
              </a:rPr>
              <a:t>large incision</a:t>
            </a:r>
            <a:r>
              <a:rPr lang="en-US" dirty="0">
                <a:latin typeface="Gabriola" pitchFamily="82" charset="0"/>
              </a:rPr>
              <a:t> in the membrane should be made to allow the ear to drain. Pus should be sent for </a:t>
            </a:r>
            <a:r>
              <a:rPr lang="en-US" dirty="0">
                <a:solidFill>
                  <a:srgbClr val="FF0000"/>
                </a:solidFill>
                <a:latin typeface="Gabriola" pitchFamily="82" charset="0"/>
              </a:rPr>
              <a:t>bacteriological assessment</a:t>
            </a:r>
            <a:r>
              <a:rPr lang="en-US" dirty="0">
                <a:latin typeface="Gabriola" pitchFamily="82" charset="0"/>
              </a:rPr>
              <a:t>.</a:t>
            </a:r>
          </a:p>
          <a:p>
            <a:pPr algn="just">
              <a:buFont typeface="Wingdings" panose="05000000000000000000" pitchFamily="2" charset="2"/>
              <a:buChar char="§"/>
            </a:pPr>
            <a:r>
              <a:rPr lang="en-US" dirty="0">
                <a:latin typeface="Gabriola" pitchFamily="82" charset="0"/>
              </a:rPr>
              <a:t>Following </a:t>
            </a:r>
            <a:r>
              <a:rPr lang="en-US" dirty="0" err="1">
                <a:latin typeface="Gabriola" pitchFamily="82" charset="0"/>
              </a:rPr>
              <a:t>myringotomy</a:t>
            </a:r>
            <a:r>
              <a:rPr lang="en-US" dirty="0">
                <a:latin typeface="Gabriola" pitchFamily="82" charset="0"/>
              </a:rPr>
              <a:t>, the ear will discharge and the outer </a:t>
            </a:r>
            <a:r>
              <a:rPr lang="en-US" dirty="0" err="1">
                <a:latin typeface="Gabriola" pitchFamily="82" charset="0"/>
              </a:rPr>
              <a:t>meatus</a:t>
            </a:r>
            <a:r>
              <a:rPr lang="en-US" dirty="0">
                <a:latin typeface="Gabriola" pitchFamily="82" charset="0"/>
              </a:rPr>
              <a:t> should be </a:t>
            </a:r>
            <a:r>
              <a:rPr lang="en-US" dirty="0">
                <a:solidFill>
                  <a:srgbClr val="FF0000"/>
                </a:solidFill>
                <a:latin typeface="Gabriola" pitchFamily="82" charset="0"/>
              </a:rPr>
              <a:t>dry-mopped regularly</a:t>
            </a:r>
            <a:r>
              <a:rPr lang="en-US" dirty="0">
                <a:latin typeface="Gabriola" pitchFamily="82" charset="0"/>
              </a:rPr>
              <a:t>.</a:t>
            </a:r>
          </a:p>
          <a:p>
            <a:endParaRPr lang="ar-JO" dirty="0">
              <a:latin typeface="Gabriola" pitchFamily="82" charset="0"/>
            </a:endParaRPr>
          </a:p>
        </p:txBody>
      </p:sp>
      <p:pic>
        <p:nvPicPr>
          <p:cNvPr id="4" name="Picture 2" descr="C:\Users\HP\Desktop\myringotomy.jpg"/>
          <p:cNvPicPr>
            <a:picLocks noChangeAspect="1" noChangeArrowheads="1"/>
          </p:cNvPicPr>
          <p:nvPr/>
        </p:nvPicPr>
        <p:blipFill>
          <a:blip r:embed="rId2" cstate="print"/>
          <a:srcRect/>
          <a:stretch>
            <a:fillRect/>
          </a:stretch>
        </p:blipFill>
        <p:spPr bwMode="auto">
          <a:xfrm>
            <a:off x="5943601" y="1676400"/>
            <a:ext cx="3200399" cy="4728407"/>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Gabriola" pitchFamily="82" charset="0"/>
              </a:rPr>
              <a:t>In discharge :</a:t>
            </a:r>
            <a:endParaRPr lang="ar-JO" dirty="0">
              <a:latin typeface="Gabriola" pitchFamily="82" charset="0"/>
            </a:endParaRPr>
          </a:p>
        </p:txBody>
      </p:sp>
      <p:sp>
        <p:nvSpPr>
          <p:cNvPr id="3" name="Content Placeholder 2"/>
          <p:cNvSpPr>
            <a:spLocks noGrp="1"/>
          </p:cNvSpPr>
          <p:nvPr>
            <p:ph idx="1"/>
          </p:nvPr>
        </p:nvSpPr>
        <p:spPr/>
        <p:txBody>
          <a:bodyPr>
            <a:normAutofit fontScale="92500" lnSpcReduction="10000"/>
          </a:bodyPr>
          <a:lstStyle/>
          <a:p>
            <a:pPr algn="just">
              <a:buFont typeface="Wingdings" panose="05000000000000000000" pitchFamily="2" charset="2"/>
              <a:buChar char="§"/>
            </a:pPr>
            <a:r>
              <a:rPr lang="en-US" sz="2400" dirty="0">
                <a:latin typeface="Gabriola" pitchFamily="82" charset="0"/>
              </a:rPr>
              <a:t>Discharging—nature’s </a:t>
            </a:r>
            <a:r>
              <a:rPr lang="en-US" sz="2400" dirty="0" err="1">
                <a:latin typeface="Gabriola" pitchFamily="82" charset="0"/>
              </a:rPr>
              <a:t>myringotomy</a:t>
            </a:r>
            <a:endParaRPr lang="en-US" sz="2400" dirty="0">
              <a:latin typeface="Gabriola" pitchFamily="82" charset="0"/>
            </a:endParaRPr>
          </a:p>
          <a:p>
            <a:pPr algn="just">
              <a:buFont typeface="Wingdings" panose="05000000000000000000" pitchFamily="2" charset="2"/>
              <a:buChar char="§"/>
            </a:pPr>
            <a:r>
              <a:rPr lang="en-US" sz="2400" dirty="0">
                <a:latin typeface="Gabriola" pitchFamily="82" charset="0"/>
              </a:rPr>
              <a:t>If the ear is already discharging when the patient is first seen, a </a:t>
            </a:r>
            <a:r>
              <a:rPr lang="en-US" sz="2400" dirty="0">
                <a:solidFill>
                  <a:srgbClr val="FF0000"/>
                </a:solidFill>
                <a:latin typeface="Gabriola" pitchFamily="82" charset="0"/>
              </a:rPr>
              <a:t>swab</a:t>
            </a:r>
            <a:r>
              <a:rPr lang="en-US" sz="2400" dirty="0">
                <a:latin typeface="Gabriola" pitchFamily="82" charset="0"/>
              </a:rPr>
              <a:t> should be sent for culture of the organism. </a:t>
            </a:r>
            <a:r>
              <a:rPr lang="en-US" sz="2400" dirty="0">
                <a:solidFill>
                  <a:srgbClr val="FF0000"/>
                </a:solidFill>
                <a:latin typeface="Gabriola" pitchFamily="82" charset="0"/>
              </a:rPr>
              <a:t>Antibiotic</a:t>
            </a:r>
            <a:r>
              <a:rPr lang="en-US" sz="2400" dirty="0">
                <a:latin typeface="Gabriola" pitchFamily="82" charset="0"/>
              </a:rPr>
              <a:t> therapy should be started but modified if necessary when the result of the sensitivities is known. </a:t>
            </a:r>
          </a:p>
          <a:p>
            <a:pPr algn="just">
              <a:buFont typeface="Wingdings" panose="05000000000000000000" pitchFamily="2" charset="2"/>
              <a:buChar char="§"/>
            </a:pPr>
            <a:r>
              <a:rPr lang="en-US" sz="2400" dirty="0">
                <a:latin typeface="Gabriola" pitchFamily="82" charset="0"/>
              </a:rPr>
              <a:t>Regular aural toilet will be necessary.</a:t>
            </a:r>
          </a:p>
          <a:p>
            <a:pPr algn="just">
              <a:buNone/>
            </a:pPr>
            <a:endParaRPr lang="en-US" sz="2400" dirty="0">
              <a:latin typeface="Gabriola" pitchFamily="82" charset="0"/>
            </a:endParaRPr>
          </a:p>
          <a:p>
            <a:pPr algn="just">
              <a:buNone/>
            </a:pPr>
            <a:r>
              <a:rPr lang="en-US" sz="2400" dirty="0">
                <a:latin typeface="Gabriola" pitchFamily="82" charset="0"/>
              </a:rPr>
              <a:t>Further management </a:t>
            </a:r>
            <a:r>
              <a:rPr lang="en-US" sz="2400" dirty="0">
                <a:solidFill>
                  <a:srgbClr val="00B0F0"/>
                </a:solidFill>
                <a:latin typeface="Gabriola" pitchFamily="82" charset="0"/>
              </a:rPr>
              <a:t>Acute </a:t>
            </a:r>
            <a:r>
              <a:rPr lang="en-US" sz="2400" dirty="0" err="1">
                <a:solidFill>
                  <a:srgbClr val="00B0F0"/>
                </a:solidFill>
                <a:latin typeface="Gabriola" pitchFamily="82" charset="0"/>
              </a:rPr>
              <a:t>otitis</a:t>
            </a:r>
            <a:r>
              <a:rPr lang="en-US" sz="2400" dirty="0">
                <a:solidFill>
                  <a:srgbClr val="00B0F0"/>
                </a:solidFill>
                <a:latin typeface="Gabriola" pitchFamily="82" charset="0"/>
              </a:rPr>
              <a:t> media is not cured until the hearing and the appearance of the membrane have returned to normal.</a:t>
            </a:r>
            <a:r>
              <a:rPr lang="en-US" sz="2400" dirty="0">
                <a:latin typeface="Gabriola" pitchFamily="82" charset="0"/>
              </a:rPr>
              <a:t> This can take several weeks and a persistent effusion of fluid in the middle ear is especially common in children. If there is no resolution suspect: </a:t>
            </a:r>
          </a:p>
          <a:p>
            <a:pPr marL="457200" indent="-457200" algn="just">
              <a:buAutoNum type="arabicParenR"/>
            </a:pPr>
            <a:r>
              <a:rPr lang="en-US" sz="2400" dirty="0">
                <a:latin typeface="Gabriola" pitchFamily="82" charset="0"/>
              </a:rPr>
              <a:t>the nose, sinuses or </a:t>
            </a:r>
            <a:r>
              <a:rPr lang="en-US" sz="2400" dirty="0" err="1">
                <a:latin typeface="Gabriola" pitchFamily="82" charset="0"/>
              </a:rPr>
              <a:t>nasopharynx</a:t>
            </a:r>
            <a:r>
              <a:rPr lang="en-US" sz="2400" dirty="0">
                <a:latin typeface="Gabriola" pitchFamily="82" charset="0"/>
              </a:rPr>
              <a:t>; infection may be present;</a:t>
            </a:r>
          </a:p>
          <a:p>
            <a:pPr marL="457200" indent="-457200" algn="just">
              <a:buAutoNum type="arabicParenR"/>
            </a:pPr>
            <a:r>
              <a:rPr lang="en-US" sz="2400" dirty="0">
                <a:latin typeface="Gabriola" pitchFamily="82" charset="0"/>
              </a:rPr>
              <a:t> low-grade infection in the mastoid cells.</a:t>
            </a:r>
          </a:p>
          <a:p>
            <a:pPr marL="457200" indent="-457200" algn="just">
              <a:buAutoNum type="arabicParenR"/>
            </a:pPr>
            <a:r>
              <a:rPr lang="en-US" sz="2400" dirty="0">
                <a:latin typeface="Gabriola" pitchFamily="82" charset="0"/>
              </a:rPr>
              <a:t>the choice or dose of antibiotic</a:t>
            </a:r>
            <a:endParaRPr lang="ar-JO" sz="2400" dirty="0">
              <a:latin typeface="Gabriola" pitchFamily="82"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Gabriola" pitchFamily="82" charset="0"/>
              </a:rPr>
              <a:t>Recurrent </a:t>
            </a:r>
            <a:r>
              <a:rPr lang="en-US" dirty="0" err="1">
                <a:latin typeface="Gabriola" pitchFamily="82" charset="0"/>
              </a:rPr>
              <a:t>Otitis</a:t>
            </a:r>
            <a:r>
              <a:rPr lang="en-US" dirty="0">
                <a:latin typeface="Gabriola" pitchFamily="82" charset="0"/>
              </a:rPr>
              <a:t> Media</a:t>
            </a:r>
            <a:endParaRPr lang="ar-JO" dirty="0">
              <a:latin typeface="Gabriola" pitchFamily="82" charset="0"/>
            </a:endParaRPr>
          </a:p>
        </p:txBody>
      </p:sp>
      <p:sp>
        <p:nvSpPr>
          <p:cNvPr id="3" name="Content Placeholder 2"/>
          <p:cNvSpPr>
            <a:spLocks noGrp="1"/>
          </p:cNvSpPr>
          <p:nvPr>
            <p:ph idx="1"/>
          </p:nvPr>
        </p:nvSpPr>
        <p:spPr/>
        <p:txBody>
          <a:bodyPr>
            <a:normAutofit lnSpcReduction="10000"/>
          </a:bodyPr>
          <a:lstStyle/>
          <a:p>
            <a:pPr marL="514350" indent="-514350" algn="just">
              <a:buFont typeface="Courier New" pitchFamily="49" charset="0"/>
              <a:buChar char="o"/>
            </a:pPr>
            <a:r>
              <a:rPr lang="en-US" dirty="0">
                <a:latin typeface="Gabriola" pitchFamily="82" charset="0"/>
              </a:rPr>
              <a:t>Some children are susceptible to </a:t>
            </a:r>
            <a:r>
              <a:rPr lang="en-US" dirty="0">
                <a:solidFill>
                  <a:srgbClr val="FF0000"/>
                </a:solidFill>
                <a:latin typeface="Gabriola" pitchFamily="82" charset="0"/>
              </a:rPr>
              <a:t>repeated attacks of AOM.</a:t>
            </a:r>
          </a:p>
          <a:p>
            <a:pPr marL="514350" indent="-514350" algn="just">
              <a:buFont typeface="Courier New" pitchFamily="49" charset="0"/>
              <a:buChar char="o"/>
            </a:pPr>
            <a:r>
              <a:rPr lang="en-US" dirty="0">
                <a:latin typeface="Gabriola" pitchFamily="82" charset="0"/>
              </a:rPr>
              <a:t>There may be an underlying immunological deficit such as </a:t>
            </a:r>
            <a:r>
              <a:rPr lang="en-US" dirty="0" err="1">
                <a:solidFill>
                  <a:srgbClr val="FF0000"/>
                </a:solidFill>
                <a:latin typeface="Gabriola" pitchFamily="82" charset="0"/>
              </a:rPr>
              <a:t>IgA</a:t>
            </a:r>
            <a:r>
              <a:rPr lang="en-US" dirty="0">
                <a:latin typeface="Gabriola" pitchFamily="82" charset="0"/>
              </a:rPr>
              <a:t> deficiency or </a:t>
            </a:r>
            <a:r>
              <a:rPr lang="en-US" dirty="0" err="1">
                <a:solidFill>
                  <a:srgbClr val="FF0000"/>
                </a:solidFill>
                <a:latin typeface="Gabriola" pitchFamily="82" charset="0"/>
              </a:rPr>
              <a:t>hypogammaglobulinaemia</a:t>
            </a:r>
            <a:r>
              <a:rPr lang="en-US" dirty="0">
                <a:latin typeface="Gabriola" pitchFamily="82" charset="0"/>
              </a:rPr>
              <a:t> that will need to be investigated. </a:t>
            </a:r>
          </a:p>
          <a:p>
            <a:pPr marL="514350" indent="-514350" algn="just">
              <a:buFont typeface="Courier New" pitchFamily="49" charset="0"/>
              <a:buChar char="o"/>
            </a:pPr>
            <a:r>
              <a:rPr lang="en-US" dirty="0">
                <a:latin typeface="Gabriola" pitchFamily="82" charset="0"/>
              </a:rPr>
              <a:t>Long-term treatment with half-dose </a:t>
            </a:r>
            <a:r>
              <a:rPr lang="en-US" dirty="0" err="1">
                <a:solidFill>
                  <a:srgbClr val="C00000"/>
                </a:solidFill>
                <a:latin typeface="Gabriola" pitchFamily="82" charset="0"/>
              </a:rPr>
              <a:t>cotrimoxazole</a:t>
            </a:r>
            <a:r>
              <a:rPr lang="en-US" dirty="0">
                <a:latin typeface="Gabriola" pitchFamily="82" charset="0"/>
              </a:rPr>
              <a:t> may be beneficial. </a:t>
            </a:r>
          </a:p>
          <a:p>
            <a:pPr marL="514350" indent="-514350" algn="just">
              <a:buFont typeface="Courier New" pitchFamily="49" charset="0"/>
              <a:buChar char="o"/>
            </a:pPr>
            <a:r>
              <a:rPr lang="en-US" dirty="0">
                <a:latin typeface="Gabriola" pitchFamily="82" charset="0"/>
              </a:rPr>
              <a:t>If the attacks persist, </a:t>
            </a:r>
            <a:r>
              <a:rPr lang="en-US" dirty="0">
                <a:solidFill>
                  <a:srgbClr val="C00000"/>
                </a:solidFill>
                <a:latin typeface="Gabriola" pitchFamily="82" charset="0"/>
              </a:rPr>
              <a:t>grommet insertion </a:t>
            </a:r>
            <a:r>
              <a:rPr lang="en-US" b="1" dirty="0" err="1">
                <a:latin typeface="Gabriola" pitchFamily="82" charset="0"/>
              </a:rPr>
              <a:t>Tympanostomy</a:t>
            </a:r>
            <a:r>
              <a:rPr lang="en-US" b="1" dirty="0">
                <a:latin typeface="Gabriola" pitchFamily="82" charset="0"/>
              </a:rPr>
              <a:t> tube </a:t>
            </a:r>
            <a:r>
              <a:rPr lang="en-US" dirty="0">
                <a:latin typeface="Gabriola" pitchFamily="82" charset="0"/>
              </a:rPr>
              <a:t>may prevent further attacks but may result in purulent discharge.</a:t>
            </a:r>
          </a:p>
          <a:p>
            <a:endParaRPr lang="ar-JO"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latin typeface="Gabriola" pitchFamily="82" charset="0"/>
              </a:rPr>
              <a:t>Tympanostomy</a:t>
            </a:r>
            <a:r>
              <a:rPr lang="en-US" b="1" dirty="0">
                <a:latin typeface="Gabriola" pitchFamily="82" charset="0"/>
              </a:rPr>
              <a:t> tube indication</a:t>
            </a:r>
            <a:endParaRPr lang="ar-JO" dirty="0">
              <a:latin typeface="Gabriola" pitchFamily="82" charset="0"/>
            </a:endParaRPr>
          </a:p>
        </p:txBody>
      </p:sp>
      <p:sp>
        <p:nvSpPr>
          <p:cNvPr id="3" name="Content Placeholder 2"/>
          <p:cNvSpPr>
            <a:spLocks noGrp="1"/>
          </p:cNvSpPr>
          <p:nvPr>
            <p:ph idx="1"/>
          </p:nvPr>
        </p:nvSpPr>
        <p:spPr/>
        <p:txBody>
          <a:bodyPr/>
          <a:lstStyle/>
          <a:p>
            <a:pPr>
              <a:buFont typeface="Courier New" pitchFamily="49" charset="0"/>
              <a:buChar char="o"/>
            </a:pPr>
            <a:r>
              <a:rPr lang="en-US" sz="2400" dirty="0">
                <a:latin typeface="Gabriola" pitchFamily="82" charset="0"/>
              </a:rPr>
              <a:t>people who have </a:t>
            </a:r>
            <a:r>
              <a:rPr lang="en-US" sz="2400" dirty="0">
                <a:solidFill>
                  <a:srgbClr val="FF0000"/>
                </a:solidFill>
                <a:latin typeface="Gabriola" pitchFamily="82" charset="0"/>
              </a:rPr>
              <a:t>three or more </a:t>
            </a:r>
            <a:r>
              <a:rPr lang="en-US" sz="2400" dirty="0">
                <a:latin typeface="Gabriola" pitchFamily="82" charset="0"/>
              </a:rPr>
              <a:t>episodes of acute </a:t>
            </a:r>
            <a:r>
              <a:rPr lang="en-US" sz="2400" dirty="0" err="1">
                <a:latin typeface="Gabriola" pitchFamily="82" charset="0"/>
              </a:rPr>
              <a:t>otitis</a:t>
            </a:r>
            <a:r>
              <a:rPr lang="en-US" sz="2400" dirty="0">
                <a:latin typeface="Gabriola" pitchFamily="82" charset="0"/>
              </a:rPr>
              <a:t> media </a:t>
            </a:r>
            <a:r>
              <a:rPr lang="en-US" sz="2400" dirty="0">
                <a:solidFill>
                  <a:srgbClr val="FF0000"/>
                </a:solidFill>
                <a:latin typeface="Gabriola" pitchFamily="82" charset="0"/>
              </a:rPr>
              <a:t>in 6 months .</a:t>
            </a:r>
          </a:p>
          <a:p>
            <a:pPr>
              <a:buFont typeface="Courier New" pitchFamily="49" charset="0"/>
              <a:buChar char="o"/>
            </a:pPr>
            <a:r>
              <a:rPr lang="en-US" sz="2400" dirty="0">
                <a:latin typeface="Gabriola" pitchFamily="82" charset="0"/>
              </a:rPr>
              <a:t>or </a:t>
            </a:r>
            <a:r>
              <a:rPr lang="en-US" sz="2400" dirty="0">
                <a:solidFill>
                  <a:srgbClr val="FF0000"/>
                </a:solidFill>
                <a:latin typeface="Gabriola" pitchFamily="82" charset="0"/>
              </a:rPr>
              <a:t>four or more in a year</a:t>
            </a:r>
            <a:r>
              <a:rPr lang="en-US" sz="2400" dirty="0">
                <a:latin typeface="Gabriola" pitchFamily="82" charset="0"/>
              </a:rPr>
              <a:t>, with at least one episode or more attacks in the preceding 6 months </a:t>
            </a:r>
          </a:p>
          <a:p>
            <a:pPr>
              <a:buFont typeface="Courier New" pitchFamily="49" charset="0"/>
              <a:buChar char="o"/>
            </a:pPr>
            <a:endParaRPr lang="en-US" sz="2400" dirty="0">
              <a:latin typeface="Gabriola" pitchFamily="82" charset="0"/>
            </a:endParaRPr>
          </a:p>
          <a:p>
            <a:pPr algn="ctr">
              <a:buNone/>
            </a:pPr>
            <a:endParaRPr lang="en-US" dirty="0">
              <a:solidFill>
                <a:srgbClr val="00B0F0"/>
              </a:solidFill>
              <a:latin typeface="Gabriola" pitchFamily="82" charset="0"/>
            </a:endParaRPr>
          </a:p>
          <a:p>
            <a:pPr algn="ctr">
              <a:buNone/>
            </a:pPr>
            <a:r>
              <a:rPr lang="en-US" dirty="0">
                <a:solidFill>
                  <a:srgbClr val="00B0F0"/>
                </a:solidFill>
                <a:latin typeface="Gabriola" pitchFamily="82" charset="0"/>
              </a:rPr>
              <a:t>Grommet insertion</a:t>
            </a:r>
          </a:p>
          <a:p>
            <a:pPr>
              <a:buNone/>
            </a:pPr>
            <a:endParaRPr lang="ar-JO" dirty="0">
              <a:solidFill>
                <a:srgbClr val="00B0F0"/>
              </a:solidFill>
              <a:latin typeface="Gabriola" pitchFamily="82" charset="0"/>
            </a:endParaRPr>
          </a:p>
        </p:txBody>
      </p:sp>
      <p:pic>
        <p:nvPicPr>
          <p:cNvPr id="4" name="Picture 3" descr="C:\Users\HP\Documents\Downloads\Grommet_in_Ear_Drum.JPG"/>
          <p:cNvPicPr>
            <a:picLocks noChangeAspect="1" noChangeArrowheads="1"/>
          </p:cNvPicPr>
          <p:nvPr/>
        </p:nvPicPr>
        <p:blipFill>
          <a:blip r:embed="rId2" cstate="print"/>
          <a:srcRect/>
          <a:stretch>
            <a:fillRect/>
          </a:stretch>
        </p:blipFill>
        <p:spPr bwMode="auto">
          <a:xfrm>
            <a:off x="1524000" y="4572000"/>
            <a:ext cx="6203877" cy="2133600"/>
          </a:xfrm>
          <a:prstGeom prst="rect">
            <a:avLst/>
          </a:prstGeom>
          <a:noFill/>
        </p:spPr>
      </p:pic>
      <p:sp>
        <p:nvSpPr>
          <p:cNvPr id="5" name="Rectangle 4"/>
          <p:cNvSpPr/>
          <p:nvPr/>
        </p:nvSpPr>
        <p:spPr>
          <a:xfrm>
            <a:off x="685800" y="2895601"/>
            <a:ext cx="2743200" cy="830997"/>
          </a:xfrm>
          <a:prstGeom prst="rect">
            <a:avLst/>
          </a:prstGeom>
        </p:spPr>
        <p:txBody>
          <a:bodyPr wrap="square">
            <a:spAutoFit/>
          </a:bodyPr>
          <a:lstStyle/>
          <a:p>
            <a:r>
              <a:rPr lang="en-US" sz="2400" b="1" dirty="0">
                <a:latin typeface="Gabriola" pitchFamily="82" charset="0"/>
              </a:rPr>
              <a:t>complication</a:t>
            </a:r>
            <a:r>
              <a:rPr lang="en-US" sz="2400" dirty="0">
                <a:latin typeface="Gabriola" pitchFamily="82" charset="0"/>
              </a:rPr>
              <a:t> :</a:t>
            </a:r>
          </a:p>
          <a:p>
            <a:pPr>
              <a:buFont typeface="Courier New" pitchFamily="49" charset="0"/>
              <a:buChar char="o"/>
            </a:pPr>
            <a:r>
              <a:rPr lang="en-US" sz="2400" dirty="0">
                <a:latin typeface="Gabriola" pitchFamily="82" charset="0"/>
              </a:rPr>
              <a:t> most common </a:t>
            </a:r>
            <a:r>
              <a:rPr lang="en-US" sz="2400" dirty="0" err="1">
                <a:latin typeface="Gabriola" pitchFamily="82" charset="0"/>
              </a:rPr>
              <a:t>otorrhea</a:t>
            </a:r>
            <a:endParaRPr lang="ar-JO" sz="2400" dirty="0">
              <a:latin typeface="Gabriola" pitchFamily="82"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COMPLICATIONS</a:t>
            </a:r>
            <a:endParaRPr lang="ar-JO" dirty="0"/>
          </a:p>
        </p:txBody>
      </p:sp>
      <p:sp>
        <p:nvSpPr>
          <p:cNvPr id="3" name="Content Placeholder 2"/>
          <p:cNvSpPr>
            <a:spLocks noGrp="1"/>
          </p:cNvSpPr>
          <p:nvPr>
            <p:ph idx="1"/>
          </p:nvPr>
        </p:nvSpPr>
        <p:spPr>
          <a:xfrm>
            <a:off x="457200" y="1600200"/>
            <a:ext cx="5105400" cy="4525963"/>
          </a:xfrm>
        </p:spPr>
        <p:txBody>
          <a:bodyPr>
            <a:normAutofit fontScale="92500" lnSpcReduction="10000"/>
          </a:bodyPr>
          <a:lstStyle/>
          <a:p>
            <a:pPr>
              <a:buNone/>
            </a:pPr>
            <a:r>
              <a:rPr lang="en-US" sz="2800" dirty="0" err="1">
                <a:solidFill>
                  <a:srgbClr val="0070C0"/>
                </a:solidFill>
                <a:latin typeface="Gabriola" pitchFamily="82" charset="0"/>
              </a:rPr>
              <a:t>Otologic</a:t>
            </a:r>
            <a:r>
              <a:rPr lang="en-US" sz="2800" dirty="0">
                <a:solidFill>
                  <a:srgbClr val="0070C0"/>
                </a:solidFill>
                <a:latin typeface="Gabriola" pitchFamily="82" charset="0"/>
              </a:rPr>
              <a:t> complications :                             </a:t>
            </a:r>
          </a:p>
          <a:p>
            <a:pPr algn="just">
              <a:buFont typeface="Courier New" pitchFamily="49" charset="0"/>
              <a:buChar char="o"/>
            </a:pPr>
            <a:r>
              <a:rPr lang="en-US" sz="2800" dirty="0">
                <a:latin typeface="Gabriola" pitchFamily="82" charset="0"/>
              </a:rPr>
              <a:t>TM perforation,</a:t>
            </a:r>
          </a:p>
          <a:p>
            <a:pPr algn="just">
              <a:buFont typeface="Courier New" pitchFamily="49" charset="0"/>
              <a:buChar char="o"/>
            </a:pPr>
            <a:r>
              <a:rPr lang="en-US" sz="2800" dirty="0">
                <a:latin typeface="Gabriola" pitchFamily="82" charset="0"/>
              </a:rPr>
              <a:t> chronic </a:t>
            </a:r>
            <a:r>
              <a:rPr lang="en-US" sz="2800" dirty="0" err="1">
                <a:latin typeface="Gabriola" pitchFamily="82" charset="0"/>
              </a:rPr>
              <a:t>suppurative</a:t>
            </a:r>
            <a:r>
              <a:rPr lang="en-US" sz="2800" dirty="0">
                <a:latin typeface="Gabriola" pitchFamily="82" charset="0"/>
              </a:rPr>
              <a:t> OM, </a:t>
            </a:r>
          </a:p>
          <a:p>
            <a:pPr algn="just">
              <a:buFont typeface="Courier New" pitchFamily="49" charset="0"/>
              <a:buChar char="o"/>
            </a:pPr>
            <a:r>
              <a:rPr lang="en-US" sz="2800" dirty="0" err="1">
                <a:latin typeface="Gabriola" pitchFamily="82" charset="0"/>
              </a:rPr>
              <a:t>cholesteatoma</a:t>
            </a:r>
            <a:r>
              <a:rPr lang="en-US" sz="2800" dirty="0">
                <a:latin typeface="Gabriola" pitchFamily="82" charset="0"/>
              </a:rPr>
              <a:t>, </a:t>
            </a:r>
          </a:p>
          <a:p>
            <a:pPr algn="just">
              <a:buFont typeface="Courier New" pitchFamily="49" charset="0"/>
              <a:buChar char="o"/>
            </a:pPr>
            <a:r>
              <a:rPr lang="en-US" sz="2800" dirty="0" err="1">
                <a:latin typeface="Gabriola" pitchFamily="82" charset="0"/>
              </a:rPr>
              <a:t>ossicular</a:t>
            </a:r>
            <a:r>
              <a:rPr lang="en-US" sz="2800" dirty="0">
                <a:latin typeface="Gabriola" pitchFamily="82" charset="0"/>
              </a:rPr>
              <a:t> necrosis </a:t>
            </a:r>
          </a:p>
          <a:p>
            <a:pPr algn="just">
              <a:buFont typeface="Courier New" pitchFamily="49" charset="0"/>
              <a:buChar char="o"/>
            </a:pPr>
            <a:r>
              <a:rPr lang="en-US" sz="2800" dirty="0">
                <a:latin typeface="Gabriola" pitchFamily="82" charset="0"/>
              </a:rPr>
              <a:t>chronic </a:t>
            </a:r>
            <a:r>
              <a:rPr lang="en-US" sz="2800" dirty="0" err="1">
                <a:latin typeface="Gabriola" pitchFamily="82" charset="0"/>
              </a:rPr>
              <a:t>otorrhoea</a:t>
            </a:r>
            <a:endParaRPr lang="en-US" sz="2800" dirty="0">
              <a:latin typeface="Gabriola" pitchFamily="82" charset="0"/>
            </a:endParaRPr>
          </a:p>
          <a:p>
            <a:pPr algn="just">
              <a:buNone/>
            </a:pPr>
            <a:r>
              <a:rPr lang="en-US" sz="3500" dirty="0">
                <a:solidFill>
                  <a:srgbClr val="0070C0"/>
                </a:solidFill>
                <a:latin typeface="Gabriola" pitchFamily="82" charset="0"/>
              </a:rPr>
              <a:t>Intracranial complications </a:t>
            </a:r>
          </a:p>
          <a:p>
            <a:pPr algn="just">
              <a:buFont typeface="Courier New" pitchFamily="49" charset="0"/>
              <a:buChar char="o"/>
            </a:pPr>
            <a:r>
              <a:rPr lang="en-US" sz="2800" dirty="0">
                <a:latin typeface="Gabriola" pitchFamily="82" charset="0"/>
              </a:rPr>
              <a:t>meningitis,</a:t>
            </a:r>
          </a:p>
          <a:p>
            <a:pPr algn="just">
              <a:buFont typeface="Courier New" pitchFamily="49" charset="0"/>
              <a:buChar char="o"/>
            </a:pPr>
            <a:r>
              <a:rPr lang="en-US" sz="2800" dirty="0">
                <a:latin typeface="Gabriola" pitchFamily="82" charset="0"/>
              </a:rPr>
              <a:t> </a:t>
            </a:r>
            <a:r>
              <a:rPr lang="en-US" sz="2800" dirty="0" err="1">
                <a:latin typeface="Gabriola" pitchFamily="82" charset="0"/>
              </a:rPr>
              <a:t>extradural</a:t>
            </a:r>
            <a:r>
              <a:rPr lang="en-US" sz="2800" dirty="0">
                <a:latin typeface="Gabriola" pitchFamily="82" charset="0"/>
              </a:rPr>
              <a:t> abscess, </a:t>
            </a:r>
          </a:p>
          <a:p>
            <a:pPr algn="just">
              <a:buFont typeface="Courier New" pitchFamily="49" charset="0"/>
              <a:buChar char="o"/>
            </a:pPr>
            <a:r>
              <a:rPr lang="en-US" sz="2800" dirty="0">
                <a:latin typeface="Gabriola" pitchFamily="82" charset="0"/>
              </a:rPr>
              <a:t> brain abscess</a:t>
            </a:r>
            <a:endParaRPr lang="ar-JO" sz="2800" dirty="0">
              <a:latin typeface="Gabriola" pitchFamily="82" charset="0"/>
            </a:endParaRPr>
          </a:p>
        </p:txBody>
      </p:sp>
      <p:sp>
        <p:nvSpPr>
          <p:cNvPr id="5" name="Rectangle 4"/>
          <p:cNvSpPr/>
          <p:nvPr/>
        </p:nvSpPr>
        <p:spPr>
          <a:xfrm>
            <a:off x="5715000" y="1676400"/>
            <a:ext cx="2667000" cy="2308324"/>
          </a:xfrm>
          <a:prstGeom prst="rect">
            <a:avLst/>
          </a:prstGeom>
        </p:spPr>
        <p:txBody>
          <a:bodyPr wrap="square">
            <a:spAutoFit/>
          </a:bodyPr>
          <a:lstStyle/>
          <a:p>
            <a:r>
              <a:rPr lang="en-US" sz="2400" dirty="0">
                <a:solidFill>
                  <a:srgbClr val="0070C0"/>
                </a:solidFill>
                <a:latin typeface="Gabriola" pitchFamily="82" charset="0"/>
              </a:rPr>
              <a:t>Other complications include:</a:t>
            </a:r>
          </a:p>
          <a:p>
            <a:pPr>
              <a:buFont typeface="Courier New" pitchFamily="49" charset="0"/>
              <a:buChar char="o"/>
            </a:pPr>
            <a:r>
              <a:rPr lang="en-US" sz="1600" dirty="0"/>
              <a:t> </a:t>
            </a:r>
            <a:r>
              <a:rPr lang="en-US" sz="2400" dirty="0" err="1">
                <a:latin typeface="Gabriola" pitchFamily="82" charset="0"/>
              </a:rPr>
              <a:t>mastoiditis</a:t>
            </a:r>
            <a:endParaRPr lang="en-US" sz="2400" dirty="0">
              <a:latin typeface="Gabriola" pitchFamily="82" charset="0"/>
            </a:endParaRPr>
          </a:p>
          <a:p>
            <a:pPr>
              <a:buFont typeface="Courier New" pitchFamily="49" charset="0"/>
              <a:buChar char="o"/>
            </a:pPr>
            <a:r>
              <a:rPr lang="en-US" sz="2400" dirty="0">
                <a:latin typeface="Gabriola" pitchFamily="82" charset="0"/>
              </a:rPr>
              <a:t> </a:t>
            </a:r>
            <a:r>
              <a:rPr lang="en-US" sz="2400" dirty="0" err="1">
                <a:latin typeface="Gabriola" pitchFamily="82" charset="0"/>
              </a:rPr>
              <a:t>labyrinthitis</a:t>
            </a:r>
            <a:r>
              <a:rPr lang="en-US" sz="2400" dirty="0">
                <a:latin typeface="Gabriola" pitchFamily="82" charset="0"/>
              </a:rPr>
              <a:t> </a:t>
            </a:r>
          </a:p>
          <a:p>
            <a:pPr>
              <a:buFont typeface="Courier New" pitchFamily="49" charset="0"/>
              <a:buChar char="o"/>
            </a:pPr>
            <a:r>
              <a:rPr lang="en-US" sz="2400" dirty="0">
                <a:latin typeface="Gabriola" pitchFamily="82" charset="0"/>
              </a:rPr>
              <a:t>sigmoid sinus </a:t>
            </a:r>
            <a:r>
              <a:rPr lang="en-US" sz="2400" dirty="0" err="1">
                <a:latin typeface="Gabriola" pitchFamily="82" charset="0"/>
              </a:rPr>
              <a:t>thrombophlebitis</a:t>
            </a:r>
            <a:r>
              <a:rPr lang="en-US" sz="2400" dirty="0">
                <a:latin typeface="Gabriola" pitchFamily="82" charset="0"/>
              </a:rPr>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pPr>
              <a:buNone/>
            </a:pPr>
            <a:r>
              <a:rPr lang="en-US" dirty="0">
                <a:solidFill>
                  <a:srgbClr val="7030A0"/>
                </a:solidFill>
                <a:latin typeface="Gabriola" pitchFamily="82" charset="0"/>
              </a:rPr>
              <a:t>CLINICAL PRACTICE POINTS •</a:t>
            </a:r>
          </a:p>
          <a:p>
            <a:r>
              <a:rPr lang="en-US" dirty="0">
                <a:latin typeface="Gabriola" pitchFamily="82" charset="0"/>
              </a:rPr>
              <a:t> Eardrops are of no value in acute </a:t>
            </a:r>
            <a:r>
              <a:rPr lang="en-US" dirty="0" err="1">
                <a:latin typeface="Gabriola" pitchFamily="82" charset="0"/>
              </a:rPr>
              <a:t>otitis</a:t>
            </a:r>
            <a:r>
              <a:rPr lang="en-US" dirty="0">
                <a:latin typeface="Gabriola" pitchFamily="82" charset="0"/>
              </a:rPr>
              <a:t> media with an intact drum.</a:t>
            </a:r>
          </a:p>
          <a:p>
            <a:r>
              <a:rPr lang="en-US" dirty="0">
                <a:latin typeface="Gabriola" pitchFamily="82" charset="0"/>
              </a:rPr>
              <a:t> • Adequate analgesia is essential. </a:t>
            </a:r>
          </a:p>
          <a:p>
            <a:r>
              <a:rPr lang="en-US" dirty="0">
                <a:latin typeface="Gabriola" pitchFamily="82" charset="0"/>
              </a:rPr>
              <a:t>• If antibiotics are withheld, make sure you can review the child after 24 h. </a:t>
            </a:r>
          </a:p>
          <a:p>
            <a:r>
              <a:rPr lang="en-US" dirty="0">
                <a:latin typeface="Gabriola" pitchFamily="82" charset="0"/>
              </a:rPr>
              <a:t>• Passive smoking predisposes children to </a:t>
            </a:r>
            <a:r>
              <a:rPr lang="en-US" dirty="0" err="1">
                <a:latin typeface="Gabriola" pitchFamily="82" charset="0"/>
              </a:rPr>
              <a:t>otitis</a:t>
            </a:r>
            <a:r>
              <a:rPr lang="en-US" dirty="0">
                <a:latin typeface="Gabriola" pitchFamily="82" charset="0"/>
              </a:rPr>
              <a:t> media.</a:t>
            </a:r>
            <a:endParaRPr lang="ar-JO" dirty="0">
              <a:latin typeface="Gabriola" pitchFamily="82"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273050"/>
            <a:ext cx="8229600" cy="5853113"/>
          </a:xfrm>
        </p:spPr>
        <p:txBody>
          <a:bodyPr>
            <a:normAutofit/>
          </a:bodyPr>
          <a:lstStyle/>
          <a:p>
            <a:pPr algn="ctr" rtl="0">
              <a:buNone/>
            </a:pPr>
            <a:endParaRPr lang="en-US" sz="6000" dirty="0">
              <a:solidFill>
                <a:srgbClr val="7030A0"/>
              </a:solidFill>
              <a:latin typeface="Gabriola" pitchFamily="82" charset="0"/>
            </a:endParaRPr>
          </a:p>
          <a:p>
            <a:pPr algn="ctr" rtl="0">
              <a:buNone/>
            </a:pPr>
            <a:endParaRPr lang="en-US" sz="6000" dirty="0">
              <a:solidFill>
                <a:srgbClr val="7030A0"/>
              </a:solidFill>
              <a:latin typeface="Gabriola" pitchFamily="82" charset="0"/>
            </a:endParaRPr>
          </a:p>
          <a:p>
            <a:pPr algn="ctr" rtl="0">
              <a:buNone/>
            </a:pPr>
            <a:r>
              <a:rPr lang="en-US" sz="6000" dirty="0">
                <a:solidFill>
                  <a:srgbClr val="7030A0"/>
                </a:solidFill>
                <a:latin typeface="Gabriola" pitchFamily="82" charset="0"/>
              </a:rPr>
              <a:t>THANK YOU!</a:t>
            </a:r>
            <a:endParaRPr lang="ar-JO" sz="6000" dirty="0">
              <a:solidFill>
                <a:srgbClr val="7030A0"/>
              </a:solidFill>
              <a:latin typeface="Gabriola" pitchFamily="82" charset="0"/>
            </a:endParaRPr>
          </a:p>
        </p:txBody>
      </p:sp>
      <p:sp>
        <p:nvSpPr>
          <p:cNvPr id="3" name="Title 2">
            <a:extLst>
              <a:ext uri="{FF2B5EF4-FFF2-40B4-BE49-F238E27FC236}">
                <a16:creationId xmlns:a16="http://schemas.microsoft.com/office/drawing/2014/main" id="{34FC3C56-CCDD-1936-F5F1-4655ACC7ABC1}"/>
              </a:ext>
            </a:extLst>
          </p:cNvPr>
          <p:cNvSpPr>
            <a:spLocks noGrp="1"/>
          </p:cNvSpPr>
          <p:nvPr>
            <p:ph type="title"/>
          </p:nvPr>
        </p:nvSpPr>
        <p:spPr/>
        <p:txBody>
          <a:bodyPr/>
          <a:lstStyle/>
          <a:p>
            <a:endParaRPr lang="en-JO"/>
          </a:p>
        </p:txBody>
      </p:sp>
      <p:sp>
        <p:nvSpPr>
          <p:cNvPr id="8" name="Text Placeholder 7">
            <a:extLst>
              <a:ext uri="{FF2B5EF4-FFF2-40B4-BE49-F238E27FC236}">
                <a16:creationId xmlns:a16="http://schemas.microsoft.com/office/drawing/2014/main" id="{03297C77-D0A5-15CF-5907-02292E8F885B}"/>
              </a:ext>
            </a:extLst>
          </p:cNvPr>
          <p:cNvSpPr>
            <a:spLocks noGrp="1"/>
          </p:cNvSpPr>
          <p:nvPr>
            <p:ph type="body" sz="half" idx="2"/>
          </p:nvPr>
        </p:nvSpPr>
        <p:spPr/>
        <p:txBody>
          <a:bodyPr/>
          <a:lstStyle/>
          <a:p>
            <a:endParaRPr lang="en-JO"/>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wipe(down)">
                                      <p:cBhvr>
                                        <p:cTn id="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lnSpcReduction="10000"/>
          </a:bodyPr>
          <a:lstStyle/>
          <a:p>
            <a:r>
              <a:rPr lang="en-US" sz="2400" b="1" dirty="0">
                <a:solidFill>
                  <a:srgbClr val="00B0F0"/>
                </a:solidFill>
                <a:latin typeface="Gabriola" pitchFamily="82" charset="0"/>
              </a:rPr>
              <a:t>Acute </a:t>
            </a:r>
            <a:r>
              <a:rPr lang="en-US" sz="2400" b="1" dirty="0" err="1">
                <a:solidFill>
                  <a:srgbClr val="00B0F0"/>
                </a:solidFill>
                <a:latin typeface="Gabriola" pitchFamily="82" charset="0"/>
              </a:rPr>
              <a:t>otitis</a:t>
            </a:r>
            <a:r>
              <a:rPr lang="en-US" sz="2400" b="1" dirty="0">
                <a:solidFill>
                  <a:srgbClr val="00B0F0"/>
                </a:solidFill>
                <a:latin typeface="Gabriola" pitchFamily="82" charset="0"/>
              </a:rPr>
              <a:t> media (AOM)</a:t>
            </a:r>
            <a:r>
              <a:rPr lang="en-US" sz="2400" dirty="0">
                <a:solidFill>
                  <a:srgbClr val="00B0F0"/>
                </a:solidFill>
                <a:latin typeface="Gabriola" pitchFamily="82" charset="0"/>
              </a:rPr>
              <a:t> :</a:t>
            </a:r>
          </a:p>
          <a:p>
            <a:pPr>
              <a:buNone/>
            </a:pPr>
            <a:r>
              <a:rPr lang="en-US" sz="2400" dirty="0">
                <a:latin typeface="Gabriola" pitchFamily="82" charset="0"/>
              </a:rPr>
              <a:t>is a short-lived (usually 1–5 days) infection of the middle ear. If it is viral it may last as little as a day or so but it can persist, causing pus to accumulate under pressure behind the eardrum, which may perforate Before the eardrum perforates, AOM is intensely painful. It mainly occurs in children. Recurrent </a:t>
            </a:r>
            <a:r>
              <a:rPr lang="en-US" sz="2400" dirty="0" err="1">
                <a:latin typeface="Gabriola" pitchFamily="82" charset="0"/>
              </a:rPr>
              <a:t>otitis</a:t>
            </a:r>
            <a:r>
              <a:rPr lang="en-US" sz="2400" dirty="0">
                <a:latin typeface="Gabriola" pitchFamily="82" charset="0"/>
              </a:rPr>
              <a:t> media (ROM) refers to repeated such episodes, typically more than three in a 6-month period.</a:t>
            </a:r>
          </a:p>
          <a:p>
            <a:r>
              <a:rPr lang="en-US" sz="2400" b="1" dirty="0" err="1">
                <a:solidFill>
                  <a:srgbClr val="00B0F0"/>
                </a:solidFill>
                <a:latin typeface="Gabriola" pitchFamily="82" charset="0"/>
              </a:rPr>
              <a:t>Otitis</a:t>
            </a:r>
            <a:r>
              <a:rPr lang="en-US" sz="2400" b="1" dirty="0">
                <a:solidFill>
                  <a:srgbClr val="00B0F0"/>
                </a:solidFill>
                <a:latin typeface="Gabriola" pitchFamily="82" charset="0"/>
              </a:rPr>
              <a:t> media with </a:t>
            </a:r>
            <a:r>
              <a:rPr lang="en-US" sz="2400" b="1" dirty="0" err="1">
                <a:solidFill>
                  <a:srgbClr val="00B0F0"/>
                </a:solidFill>
                <a:latin typeface="Gabriola" pitchFamily="82" charset="0"/>
              </a:rPr>
              <a:t>eff</a:t>
            </a:r>
            <a:r>
              <a:rPr lang="en-US" sz="2400" b="1" dirty="0">
                <a:solidFill>
                  <a:srgbClr val="00B0F0"/>
                </a:solidFill>
                <a:latin typeface="Gabriola" pitchFamily="82" charset="0"/>
              </a:rPr>
              <a:t> </a:t>
            </a:r>
            <a:r>
              <a:rPr lang="en-US" sz="2400" b="1" dirty="0" err="1">
                <a:solidFill>
                  <a:srgbClr val="00B0F0"/>
                </a:solidFill>
                <a:latin typeface="Gabriola" pitchFamily="82" charset="0"/>
              </a:rPr>
              <a:t>usion</a:t>
            </a:r>
            <a:r>
              <a:rPr lang="en-US" sz="2400" b="1" dirty="0">
                <a:solidFill>
                  <a:srgbClr val="00B0F0"/>
                </a:solidFill>
                <a:latin typeface="Gabriola" pitchFamily="82" charset="0"/>
              </a:rPr>
              <a:t> (OME)</a:t>
            </a:r>
            <a:r>
              <a:rPr lang="en-US" sz="2400" dirty="0">
                <a:solidFill>
                  <a:srgbClr val="00B0F0"/>
                </a:solidFill>
                <a:latin typeface="Gabriola" pitchFamily="82" charset="0"/>
              </a:rPr>
              <a:t> :</a:t>
            </a:r>
          </a:p>
          <a:p>
            <a:pPr>
              <a:buNone/>
            </a:pPr>
            <a:r>
              <a:rPr lang="en-US" sz="2400" dirty="0">
                <a:latin typeface="Gabriola" pitchFamily="82" charset="0"/>
              </a:rPr>
              <a:t>is also common in children. Fluid – often thick sticky ‘glue’ – accumulates in the middle ear behind an intact drum. Because some fluid in the middle ear is normal for up to several weeks after an episode of AOM, the term OME requires that the fluid be persistent for at least 3 months. </a:t>
            </a:r>
          </a:p>
          <a:p>
            <a:r>
              <a:rPr lang="en-US" sz="2400" b="1" dirty="0">
                <a:solidFill>
                  <a:srgbClr val="00B0F0"/>
                </a:solidFill>
                <a:latin typeface="Gabriola" pitchFamily="82" charset="0"/>
              </a:rPr>
              <a:t>Chronic </a:t>
            </a:r>
            <a:r>
              <a:rPr lang="en-US" sz="2400" b="1" dirty="0" err="1">
                <a:solidFill>
                  <a:srgbClr val="00B0F0"/>
                </a:solidFill>
                <a:latin typeface="Gabriola" pitchFamily="82" charset="0"/>
              </a:rPr>
              <a:t>otitis</a:t>
            </a:r>
            <a:r>
              <a:rPr lang="en-US" sz="2400" b="1" dirty="0">
                <a:solidFill>
                  <a:srgbClr val="00B0F0"/>
                </a:solidFill>
                <a:latin typeface="Gabriola" pitchFamily="82" charset="0"/>
              </a:rPr>
              <a:t> media :</a:t>
            </a:r>
          </a:p>
          <a:p>
            <a:pPr>
              <a:buNone/>
            </a:pPr>
            <a:r>
              <a:rPr lang="en-US" sz="2400" dirty="0">
                <a:solidFill>
                  <a:srgbClr val="7030A0"/>
                </a:solidFill>
                <a:latin typeface="Gabriola" pitchFamily="82" charset="0"/>
              </a:rPr>
              <a:t>This implies that the eardrum has perforated</a:t>
            </a:r>
            <a:r>
              <a:rPr lang="en-US" sz="2400" dirty="0">
                <a:latin typeface="Gabriola" pitchFamily="82" charset="0"/>
              </a:rPr>
              <a:t>, the perforation has failed to heal and there is ongoing infection. </a:t>
            </a:r>
            <a:r>
              <a:rPr lang="en-US" sz="2400" dirty="0" err="1">
                <a:latin typeface="Gabriola" pitchFamily="82" charset="0"/>
              </a:rPr>
              <a:t>Th</a:t>
            </a:r>
            <a:r>
              <a:rPr lang="en-US" sz="2400" dirty="0">
                <a:latin typeface="Gabriola" pitchFamily="82" charset="0"/>
              </a:rPr>
              <a:t> e term chronic </a:t>
            </a:r>
            <a:r>
              <a:rPr lang="en-US" sz="2400" dirty="0" err="1">
                <a:latin typeface="Gabriola" pitchFamily="82" charset="0"/>
              </a:rPr>
              <a:t>suppurative</a:t>
            </a:r>
            <a:r>
              <a:rPr lang="en-US" sz="2400" dirty="0">
                <a:latin typeface="Gabriola" pitchFamily="82" charset="0"/>
              </a:rPr>
              <a:t> </a:t>
            </a:r>
            <a:r>
              <a:rPr lang="en-US" sz="2400" dirty="0" err="1">
                <a:latin typeface="Gabriola" pitchFamily="82" charset="0"/>
              </a:rPr>
              <a:t>otitis</a:t>
            </a:r>
            <a:r>
              <a:rPr lang="en-US" sz="2400" dirty="0">
                <a:latin typeface="Gabriola" pitchFamily="82" charset="0"/>
              </a:rPr>
              <a:t> media (CSOM) is often used to emphasize the tendency for ears with longstanding perforations to become infected and discharge</a:t>
            </a:r>
            <a:endParaRPr lang="ar-JO" sz="2400" dirty="0">
              <a:latin typeface="Gabriola" pitchFamily="82"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Gabriola" pitchFamily="82" charset="0"/>
              </a:rPr>
              <a:t>Classification of </a:t>
            </a:r>
            <a:r>
              <a:rPr lang="en-US" dirty="0" err="1">
                <a:latin typeface="Gabriola" pitchFamily="82" charset="0"/>
              </a:rPr>
              <a:t>otitis</a:t>
            </a:r>
            <a:r>
              <a:rPr lang="en-US" dirty="0">
                <a:latin typeface="Gabriola" pitchFamily="82" charset="0"/>
              </a:rPr>
              <a:t> media according to:</a:t>
            </a:r>
            <a:br>
              <a:rPr lang="en-US" dirty="0">
                <a:latin typeface="Gabriola" pitchFamily="82" charset="0"/>
              </a:rPr>
            </a:br>
            <a:endParaRPr lang="ar-JO" dirty="0">
              <a:latin typeface="Gabriola" pitchFamily="82" charset="0"/>
            </a:endParaRPr>
          </a:p>
        </p:txBody>
      </p:sp>
      <p:sp>
        <p:nvSpPr>
          <p:cNvPr id="3" name="Content Placeholder 2"/>
          <p:cNvSpPr>
            <a:spLocks noGrp="1"/>
          </p:cNvSpPr>
          <p:nvPr>
            <p:ph idx="1"/>
          </p:nvPr>
        </p:nvSpPr>
        <p:spPr/>
        <p:txBody>
          <a:bodyPr/>
          <a:lstStyle/>
          <a:p>
            <a:r>
              <a:rPr lang="en-US" dirty="0">
                <a:solidFill>
                  <a:schemeClr val="accent6">
                    <a:lumMod val="75000"/>
                  </a:schemeClr>
                </a:solidFill>
                <a:latin typeface="Gabriola" pitchFamily="82" charset="0"/>
              </a:rPr>
              <a:t>1) Duration </a:t>
            </a:r>
          </a:p>
          <a:p>
            <a:r>
              <a:rPr lang="en-US" dirty="0">
                <a:solidFill>
                  <a:schemeClr val="accent6">
                    <a:lumMod val="75000"/>
                  </a:schemeClr>
                </a:solidFill>
                <a:latin typeface="Gabriola" pitchFamily="82" charset="0"/>
              </a:rPr>
              <a:t>2)Nature of fluid/discharge : </a:t>
            </a:r>
            <a:r>
              <a:rPr lang="en-US" dirty="0" err="1">
                <a:solidFill>
                  <a:schemeClr val="accent6">
                    <a:lumMod val="75000"/>
                  </a:schemeClr>
                </a:solidFill>
                <a:latin typeface="Gabriola" pitchFamily="82" charset="0"/>
              </a:rPr>
              <a:t>suppurative</a:t>
            </a:r>
            <a:r>
              <a:rPr lang="en-US" dirty="0">
                <a:solidFill>
                  <a:schemeClr val="accent6">
                    <a:lumMod val="75000"/>
                  </a:schemeClr>
                </a:solidFill>
                <a:latin typeface="Gabriola" pitchFamily="82" charset="0"/>
              </a:rPr>
              <a:t> and non-</a:t>
            </a:r>
            <a:r>
              <a:rPr lang="en-US" dirty="0" err="1">
                <a:solidFill>
                  <a:schemeClr val="accent6">
                    <a:lumMod val="75000"/>
                  </a:schemeClr>
                </a:solidFill>
                <a:latin typeface="Gabriola" pitchFamily="82" charset="0"/>
              </a:rPr>
              <a:t>suppurative</a:t>
            </a:r>
            <a:endParaRPr lang="en-US" dirty="0">
              <a:solidFill>
                <a:schemeClr val="accent6">
                  <a:lumMod val="75000"/>
                </a:schemeClr>
              </a:solidFill>
              <a:latin typeface="Gabriola" pitchFamily="82" charset="0"/>
            </a:endParaRPr>
          </a:p>
          <a:p>
            <a:r>
              <a:rPr lang="en-US" dirty="0">
                <a:solidFill>
                  <a:schemeClr val="accent6">
                    <a:lumMod val="75000"/>
                  </a:schemeClr>
                </a:solidFill>
                <a:latin typeface="Gabriola" pitchFamily="82" charset="0"/>
              </a:rPr>
              <a:t>3)</a:t>
            </a:r>
            <a:r>
              <a:rPr lang="en-US" dirty="0" err="1">
                <a:solidFill>
                  <a:schemeClr val="accent6">
                    <a:lumMod val="75000"/>
                  </a:schemeClr>
                </a:solidFill>
                <a:latin typeface="Gabriola" pitchFamily="82" charset="0"/>
              </a:rPr>
              <a:t>Otitis</a:t>
            </a:r>
            <a:r>
              <a:rPr lang="en-US" dirty="0">
                <a:solidFill>
                  <a:schemeClr val="accent6">
                    <a:lumMod val="75000"/>
                  </a:schemeClr>
                </a:solidFill>
                <a:latin typeface="Gabriola" pitchFamily="82" charset="0"/>
              </a:rPr>
              <a:t> media with effusion and Aero-</a:t>
            </a:r>
            <a:r>
              <a:rPr lang="en-US" dirty="0" err="1">
                <a:solidFill>
                  <a:schemeClr val="accent6">
                    <a:lumMod val="75000"/>
                  </a:schemeClr>
                </a:solidFill>
                <a:latin typeface="Gabriola" pitchFamily="82" charset="0"/>
              </a:rPr>
              <a:t>otitis</a:t>
            </a:r>
            <a:r>
              <a:rPr lang="en-US" dirty="0">
                <a:solidFill>
                  <a:schemeClr val="accent6">
                    <a:lumMod val="75000"/>
                  </a:schemeClr>
                </a:solidFill>
                <a:latin typeface="Gabriola" pitchFamily="82" charset="0"/>
              </a:rPr>
              <a:t> media</a:t>
            </a:r>
          </a:p>
          <a:p>
            <a:r>
              <a:rPr lang="en-US" dirty="0">
                <a:solidFill>
                  <a:schemeClr val="accent6">
                    <a:lumMod val="75000"/>
                  </a:schemeClr>
                </a:solidFill>
                <a:latin typeface="Gabriola" pitchFamily="82" charset="0"/>
              </a:rPr>
              <a:t>4)Causative organism –viral /bacterial</a:t>
            </a:r>
            <a:endParaRPr lang="ar-JO" dirty="0">
              <a:solidFill>
                <a:schemeClr val="accent6">
                  <a:lumMod val="75000"/>
                </a:schemeClr>
              </a:solidFill>
              <a:latin typeface="Gabriola" pitchFamily="82"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err="1">
                <a:solidFill>
                  <a:srgbClr val="00B050"/>
                </a:solidFill>
                <a:latin typeface="Gabriola" pitchFamily="82" charset="0"/>
              </a:rPr>
              <a:t>Clssification</a:t>
            </a:r>
            <a:r>
              <a:rPr lang="en-US" sz="3600" dirty="0">
                <a:solidFill>
                  <a:srgbClr val="00B050"/>
                </a:solidFill>
                <a:latin typeface="Gabriola" pitchFamily="82" charset="0"/>
              </a:rPr>
              <a:t> of OM according to the </a:t>
            </a:r>
            <a:r>
              <a:rPr lang="en-US" sz="3600" dirty="0" err="1">
                <a:solidFill>
                  <a:srgbClr val="00B050"/>
                </a:solidFill>
                <a:latin typeface="Gabriola" pitchFamily="82" charset="0"/>
              </a:rPr>
              <a:t>duratoin</a:t>
            </a:r>
            <a:r>
              <a:rPr lang="en-US" sz="3600" dirty="0">
                <a:solidFill>
                  <a:srgbClr val="00B050"/>
                </a:solidFill>
                <a:latin typeface="Gabriola" pitchFamily="82" charset="0"/>
              </a:rPr>
              <a:t> of illness </a:t>
            </a:r>
            <a:endParaRPr lang="ar-JO" sz="3600" dirty="0">
              <a:solidFill>
                <a:srgbClr val="00B050"/>
              </a:solidFill>
              <a:latin typeface="Gabriola" pitchFamily="82" charset="0"/>
            </a:endParaRPr>
          </a:p>
        </p:txBody>
      </p:sp>
      <p:sp>
        <p:nvSpPr>
          <p:cNvPr id="3" name="Content Placeholder 2"/>
          <p:cNvSpPr>
            <a:spLocks noGrp="1"/>
          </p:cNvSpPr>
          <p:nvPr>
            <p:ph idx="1"/>
          </p:nvPr>
        </p:nvSpPr>
        <p:spPr/>
        <p:txBody>
          <a:bodyPr/>
          <a:lstStyle/>
          <a:p>
            <a:pPr>
              <a:buNone/>
            </a:pPr>
            <a:r>
              <a:rPr lang="en-US" dirty="0">
                <a:solidFill>
                  <a:srgbClr val="00B050"/>
                </a:solidFill>
                <a:latin typeface="Gabriola" pitchFamily="82" charset="0"/>
              </a:rPr>
              <a:t>1) Acute </a:t>
            </a:r>
            <a:r>
              <a:rPr lang="en-US" dirty="0" err="1">
                <a:solidFill>
                  <a:srgbClr val="00B050"/>
                </a:solidFill>
                <a:latin typeface="Gabriola" pitchFamily="82" charset="0"/>
              </a:rPr>
              <a:t>otitis</a:t>
            </a:r>
            <a:r>
              <a:rPr lang="en-US" dirty="0">
                <a:solidFill>
                  <a:srgbClr val="00B050"/>
                </a:solidFill>
                <a:latin typeface="Gabriola" pitchFamily="82" charset="0"/>
              </a:rPr>
              <a:t> media (AOM): </a:t>
            </a:r>
          </a:p>
          <a:p>
            <a:pPr>
              <a:buNone/>
            </a:pPr>
            <a:r>
              <a:rPr lang="en-US" dirty="0">
                <a:latin typeface="Gabriola" pitchFamily="82" charset="0"/>
              </a:rPr>
              <a:t>Rapid onset of symptoms &lt; 3 weeks</a:t>
            </a:r>
          </a:p>
          <a:p>
            <a:pPr>
              <a:buNone/>
            </a:pPr>
            <a:r>
              <a:rPr lang="en-US" dirty="0">
                <a:solidFill>
                  <a:srgbClr val="00B050"/>
                </a:solidFill>
                <a:latin typeface="Gabriola" pitchFamily="82" charset="0"/>
              </a:rPr>
              <a:t>2)</a:t>
            </a:r>
            <a:r>
              <a:rPr lang="en-US" dirty="0" err="1">
                <a:solidFill>
                  <a:srgbClr val="00B050"/>
                </a:solidFill>
                <a:latin typeface="Gabriola" pitchFamily="82" charset="0"/>
              </a:rPr>
              <a:t>Subacute</a:t>
            </a:r>
            <a:r>
              <a:rPr lang="en-US" dirty="0">
                <a:solidFill>
                  <a:srgbClr val="00B050"/>
                </a:solidFill>
                <a:latin typeface="Gabriola" pitchFamily="82" charset="0"/>
              </a:rPr>
              <a:t> </a:t>
            </a:r>
            <a:r>
              <a:rPr lang="en-US" dirty="0" err="1">
                <a:solidFill>
                  <a:srgbClr val="00B050"/>
                </a:solidFill>
                <a:latin typeface="Gabriola" pitchFamily="82" charset="0"/>
              </a:rPr>
              <a:t>otitis</a:t>
            </a:r>
            <a:r>
              <a:rPr lang="en-US" dirty="0">
                <a:solidFill>
                  <a:srgbClr val="00B050"/>
                </a:solidFill>
                <a:latin typeface="Gabriola" pitchFamily="82" charset="0"/>
              </a:rPr>
              <a:t> media :</a:t>
            </a:r>
          </a:p>
          <a:p>
            <a:pPr>
              <a:buNone/>
            </a:pPr>
            <a:r>
              <a:rPr lang="en-US" dirty="0">
                <a:latin typeface="Gabriola" pitchFamily="82" charset="0"/>
              </a:rPr>
              <a:t>Symptoms lasting for 3 weeks to 3 months </a:t>
            </a:r>
          </a:p>
          <a:p>
            <a:pPr>
              <a:buNone/>
            </a:pPr>
            <a:r>
              <a:rPr lang="en-US" dirty="0">
                <a:solidFill>
                  <a:srgbClr val="00B050"/>
                </a:solidFill>
                <a:latin typeface="Gabriola" pitchFamily="82" charset="0"/>
              </a:rPr>
              <a:t>3) Chronic </a:t>
            </a:r>
            <a:r>
              <a:rPr lang="en-US" dirty="0" err="1">
                <a:solidFill>
                  <a:srgbClr val="00B050"/>
                </a:solidFill>
                <a:latin typeface="Gabriola" pitchFamily="82" charset="0"/>
              </a:rPr>
              <a:t>otitis</a:t>
            </a:r>
            <a:r>
              <a:rPr lang="en-US" dirty="0">
                <a:solidFill>
                  <a:srgbClr val="00B050"/>
                </a:solidFill>
                <a:latin typeface="Gabriola" pitchFamily="82" charset="0"/>
              </a:rPr>
              <a:t> media :</a:t>
            </a:r>
          </a:p>
          <a:p>
            <a:pPr>
              <a:buNone/>
            </a:pPr>
            <a:r>
              <a:rPr lang="en-US" dirty="0">
                <a:latin typeface="Gabriola" pitchFamily="82" charset="0"/>
              </a:rPr>
              <a:t>Symptoms lasting for 3 months or longer</a:t>
            </a:r>
          </a:p>
          <a:p>
            <a:pPr>
              <a:buNone/>
            </a:pPr>
            <a:endParaRPr lang="en-US" dirty="0">
              <a:latin typeface="Gabriola" pitchFamily="82"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6">
                    <a:lumMod val="75000"/>
                  </a:schemeClr>
                </a:solidFill>
              </a:rPr>
              <a:t>Epidemiology </a:t>
            </a:r>
            <a:endParaRPr lang="ar-JO" dirty="0">
              <a:solidFill>
                <a:schemeClr val="accent6">
                  <a:lumMod val="75000"/>
                </a:schemeClr>
              </a:solidFill>
            </a:endParaRPr>
          </a:p>
        </p:txBody>
      </p:sp>
      <p:sp>
        <p:nvSpPr>
          <p:cNvPr id="3" name="Content Placeholder 2"/>
          <p:cNvSpPr>
            <a:spLocks noGrp="1"/>
          </p:cNvSpPr>
          <p:nvPr>
            <p:ph idx="1"/>
          </p:nvPr>
        </p:nvSpPr>
        <p:spPr/>
        <p:txBody>
          <a:bodyPr>
            <a:normAutofit fontScale="92500" lnSpcReduction="20000"/>
          </a:bodyPr>
          <a:lstStyle/>
          <a:p>
            <a:pPr>
              <a:buFont typeface="Courier New" pitchFamily="49" charset="0"/>
              <a:buChar char="o"/>
            </a:pPr>
            <a:r>
              <a:rPr lang="en-US" b="1" dirty="0" err="1">
                <a:latin typeface="Gabriola" pitchFamily="82" charset="0"/>
              </a:rPr>
              <a:t>Otitis</a:t>
            </a:r>
            <a:r>
              <a:rPr lang="en-US" b="1" dirty="0">
                <a:latin typeface="Gabriola" pitchFamily="82" charset="0"/>
              </a:rPr>
              <a:t> media</a:t>
            </a:r>
            <a:r>
              <a:rPr lang="en-US" dirty="0">
                <a:latin typeface="Gabriola" pitchFamily="82" charset="0"/>
              </a:rPr>
              <a:t> (OM) is the second </a:t>
            </a:r>
            <a:r>
              <a:rPr lang="en-US" b="1" dirty="0">
                <a:latin typeface="Gabriola" pitchFamily="82" charset="0"/>
              </a:rPr>
              <a:t>most common</a:t>
            </a:r>
            <a:r>
              <a:rPr lang="en-US" dirty="0">
                <a:latin typeface="Gabriola" pitchFamily="82" charset="0"/>
              </a:rPr>
              <a:t> disease of childhood. </a:t>
            </a:r>
          </a:p>
          <a:p>
            <a:pPr>
              <a:buFont typeface="Courier New" pitchFamily="49" charset="0"/>
              <a:buChar char="o"/>
            </a:pPr>
            <a:r>
              <a:rPr lang="en-US" dirty="0">
                <a:latin typeface="Gabriola" pitchFamily="82" charset="0"/>
                <a:cs typeface="Majalla UI"/>
              </a:rPr>
              <a:t>Most </a:t>
            </a:r>
            <a:r>
              <a:rPr lang="en-US" dirty="0">
                <a:solidFill>
                  <a:schemeClr val="accent6">
                    <a:lumMod val="75000"/>
                  </a:schemeClr>
                </a:solidFill>
                <a:latin typeface="Gabriola" pitchFamily="82" charset="0"/>
                <a:cs typeface="Majalla UI"/>
              </a:rPr>
              <a:t>children</a:t>
            </a:r>
            <a:r>
              <a:rPr lang="en-US" dirty="0">
                <a:latin typeface="Gabriola" pitchFamily="82" charset="0"/>
                <a:cs typeface="Majalla UI"/>
              </a:rPr>
              <a:t> will experience some form of acute </a:t>
            </a:r>
            <a:r>
              <a:rPr lang="en-US" dirty="0" err="1">
                <a:latin typeface="Gabriola" pitchFamily="82" charset="0"/>
                <a:cs typeface="Majalla UI"/>
              </a:rPr>
              <a:t>otits</a:t>
            </a:r>
            <a:r>
              <a:rPr lang="en-US" dirty="0">
                <a:latin typeface="Gabriola" pitchFamily="82" charset="0"/>
                <a:cs typeface="Majalla UI"/>
              </a:rPr>
              <a:t> media during their lifetime , </a:t>
            </a:r>
            <a:r>
              <a:rPr lang="en-US" dirty="0">
                <a:latin typeface="Gabriola" pitchFamily="82" charset="0"/>
              </a:rPr>
              <a:t>3 out 4 kids have had at least one ear infection by the time they reach 3 years of age </a:t>
            </a:r>
            <a:r>
              <a:rPr lang="en-US" dirty="0">
                <a:latin typeface="Gabriola" pitchFamily="82" charset="0"/>
                <a:cs typeface="Majalla UI"/>
              </a:rPr>
              <a:t>.</a:t>
            </a:r>
          </a:p>
          <a:p>
            <a:pPr>
              <a:buFont typeface="Courier New" pitchFamily="49" charset="0"/>
              <a:buChar char="o"/>
            </a:pPr>
            <a:r>
              <a:rPr lang="en-US" dirty="0">
                <a:latin typeface="Gabriola" pitchFamily="82" charset="0"/>
                <a:cs typeface="Majalla UI"/>
              </a:rPr>
              <a:t>The peak age of incidence </a:t>
            </a:r>
            <a:r>
              <a:rPr lang="en-US" dirty="0">
                <a:solidFill>
                  <a:schemeClr val="accent6">
                    <a:lumMod val="75000"/>
                  </a:schemeClr>
                </a:solidFill>
                <a:latin typeface="Gabriola" pitchFamily="82" charset="0"/>
                <a:cs typeface="Majalla UI"/>
              </a:rPr>
              <a:t>is 6 months to 3 years </a:t>
            </a:r>
            <a:r>
              <a:rPr lang="en-US" dirty="0">
                <a:latin typeface="Gabriola" pitchFamily="82" charset="0"/>
                <a:cs typeface="Majalla UI"/>
              </a:rPr>
              <a:t>old and it is rarely seen above 5 years of age. </a:t>
            </a:r>
          </a:p>
          <a:p>
            <a:pPr>
              <a:buFont typeface="Courier New" pitchFamily="49" charset="0"/>
              <a:buChar char="o"/>
            </a:pPr>
            <a:r>
              <a:rPr lang="en-US" dirty="0" err="1">
                <a:latin typeface="Gabriola" pitchFamily="82" charset="0"/>
                <a:cs typeface="Majalla UI"/>
              </a:rPr>
              <a:t>Otitis</a:t>
            </a:r>
            <a:r>
              <a:rPr lang="en-US" dirty="0">
                <a:latin typeface="Gabriola" pitchFamily="82" charset="0"/>
                <a:cs typeface="Majalla UI"/>
              </a:rPr>
              <a:t> media occurs more in the </a:t>
            </a:r>
            <a:r>
              <a:rPr lang="en-US" dirty="0">
                <a:solidFill>
                  <a:schemeClr val="accent6">
                    <a:lumMod val="75000"/>
                  </a:schemeClr>
                </a:solidFill>
                <a:latin typeface="Gabriola" pitchFamily="82" charset="0"/>
                <a:cs typeface="Majalla UI"/>
              </a:rPr>
              <a:t>winter</a:t>
            </a:r>
            <a:r>
              <a:rPr lang="en-US" dirty="0">
                <a:solidFill>
                  <a:srgbClr val="FF0000"/>
                </a:solidFill>
                <a:latin typeface="Gabriola" pitchFamily="82" charset="0"/>
                <a:cs typeface="Majalla UI"/>
              </a:rPr>
              <a:t> </a:t>
            </a:r>
            <a:r>
              <a:rPr lang="en-US" dirty="0">
                <a:latin typeface="Gabriola" pitchFamily="82" charset="0"/>
                <a:cs typeface="Majalla UI"/>
              </a:rPr>
              <a:t>than summer months as it is usually associated with a cold. </a:t>
            </a:r>
          </a:p>
          <a:p>
            <a:pPr>
              <a:buFont typeface="Courier New" pitchFamily="49" charset="0"/>
              <a:buChar char="o"/>
            </a:pPr>
            <a:r>
              <a:rPr lang="en-US" dirty="0">
                <a:latin typeface="Gabriola" pitchFamily="82" charset="0"/>
                <a:cs typeface="Majalla UI"/>
              </a:rPr>
              <a:t>It can occur in </a:t>
            </a:r>
            <a:r>
              <a:rPr lang="en-US" dirty="0">
                <a:solidFill>
                  <a:schemeClr val="accent6">
                    <a:lumMod val="75000"/>
                  </a:schemeClr>
                </a:solidFill>
                <a:latin typeface="Gabriola" pitchFamily="82" charset="0"/>
                <a:cs typeface="Majalla UI"/>
              </a:rPr>
              <a:t>adults</a:t>
            </a:r>
            <a:r>
              <a:rPr lang="en-US" dirty="0">
                <a:solidFill>
                  <a:srgbClr val="FF0000"/>
                </a:solidFill>
                <a:latin typeface="Gabriola" pitchFamily="82" charset="0"/>
                <a:cs typeface="Majalla UI"/>
              </a:rPr>
              <a:t> </a:t>
            </a:r>
            <a:r>
              <a:rPr lang="en-US" dirty="0">
                <a:latin typeface="Gabriola" pitchFamily="82" charset="0"/>
                <a:cs typeface="Majalla UI"/>
              </a:rPr>
              <a:t>but this is unusual. </a:t>
            </a:r>
          </a:p>
          <a:p>
            <a:pPr>
              <a:buFont typeface="Courier New" pitchFamily="49" charset="0"/>
              <a:buChar char="o"/>
            </a:pPr>
            <a:endParaRPr lang="ar-JO" dirty="0">
              <a:latin typeface="Gabriola" pitchFamily="82"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B050"/>
                </a:solidFill>
                <a:latin typeface="Gabriola" pitchFamily="82" charset="0"/>
              </a:rPr>
              <a:t>Risk factor of </a:t>
            </a:r>
            <a:r>
              <a:rPr lang="en-US" dirty="0" err="1">
                <a:solidFill>
                  <a:srgbClr val="00B050"/>
                </a:solidFill>
                <a:latin typeface="Gabriola" pitchFamily="82" charset="0"/>
              </a:rPr>
              <a:t>otitis</a:t>
            </a:r>
            <a:r>
              <a:rPr lang="en-US" dirty="0">
                <a:solidFill>
                  <a:srgbClr val="00B050"/>
                </a:solidFill>
                <a:latin typeface="Gabriola" pitchFamily="82" charset="0"/>
              </a:rPr>
              <a:t> media :</a:t>
            </a:r>
            <a:endParaRPr lang="ar-JO" dirty="0">
              <a:solidFill>
                <a:srgbClr val="00B050"/>
              </a:solidFill>
              <a:latin typeface="Gabriola" pitchFamily="82" charset="0"/>
            </a:endParaRPr>
          </a:p>
        </p:txBody>
      </p:sp>
      <p:sp>
        <p:nvSpPr>
          <p:cNvPr id="3" name="Content Placeholder 2"/>
          <p:cNvSpPr>
            <a:spLocks noGrp="1"/>
          </p:cNvSpPr>
          <p:nvPr>
            <p:ph idx="1"/>
          </p:nvPr>
        </p:nvSpPr>
        <p:spPr>
          <a:xfrm>
            <a:off x="457200" y="1447800"/>
            <a:ext cx="8229600" cy="4724400"/>
          </a:xfrm>
        </p:spPr>
        <p:txBody>
          <a:bodyPr>
            <a:noAutofit/>
          </a:bodyPr>
          <a:lstStyle/>
          <a:p>
            <a:pPr>
              <a:buFont typeface="Courier New" pitchFamily="49" charset="0"/>
              <a:buChar char="o"/>
            </a:pPr>
            <a:r>
              <a:rPr lang="en-US" sz="2800" dirty="0">
                <a:solidFill>
                  <a:srgbClr val="FF0000"/>
                </a:solidFill>
                <a:latin typeface="Gabriola" pitchFamily="82" charset="0"/>
                <a:cs typeface="Majalla UI"/>
              </a:rPr>
              <a:t>Boys </a:t>
            </a:r>
            <a:r>
              <a:rPr lang="en-US" sz="2800" dirty="0">
                <a:latin typeface="Gabriola" pitchFamily="82" charset="0"/>
                <a:cs typeface="Majalla UI"/>
              </a:rPr>
              <a:t>are more likely than girls to develop </a:t>
            </a:r>
            <a:r>
              <a:rPr lang="en-US" sz="2800" b="1" dirty="0" err="1">
                <a:solidFill>
                  <a:srgbClr val="FF0000"/>
                </a:solidFill>
                <a:latin typeface="Gabriola" pitchFamily="82" charset="0"/>
                <a:cs typeface="Majalla UI"/>
              </a:rPr>
              <a:t>otitis</a:t>
            </a:r>
            <a:r>
              <a:rPr lang="en-US" sz="2800" b="1" dirty="0">
                <a:solidFill>
                  <a:srgbClr val="FF0000"/>
                </a:solidFill>
                <a:latin typeface="Gabriola" pitchFamily="82" charset="0"/>
                <a:cs typeface="Majalla UI"/>
              </a:rPr>
              <a:t> media .</a:t>
            </a:r>
            <a:endParaRPr lang="en-US" sz="2800" dirty="0">
              <a:latin typeface="Gabriola" pitchFamily="82" charset="0"/>
              <a:cs typeface="Majalla UI"/>
            </a:endParaRPr>
          </a:p>
          <a:p>
            <a:pPr>
              <a:buFont typeface="Courier New" pitchFamily="49" charset="0"/>
              <a:buChar char="o"/>
            </a:pPr>
            <a:r>
              <a:rPr lang="en-US" sz="2800" dirty="0">
                <a:latin typeface="Gabriola" pitchFamily="82" charset="0"/>
                <a:cs typeface="Majalla UI"/>
              </a:rPr>
              <a:t>Children with older siblings at </a:t>
            </a:r>
            <a:r>
              <a:rPr lang="en-US" sz="2800" dirty="0">
                <a:solidFill>
                  <a:srgbClr val="FF0000"/>
                </a:solidFill>
                <a:latin typeface="Gabriola" pitchFamily="82" charset="0"/>
                <a:cs typeface="Majalla UI"/>
              </a:rPr>
              <a:t>school or nursery </a:t>
            </a:r>
            <a:r>
              <a:rPr lang="en-US" sz="2800" dirty="0">
                <a:latin typeface="Gabriola" pitchFamily="82" charset="0"/>
                <a:cs typeface="Majalla UI"/>
              </a:rPr>
              <a:t>are exposed to infections that may be brought home.</a:t>
            </a:r>
          </a:p>
          <a:p>
            <a:pPr>
              <a:buFont typeface="Courier New" pitchFamily="49" charset="0"/>
              <a:buChar char="o"/>
            </a:pPr>
            <a:r>
              <a:rPr lang="en-US" sz="2800" dirty="0">
                <a:latin typeface="Gabriola" pitchFamily="82" charset="0"/>
                <a:cs typeface="Majalla UI"/>
              </a:rPr>
              <a:t>Children who suffer with many </a:t>
            </a:r>
            <a:r>
              <a:rPr lang="en-US" sz="2800" dirty="0">
                <a:solidFill>
                  <a:srgbClr val="FF0000"/>
                </a:solidFill>
                <a:latin typeface="Gabriola" pitchFamily="82" charset="0"/>
                <a:cs typeface="Majalla UI"/>
              </a:rPr>
              <a:t>colds or respiratory infections </a:t>
            </a:r>
            <a:r>
              <a:rPr lang="en-US" sz="2800" dirty="0">
                <a:latin typeface="Gabriola" pitchFamily="82" charset="0"/>
                <a:cs typeface="Majalla UI"/>
              </a:rPr>
              <a:t>are more likely to develop OME. </a:t>
            </a:r>
          </a:p>
          <a:p>
            <a:pPr>
              <a:buFont typeface="Courier New" pitchFamily="49" charset="0"/>
              <a:buChar char="o"/>
            </a:pPr>
            <a:r>
              <a:rPr lang="en-US" sz="2800" dirty="0">
                <a:latin typeface="Gabriola" pitchFamily="82" charset="0"/>
                <a:cs typeface="Majalla UI"/>
              </a:rPr>
              <a:t>Parent's </a:t>
            </a:r>
            <a:r>
              <a:rPr lang="en-US" sz="2800" dirty="0">
                <a:solidFill>
                  <a:srgbClr val="FF0000"/>
                </a:solidFill>
                <a:latin typeface="Gabriola" pitchFamily="82" charset="0"/>
                <a:cs typeface="Majalla UI"/>
              </a:rPr>
              <a:t>smoking </a:t>
            </a:r>
            <a:r>
              <a:rPr lang="en-US" sz="2800" dirty="0">
                <a:latin typeface="Gabriola" pitchFamily="82" charset="0"/>
                <a:cs typeface="Majalla UI"/>
              </a:rPr>
              <a:t>is thought to be associated with an increase in both acute and chronic </a:t>
            </a:r>
            <a:r>
              <a:rPr lang="en-US" sz="2800" dirty="0" err="1">
                <a:latin typeface="Gabriola" pitchFamily="82" charset="0"/>
                <a:cs typeface="Majalla UI"/>
              </a:rPr>
              <a:t>otitis</a:t>
            </a:r>
            <a:r>
              <a:rPr lang="en-US" sz="2800" dirty="0">
                <a:latin typeface="Gabriola" pitchFamily="82" charset="0"/>
                <a:cs typeface="Majalla UI"/>
              </a:rPr>
              <a:t> media as it is believed to </a:t>
            </a:r>
            <a:r>
              <a:rPr lang="en-US" sz="2800" dirty="0">
                <a:solidFill>
                  <a:schemeClr val="accent6">
                    <a:lumMod val="75000"/>
                  </a:schemeClr>
                </a:solidFill>
                <a:latin typeface="Gabriola" pitchFamily="82" charset="0"/>
                <a:cs typeface="Majalla UI"/>
              </a:rPr>
              <a:t>increase </a:t>
            </a:r>
            <a:r>
              <a:rPr lang="en-US" sz="2800" dirty="0" err="1">
                <a:solidFill>
                  <a:schemeClr val="accent6">
                    <a:lumMod val="75000"/>
                  </a:schemeClr>
                </a:solidFill>
                <a:latin typeface="Gabriola" pitchFamily="82" charset="0"/>
                <a:cs typeface="Majalla UI"/>
              </a:rPr>
              <a:t>S.pneumonia</a:t>
            </a:r>
            <a:r>
              <a:rPr lang="en-US" sz="2800" dirty="0">
                <a:solidFill>
                  <a:schemeClr val="accent6">
                    <a:lumMod val="75000"/>
                  </a:schemeClr>
                </a:solidFill>
                <a:latin typeface="Gabriola" pitchFamily="82" charset="0"/>
                <a:cs typeface="Majalla UI"/>
              </a:rPr>
              <a:t> colonization. </a:t>
            </a:r>
          </a:p>
          <a:p>
            <a:endParaRPr lang="ar-SA" sz="2800" dirty="0">
              <a:latin typeface="Gabriola" pitchFamily="82" charset="0"/>
            </a:endParaRPr>
          </a:p>
          <a:p>
            <a:endParaRPr lang="ar-JO" sz="2800" dirty="0">
              <a:latin typeface="Gabriola" pitchFamily="82"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00B0F0"/>
                </a:solidFill>
                <a:latin typeface="Gabriola" pitchFamily="82" charset="0"/>
              </a:rPr>
              <a:t>Why OM more common in childhood?</a:t>
            </a:r>
            <a:endParaRPr lang="ar-JO" dirty="0">
              <a:solidFill>
                <a:srgbClr val="00B0F0"/>
              </a:solidFill>
              <a:latin typeface="Gabriola" pitchFamily="82" charset="0"/>
            </a:endParaRPr>
          </a:p>
        </p:txBody>
      </p:sp>
      <p:sp>
        <p:nvSpPr>
          <p:cNvPr id="3" name="Content Placeholder 2"/>
          <p:cNvSpPr>
            <a:spLocks noGrp="1"/>
          </p:cNvSpPr>
          <p:nvPr>
            <p:ph idx="1"/>
          </p:nvPr>
        </p:nvSpPr>
        <p:spPr/>
        <p:txBody>
          <a:bodyPr/>
          <a:lstStyle/>
          <a:p>
            <a:pPr>
              <a:lnSpc>
                <a:spcPct val="90000"/>
              </a:lnSpc>
              <a:buNone/>
            </a:pPr>
            <a:r>
              <a:rPr lang="en-US" sz="2800" dirty="0">
                <a:solidFill>
                  <a:srgbClr val="92D050"/>
                </a:solidFill>
                <a:latin typeface="Gabriola" pitchFamily="82" charset="0"/>
                <a:cs typeface="Majalla UI"/>
              </a:rPr>
              <a:t>1) </a:t>
            </a:r>
            <a:r>
              <a:rPr lang="en-US" sz="2800" dirty="0" err="1">
                <a:solidFill>
                  <a:srgbClr val="92D050"/>
                </a:solidFill>
                <a:latin typeface="Gabriola" pitchFamily="82" charset="0"/>
                <a:cs typeface="Majalla UI"/>
                <a:sym typeface="Wingdings" pitchFamily="2" charset="2"/>
              </a:rPr>
              <a:t>ETshorter,wider,more</a:t>
            </a:r>
            <a:r>
              <a:rPr lang="en-US" sz="2800" dirty="0">
                <a:solidFill>
                  <a:srgbClr val="92D050"/>
                </a:solidFill>
                <a:latin typeface="Gabriola" pitchFamily="82" charset="0"/>
                <a:cs typeface="Majalla UI"/>
                <a:sym typeface="Wingdings" pitchFamily="2" charset="2"/>
              </a:rPr>
              <a:t> horizontal</a:t>
            </a:r>
            <a:r>
              <a:rPr lang="ar-JO" sz="2800" b="1" dirty="0">
                <a:solidFill>
                  <a:srgbClr val="92D050"/>
                </a:solidFill>
                <a:latin typeface="Gabriola" pitchFamily="82" charset="0"/>
              </a:rPr>
              <a:t>		</a:t>
            </a:r>
            <a:r>
              <a:rPr lang="en-US" sz="2800" dirty="0">
                <a:solidFill>
                  <a:srgbClr val="92D050"/>
                </a:solidFill>
                <a:latin typeface="Gabriola" pitchFamily="82" charset="0"/>
                <a:cs typeface="Majalla UI"/>
                <a:sym typeface="Wingdings" pitchFamily="2" charset="2"/>
              </a:rPr>
              <a:t>   </a:t>
            </a:r>
          </a:p>
          <a:p>
            <a:pPr>
              <a:lnSpc>
                <a:spcPct val="90000"/>
              </a:lnSpc>
              <a:buNone/>
            </a:pPr>
            <a:r>
              <a:rPr lang="en-US" sz="2800" dirty="0">
                <a:solidFill>
                  <a:srgbClr val="92D050"/>
                </a:solidFill>
                <a:latin typeface="Gabriola" pitchFamily="82" charset="0"/>
                <a:cs typeface="Majalla UI"/>
                <a:sym typeface="Wingdings" pitchFamily="2" charset="2"/>
              </a:rPr>
              <a:t>2) Upper </a:t>
            </a:r>
            <a:r>
              <a:rPr lang="en-US" sz="2800" dirty="0" err="1">
                <a:solidFill>
                  <a:srgbClr val="92D050"/>
                </a:solidFill>
                <a:latin typeface="Gabriola" pitchFamily="82" charset="0"/>
                <a:cs typeface="Majalla UI"/>
                <a:sym typeface="Wingdings" pitchFamily="2" charset="2"/>
              </a:rPr>
              <a:t>Resp</a:t>
            </a:r>
            <a:r>
              <a:rPr lang="en-US" sz="2800" dirty="0">
                <a:solidFill>
                  <a:srgbClr val="92D050"/>
                </a:solidFill>
                <a:latin typeface="Gabriola" pitchFamily="82" charset="0"/>
                <a:cs typeface="Majalla UI"/>
                <a:sym typeface="Wingdings" pitchFamily="2" charset="2"/>
              </a:rPr>
              <a:t> tract infection is more </a:t>
            </a:r>
          </a:p>
          <a:p>
            <a:pPr>
              <a:lnSpc>
                <a:spcPct val="90000"/>
              </a:lnSpc>
              <a:buNone/>
            </a:pPr>
            <a:r>
              <a:rPr lang="en-US" sz="2800" dirty="0">
                <a:solidFill>
                  <a:srgbClr val="92D050"/>
                </a:solidFill>
                <a:latin typeface="Gabriola" pitchFamily="82" charset="0"/>
                <a:cs typeface="Majalla UI"/>
                <a:sym typeface="Wingdings" pitchFamily="2" charset="2"/>
              </a:rPr>
              <a:t> 3) </a:t>
            </a:r>
            <a:r>
              <a:rPr lang="en-US" sz="2800" dirty="0" err="1">
                <a:solidFill>
                  <a:srgbClr val="92D050"/>
                </a:solidFill>
                <a:latin typeface="Gabriola" pitchFamily="82" charset="0"/>
                <a:cs typeface="Majalla UI"/>
              </a:rPr>
              <a:t>Adenoid</a:t>
            </a:r>
            <a:r>
              <a:rPr lang="en-US" sz="2800" dirty="0" err="1">
                <a:solidFill>
                  <a:srgbClr val="92D050"/>
                </a:solidFill>
                <a:latin typeface="Gabriola" pitchFamily="82" charset="0"/>
                <a:cs typeface="Majalla UI"/>
                <a:sym typeface="Wingdings" pitchFamily="2" charset="2"/>
              </a:rPr>
              <a:t>obst</a:t>
            </a:r>
            <a:r>
              <a:rPr lang="en-US" sz="2800" dirty="0">
                <a:solidFill>
                  <a:srgbClr val="92D050"/>
                </a:solidFill>
                <a:latin typeface="Gabriola" pitchFamily="82" charset="0"/>
                <a:cs typeface="Majalla UI"/>
                <a:sym typeface="Wingdings" pitchFamily="2" charset="2"/>
              </a:rPr>
              <a:t> </a:t>
            </a:r>
          </a:p>
          <a:p>
            <a:pPr>
              <a:lnSpc>
                <a:spcPct val="90000"/>
              </a:lnSpc>
              <a:buNone/>
            </a:pPr>
            <a:r>
              <a:rPr lang="en-US" sz="2800" dirty="0">
                <a:solidFill>
                  <a:srgbClr val="92D050"/>
                </a:solidFill>
                <a:latin typeface="Gabriola" pitchFamily="82" charset="0"/>
                <a:cs typeface="Majalla UI"/>
                <a:sym typeface="Wingdings" pitchFamily="2" charset="2"/>
              </a:rPr>
              <a:t> 4)regurgitation of milk + </a:t>
            </a:r>
            <a:r>
              <a:rPr lang="en-US" sz="2800" dirty="0" err="1">
                <a:solidFill>
                  <a:srgbClr val="92D050"/>
                </a:solidFill>
                <a:latin typeface="Gabriola" pitchFamily="82" charset="0"/>
                <a:cs typeface="Majalla UI"/>
                <a:sym typeface="Wingdings" pitchFamily="2" charset="2"/>
              </a:rPr>
              <a:t>vomitus</a:t>
            </a:r>
            <a:r>
              <a:rPr lang="en-US" sz="2800" dirty="0">
                <a:solidFill>
                  <a:srgbClr val="92D050"/>
                </a:solidFill>
                <a:latin typeface="Gabriola" pitchFamily="82" charset="0"/>
                <a:cs typeface="Majalla UI"/>
                <a:sym typeface="Wingdings" pitchFamily="2" charset="2"/>
              </a:rPr>
              <a:t>	</a:t>
            </a:r>
            <a:r>
              <a:rPr lang="en-US" sz="2800" dirty="0">
                <a:cs typeface="Majalla UI"/>
                <a:sym typeface="Wingdings" pitchFamily="2" charset="2"/>
              </a:rPr>
              <a:t>	</a:t>
            </a:r>
            <a:r>
              <a:rPr lang="en-US" dirty="0">
                <a:cs typeface="Majalla UI"/>
                <a:sym typeface="Wingdings" pitchFamily="2" charset="2"/>
              </a:rPr>
              <a:t>	</a:t>
            </a:r>
            <a:endParaRPr lang="ar-JO" dirty="0"/>
          </a:p>
        </p:txBody>
      </p:sp>
      <p:pic>
        <p:nvPicPr>
          <p:cNvPr id="4" name="Picture 3" descr="the-eustachian-tube.jpg"/>
          <p:cNvPicPr>
            <a:picLocks noChangeAspect="1"/>
          </p:cNvPicPr>
          <p:nvPr/>
        </p:nvPicPr>
        <p:blipFill>
          <a:blip r:embed="rId2" cstate="print"/>
          <a:srcRect t="5000" b="12500"/>
          <a:stretch>
            <a:fillRect/>
          </a:stretch>
        </p:blipFill>
        <p:spPr>
          <a:xfrm>
            <a:off x="457200" y="3581400"/>
            <a:ext cx="8153400" cy="32766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solidFill>
                  <a:srgbClr val="7030A0"/>
                </a:solidFill>
                <a:latin typeface="Gabriola" pitchFamily="82" charset="0"/>
              </a:rPr>
              <a:t>Acute </a:t>
            </a:r>
            <a:r>
              <a:rPr lang="en-US" sz="4800" dirty="0" err="1">
                <a:solidFill>
                  <a:srgbClr val="7030A0"/>
                </a:solidFill>
                <a:latin typeface="Gabriola" pitchFamily="82" charset="0"/>
              </a:rPr>
              <a:t>otitis</a:t>
            </a:r>
            <a:r>
              <a:rPr lang="en-US" sz="4800" dirty="0">
                <a:solidFill>
                  <a:srgbClr val="7030A0"/>
                </a:solidFill>
                <a:latin typeface="Gabriola" pitchFamily="82" charset="0"/>
              </a:rPr>
              <a:t> media (AOM)</a:t>
            </a:r>
            <a:endParaRPr lang="ar-JO" sz="4800" dirty="0">
              <a:solidFill>
                <a:srgbClr val="7030A0"/>
              </a:solidFill>
              <a:latin typeface="Gabriola" pitchFamily="82" charset="0"/>
            </a:endParaRPr>
          </a:p>
        </p:txBody>
      </p:sp>
      <p:sp>
        <p:nvSpPr>
          <p:cNvPr id="3" name="Content Placeholder 2"/>
          <p:cNvSpPr>
            <a:spLocks noGrp="1"/>
          </p:cNvSpPr>
          <p:nvPr>
            <p:ph idx="1"/>
          </p:nvPr>
        </p:nvSpPr>
        <p:spPr/>
        <p:txBody>
          <a:bodyPr/>
          <a:lstStyle/>
          <a:p>
            <a:r>
              <a:rPr lang="en-US" dirty="0">
                <a:latin typeface="Gabriola" pitchFamily="82" charset="0"/>
              </a:rPr>
              <a:t>Acute </a:t>
            </a:r>
            <a:r>
              <a:rPr lang="en-US" dirty="0" err="1">
                <a:latin typeface="Gabriola" pitchFamily="82" charset="0"/>
              </a:rPr>
              <a:t>otitis</a:t>
            </a:r>
            <a:r>
              <a:rPr lang="en-US" dirty="0">
                <a:latin typeface="Gabriola" pitchFamily="82" charset="0"/>
              </a:rPr>
              <a:t> media is </a:t>
            </a:r>
            <a:r>
              <a:rPr lang="en-US" dirty="0">
                <a:solidFill>
                  <a:srgbClr val="92D050"/>
                </a:solidFill>
                <a:latin typeface="Gabriola" pitchFamily="82" charset="0"/>
              </a:rPr>
              <a:t>common</a:t>
            </a:r>
            <a:r>
              <a:rPr lang="en-US" dirty="0">
                <a:latin typeface="Gabriola" pitchFamily="82" charset="0"/>
              </a:rPr>
              <a:t> and frequently </a:t>
            </a:r>
            <a:r>
              <a:rPr lang="en-US" dirty="0">
                <a:solidFill>
                  <a:srgbClr val="92D050"/>
                </a:solidFill>
                <a:latin typeface="Gabriola" pitchFamily="82" charset="0"/>
              </a:rPr>
              <a:t>bilateral</a:t>
            </a:r>
            <a:r>
              <a:rPr lang="en-US" dirty="0">
                <a:latin typeface="Gabriola" pitchFamily="82" charset="0"/>
              </a:rPr>
              <a:t>. Most children will develop one or more episodes typically before they are 2 years old. </a:t>
            </a:r>
          </a:p>
          <a:p>
            <a:r>
              <a:rPr lang="en-US" dirty="0">
                <a:latin typeface="Gabriola" pitchFamily="82" charset="0"/>
              </a:rPr>
              <a:t> It can follow an acute upper respiratory tract infection and may be viral or bacterial. A viral infection is short-lived (1 or 2 days) and often accompanied by some general features of an upper respiratory infection, e.g. </a:t>
            </a:r>
            <a:r>
              <a:rPr lang="en-US" dirty="0" err="1">
                <a:latin typeface="Gabriola" pitchFamily="82" charset="0"/>
              </a:rPr>
              <a:t>pharyngitis</a:t>
            </a:r>
            <a:r>
              <a:rPr lang="en-US" dirty="0">
                <a:latin typeface="Gabriola" pitchFamily="82" charset="0"/>
              </a:rPr>
              <a:t> and a runny nose.</a:t>
            </a:r>
            <a:endParaRPr lang="ar-JO" dirty="0">
              <a:latin typeface="Gabriola" pitchFamily="82"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TotalTime>
  <Words>2579</Words>
  <Application>Microsoft Office PowerPoint</Application>
  <PresentationFormat>On-screen Show (4:3)</PresentationFormat>
  <Paragraphs>244</Paragraphs>
  <Slides>27</Slides>
  <Notes>2</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Otitis Media</vt:lpstr>
      <vt:lpstr>PowerPoint Presentation</vt:lpstr>
      <vt:lpstr>PowerPoint Presentation</vt:lpstr>
      <vt:lpstr>Classification of otitis media according to: </vt:lpstr>
      <vt:lpstr>Clssification of OM according to the duratoin of illness </vt:lpstr>
      <vt:lpstr>Epidemiology </vt:lpstr>
      <vt:lpstr>Risk factor of otitis media :</vt:lpstr>
      <vt:lpstr>Why OM more common in childhood?</vt:lpstr>
      <vt:lpstr>Acute otitis media (AOM)</vt:lpstr>
      <vt:lpstr>pathogenesis</vt:lpstr>
      <vt:lpstr>PowerPoint Presentation</vt:lpstr>
      <vt:lpstr>PowerPoint Presentation</vt:lpstr>
      <vt:lpstr>Causes of AOM :</vt:lpstr>
      <vt:lpstr>PowerPoint Presentation</vt:lpstr>
      <vt:lpstr>PowerPoint Presentation</vt:lpstr>
      <vt:lpstr>The tympanic membrane The tympanic membrane varies in appearance according to the stage of the infection:</vt:lpstr>
      <vt:lpstr>Investigations </vt:lpstr>
      <vt:lpstr>Treatment </vt:lpstr>
      <vt:lpstr>For early stage :</vt:lpstr>
      <vt:lpstr>PowerPoint Presentation</vt:lpstr>
      <vt:lpstr>In bulging stage:</vt:lpstr>
      <vt:lpstr>In discharge :</vt:lpstr>
      <vt:lpstr>Recurrent Otitis Media</vt:lpstr>
      <vt:lpstr>Tympanostomy tube indication</vt:lpstr>
      <vt:lpstr>COMPLICATIONS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Otitis Media</dc:title>
  <dc:creator>user</dc:creator>
  <cp:lastModifiedBy>halakhalafat@gmail.com</cp:lastModifiedBy>
  <cp:revision>43</cp:revision>
  <dcterms:created xsi:type="dcterms:W3CDTF">2006-08-16T00:00:00Z</dcterms:created>
  <dcterms:modified xsi:type="dcterms:W3CDTF">2024-07-08T12:37:48Z</dcterms:modified>
</cp:coreProperties>
</file>