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6.xml" ContentType="application/inkml+xml"/>
  <Override PartName="/ppt/ink/ink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21"/>
  </p:notesMasterIdLst>
  <p:sldIdLst>
    <p:sldId id="256" r:id="rId2"/>
    <p:sldId id="593" r:id="rId3"/>
    <p:sldId id="594" r:id="rId4"/>
    <p:sldId id="597" r:id="rId5"/>
    <p:sldId id="596" r:id="rId6"/>
    <p:sldId id="595" r:id="rId7"/>
    <p:sldId id="598" r:id="rId8"/>
    <p:sldId id="599" r:id="rId9"/>
    <p:sldId id="600" r:id="rId10"/>
    <p:sldId id="601" r:id="rId11"/>
    <p:sldId id="602" r:id="rId12"/>
    <p:sldId id="603" r:id="rId13"/>
    <p:sldId id="604" r:id="rId14"/>
    <p:sldId id="606" r:id="rId15"/>
    <p:sldId id="607" r:id="rId16"/>
    <p:sldId id="608" r:id="rId17"/>
    <p:sldId id="609" r:id="rId18"/>
    <p:sldId id="610" r:id="rId19"/>
    <p:sldId id="611" r:id="rId20"/>
    <p:sldId id="612" r:id="rId21"/>
    <p:sldId id="613" r:id="rId22"/>
    <p:sldId id="614" r:id="rId23"/>
    <p:sldId id="615" r:id="rId24"/>
    <p:sldId id="616" r:id="rId25"/>
    <p:sldId id="617" r:id="rId26"/>
    <p:sldId id="681" r:id="rId27"/>
    <p:sldId id="618" r:id="rId28"/>
    <p:sldId id="584" r:id="rId29"/>
    <p:sldId id="558" r:id="rId30"/>
    <p:sldId id="586" r:id="rId31"/>
    <p:sldId id="559" r:id="rId32"/>
    <p:sldId id="591" r:id="rId33"/>
    <p:sldId id="564" r:id="rId34"/>
    <p:sldId id="677" r:id="rId35"/>
    <p:sldId id="565" r:id="rId36"/>
    <p:sldId id="566" r:id="rId37"/>
    <p:sldId id="570" r:id="rId38"/>
    <p:sldId id="682" r:id="rId39"/>
    <p:sldId id="683" r:id="rId40"/>
    <p:sldId id="684" r:id="rId41"/>
    <p:sldId id="685" r:id="rId42"/>
    <p:sldId id="671" r:id="rId43"/>
    <p:sldId id="672" r:id="rId44"/>
    <p:sldId id="673" r:id="rId45"/>
    <p:sldId id="674" r:id="rId46"/>
    <p:sldId id="675" r:id="rId47"/>
    <p:sldId id="561" r:id="rId48"/>
    <p:sldId id="592" r:id="rId49"/>
    <p:sldId id="562" r:id="rId50"/>
    <p:sldId id="563" r:id="rId51"/>
    <p:sldId id="679" r:id="rId52"/>
    <p:sldId id="573" r:id="rId53"/>
    <p:sldId id="574" r:id="rId54"/>
    <p:sldId id="572" r:id="rId55"/>
    <p:sldId id="575" r:id="rId56"/>
    <p:sldId id="576" r:id="rId57"/>
    <p:sldId id="577" r:id="rId58"/>
    <p:sldId id="578" r:id="rId59"/>
    <p:sldId id="579" r:id="rId60"/>
    <p:sldId id="580" r:id="rId61"/>
    <p:sldId id="581" r:id="rId62"/>
    <p:sldId id="582" r:id="rId63"/>
    <p:sldId id="583" r:id="rId64"/>
    <p:sldId id="619" r:id="rId65"/>
    <p:sldId id="620" r:id="rId66"/>
    <p:sldId id="621" r:id="rId67"/>
    <p:sldId id="622" r:id="rId68"/>
    <p:sldId id="691" r:id="rId69"/>
    <p:sldId id="623" r:id="rId70"/>
    <p:sldId id="624" r:id="rId71"/>
    <p:sldId id="625" r:id="rId72"/>
    <p:sldId id="626" r:id="rId73"/>
    <p:sldId id="627" r:id="rId74"/>
    <p:sldId id="692" r:id="rId75"/>
    <p:sldId id="695" r:id="rId76"/>
    <p:sldId id="628" r:id="rId77"/>
    <p:sldId id="629" r:id="rId78"/>
    <p:sldId id="693" r:id="rId79"/>
    <p:sldId id="630" r:id="rId80"/>
    <p:sldId id="631" r:id="rId81"/>
    <p:sldId id="632" r:id="rId82"/>
    <p:sldId id="633" r:id="rId83"/>
    <p:sldId id="634" r:id="rId84"/>
    <p:sldId id="635" r:id="rId85"/>
    <p:sldId id="694" r:id="rId86"/>
    <p:sldId id="637" r:id="rId87"/>
    <p:sldId id="638" r:id="rId88"/>
    <p:sldId id="639" r:id="rId89"/>
    <p:sldId id="640" r:id="rId90"/>
    <p:sldId id="641" r:id="rId91"/>
    <p:sldId id="642" r:id="rId92"/>
    <p:sldId id="643" r:id="rId93"/>
    <p:sldId id="644" r:id="rId94"/>
    <p:sldId id="645" r:id="rId95"/>
    <p:sldId id="646" r:id="rId96"/>
    <p:sldId id="648" r:id="rId97"/>
    <p:sldId id="649" r:id="rId98"/>
    <p:sldId id="650" r:id="rId99"/>
    <p:sldId id="651" r:id="rId100"/>
    <p:sldId id="652" r:id="rId101"/>
    <p:sldId id="653" r:id="rId102"/>
    <p:sldId id="654" r:id="rId103"/>
    <p:sldId id="655" r:id="rId104"/>
    <p:sldId id="656" r:id="rId105"/>
    <p:sldId id="664" r:id="rId106"/>
    <p:sldId id="657" r:id="rId107"/>
    <p:sldId id="658" r:id="rId108"/>
    <p:sldId id="659" r:id="rId109"/>
    <p:sldId id="662" r:id="rId110"/>
    <p:sldId id="663" r:id="rId111"/>
    <p:sldId id="665" r:id="rId112"/>
    <p:sldId id="666" r:id="rId113"/>
    <p:sldId id="667" r:id="rId114"/>
    <p:sldId id="668" r:id="rId115"/>
    <p:sldId id="669" r:id="rId116"/>
    <p:sldId id="670" r:id="rId117"/>
    <p:sldId id="660" r:id="rId118"/>
    <p:sldId id="661" r:id="rId119"/>
    <p:sldId id="647"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9" clrIdx="0">
    <p:extLst>
      <p:ext uri="{19B8F6BF-5375-455C-9EA6-DF929625EA0E}">
        <p15:presenceInfo xmlns:p15="http://schemas.microsoft.com/office/powerpoint/2012/main" userId="05b3a7e3be0474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33"/>
    <a:srgbClr val="CC0000"/>
    <a:srgbClr val="99CC00"/>
    <a:srgbClr val="800080"/>
    <a:srgbClr val="777777"/>
    <a:srgbClr val="D6DA24"/>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07" autoAdjust="0"/>
    <p:restoredTop sz="93806" autoAdjust="0"/>
  </p:normalViewPr>
  <p:slideViewPr>
    <p:cSldViewPr>
      <p:cViewPr varScale="1">
        <p:scale>
          <a:sx n="78" d="100"/>
          <a:sy n="78" d="100"/>
        </p:scale>
        <p:origin x="1056" y="72"/>
      </p:cViewPr>
      <p:guideLst>
        <p:guide orient="horz" pos="2160"/>
        <p:guide pos="2880"/>
      </p:guideLst>
    </p:cSldViewPr>
  </p:slideViewPr>
  <p:notesTextViewPr>
    <p:cViewPr>
      <p:scale>
        <a:sx n="100" d="100"/>
        <a:sy n="100" d="100"/>
      </p:scale>
      <p:origin x="0" y="0"/>
    </p:cViewPr>
  </p:notesTextViewPr>
  <p:sorterViewPr>
    <p:cViewPr>
      <p:scale>
        <a:sx n="25" d="100"/>
        <a:sy n="25" d="100"/>
      </p:scale>
      <p:origin x="0" y="-29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117" Type="http://schemas.openxmlformats.org/officeDocument/2006/relationships/slide" Target="slides/slide116.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slide" Target="slides/slide111.xml" /><Relationship Id="rId16" Type="http://schemas.openxmlformats.org/officeDocument/2006/relationships/slide" Target="slides/slide15.xml" /><Relationship Id="rId107" Type="http://schemas.openxmlformats.org/officeDocument/2006/relationships/slide" Target="slides/slide106.xml" /><Relationship Id="rId11" Type="http://schemas.openxmlformats.org/officeDocument/2006/relationships/slide" Target="slides/slide10.xml" /><Relationship Id="rId32" Type="http://schemas.openxmlformats.org/officeDocument/2006/relationships/slide" Target="slides/slide31.xml" /><Relationship Id="rId37" Type="http://schemas.openxmlformats.org/officeDocument/2006/relationships/slide" Target="slides/slide36.xml" /><Relationship Id="rId53" Type="http://schemas.openxmlformats.org/officeDocument/2006/relationships/slide" Target="slides/slide52.xml" /><Relationship Id="rId58" Type="http://schemas.openxmlformats.org/officeDocument/2006/relationships/slide" Target="slides/slide57.xml" /><Relationship Id="rId74" Type="http://schemas.openxmlformats.org/officeDocument/2006/relationships/slide" Target="slides/slide73.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presProps" Target="presProp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13" Type="http://schemas.openxmlformats.org/officeDocument/2006/relationships/slide" Target="slides/slide112.xml" /><Relationship Id="rId118" Type="http://schemas.openxmlformats.org/officeDocument/2006/relationships/slide" Target="slides/slide117.xml" /><Relationship Id="rId126"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notesMaster" Target="notesMasters/notesMaster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slide" Target="slides/slide102.xml" /><Relationship Id="rId108" Type="http://schemas.openxmlformats.org/officeDocument/2006/relationships/slide" Target="slides/slide107.xml" /><Relationship Id="rId116" Type="http://schemas.openxmlformats.org/officeDocument/2006/relationships/slide" Target="slides/slide115.xml" /><Relationship Id="rId124" Type="http://schemas.openxmlformats.org/officeDocument/2006/relationships/viewProps" Target="viewProp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11" Type="http://schemas.openxmlformats.org/officeDocument/2006/relationships/slide" Target="slides/slide110.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6" Type="http://schemas.openxmlformats.org/officeDocument/2006/relationships/slide" Target="slides/slide105.xml" /><Relationship Id="rId114" Type="http://schemas.openxmlformats.org/officeDocument/2006/relationships/slide" Target="slides/slide113.xml" /><Relationship Id="rId119" Type="http://schemas.openxmlformats.org/officeDocument/2006/relationships/slide" Target="slides/slide118.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commentAuthors" Target="commentAuthors.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120" Type="http://schemas.openxmlformats.org/officeDocument/2006/relationships/slide" Target="slides/slide119.xml" /><Relationship Id="rId125" Type="http://schemas.openxmlformats.org/officeDocument/2006/relationships/theme" Target="theme/theme1.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29" Type="http://schemas.openxmlformats.org/officeDocument/2006/relationships/slide" Target="slides/slide28.xml" /><Relationship Id="rId24" Type="http://schemas.openxmlformats.org/officeDocument/2006/relationships/slide" Target="slides/slide23.xml" /><Relationship Id="rId40" Type="http://schemas.openxmlformats.org/officeDocument/2006/relationships/slide" Target="slides/slide39.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15" Type="http://schemas.openxmlformats.org/officeDocument/2006/relationships/slide" Target="slides/slide114.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13T17:52:30.291" idx="3">
    <p:pos x="10" y="10"/>
    <p:text>Face features are called "Facial dysmorphism".</p:text>
    <p:extLst>
      <p:ext uri="{C676402C-5697-4E1C-873F-D02D1690AC5C}">
        <p15:threadingInfo xmlns:p15="http://schemas.microsoft.com/office/powerpoint/2012/main" timeZoneBias="-180"/>
      </p:ext>
    </p:extLst>
  </p:cm>
  <p:cm authorId="1" dt="2023-11-13T17:55:26.137" idx="4">
    <p:pos x="106" y="106"/>
    <p:text>+ Airway obstruction, Dysostosis multiplex.</p:text>
    <p:extLst>
      <p:ext uri="{C676402C-5697-4E1C-873F-D02D1690AC5C}">
        <p15:threadingInfo xmlns:p15="http://schemas.microsoft.com/office/powerpoint/2012/main" timeZoneBias="-180"/>
      </p:ext>
    </p:extLst>
  </p:cm>
  <p:cm authorId="1" dt="2023-11-13T18:07:27.965" idx="5">
    <p:pos x="202" y="202"/>
    <p:text>Why hydrocephalus?</p:text>
    <p:extLst>
      <p:ext uri="{C676402C-5697-4E1C-873F-D02D1690AC5C}">
        <p15:threadingInfo xmlns:p15="http://schemas.microsoft.com/office/powerpoint/2012/main" timeZoneBias="-180"/>
      </p:ext>
    </p:extLst>
  </p:cm>
  <p:cm authorId="1" dt="2023-11-13T18:08:32.929" idx="6">
    <p:pos x="202" y="298"/>
    <p:text>because of obstruction to cerebrospinal fluid (CSF) flow by thickened leptomeninges.</p:text>
    <p:extLst>
      <p:ext uri="{C676402C-5697-4E1C-873F-D02D1690AC5C}">
        <p15:threadingInfo xmlns:p15="http://schemas.microsoft.com/office/powerpoint/2012/main" timeZoneBias="-180">
          <p15:parentCm authorId="1" idx="5"/>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13T18:18:27.771" idx="8">
    <p:pos x="10" y="10"/>
    <p:text>Same clinical features but add the following:</p:text>
    <p:extLst>
      <p:ext uri="{C676402C-5697-4E1C-873F-D02D1690AC5C}">
        <p15:threadingInfo xmlns:p15="http://schemas.microsoft.com/office/powerpoint/2012/main" timeZoneBias="-180"/>
      </p:ext>
    </p:extLst>
  </p:cm>
  <p:cm authorId="1" dt="2023-11-13T18:19:06.921" idx="9">
    <p:pos x="10" y="106"/>
    <p:text>Pearly papules,Carpal tunnel syndrome, compressed and damaged spinal cord.</p:text>
    <p:extLst>
      <p:ext uri="{C676402C-5697-4E1C-873F-D02D1690AC5C}">
        <p15:threadingInfo xmlns:p15="http://schemas.microsoft.com/office/powerpoint/2012/main" timeZoneBias="-180">
          <p15:parentCm authorId="1" idx="8"/>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11-13T15:47:41.170" idx="1">
    <p:pos x="10" y="10"/>
    <p:text>This conversion occurs primarily in the liver.</p:text>
    <p:extLst>
      <p:ext uri="{C676402C-5697-4E1C-873F-D02D1690AC5C}">
        <p15:threadingInfo xmlns:p15="http://schemas.microsoft.com/office/powerpoint/2012/main" timeZoneBias="-180"/>
      </p:ext>
    </p:extLst>
  </p:cm>
  <p:cm authorId="1" dt="2023-11-13T15:48:33.194" idx="2">
    <p:pos x="106" y="106"/>
    <p:text>The activity of phenylalanine hydroxylase in the liver is absent or greatly reduced.</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1F03AD-21C1-4976-9F72-97C9FE1F82F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E5EA2E2-2DAB-40AA-8DBD-7A93F0190016}">
      <dgm:prSet/>
      <dgm:spPr/>
      <dgm:t>
        <a:bodyPr/>
        <a:lstStyle/>
        <a:p>
          <a:r>
            <a:rPr lang="en-US"/>
            <a:t>Newborn screening test</a:t>
          </a:r>
        </a:p>
      </dgm:t>
    </dgm:pt>
    <dgm:pt modelId="{9763FE30-D556-4CB6-84CA-1D29A8BD8535}" type="parTrans" cxnId="{19FF08F6-E60D-4EFC-BA63-4C2A23689BAD}">
      <dgm:prSet/>
      <dgm:spPr/>
      <dgm:t>
        <a:bodyPr/>
        <a:lstStyle/>
        <a:p>
          <a:endParaRPr lang="en-US"/>
        </a:p>
      </dgm:t>
    </dgm:pt>
    <dgm:pt modelId="{0B7F7351-CABF-405D-9D4E-644A75420218}" type="sibTrans" cxnId="{19FF08F6-E60D-4EFC-BA63-4C2A23689BAD}">
      <dgm:prSet/>
      <dgm:spPr/>
      <dgm:t>
        <a:bodyPr/>
        <a:lstStyle/>
        <a:p>
          <a:endParaRPr lang="en-US"/>
        </a:p>
      </dgm:t>
    </dgm:pt>
    <dgm:pt modelId="{EDA6AD0B-4796-4BA7-B56D-CB29715E5D30}">
      <dgm:prSet/>
      <dgm:spPr/>
      <dgm:t>
        <a:bodyPr/>
        <a:lstStyle/>
        <a:p>
          <a:r>
            <a:rPr lang="en-US"/>
            <a:t>Urine odor test</a:t>
          </a:r>
        </a:p>
      </dgm:t>
    </dgm:pt>
    <dgm:pt modelId="{661A0A41-C6FE-4D88-BF52-62DBFA0F0394}" type="parTrans" cxnId="{B058275D-7CF6-4C74-A833-F91F464BD17C}">
      <dgm:prSet/>
      <dgm:spPr/>
      <dgm:t>
        <a:bodyPr/>
        <a:lstStyle/>
        <a:p>
          <a:endParaRPr lang="en-US"/>
        </a:p>
      </dgm:t>
    </dgm:pt>
    <dgm:pt modelId="{A10E4A12-CC2A-433A-B50D-DE5F46F30CFA}" type="sibTrans" cxnId="{B058275D-7CF6-4C74-A833-F91F464BD17C}">
      <dgm:prSet/>
      <dgm:spPr/>
      <dgm:t>
        <a:bodyPr/>
        <a:lstStyle/>
        <a:p>
          <a:endParaRPr lang="en-US"/>
        </a:p>
      </dgm:t>
    </dgm:pt>
    <dgm:pt modelId="{25E73298-BCF4-482B-BE9D-035ABD8BC505}">
      <dgm:prSet/>
      <dgm:spPr/>
      <dgm:t>
        <a:bodyPr/>
        <a:lstStyle/>
        <a:p>
          <a:r>
            <a:rPr lang="en-US"/>
            <a:t>Blood tests: amino acids, keto acids, leucine, isoleucine and valine.</a:t>
          </a:r>
        </a:p>
      </dgm:t>
    </dgm:pt>
    <dgm:pt modelId="{1DFB66BD-FA4A-4E10-8FF3-04D9EFCB6752}" type="parTrans" cxnId="{4999C8D8-78C4-4240-ABB4-CB1FD3DCD81B}">
      <dgm:prSet/>
      <dgm:spPr/>
      <dgm:t>
        <a:bodyPr/>
        <a:lstStyle/>
        <a:p>
          <a:endParaRPr lang="en-US"/>
        </a:p>
      </dgm:t>
    </dgm:pt>
    <dgm:pt modelId="{8ED56D3D-53DF-49A4-AD19-2C1DF5934EE0}" type="sibTrans" cxnId="{4999C8D8-78C4-4240-ABB4-CB1FD3DCD81B}">
      <dgm:prSet/>
      <dgm:spPr/>
      <dgm:t>
        <a:bodyPr/>
        <a:lstStyle/>
        <a:p>
          <a:endParaRPr lang="en-US"/>
        </a:p>
      </dgm:t>
    </dgm:pt>
    <dgm:pt modelId="{4C9945F2-A507-4FB8-A1B3-A76F4B0F4937}">
      <dgm:prSet/>
      <dgm:spPr/>
      <dgm:t>
        <a:bodyPr/>
        <a:lstStyle/>
        <a:p>
          <a:r>
            <a:rPr lang="en-US"/>
            <a:t>Genetic testing </a:t>
          </a:r>
        </a:p>
      </dgm:t>
    </dgm:pt>
    <dgm:pt modelId="{54FFC09C-53C2-4950-A57D-BADFA34D0F6E}" type="parTrans" cxnId="{9BC0BCB6-F797-41DF-852B-34817E5614AA}">
      <dgm:prSet/>
      <dgm:spPr/>
      <dgm:t>
        <a:bodyPr/>
        <a:lstStyle/>
        <a:p>
          <a:endParaRPr lang="en-US"/>
        </a:p>
      </dgm:t>
    </dgm:pt>
    <dgm:pt modelId="{CC8436E5-647E-42F7-A8D5-86EF15A762A2}" type="sibTrans" cxnId="{9BC0BCB6-F797-41DF-852B-34817E5614AA}">
      <dgm:prSet/>
      <dgm:spPr/>
      <dgm:t>
        <a:bodyPr/>
        <a:lstStyle/>
        <a:p>
          <a:endParaRPr lang="en-US"/>
        </a:p>
      </dgm:t>
    </dgm:pt>
    <dgm:pt modelId="{A9A2E779-AEDD-46CD-A190-F078725EF323}">
      <dgm:prSet/>
      <dgm:spPr/>
      <dgm:t>
        <a:bodyPr/>
        <a:lstStyle/>
        <a:p>
          <a:r>
            <a:rPr lang="en-US" b="0" i="0"/>
            <a:t>alloisoleucine above 5 </a:t>
          </a:r>
          <a:r>
            <a:rPr lang="el-GR" b="0" i="0"/>
            <a:t>μ</a:t>
          </a:r>
          <a:r>
            <a:rPr lang="en-US" b="0" i="0"/>
            <a:t>mol/L is considered pathognomonic.</a:t>
          </a:r>
          <a:br>
            <a:rPr lang="en-US"/>
          </a:br>
          <a:endParaRPr lang="en-US"/>
        </a:p>
      </dgm:t>
    </dgm:pt>
    <dgm:pt modelId="{D3751478-1658-4412-96FF-510F6A8E46B7}" type="parTrans" cxnId="{7BE4B6B9-4974-4D9A-BA49-1F90B35AC709}">
      <dgm:prSet/>
      <dgm:spPr/>
      <dgm:t>
        <a:bodyPr/>
        <a:lstStyle/>
        <a:p>
          <a:endParaRPr lang="en-US"/>
        </a:p>
      </dgm:t>
    </dgm:pt>
    <dgm:pt modelId="{29B9D980-B0AA-405F-9E63-933CD939AEC5}" type="sibTrans" cxnId="{7BE4B6B9-4974-4D9A-BA49-1F90B35AC709}">
      <dgm:prSet/>
      <dgm:spPr/>
      <dgm:t>
        <a:bodyPr/>
        <a:lstStyle/>
        <a:p>
          <a:endParaRPr lang="en-US"/>
        </a:p>
      </dgm:t>
    </dgm:pt>
    <dgm:pt modelId="{1B019AE5-BB0F-459B-8A68-5DAEE22297BF}" type="pres">
      <dgm:prSet presAssocID="{5F1F03AD-21C1-4976-9F72-97C9FE1F82FA}" presName="vert0" presStyleCnt="0">
        <dgm:presLayoutVars>
          <dgm:dir/>
          <dgm:animOne val="branch"/>
          <dgm:animLvl val="lvl"/>
        </dgm:presLayoutVars>
      </dgm:prSet>
      <dgm:spPr/>
    </dgm:pt>
    <dgm:pt modelId="{42FE80DE-5F47-46B4-9EF9-C96CD7D3EFAF}" type="pres">
      <dgm:prSet presAssocID="{0E5EA2E2-2DAB-40AA-8DBD-7A93F0190016}" presName="thickLine" presStyleLbl="alignNode1" presStyleIdx="0" presStyleCnt="5"/>
      <dgm:spPr/>
    </dgm:pt>
    <dgm:pt modelId="{C58B4A1C-AADA-4A30-AB10-4AFB25367964}" type="pres">
      <dgm:prSet presAssocID="{0E5EA2E2-2DAB-40AA-8DBD-7A93F0190016}" presName="horz1" presStyleCnt="0"/>
      <dgm:spPr/>
    </dgm:pt>
    <dgm:pt modelId="{15E73834-D2CA-4940-AAA9-57E8AA018E11}" type="pres">
      <dgm:prSet presAssocID="{0E5EA2E2-2DAB-40AA-8DBD-7A93F0190016}" presName="tx1" presStyleLbl="revTx" presStyleIdx="0" presStyleCnt="5"/>
      <dgm:spPr/>
    </dgm:pt>
    <dgm:pt modelId="{2B19942D-AACF-43FC-A8E0-B518EDF69386}" type="pres">
      <dgm:prSet presAssocID="{0E5EA2E2-2DAB-40AA-8DBD-7A93F0190016}" presName="vert1" presStyleCnt="0"/>
      <dgm:spPr/>
    </dgm:pt>
    <dgm:pt modelId="{F544BDA2-A8F0-40C7-A843-758F965F902C}" type="pres">
      <dgm:prSet presAssocID="{EDA6AD0B-4796-4BA7-B56D-CB29715E5D30}" presName="thickLine" presStyleLbl="alignNode1" presStyleIdx="1" presStyleCnt="5"/>
      <dgm:spPr/>
    </dgm:pt>
    <dgm:pt modelId="{0FB428D6-8CC1-41C6-B966-6544C1431C2B}" type="pres">
      <dgm:prSet presAssocID="{EDA6AD0B-4796-4BA7-B56D-CB29715E5D30}" presName="horz1" presStyleCnt="0"/>
      <dgm:spPr/>
    </dgm:pt>
    <dgm:pt modelId="{9C4379EF-2033-4ED8-A13C-AFC41BBF42E5}" type="pres">
      <dgm:prSet presAssocID="{EDA6AD0B-4796-4BA7-B56D-CB29715E5D30}" presName="tx1" presStyleLbl="revTx" presStyleIdx="1" presStyleCnt="5"/>
      <dgm:spPr/>
    </dgm:pt>
    <dgm:pt modelId="{1644CD05-4F8D-43B1-A5FE-920DF5E617BC}" type="pres">
      <dgm:prSet presAssocID="{EDA6AD0B-4796-4BA7-B56D-CB29715E5D30}" presName="vert1" presStyleCnt="0"/>
      <dgm:spPr/>
    </dgm:pt>
    <dgm:pt modelId="{16F6B82C-D880-4E1F-8827-A307A4A16928}" type="pres">
      <dgm:prSet presAssocID="{25E73298-BCF4-482B-BE9D-035ABD8BC505}" presName="thickLine" presStyleLbl="alignNode1" presStyleIdx="2" presStyleCnt="5"/>
      <dgm:spPr/>
    </dgm:pt>
    <dgm:pt modelId="{0101A02E-27ED-4667-BEF3-BF1D958D67DC}" type="pres">
      <dgm:prSet presAssocID="{25E73298-BCF4-482B-BE9D-035ABD8BC505}" presName="horz1" presStyleCnt="0"/>
      <dgm:spPr/>
    </dgm:pt>
    <dgm:pt modelId="{AD311DFB-9334-4679-A83D-0B28BFEC648B}" type="pres">
      <dgm:prSet presAssocID="{25E73298-BCF4-482B-BE9D-035ABD8BC505}" presName="tx1" presStyleLbl="revTx" presStyleIdx="2" presStyleCnt="5"/>
      <dgm:spPr/>
    </dgm:pt>
    <dgm:pt modelId="{950651B1-19F0-4E8B-9065-185812B23578}" type="pres">
      <dgm:prSet presAssocID="{25E73298-BCF4-482B-BE9D-035ABD8BC505}" presName="vert1" presStyleCnt="0"/>
      <dgm:spPr/>
    </dgm:pt>
    <dgm:pt modelId="{D28AB3F9-4DEC-4880-ABDB-4C172155D6B6}" type="pres">
      <dgm:prSet presAssocID="{4C9945F2-A507-4FB8-A1B3-A76F4B0F4937}" presName="thickLine" presStyleLbl="alignNode1" presStyleIdx="3" presStyleCnt="5"/>
      <dgm:spPr/>
    </dgm:pt>
    <dgm:pt modelId="{989DC7BA-9535-42CD-A8A5-CD9FB5ED8D1D}" type="pres">
      <dgm:prSet presAssocID="{4C9945F2-A507-4FB8-A1B3-A76F4B0F4937}" presName="horz1" presStyleCnt="0"/>
      <dgm:spPr/>
    </dgm:pt>
    <dgm:pt modelId="{F950B41D-0EBE-4100-AD15-1D88482581E2}" type="pres">
      <dgm:prSet presAssocID="{4C9945F2-A507-4FB8-A1B3-A76F4B0F4937}" presName="tx1" presStyleLbl="revTx" presStyleIdx="3" presStyleCnt="5"/>
      <dgm:spPr/>
    </dgm:pt>
    <dgm:pt modelId="{7272121F-02F8-4375-8F31-5A7F624532A6}" type="pres">
      <dgm:prSet presAssocID="{4C9945F2-A507-4FB8-A1B3-A76F4B0F4937}" presName="vert1" presStyleCnt="0"/>
      <dgm:spPr/>
    </dgm:pt>
    <dgm:pt modelId="{BAFFA793-F264-4FB0-A953-A0E64864FD6E}" type="pres">
      <dgm:prSet presAssocID="{A9A2E779-AEDD-46CD-A190-F078725EF323}" presName="thickLine" presStyleLbl="alignNode1" presStyleIdx="4" presStyleCnt="5"/>
      <dgm:spPr/>
    </dgm:pt>
    <dgm:pt modelId="{7D9AEA60-7A81-4DE9-8D24-54E464F00906}" type="pres">
      <dgm:prSet presAssocID="{A9A2E779-AEDD-46CD-A190-F078725EF323}" presName="horz1" presStyleCnt="0"/>
      <dgm:spPr/>
    </dgm:pt>
    <dgm:pt modelId="{D54308FA-40F3-423D-9F2C-2008A3E23E8E}" type="pres">
      <dgm:prSet presAssocID="{A9A2E779-AEDD-46CD-A190-F078725EF323}" presName="tx1" presStyleLbl="revTx" presStyleIdx="4" presStyleCnt="5"/>
      <dgm:spPr/>
    </dgm:pt>
    <dgm:pt modelId="{A02E15E4-4D7D-4A98-B26F-4B11E30D17E7}" type="pres">
      <dgm:prSet presAssocID="{A9A2E779-AEDD-46CD-A190-F078725EF323}" presName="vert1" presStyleCnt="0"/>
      <dgm:spPr/>
    </dgm:pt>
  </dgm:ptLst>
  <dgm:cxnLst>
    <dgm:cxn modelId="{B058275D-7CF6-4C74-A833-F91F464BD17C}" srcId="{5F1F03AD-21C1-4976-9F72-97C9FE1F82FA}" destId="{EDA6AD0B-4796-4BA7-B56D-CB29715E5D30}" srcOrd="1" destOrd="0" parTransId="{661A0A41-C6FE-4D88-BF52-62DBFA0F0394}" sibTransId="{A10E4A12-CC2A-433A-B50D-DE5F46F30CFA}"/>
    <dgm:cxn modelId="{F8A3CBAE-283C-414E-8B90-5834DD1E01B0}" type="presOf" srcId="{5F1F03AD-21C1-4976-9F72-97C9FE1F82FA}" destId="{1B019AE5-BB0F-459B-8A68-5DAEE22297BF}" srcOrd="0" destOrd="0" presId="urn:microsoft.com/office/officeart/2008/layout/LinedList"/>
    <dgm:cxn modelId="{9BC0BCB6-F797-41DF-852B-34817E5614AA}" srcId="{5F1F03AD-21C1-4976-9F72-97C9FE1F82FA}" destId="{4C9945F2-A507-4FB8-A1B3-A76F4B0F4937}" srcOrd="3" destOrd="0" parTransId="{54FFC09C-53C2-4950-A57D-BADFA34D0F6E}" sibTransId="{CC8436E5-647E-42F7-A8D5-86EF15A762A2}"/>
    <dgm:cxn modelId="{7BE4B6B9-4974-4D9A-BA49-1F90B35AC709}" srcId="{5F1F03AD-21C1-4976-9F72-97C9FE1F82FA}" destId="{A9A2E779-AEDD-46CD-A190-F078725EF323}" srcOrd="4" destOrd="0" parTransId="{D3751478-1658-4412-96FF-510F6A8E46B7}" sibTransId="{29B9D980-B0AA-405F-9E63-933CD939AEC5}"/>
    <dgm:cxn modelId="{6B2660BC-AF06-43E7-A44C-D0D046850018}" type="presOf" srcId="{4C9945F2-A507-4FB8-A1B3-A76F4B0F4937}" destId="{F950B41D-0EBE-4100-AD15-1D88482581E2}" srcOrd="0" destOrd="0" presId="urn:microsoft.com/office/officeart/2008/layout/LinedList"/>
    <dgm:cxn modelId="{248C61BE-AD7A-45E9-B09E-0208C5FF4D0D}" type="presOf" srcId="{EDA6AD0B-4796-4BA7-B56D-CB29715E5D30}" destId="{9C4379EF-2033-4ED8-A13C-AFC41BBF42E5}" srcOrd="0" destOrd="0" presId="urn:microsoft.com/office/officeart/2008/layout/LinedList"/>
    <dgm:cxn modelId="{8E64A1CB-6F2A-4873-BFE0-7D2B4B03534B}" type="presOf" srcId="{A9A2E779-AEDD-46CD-A190-F078725EF323}" destId="{D54308FA-40F3-423D-9F2C-2008A3E23E8E}" srcOrd="0" destOrd="0" presId="urn:microsoft.com/office/officeart/2008/layout/LinedList"/>
    <dgm:cxn modelId="{3CE559D8-E736-48D6-9169-A43FBF58E55D}" type="presOf" srcId="{0E5EA2E2-2DAB-40AA-8DBD-7A93F0190016}" destId="{15E73834-D2CA-4940-AAA9-57E8AA018E11}" srcOrd="0" destOrd="0" presId="urn:microsoft.com/office/officeart/2008/layout/LinedList"/>
    <dgm:cxn modelId="{4999C8D8-78C4-4240-ABB4-CB1FD3DCD81B}" srcId="{5F1F03AD-21C1-4976-9F72-97C9FE1F82FA}" destId="{25E73298-BCF4-482B-BE9D-035ABD8BC505}" srcOrd="2" destOrd="0" parTransId="{1DFB66BD-FA4A-4E10-8FF3-04D9EFCB6752}" sibTransId="{8ED56D3D-53DF-49A4-AD19-2C1DF5934EE0}"/>
    <dgm:cxn modelId="{617290F1-EEE6-489D-8BC9-A70A39709F74}" type="presOf" srcId="{25E73298-BCF4-482B-BE9D-035ABD8BC505}" destId="{AD311DFB-9334-4679-A83D-0B28BFEC648B}" srcOrd="0" destOrd="0" presId="urn:microsoft.com/office/officeart/2008/layout/LinedList"/>
    <dgm:cxn modelId="{19FF08F6-E60D-4EFC-BA63-4C2A23689BAD}" srcId="{5F1F03AD-21C1-4976-9F72-97C9FE1F82FA}" destId="{0E5EA2E2-2DAB-40AA-8DBD-7A93F0190016}" srcOrd="0" destOrd="0" parTransId="{9763FE30-D556-4CB6-84CA-1D29A8BD8535}" sibTransId="{0B7F7351-CABF-405D-9D4E-644A75420218}"/>
    <dgm:cxn modelId="{1F333F78-02D8-4547-93C2-15AD63D7BD94}" type="presParOf" srcId="{1B019AE5-BB0F-459B-8A68-5DAEE22297BF}" destId="{42FE80DE-5F47-46B4-9EF9-C96CD7D3EFAF}" srcOrd="0" destOrd="0" presId="urn:microsoft.com/office/officeart/2008/layout/LinedList"/>
    <dgm:cxn modelId="{D1DE158C-9DFD-4AEF-B953-10C8B494ACBB}" type="presParOf" srcId="{1B019AE5-BB0F-459B-8A68-5DAEE22297BF}" destId="{C58B4A1C-AADA-4A30-AB10-4AFB25367964}" srcOrd="1" destOrd="0" presId="urn:microsoft.com/office/officeart/2008/layout/LinedList"/>
    <dgm:cxn modelId="{FBA1A39F-F6D3-4BF9-A3F1-FFE90029F96D}" type="presParOf" srcId="{C58B4A1C-AADA-4A30-AB10-4AFB25367964}" destId="{15E73834-D2CA-4940-AAA9-57E8AA018E11}" srcOrd="0" destOrd="0" presId="urn:microsoft.com/office/officeart/2008/layout/LinedList"/>
    <dgm:cxn modelId="{AE0CFA93-6912-45D1-A22C-B2931092D785}" type="presParOf" srcId="{C58B4A1C-AADA-4A30-AB10-4AFB25367964}" destId="{2B19942D-AACF-43FC-A8E0-B518EDF69386}" srcOrd="1" destOrd="0" presId="urn:microsoft.com/office/officeart/2008/layout/LinedList"/>
    <dgm:cxn modelId="{BC5EFC40-D922-4197-9838-5A5E32F81D81}" type="presParOf" srcId="{1B019AE5-BB0F-459B-8A68-5DAEE22297BF}" destId="{F544BDA2-A8F0-40C7-A843-758F965F902C}" srcOrd="2" destOrd="0" presId="urn:microsoft.com/office/officeart/2008/layout/LinedList"/>
    <dgm:cxn modelId="{ABDCEC70-835E-42B5-8C0F-6F4B58A93E68}" type="presParOf" srcId="{1B019AE5-BB0F-459B-8A68-5DAEE22297BF}" destId="{0FB428D6-8CC1-41C6-B966-6544C1431C2B}" srcOrd="3" destOrd="0" presId="urn:microsoft.com/office/officeart/2008/layout/LinedList"/>
    <dgm:cxn modelId="{FBE8A1F0-7718-41C3-99FA-03D17C59DF70}" type="presParOf" srcId="{0FB428D6-8CC1-41C6-B966-6544C1431C2B}" destId="{9C4379EF-2033-4ED8-A13C-AFC41BBF42E5}" srcOrd="0" destOrd="0" presId="urn:microsoft.com/office/officeart/2008/layout/LinedList"/>
    <dgm:cxn modelId="{120AB81F-E948-49A7-98F7-95F5484D6B73}" type="presParOf" srcId="{0FB428D6-8CC1-41C6-B966-6544C1431C2B}" destId="{1644CD05-4F8D-43B1-A5FE-920DF5E617BC}" srcOrd="1" destOrd="0" presId="urn:microsoft.com/office/officeart/2008/layout/LinedList"/>
    <dgm:cxn modelId="{8E1FEDDE-225E-477A-8D5B-8513D0CF1BFE}" type="presParOf" srcId="{1B019AE5-BB0F-459B-8A68-5DAEE22297BF}" destId="{16F6B82C-D880-4E1F-8827-A307A4A16928}" srcOrd="4" destOrd="0" presId="urn:microsoft.com/office/officeart/2008/layout/LinedList"/>
    <dgm:cxn modelId="{B339BE55-3C04-43A8-93C1-3BBCE1005550}" type="presParOf" srcId="{1B019AE5-BB0F-459B-8A68-5DAEE22297BF}" destId="{0101A02E-27ED-4667-BEF3-BF1D958D67DC}" srcOrd="5" destOrd="0" presId="urn:microsoft.com/office/officeart/2008/layout/LinedList"/>
    <dgm:cxn modelId="{A1322041-7CD5-417D-A4CA-0BDDA21923CF}" type="presParOf" srcId="{0101A02E-27ED-4667-BEF3-BF1D958D67DC}" destId="{AD311DFB-9334-4679-A83D-0B28BFEC648B}" srcOrd="0" destOrd="0" presId="urn:microsoft.com/office/officeart/2008/layout/LinedList"/>
    <dgm:cxn modelId="{26DBBCBE-22BC-4F46-988B-A42A2CA2A886}" type="presParOf" srcId="{0101A02E-27ED-4667-BEF3-BF1D958D67DC}" destId="{950651B1-19F0-4E8B-9065-185812B23578}" srcOrd="1" destOrd="0" presId="urn:microsoft.com/office/officeart/2008/layout/LinedList"/>
    <dgm:cxn modelId="{02414C72-3701-44AF-86A5-2906C87B84E3}" type="presParOf" srcId="{1B019AE5-BB0F-459B-8A68-5DAEE22297BF}" destId="{D28AB3F9-4DEC-4880-ABDB-4C172155D6B6}" srcOrd="6" destOrd="0" presId="urn:microsoft.com/office/officeart/2008/layout/LinedList"/>
    <dgm:cxn modelId="{0A6A5070-FA59-4829-BFA6-0BF541360BB3}" type="presParOf" srcId="{1B019AE5-BB0F-459B-8A68-5DAEE22297BF}" destId="{989DC7BA-9535-42CD-A8A5-CD9FB5ED8D1D}" srcOrd="7" destOrd="0" presId="urn:microsoft.com/office/officeart/2008/layout/LinedList"/>
    <dgm:cxn modelId="{F49B9C6F-FC2D-4EDC-9EC7-C05A8FD75D3A}" type="presParOf" srcId="{989DC7BA-9535-42CD-A8A5-CD9FB5ED8D1D}" destId="{F950B41D-0EBE-4100-AD15-1D88482581E2}" srcOrd="0" destOrd="0" presId="urn:microsoft.com/office/officeart/2008/layout/LinedList"/>
    <dgm:cxn modelId="{893276F7-43BE-4ED0-916A-BE7A2381E45D}" type="presParOf" srcId="{989DC7BA-9535-42CD-A8A5-CD9FB5ED8D1D}" destId="{7272121F-02F8-4375-8F31-5A7F624532A6}" srcOrd="1" destOrd="0" presId="urn:microsoft.com/office/officeart/2008/layout/LinedList"/>
    <dgm:cxn modelId="{720BECE9-343D-45B5-8EDF-FD199B61B31D}" type="presParOf" srcId="{1B019AE5-BB0F-459B-8A68-5DAEE22297BF}" destId="{BAFFA793-F264-4FB0-A953-A0E64864FD6E}" srcOrd="8" destOrd="0" presId="urn:microsoft.com/office/officeart/2008/layout/LinedList"/>
    <dgm:cxn modelId="{BA48400C-CCE8-4DED-997D-EF244ABF27B9}" type="presParOf" srcId="{1B019AE5-BB0F-459B-8A68-5DAEE22297BF}" destId="{7D9AEA60-7A81-4DE9-8D24-54E464F00906}" srcOrd="9" destOrd="0" presId="urn:microsoft.com/office/officeart/2008/layout/LinedList"/>
    <dgm:cxn modelId="{2AE08C73-8E5E-4E56-BCDD-8C584A824CBB}" type="presParOf" srcId="{7D9AEA60-7A81-4DE9-8D24-54E464F00906}" destId="{D54308FA-40F3-423D-9F2C-2008A3E23E8E}" srcOrd="0" destOrd="0" presId="urn:microsoft.com/office/officeart/2008/layout/LinedList"/>
    <dgm:cxn modelId="{7236DFD7-03E3-4FC5-9CDA-90FD7944473A}" type="presParOf" srcId="{7D9AEA60-7A81-4DE9-8D24-54E464F00906}" destId="{A02E15E4-4D7D-4A98-B26F-4B11E30D17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E80DE-5F47-46B4-9EF9-C96CD7D3EFAF}">
      <dsp:nvSpPr>
        <dsp:cNvPr id="0" name=""/>
        <dsp:cNvSpPr/>
      </dsp:nvSpPr>
      <dsp:spPr>
        <a:xfrm>
          <a:off x="0" y="531"/>
          <a:ext cx="78867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73834-D2CA-4940-AAA9-57E8AA018E11}">
      <dsp:nvSpPr>
        <dsp:cNvPr id="0" name=""/>
        <dsp:cNvSpPr/>
      </dsp:nvSpPr>
      <dsp:spPr>
        <a:xfrm>
          <a:off x="0" y="53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Newborn screening test</a:t>
          </a:r>
        </a:p>
      </dsp:txBody>
      <dsp:txXfrm>
        <a:off x="0" y="531"/>
        <a:ext cx="7886700" cy="870055"/>
      </dsp:txXfrm>
    </dsp:sp>
    <dsp:sp modelId="{F544BDA2-A8F0-40C7-A843-758F965F902C}">
      <dsp:nvSpPr>
        <dsp:cNvPr id="0" name=""/>
        <dsp:cNvSpPr/>
      </dsp:nvSpPr>
      <dsp:spPr>
        <a:xfrm>
          <a:off x="0" y="870586"/>
          <a:ext cx="78867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379EF-2033-4ED8-A13C-AFC41BBF42E5}">
      <dsp:nvSpPr>
        <dsp:cNvPr id="0" name=""/>
        <dsp:cNvSpPr/>
      </dsp:nvSpPr>
      <dsp:spPr>
        <a:xfrm>
          <a:off x="0" y="87058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Urine odor test</a:t>
          </a:r>
        </a:p>
      </dsp:txBody>
      <dsp:txXfrm>
        <a:off x="0" y="870586"/>
        <a:ext cx="7886700" cy="870055"/>
      </dsp:txXfrm>
    </dsp:sp>
    <dsp:sp modelId="{16F6B82C-D880-4E1F-8827-A307A4A16928}">
      <dsp:nvSpPr>
        <dsp:cNvPr id="0" name=""/>
        <dsp:cNvSpPr/>
      </dsp:nvSpPr>
      <dsp:spPr>
        <a:xfrm>
          <a:off x="0" y="1740641"/>
          <a:ext cx="78867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311DFB-9334-4679-A83D-0B28BFEC648B}">
      <dsp:nvSpPr>
        <dsp:cNvPr id="0" name=""/>
        <dsp:cNvSpPr/>
      </dsp:nvSpPr>
      <dsp:spPr>
        <a:xfrm>
          <a:off x="0" y="174064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Blood tests: amino acids, keto acids, leucine, isoleucine and valine.</a:t>
          </a:r>
        </a:p>
      </dsp:txBody>
      <dsp:txXfrm>
        <a:off x="0" y="1740641"/>
        <a:ext cx="7886700" cy="870055"/>
      </dsp:txXfrm>
    </dsp:sp>
    <dsp:sp modelId="{D28AB3F9-4DEC-4880-ABDB-4C172155D6B6}">
      <dsp:nvSpPr>
        <dsp:cNvPr id="0" name=""/>
        <dsp:cNvSpPr/>
      </dsp:nvSpPr>
      <dsp:spPr>
        <a:xfrm>
          <a:off x="0" y="2610696"/>
          <a:ext cx="78867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0B41D-0EBE-4100-AD15-1D88482581E2}">
      <dsp:nvSpPr>
        <dsp:cNvPr id="0" name=""/>
        <dsp:cNvSpPr/>
      </dsp:nvSpPr>
      <dsp:spPr>
        <a:xfrm>
          <a:off x="0" y="261069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Genetic testing </a:t>
          </a:r>
        </a:p>
      </dsp:txBody>
      <dsp:txXfrm>
        <a:off x="0" y="2610696"/>
        <a:ext cx="7886700" cy="870055"/>
      </dsp:txXfrm>
    </dsp:sp>
    <dsp:sp modelId="{BAFFA793-F264-4FB0-A953-A0E64864FD6E}">
      <dsp:nvSpPr>
        <dsp:cNvPr id="0" name=""/>
        <dsp:cNvSpPr/>
      </dsp:nvSpPr>
      <dsp:spPr>
        <a:xfrm>
          <a:off x="0" y="3480751"/>
          <a:ext cx="78867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308FA-40F3-423D-9F2C-2008A3E23E8E}">
      <dsp:nvSpPr>
        <dsp:cNvPr id="0" name=""/>
        <dsp:cNvSpPr/>
      </dsp:nvSpPr>
      <dsp:spPr>
        <a:xfrm>
          <a:off x="0" y="348075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alloisoleucine above 5 </a:t>
          </a:r>
          <a:r>
            <a:rPr lang="el-GR" sz="2200" b="0" i="0" kern="1200"/>
            <a:t>μ</a:t>
          </a:r>
          <a:r>
            <a:rPr lang="en-US" sz="2200" b="0" i="0" kern="1200"/>
            <a:t>mol/L is considered pathognomonic.</a:t>
          </a:r>
          <a:br>
            <a:rPr lang="en-US" sz="2200" kern="1200"/>
          </a:br>
          <a:endParaRPr lang="en-US" sz="2200" kern="1200"/>
        </a:p>
      </dsp:txBody>
      <dsp:txXfrm>
        <a:off x="0" y="3480751"/>
        <a:ext cx="78867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18:50:04.234"/>
    </inkml:context>
    <inkml:brush xml:id="br0">
      <inkml:brushProperty name="width" value="0.11429" units="cm"/>
      <inkml:brushProperty name="height" value="0.11429" units="cm"/>
      <inkml:brushProperty name="color" value="#E71224"/>
    </inkml:brush>
  </inkml:definitions>
  <inkml:trace contextRef="#ctx0" brushRef="#br0">1871 54 24845,'0'-15'-5846,"0"0"3898,0 0 2124,0 6 0,7 9 0,1 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18:10:40.507"/>
    </inkml:context>
    <inkml:brush xml:id="br0">
      <inkml:brushProperty name="width" value="0.05" units="cm"/>
      <inkml:brushProperty name="height" value="0.05" units="cm"/>
      <inkml:brushProperty name="color" value="#FFC114"/>
    </inkml:brush>
  </inkml:definitions>
  <inkml:trace contextRef="#ctx0" brushRef="#br0">383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18:10:58.713"/>
    </inkml:context>
    <inkml:brush xml:id="br0">
      <inkml:brushProperty name="width" value="0.05" units="cm"/>
      <inkml:brushProperty name="height" value="0.05" units="cm"/>
      <inkml:brushProperty name="color" value="#FFC114"/>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18:11:29.140"/>
    </inkml:context>
    <inkml:brush xml:id="br0">
      <inkml:brushProperty name="width" value="0.05" units="cm"/>
      <inkml:brushProperty name="height" value="0.05" units="cm"/>
      <inkml:brushProperty name="color" value="#FFC114"/>
    </inkml:brush>
  </inkml:definitions>
  <inkml:trace contextRef="#ctx0" brushRef="#br0">3233 1475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18:33:33.910"/>
    </inkml:context>
    <inkml:brush xml:id="br0">
      <inkml:brushProperty name="width" value="0.11429" units="cm"/>
      <inkml:brushProperty name="height" value="0.11429" units="cm"/>
      <inkml:brushProperty name="color" value="#E71224"/>
    </inkml:brush>
  </inkml:definitions>
  <inkml:trace contextRef="#ctx0" brushRef="#br0">0 143 32767,'0'-32'-8226,"0"0"4914,0 0 1657,0 14 1158,0-10 0,0 28-165,0 0 760,15 0 0,-12 43 0,11-8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1T02:55:23.290"/>
    </inkml:context>
    <inkml:brush xml:id="br0">
      <inkml:brushProperty name="width" value="0.05" units="cm"/>
      <inkml:brushProperty name="height" value="0.05" units="cm"/>
      <inkml:brushProperty name="color" value="#E71224"/>
    </inkml:brush>
  </inkml:definitions>
  <inkml:trace contextRef="#ctx0" brushRef="#br0">419 0 24575,'-5'0'0,"-6"0"0,-6 0 0,-5 0 0,-4 0 0,-1 0 0,-2 0 0,-1 0 0,1 0 0,0 0 0,5 5 0,1 2 0,1-1 0,-2-1 0,-1-2 0,-1 0 0,-1-2 0,4-1-8191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1T02:55:40.772"/>
    </inkml:context>
    <inkml:brush xml:id="br0">
      <inkml:brushProperty name="width" value="0.05" units="cm"/>
      <inkml:brushProperty name="height" value="0.05" units="cm"/>
      <inkml:brushProperty name="color" value="#E71224"/>
    </inkml:brush>
  </inkml:definitions>
  <inkml:trace contextRef="#ctx0" brushRef="#br0">817 0 24575,'-792'0'-1365,"768"0"-5461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4B46A-7D5E-4E2D-9104-08C650B408B0}" type="datetimeFigureOut">
              <a:rPr lang="en-US" smtClean="0"/>
              <a:t>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FDAB9-9E34-4055-BAE1-3482B867F62C}" type="slidenum">
              <a:rPr lang="en-US" smtClean="0"/>
              <a:t>‹#›</a:t>
            </a:fld>
            <a:endParaRPr lang="en-US"/>
          </a:p>
        </p:txBody>
      </p:sp>
    </p:spTree>
    <p:extLst>
      <p:ext uri="{BB962C8B-B14F-4D97-AF65-F5344CB8AC3E}">
        <p14:creationId xmlns:p14="http://schemas.microsoft.com/office/powerpoint/2010/main" val="2432188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adequate samples for basic as well as special metabolic investigations must be obtained to cover all ddx</a:t>
            </a:r>
          </a:p>
          <a:p>
            <a:r>
              <a:rPr lang="en-US" dirty="0"/>
              <a:t>Urinary ketones </a:t>
            </a:r>
            <a:r>
              <a:rPr lang="en-US" dirty="0" err="1"/>
              <a:t>impo</a:t>
            </a:r>
            <a:r>
              <a:rPr lang="en-US" dirty="0"/>
              <a:t> for organic </a:t>
            </a:r>
            <a:r>
              <a:rPr lang="en-US" dirty="0" err="1"/>
              <a:t>acidemias</a:t>
            </a:r>
            <a:r>
              <a:rPr lang="en-US" dirty="0"/>
              <a:t> and differentiate it form patients who have fatty acid oxidation that is negative in most of the patients </a:t>
            </a:r>
          </a:p>
          <a:p>
            <a:r>
              <a:rPr lang="en-US" dirty="0"/>
              <a:t>We need culture because sepsis could be the cause for IEM or can be the triggering factor for this decompensation in these patients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Acidosis give NaHcO3 </a:t>
            </a:r>
          </a:p>
          <a:p>
            <a:endParaRPr lang="en-US" dirty="0"/>
          </a:p>
          <a:p>
            <a:r>
              <a:rPr lang="en-US" dirty="0"/>
              <a:t>You DON’T need to have a diagnosis to manage IEM , we can start with basic investigations , like blood glucose , ABG with lactate , ketones, Ammonia ,RFT/KFT </a:t>
            </a:r>
          </a:p>
          <a:p>
            <a:r>
              <a:rPr lang="en-US" dirty="0"/>
              <a:t>Ammonia should be sent right away , if you leave it ammonia will be high </a:t>
            </a:r>
          </a:p>
          <a:p>
            <a:r>
              <a:rPr lang="en-US" dirty="0"/>
              <a:t>Note : it </a:t>
            </a:r>
            <a:r>
              <a:rPr lang="en-US" dirty="0" err="1"/>
              <a:t>si</a:t>
            </a:r>
            <a:r>
              <a:rPr lang="en-US" dirty="0"/>
              <a:t> important to take the second tier investigations during the first investigation don’t need to send it right away but you can freeze the blood and also urine , this is a golden sample you may not need to send it (may be DKA) , but you cant send it after correcting  metabolism </a:t>
            </a:r>
          </a:p>
          <a:p>
            <a:endParaRPr lang="en-US" dirty="0"/>
          </a:p>
          <a:p>
            <a:r>
              <a:rPr lang="en-US" dirty="0"/>
              <a:t>SERUM amino acids not urine , URINE organic acids not serum </a:t>
            </a:r>
          </a:p>
          <a:p>
            <a:endParaRPr lang="en-US" dirty="0"/>
          </a:p>
          <a:p>
            <a:endParaRPr lang="en-US" dirty="0"/>
          </a:p>
        </p:txBody>
      </p:sp>
      <p:sp>
        <p:nvSpPr>
          <p:cNvPr id="4" name="Slide Number Placeholder 3"/>
          <p:cNvSpPr>
            <a:spLocks noGrp="1"/>
          </p:cNvSpPr>
          <p:nvPr>
            <p:ph type="sldNum" sz="quarter" idx="5"/>
          </p:nvPr>
        </p:nvSpPr>
        <p:spPr/>
        <p:txBody>
          <a:bodyPr/>
          <a:lstStyle/>
          <a:p>
            <a:fld id="{5D9FDAB9-9E34-4055-BAE1-3482B867F62C}" type="slidenum">
              <a:rPr lang="en-US" smtClean="0"/>
              <a:t>7</a:t>
            </a:fld>
            <a:endParaRPr lang="en-US"/>
          </a:p>
        </p:txBody>
      </p:sp>
    </p:spTree>
    <p:extLst>
      <p:ext uri="{BB962C8B-B14F-4D97-AF65-F5344CB8AC3E}">
        <p14:creationId xmlns:p14="http://schemas.microsoft.com/office/powerpoint/2010/main" val="320144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Catabolism increases the rate of production of these toxic small molecules in many metabolic disorders. Consequently, adequate and, at times, supraphysiologic provision of sources of energy (e.g., parenteral dextrose) is used to create an anabolic state, decreasing production of toxic metabolites.</a:t>
            </a:r>
          </a:p>
          <a:p>
            <a:r>
              <a:rPr lang="en-US" dirty="0"/>
              <a:t>Approach to metabolic acidosis , first question you ask is anion gap , </a:t>
            </a:r>
          </a:p>
          <a:p>
            <a:r>
              <a:rPr lang="en-US" dirty="0"/>
              <a:t>If normal anion gap : its either RTA , GE you are losing bicarb somewhere </a:t>
            </a:r>
          </a:p>
          <a:p>
            <a:r>
              <a:rPr lang="en-US" dirty="0"/>
              <a:t>If high anion gap : MUDPILES (</a:t>
            </a:r>
            <a:r>
              <a:rPr lang="en-US" dirty="0" err="1"/>
              <a:t>methanol,uremia,ketoacidosis,paracetamol,paraaldehdye</a:t>
            </a:r>
            <a:r>
              <a:rPr lang="en-US" dirty="0"/>
              <a:t>, IEM, isoniazid , iron , lactic acidosis ,ethylene glycol , salicylate)</a:t>
            </a:r>
          </a:p>
          <a:p>
            <a:endParaRPr lang="en-US" dirty="0"/>
          </a:p>
          <a:p>
            <a:r>
              <a:rPr lang="en-US" dirty="0"/>
              <a:t>High ketones FAO defect AND  Mitochondrial O defect RULED OUT </a:t>
            </a:r>
          </a:p>
          <a:p>
            <a:r>
              <a:rPr lang="en-US" dirty="0"/>
              <a:t>It will be most likely : Organic acidemia (MMA, PA , Isovaleric Acidemia ) if you have high ketones, met acidosis , low lactate </a:t>
            </a:r>
          </a:p>
          <a:p>
            <a:endParaRPr lang="en-US" dirty="0"/>
          </a:p>
          <a:p>
            <a:r>
              <a:rPr lang="en-US" dirty="0"/>
              <a:t>If High ketone + High lactate : Mitochondrial disease , pyruvate decarboxylase deficiency , ..</a:t>
            </a:r>
          </a:p>
        </p:txBody>
      </p:sp>
      <p:sp>
        <p:nvSpPr>
          <p:cNvPr id="4" name="Slide Number Placeholder 3"/>
          <p:cNvSpPr>
            <a:spLocks noGrp="1"/>
          </p:cNvSpPr>
          <p:nvPr>
            <p:ph type="sldNum" sz="quarter" idx="5"/>
          </p:nvPr>
        </p:nvSpPr>
        <p:spPr/>
        <p:txBody>
          <a:bodyPr/>
          <a:lstStyle/>
          <a:p>
            <a:fld id="{5D9FDAB9-9E34-4055-BAE1-3482B867F62C}" type="slidenum">
              <a:rPr lang="en-US" smtClean="0"/>
              <a:t>8</a:t>
            </a:fld>
            <a:endParaRPr lang="en-US"/>
          </a:p>
        </p:txBody>
      </p:sp>
    </p:spTree>
    <p:extLst>
      <p:ext uri="{BB962C8B-B14F-4D97-AF65-F5344CB8AC3E}">
        <p14:creationId xmlns:p14="http://schemas.microsoft.com/office/powerpoint/2010/main" val="214440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O" dirty="0"/>
          </a:p>
        </p:txBody>
      </p:sp>
      <p:sp>
        <p:nvSpPr>
          <p:cNvPr id="4" name="Slide Number Placeholder 3"/>
          <p:cNvSpPr>
            <a:spLocks noGrp="1"/>
          </p:cNvSpPr>
          <p:nvPr>
            <p:ph type="sldNum" sz="quarter" idx="5"/>
          </p:nvPr>
        </p:nvSpPr>
        <p:spPr/>
        <p:txBody>
          <a:bodyPr/>
          <a:lstStyle/>
          <a:p>
            <a:fld id="{5D9FDAB9-9E34-4055-BAE1-3482B867F62C}" type="slidenum">
              <a:rPr lang="en-US" smtClean="0"/>
              <a:t>9</a:t>
            </a:fld>
            <a:endParaRPr lang="en-US"/>
          </a:p>
        </p:txBody>
      </p:sp>
    </p:spTree>
    <p:extLst>
      <p:ext uri="{BB962C8B-B14F-4D97-AF65-F5344CB8AC3E}">
        <p14:creationId xmlns:p14="http://schemas.microsoft.com/office/powerpoint/2010/main" val="242178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FDAB9-9E34-4055-BAE1-3482B867F62C}" type="slidenum">
              <a:rPr lang="en-US" smtClean="0"/>
              <a:t>11</a:t>
            </a:fld>
            <a:endParaRPr lang="en-US"/>
          </a:p>
        </p:txBody>
      </p:sp>
    </p:spTree>
    <p:extLst>
      <p:ext uri="{BB962C8B-B14F-4D97-AF65-F5344CB8AC3E}">
        <p14:creationId xmlns:p14="http://schemas.microsoft.com/office/powerpoint/2010/main" val="110613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DOL day of life </a:t>
            </a:r>
            <a:endParaRPr lang="en-JO" dirty="0"/>
          </a:p>
        </p:txBody>
      </p:sp>
      <p:sp>
        <p:nvSpPr>
          <p:cNvPr id="4" name="Slide Number Placeholder 3"/>
          <p:cNvSpPr>
            <a:spLocks noGrp="1"/>
          </p:cNvSpPr>
          <p:nvPr>
            <p:ph type="sldNum" sz="quarter" idx="5"/>
          </p:nvPr>
        </p:nvSpPr>
        <p:spPr/>
        <p:txBody>
          <a:bodyPr/>
          <a:lstStyle/>
          <a:p>
            <a:fld id="{5D9FDAB9-9E34-4055-BAE1-3482B867F62C}" type="slidenum">
              <a:rPr lang="en-US" smtClean="0"/>
              <a:t>14</a:t>
            </a:fld>
            <a:endParaRPr lang="en-US"/>
          </a:p>
        </p:txBody>
      </p:sp>
    </p:spTree>
    <p:extLst>
      <p:ext uri="{BB962C8B-B14F-4D97-AF65-F5344CB8AC3E}">
        <p14:creationId xmlns:p14="http://schemas.microsoft.com/office/powerpoint/2010/main" val="422250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Most mitochondrial disorders are due to mutations in nuclear genes. • Mitochondrial DNA mutations are maternally inherited. • Mitochondrial disorders can produce myopathy, cardiomyopathy, central nervous system dysfunction, or hepatopathy, with or, occasionally, without lactic acidosis.</a:t>
            </a:r>
          </a:p>
          <a:p>
            <a:endParaRPr lang="en-US" dirty="0"/>
          </a:p>
          <a:p>
            <a:endParaRPr lang="en-US" dirty="0"/>
          </a:p>
          <a:p>
            <a:r>
              <a:rPr lang="en-US" dirty="0"/>
              <a:t>Defects in the mitochondrial respiratory chain may produce lactic acidosis</a:t>
            </a:r>
          </a:p>
          <a:p>
            <a:r>
              <a:rPr lang="en-US" dirty="0"/>
              <a:t>Interference with mitochondrial oxidative metabolism may result in the accumulation of pyruvate. Because lactate dehydrogenase is ubiquitous, and because the equilibrium catalyzed by this enzyme greatly favors lactate over pyruvate, the accumulation of pyruvate results in lactic acidosis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D9FDAB9-9E34-4055-BAE1-3482B867F62C}" type="slidenum">
              <a:rPr lang="en-US" smtClean="0"/>
              <a:t>47</a:t>
            </a:fld>
            <a:endParaRPr lang="en-US"/>
          </a:p>
        </p:txBody>
      </p:sp>
    </p:spTree>
    <p:extLst>
      <p:ext uri="{BB962C8B-B14F-4D97-AF65-F5344CB8AC3E}">
        <p14:creationId xmlns:p14="http://schemas.microsoft.com/office/powerpoint/2010/main" val="162616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Auditory discrimination is often impaired, although tone perception is preserved. </a:t>
            </a:r>
          </a:p>
          <a:p>
            <a:r>
              <a:rPr lang="en-US" sz="1200" dirty="0"/>
              <a:t>Spatial orientation is often impaired.</a:t>
            </a:r>
          </a:p>
          <a:p>
            <a:r>
              <a:rPr lang="en-US" sz="1200" dirty="0"/>
              <a:t> Other initial symptoms are disturbances of vision, ataxia, poor handwriting, seizures, and strabismus.</a:t>
            </a:r>
          </a:p>
          <a:p>
            <a:endParaRPr lang="en-US" dirty="0"/>
          </a:p>
        </p:txBody>
      </p:sp>
      <p:sp>
        <p:nvSpPr>
          <p:cNvPr id="4" name="Slide Number Placeholder 3"/>
          <p:cNvSpPr>
            <a:spLocks noGrp="1"/>
          </p:cNvSpPr>
          <p:nvPr>
            <p:ph type="sldNum" sz="quarter" idx="10"/>
          </p:nvPr>
        </p:nvSpPr>
        <p:spPr/>
        <p:txBody>
          <a:bodyPr/>
          <a:lstStyle/>
          <a:p>
            <a:fld id="{FB3DCEE4-3F7B-49A3-BE71-A4387D88ACF2}" type="slidenum">
              <a:rPr lang="en-US" smtClean="0"/>
              <a:t>58</a:t>
            </a:fld>
            <a:endParaRPr lang="en-US"/>
          </a:p>
        </p:txBody>
      </p:sp>
    </p:spTree>
    <p:extLst>
      <p:ext uri="{BB962C8B-B14F-4D97-AF65-F5344CB8AC3E}">
        <p14:creationId xmlns:p14="http://schemas.microsoft.com/office/powerpoint/2010/main" val="1277633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leads to a long-term coma (vegetative state) </a:t>
            </a:r>
            <a:r>
              <a:rPr lang="en-US" sz="1200" b="1" i="0" kern="1200" dirty="0">
                <a:solidFill>
                  <a:schemeClr val="tx1"/>
                </a:solidFill>
                <a:effectLst/>
                <a:latin typeface="+mn-lt"/>
                <a:ea typeface="+mn-ea"/>
                <a:cs typeface="+mn-cs"/>
              </a:rPr>
              <a:t>about 2 years</a:t>
            </a:r>
            <a:r>
              <a:rPr lang="en-US" sz="1200" b="0" i="0" kern="1200" dirty="0">
                <a:solidFill>
                  <a:schemeClr val="tx1"/>
                </a:solidFill>
                <a:effectLst/>
                <a:latin typeface="+mn-lt"/>
                <a:ea typeface="+mn-ea"/>
                <a:cs typeface="+mn-cs"/>
              </a:rPr>
              <a:t> after nervous system symptoms develop. The child can live in this condition for as long as 10 years until death occurs. The other forms of this disease are milder.</a:t>
            </a:r>
            <a:endParaRPr lang="en-US" dirty="0"/>
          </a:p>
        </p:txBody>
      </p:sp>
      <p:sp>
        <p:nvSpPr>
          <p:cNvPr id="4" name="Slide Number Placeholder 3"/>
          <p:cNvSpPr>
            <a:spLocks noGrp="1"/>
          </p:cNvSpPr>
          <p:nvPr>
            <p:ph type="sldNum" sz="quarter" idx="10"/>
          </p:nvPr>
        </p:nvSpPr>
        <p:spPr/>
        <p:txBody>
          <a:bodyPr/>
          <a:lstStyle/>
          <a:p>
            <a:fld id="{FB3DCEE4-3F7B-49A3-BE71-A4387D88ACF2}" type="slidenum">
              <a:rPr lang="en-US" smtClean="0"/>
              <a:t>60</a:t>
            </a:fld>
            <a:endParaRPr lang="en-US"/>
          </a:p>
        </p:txBody>
      </p:sp>
    </p:spTree>
    <p:extLst>
      <p:ext uri="{BB962C8B-B14F-4D97-AF65-F5344CB8AC3E}">
        <p14:creationId xmlns:p14="http://schemas.microsoft.com/office/powerpoint/2010/main" val="130247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C4937FB-711B-4151-BC19-13913B93C76C}" type="slidenum">
              <a:rPr lang="en-US" altLang="en-US" smtClean="0"/>
              <a:pPr/>
              <a:t>‹#›</a:t>
            </a:fld>
            <a:endParaRPr lang="en-US" altLang="en-US"/>
          </a:p>
        </p:txBody>
      </p:sp>
    </p:spTree>
    <p:extLst>
      <p:ext uri="{BB962C8B-B14F-4D97-AF65-F5344CB8AC3E}">
        <p14:creationId xmlns:p14="http://schemas.microsoft.com/office/powerpoint/2010/main" val="264715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09A9705-8D86-49A1-83FF-BC38615CDA0D}" type="slidenum">
              <a:rPr lang="en-US" altLang="en-US" smtClean="0"/>
              <a:pPr/>
              <a:t>‹#›</a:t>
            </a:fld>
            <a:endParaRPr lang="en-US" altLang="en-US"/>
          </a:p>
        </p:txBody>
      </p:sp>
    </p:spTree>
    <p:extLst>
      <p:ext uri="{BB962C8B-B14F-4D97-AF65-F5344CB8AC3E}">
        <p14:creationId xmlns:p14="http://schemas.microsoft.com/office/powerpoint/2010/main" val="83774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09A9705-8D86-49A1-83FF-BC38615CDA0D}"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628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09A9705-8D86-49A1-83FF-BC38615CDA0D}" type="slidenum">
              <a:rPr lang="en-US" altLang="en-US" smtClean="0"/>
              <a:pPr/>
              <a:t>‹#›</a:t>
            </a:fld>
            <a:endParaRPr lang="en-US" altLang="en-US"/>
          </a:p>
        </p:txBody>
      </p:sp>
    </p:spTree>
    <p:extLst>
      <p:ext uri="{BB962C8B-B14F-4D97-AF65-F5344CB8AC3E}">
        <p14:creationId xmlns:p14="http://schemas.microsoft.com/office/powerpoint/2010/main" val="59515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09A9705-8D86-49A1-83FF-BC38615CDA0D}"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66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09A9705-8D86-49A1-83FF-BC38615CDA0D}" type="slidenum">
              <a:rPr lang="en-US" altLang="en-US" smtClean="0"/>
              <a:pPr/>
              <a:t>‹#›</a:t>
            </a:fld>
            <a:endParaRPr lang="en-US" altLang="en-US"/>
          </a:p>
        </p:txBody>
      </p:sp>
    </p:spTree>
    <p:extLst>
      <p:ext uri="{BB962C8B-B14F-4D97-AF65-F5344CB8AC3E}">
        <p14:creationId xmlns:p14="http://schemas.microsoft.com/office/powerpoint/2010/main" val="2574285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01D4E1-0306-4190-B09D-4DE1EC05C676}" type="slidenum">
              <a:rPr lang="en-US" altLang="en-US" smtClean="0"/>
              <a:pPr/>
              <a:t>‹#›</a:t>
            </a:fld>
            <a:endParaRPr lang="en-US" altLang="en-US"/>
          </a:p>
        </p:txBody>
      </p:sp>
    </p:spTree>
    <p:extLst>
      <p:ext uri="{BB962C8B-B14F-4D97-AF65-F5344CB8AC3E}">
        <p14:creationId xmlns:p14="http://schemas.microsoft.com/office/powerpoint/2010/main" val="1022793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89C7DF6-E05F-4D1E-AFDB-3EF683020DFD}" type="slidenum">
              <a:rPr lang="en-US" altLang="en-US" smtClean="0"/>
              <a:pPr/>
              <a:t>‹#›</a:t>
            </a:fld>
            <a:endParaRPr lang="en-US" altLang="en-US"/>
          </a:p>
        </p:txBody>
      </p:sp>
    </p:spTree>
    <p:extLst>
      <p:ext uri="{BB962C8B-B14F-4D97-AF65-F5344CB8AC3E}">
        <p14:creationId xmlns:p14="http://schemas.microsoft.com/office/powerpoint/2010/main" val="282247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9E8DCF2-0D7F-432C-B298-E8A959D367BE}" type="slidenum">
              <a:rPr lang="en-US" altLang="en-US" smtClean="0"/>
              <a:pPr/>
              <a:t>‹#›</a:t>
            </a:fld>
            <a:endParaRPr lang="en-US" altLang="en-US"/>
          </a:p>
        </p:txBody>
      </p:sp>
    </p:spTree>
    <p:extLst>
      <p:ext uri="{BB962C8B-B14F-4D97-AF65-F5344CB8AC3E}">
        <p14:creationId xmlns:p14="http://schemas.microsoft.com/office/powerpoint/2010/main" val="100624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2720776-5B23-4B74-9DA6-8FD748BF6AEE}" type="slidenum">
              <a:rPr lang="en-US" altLang="en-US" smtClean="0"/>
              <a:pPr/>
              <a:t>‹#›</a:t>
            </a:fld>
            <a:endParaRPr lang="en-US" altLang="en-US"/>
          </a:p>
        </p:txBody>
      </p:sp>
    </p:spTree>
    <p:extLst>
      <p:ext uri="{BB962C8B-B14F-4D97-AF65-F5344CB8AC3E}">
        <p14:creationId xmlns:p14="http://schemas.microsoft.com/office/powerpoint/2010/main" val="11402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FD3A38-3D7F-445A-A277-D13298B55CE8}" type="slidenum">
              <a:rPr lang="en-US" altLang="en-US" smtClean="0"/>
              <a:pPr/>
              <a:t>‹#›</a:t>
            </a:fld>
            <a:endParaRPr lang="en-US" altLang="en-US"/>
          </a:p>
        </p:txBody>
      </p:sp>
    </p:spTree>
    <p:extLst>
      <p:ext uri="{BB962C8B-B14F-4D97-AF65-F5344CB8AC3E}">
        <p14:creationId xmlns:p14="http://schemas.microsoft.com/office/powerpoint/2010/main" val="337761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BFD92E7-DEC4-404C-A612-DE8473FAAE95}" type="slidenum">
              <a:rPr lang="en-US" altLang="en-US" smtClean="0"/>
              <a:pPr/>
              <a:t>‹#›</a:t>
            </a:fld>
            <a:endParaRPr lang="en-US" altLang="en-US"/>
          </a:p>
        </p:txBody>
      </p:sp>
    </p:spTree>
    <p:extLst>
      <p:ext uri="{BB962C8B-B14F-4D97-AF65-F5344CB8AC3E}">
        <p14:creationId xmlns:p14="http://schemas.microsoft.com/office/powerpoint/2010/main" val="315547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2E04E9B2-01B3-47C3-B272-F009C40177D8}" type="slidenum">
              <a:rPr lang="en-US" altLang="en-US" smtClean="0"/>
              <a:pPr/>
              <a:t>‹#›</a:t>
            </a:fld>
            <a:endParaRPr lang="en-US" altLang="en-US"/>
          </a:p>
        </p:txBody>
      </p:sp>
    </p:spTree>
    <p:extLst>
      <p:ext uri="{BB962C8B-B14F-4D97-AF65-F5344CB8AC3E}">
        <p14:creationId xmlns:p14="http://schemas.microsoft.com/office/powerpoint/2010/main" val="106177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60A03738-8EEC-44D9-863D-87A8B1950528}" type="slidenum">
              <a:rPr lang="en-US" altLang="en-US" smtClean="0"/>
              <a:pPr/>
              <a:t>‹#›</a:t>
            </a:fld>
            <a:endParaRPr lang="en-US" altLang="en-US"/>
          </a:p>
        </p:txBody>
      </p:sp>
    </p:spTree>
    <p:extLst>
      <p:ext uri="{BB962C8B-B14F-4D97-AF65-F5344CB8AC3E}">
        <p14:creationId xmlns:p14="http://schemas.microsoft.com/office/powerpoint/2010/main" val="277432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324A5C0-BFD3-4AE1-9558-186DC1BD0764}" type="slidenum">
              <a:rPr lang="en-US" altLang="en-US" smtClean="0"/>
              <a:pPr/>
              <a:t>‹#›</a:t>
            </a:fld>
            <a:endParaRPr lang="en-US" altLang="en-US"/>
          </a:p>
        </p:txBody>
      </p:sp>
    </p:spTree>
    <p:extLst>
      <p:ext uri="{BB962C8B-B14F-4D97-AF65-F5344CB8AC3E}">
        <p14:creationId xmlns:p14="http://schemas.microsoft.com/office/powerpoint/2010/main" val="231278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7AC83A7-EEEA-4CE7-A705-0B656190DA80}" type="slidenum">
              <a:rPr lang="en-US" altLang="en-US" smtClean="0"/>
              <a:pPr/>
              <a:t>‹#›</a:t>
            </a:fld>
            <a:endParaRPr lang="en-US" altLang="en-US"/>
          </a:p>
        </p:txBody>
      </p:sp>
    </p:spTree>
    <p:extLst>
      <p:ext uri="{BB962C8B-B14F-4D97-AF65-F5344CB8AC3E}">
        <p14:creationId xmlns:p14="http://schemas.microsoft.com/office/powerpoint/2010/main" val="148538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09A9705-8D86-49A1-83FF-BC38615CDA0D}" type="slidenum">
              <a:rPr lang="en-US" altLang="en-US" smtClean="0"/>
              <a:pPr/>
              <a:t>‹#›</a:t>
            </a:fld>
            <a:endParaRPr lang="en-US" altLang="en-US"/>
          </a:p>
        </p:txBody>
      </p:sp>
    </p:spTree>
    <p:extLst>
      <p:ext uri="{BB962C8B-B14F-4D97-AF65-F5344CB8AC3E}">
        <p14:creationId xmlns:p14="http://schemas.microsoft.com/office/powerpoint/2010/main" val="230059085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00.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image" Target="../media/image48.jpeg" /><Relationship Id="rId1" Type="http://schemas.openxmlformats.org/officeDocument/2006/relationships/slideLayout" Target="../slideLayouts/slideLayout2.xml" /><Relationship Id="rId4" Type="http://schemas.openxmlformats.org/officeDocument/2006/relationships/image" Target="../media/image50.jpeg"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2" Type="http://schemas.openxmlformats.org/officeDocument/2006/relationships/image" Target="../media/image51.jpeg" /><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3" Type="http://schemas.openxmlformats.org/officeDocument/2006/relationships/image" Target="../media/image53.jpeg" /><Relationship Id="rId2" Type="http://schemas.openxmlformats.org/officeDocument/2006/relationships/image" Target="../media/image52.png" /><Relationship Id="rId1" Type="http://schemas.openxmlformats.org/officeDocument/2006/relationships/slideLayout" Target="../slideLayouts/slideLayout2.xml" /><Relationship Id="rId4" Type="http://schemas.openxmlformats.org/officeDocument/2006/relationships/image" Target="../media/image54.jpeg"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4.xml" /><Relationship Id="rId1" Type="http://schemas.openxmlformats.org/officeDocument/2006/relationships/slideLayout" Target="../slideLayouts/slideLayout4.xml" /><Relationship Id="rId4" Type="http://schemas.openxmlformats.org/officeDocument/2006/relationships/image" Target="../media/image5.jpeg"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3" Type="http://schemas.openxmlformats.org/officeDocument/2006/relationships/image" Target="../media/image56.jpeg" /><Relationship Id="rId2" Type="http://schemas.openxmlformats.org/officeDocument/2006/relationships/image" Target="../media/image55.jpeg" /><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2" Type="http://schemas.openxmlformats.org/officeDocument/2006/relationships/image" Target="../media/image57.jpeg" /><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16.xml.rels><?xml version="1.0" encoding="UTF-8" standalone="yes"?>
<Relationships xmlns="http://schemas.openxmlformats.org/package/2006/relationships"><Relationship Id="rId2" Type="http://schemas.openxmlformats.org/officeDocument/2006/relationships/image" Target="../media/image58.jpeg" /><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2" Type="http://schemas.openxmlformats.org/officeDocument/2006/relationships/image" Target="../media/image59.jpeg" /><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3" Type="http://schemas.openxmlformats.org/officeDocument/2006/relationships/image" Target="../media/image61.jpeg" /><Relationship Id="rId2" Type="http://schemas.openxmlformats.org/officeDocument/2006/relationships/image" Target="../media/image60.jpeg" /><Relationship Id="rId1" Type="http://schemas.openxmlformats.org/officeDocument/2006/relationships/slideLayout" Target="../slideLayouts/slideLayout2.xml" /><Relationship Id="rId4" Type="http://schemas.openxmlformats.org/officeDocument/2006/relationships/image" Target="../media/image62.jpeg" /></Relationships>
</file>

<file path=ppt/slides/_rels/slide119.xml.rels><?xml version="1.0" encoding="UTF-8" standalone="yes"?>
<Relationships xmlns="http://schemas.openxmlformats.org/package/2006/relationships"><Relationship Id="rId3" Type="http://schemas.openxmlformats.org/officeDocument/2006/relationships/image" Target="../media/image64.svg" /><Relationship Id="rId2" Type="http://schemas.openxmlformats.org/officeDocument/2006/relationships/image" Target="../media/image63.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 Id="rId4" Type="http://schemas.openxmlformats.org/officeDocument/2006/relationships/image" Target="../media/image13.jpeg" /></Relationships>
</file>

<file path=ppt/slides/_rels/slide29.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8.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6.xml" /></Relationships>
</file>

<file path=ppt/slides/_rels/slide39.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40.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6.xml" /></Relationships>
</file>

<file path=ppt/slides/_rels/slide41.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6.xml" /></Relationships>
</file>

<file path=ppt/slides/_rels/slide42.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3" Type="http://schemas.openxmlformats.org/officeDocument/2006/relationships/image" Target="../media/image24.jp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25.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2.xml.rels><?xml version="1.0" encoding="UTF-8" standalone="yes"?>
<Relationships xmlns="http://schemas.openxmlformats.org/package/2006/relationships"><Relationship Id="rId3" Type="http://schemas.openxmlformats.org/officeDocument/2006/relationships/customXml" Target="../ink/ink6.xml" /><Relationship Id="rId2" Type="http://schemas.openxmlformats.org/officeDocument/2006/relationships/image" Target="../media/image26.emf" /><Relationship Id="rId1" Type="http://schemas.openxmlformats.org/officeDocument/2006/relationships/slideLayout" Target="../slideLayouts/slideLayout7.xml" /><Relationship Id="rId6" Type="http://schemas.openxmlformats.org/officeDocument/2006/relationships/image" Target="../media/image17.png" /><Relationship Id="rId5" Type="http://schemas.openxmlformats.org/officeDocument/2006/relationships/customXml" Target="../ink/ink7.xml" /><Relationship Id="rId4" Type="http://schemas.openxmlformats.org/officeDocument/2006/relationships/image" Target="../media/image160.png"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customXml" Target="../ink/ink1.xml"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NUL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6.xml" /></Relationships>
</file>

<file path=ppt/slides/_rels/slide68.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6.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customXml" Target="../ink/ink2.xml" /><Relationship Id="rId2" Type="http://schemas.openxmlformats.org/officeDocument/2006/relationships/notesSlide" Target="../notesSlides/notesSlide1.xml" /><Relationship Id="rId1" Type="http://schemas.openxmlformats.org/officeDocument/2006/relationships/slideLayout" Target="../slideLayouts/slideLayout4.xml" /><Relationship Id="rId6" Type="http://schemas.openxmlformats.org/officeDocument/2006/relationships/customXml" Target="../ink/ink4.xml" /><Relationship Id="rId5" Type="http://schemas.openxmlformats.org/officeDocument/2006/relationships/customXml" Target="../ink/ink3.xml" /><Relationship Id="rId4" Type="http://schemas.openxmlformats.org/officeDocument/2006/relationships/image" Target="NUL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3" Type="http://schemas.openxmlformats.org/officeDocument/2006/relationships/image" Target="../media/image32.jpg" /><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customXml" Target="../ink/ink5.xml" /><Relationship Id="rId2" Type="http://schemas.openxmlformats.org/officeDocument/2006/relationships/notesSlide" Target="../notesSlides/notesSlide2.xml" /><Relationship Id="rId1" Type="http://schemas.openxmlformats.org/officeDocument/2006/relationships/slideLayout" Target="../slideLayouts/slideLayout4.xml" /><Relationship Id="rId4" Type="http://schemas.openxmlformats.org/officeDocument/2006/relationships/image" Target="NULL" /></Relationships>
</file>

<file path=ppt/slides/_rels/slide80.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image" Target="../media/image37.png" /><Relationship Id="rId1" Type="http://schemas.openxmlformats.org/officeDocument/2006/relationships/slideLayout" Target="../slideLayouts/slideLayout2.xml" /><Relationship Id="rId4" Type="http://schemas.openxmlformats.org/officeDocument/2006/relationships/comments" Target="../comments/comment1.xml" /></Relationships>
</file>

<file path=ppt/slides/_rels/slide81.xml.rels><?xml version="1.0" encoding="UTF-8" standalone="yes"?>
<Relationships xmlns="http://schemas.openxmlformats.org/package/2006/relationships"><Relationship Id="rId2" Type="http://schemas.openxmlformats.org/officeDocument/2006/relationships/image" Target="../media/image39.jpg"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3" Type="http://schemas.openxmlformats.org/officeDocument/2006/relationships/comments" Target="../comments/comment2.xml" /><Relationship Id="rId2" Type="http://schemas.openxmlformats.org/officeDocument/2006/relationships/image" Target="../media/image40.png"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3" Type="http://schemas.openxmlformats.org/officeDocument/2006/relationships/image" Target="../media/image43.jpg" /><Relationship Id="rId2" Type="http://schemas.openxmlformats.org/officeDocument/2006/relationships/image" Target="../media/image42.jpg"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3" Type="http://schemas.openxmlformats.org/officeDocument/2006/relationships/comments" Target="../comments/comment3.xml" /><Relationship Id="rId2" Type="http://schemas.openxmlformats.org/officeDocument/2006/relationships/image" Target="../media/image44.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90.xml.rels><?xml version="1.0" encoding="UTF-8" standalone="yes"?>
<Relationships xmlns="http://schemas.openxmlformats.org/package/2006/relationships"><Relationship Id="rId2" Type="http://schemas.openxmlformats.org/officeDocument/2006/relationships/image" Target="../media/image45.jpeg" /><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2" Type="http://schemas.openxmlformats.org/officeDocument/2006/relationships/image" Target="../media/image46.jpeg" /><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2" Type="http://schemas.openxmlformats.org/officeDocument/2006/relationships/image" Target="../media/image4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3EEACAC-A809-EBD8-5F29-C460985EE5C0}"/>
              </a:ext>
            </a:extLst>
          </p:cNvPr>
          <p:cNvSpPr>
            <a:spLocks noGrp="1" noRot="1" noChangeArrowheads="1"/>
          </p:cNvSpPr>
          <p:nvPr>
            <p:ph type="ctrTitle"/>
          </p:nvPr>
        </p:nvSpPr>
        <p:spPr>
          <a:xfrm>
            <a:off x="533400" y="569945"/>
            <a:ext cx="6858000" cy="2387600"/>
          </a:xfrm>
        </p:spPr>
        <p:txBody>
          <a:bodyPr/>
          <a:lstStyle/>
          <a:p>
            <a:r>
              <a:rPr lang="en-US" altLang="en-US" sz="4800" u="sng" dirty="0">
                <a:solidFill>
                  <a:schemeClr val="hlink"/>
                </a:solidFill>
                <a:latin typeface="Raleway ExtraBold" pitchFamily="2" charset="0"/>
              </a:rPr>
              <a:t>Approach to Inborn Errors of Metabolism</a:t>
            </a:r>
          </a:p>
        </p:txBody>
      </p:sp>
      <p:sp>
        <p:nvSpPr>
          <p:cNvPr id="2" name="Google Shape;258;p40">
            <a:extLst>
              <a:ext uri="{FF2B5EF4-FFF2-40B4-BE49-F238E27FC236}">
                <a16:creationId xmlns:a16="http://schemas.microsoft.com/office/drawing/2014/main" id="{B34E5FEA-1E60-B11D-53A7-03B15B18D7D9}"/>
              </a:ext>
            </a:extLst>
          </p:cNvPr>
          <p:cNvSpPr txBox="1">
            <a:spLocks noGrp="1"/>
          </p:cNvSpPr>
          <p:nvPr>
            <p:ph type="subTitle" idx="1"/>
          </p:nvPr>
        </p:nvSpPr>
        <p:spPr>
          <a:xfrm>
            <a:off x="1367118" y="3276600"/>
            <a:ext cx="6400800" cy="6858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a:solidFill>
                  <a:srgbClr val="FF0000"/>
                </a:solidFill>
              </a:rPr>
              <a:t>Supervised by Dr. Randa Al Qaisi </a:t>
            </a:r>
          </a:p>
        </p:txBody>
      </p:sp>
      <p:sp>
        <p:nvSpPr>
          <p:cNvPr id="3" name="TextBox 2">
            <a:extLst>
              <a:ext uri="{FF2B5EF4-FFF2-40B4-BE49-F238E27FC236}">
                <a16:creationId xmlns:a16="http://schemas.microsoft.com/office/drawing/2014/main" id="{FAF35407-AD09-0049-C46B-4E4A65382032}"/>
              </a:ext>
            </a:extLst>
          </p:cNvPr>
          <p:cNvSpPr txBox="1"/>
          <p:nvPr/>
        </p:nvSpPr>
        <p:spPr>
          <a:xfrm>
            <a:off x="3048000" y="4281455"/>
            <a:ext cx="4126791" cy="892552"/>
          </a:xfrm>
          <a:prstGeom prst="rect">
            <a:avLst/>
          </a:prstGeom>
          <a:noFill/>
        </p:spPr>
        <p:txBody>
          <a:bodyPr wrap="square" rtlCol="0">
            <a:spAutoFit/>
          </a:bodyPr>
          <a:lstStyle/>
          <a:p>
            <a:pPr marL="0" lvl="0" indent="0" algn="l" rtl="0">
              <a:spcBef>
                <a:spcPts val="0"/>
              </a:spcBef>
              <a:spcAft>
                <a:spcPts val="0"/>
              </a:spcAft>
              <a:buNone/>
            </a:pPr>
            <a:endParaRPr lang="en-US" sz="2400" dirty="0">
              <a:latin typeface="+mj-lt"/>
            </a:endParaRPr>
          </a:p>
          <a:p>
            <a:endParaRPr lang="en-US" sz="2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F8E0-A765-5FE9-223D-629B66483F49}"/>
              </a:ext>
            </a:extLst>
          </p:cNvPr>
          <p:cNvSpPr>
            <a:spLocks noGrp="1"/>
          </p:cNvSpPr>
          <p:nvPr>
            <p:ph type="title"/>
          </p:nvPr>
        </p:nvSpPr>
        <p:spPr/>
        <p:txBody>
          <a:bodyPr>
            <a:noAutofit/>
          </a:bodyPr>
          <a:lstStyle/>
          <a:p>
            <a:r>
              <a:rPr lang="en-US" sz="2800" b="1" dirty="0"/>
              <a:t>All these tests to distinguish between the differentials like</a:t>
            </a:r>
            <a:br>
              <a:rPr lang="ar-SA" sz="2800" b="1" dirty="0"/>
            </a:br>
            <a:r>
              <a:rPr lang="ar-SA" sz="2800" b="1" dirty="0"/>
              <a:t>.</a:t>
            </a:r>
            <a:r>
              <a:rPr lang="ar-SA" sz="2800" b="1" dirty="0" err="1">
                <a:solidFill>
                  <a:srgbClr val="CC0000"/>
                </a:solidFill>
              </a:rPr>
              <a:t>often</a:t>
            </a:r>
            <a:r>
              <a:rPr lang="ar-SA" sz="2800" b="1" dirty="0">
                <a:solidFill>
                  <a:srgbClr val="CC0000"/>
                </a:solidFill>
              </a:rPr>
              <a:t> </a:t>
            </a:r>
            <a:r>
              <a:rPr lang="ar-SA" sz="2800" b="1" dirty="0" err="1">
                <a:solidFill>
                  <a:srgbClr val="CC0000"/>
                </a:solidFill>
              </a:rPr>
              <a:t>non</a:t>
            </a:r>
            <a:r>
              <a:rPr lang="ar-SA" sz="2800" b="1" dirty="0">
                <a:solidFill>
                  <a:srgbClr val="CC0000"/>
                </a:solidFill>
              </a:rPr>
              <a:t> </a:t>
            </a:r>
            <a:r>
              <a:rPr lang="ar-SA" sz="2800" b="1" dirty="0" err="1">
                <a:solidFill>
                  <a:srgbClr val="CC0000"/>
                </a:solidFill>
              </a:rPr>
              <a:t>specific</a:t>
            </a:r>
            <a:r>
              <a:rPr lang="ar-SA" sz="2800" b="1" dirty="0">
                <a:solidFill>
                  <a:srgbClr val="CC0000"/>
                </a:solidFill>
              </a:rPr>
              <a:t> </a:t>
            </a:r>
            <a:r>
              <a:rPr lang="ar-SA" sz="2800" b="1" dirty="0" err="1">
                <a:solidFill>
                  <a:srgbClr val="CC0000"/>
                </a:solidFill>
              </a:rPr>
              <a:t>feature</a:t>
            </a:r>
            <a:r>
              <a:rPr lang="ar-SA" sz="2800" b="1" dirty="0">
                <a:solidFill>
                  <a:srgbClr val="CC0000"/>
                </a:solidFill>
              </a:rPr>
              <a:t> </a:t>
            </a:r>
            <a:br>
              <a:rPr lang="ar-SA" sz="2800" b="1" dirty="0">
                <a:solidFill>
                  <a:srgbClr val="CC0000"/>
                </a:solidFill>
              </a:rPr>
            </a:br>
            <a:r>
              <a:rPr lang="ar-SA" sz="1200" b="1" dirty="0" err="1">
                <a:solidFill>
                  <a:srgbClr val="CC0000"/>
                </a:solidFill>
              </a:rPr>
              <a:t>failure</a:t>
            </a:r>
            <a:r>
              <a:rPr lang="ar-SA" sz="1200" b="1" dirty="0">
                <a:solidFill>
                  <a:srgbClr val="CC0000"/>
                </a:solidFill>
              </a:rPr>
              <a:t> </a:t>
            </a:r>
            <a:r>
              <a:rPr lang="ar-SA" sz="1200" b="1" dirty="0" err="1">
                <a:solidFill>
                  <a:srgbClr val="CC0000"/>
                </a:solidFill>
              </a:rPr>
              <a:t>to</a:t>
            </a:r>
            <a:r>
              <a:rPr lang="ar-SA" sz="1200" b="1" dirty="0">
                <a:solidFill>
                  <a:srgbClr val="CC0000"/>
                </a:solidFill>
              </a:rPr>
              <a:t> </a:t>
            </a:r>
            <a:r>
              <a:rPr lang="ar-SA" sz="1200" b="1" dirty="0" err="1">
                <a:solidFill>
                  <a:srgbClr val="CC0000"/>
                </a:solidFill>
              </a:rPr>
              <a:t>thrive</a:t>
            </a:r>
            <a:r>
              <a:rPr lang="ar-SA" sz="1200" b="1" dirty="0">
                <a:solidFill>
                  <a:srgbClr val="CC0000"/>
                </a:solidFill>
              </a:rPr>
              <a:t> ,</a:t>
            </a:r>
            <a:r>
              <a:rPr lang="ar-SA" sz="1200" b="1" dirty="0" err="1">
                <a:solidFill>
                  <a:srgbClr val="CC0000"/>
                </a:solidFill>
              </a:rPr>
              <a:t>hypotonia</a:t>
            </a:r>
            <a:br>
              <a:rPr lang="ar-SA" sz="1200" b="1" dirty="0">
                <a:solidFill>
                  <a:srgbClr val="CC0000"/>
                </a:solidFill>
              </a:rPr>
            </a:br>
            <a:r>
              <a:rPr lang="en-US" sz="2400" b="1" dirty="0" err="1">
                <a:solidFill>
                  <a:srgbClr val="CC0000"/>
                </a:solidFill>
              </a:rPr>
              <a:t>rullout</a:t>
            </a:r>
            <a:r>
              <a:rPr lang="en-US" sz="2400" b="1" dirty="0">
                <a:solidFill>
                  <a:srgbClr val="CC0000"/>
                </a:solidFill>
              </a:rPr>
              <a:t> </a:t>
            </a:r>
            <a:r>
              <a:rPr lang="ar-SA" sz="2400" b="1" dirty="0" err="1">
                <a:solidFill>
                  <a:srgbClr val="CC0000"/>
                </a:solidFill>
              </a:rPr>
              <a:t>other</a:t>
            </a:r>
            <a:r>
              <a:rPr lang="ar-SA" sz="2400" b="1" dirty="0">
                <a:solidFill>
                  <a:srgbClr val="CC0000"/>
                </a:solidFill>
              </a:rPr>
              <a:t> </a:t>
            </a:r>
            <a:r>
              <a:rPr lang="ar-SA" sz="2400" b="1" dirty="0" err="1">
                <a:solidFill>
                  <a:srgbClr val="CC0000"/>
                </a:solidFill>
              </a:rPr>
              <a:t>differential</a:t>
            </a:r>
            <a:r>
              <a:rPr lang="ar-SA" sz="2400" b="1" dirty="0">
                <a:solidFill>
                  <a:srgbClr val="CC0000"/>
                </a:solidFill>
              </a:rPr>
              <a:t> </a:t>
            </a:r>
            <a:r>
              <a:rPr lang="ar-SA" sz="2400" b="1" dirty="0" err="1">
                <a:solidFill>
                  <a:srgbClr val="CC0000"/>
                </a:solidFill>
              </a:rPr>
              <a:t>diagnosis</a:t>
            </a:r>
            <a:r>
              <a:rPr lang="ar-SA" sz="2400" b="1" dirty="0">
                <a:solidFill>
                  <a:srgbClr val="CC0000"/>
                </a:solidFill>
              </a:rPr>
              <a:t> </a:t>
            </a:r>
            <a:br>
              <a:rPr lang="ar-SA" sz="2800" b="1" dirty="0"/>
            </a:br>
            <a:r>
              <a:rPr lang="en-US" sz="2000" b="1" dirty="0"/>
              <a:t> </a:t>
            </a:r>
            <a:r>
              <a:rPr lang="en-US" sz="2000" b="1" dirty="0">
                <a:solidFill>
                  <a:srgbClr val="CC0000"/>
                </a:solidFill>
              </a:rPr>
              <a:t>infections , trauma , CNS anomalies</a:t>
            </a:r>
            <a:r>
              <a:rPr lang="en-US" sz="2800" b="1" dirty="0">
                <a:solidFill>
                  <a:srgbClr val="CC0000"/>
                </a:solidFill>
              </a:rPr>
              <a:t> .</a:t>
            </a:r>
            <a:endParaRPr lang="en-JO" sz="2800" b="1" dirty="0"/>
          </a:p>
        </p:txBody>
      </p:sp>
      <p:sp>
        <p:nvSpPr>
          <p:cNvPr id="3" name="Content Placeholder 2">
            <a:extLst>
              <a:ext uri="{FF2B5EF4-FFF2-40B4-BE49-F238E27FC236}">
                <a16:creationId xmlns:a16="http://schemas.microsoft.com/office/drawing/2014/main" id="{43FDF0CC-71D7-32A4-FCD6-167E76B68E7E}"/>
              </a:ext>
            </a:extLst>
          </p:cNvPr>
          <p:cNvSpPr>
            <a:spLocks noGrp="1"/>
          </p:cNvSpPr>
          <p:nvPr>
            <p:ph sz="half" idx="1"/>
          </p:nvPr>
        </p:nvSpPr>
        <p:spPr>
          <a:xfrm>
            <a:off x="609600" y="3428998"/>
            <a:ext cx="3814618" cy="2612361"/>
          </a:xfrm>
        </p:spPr>
        <p:txBody>
          <a:bodyPr>
            <a:normAutofit/>
          </a:bodyPr>
          <a:lstStyle/>
          <a:p>
            <a:r>
              <a:rPr lang="ar-SA" dirty="0" err="1">
                <a:solidFill>
                  <a:schemeClr val="tx1"/>
                </a:solidFill>
              </a:rPr>
              <a:t>Lab</a:t>
            </a:r>
            <a:r>
              <a:rPr lang="ar-SA" dirty="0">
                <a:solidFill>
                  <a:schemeClr val="tx1"/>
                </a:solidFill>
              </a:rPr>
              <a:t> </a:t>
            </a:r>
            <a:r>
              <a:rPr lang="ar-SA" dirty="0" err="1">
                <a:solidFill>
                  <a:schemeClr val="tx1"/>
                </a:solidFill>
              </a:rPr>
              <a:t>findings</a:t>
            </a:r>
            <a:r>
              <a:rPr lang="ar-SA" dirty="0">
                <a:solidFill>
                  <a:schemeClr val="tx1"/>
                </a:solidFill>
              </a:rPr>
              <a:t> </a:t>
            </a:r>
            <a:r>
              <a:rPr lang="ar-SA" dirty="0" err="1">
                <a:solidFill>
                  <a:schemeClr val="tx1"/>
                </a:solidFill>
              </a:rPr>
              <a:t>suggest</a:t>
            </a:r>
            <a:r>
              <a:rPr lang="ar-SA" dirty="0">
                <a:solidFill>
                  <a:schemeClr val="tx1"/>
                </a:solidFill>
              </a:rPr>
              <a:t>  </a:t>
            </a:r>
            <a:r>
              <a:rPr lang="ar-SA" dirty="0" err="1">
                <a:solidFill>
                  <a:schemeClr val="tx1"/>
                </a:solidFill>
              </a:rPr>
              <a:t>diagnosis</a:t>
            </a:r>
            <a:r>
              <a:rPr lang="ar-SA" dirty="0">
                <a:solidFill>
                  <a:schemeClr val="tx1"/>
                </a:solidFill>
              </a:rPr>
              <a:t> </a:t>
            </a:r>
          </a:p>
          <a:p>
            <a:r>
              <a:rPr lang="en-US" dirty="0">
                <a:solidFill>
                  <a:srgbClr val="FF0000"/>
                </a:solidFill>
              </a:rPr>
              <a:t>H</a:t>
            </a:r>
            <a:r>
              <a:rPr lang="ar-SA" dirty="0" err="1">
                <a:solidFill>
                  <a:srgbClr val="FF0000"/>
                </a:solidFill>
              </a:rPr>
              <a:t>ypoglycemia</a:t>
            </a:r>
            <a:r>
              <a:rPr lang="ar-SA" dirty="0">
                <a:solidFill>
                  <a:srgbClr val="FF0000"/>
                </a:solidFill>
              </a:rPr>
              <a:t> </a:t>
            </a:r>
          </a:p>
          <a:p>
            <a:r>
              <a:rPr lang="ar-SA" dirty="0" err="1">
                <a:solidFill>
                  <a:srgbClr val="FF0000"/>
                </a:solidFill>
              </a:rPr>
              <a:t>Ketosis</a:t>
            </a:r>
            <a:r>
              <a:rPr lang="ar-SA" dirty="0">
                <a:solidFill>
                  <a:srgbClr val="FF0000"/>
                </a:solidFill>
              </a:rPr>
              <a:t> </a:t>
            </a:r>
          </a:p>
          <a:p>
            <a:r>
              <a:rPr lang="ar-SA" dirty="0" err="1">
                <a:solidFill>
                  <a:srgbClr val="FF0000"/>
                </a:solidFill>
              </a:rPr>
              <a:t>Hyperammonemia</a:t>
            </a:r>
            <a:endParaRPr lang="ar-SA" dirty="0">
              <a:solidFill>
                <a:srgbClr val="FF0000"/>
              </a:solidFill>
            </a:endParaRPr>
          </a:p>
          <a:p>
            <a:r>
              <a:rPr lang="en-US" dirty="0">
                <a:solidFill>
                  <a:srgbClr val="FF0000"/>
                </a:solidFill>
              </a:rPr>
              <a:t>L</a:t>
            </a:r>
            <a:r>
              <a:rPr lang="ar-SA" dirty="0" err="1">
                <a:solidFill>
                  <a:srgbClr val="FF0000"/>
                </a:solidFill>
              </a:rPr>
              <a:t>actic</a:t>
            </a:r>
            <a:r>
              <a:rPr lang="ar-SA" dirty="0">
                <a:solidFill>
                  <a:srgbClr val="FF0000"/>
                </a:solidFill>
              </a:rPr>
              <a:t> </a:t>
            </a:r>
            <a:r>
              <a:rPr lang="ar-SA" dirty="0" err="1">
                <a:solidFill>
                  <a:srgbClr val="FF0000"/>
                </a:solidFill>
              </a:rPr>
              <a:t>acidosis</a:t>
            </a:r>
            <a:r>
              <a:rPr lang="ar-SA" dirty="0">
                <a:solidFill>
                  <a:srgbClr val="FF0000"/>
                </a:solidFill>
              </a:rPr>
              <a:t> </a:t>
            </a:r>
            <a:endParaRPr lang="en-JO" dirty="0">
              <a:solidFill>
                <a:srgbClr val="FF0000"/>
              </a:solidFill>
            </a:endParaRPr>
          </a:p>
        </p:txBody>
      </p:sp>
      <p:sp>
        <p:nvSpPr>
          <p:cNvPr id="4" name="Content Placeholder 3">
            <a:extLst>
              <a:ext uri="{FF2B5EF4-FFF2-40B4-BE49-F238E27FC236}">
                <a16:creationId xmlns:a16="http://schemas.microsoft.com/office/drawing/2014/main" id="{FFC350EA-2FFA-E8C1-73B7-36702BED0168}"/>
              </a:ext>
            </a:extLst>
          </p:cNvPr>
          <p:cNvSpPr>
            <a:spLocks noGrp="1"/>
          </p:cNvSpPr>
          <p:nvPr>
            <p:ph sz="half" idx="2"/>
          </p:nvPr>
        </p:nvSpPr>
        <p:spPr>
          <a:xfrm>
            <a:off x="4802909" y="3429000"/>
            <a:ext cx="3648363" cy="2612363"/>
          </a:xfrm>
        </p:spPr>
        <p:txBody>
          <a:bodyPr>
            <a:normAutofit/>
          </a:bodyPr>
          <a:lstStyle/>
          <a:p>
            <a:r>
              <a:rPr lang="en-US" b="1" dirty="0"/>
              <a:t>But the confirmatory test is :</a:t>
            </a:r>
            <a:r>
              <a:rPr lang="en-US" b="1" dirty="0">
                <a:solidFill>
                  <a:srgbClr val="CC0000"/>
                </a:solidFill>
              </a:rPr>
              <a:t> </a:t>
            </a:r>
            <a:br>
              <a:rPr lang="en-US" b="1" dirty="0">
                <a:solidFill>
                  <a:srgbClr val="CC0000"/>
                </a:solidFill>
              </a:rPr>
            </a:br>
            <a:r>
              <a:rPr lang="en-US" b="1" dirty="0">
                <a:solidFill>
                  <a:srgbClr val="CC0000"/>
                </a:solidFill>
              </a:rPr>
              <a:t>DNA test or enzyme measurements in tissue of the affected organ </a:t>
            </a:r>
            <a:br>
              <a:rPr lang="en-US" b="1" dirty="0">
                <a:solidFill>
                  <a:srgbClr val="CC0000"/>
                </a:solidFill>
              </a:rPr>
            </a:br>
            <a:r>
              <a:rPr lang="en-US" b="1" dirty="0">
                <a:solidFill>
                  <a:srgbClr val="CC0000"/>
                </a:solidFill>
              </a:rPr>
              <a:t> If the diagnosis not established I need to make metabolic challenge + exercise testing .</a:t>
            </a:r>
            <a:endParaRPr lang="en-JO" dirty="0"/>
          </a:p>
        </p:txBody>
      </p:sp>
    </p:spTree>
    <p:extLst>
      <p:ext uri="{BB962C8B-B14F-4D97-AF65-F5344CB8AC3E}">
        <p14:creationId xmlns:p14="http://schemas.microsoft.com/office/powerpoint/2010/main" val="10860759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9">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1208E9-38CE-22D7-09FB-CF72D5242E24}"/>
              </a:ext>
            </a:extLst>
          </p:cNvPr>
          <p:cNvSpPr>
            <a:spLocks noGrp="1"/>
          </p:cNvSpPr>
          <p:nvPr>
            <p:ph idx="1"/>
          </p:nvPr>
        </p:nvSpPr>
        <p:spPr>
          <a:xfrm>
            <a:off x="220527" y="734612"/>
            <a:ext cx="4477577" cy="4647220"/>
          </a:xfrm>
        </p:spPr>
        <p:txBody>
          <a:bodyPr vert="horz" lIns="91440" tIns="45720" rIns="91440" bIns="45720" rtlCol="0" anchor="t">
            <a:normAutofit/>
          </a:bodyPr>
          <a:lstStyle/>
          <a:p>
            <a:pPr marL="0" indent="0">
              <a:buNone/>
            </a:pPr>
            <a:r>
              <a:rPr lang="en-US" sz="2400" b="1" dirty="0">
                <a:solidFill>
                  <a:srgbClr val="0070C0"/>
                </a:solidFill>
              </a:rPr>
              <a:t>Neurological manifestations: </a:t>
            </a:r>
            <a:endParaRPr lang="ar-SA" sz="2400" b="1">
              <a:solidFill>
                <a:srgbClr val="0070C0"/>
              </a:solidFill>
              <a:cs typeface="Arial"/>
            </a:endParaRPr>
          </a:p>
          <a:p>
            <a:endParaRPr lang="en-US" sz="1800" dirty="0">
              <a:cs typeface="Calibri"/>
            </a:endParaRPr>
          </a:p>
          <a:p>
            <a:pPr>
              <a:buFont typeface="Wingdings" panose="020B0604020202020204" pitchFamily="34" charset="0"/>
              <a:buChar char="v"/>
            </a:pPr>
            <a:r>
              <a:rPr lang="en-US" sz="1800" dirty="0"/>
              <a:t>developmental delay</a:t>
            </a:r>
            <a:endParaRPr lang="en-US" sz="1800" dirty="0">
              <a:cs typeface="Calibri"/>
            </a:endParaRPr>
          </a:p>
          <a:p>
            <a:pPr>
              <a:buFont typeface="Wingdings" panose="020B0604020202020204" pitchFamily="34" charset="0"/>
              <a:buChar char="v"/>
            </a:pPr>
            <a:endParaRPr lang="en-US" sz="1800" dirty="0">
              <a:cs typeface="Calibri"/>
            </a:endParaRPr>
          </a:p>
          <a:p>
            <a:pPr>
              <a:buFont typeface="Wingdings" panose="020B0604020202020204" pitchFamily="34" charset="0"/>
              <a:buChar char="v"/>
            </a:pPr>
            <a:r>
              <a:rPr lang="en-US" sz="1800" dirty="0"/>
              <a:t> intellectual disability</a:t>
            </a:r>
            <a:endParaRPr lang="en-US" sz="1800" dirty="0">
              <a:cs typeface="Calibri" panose="020F0502020204030204"/>
            </a:endParaRPr>
          </a:p>
          <a:p>
            <a:pPr>
              <a:buFont typeface="Wingdings" panose="020B0604020202020204" pitchFamily="34" charset="0"/>
              <a:buChar char="v"/>
            </a:pPr>
            <a:endParaRPr lang="en-US" sz="1800" dirty="0">
              <a:cs typeface="Calibri" panose="020F0502020204030204"/>
            </a:endParaRPr>
          </a:p>
          <a:p>
            <a:pPr>
              <a:buFont typeface="Wingdings" panose="020B0604020202020204" pitchFamily="34" charset="0"/>
              <a:buChar char="v"/>
            </a:pPr>
            <a:r>
              <a:rPr lang="en-US" sz="1800" dirty="0"/>
              <a:t> peripheral neuropathy</a:t>
            </a:r>
            <a:endParaRPr lang="en-US" sz="1800" dirty="0">
              <a:cs typeface="Calibri"/>
            </a:endParaRPr>
          </a:p>
          <a:p>
            <a:pPr>
              <a:buFont typeface="Wingdings" panose="020B0604020202020204" pitchFamily="34" charset="0"/>
              <a:buChar char="v"/>
            </a:pPr>
            <a:endParaRPr lang="en-US" sz="1800" dirty="0">
              <a:cs typeface="Calibri"/>
            </a:endParaRPr>
          </a:p>
          <a:p>
            <a:pPr>
              <a:buFont typeface="Wingdings" panose="020B0604020202020204" pitchFamily="34" charset="0"/>
              <a:buChar char="v"/>
            </a:pPr>
            <a:r>
              <a:rPr lang="en-US" sz="1800" dirty="0"/>
              <a:t>Growth and bone abnormalities:</a:t>
            </a:r>
            <a:endParaRPr lang="en-US" sz="1800" dirty="0">
              <a:cs typeface="Calibri"/>
            </a:endParaRPr>
          </a:p>
          <a:p>
            <a:pPr>
              <a:buFont typeface="Wingdings" panose="020B0604020202020204" pitchFamily="34" charset="0"/>
              <a:buChar char="v"/>
            </a:pPr>
            <a:r>
              <a:rPr lang="en-US" sz="1800" dirty="0"/>
              <a:t> </a:t>
            </a:r>
            <a:r>
              <a:rPr lang="en-US" sz="1800" dirty="0">
                <a:solidFill>
                  <a:srgbClr val="FF0000"/>
                </a:solidFill>
              </a:rPr>
              <a:t>rickets </a:t>
            </a:r>
            <a:r>
              <a:rPr lang="en-US" sz="1800" dirty="0"/>
              <a:t>and a pigeon chest may occur.</a:t>
            </a:r>
            <a:endParaRPr lang="en-US" sz="1800" dirty="0">
              <a:cs typeface="Calibri" panose="020F0502020204030204"/>
            </a:endParaRPr>
          </a:p>
          <a:p>
            <a:pPr>
              <a:buFont typeface="Wingdings" panose="020B0604020202020204" pitchFamily="34" charset="0"/>
              <a:buChar char="v"/>
            </a:pPr>
            <a:endParaRPr lang="en-US" sz="1600">
              <a:cs typeface="Calibri" panose="020F0502020204030204"/>
            </a:endParaRPr>
          </a:p>
        </p:txBody>
      </p:sp>
      <p:pic>
        <p:nvPicPr>
          <p:cNvPr id="4" name="صورة 3" descr="Image result for Rickets Rosary">
            <a:extLst>
              <a:ext uri="{FF2B5EF4-FFF2-40B4-BE49-F238E27FC236}">
                <a16:creationId xmlns:a16="http://schemas.microsoft.com/office/drawing/2014/main" id="{EF731338-F464-B739-BFE6-D94B5DAAED33}"/>
              </a:ext>
            </a:extLst>
          </p:cNvPr>
          <p:cNvPicPr>
            <a:picLocks noChangeAspect="1"/>
          </p:cNvPicPr>
          <p:nvPr/>
        </p:nvPicPr>
        <p:blipFill rotWithShape="1">
          <a:blip r:embed="rId2"/>
          <a:srcRect t="10449" r="2" b="17563"/>
          <a:stretch/>
        </p:blipFill>
        <p:spPr>
          <a:xfrm>
            <a:off x="6339726" y="3681465"/>
            <a:ext cx="2810949"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5" name="صورة 4" descr="Incidental radiological diagnosis of rickets | Emergency Medicine Journal">
            <a:extLst>
              <a:ext uri="{FF2B5EF4-FFF2-40B4-BE49-F238E27FC236}">
                <a16:creationId xmlns:a16="http://schemas.microsoft.com/office/drawing/2014/main" id="{16479213-C206-7DD6-5636-9CC065CBB2A3}"/>
              </a:ext>
            </a:extLst>
          </p:cNvPr>
          <p:cNvPicPr>
            <a:picLocks noChangeAspect="1"/>
          </p:cNvPicPr>
          <p:nvPr/>
        </p:nvPicPr>
        <p:blipFill rotWithShape="1">
          <a:blip r:embed="rId3"/>
          <a:srcRect l="18897" r="13949" b="-3"/>
          <a:stretch/>
        </p:blipFill>
        <p:spPr>
          <a:xfrm>
            <a:off x="4048707" y="2457970"/>
            <a:ext cx="2593775"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2" name="صورة 1" descr="Image result for pigeon shaped chest in rickets">
            <a:extLst>
              <a:ext uri="{FF2B5EF4-FFF2-40B4-BE49-F238E27FC236}">
                <a16:creationId xmlns:a16="http://schemas.microsoft.com/office/drawing/2014/main" id="{52D681A5-8F83-7DA5-ED72-F7603675BE6A}"/>
              </a:ext>
            </a:extLst>
          </p:cNvPr>
          <p:cNvPicPr>
            <a:picLocks noChangeAspect="1"/>
          </p:cNvPicPr>
          <p:nvPr/>
        </p:nvPicPr>
        <p:blipFill rotWithShape="1">
          <a:blip r:embed="rId4"/>
          <a:srcRect r="1780" b="-1"/>
          <a:stretch/>
        </p:blipFill>
        <p:spPr>
          <a:xfrm>
            <a:off x="5715768" y="-5"/>
            <a:ext cx="3434907"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8166615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E743-8D48-3717-350C-9283FB749C13}"/>
              </a:ext>
            </a:extLst>
          </p:cNvPr>
          <p:cNvSpPr>
            <a:spLocks noGrp="1"/>
          </p:cNvSpPr>
          <p:nvPr>
            <p:ph type="title"/>
          </p:nvPr>
        </p:nvSpPr>
        <p:spPr>
          <a:xfrm>
            <a:off x="646545" y="110836"/>
            <a:ext cx="6347713" cy="1320800"/>
          </a:xfrm>
        </p:spPr>
        <p:txBody>
          <a:bodyPr/>
          <a:lstStyle/>
          <a:p>
            <a:r>
              <a:rPr lang="en-US" b="1" dirty="0">
                <a:solidFill>
                  <a:srgbClr val="0070C0"/>
                </a:solidFill>
              </a:rPr>
              <a:t>Risk of acute crisis</a:t>
            </a:r>
            <a:endParaRPr lang="en-US" b="1">
              <a:solidFill>
                <a:srgbClr val="0070C0"/>
              </a:solidFill>
              <a:cs typeface="Calibri Light"/>
            </a:endParaRPr>
          </a:p>
        </p:txBody>
      </p:sp>
      <p:sp>
        <p:nvSpPr>
          <p:cNvPr id="3" name="Content Placeholder 2">
            <a:extLst>
              <a:ext uri="{FF2B5EF4-FFF2-40B4-BE49-F238E27FC236}">
                <a16:creationId xmlns:a16="http://schemas.microsoft.com/office/drawing/2014/main" id="{9198E1B5-18D7-07D0-54F1-BBE421B83108}"/>
              </a:ext>
            </a:extLst>
          </p:cNvPr>
          <p:cNvSpPr>
            <a:spLocks noGrp="1"/>
          </p:cNvSpPr>
          <p:nvPr>
            <p:ph idx="1"/>
          </p:nvPr>
        </p:nvSpPr>
        <p:spPr>
          <a:xfrm>
            <a:off x="517369" y="889908"/>
            <a:ext cx="7886700" cy="3263504"/>
          </a:xfrm>
        </p:spPr>
        <p:txBody>
          <a:bodyPr vert="horz" lIns="91440" tIns="45720" rIns="91440" bIns="45720" rtlCol="0" anchor="t">
            <a:noAutofit/>
          </a:bodyPr>
          <a:lstStyle/>
          <a:p>
            <a:pPr>
              <a:buFont typeface="Wingdings" panose="020B0604020202020204" pitchFamily="34" charset="0"/>
              <a:buChar char="v"/>
            </a:pPr>
            <a:r>
              <a:rPr lang="en-US" sz="2200" b="0" i="0" dirty="0">
                <a:solidFill>
                  <a:srgbClr val="000000"/>
                </a:solidFill>
                <a:effectLst/>
                <a:latin typeface="Helvetica Neue"/>
              </a:rPr>
              <a:t>Without treatment, individuals with Tyrosinemia Type I are at risk of acute metabolic crises, which can lead to severe liver and kidney dysfunction and even death.</a:t>
            </a:r>
            <a:endParaRPr lang="ar-SA" dirty="0"/>
          </a:p>
          <a:p>
            <a:pPr>
              <a:buFont typeface="Wingdings" panose="020B0604020202020204" pitchFamily="34" charset="0"/>
              <a:buChar char="v"/>
            </a:pPr>
            <a:endParaRPr lang="en-US" sz="2200" dirty="0">
              <a:latin typeface="Helvetica Neue"/>
            </a:endParaRPr>
          </a:p>
          <a:p>
            <a:pPr>
              <a:buFont typeface="Wingdings" panose="020B0604020202020204" pitchFamily="34" charset="0"/>
              <a:buChar char="v"/>
            </a:pPr>
            <a:r>
              <a:rPr lang="en-US" sz="2200" dirty="0"/>
              <a:t>Symptoms of an acute tyrosinemia crisis may include:	</a:t>
            </a:r>
            <a:endParaRPr lang="en-US" sz="2200" dirty="0">
              <a:cs typeface="Calibri"/>
            </a:endParaRPr>
          </a:p>
          <a:p>
            <a:pPr marL="0" indent="0">
              <a:buNone/>
            </a:pPr>
            <a:r>
              <a:rPr lang="en-US" sz="2200" dirty="0"/>
              <a:t>1.Severe abdominal pain	</a:t>
            </a:r>
            <a:endParaRPr lang="en-US" sz="2200" dirty="0">
              <a:cs typeface="Calibri" panose="020F0502020204030204"/>
            </a:endParaRPr>
          </a:p>
          <a:p>
            <a:pPr marL="0" indent="0">
              <a:buNone/>
            </a:pPr>
            <a:r>
              <a:rPr lang="en-US" sz="2200" dirty="0"/>
              <a:t>2.Vomiting	</a:t>
            </a:r>
            <a:endParaRPr lang="en-US" sz="2200" dirty="0">
              <a:cs typeface="Calibri" panose="020F0502020204030204"/>
            </a:endParaRPr>
          </a:p>
          <a:p>
            <a:pPr marL="0" indent="0">
              <a:buNone/>
            </a:pPr>
            <a:r>
              <a:rPr lang="en-US" sz="2200" dirty="0"/>
              <a:t>3.Diarrhea	</a:t>
            </a:r>
            <a:endParaRPr lang="en-US" sz="2200" dirty="0">
              <a:cs typeface="Calibri" panose="020F0502020204030204"/>
            </a:endParaRPr>
          </a:p>
          <a:p>
            <a:pPr marL="0" indent="0">
              <a:buNone/>
            </a:pPr>
            <a:r>
              <a:rPr lang="en-US" sz="2200" dirty="0"/>
              <a:t>4.Liver dysfunction	</a:t>
            </a:r>
            <a:endParaRPr lang="en-US" sz="2200" dirty="0">
              <a:cs typeface="Calibri" panose="020F0502020204030204"/>
            </a:endParaRPr>
          </a:p>
          <a:p>
            <a:pPr marL="0" indent="0">
              <a:buNone/>
            </a:pPr>
            <a:r>
              <a:rPr lang="en-US" sz="2200" dirty="0"/>
              <a:t>5.Neurological symptoms such as seizures or changes in consciousness</a:t>
            </a:r>
          </a:p>
          <a:p>
            <a:pPr marL="0" indent="0">
              <a:buNone/>
            </a:pPr>
            <a:r>
              <a:rPr lang="en-US" sz="2200" dirty="0">
                <a:solidFill>
                  <a:srgbClr val="FF0000"/>
                </a:solidFill>
                <a:ea typeface="Calibri"/>
                <a:cs typeface="Calibri" panose="020F0502020204030204"/>
              </a:rPr>
              <a:t>6.a peculiar cabbage-like odor may be present in the sweat and urine.</a:t>
            </a:r>
          </a:p>
          <a:p>
            <a:pPr>
              <a:buFont typeface="Wingdings" panose="020B0604020202020204" pitchFamily="34" charset="0"/>
              <a:buChar char="v"/>
            </a:pPr>
            <a:r>
              <a:rPr lang="en-US" sz="2200" u="sng" dirty="0">
                <a:ea typeface="Calibri"/>
                <a:cs typeface="Calibri" panose="020F0502020204030204"/>
              </a:rPr>
              <a:t>Survival not possible beyond a year. </a:t>
            </a:r>
          </a:p>
          <a:p>
            <a:pPr marL="0" indent="0">
              <a:buNone/>
            </a:pPr>
            <a:endParaRPr lang="en-US" sz="2200" dirty="0">
              <a:ea typeface="Calibri"/>
              <a:cs typeface="Calibri" panose="020F0502020204030204"/>
            </a:endParaRPr>
          </a:p>
          <a:p>
            <a:pPr marL="0" indent="0">
              <a:buNone/>
            </a:pPr>
            <a:endParaRPr lang="en-US" sz="2200" dirty="0">
              <a:ea typeface="Calibri"/>
              <a:cs typeface="Calibri" panose="020F0502020204030204"/>
            </a:endParaRPr>
          </a:p>
        </p:txBody>
      </p:sp>
    </p:spTree>
    <p:extLst>
      <p:ext uri="{BB962C8B-B14F-4D97-AF65-F5344CB8AC3E}">
        <p14:creationId xmlns:p14="http://schemas.microsoft.com/office/powerpoint/2010/main" val="39428769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F2FE-8239-1ECA-4864-A4AEEB3C30F6}"/>
              </a:ext>
            </a:extLst>
          </p:cNvPr>
          <p:cNvSpPr>
            <a:spLocks noGrp="1"/>
          </p:cNvSpPr>
          <p:nvPr>
            <p:ph type="title"/>
          </p:nvPr>
        </p:nvSpPr>
        <p:spPr/>
        <p:txBody>
          <a:bodyPr/>
          <a:lstStyle/>
          <a:p>
            <a:r>
              <a:rPr lang="en-US" b="1" dirty="0">
                <a:solidFill>
                  <a:srgbClr val="0070C0"/>
                </a:solidFill>
              </a:rPr>
              <a:t>Diagnosis </a:t>
            </a:r>
            <a:endParaRPr lang="en-US" b="1">
              <a:solidFill>
                <a:srgbClr val="0070C0"/>
              </a:solidFill>
              <a:cs typeface="Calibri Light"/>
            </a:endParaRPr>
          </a:p>
        </p:txBody>
      </p:sp>
      <p:sp>
        <p:nvSpPr>
          <p:cNvPr id="3" name="Content Placeholder 2">
            <a:extLst>
              <a:ext uri="{FF2B5EF4-FFF2-40B4-BE49-F238E27FC236}">
                <a16:creationId xmlns:a16="http://schemas.microsoft.com/office/drawing/2014/main" id="{8996D7A0-DED7-37F7-53BB-4C9D954EF02B}"/>
              </a:ext>
            </a:extLst>
          </p:cNvPr>
          <p:cNvSpPr>
            <a:spLocks noGrp="1"/>
          </p:cNvSpPr>
          <p:nvPr>
            <p:ph idx="1"/>
          </p:nvPr>
        </p:nvSpPr>
        <p:spPr/>
        <p:txBody>
          <a:bodyPr vert="horz" lIns="91440" tIns="45720" rIns="91440" bIns="45720" rtlCol="0" anchor="t">
            <a:normAutofit fontScale="92500"/>
          </a:bodyPr>
          <a:lstStyle/>
          <a:p>
            <a:endParaRPr lang="en-US" dirty="0">
              <a:solidFill>
                <a:srgbClr val="000000"/>
              </a:solidFill>
              <a:effectLst/>
              <a:latin typeface="Helvetica Neue" panose="02000503000000020004" pitchFamily="2"/>
            </a:endParaRPr>
          </a:p>
          <a:p>
            <a:pPr>
              <a:buFont typeface="Wingdings" panose="020B0604020202020204" pitchFamily="34" charset="0"/>
              <a:buChar char="v"/>
            </a:pPr>
            <a:r>
              <a:rPr lang="en-US" b="0" i="0" dirty="0">
                <a:solidFill>
                  <a:srgbClr val="000000"/>
                </a:solidFill>
                <a:effectLst/>
                <a:latin typeface="Helvetica Neue"/>
              </a:rPr>
              <a:t>Quantitative measurement of plasma tyrosine and blood or urine </a:t>
            </a:r>
            <a:r>
              <a:rPr lang="en-US" b="0" i="0" err="1">
                <a:solidFill>
                  <a:srgbClr val="000000"/>
                </a:solidFill>
                <a:effectLst/>
                <a:latin typeface="Helvetica Neue"/>
              </a:rPr>
              <a:t>succinylacetone</a:t>
            </a:r>
            <a:r>
              <a:rPr lang="en-US" b="0" i="0" dirty="0">
                <a:solidFill>
                  <a:srgbClr val="000000"/>
                </a:solidFill>
                <a:effectLst/>
                <a:latin typeface="Helvetica Neue"/>
              </a:rPr>
              <a:t> is performed after a positive neonatal screen. </a:t>
            </a:r>
            <a:r>
              <a:rPr lang="en-US" dirty="0">
                <a:solidFill>
                  <a:srgbClr val="000000"/>
                </a:solidFill>
                <a:latin typeface="Helvetica Neue"/>
              </a:rPr>
              <a:t> </a:t>
            </a:r>
            <a:endParaRPr lang="en-US" dirty="0">
              <a:solidFill>
                <a:srgbClr val="000000"/>
              </a:solidFill>
              <a:effectLst/>
              <a:latin typeface="Helvetica Neue" panose="02000503000000020004" pitchFamily="2"/>
            </a:endParaRPr>
          </a:p>
          <a:p>
            <a:pPr>
              <a:buFont typeface="Wingdings" panose="020B0604020202020204" pitchFamily="34" charset="0"/>
              <a:buChar char="v"/>
            </a:pPr>
            <a:endParaRPr lang="en-US" dirty="0">
              <a:solidFill>
                <a:srgbClr val="000000"/>
              </a:solidFill>
              <a:latin typeface="Helvetica Neue"/>
            </a:endParaRPr>
          </a:p>
          <a:p>
            <a:pPr>
              <a:buFont typeface="Wingdings" panose="020B0604020202020204" pitchFamily="34" charset="0"/>
              <a:buChar char="v"/>
            </a:pPr>
            <a:r>
              <a:rPr lang="en-US" b="0" i="0" dirty="0">
                <a:solidFill>
                  <a:srgbClr val="000000"/>
                </a:solidFill>
                <a:effectLst/>
                <a:latin typeface="Helvetica Neue"/>
              </a:rPr>
              <a:t>The diagnosis of tyrosinemia I is confirmed by an increased concentration of </a:t>
            </a:r>
            <a:r>
              <a:rPr lang="en-US" b="0" i="0" err="1">
                <a:solidFill>
                  <a:srgbClr val="000000"/>
                </a:solidFill>
                <a:effectLst/>
                <a:latin typeface="Helvetica Neue"/>
              </a:rPr>
              <a:t>succinylacetone</a:t>
            </a:r>
            <a:r>
              <a:rPr lang="en-US" b="0" i="0" dirty="0">
                <a:solidFill>
                  <a:srgbClr val="000000"/>
                </a:solidFill>
                <a:effectLst/>
                <a:latin typeface="Helvetica Neue"/>
              </a:rPr>
              <a:t>;</a:t>
            </a:r>
            <a:r>
              <a:rPr lang="en-US" dirty="0">
                <a:solidFill>
                  <a:srgbClr val="000000"/>
                </a:solidFill>
                <a:latin typeface="Helvetica Neue"/>
              </a:rPr>
              <a:t> DNA testing is available.  </a:t>
            </a:r>
            <a:endParaRPr lang="en-US" dirty="0">
              <a:solidFill>
                <a:srgbClr val="000000"/>
              </a:solidFill>
              <a:latin typeface="Helvetica Neue" panose="02000503000000020004" pitchFamily="2"/>
            </a:endParaRPr>
          </a:p>
          <a:p>
            <a:pPr>
              <a:buFont typeface="Wingdings" panose="020B0604020202020204" pitchFamily="34" charset="0"/>
              <a:buChar char="v"/>
            </a:pPr>
            <a:endParaRPr lang="en-US" dirty="0">
              <a:solidFill>
                <a:srgbClr val="000000"/>
              </a:solidFill>
              <a:effectLst/>
              <a:latin typeface="Helvetica Neue" panose="02000503000000020004" pitchFamily="2"/>
            </a:endParaRPr>
          </a:p>
          <a:p>
            <a:pPr>
              <a:buFont typeface="Wingdings" panose="020B0604020202020204" pitchFamily="34" charset="0"/>
              <a:buChar char="v"/>
            </a:pPr>
            <a:r>
              <a:rPr lang="en-US" b="0" i="0" dirty="0">
                <a:solidFill>
                  <a:srgbClr val="000000"/>
                </a:solidFill>
                <a:effectLst/>
                <a:latin typeface="Helvetica Neue" panose="02000503000000020004" pitchFamily="2"/>
              </a:rPr>
              <a:t>While the diagnosis of type II and III is made by elevated tyrosine plasma assays in patients with suggestive exam findings; molecular testing may also be performed.</a:t>
            </a:r>
            <a:br>
              <a:rPr lang="en-US" dirty="0">
                <a:solidFill>
                  <a:srgbClr val="000000"/>
                </a:solidFill>
                <a:effectLst/>
                <a:latin typeface="Helvetica Neue" panose="02000503000000020004" pitchFamily="2"/>
              </a:rPr>
            </a:br>
            <a:endParaRPr lang="en-US" dirty="0">
              <a:solidFill>
                <a:srgbClr val="000000"/>
              </a:solidFill>
              <a:effectLst/>
              <a:latin typeface="Helvetica Neue" panose="02000503000000020004" pitchFamily="2"/>
            </a:endParaRPr>
          </a:p>
          <a:p>
            <a:pPr>
              <a:buFont typeface="Wingdings" panose="020B0604020202020204" pitchFamily="34" charset="0"/>
              <a:buChar char="v"/>
            </a:pPr>
            <a:endParaRPr lang="en-US" dirty="0">
              <a:cs typeface="Calibri" panose="020F0502020204030204"/>
            </a:endParaRPr>
          </a:p>
        </p:txBody>
      </p:sp>
    </p:spTree>
    <p:extLst>
      <p:ext uri="{BB962C8B-B14F-4D97-AF65-F5344CB8AC3E}">
        <p14:creationId xmlns:p14="http://schemas.microsoft.com/office/powerpoint/2010/main" val="16701334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21B8-5D18-1CA2-22BA-35EE3F9CD2E8}"/>
              </a:ext>
            </a:extLst>
          </p:cNvPr>
          <p:cNvSpPr>
            <a:spLocks noGrp="1"/>
          </p:cNvSpPr>
          <p:nvPr>
            <p:ph type="title"/>
          </p:nvPr>
        </p:nvSpPr>
        <p:spPr/>
        <p:txBody>
          <a:bodyPr/>
          <a:lstStyle/>
          <a:p>
            <a:r>
              <a:rPr lang="en-US" b="1" dirty="0">
                <a:solidFill>
                  <a:srgbClr val="0070C0"/>
                </a:solidFill>
              </a:rPr>
              <a:t>Treatment </a:t>
            </a:r>
            <a:endParaRPr lang="en-US" b="1">
              <a:solidFill>
                <a:srgbClr val="0070C0"/>
              </a:solidFill>
              <a:ea typeface="Calibri Light"/>
              <a:cs typeface="Calibri Light"/>
            </a:endParaRPr>
          </a:p>
        </p:txBody>
      </p:sp>
      <p:sp>
        <p:nvSpPr>
          <p:cNvPr id="3" name="Content Placeholder 2">
            <a:extLst>
              <a:ext uri="{FF2B5EF4-FFF2-40B4-BE49-F238E27FC236}">
                <a16:creationId xmlns:a16="http://schemas.microsoft.com/office/drawing/2014/main" id="{26814972-7DD9-696A-EC2F-2626BC99B04F}"/>
              </a:ext>
            </a:extLst>
          </p:cNvPr>
          <p:cNvSpPr>
            <a:spLocks noGrp="1"/>
          </p:cNvSpPr>
          <p:nvPr>
            <p:ph idx="1"/>
          </p:nvPr>
        </p:nvSpPr>
        <p:spPr>
          <a:xfrm>
            <a:off x="628650" y="1693103"/>
            <a:ext cx="7886700" cy="4351338"/>
          </a:xfrm>
        </p:spPr>
        <p:txBody>
          <a:bodyPr vert="horz" lIns="91440" tIns="45720" rIns="91440" bIns="45720" rtlCol="0" anchor="t">
            <a:normAutofit/>
          </a:bodyPr>
          <a:lstStyle/>
          <a:p>
            <a:endParaRPr lang="en-US" dirty="0">
              <a:solidFill>
                <a:srgbClr val="000000"/>
              </a:solidFill>
              <a:effectLst/>
              <a:latin typeface="Helvetica Neue" panose="02000503000000020004" pitchFamily="2"/>
            </a:endParaRPr>
          </a:p>
          <a:p>
            <a:pPr>
              <a:buFont typeface="Wingdings" panose="020B0604020202020204" pitchFamily="34" charset="0"/>
              <a:buChar char="v"/>
            </a:pPr>
            <a:r>
              <a:rPr lang="en-US" b="0" i="0" err="1">
                <a:solidFill>
                  <a:srgbClr val="FF0000"/>
                </a:solidFill>
                <a:effectLst/>
                <a:latin typeface="Helvetica Neue"/>
              </a:rPr>
              <a:t>nitisinone</a:t>
            </a:r>
            <a:r>
              <a:rPr lang="en-US" b="0" i="0" dirty="0">
                <a:solidFill>
                  <a:srgbClr val="000000"/>
                </a:solidFill>
                <a:effectLst/>
                <a:latin typeface="Helvetica Neue"/>
              </a:rPr>
              <a:t> </a:t>
            </a:r>
            <a:r>
              <a:rPr lang="en-US" dirty="0">
                <a:solidFill>
                  <a:srgbClr val="000000"/>
                </a:solidFill>
                <a:latin typeface="Helvetica Neue"/>
              </a:rPr>
              <a:t>effectively eliminates the production of the toxic </a:t>
            </a:r>
            <a:r>
              <a:rPr lang="en-US" err="1">
                <a:solidFill>
                  <a:srgbClr val="000000"/>
                </a:solidFill>
                <a:latin typeface="Helvetica Neue"/>
              </a:rPr>
              <a:t>succinylacetone</a:t>
            </a:r>
            <a:r>
              <a:rPr lang="en-US" dirty="0">
                <a:solidFill>
                  <a:srgbClr val="000000"/>
                </a:solidFill>
                <a:latin typeface="Helvetica Neue"/>
              </a:rPr>
              <a:t>.</a:t>
            </a:r>
          </a:p>
          <a:p>
            <a:pPr>
              <a:buFont typeface="Wingdings" panose="020B0604020202020204" pitchFamily="34" charset="0"/>
              <a:buChar char="v"/>
            </a:pPr>
            <a:endParaRPr lang="en-US" dirty="0">
              <a:solidFill>
                <a:srgbClr val="000000"/>
              </a:solidFill>
              <a:latin typeface="Helvetica Neue"/>
            </a:endParaRPr>
          </a:p>
          <a:p>
            <a:pPr>
              <a:buFont typeface="Wingdings" panose="020B0604020202020204" pitchFamily="34" charset="0"/>
              <a:buChar char="v"/>
            </a:pPr>
            <a:endParaRPr lang="en-US" dirty="0">
              <a:solidFill>
                <a:srgbClr val="000000"/>
              </a:solidFill>
              <a:latin typeface="Helvetica Neue"/>
            </a:endParaRPr>
          </a:p>
          <a:p>
            <a:pPr>
              <a:buFont typeface="Wingdings" panose="020B0604020202020204" pitchFamily="34" charset="0"/>
              <a:buChar char="v"/>
            </a:pPr>
            <a:r>
              <a:rPr lang="en-US" dirty="0">
                <a:solidFill>
                  <a:srgbClr val="000000"/>
                </a:solidFill>
                <a:latin typeface="Helvetica Neue"/>
              </a:rPr>
              <a:t> a</a:t>
            </a:r>
            <a:r>
              <a:rPr lang="en-US" dirty="0">
                <a:solidFill>
                  <a:srgbClr val="FF0000"/>
                </a:solidFill>
                <a:latin typeface="Helvetica Neue"/>
              </a:rPr>
              <a:t> low-phenylalanine, low-tyrosine diet</a:t>
            </a:r>
            <a:r>
              <a:rPr lang="en-US" dirty="0">
                <a:solidFill>
                  <a:srgbClr val="000000"/>
                </a:solidFill>
                <a:latin typeface="Helvetica Neue"/>
              </a:rPr>
              <a:t> is important to prevent tyrosine deposition in the cornea.</a:t>
            </a:r>
          </a:p>
          <a:p>
            <a:pPr>
              <a:buFont typeface="Wingdings" panose="020B0604020202020204" pitchFamily="34" charset="0"/>
              <a:buChar char="v"/>
            </a:pPr>
            <a:endParaRPr lang="en-US" dirty="0">
              <a:latin typeface="Helvetica Neue"/>
              <a:cs typeface="Calibri"/>
            </a:endParaRPr>
          </a:p>
          <a:p>
            <a:pPr>
              <a:buFont typeface="Wingdings" panose="020B0604020202020204" pitchFamily="34" charset="0"/>
              <a:buChar char="v"/>
            </a:pPr>
            <a:r>
              <a:rPr lang="en-US" dirty="0">
                <a:solidFill>
                  <a:srgbClr val="FF0000"/>
                </a:solidFill>
                <a:latin typeface="Helvetica Neue"/>
                <a:cs typeface="Calibri"/>
              </a:rPr>
              <a:t>Vitamin c</a:t>
            </a:r>
            <a:r>
              <a:rPr lang="en-US" dirty="0">
                <a:latin typeface="Helvetica Neue"/>
                <a:cs typeface="Calibri"/>
              </a:rPr>
              <a:t> for eye and skin lesions (type2) and type 3.</a:t>
            </a:r>
          </a:p>
        </p:txBody>
      </p:sp>
    </p:spTree>
    <p:extLst>
      <p:ext uri="{BB962C8B-B14F-4D97-AF65-F5344CB8AC3E}">
        <p14:creationId xmlns:p14="http://schemas.microsoft.com/office/powerpoint/2010/main" val="36122702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40C1-4711-BB08-DD1D-CAB4A99419AF}"/>
              </a:ext>
            </a:extLst>
          </p:cNvPr>
          <p:cNvSpPr>
            <a:spLocks noGrp="1"/>
          </p:cNvSpPr>
          <p:nvPr>
            <p:ph type="title"/>
          </p:nvPr>
        </p:nvSpPr>
        <p:spPr/>
        <p:txBody>
          <a:bodyPr/>
          <a:lstStyle/>
          <a:p>
            <a:r>
              <a:rPr lang="en-US" b="1" err="1">
                <a:solidFill>
                  <a:srgbClr val="FF0000"/>
                </a:solidFill>
              </a:rPr>
              <a:t>Homocysteinurea</a:t>
            </a:r>
            <a:endParaRPr lang="en-US" b="1">
              <a:solidFill>
                <a:srgbClr val="FF0000"/>
              </a:solidFill>
              <a:ea typeface="Calibri Light"/>
              <a:cs typeface="Calibri Light"/>
            </a:endParaRPr>
          </a:p>
        </p:txBody>
      </p:sp>
      <p:sp>
        <p:nvSpPr>
          <p:cNvPr id="3" name="Content Placeholder 2">
            <a:extLst>
              <a:ext uri="{FF2B5EF4-FFF2-40B4-BE49-F238E27FC236}">
                <a16:creationId xmlns:a16="http://schemas.microsoft.com/office/drawing/2014/main" id="{435512EC-C4FE-A17B-60AF-2247F5B2A159}"/>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v"/>
            </a:pPr>
            <a:r>
              <a:rPr lang="en-US" dirty="0">
                <a:solidFill>
                  <a:srgbClr val="000000"/>
                </a:solidFill>
                <a:latin typeface="Helvetica Neue"/>
              </a:rPr>
              <a:t>An autosomal recessive disease </a:t>
            </a:r>
            <a:endParaRPr lang="en-US" dirty="0">
              <a:solidFill>
                <a:srgbClr val="000000"/>
              </a:solidFill>
              <a:latin typeface="Calibri" panose="020F0502020204030204"/>
              <a:ea typeface="Calibri"/>
              <a:cs typeface="Calibri"/>
            </a:endParaRPr>
          </a:p>
          <a:p>
            <a:pPr>
              <a:buFont typeface="Wingdings" panose="020B0604020202020204" pitchFamily="34" charset="0"/>
              <a:buChar char="v"/>
            </a:pPr>
            <a:endParaRPr lang="en-US" dirty="0">
              <a:solidFill>
                <a:srgbClr val="000000"/>
              </a:solidFill>
              <a:latin typeface="Helvetica Neue"/>
            </a:endParaRPr>
          </a:p>
          <a:p>
            <a:pPr>
              <a:buFont typeface="Wingdings" panose="020B0604020202020204" pitchFamily="34" charset="0"/>
              <a:buChar char="v"/>
            </a:pPr>
            <a:r>
              <a:rPr lang="en-US" dirty="0">
                <a:solidFill>
                  <a:srgbClr val="000000"/>
                </a:solidFill>
                <a:latin typeface="Helvetica Neue"/>
              </a:rPr>
              <a:t> A</a:t>
            </a:r>
            <a:r>
              <a:rPr lang="en-US" b="0" i="0" dirty="0">
                <a:solidFill>
                  <a:srgbClr val="000000"/>
                </a:solidFill>
                <a:effectLst/>
                <a:latin typeface="Helvetica Neue"/>
              </a:rPr>
              <a:t> rare genetic metabolic disorder characterized by the inability of the body to break down the amino acid methionine properly.</a:t>
            </a:r>
            <a:endParaRPr lang="en-US" dirty="0">
              <a:ea typeface="Calibri"/>
              <a:cs typeface="Calibri"/>
            </a:endParaRPr>
          </a:p>
          <a:p>
            <a:pPr>
              <a:buFont typeface="Wingdings" panose="020B0604020202020204" pitchFamily="34" charset="0"/>
              <a:buChar char="v"/>
            </a:pPr>
            <a:endParaRPr lang="en-US" dirty="0">
              <a:solidFill>
                <a:srgbClr val="000000"/>
              </a:solidFill>
              <a:latin typeface="Helvetica Neue"/>
            </a:endParaRPr>
          </a:p>
          <a:p>
            <a:pPr>
              <a:buFont typeface="Wingdings" panose="020B0604020202020204" pitchFamily="34" charset="0"/>
              <a:buChar char="v"/>
            </a:pPr>
            <a:r>
              <a:rPr lang="en-US" dirty="0">
                <a:solidFill>
                  <a:srgbClr val="000000"/>
                </a:solidFill>
                <a:latin typeface="Helvetica Neue"/>
              </a:rPr>
              <a:t>Is caused by a deficiency of cystathionine β-synthase, which leads</a:t>
            </a:r>
            <a:r>
              <a:rPr lang="en-US" b="0" i="0" dirty="0">
                <a:solidFill>
                  <a:srgbClr val="000000"/>
                </a:solidFill>
                <a:effectLst/>
                <a:latin typeface="Helvetica Neue"/>
              </a:rPr>
              <a:t> to the accumulation of homocysteine in the blood and urine.</a:t>
            </a:r>
            <a:endParaRPr lang="en-US" dirty="0">
              <a:solidFill>
                <a:srgbClr val="000000"/>
              </a:solidFill>
              <a:effectLst/>
              <a:latin typeface="Helvetica Neue"/>
            </a:endParaRPr>
          </a:p>
          <a:p>
            <a:pPr>
              <a:buFont typeface="Wingdings" panose="020B0604020202020204" pitchFamily="34" charset="0"/>
              <a:buChar char="v"/>
            </a:pPr>
            <a:endParaRPr lang="en-US" dirty="0">
              <a:solidFill>
                <a:srgbClr val="000000"/>
              </a:solidFill>
              <a:effectLst/>
              <a:latin typeface="Helvetica Neue" panose="02000503000000020004" pitchFamily="2"/>
            </a:endParaRPr>
          </a:p>
          <a:p>
            <a:pPr>
              <a:buFont typeface="Wingdings" panose="020B0604020202020204" pitchFamily="34" charset="0"/>
              <a:buChar char="v"/>
            </a:pPr>
            <a:endParaRPr lang="en-US" dirty="0">
              <a:latin typeface="Helvetica Neue"/>
              <a:ea typeface="Calibri" panose="020F0502020204030204"/>
              <a:cs typeface="Calibri" panose="020F0502020204030204"/>
            </a:endParaRPr>
          </a:p>
        </p:txBody>
      </p:sp>
    </p:spTree>
    <p:extLst>
      <p:ext uri="{BB962C8B-B14F-4D97-AF65-F5344CB8AC3E}">
        <p14:creationId xmlns:p14="http://schemas.microsoft.com/office/powerpoint/2010/main" val="37424442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صورة تحتوي على نص, لقطة شاشة, رسم بياني, الخط&#10;&#10;تم إنشاء الوصف تلقائياً">
            <a:extLst>
              <a:ext uri="{FF2B5EF4-FFF2-40B4-BE49-F238E27FC236}">
                <a16:creationId xmlns:a16="http://schemas.microsoft.com/office/drawing/2014/main" id="{DD93F9D7-7381-9529-A2FE-B468D21660DB}"/>
              </a:ext>
            </a:extLst>
          </p:cNvPr>
          <p:cNvPicPr>
            <a:picLocks noGrp="1" noChangeAspect="1"/>
          </p:cNvPicPr>
          <p:nvPr>
            <p:ph idx="1"/>
          </p:nvPr>
        </p:nvPicPr>
        <p:blipFill>
          <a:blip r:embed="rId2"/>
          <a:stretch>
            <a:fillRect/>
          </a:stretch>
        </p:blipFill>
        <p:spPr>
          <a:xfrm>
            <a:off x="1461553" y="894764"/>
            <a:ext cx="6220895" cy="5186017"/>
          </a:xfrm>
        </p:spPr>
      </p:pic>
    </p:spTree>
    <p:extLst>
      <p:ext uri="{BB962C8B-B14F-4D97-AF65-F5344CB8AC3E}">
        <p14:creationId xmlns:p14="http://schemas.microsoft.com/office/powerpoint/2010/main" val="17417228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914802-F3A7-9430-66CD-B4D6A296A912}"/>
              </a:ext>
            </a:extLst>
          </p:cNvPr>
          <p:cNvSpPr>
            <a:spLocks noGrp="1"/>
          </p:cNvSpPr>
          <p:nvPr>
            <p:ph type="title"/>
          </p:nvPr>
        </p:nvSpPr>
        <p:spPr/>
        <p:txBody>
          <a:bodyPr/>
          <a:lstStyle/>
          <a:p>
            <a:r>
              <a:rPr lang="ar-SA" b="1" dirty="0" err="1">
                <a:solidFill>
                  <a:srgbClr val="0070C0"/>
                </a:solidFill>
                <a:cs typeface="Times New Roman"/>
              </a:rPr>
              <a:t>Clinical</a:t>
            </a:r>
            <a:r>
              <a:rPr lang="ar-SA" b="1" dirty="0">
                <a:solidFill>
                  <a:srgbClr val="0070C0"/>
                </a:solidFill>
                <a:cs typeface="Times New Roman"/>
              </a:rPr>
              <a:t> </a:t>
            </a:r>
            <a:r>
              <a:rPr lang="ar-SA" b="1" dirty="0" err="1">
                <a:solidFill>
                  <a:srgbClr val="0070C0"/>
                </a:solidFill>
                <a:cs typeface="Times New Roman"/>
              </a:rPr>
              <a:t>manifestations</a:t>
            </a:r>
            <a:r>
              <a:rPr lang="ar-SA" b="1" dirty="0">
                <a:solidFill>
                  <a:srgbClr val="0070C0"/>
                </a:solidFill>
                <a:cs typeface="Times New Roman"/>
              </a:rPr>
              <a:t> </a:t>
            </a:r>
          </a:p>
        </p:txBody>
      </p:sp>
      <p:sp>
        <p:nvSpPr>
          <p:cNvPr id="3" name="عنصر نائب للمحتوى 2">
            <a:extLst>
              <a:ext uri="{FF2B5EF4-FFF2-40B4-BE49-F238E27FC236}">
                <a16:creationId xmlns:a16="http://schemas.microsoft.com/office/drawing/2014/main" id="{444B8D40-4569-6B85-A548-F67C359ED52D}"/>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v"/>
            </a:pPr>
            <a:r>
              <a:rPr lang="ar-SA" err="1">
                <a:cs typeface="Arial"/>
              </a:rPr>
              <a:t>Infants</a:t>
            </a:r>
            <a:r>
              <a:rPr lang="ar-SA" dirty="0">
                <a:cs typeface="Arial"/>
              </a:rPr>
              <a:t> </a:t>
            </a:r>
            <a:r>
              <a:rPr lang="ar-SA" err="1">
                <a:cs typeface="Arial"/>
              </a:rPr>
              <a:t>appear</a:t>
            </a:r>
            <a:r>
              <a:rPr lang="ar-SA" dirty="0">
                <a:cs typeface="Arial"/>
              </a:rPr>
              <a:t> </a:t>
            </a:r>
            <a:r>
              <a:rPr lang="ar-SA" err="1">
                <a:cs typeface="Arial"/>
              </a:rPr>
              <a:t>normal</a:t>
            </a:r>
            <a:r>
              <a:rPr lang="ar-SA" dirty="0">
                <a:cs typeface="Arial"/>
              </a:rPr>
              <a:t> </a:t>
            </a:r>
            <a:r>
              <a:rPr lang="ar-SA" err="1">
                <a:cs typeface="Arial"/>
              </a:rPr>
              <a:t>at</a:t>
            </a:r>
            <a:r>
              <a:rPr lang="ar-SA" dirty="0">
                <a:cs typeface="Arial"/>
              </a:rPr>
              <a:t> </a:t>
            </a:r>
            <a:r>
              <a:rPr lang="ar-SA" err="1">
                <a:cs typeface="Arial"/>
              </a:rPr>
              <a:t>birth</a:t>
            </a:r>
            <a:r>
              <a:rPr lang="ar-SA" dirty="0">
                <a:cs typeface="Arial"/>
              </a:rPr>
              <a:t>. </a:t>
            </a:r>
            <a:endParaRPr lang="ar-SA" dirty="0" err="1">
              <a:cs typeface="Arial" panose="020B0604020202020204" pitchFamily="34" charset="0"/>
            </a:endParaRPr>
          </a:p>
          <a:p>
            <a:pPr>
              <a:buFont typeface="Wingdings" panose="020B0604020202020204" pitchFamily="34" charset="0"/>
              <a:buChar char="v"/>
            </a:pPr>
            <a:endParaRPr lang="ar-SA" dirty="0">
              <a:cs typeface="Arial" panose="020B0604020202020204" pitchFamily="34" charset="0"/>
            </a:endParaRPr>
          </a:p>
          <a:p>
            <a:pPr>
              <a:buFont typeface="Wingdings" panose="020B0604020202020204" pitchFamily="34" charset="0"/>
              <a:buChar char="v"/>
            </a:pPr>
            <a:r>
              <a:rPr lang="ar-SA" dirty="0" err="1">
                <a:cs typeface="Arial"/>
              </a:rPr>
              <a:t>Clinical</a:t>
            </a:r>
            <a:r>
              <a:rPr lang="ar-SA" dirty="0">
                <a:cs typeface="Arial"/>
              </a:rPr>
              <a:t> </a:t>
            </a:r>
            <a:r>
              <a:rPr lang="ar-SA" dirty="0" err="1">
                <a:cs typeface="Arial"/>
              </a:rPr>
              <a:t>manifestations</a:t>
            </a:r>
            <a:r>
              <a:rPr lang="ar-SA" dirty="0">
                <a:cs typeface="Arial"/>
              </a:rPr>
              <a:t> </a:t>
            </a:r>
            <a:r>
              <a:rPr lang="ar-SA" dirty="0" err="1">
                <a:cs typeface="Arial"/>
              </a:rPr>
              <a:t>during</a:t>
            </a:r>
            <a:r>
              <a:rPr lang="ar-SA" dirty="0">
                <a:cs typeface="Arial"/>
              </a:rPr>
              <a:t> </a:t>
            </a:r>
            <a:r>
              <a:rPr lang="ar-SA" dirty="0" err="1">
                <a:cs typeface="Arial"/>
              </a:rPr>
              <a:t>infancy</a:t>
            </a:r>
            <a:r>
              <a:rPr lang="ar-SA" dirty="0">
                <a:cs typeface="Arial"/>
              </a:rPr>
              <a:t> </a:t>
            </a:r>
            <a:r>
              <a:rPr lang="ar-SA" dirty="0" err="1">
                <a:cs typeface="Arial"/>
              </a:rPr>
              <a:t>are</a:t>
            </a:r>
            <a:r>
              <a:rPr lang="ar-SA" dirty="0">
                <a:cs typeface="Arial"/>
              </a:rPr>
              <a:t> </a:t>
            </a:r>
            <a:r>
              <a:rPr lang="ar-SA" dirty="0" err="1">
                <a:cs typeface="Arial"/>
              </a:rPr>
              <a:t>nonspecific</a:t>
            </a:r>
            <a:r>
              <a:rPr lang="ar-SA" dirty="0">
                <a:cs typeface="Arial"/>
              </a:rPr>
              <a:t> </a:t>
            </a:r>
            <a:r>
              <a:rPr lang="ar-SA" dirty="0" err="1">
                <a:cs typeface="Arial"/>
              </a:rPr>
              <a:t>and</a:t>
            </a:r>
            <a:r>
              <a:rPr lang="ar-SA" dirty="0">
                <a:cs typeface="Arial"/>
              </a:rPr>
              <a:t> </a:t>
            </a:r>
            <a:r>
              <a:rPr lang="ar-SA" dirty="0" err="1">
                <a:cs typeface="Arial"/>
              </a:rPr>
              <a:t>may</a:t>
            </a:r>
            <a:r>
              <a:rPr lang="ar-SA" dirty="0">
                <a:cs typeface="Arial"/>
              </a:rPr>
              <a:t> </a:t>
            </a:r>
            <a:r>
              <a:rPr lang="ar-SA" dirty="0" err="1">
                <a:cs typeface="Arial"/>
              </a:rPr>
              <a:t>include</a:t>
            </a:r>
            <a:r>
              <a:rPr lang="ar-SA" dirty="0">
                <a:cs typeface="Arial"/>
              </a:rPr>
              <a:t>:</a:t>
            </a:r>
          </a:p>
          <a:p>
            <a:pPr>
              <a:buFont typeface="Wingdings" panose="020B0604020202020204" pitchFamily="34" charset="0"/>
              <a:buChar char="v"/>
            </a:pPr>
            <a:endParaRPr lang="ar-SA" dirty="0">
              <a:cs typeface="Arial"/>
            </a:endParaRPr>
          </a:p>
          <a:p>
            <a:pPr marL="457200" indent="-457200">
              <a:buAutoNum type="romanUcPeriod"/>
            </a:pPr>
            <a:r>
              <a:rPr lang="ar-SA" b="1" dirty="0">
                <a:cs typeface="Arial"/>
              </a:rPr>
              <a:t> </a:t>
            </a:r>
            <a:r>
              <a:rPr lang="ar-SA" b="1" err="1">
                <a:cs typeface="Arial"/>
              </a:rPr>
              <a:t>failure</a:t>
            </a:r>
            <a:r>
              <a:rPr lang="ar-SA" b="1" dirty="0">
                <a:cs typeface="Arial"/>
              </a:rPr>
              <a:t> </a:t>
            </a:r>
            <a:r>
              <a:rPr lang="ar-SA" b="1" err="1">
                <a:cs typeface="Arial"/>
              </a:rPr>
              <a:t>to</a:t>
            </a:r>
            <a:r>
              <a:rPr lang="ar-SA" b="1" dirty="0">
                <a:cs typeface="Arial"/>
              </a:rPr>
              <a:t> </a:t>
            </a:r>
            <a:r>
              <a:rPr lang="ar-SA" b="1" err="1">
                <a:cs typeface="Arial"/>
              </a:rPr>
              <a:t>thrive</a:t>
            </a:r>
            <a:r>
              <a:rPr lang="ar-SA" b="1" dirty="0">
                <a:cs typeface="Arial"/>
              </a:rPr>
              <a:t> </a:t>
            </a:r>
          </a:p>
          <a:p>
            <a:pPr marL="457200" indent="-457200">
              <a:buAutoNum type="romanUcPeriod"/>
            </a:pPr>
            <a:r>
              <a:rPr lang="ar-SA" b="1" dirty="0">
                <a:cs typeface="Arial"/>
              </a:rPr>
              <a:t> </a:t>
            </a:r>
            <a:r>
              <a:rPr lang="ar-SA" b="1" err="1">
                <a:cs typeface="Arial"/>
              </a:rPr>
              <a:t>developmental</a:t>
            </a:r>
            <a:r>
              <a:rPr lang="ar-SA" b="1" dirty="0">
                <a:cs typeface="Arial"/>
              </a:rPr>
              <a:t> </a:t>
            </a:r>
            <a:r>
              <a:rPr lang="ar-SA" b="1" err="1">
                <a:cs typeface="Arial"/>
              </a:rPr>
              <a:t>delay</a:t>
            </a:r>
            <a:endParaRPr lang="ar-SA" b="1">
              <a:cs typeface="Arial"/>
            </a:endParaRPr>
          </a:p>
        </p:txBody>
      </p:sp>
    </p:spTree>
    <p:extLst>
      <p:ext uri="{BB962C8B-B14F-4D97-AF65-F5344CB8AC3E}">
        <p14:creationId xmlns:p14="http://schemas.microsoft.com/office/powerpoint/2010/main" val="30890122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7A13-0246-297B-D233-2C09209EBFAB}"/>
              </a:ext>
            </a:extLst>
          </p:cNvPr>
          <p:cNvSpPr>
            <a:spLocks noGrp="1"/>
          </p:cNvSpPr>
          <p:nvPr>
            <p:ph type="title"/>
          </p:nvPr>
        </p:nvSpPr>
        <p:spPr>
          <a:xfrm>
            <a:off x="1066800" y="0"/>
            <a:ext cx="6347713" cy="1320800"/>
          </a:xfrm>
        </p:spPr>
        <p:txBody>
          <a:bodyPr>
            <a:normAutofit fontScale="90000"/>
          </a:bodyPr>
          <a:lstStyle/>
          <a:p>
            <a:br>
              <a:rPr lang="en-US" b="1" dirty="0">
                <a:solidFill>
                  <a:srgbClr val="0070C0"/>
                </a:solidFill>
              </a:rPr>
            </a:br>
            <a:r>
              <a:rPr lang="en-US" b="1" dirty="0">
                <a:solidFill>
                  <a:srgbClr val="0070C0"/>
                </a:solidFill>
              </a:rPr>
              <a:t>An excess of homocysteine produces a slowly evolving clinical syndrome including:</a:t>
            </a:r>
            <a:endParaRPr lang="en-US" b="1" dirty="0">
              <a:solidFill>
                <a:srgbClr val="0070C0"/>
              </a:solidFill>
              <a:ea typeface="Calibri Light"/>
              <a:cs typeface="Calibri Light"/>
            </a:endParaRPr>
          </a:p>
        </p:txBody>
      </p:sp>
      <p:sp>
        <p:nvSpPr>
          <p:cNvPr id="3" name="Content Placeholder 2">
            <a:extLst>
              <a:ext uri="{FF2B5EF4-FFF2-40B4-BE49-F238E27FC236}">
                <a16:creationId xmlns:a16="http://schemas.microsoft.com/office/drawing/2014/main" id="{A692B30F-8276-C8FE-13B0-89B8823E253D}"/>
              </a:ext>
            </a:extLst>
          </p:cNvPr>
          <p:cNvSpPr>
            <a:spLocks noGrp="1"/>
          </p:cNvSpPr>
          <p:nvPr>
            <p:ph idx="1"/>
          </p:nvPr>
        </p:nvSpPr>
        <p:spPr>
          <a:xfrm>
            <a:off x="628650" y="1715190"/>
            <a:ext cx="7886700" cy="4351338"/>
          </a:xfrm>
        </p:spPr>
        <p:txBody>
          <a:bodyPr vert="horz" lIns="91440" tIns="45720" rIns="91440" bIns="45720" rtlCol="0" anchor="t">
            <a:normAutofit fontScale="92500" lnSpcReduction="10000"/>
          </a:bodyPr>
          <a:lstStyle/>
          <a:p>
            <a:endParaRPr lang="en-US" b="0" i="0" dirty="0">
              <a:solidFill>
                <a:srgbClr val="000000"/>
              </a:solidFill>
              <a:effectLst/>
              <a:latin typeface="Helvetica Neue" panose="02000503000000020004" pitchFamily="2"/>
            </a:endParaRPr>
          </a:p>
          <a:p>
            <a:pPr>
              <a:buFont typeface="Wingdings" panose="020B0604020202020204" pitchFamily="34" charset="0"/>
              <a:buChar char="v"/>
            </a:pPr>
            <a:r>
              <a:rPr lang="en-US" dirty="0">
                <a:solidFill>
                  <a:srgbClr val="000000"/>
                </a:solidFill>
                <a:latin typeface="Helvetica Neue"/>
              </a:rPr>
              <a:t> </a:t>
            </a:r>
            <a:r>
              <a:rPr lang="en-US" b="0" i="0" dirty="0">
                <a:solidFill>
                  <a:srgbClr val="000000"/>
                </a:solidFill>
                <a:effectLst/>
                <a:latin typeface="Helvetica Neue"/>
              </a:rPr>
              <a:t>Dislocated ocular </a:t>
            </a:r>
            <a:r>
              <a:rPr lang="en-US" dirty="0">
                <a:solidFill>
                  <a:srgbClr val="000000"/>
                </a:solidFill>
                <a:latin typeface="Helvetica Neue"/>
              </a:rPr>
              <a:t>lenses</a:t>
            </a:r>
          </a:p>
          <a:p>
            <a:pPr>
              <a:buFont typeface="Wingdings" panose="020B0604020202020204" pitchFamily="34" charset="0"/>
              <a:buChar char="v"/>
            </a:pPr>
            <a:r>
              <a:rPr lang="en-US" b="0" i="0" dirty="0">
                <a:solidFill>
                  <a:srgbClr val="000000"/>
                </a:solidFill>
                <a:effectLst/>
                <a:latin typeface="Helvetica Neue"/>
              </a:rPr>
              <a:t>Long, slender extremities</a:t>
            </a:r>
            <a:endParaRPr lang="en-US" dirty="0">
              <a:solidFill>
                <a:srgbClr val="000000"/>
              </a:solidFill>
              <a:latin typeface="Helvetica Neue"/>
            </a:endParaRPr>
          </a:p>
          <a:p>
            <a:pPr>
              <a:buFont typeface="Wingdings" panose="020B0604020202020204" pitchFamily="34" charset="0"/>
              <a:buChar char="v"/>
            </a:pPr>
            <a:r>
              <a:rPr lang="en-US" dirty="0">
                <a:solidFill>
                  <a:srgbClr val="000000"/>
                </a:solidFill>
                <a:latin typeface="Helvetica Neue"/>
              </a:rPr>
              <a:t> </a:t>
            </a:r>
            <a:r>
              <a:rPr lang="en-US" b="0" i="0" dirty="0">
                <a:solidFill>
                  <a:srgbClr val="000000"/>
                </a:solidFill>
                <a:effectLst/>
                <a:latin typeface="Helvetica Neue"/>
              </a:rPr>
              <a:t>Malar flushing</a:t>
            </a:r>
            <a:endParaRPr lang="en-US" dirty="0">
              <a:solidFill>
                <a:srgbClr val="000000"/>
              </a:solidFill>
              <a:latin typeface="Helvetica Neue"/>
            </a:endParaRPr>
          </a:p>
          <a:p>
            <a:pPr>
              <a:buFont typeface="Wingdings" panose="020B0604020202020204" pitchFamily="34" charset="0"/>
              <a:buChar char="v"/>
            </a:pPr>
            <a:r>
              <a:rPr lang="en-US" b="0" i="0" dirty="0">
                <a:solidFill>
                  <a:srgbClr val="000000"/>
                </a:solidFill>
                <a:effectLst/>
                <a:latin typeface="Helvetica Neue"/>
              </a:rPr>
              <a:t>Livedo </a:t>
            </a:r>
            <a:r>
              <a:rPr lang="en-US" dirty="0">
                <a:solidFill>
                  <a:srgbClr val="000000"/>
                </a:solidFill>
                <a:latin typeface="Helvetica Neue"/>
              </a:rPr>
              <a:t>reticularis</a:t>
            </a:r>
            <a:endParaRPr lang="en-US" dirty="0">
              <a:solidFill>
                <a:srgbClr val="000000"/>
              </a:solidFill>
              <a:effectLst/>
              <a:latin typeface="Helvetica Neue"/>
            </a:endParaRPr>
          </a:p>
          <a:p>
            <a:pPr>
              <a:buFont typeface="Wingdings" panose="020B0604020202020204" pitchFamily="34" charset="0"/>
              <a:buChar char="v"/>
            </a:pPr>
            <a:r>
              <a:rPr lang="en-US" dirty="0">
                <a:solidFill>
                  <a:srgbClr val="FF0000"/>
                </a:solidFill>
                <a:latin typeface="Helvetica Neue"/>
              </a:rPr>
              <a:t>Arachnodactyly,</a:t>
            </a:r>
          </a:p>
          <a:p>
            <a:pPr>
              <a:buFont typeface="Wingdings" panose="020B0604020202020204" pitchFamily="34" charset="0"/>
              <a:buChar char="v"/>
            </a:pPr>
            <a:r>
              <a:rPr lang="en-US" dirty="0">
                <a:solidFill>
                  <a:srgbClr val="FF0000"/>
                </a:solidFill>
                <a:latin typeface="Helvetica Neue"/>
              </a:rPr>
              <a:t>scoliosis, </a:t>
            </a:r>
          </a:p>
          <a:p>
            <a:pPr>
              <a:buFont typeface="Wingdings" panose="020B0604020202020204" pitchFamily="34" charset="0"/>
              <a:buChar char="v"/>
            </a:pPr>
            <a:r>
              <a:rPr lang="en-US" dirty="0">
                <a:solidFill>
                  <a:srgbClr val="FF0000"/>
                </a:solidFill>
                <a:latin typeface="Helvetica Neue"/>
              </a:rPr>
              <a:t>pectus excavatum or carinatum, </a:t>
            </a:r>
          </a:p>
          <a:p>
            <a:pPr>
              <a:buFont typeface="Wingdings" panose="020B0604020202020204" pitchFamily="34" charset="0"/>
              <a:buChar char="v"/>
            </a:pPr>
            <a:r>
              <a:rPr lang="en-US" dirty="0">
                <a:solidFill>
                  <a:srgbClr val="FF0000"/>
                </a:solidFill>
                <a:latin typeface="Helvetica Neue"/>
              </a:rPr>
              <a:t>and genu </a:t>
            </a:r>
            <a:r>
              <a:rPr lang="en-US" err="1">
                <a:solidFill>
                  <a:srgbClr val="FF0000"/>
                </a:solidFill>
                <a:latin typeface="Helvetica Neue"/>
              </a:rPr>
              <a:t>valgum</a:t>
            </a:r>
            <a:endParaRPr lang="en-US" err="1">
              <a:solidFill>
                <a:srgbClr val="FF0000"/>
              </a:solidFill>
              <a:latin typeface="Calibri" panose="020F0502020204030204"/>
              <a:ea typeface="Calibri" panose="020F0502020204030204"/>
              <a:cs typeface="Calibri" panose="020F0502020204030204"/>
            </a:endParaRPr>
          </a:p>
          <a:p>
            <a:pPr>
              <a:buFont typeface="Wingdings" panose="020B0604020202020204" pitchFamily="34" charset="0"/>
              <a:buChar char="v"/>
            </a:pPr>
            <a:r>
              <a:rPr lang="en-US" b="0" i="0" dirty="0">
                <a:solidFill>
                  <a:srgbClr val="000000"/>
                </a:solidFill>
                <a:effectLst/>
                <a:latin typeface="Helvetica Neue"/>
              </a:rPr>
              <a:t>Intellectual disability</a:t>
            </a:r>
            <a:endParaRPr lang="en-US" dirty="0">
              <a:solidFill>
                <a:srgbClr val="000000"/>
              </a:solidFill>
              <a:effectLst/>
              <a:latin typeface="Helvetica Neue"/>
            </a:endParaRPr>
          </a:p>
          <a:p>
            <a:pPr>
              <a:buFont typeface="Wingdings" panose="020B0604020202020204" pitchFamily="34" charset="0"/>
              <a:buChar char="v"/>
            </a:pPr>
            <a:r>
              <a:rPr lang="en-US" b="0" i="0" dirty="0">
                <a:solidFill>
                  <a:srgbClr val="000000"/>
                </a:solidFill>
                <a:effectLst/>
                <a:latin typeface="Helvetica Neue"/>
              </a:rPr>
              <a:t>Psychiatric illnesses</a:t>
            </a:r>
            <a:endParaRPr lang="en-US" dirty="0">
              <a:solidFill>
                <a:srgbClr val="000000"/>
              </a:solidFill>
              <a:effectLst/>
              <a:latin typeface="Helvetica Neue"/>
            </a:endParaRPr>
          </a:p>
          <a:p>
            <a:pPr>
              <a:buFont typeface="Wingdings" panose="020B0604020202020204" pitchFamily="34" charset="0"/>
              <a:buChar char="v"/>
            </a:pPr>
            <a:r>
              <a:rPr lang="en-US" b="0" i="0" dirty="0">
                <a:solidFill>
                  <a:srgbClr val="000000"/>
                </a:solidFill>
                <a:effectLst/>
                <a:latin typeface="Helvetica Neue"/>
              </a:rPr>
              <a:t>Increased risk of major arterial or venous thrombosis</a:t>
            </a:r>
            <a:endParaRPr lang="en-US" dirty="0">
              <a:solidFill>
                <a:srgbClr val="000000"/>
              </a:solidFill>
              <a:effectLst/>
              <a:latin typeface="Helvetica Neue"/>
            </a:endParaRPr>
          </a:p>
        </p:txBody>
      </p:sp>
      <p:sp>
        <p:nvSpPr>
          <p:cNvPr id="4" name="قوس كبير أيمن 3">
            <a:extLst>
              <a:ext uri="{FF2B5EF4-FFF2-40B4-BE49-F238E27FC236}">
                <a16:creationId xmlns:a16="http://schemas.microsoft.com/office/drawing/2014/main" id="{E6BCB62F-BD4F-24D8-7B56-492F91A52349}"/>
              </a:ext>
            </a:extLst>
          </p:cNvPr>
          <p:cNvSpPr/>
          <p:nvPr/>
        </p:nvSpPr>
        <p:spPr>
          <a:xfrm>
            <a:off x="4489174" y="3395870"/>
            <a:ext cx="927652" cy="1546086"/>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5" name="مربع نص 4">
            <a:extLst>
              <a:ext uri="{FF2B5EF4-FFF2-40B4-BE49-F238E27FC236}">
                <a16:creationId xmlns:a16="http://schemas.microsoft.com/office/drawing/2014/main" id="{66BED0A0-CD61-E8CA-FD79-34FE1D3F5B10}"/>
              </a:ext>
            </a:extLst>
          </p:cNvPr>
          <p:cNvSpPr txBox="1"/>
          <p:nvPr/>
        </p:nvSpPr>
        <p:spPr>
          <a:xfrm>
            <a:off x="5533612" y="3215057"/>
            <a:ext cx="2981738" cy="2585323"/>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algn="l"/>
            <a:r>
              <a:rPr lang="en-US" dirty="0">
                <a:solidFill>
                  <a:srgbClr val="FF0000"/>
                </a:solidFill>
              </a:rPr>
              <a:t> are skeletal features that </a:t>
            </a:r>
            <a:r>
              <a:rPr lang="ar-SA" dirty="0" err="1">
                <a:solidFill>
                  <a:srgbClr val="FF0000"/>
                </a:solidFill>
              </a:rPr>
              <a:t>mimic"marfaniod</a:t>
            </a:r>
            <a:r>
              <a:rPr lang="ar-SA" dirty="0">
                <a:solidFill>
                  <a:srgbClr val="FF0000"/>
                </a:solidFill>
              </a:rPr>
              <a:t>"</a:t>
            </a:r>
            <a:r>
              <a:rPr lang="en-US" dirty="0">
                <a:solidFill>
                  <a:srgbClr val="FF0000"/>
                </a:solidFill>
              </a:rPr>
              <a:t> </a:t>
            </a:r>
            <a:r>
              <a:rPr lang="en-US" dirty="0" err="1">
                <a:solidFill>
                  <a:srgbClr val="FF0000"/>
                </a:solidFill>
              </a:rPr>
              <a:t>Marfan</a:t>
            </a:r>
            <a:r>
              <a:rPr lang="en-US" dirty="0">
                <a:solidFill>
                  <a:srgbClr val="FF0000"/>
                </a:solidFill>
              </a:rPr>
              <a:t> syndrome</a:t>
            </a:r>
            <a:endParaRPr lang="ar-SA" dirty="0">
              <a:solidFill>
                <a:srgbClr val="FF0000"/>
              </a:solidFill>
            </a:endParaRPr>
          </a:p>
          <a:p>
            <a:pPr algn="l"/>
            <a:r>
              <a:rPr lang="en-US" dirty="0">
                <a:solidFill>
                  <a:srgbClr val="FF0000"/>
                </a:solidFill>
                <a:ea typeface="Calibri"/>
                <a:cs typeface="Arial"/>
              </a:rPr>
              <a:t>M</a:t>
            </a:r>
            <a:r>
              <a:rPr lang="ar-SA" dirty="0" err="1">
                <a:solidFill>
                  <a:srgbClr val="FF0000"/>
                </a:solidFill>
                <a:ea typeface="Calibri"/>
                <a:cs typeface="Arial"/>
              </a:rPr>
              <a:t>arfan</a:t>
            </a:r>
            <a:r>
              <a:rPr lang="ar-SA" dirty="0">
                <a:solidFill>
                  <a:srgbClr val="FF0000"/>
                </a:solidFill>
                <a:ea typeface="Calibri"/>
                <a:cs typeface="Arial"/>
              </a:rPr>
              <a:t> </a:t>
            </a:r>
            <a:r>
              <a:rPr lang="ar-SA" dirty="0" err="1">
                <a:solidFill>
                  <a:srgbClr val="FF0000"/>
                </a:solidFill>
                <a:ea typeface="Calibri"/>
                <a:cs typeface="Arial"/>
              </a:rPr>
              <a:t>syndrome</a:t>
            </a:r>
            <a:r>
              <a:rPr lang="ar-SA" dirty="0">
                <a:solidFill>
                  <a:srgbClr val="FF0000"/>
                </a:solidFill>
                <a:ea typeface="Calibri"/>
                <a:cs typeface="Arial"/>
              </a:rPr>
              <a:t> </a:t>
            </a:r>
            <a:r>
              <a:rPr lang="ar-SA" dirty="0" err="1">
                <a:solidFill>
                  <a:srgbClr val="FF0000"/>
                </a:solidFill>
                <a:ea typeface="Calibri"/>
                <a:cs typeface="Arial"/>
              </a:rPr>
              <a:t>normal</a:t>
            </a:r>
            <a:r>
              <a:rPr lang="ar-SA" dirty="0">
                <a:solidFill>
                  <a:srgbClr val="FF0000"/>
                </a:solidFill>
                <a:ea typeface="Calibri"/>
                <a:cs typeface="Arial"/>
              </a:rPr>
              <a:t> </a:t>
            </a:r>
            <a:r>
              <a:rPr lang="ar-SA" dirty="0" err="1">
                <a:solidFill>
                  <a:srgbClr val="FF0000"/>
                </a:solidFill>
                <a:ea typeface="Calibri"/>
                <a:cs typeface="Arial"/>
              </a:rPr>
              <a:t>IQ,AD,superior</a:t>
            </a:r>
            <a:r>
              <a:rPr lang="ar-SA" dirty="0">
                <a:solidFill>
                  <a:srgbClr val="FF0000"/>
                </a:solidFill>
                <a:ea typeface="Calibri"/>
                <a:cs typeface="Arial"/>
              </a:rPr>
              <a:t> </a:t>
            </a:r>
            <a:r>
              <a:rPr lang="ar-SA" dirty="0" err="1">
                <a:solidFill>
                  <a:srgbClr val="FF0000"/>
                </a:solidFill>
                <a:ea typeface="Calibri"/>
                <a:cs typeface="Arial"/>
              </a:rPr>
              <a:t>subluxation</a:t>
            </a:r>
            <a:r>
              <a:rPr lang="ar-SA" dirty="0">
                <a:solidFill>
                  <a:srgbClr val="FF0000"/>
                </a:solidFill>
                <a:ea typeface="Calibri"/>
                <a:cs typeface="Arial"/>
              </a:rPr>
              <a:t> </a:t>
            </a:r>
            <a:r>
              <a:rPr lang="ar-SA" dirty="0" err="1">
                <a:solidFill>
                  <a:srgbClr val="FF0000"/>
                </a:solidFill>
                <a:ea typeface="Calibri"/>
                <a:cs typeface="Arial"/>
              </a:rPr>
              <a:t>of</a:t>
            </a:r>
            <a:r>
              <a:rPr lang="ar-SA" dirty="0">
                <a:solidFill>
                  <a:srgbClr val="FF0000"/>
                </a:solidFill>
                <a:ea typeface="Calibri"/>
                <a:cs typeface="Arial"/>
              </a:rPr>
              <a:t> </a:t>
            </a:r>
            <a:r>
              <a:rPr lang="ar-SA" dirty="0" err="1">
                <a:solidFill>
                  <a:srgbClr val="FF0000"/>
                </a:solidFill>
                <a:ea typeface="Calibri"/>
                <a:cs typeface="Arial"/>
              </a:rPr>
              <a:t>lens</a:t>
            </a:r>
            <a:endParaRPr lang="ar-SA" dirty="0">
              <a:solidFill>
                <a:srgbClr val="FF0000"/>
              </a:solidFill>
              <a:ea typeface="Calibri"/>
              <a:cs typeface="Arial"/>
            </a:endParaRPr>
          </a:p>
          <a:p>
            <a:pPr algn="l"/>
            <a:r>
              <a:rPr lang="ar-SA" dirty="0" err="1">
                <a:solidFill>
                  <a:srgbClr val="FF0000"/>
                </a:solidFill>
                <a:ea typeface="Calibri"/>
                <a:cs typeface="Arial"/>
              </a:rPr>
              <a:t>Homocysteinurea</a:t>
            </a:r>
            <a:r>
              <a:rPr lang="ar-SA" dirty="0">
                <a:solidFill>
                  <a:srgbClr val="FF0000"/>
                </a:solidFill>
                <a:ea typeface="Calibri"/>
                <a:cs typeface="Arial"/>
              </a:rPr>
              <a:t>  </a:t>
            </a:r>
            <a:r>
              <a:rPr lang="ar-SA" dirty="0" err="1">
                <a:solidFill>
                  <a:srgbClr val="FF0000"/>
                </a:solidFill>
                <a:ea typeface="Calibri"/>
                <a:cs typeface="Arial"/>
              </a:rPr>
              <a:t>MR,AR,inferior</a:t>
            </a:r>
            <a:r>
              <a:rPr lang="ar-SA" dirty="0">
                <a:solidFill>
                  <a:srgbClr val="FF0000"/>
                </a:solidFill>
                <a:ea typeface="Calibri"/>
                <a:cs typeface="Arial"/>
              </a:rPr>
              <a:t> </a:t>
            </a:r>
            <a:r>
              <a:rPr lang="ar-SA" dirty="0" err="1">
                <a:solidFill>
                  <a:srgbClr val="FF0000"/>
                </a:solidFill>
                <a:ea typeface="Calibri"/>
                <a:cs typeface="Arial"/>
              </a:rPr>
              <a:t>subluxation</a:t>
            </a:r>
            <a:r>
              <a:rPr lang="ar-SA" dirty="0">
                <a:solidFill>
                  <a:srgbClr val="FF0000"/>
                </a:solidFill>
                <a:ea typeface="Calibri"/>
                <a:cs typeface="Arial"/>
              </a:rPr>
              <a:t> </a:t>
            </a:r>
            <a:r>
              <a:rPr lang="ar-SA" dirty="0" err="1">
                <a:solidFill>
                  <a:srgbClr val="FF0000"/>
                </a:solidFill>
                <a:ea typeface="Calibri"/>
                <a:cs typeface="Arial"/>
              </a:rPr>
              <a:t>of</a:t>
            </a:r>
            <a:r>
              <a:rPr lang="ar-SA" dirty="0">
                <a:solidFill>
                  <a:srgbClr val="FF0000"/>
                </a:solidFill>
                <a:ea typeface="Calibri"/>
                <a:cs typeface="Arial"/>
              </a:rPr>
              <a:t> </a:t>
            </a:r>
            <a:r>
              <a:rPr lang="ar-SA" dirty="0" err="1">
                <a:solidFill>
                  <a:srgbClr val="FF0000"/>
                </a:solidFill>
                <a:ea typeface="Calibri"/>
                <a:cs typeface="Arial"/>
              </a:rPr>
              <a:t>lens</a:t>
            </a:r>
            <a:r>
              <a:rPr lang="ar-SA" dirty="0">
                <a:solidFill>
                  <a:srgbClr val="FF0000"/>
                </a:solidFill>
                <a:ea typeface="Calibri"/>
                <a:cs typeface="Arial"/>
              </a:rPr>
              <a:t> </a:t>
            </a:r>
          </a:p>
        </p:txBody>
      </p:sp>
    </p:spTree>
    <p:extLst>
      <p:ext uri="{BB962C8B-B14F-4D97-AF65-F5344CB8AC3E}">
        <p14:creationId xmlns:p14="http://schemas.microsoft.com/office/powerpoint/2010/main" val="24599229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9967-5E0B-1943-35B2-F33687DF385F}"/>
              </a:ext>
            </a:extLst>
          </p:cNvPr>
          <p:cNvSpPr>
            <a:spLocks noGrp="1"/>
          </p:cNvSpPr>
          <p:nvPr>
            <p:ph type="title"/>
          </p:nvPr>
        </p:nvSpPr>
        <p:spPr>
          <a:xfrm>
            <a:off x="-1108364" y="0"/>
            <a:ext cx="6077528" cy="909602"/>
          </a:xfrm>
        </p:spPr>
        <p:txBody>
          <a:bodyPr>
            <a:normAutofit/>
          </a:bodyPr>
          <a:lstStyle/>
          <a:p>
            <a:pPr algn="ctr"/>
            <a:r>
              <a:rPr lang="en-US" sz="1800" b="1" dirty="0">
                <a:solidFill>
                  <a:srgbClr val="FF0000"/>
                </a:solidFill>
              </a:rPr>
              <a:t>Malar flushing and dislocated lenses</a:t>
            </a:r>
            <a:endParaRPr lang="en-US" sz="1800" b="1" dirty="0">
              <a:solidFill>
                <a:srgbClr val="FF0000"/>
              </a:solidFill>
              <a:ea typeface="Calibri Light"/>
              <a:cs typeface="Calibri Light"/>
            </a:endParaRPr>
          </a:p>
        </p:txBody>
      </p:sp>
      <p:pic>
        <p:nvPicPr>
          <p:cNvPr id="4" name="Content Placeholder 3">
            <a:extLst>
              <a:ext uri="{FF2B5EF4-FFF2-40B4-BE49-F238E27FC236}">
                <a16:creationId xmlns:a16="http://schemas.microsoft.com/office/drawing/2014/main" id="{D2F7410B-896F-63AC-D0F6-B307D2B1E0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16" y="454801"/>
            <a:ext cx="4950648" cy="2730889"/>
          </a:xfrm>
        </p:spPr>
      </p:pic>
      <p:pic>
        <p:nvPicPr>
          <p:cNvPr id="6" name="صورة 5">
            <a:extLst>
              <a:ext uri="{FF2B5EF4-FFF2-40B4-BE49-F238E27FC236}">
                <a16:creationId xmlns:a16="http://schemas.microsoft.com/office/drawing/2014/main" id="{9D393572-1AA4-6F34-BEA7-772A3E0C3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107" y="0"/>
            <a:ext cx="4358893" cy="4064000"/>
          </a:xfrm>
          <a:prstGeom prst="rect">
            <a:avLst/>
          </a:prstGeom>
        </p:spPr>
      </p:pic>
      <p:pic>
        <p:nvPicPr>
          <p:cNvPr id="7" name="صورة 6">
            <a:extLst>
              <a:ext uri="{FF2B5EF4-FFF2-40B4-BE49-F238E27FC236}">
                <a16:creationId xmlns:a16="http://schemas.microsoft.com/office/drawing/2014/main" id="{32F1CC88-165E-6868-7DCB-D799F1D62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16" y="3185691"/>
            <a:ext cx="4766591" cy="3672310"/>
          </a:xfrm>
          <a:prstGeom prst="rect">
            <a:avLst/>
          </a:prstGeom>
        </p:spPr>
      </p:pic>
    </p:spTree>
    <p:extLst>
      <p:ext uri="{BB962C8B-B14F-4D97-AF65-F5344CB8AC3E}">
        <p14:creationId xmlns:p14="http://schemas.microsoft.com/office/powerpoint/2010/main" val="7410658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2FED-DBE3-7719-F55C-A88988DD705A}"/>
              </a:ext>
            </a:extLst>
          </p:cNvPr>
          <p:cNvSpPr>
            <a:spLocks noGrp="1"/>
          </p:cNvSpPr>
          <p:nvPr>
            <p:ph type="title"/>
          </p:nvPr>
        </p:nvSpPr>
        <p:spPr/>
        <p:txBody>
          <a:bodyPr/>
          <a:lstStyle/>
          <a:p>
            <a:r>
              <a:rPr lang="en-US" b="1" dirty="0">
                <a:solidFill>
                  <a:srgbClr val="0070C0"/>
                </a:solidFill>
              </a:rPr>
              <a:t>Diagnosis</a:t>
            </a:r>
            <a:endParaRPr lang="en-US" b="1">
              <a:solidFill>
                <a:srgbClr val="0070C0"/>
              </a:solidFill>
              <a:ea typeface="Calibri Light"/>
              <a:cs typeface="Calibri Light"/>
            </a:endParaRPr>
          </a:p>
        </p:txBody>
      </p:sp>
      <p:sp>
        <p:nvSpPr>
          <p:cNvPr id="3" name="Content Placeholder 2">
            <a:extLst>
              <a:ext uri="{FF2B5EF4-FFF2-40B4-BE49-F238E27FC236}">
                <a16:creationId xmlns:a16="http://schemas.microsoft.com/office/drawing/2014/main" id="{6D78E0FC-2976-1D64-CAD3-A0E0F6DA68ED}"/>
              </a:ext>
            </a:extLst>
          </p:cNvPr>
          <p:cNvSpPr>
            <a:spLocks noGrp="1"/>
          </p:cNvSpPr>
          <p:nvPr>
            <p:ph idx="1"/>
          </p:nvPr>
        </p:nvSpPr>
        <p:spPr>
          <a:xfrm>
            <a:off x="628650" y="1701403"/>
            <a:ext cx="7886700" cy="4169069"/>
          </a:xfrm>
        </p:spPr>
        <p:txBody>
          <a:bodyPr vert="horz" lIns="91440" tIns="45720" rIns="91440" bIns="45720" rtlCol="0" anchor="t">
            <a:normAutofit/>
          </a:bodyPr>
          <a:lstStyle/>
          <a:p>
            <a:pPr>
              <a:buFont typeface="Wingdings" panose="020B0604020202020204" pitchFamily="34" charset="0"/>
              <a:buChar char="v"/>
            </a:pPr>
            <a:r>
              <a:rPr lang="en-US" dirty="0">
                <a:solidFill>
                  <a:srgbClr val="000000"/>
                </a:solidFill>
                <a:latin typeface="Helvetica Neue"/>
              </a:rPr>
              <a:t>Confirmation of the diagnosis requires demonstration of elevated total homocysteine in the blood.</a:t>
            </a:r>
            <a:endParaRPr lang="ar-SA" dirty="0">
              <a:ea typeface="Calibri" panose="020F0502020204030204"/>
            </a:endParaRPr>
          </a:p>
          <a:p>
            <a:endParaRPr lang="en-US" dirty="0">
              <a:solidFill>
                <a:srgbClr val="000000"/>
              </a:solidFill>
              <a:latin typeface="Helvetica Neue"/>
            </a:endParaRPr>
          </a:p>
          <a:p>
            <a:pPr>
              <a:buFont typeface="Wingdings" panose="020B0604020202020204" pitchFamily="34" charset="0"/>
              <a:buChar char="v"/>
            </a:pPr>
            <a:r>
              <a:rPr lang="en-US" b="0" i="0" dirty="0">
                <a:solidFill>
                  <a:srgbClr val="000000"/>
                </a:solidFill>
                <a:effectLst/>
                <a:latin typeface="Helvetica Neue"/>
              </a:rPr>
              <a:t>Generally, the reference range for methionine levels in blood plasma is around </a:t>
            </a:r>
            <a:r>
              <a:rPr lang="en-US" b="0" i="0" dirty="0">
                <a:solidFill>
                  <a:srgbClr val="00B0F0"/>
                </a:solidFill>
                <a:effectLst/>
                <a:latin typeface="Helvetica Neue"/>
              </a:rPr>
              <a:t>13-40 micromoles per liter (</a:t>
            </a:r>
            <a:r>
              <a:rPr lang="el-GR" b="0" i="0" dirty="0">
                <a:solidFill>
                  <a:srgbClr val="00B0F0"/>
                </a:solidFill>
                <a:effectLst/>
                <a:latin typeface="Helvetica Neue"/>
              </a:rPr>
              <a:t>μ</a:t>
            </a:r>
            <a:r>
              <a:rPr lang="en-US" b="0" i="0" dirty="0">
                <a:solidFill>
                  <a:srgbClr val="00B0F0"/>
                </a:solidFill>
                <a:effectLst/>
                <a:latin typeface="Helvetica Neue"/>
              </a:rPr>
              <a:t>mol/L)</a:t>
            </a:r>
            <a:r>
              <a:rPr lang="en-US" b="0" i="0" dirty="0">
                <a:solidFill>
                  <a:srgbClr val="000000"/>
                </a:solidFill>
                <a:effectLst/>
                <a:latin typeface="Helvetica Neue"/>
              </a:rPr>
              <a:t> in newborns and children</a:t>
            </a:r>
            <a:endParaRPr lang="en-US">
              <a:ea typeface="Calibri" panose="020F0502020204030204"/>
              <a:cs typeface="Calibri" panose="020F0502020204030204"/>
            </a:endParaRPr>
          </a:p>
          <a:p>
            <a:pPr>
              <a:buFont typeface="Wingdings" panose="020B0604020202020204" pitchFamily="34" charset="0"/>
              <a:buChar char="v"/>
            </a:pPr>
            <a:endParaRPr lang="en-US" dirty="0">
              <a:solidFill>
                <a:srgbClr val="000000"/>
              </a:solidFill>
              <a:latin typeface="Helvetica Neue"/>
            </a:endParaRPr>
          </a:p>
          <a:p>
            <a:pPr>
              <a:buFont typeface="Wingdings" panose="020B0604020202020204" pitchFamily="34" charset="0"/>
              <a:buChar char="v"/>
            </a:pPr>
            <a:r>
              <a:rPr lang="en-US" b="0" i="0" dirty="0">
                <a:solidFill>
                  <a:srgbClr val="000000"/>
                </a:solidFill>
                <a:effectLst/>
                <a:latin typeface="Helvetica Neue" panose="02000503000000020004" pitchFamily="2"/>
              </a:rPr>
              <a:t>However, healthcare providers often use a lower threshold to trigger further diagnostic testing. around 30-40 </a:t>
            </a:r>
            <a:r>
              <a:rPr lang="el-GR" b="0" i="0" dirty="0">
                <a:solidFill>
                  <a:srgbClr val="000000"/>
                </a:solidFill>
                <a:effectLst/>
                <a:latin typeface="Helvetica Neue" panose="02000503000000020004" pitchFamily="2"/>
              </a:rPr>
              <a:t>μ</a:t>
            </a:r>
            <a:r>
              <a:rPr lang="en-US" b="0" i="0" dirty="0">
                <a:solidFill>
                  <a:srgbClr val="000000"/>
                </a:solidFill>
                <a:effectLst/>
                <a:latin typeface="Helvetica Neue" panose="02000503000000020004" pitchFamily="2"/>
              </a:rPr>
              <a:t>mol/L</a:t>
            </a:r>
            <a:endParaRPr lang="en-US" dirty="0">
              <a:solidFill>
                <a:srgbClr val="000000"/>
              </a:solidFill>
              <a:effectLst/>
              <a:latin typeface="Helvetica Neue" panose="02000503000000020004" pitchFamily="2"/>
            </a:endParaRPr>
          </a:p>
          <a:p>
            <a:pPr>
              <a:buFont typeface="Wingdings" panose="020B0604020202020204" pitchFamily="34" charset="0"/>
              <a:buChar char="v"/>
            </a:pPr>
            <a:endParaRPr lang="en-US" dirty="0">
              <a:solidFill>
                <a:srgbClr val="000000"/>
              </a:solidFill>
              <a:latin typeface="Helvetica Neue"/>
            </a:endParaRPr>
          </a:p>
          <a:p>
            <a:pPr>
              <a:buFont typeface="Wingdings" panose="020B0604020202020204" pitchFamily="34" charset="0"/>
              <a:buChar char="v"/>
            </a:pPr>
            <a:endParaRPr lang="en-US" dirty="0">
              <a:solidFill>
                <a:srgbClr val="000000"/>
              </a:solidFill>
              <a:latin typeface="Helvetica Neue"/>
            </a:endParaRPr>
          </a:p>
          <a:p>
            <a:pPr>
              <a:buFont typeface="Wingdings" panose="020B0604020202020204" pitchFamily="34" charset="0"/>
              <a:buChar char="v"/>
            </a:pPr>
            <a:r>
              <a:rPr lang="en-US" dirty="0">
                <a:solidFill>
                  <a:srgbClr val="000000"/>
                </a:solidFill>
                <a:latin typeface="Helvetica Neue"/>
              </a:rPr>
              <a:t> A plasma amino acid profile reveals hypermethioninemia.</a:t>
            </a:r>
          </a:p>
        </p:txBody>
      </p:sp>
    </p:spTree>
    <p:extLst>
      <p:ext uri="{BB962C8B-B14F-4D97-AF65-F5344CB8AC3E}">
        <p14:creationId xmlns:p14="http://schemas.microsoft.com/office/powerpoint/2010/main" val="28340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D32D-49FF-911D-BB04-15B1D446779C}"/>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B4B99A91-E0EE-0C12-49F6-878CC5655129}"/>
              </a:ext>
            </a:extLst>
          </p:cNvPr>
          <p:cNvSpPr>
            <a:spLocks noGrp="1"/>
          </p:cNvSpPr>
          <p:nvPr>
            <p:ph sz="half" idx="2"/>
          </p:nvPr>
        </p:nvSpPr>
        <p:spPr>
          <a:xfrm>
            <a:off x="3564403" y="2367627"/>
            <a:ext cx="3088110" cy="3880773"/>
          </a:xfrm>
        </p:spPr>
        <p:txBody>
          <a:bodyPr/>
          <a:lstStyle/>
          <a:p>
            <a:endParaRPr lang="en-US"/>
          </a:p>
        </p:txBody>
      </p:sp>
      <p:pic>
        <p:nvPicPr>
          <p:cNvPr id="5" name="Picture 4">
            <a:extLst>
              <a:ext uri="{FF2B5EF4-FFF2-40B4-BE49-F238E27FC236}">
                <a16:creationId xmlns:a16="http://schemas.microsoft.com/office/drawing/2014/main" id="{FF7A1D90-6150-015B-03C8-7BD428673806}"/>
              </a:ext>
            </a:extLst>
          </p:cNvPr>
          <p:cNvPicPr>
            <a:picLocks noChangeAspect="1"/>
          </p:cNvPicPr>
          <p:nvPr/>
        </p:nvPicPr>
        <p:blipFill>
          <a:blip r:embed="rId3"/>
          <a:stretch>
            <a:fillRect/>
          </a:stretch>
        </p:blipFill>
        <p:spPr>
          <a:xfrm>
            <a:off x="0" y="0"/>
            <a:ext cx="9144000" cy="5860762"/>
          </a:xfrm>
          <a:prstGeom prst="rect">
            <a:avLst/>
          </a:prstGeom>
        </p:spPr>
      </p:pic>
      <p:pic>
        <p:nvPicPr>
          <p:cNvPr id="10" name="عنصر نائب للمحتوى 9">
            <a:extLst>
              <a:ext uri="{FF2B5EF4-FFF2-40B4-BE49-F238E27FC236}">
                <a16:creationId xmlns:a16="http://schemas.microsoft.com/office/drawing/2014/main" id="{2D119C5C-4639-3F6E-5CA7-05F6CD7D45A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0" y="2367628"/>
            <a:ext cx="9143999" cy="4490372"/>
          </a:xfrm>
        </p:spPr>
      </p:pic>
    </p:spTree>
    <p:extLst>
      <p:ext uri="{BB962C8B-B14F-4D97-AF65-F5344CB8AC3E}">
        <p14:creationId xmlns:p14="http://schemas.microsoft.com/office/powerpoint/2010/main" val="9328995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0CB1B-6CDB-23AF-1D6E-8184768CD710}"/>
              </a:ext>
            </a:extLst>
          </p:cNvPr>
          <p:cNvSpPr>
            <a:spLocks noGrp="1"/>
          </p:cNvSpPr>
          <p:nvPr>
            <p:ph type="title"/>
          </p:nvPr>
        </p:nvSpPr>
        <p:spPr/>
        <p:txBody>
          <a:bodyPr/>
          <a:lstStyle/>
          <a:p>
            <a:r>
              <a:rPr lang="en-US" b="1" dirty="0">
                <a:solidFill>
                  <a:srgbClr val="0070C0"/>
                </a:solidFill>
              </a:rPr>
              <a:t>Treatment </a:t>
            </a:r>
            <a:endParaRPr lang="en-US" b="1">
              <a:solidFill>
                <a:srgbClr val="0070C0"/>
              </a:solidFill>
              <a:ea typeface="Calibri Light"/>
              <a:cs typeface="Calibri Light"/>
            </a:endParaRPr>
          </a:p>
        </p:txBody>
      </p:sp>
      <p:sp>
        <p:nvSpPr>
          <p:cNvPr id="3" name="Content Placeholder 2">
            <a:extLst>
              <a:ext uri="{FF2B5EF4-FFF2-40B4-BE49-F238E27FC236}">
                <a16:creationId xmlns:a16="http://schemas.microsoft.com/office/drawing/2014/main" id="{36633FDF-E250-6224-D7B7-3F00DCAB0493}"/>
              </a:ext>
            </a:extLst>
          </p:cNvPr>
          <p:cNvSpPr>
            <a:spLocks noGrp="1"/>
          </p:cNvSpPr>
          <p:nvPr>
            <p:ph idx="1"/>
          </p:nvPr>
        </p:nvSpPr>
        <p:spPr/>
        <p:txBody>
          <a:bodyPr vert="horz" lIns="91440" tIns="45720" rIns="91440" bIns="45720" rtlCol="0" anchor="t">
            <a:normAutofit fontScale="85000" lnSpcReduction="20000"/>
          </a:bodyPr>
          <a:lstStyle/>
          <a:p>
            <a:pPr>
              <a:buFont typeface="Wingdings" panose="020B0604020202020204" pitchFamily="34" charset="0"/>
              <a:buChar char="v"/>
            </a:pPr>
            <a:r>
              <a:rPr lang="en-US" b="1" err="1">
                <a:latin typeface="Helvetica Neue"/>
              </a:rPr>
              <a:t>Focus:reducing</a:t>
            </a:r>
            <a:r>
              <a:rPr lang="en-US" b="1" dirty="0">
                <a:latin typeface="Helvetica Neue"/>
              </a:rPr>
              <a:t> symptoms by regulating </a:t>
            </a:r>
            <a:r>
              <a:rPr lang="en-US" b="1" err="1">
                <a:latin typeface="Helvetica Neue"/>
              </a:rPr>
              <a:t>homocystine</a:t>
            </a:r>
            <a:r>
              <a:rPr lang="en-US" b="1" dirty="0">
                <a:latin typeface="Helvetica Neue"/>
              </a:rPr>
              <a:t> in blood plasma.</a:t>
            </a:r>
          </a:p>
          <a:p>
            <a:endParaRPr lang="en-US"/>
          </a:p>
          <a:p>
            <a:r>
              <a:rPr lang="en-US" dirty="0">
                <a:solidFill>
                  <a:srgbClr val="000000"/>
                </a:solidFill>
                <a:latin typeface="Helvetica Neue"/>
              </a:rPr>
              <a:t>Supplemental vitamin B6 </a:t>
            </a:r>
            <a:r>
              <a:rPr lang="en-US" dirty="0">
                <a:solidFill>
                  <a:srgbClr val="00B0F0"/>
                </a:solidFill>
                <a:latin typeface="Helvetica Neue"/>
              </a:rPr>
              <a:t>(</a:t>
            </a:r>
            <a:r>
              <a:rPr lang="en-US" b="0" i="0" dirty="0">
                <a:solidFill>
                  <a:srgbClr val="00B0F0"/>
                </a:solidFill>
                <a:effectLst/>
                <a:latin typeface="Helvetica Neue"/>
              </a:rPr>
              <a:t>pyridoxine</a:t>
            </a:r>
            <a:r>
              <a:rPr lang="en-US" dirty="0">
                <a:solidFill>
                  <a:srgbClr val="00B0F0"/>
                </a:solidFill>
                <a:latin typeface="Helvetica Neue"/>
              </a:rPr>
              <a:t>) </a:t>
            </a:r>
            <a:r>
              <a:rPr lang="en-US" b="0" i="0" dirty="0">
                <a:solidFill>
                  <a:srgbClr val="000000"/>
                </a:solidFill>
                <a:effectLst/>
                <a:latin typeface="Helvetica Neue"/>
              </a:rPr>
              <a:t>(typically 100–500 mg/day</a:t>
            </a:r>
            <a:r>
              <a:rPr lang="en-US" dirty="0">
                <a:solidFill>
                  <a:srgbClr val="000000"/>
                </a:solidFill>
                <a:latin typeface="Helvetica Neue"/>
              </a:rPr>
              <a:t>): assists in the conversion of homocysteine to cysteine.</a:t>
            </a:r>
          </a:p>
          <a:p>
            <a:endParaRPr lang="en-US"/>
          </a:p>
          <a:p>
            <a:r>
              <a:rPr lang="en-US" dirty="0">
                <a:solidFill>
                  <a:srgbClr val="000000"/>
                </a:solidFill>
                <a:latin typeface="Helvetica Neue"/>
              </a:rPr>
              <a:t>oral </a:t>
            </a:r>
            <a:r>
              <a:rPr lang="en-US" b="0" i="0" dirty="0">
                <a:solidFill>
                  <a:srgbClr val="00B0F0"/>
                </a:solidFill>
                <a:effectLst/>
                <a:latin typeface="Helvetica Neue"/>
              </a:rPr>
              <a:t>betaine </a:t>
            </a:r>
            <a:r>
              <a:rPr lang="en-US" b="0" i="0" dirty="0">
                <a:solidFill>
                  <a:srgbClr val="000000"/>
                </a:solidFill>
                <a:effectLst/>
                <a:latin typeface="Helvetica Neue"/>
              </a:rPr>
              <a:t>(</a:t>
            </a:r>
            <a:r>
              <a:rPr lang="en-US" b="0" i="0" err="1">
                <a:solidFill>
                  <a:srgbClr val="000000"/>
                </a:solidFill>
                <a:effectLst/>
                <a:latin typeface="Helvetica Neue"/>
              </a:rPr>
              <a:t>trimethylglycine</a:t>
            </a:r>
            <a:r>
              <a:rPr lang="en-US" dirty="0">
                <a:solidFill>
                  <a:srgbClr val="000000"/>
                </a:solidFill>
                <a:latin typeface="Helvetica Neue"/>
              </a:rPr>
              <a:t>) if not responsive to </a:t>
            </a:r>
            <a:r>
              <a:rPr lang="en-US" err="1">
                <a:solidFill>
                  <a:srgbClr val="000000"/>
                </a:solidFill>
                <a:latin typeface="Helvetica Neue"/>
              </a:rPr>
              <a:t>pyrodixine.Helps</a:t>
            </a:r>
            <a:r>
              <a:rPr lang="en-US" dirty="0">
                <a:solidFill>
                  <a:srgbClr val="000000"/>
                </a:solidFill>
                <a:latin typeface="Helvetica Neue"/>
              </a:rPr>
              <a:t> break down homocysteine</a:t>
            </a:r>
            <a:endParaRPr lang="en-US">
              <a:solidFill>
                <a:srgbClr val="000000"/>
              </a:solidFill>
              <a:latin typeface="Helvetica Neue"/>
              <a:ea typeface="Calibri" panose="020F0502020204030204"/>
              <a:cs typeface="Calibri" panose="020F0502020204030204"/>
            </a:endParaRPr>
          </a:p>
          <a:p>
            <a:endParaRPr lang="en-US" dirty="0">
              <a:solidFill>
                <a:srgbClr val="000000"/>
              </a:solidFill>
              <a:latin typeface="Helvetica Neue"/>
            </a:endParaRPr>
          </a:p>
          <a:p>
            <a:r>
              <a:rPr lang="en-US" dirty="0">
                <a:solidFill>
                  <a:srgbClr val="000000"/>
                </a:solidFill>
                <a:latin typeface="Helvetica Neue"/>
              </a:rPr>
              <a:t> Methionine restricted</a:t>
            </a:r>
            <a:r>
              <a:rPr lang="en-US" b="0" i="0" dirty="0">
                <a:solidFill>
                  <a:srgbClr val="000000"/>
                </a:solidFill>
                <a:effectLst/>
                <a:latin typeface="Helvetica Neue"/>
              </a:rPr>
              <a:t> diet and folate and b12 supplements</a:t>
            </a:r>
            <a:r>
              <a:rPr lang="en-US" dirty="0">
                <a:solidFill>
                  <a:srgbClr val="000000"/>
                </a:solidFill>
                <a:latin typeface="Helvetica Neue"/>
              </a:rPr>
              <a:t>. If symptoms persist</a:t>
            </a:r>
            <a:endParaRPr lang="en-US" dirty="0">
              <a:latin typeface="Helvetica Neue"/>
              <a:ea typeface="Calibri" panose="020F0502020204030204"/>
              <a:cs typeface="Calibri" panose="020F0502020204030204"/>
            </a:endParaRPr>
          </a:p>
          <a:p>
            <a:endParaRPr lang="en-US" dirty="0">
              <a:solidFill>
                <a:srgbClr val="000000"/>
              </a:solidFill>
              <a:effectLst/>
              <a:latin typeface="Helvetica Neue" panose="02000503000000020004" pitchFamily="2"/>
            </a:endParaRPr>
          </a:p>
          <a:p>
            <a:r>
              <a:rPr lang="en-US" dirty="0">
                <a:solidFill>
                  <a:srgbClr val="000000"/>
                </a:solidFill>
                <a:latin typeface="Helvetica Neue"/>
              </a:rPr>
              <a:t>The prognosis is good for infants whose plasma homocysteine concentration is controlled.</a:t>
            </a:r>
          </a:p>
          <a:p>
            <a:endParaRPr lang="en-US" dirty="0">
              <a:solidFill>
                <a:srgbClr val="000000"/>
              </a:solidFill>
              <a:latin typeface="Helvetica Neue" panose="02000503000000020004" pitchFamily="2"/>
            </a:endParaRPr>
          </a:p>
        </p:txBody>
      </p:sp>
    </p:spTree>
    <p:extLst>
      <p:ext uri="{BB962C8B-B14F-4D97-AF65-F5344CB8AC3E}">
        <p14:creationId xmlns:p14="http://schemas.microsoft.com/office/powerpoint/2010/main" val="36873151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6CF0-76F1-68B5-A09A-2BB6D7A967FF}"/>
              </a:ext>
            </a:extLst>
          </p:cNvPr>
          <p:cNvSpPr>
            <a:spLocks noGrp="1"/>
          </p:cNvSpPr>
          <p:nvPr>
            <p:ph type="title"/>
          </p:nvPr>
        </p:nvSpPr>
        <p:spPr>
          <a:xfrm>
            <a:off x="628650" y="238126"/>
            <a:ext cx="7886700" cy="1325563"/>
          </a:xfrm>
        </p:spPr>
        <p:txBody>
          <a:bodyPr>
            <a:normAutofit/>
          </a:bodyPr>
          <a:lstStyle/>
          <a:p>
            <a:r>
              <a:rPr lang="en-US" sz="3600" b="1" dirty="0">
                <a:solidFill>
                  <a:srgbClr val="FF0000"/>
                </a:solidFill>
              </a:rPr>
              <a:t>Maple syrup urine disease</a:t>
            </a:r>
            <a:endParaRPr lang="en-US" sz="3600" b="1">
              <a:solidFill>
                <a:srgbClr val="FF0000"/>
              </a:solidFill>
              <a:ea typeface="Calibri Light"/>
              <a:cs typeface="Calibri Light"/>
            </a:endParaRPr>
          </a:p>
        </p:txBody>
      </p:sp>
      <p:sp>
        <p:nvSpPr>
          <p:cNvPr id="3" name="Content Placeholder 2">
            <a:extLst>
              <a:ext uri="{FF2B5EF4-FFF2-40B4-BE49-F238E27FC236}">
                <a16:creationId xmlns:a16="http://schemas.microsoft.com/office/drawing/2014/main" id="{70154957-1799-A859-BA12-0AD0F721B0A0}"/>
              </a:ext>
            </a:extLst>
          </p:cNvPr>
          <p:cNvSpPr>
            <a:spLocks noGrp="1"/>
          </p:cNvSpPr>
          <p:nvPr>
            <p:ph idx="1"/>
          </p:nvPr>
        </p:nvSpPr>
        <p:spPr>
          <a:xfrm>
            <a:off x="628650" y="1251364"/>
            <a:ext cx="5596659" cy="4351338"/>
          </a:xfrm>
        </p:spPr>
        <p:txBody>
          <a:bodyPr vert="horz" lIns="91440" tIns="45720" rIns="91440" bIns="45720" rtlCol="0" anchor="t">
            <a:normAutofit/>
          </a:bodyPr>
          <a:lstStyle/>
          <a:p>
            <a:endParaRPr lang="en-US" b="0" i="0" dirty="0">
              <a:solidFill>
                <a:srgbClr val="000000"/>
              </a:solidFill>
              <a:effectLst/>
              <a:latin typeface="Helvetica Neue" panose="02000503000000020004" pitchFamily="2"/>
            </a:endParaRPr>
          </a:p>
          <a:p>
            <a:pPr>
              <a:buFont typeface="Wingdings" panose="020B0604020202020204" pitchFamily="34" charset="0"/>
              <a:buChar char="v"/>
            </a:pPr>
            <a:r>
              <a:rPr lang="en-US" dirty="0">
                <a:solidFill>
                  <a:srgbClr val="000000"/>
                </a:solidFill>
                <a:latin typeface="Helvetica Neue"/>
              </a:rPr>
              <a:t>is an autosomal recessive disease.</a:t>
            </a:r>
          </a:p>
          <a:p>
            <a:pPr>
              <a:buFont typeface="Wingdings" panose="020B0604020202020204" pitchFamily="34" charset="0"/>
              <a:buChar char="v"/>
            </a:pPr>
            <a:r>
              <a:rPr lang="en-US" dirty="0">
                <a:solidFill>
                  <a:srgbClr val="000000"/>
                </a:solidFill>
                <a:latin typeface="Helvetica Neue"/>
              </a:rPr>
              <a:t>also called branched chain </a:t>
            </a:r>
            <a:r>
              <a:rPr lang="en-US" dirty="0" err="1">
                <a:solidFill>
                  <a:srgbClr val="000000"/>
                </a:solidFill>
                <a:latin typeface="Helvetica Neue"/>
              </a:rPr>
              <a:t>ketoaciduria</a:t>
            </a:r>
            <a:r>
              <a:rPr lang="en-US" dirty="0">
                <a:solidFill>
                  <a:srgbClr val="000000"/>
                </a:solidFill>
                <a:latin typeface="Helvetica Neue"/>
              </a:rPr>
              <a:t>.</a:t>
            </a:r>
          </a:p>
          <a:p>
            <a:pPr>
              <a:buFont typeface="Wingdings" panose="020B0604020202020204" pitchFamily="34" charset="0"/>
              <a:buChar char="v"/>
            </a:pPr>
            <a:r>
              <a:rPr lang="en-US" dirty="0">
                <a:solidFill>
                  <a:srgbClr val="000000"/>
                </a:solidFill>
                <a:latin typeface="Helvetica Neue"/>
              </a:rPr>
              <a:t>It is caused by a deficiency of branched chain α ketoacid dehydrogenase</a:t>
            </a:r>
            <a:endParaRPr lang="en-US" dirty="0">
              <a:solidFill>
                <a:srgbClr val="FF0000"/>
              </a:solidFill>
              <a:latin typeface="Calibri" panose="020F0502020204030204"/>
              <a:ea typeface="Calibri"/>
              <a:cs typeface="Calibri"/>
            </a:endParaRPr>
          </a:p>
          <a:p>
            <a:pPr>
              <a:buFont typeface="Wingdings" panose="020B0604020202020204" pitchFamily="34" charset="0"/>
              <a:buChar char="v"/>
            </a:pPr>
            <a:r>
              <a:rPr lang="en-US" dirty="0">
                <a:solidFill>
                  <a:srgbClr val="000000"/>
                </a:solidFill>
                <a:latin typeface="Helvetica Neue"/>
              </a:rPr>
              <a:t>Encoded by 4 genes</a:t>
            </a:r>
            <a:endParaRPr lang="en-US" dirty="0">
              <a:solidFill>
                <a:srgbClr val="FF0000"/>
              </a:solidFill>
              <a:latin typeface="Calibri" panose="020F0502020204030204"/>
              <a:ea typeface="Calibri"/>
              <a:cs typeface="Calibri"/>
            </a:endParaRPr>
          </a:p>
          <a:p>
            <a:pPr>
              <a:buFont typeface="Wingdings" panose="020B0604020202020204" pitchFamily="34" charset="0"/>
              <a:buChar char="v"/>
            </a:pPr>
            <a:r>
              <a:rPr lang="en-US" dirty="0">
                <a:solidFill>
                  <a:srgbClr val="000000"/>
                </a:solidFill>
                <a:latin typeface="Helvetica Neue"/>
              </a:rPr>
              <a:t>Which leads to dysfunction of branched chain amino acid metabolism -  </a:t>
            </a:r>
            <a:r>
              <a:rPr lang="en-US" dirty="0">
                <a:solidFill>
                  <a:srgbClr val="FF0000"/>
                </a:solidFill>
                <a:latin typeface="Helvetica Neue"/>
              </a:rPr>
              <a:t>leucine, isoleucine, and valine</a:t>
            </a:r>
            <a:endParaRPr lang="en-US" dirty="0">
              <a:solidFill>
                <a:srgbClr val="FF0000"/>
              </a:solidFill>
              <a:ea typeface="Calibri"/>
              <a:cs typeface="Calibri"/>
            </a:endParaRPr>
          </a:p>
          <a:p>
            <a:pPr>
              <a:buFont typeface="Wingdings" panose="020B0604020202020204" pitchFamily="34" charset="0"/>
              <a:buChar char="v"/>
            </a:pPr>
            <a:endParaRPr lang="en-US" dirty="0">
              <a:solidFill>
                <a:srgbClr val="000000"/>
              </a:solidFill>
              <a:effectLst/>
              <a:latin typeface="Helvetica Neue" panose="02000503000000020004" pitchFamily="2"/>
            </a:endParaRPr>
          </a:p>
          <a:p>
            <a:pPr>
              <a:buFont typeface="Wingdings" panose="020B0604020202020204" pitchFamily="34" charset="0"/>
              <a:buChar char="v"/>
            </a:pPr>
            <a:endParaRPr lang="en-US" dirty="0">
              <a:ea typeface="Calibri" panose="020F0502020204030204"/>
              <a:cs typeface="Calibri" panose="020F0502020204030204"/>
            </a:endParaRPr>
          </a:p>
        </p:txBody>
      </p:sp>
      <p:pic>
        <p:nvPicPr>
          <p:cNvPr id="4" name="صورة 3" descr="صورة تحتوي على نص, لقطة شاشة, الخط, خط&#10;&#10;تم إنشاء الوصف تلقائياً">
            <a:extLst>
              <a:ext uri="{FF2B5EF4-FFF2-40B4-BE49-F238E27FC236}">
                <a16:creationId xmlns:a16="http://schemas.microsoft.com/office/drawing/2014/main" id="{8D84A663-506F-C83E-EF8A-6B5BDB583DFA}"/>
              </a:ext>
            </a:extLst>
          </p:cNvPr>
          <p:cNvPicPr>
            <a:picLocks noChangeAspect="1"/>
          </p:cNvPicPr>
          <p:nvPr/>
        </p:nvPicPr>
        <p:blipFill>
          <a:blip r:embed="rId2"/>
          <a:stretch>
            <a:fillRect/>
          </a:stretch>
        </p:blipFill>
        <p:spPr>
          <a:xfrm>
            <a:off x="0" y="4734735"/>
            <a:ext cx="6507186" cy="2123265"/>
          </a:xfrm>
          <a:prstGeom prst="rect">
            <a:avLst/>
          </a:prstGeom>
        </p:spPr>
      </p:pic>
      <p:pic>
        <p:nvPicPr>
          <p:cNvPr id="5" name="صورة 4">
            <a:extLst>
              <a:ext uri="{FF2B5EF4-FFF2-40B4-BE49-F238E27FC236}">
                <a16:creationId xmlns:a16="http://schemas.microsoft.com/office/drawing/2014/main" id="{4666A506-1134-E580-24DF-0F5289DF8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719" y="0"/>
            <a:ext cx="2786281" cy="1678415"/>
          </a:xfrm>
          <a:prstGeom prst="rect">
            <a:avLst/>
          </a:prstGeom>
        </p:spPr>
      </p:pic>
    </p:spTree>
    <p:extLst>
      <p:ext uri="{BB962C8B-B14F-4D97-AF65-F5344CB8AC3E}">
        <p14:creationId xmlns:p14="http://schemas.microsoft.com/office/powerpoint/2010/main" val="9333325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5663-17EB-480A-43EA-EB618FF0A0D5}"/>
              </a:ext>
            </a:extLst>
          </p:cNvPr>
          <p:cNvSpPr>
            <a:spLocks noGrp="1"/>
          </p:cNvSpPr>
          <p:nvPr>
            <p:ph type="title"/>
          </p:nvPr>
        </p:nvSpPr>
        <p:spPr/>
        <p:txBody>
          <a:bodyPr>
            <a:normAutofit/>
          </a:bodyPr>
          <a:lstStyle/>
          <a:p>
            <a:r>
              <a:rPr lang="en-US" sz="3600" b="1" dirty="0">
                <a:solidFill>
                  <a:srgbClr val="0070C0"/>
                </a:solidFill>
              </a:rPr>
              <a:t>Clinical presentation</a:t>
            </a:r>
            <a:endParaRPr lang="en-US" sz="3600" b="1">
              <a:solidFill>
                <a:srgbClr val="0070C0"/>
              </a:solidFill>
              <a:ea typeface="Calibri Light"/>
              <a:cs typeface="Calibri Light"/>
            </a:endParaRPr>
          </a:p>
        </p:txBody>
      </p:sp>
      <p:sp>
        <p:nvSpPr>
          <p:cNvPr id="3" name="Content Placeholder 2">
            <a:extLst>
              <a:ext uri="{FF2B5EF4-FFF2-40B4-BE49-F238E27FC236}">
                <a16:creationId xmlns:a16="http://schemas.microsoft.com/office/drawing/2014/main" id="{C43BA0D8-F845-AEE4-EA35-8883FF102075}"/>
              </a:ext>
            </a:extLst>
          </p:cNvPr>
          <p:cNvSpPr>
            <a:spLocks noGrp="1"/>
          </p:cNvSpPr>
          <p:nvPr>
            <p:ph idx="1"/>
          </p:nvPr>
        </p:nvSpPr>
        <p:spPr>
          <a:xfrm>
            <a:off x="728041" y="1759364"/>
            <a:ext cx="7886700" cy="4351338"/>
          </a:xfrm>
        </p:spPr>
        <p:txBody>
          <a:bodyPr vert="horz" lIns="91440" tIns="45720" rIns="91440" bIns="45720" rtlCol="0" anchor="t">
            <a:normAutofit lnSpcReduction="10000"/>
          </a:bodyPr>
          <a:lstStyle/>
          <a:p>
            <a:pPr>
              <a:buFont typeface="Wingdings" panose="020B0604020202020204" pitchFamily="34" charset="0"/>
              <a:buChar char="v"/>
            </a:pPr>
            <a:r>
              <a:rPr lang="en-US" dirty="0">
                <a:latin typeface="Helvetica Neue"/>
              </a:rPr>
              <a:t> MSUD has intermittent-onset and late-onset forms, clinical manifestations of the classic form typically occur within 1–4 weeks of birth. </a:t>
            </a:r>
            <a:endParaRPr lang="ar-SA">
              <a:latin typeface="Calibri" panose="020F0502020204030204"/>
              <a:ea typeface="Calibri" panose="020F0502020204030204"/>
              <a:cs typeface="Arial" panose="020B0604020202020204" pitchFamily="34" charset="0"/>
            </a:endParaRPr>
          </a:p>
          <a:p>
            <a:pPr>
              <a:buFont typeface="Wingdings" panose="020B0604020202020204" pitchFamily="34" charset="0"/>
              <a:buChar char="v"/>
            </a:pPr>
            <a:r>
              <a:rPr lang="en-US" b="0" i="0" dirty="0">
                <a:solidFill>
                  <a:srgbClr val="FF0000"/>
                </a:solidFill>
                <a:effectLst/>
                <a:latin typeface="Helvetica Neue"/>
              </a:rPr>
              <a:t>Urine Odor:</a:t>
            </a:r>
            <a:r>
              <a:rPr lang="en-US" b="0" i="0" dirty="0">
                <a:solidFill>
                  <a:srgbClr val="000000"/>
                </a:solidFill>
                <a:effectLst/>
                <a:latin typeface="Helvetica Neue"/>
              </a:rPr>
              <a:t> The most distinctive symptom is the sweet, maple syrup-like odor of the urine, which gives the condition its name.</a:t>
            </a:r>
            <a:endParaRPr lang="ar-SA">
              <a:ea typeface="Calibri"/>
              <a:cs typeface="Arial"/>
            </a:endParaRPr>
          </a:p>
          <a:p>
            <a:pPr>
              <a:buFont typeface="Wingdings" panose="020B0604020202020204" pitchFamily="34" charset="0"/>
              <a:buChar char="v"/>
            </a:pPr>
            <a:endParaRPr lang="en-US" dirty="0">
              <a:solidFill>
                <a:srgbClr val="000000"/>
              </a:solidFill>
              <a:latin typeface="Helvetica Neue"/>
            </a:endParaRPr>
          </a:p>
          <a:p>
            <a:pPr>
              <a:buFont typeface="Wingdings" panose="020B0604020202020204" pitchFamily="34" charset="0"/>
              <a:buChar char="v"/>
            </a:pPr>
            <a:r>
              <a:rPr lang="en-US" b="0" i="0" dirty="0">
                <a:solidFill>
                  <a:srgbClr val="FF0000"/>
                </a:solidFill>
                <a:effectLst/>
                <a:latin typeface="Helvetica Neue"/>
              </a:rPr>
              <a:t>Neurological Symptoms:</a:t>
            </a:r>
            <a:r>
              <a:rPr lang="en-US" b="0" i="0" dirty="0">
                <a:solidFill>
                  <a:srgbClr val="000000"/>
                </a:solidFill>
                <a:effectLst/>
                <a:latin typeface="Helvetica Neue"/>
              </a:rPr>
              <a:t> MSUD can cause a range of neurological symptoms, particularly in untreated or poorly managed cases</a:t>
            </a:r>
            <a:r>
              <a:rPr lang="en-US" dirty="0">
                <a:solidFill>
                  <a:srgbClr val="000000"/>
                </a:solidFill>
                <a:latin typeface="Helvetica Neue"/>
              </a:rPr>
              <a:t>,</a:t>
            </a:r>
          </a:p>
          <a:p>
            <a:pPr>
              <a:buFont typeface="Wingdings" panose="020B0604020202020204" pitchFamily="34" charset="0"/>
              <a:buChar char="§"/>
            </a:pPr>
            <a:r>
              <a:rPr lang="en-US" b="0" i="0" u="sng" dirty="0">
                <a:solidFill>
                  <a:srgbClr val="00B0F0"/>
                </a:solidFill>
                <a:effectLst/>
                <a:latin typeface="Helvetica Neue"/>
              </a:rPr>
              <a:t>These may include:</a:t>
            </a:r>
            <a:endParaRPr lang="en-US" dirty="0">
              <a:ea typeface="Calibri" panose="020F0502020204030204"/>
              <a:cs typeface="Calibri" panose="020F0502020204030204"/>
            </a:endParaRPr>
          </a:p>
          <a:p>
            <a:pPr>
              <a:buFont typeface="Wingdings" panose="020B0604020202020204" pitchFamily="34" charset="0"/>
              <a:buChar char="§"/>
            </a:pPr>
            <a:r>
              <a:rPr lang="en-US" b="0" i="0" dirty="0">
                <a:solidFill>
                  <a:srgbClr val="000000"/>
                </a:solidFill>
                <a:effectLst/>
                <a:latin typeface="Helvetica Neue"/>
              </a:rPr>
              <a:t>Poor feeding and a lack of appetite in infants</a:t>
            </a:r>
            <a:endParaRPr lang="en-US" dirty="0">
              <a:solidFill>
                <a:srgbClr val="000000"/>
              </a:solidFill>
              <a:effectLst/>
              <a:latin typeface="Helvetica Neue"/>
            </a:endParaRPr>
          </a:p>
          <a:p>
            <a:pPr>
              <a:buFont typeface="Wingdings" panose="020B0604020202020204" pitchFamily="34" charset="0"/>
              <a:buChar char="§"/>
            </a:pPr>
            <a:r>
              <a:rPr lang="en-US" b="0" i="0" dirty="0">
                <a:solidFill>
                  <a:srgbClr val="000000"/>
                </a:solidFill>
                <a:effectLst/>
                <a:latin typeface="Helvetica Neue"/>
              </a:rPr>
              <a:t>Irritability</a:t>
            </a:r>
            <a:endParaRPr lang="en-US" dirty="0">
              <a:solidFill>
                <a:srgbClr val="000000"/>
              </a:solidFill>
              <a:effectLst/>
              <a:latin typeface="Helvetica Neue"/>
            </a:endParaRPr>
          </a:p>
          <a:p>
            <a:pPr>
              <a:buFont typeface="Wingdings" panose="020B0604020202020204" pitchFamily="34" charset="0"/>
              <a:buChar char="§"/>
            </a:pPr>
            <a:r>
              <a:rPr lang="en-US" b="0" i="0" dirty="0">
                <a:solidFill>
                  <a:srgbClr val="000000"/>
                </a:solidFill>
                <a:effectLst/>
                <a:latin typeface="Helvetica Neue"/>
              </a:rPr>
              <a:t>Vomiting</a:t>
            </a:r>
            <a:endParaRPr lang="en-US" dirty="0">
              <a:solidFill>
                <a:srgbClr val="000000"/>
              </a:solidFill>
              <a:effectLst/>
              <a:latin typeface="Helvetica Neue"/>
            </a:endParaRPr>
          </a:p>
          <a:p>
            <a:pPr>
              <a:buFont typeface="Wingdings" panose="020B0604020202020204" pitchFamily="34" charset="0"/>
              <a:buChar char="§"/>
            </a:pPr>
            <a:r>
              <a:rPr lang="en-US" b="0" i="0" dirty="0">
                <a:solidFill>
                  <a:srgbClr val="000000"/>
                </a:solidFill>
                <a:effectLst/>
                <a:latin typeface="Helvetica Neue"/>
              </a:rPr>
              <a:t>Lethargy</a:t>
            </a:r>
            <a:endParaRPr lang="en-US" dirty="0">
              <a:solidFill>
                <a:srgbClr val="000000"/>
              </a:solidFill>
              <a:effectLst/>
              <a:latin typeface="Helvetica Neue"/>
            </a:endParaRPr>
          </a:p>
        </p:txBody>
      </p:sp>
    </p:spTree>
    <p:extLst>
      <p:ext uri="{BB962C8B-B14F-4D97-AF65-F5344CB8AC3E}">
        <p14:creationId xmlns:p14="http://schemas.microsoft.com/office/powerpoint/2010/main" val="20268569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364B27-30C3-0024-A6AE-B0D7ED4A8879}"/>
              </a:ext>
            </a:extLst>
          </p:cNvPr>
          <p:cNvSpPr>
            <a:spLocks noGrp="1"/>
          </p:cNvSpPr>
          <p:nvPr>
            <p:ph idx="1"/>
          </p:nvPr>
        </p:nvSpPr>
        <p:spPr>
          <a:xfrm>
            <a:off x="628650" y="1406149"/>
            <a:ext cx="7886700" cy="4083824"/>
          </a:xfrm>
        </p:spPr>
        <p:txBody>
          <a:bodyPr vert="horz" lIns="91440" tIns="45720" rIns="91440" bIns="45720" rtlCol="0" anchor="t">
            <a:normAutofit fontScale="85000" lnSpcReduction="10000"/>
          </a:bodyPr>
          <a:lstStyle/>
          <a:p>
            <a:endParaRPr lang="en-US" dirty="0">
              <a:solidFill>
                <a:srgbClr val="000000"/>
              </a:solidFill>
              <a:effectLst/>
              <a:latin typeface="Helvetica Neue" panose="02000503000000020004" pitchFamily="2"/>
            </a:endParaRPr>
          </a:p>
          <a:p>
            <a:pPr>
              <a:buFont typeface="Wingdings" panose="020B0604020202020204" pitchFamily="34" charset="0"/>
              <a:buChar char="§"/>
            </a:pPr>
            <a:r>
              <a:rPr lang="en-US" dirty="0">
                <a:solidFill>
                  <a:srgbClr val="000000"/>
                </a:solidFill>
                <a:latin typeface="Helvetica Neue"/>
              </a:rPr>
              <a:t>but the hallmark of the disease is profound </a:t>
            </a:r>
            <a:r>
              <a:rPr lang="en-US" dirty="0">
                <a:solidFill>
                  <a:srgbClr val="FF0000"/>
                </a:solidFill>
                <a:latin typeface="Helvetica Neue"/>
              </a:rPr>
              <a:t>depression of the central nervous system</a:t>
            </a:r>
            <a:r>
              <a:rPr lang="en-US">
                <a:solidFill>
                  <a:srgbClr val="000000"/>
                </a:solidFill>
                <a:latin typeface="Helvetica Neue"/>
              </a:rPr>
              <a:t>, associated with:</a:t>
            </a:r>
          </a:p>
          <a:p>
            <a:pPr>
              <a:buFont typeface="Courier New" panose="020B0604020202020204" pitchFamily="34" charset="0"/>
              <a:buChar char="o"/>
            </a:pPr>
            <a:r>
              <a:rPr lang="en-US" dirty="0">
                <a:solidFill>
                  <a:srgbClr val="000000"/>
                </a:solidFill>
                <a:latin typeface="Helvetica Neue"/>
              </a:rPr>
              <a:t> alternating hypotonia and hypertonia (extensor spasms, “fencing” or “bicycling”)</a:t>
            </a:r>
            <a:endParaRPr lang="en-US" dirty="0">
              <a:solidFill>
                <a:srgbClr val="000000"/>
              </a:solidFill>
              <a:latin typeface="Calibri" panose="020F0502020204030204"/>
              <a:ea typeface="Calibri" panose="020F0502020204030204"/>
              <a:cs typeface="Calibri" panose="020F0502020204030204"/>
            </a:endParaRPr>
          </a:p>
          <a:p>
            <a:pPr>
              <a:buFont typeface="Courier New" panose="020B0604020202020204" pitchFamily="34" charset="0"/>
              <a:buChar char="o"/>
            </a:pPr>
            <a:endParaRPr lang="en-US" dirty="0">
              <a:solidFill>
                <a:srgbClr val="000000"/>
              </a:solidFill>
              <a:latin typeface="Helvetica Neue"/>
            </a:endParaRPr>
          </a:p>
          <a:p>
            <a:pPr>
              <a:buFont typeface="Courier New" panose="020B0604020202020204" pitchFamily="34" charset="0"/>
              <a:buChar char="o"/>
            </a:pPr>
            <a:r>
              <a:rPr lang="en-US" dirty="0">
                <a:solidFill>
                  <a:srgbClr val="000000"/>
                </a:solidFill>
                <a:latin typeface="Helvetica Neue"/>
              </a:rPr>
              <a:t> Opisthotonos</a:t>
            </a:r>
            <a:endParaRPr lang="en-US" dirty="0">
              <a:solidFill>
                <a:srgbClr val="000000"/>
              </a:solidFill>
              <a:latin typeface="Calibri"/>
              <a:ea typeface="Calibri"/>
              <a:cs typeface="Calibri"/>
            </a:endParaRPr>
          </a:p>
          <a:p>
            <a:pPr>
              <a:buFont typeface="Courier New" panose="020B0604020202020204" pitchFamily="34" charset="0"/>
              <a:buChar char="o"/>
            </a:pPr>
            <a:endParaRPr lang="en-US" dirty="0">
              <a:solidFill>
                <a:srgbClr val="000000"/>
              </a:solidFill>
              <a:latin typeface="Helvetica Neue"/>
            </a:endParaRPr>
          </a:p>
          <a:p>
            <a:pPr>
              <a:buFont typeface="Courier New" panose="020B0604020202020204" pitchFamily="34" charset="0"/>
              <a:buChar char="o"/>
            </a:pPr>
            <a:r>
              <a:rPr lang="en-US" dirty="0">
                <a:solidFill>
                  <a:srgbClr val="000000"/>
                </a:solidFill>
                <a:latin typeface="Helvetica Neue"/>
              </a:rPr>
              <a:t> Seizures</a:t>
            </a:r>
            <a:endParaRPr lang="en-US" dirty="0">
              <a:solidFill>
                <a:srgbClr val="000000"/>
              </a:solidFill>
              <a:latin typeface="Helvetica Neue"/>
              <a:ea typeface="Calibri"/>
              <a:cs typeface="Calibri"/>
            </a:endParaRPr>
          </a:p>
          <a:p>
            <a:pPr>
              <a:buFont typeface="Courier New" panose="020B0604020202020204" pitchFamily="34" charset="0"/>
              <a:buChar char="o"/>
            </a:pPr>
            <a:endParaRPr lang="en-US" dirty="0">
              <a:solidFill>
                <a:srgbClr val="000000"/>
              </a:solidFill>
              <a:latin typeface="Helvetica Neue"/>
            </a:endParaRPr>
          </a:p>
          <a:p>
            <a:pPr>
              <a:buFont typeface="Courier New" panose="020B0604020202020204" pitchFamily="34" charset="0"/>
              <a:buChar char="o"/>
            </a:pPr>
            <a:r>
              <a:rPr lang="en-US" b="1" dirty="0">
                <a:solidFill>
                  <a:srgbClr val="FF0000"/>
                </a:solidFill>
                <a:latin typeface="Helvetica Neue"/>
              </a:rPr>
              <a:t> </a:t>
            </a:r>
            <a:r>
              <a:rPr lang="en-US" b="1" err="1">
                <a:solidFill>
                  <a:srgbClr val="FF0000"/>
                </a:solidFill>
                <a:latin typeface="Helvetica Neue"/>
              </a:rPr>
              <a:t>Hyperleucinosis</a:t>
            </a:r>
            <a:r>
              <a:rPr lang="en-US" b="1" dirty="0">
                <a:solidFill>
                  <a:srgbClr val="FF0000"/>
                </a:solidFill>
                <a:latin typeface="Helvetica Neue"/>
              </a:rPr>
              <a:t> is the cause of the central nervous system depression and may cause acute cerebral edema. </a:t>
            </a:r>
            <a:endParaRPr lang="en-US" b="1" dirty="0">
              <a:solidFill>
                <a:srgbClr val="FF0000"/>
              </a:solidFill>
              <a:effectLst/>
              <a:latin typeface="Helvetica Neue"/>
            </a:endParaRPr>
          </a:p>
          <a:p>
            <a:pPr>
              <a:buFont typeface="Courier New" panose="020B0604020202020204" pitchFamily="34" charset="0"/>
              <a:buChar char="o"/>
            </a:pPr>
            <a:endParaRPr lang="en-US" b="1" dirty="0">
              <a:solidFill>
                <a:srgbClr val="FF0000"/>
              </a:solidFill>
              <a:latin typeface="Helvetica Neue"/>
            </a:endParaRPr>
          </a:p>
          <a:p>
            <a:pPr>
              <a:buFont typeface="Wingdings" panose="020B0604020202020204" pitchFamily="34" charset="0"/>
              <a:buChar char="§"/>
            </a:pPr>
            <a:r>
              <a:rPr lang="en-US" b="0" i="0" dirty="0">
                <a:solidFill>
                  <a:srgbClr val="000000"/>
                </a:solidFill>
                <a:effectLst/>
                <a:latin typeface="Helvetica Neue"/>
              </a:rPr>
              <a:t>Coma if left untreated</a:t>
            </a:r>
            <a:endParaRPr lang="en-US" dirty="0">
              <a:solidFill>
                <a:srgbClr val="000000"/>
              </a:solidFill>
              <a:effectLst/>
              <a:latin typeface="Helvetica Neue"/>
            </a:endParaRPr>
          </a:p>
        </p:txBody>
      </p:sp>
    </p:spTree>
    <p:extLst>
      <p:ext uri="{BB962C8B-B14F-4D97-AF65-F5344CB8AC3E}">
        <p14:creationId xmlns:p14="http://schemas.microsoft.com/office/powerpoint/2010/main" val="26372445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Maple Syrup Urine Disease (MSUD)">
            <a:extLst>
              <a:ext uri="{FF2B5EF4-FFF2-40B4-BE49-F238E27FC236}">
                <a16:creationId xmlns:a16="http://schemas.microsoft.com/office/drawing/2014/main" id="{B26D2064-98F6-319C-4154-AD50257D88CB}"/>
              </a:ext>
            </a:extLst>
          </p:cNvPr>
          <p:cNvPicPr>
            <a:picLocks noGrp="1" noChangeAspect="1"/>
          </p:cNvPicPr>
          <p:nvPr>
            <p:ph idx="1"/>
          </p:nvPr>
        </p:nvPicPr>
        <p:blipFill>
          <a:blip r:embed="rId2"/>
          <a:stretch>
            <a:fillRect/>
          </a:stretch>
        </p:blipFill>
        <p:spPr>
          <a:xfrm>
            <a:off x="2095599" y="1825625"/>
            <a:ext cx="4952802" cy="4351338"/>
          </a:xfrm>
        </p:spPr>
      </p:pic>
    </p:spTree>
    <p:extLst>
      <p:ext uri="{BB962C8B-B14F-4D97-AF65-F5344CB8AC3E}">
        <p14:creationId xmlns:p14="http://schemas.microsoft.com/office/powerpoint/2010/main" val="23198573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2334-376A-C690-0ACB-615193461F7B}"/>
              </a:ext>
            </a:extLst>
          </p:cNvPr>
          <p:cNvSpPr>
            <a:spLocks noGrp="1"/>
          </p:cNvSpPr>
          <p:nvPr>
            <p:ph type="title"/>
          </p:nvPr>
        </p:nvSpPr>
        <p:spPr/>
        <p:txBody>
          <a:bodyPr/>
          <a:lstStyle/>
          <a:p>
            <a:r>
              <a:rPr lang="en-US" b="1" dirty="0">
                <a:solidFill>
                  <a:srgbClr val="0070C0"/>
                </a:solidFill>
              </a:rPr>
              <a:t>Diagnosis</a:t>
            </a:r>
            <a:endParaRPr lang="en-US" b="1">
              <a:solidFill>
                <a:srgbClr val="0070C0"/>
              </a:solidFill>
              <a:ea typeface="Calibri Light"/>
              <a:cs typeface="Calibri Light"/>
            </a:endParaRPr>
          </a:p>
        </p:txBody>
      </p:sp>
      <p:graphicFrame>
        <p:nvGraphicFramePr>
          <p:cNvPr id="25" name="Content Placeholder 2">
            <a:extLst>
              <a:ext uri="{FF2B5EF4-FFF2-40B4-BE49-F238E27FC236}">
                <a16:creationId xmlns:a16="http://schemas.microsoft.com/office/drawing/2014/main" id="{A6C45341-D01C-30A8-AB9B-D72D563C76FE}"/>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3786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A066-F6DA-ABBB-0373-E96E71D6E3DD}"/>
              </a:ext>
            </a:extLst>
          </p:cNvPr>
          <p:cNvSpPr>
            <a:spLocks noGrp="1"/>
          </p:cNvSpPr>
          <p:nvPr>
            <p:ph type="title"/>
          </p:nvPr>
        </p:nvSpPr>
        <p:spPr>
          <a:xfrm>
            <a:off x="360759" y="3752849"/>
            <a:ext cx="2468166" cy="2452687"/>
          </a:xfrm>
        </p:spPr>
        <p:txBody>
          <a:bodyPr anchor="ctr">
            <a:normAutofit/>
          </a:bodyPr>
          <a:lstStyle/>
          <a:p>
            <a:r>
              <a:rPr lang="en-US" sz="3100" b="1" dirty="0">
                <a:solidFill>
                  <a:srgbClr val="0070C0"/>
                </a:solidFill>
              </a:rPr>
              <a:t>Treatment </a:t>
            </a:r>
            <a:endParaRPr lang="en-US" sz="3100" b="1" dirty="0">
              <a:solidFill>
                <a:srgbClr val="0070C0"/>
              </a:solidFill>
              <a:ea typeface="Calibri Light"/>
              <a:cs typeface="Calibri Light"/>
            </a:endParaRPr>
          </a:p>
        </p:txBody>
      </p:sp>
      <p:pic>
        <p:nvPicPr>
          <p:cNvPr id="20" name="Picture 4" descr="Assorted vegetables and fruits">
            <a:extLst>
              <a:ext uri="{FF2B5EF4-FFF2-40B4-BE49-F238E27FC236}">
                <a16:creationId xmlns:a16="http://schemas.microsoft.com/office/drawing/2014/main" id="{2DB00189-17C4-9E0A-9FB6-218BF44C82F4}"/>
              </a:ext>
            </a:extLst>
          </p:cNvPr>
          <p:cNvPicPr>
            <a:picLocks noChangeAspect="1"/>
          </p:cNvPicPr>
          <p:nvPr/>
        </p:nvPicPr>
        <p:blipFill rotWithShape="1">
          <a:blip r:embed="rId2"/>
          <a:srcRect t="19603" b="19603"/>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3" name="Content Placeholder 2">
            <a:extLst>
              <a:ext uri="{FF2B5EF4-FFF2-40B4-BE49-F238E27FC236}">
                <a16:creationId xmlns:a16="http://schemas.microsoft.com/office/drawing/2014/main" id="{68D9C56E-F8FB-BAAB-44B2-FFD0EBE3D2B4}"/>
              </a:ext>
            </a:extLst>
          </p:cNvPr>
          <p:cNvSpPr>
            <a:spLocks noGrp="1"/>
          </p:cNvSpPr>
          <p:nvPr>
            <p:ph idx="1"/>
          </p:nvPr>
        </p:nvSpPr>
        <p:spPr>
          <a:xfrm>
            <a:off x="3167986" y="3752850"/>
            <a:ext cx="5614060" cy="2452687"/>
          </a:xfrm>
        </p:spPr>
        <p:txBody>
          <a:bodyPr vert="horz" lIns="91440" tIns="45720" rIns="91440" bIns="45720" rtlCol="0" anchor="ctr">
            <a:normAutofit lnSpcReduction="10000"/>
          </a:bodyPr>
          <a:lstStyle/>
          <a:p>
            <a:r>
              <a:rPr lang="en-US" sz="1600" b="1" i="0" dirty="0">
                <a:effectLst/>
                <a:latin typeface="Helvetica Neue"/>
              </a:rPr>
              <a:t>Treatment usually revolves around a Low-Protein Diet:</a:t>
            </a:r>
            <a:endParaRPr lang="ar-SA" sz="1600" b="1" dirty="0">
              <a:latin typeface="Helvetica Neue"/>
              <a:cs typeface="Arial"/>
            </a:endParaRPr>
          </a:p>
          <a:p>
            <a:endParaRPr lang="en-US" sz="1600">
              <a:latin typeface="Helvetica Neue"/>
            </a:endParaRPr>
          </a:p>
          <a:p>
            <a:r>
              <a:rPr lang="en-US" sz="1600" dirty="0">
                <a:latin typeface="Helvetica Neue"/>
              </a:rPr>
              <a:t> </a:t>
            </a:r>
            <a:r>
              <a:rPr lang="en-US" sz="1600" b="0" i="0" dirty="0">
                <a:effectLst/>
                <a:latin typeface="Helvetica Neue"/>
              </a:rPr>
              <a:t>Individuals with MSUD must adhere to a</a:t>
            </a:r>
            <a:r>
              <a:rPr lang="en-US" sz="1600" b="1" i="0" dirty="0">
                <a:effectLst/>
                <a:latin typeface="Helvetica Neue"/>
              </a:rPr>
              <a:t> strict low-protein diet</a:t>
            </a:r>
            <a:r>
              <a:rPr lang="en-US" sz="1600" b="0" i="0" dirty="0">
                <a:effectLst/>
                <a:latin typeface="Helvetica Neue"/>
              </a:rPr>
              <a:t> throughout their lives.</a:t>
            </a:r>
            <a:endParaRPr lang="en-US" sz="1600" dirty="0">
              <a:latin typeface="Helvetica Neue"/>
            </a:endParaRPr>
          </a:p>
          <a:p>
            <a:endParaRPr lang="en-US" sz="1600">
              <a:latin typeface="Helvetica Neue"/>
            </a:endParaRPr>
          </a:p>
          <a:p>
            <a:r>
              <a:rPr lang="en-US" sz="1600" dirty="0">
                <a:latin typeface="Helvetica Neue"/>
              </a:rPr>
              <a:t> </a:t>
            </a:r>
            <a:r>
              <a:rPr lang="en-US" sz="1600" b="0" i="0" dirty="0">
                <a:effectLst/>
                <a:latin typeface="Helvetica Neue"/>
              </a:rPr>
              <a:t>This diet limits the intake of foods high in leucine, isoleucine, and valine (the branched-chain amino acids).</a:t>
            </a:r>
            <a:endParaRPr lang="en-US" sz="1600" dirty="0">
              <a:latin typeface="Helvetica Neue"/>
            </a:endParaRPr>
          </a:p>
        </p:txBody>
      </p:sp>
    </p:spTree>
    <p:extLst>
      <p:ext uri="{BB962C8B-B14F-4D97-AF65-F5344CB8AC3E}">
        <p14:creationId xmlns:p14="http://schemas.microsoft.com/office/powerpoint/2010/main" val="23714912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محتوى 7">
            <a:extLst>
              <a:ext uri="{FF2B5EF4-FFF2-40B4-BE49-F238E27FC236}">
                <a16:creationId xmlns:a16="http://schemas.microsoft.com/office/drawing/2014/main" id="{578C55E3-1343-929D-010D-C08749D0E7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8977745" cy="6858001"/>
          </a:xfrm>
        </p:spPr>
      </p:pic>
      <p:sp>
        <p:nvSpPr>
          <p:cNvPr id="7" name="عنوان 6">
            <a:extLst>
              <a:ext uri="{FF2B5EF4-FFF2-40B4-BE49-F238E27FC236}">
                <a16:creationId xmlns:a16="http://schemas.microsoft.com/office/drawing/2014/main" id="{1945EB2C-5C4B-61A4-7272-BE9DF727068F}"/>
              </a:ext>
            </a:extLst>
          </p:cNvPr>
          <p:cNvSpPr>
            <a:spLocks noGrp="1"/>
          </p:cNvSpPr>
          <p:nvPr>
            <p:ph type="title"/>
          </p:nvPr>
        </p:nvSpPr>
        <p:spPr/>
        <p:txBody>
          <a:bodyPr/>
          <a:lstStyle/>
          <a:p>
            <a:endParaRPr lang="ar-AE"/>
          </a:p>
        </p:txBody>
      </p:sp>
    </p:spTree>
    <p:extLst>
      <p:ext uri="{BB962C8B-B14F-4D97-AF65-F5344CB8AC3E}">
        <p14:creationId xmlns:p14="http://schemas.microsoft.com/office/powerpoint/2010/main" val="5609569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محتوى 7">
            <a:extLst>
              <a:ext uri="{FF2B5EF4-FFF2-40B4-BE49-F238E27FC236}">
                <a16:creationId xmlns:a16="http://schemas.microsoft.com/office/drawing/2014/main" id="{31AF4A5D-A8CD-C07D-B427-A12E3A3DAD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2549"/>
            <a:ext cx="3959029" cy="3510395"/>
          </a:xfrm>
        </p:spPr>
      </p:pic>
      <p:sp>
        <p:nvSpPr>
          <p:cNvPr id="7" name="عنوان 6">
            <a:extLst>
              <a:ext uri="{FF2B5EF4-FFF2-40B4-BE49-F238E27FC236}">
                <a16:creationId xmlns:a16="http://schemas.microsoft.com/office/drawing/2014/main" id="{F66655AE-5FD6-B983-9BBA-6D1BF50003C0}"/>
              </a:ext>
            </a:extLst>
          </p:cNvPr>
          <p:cNvSpPr>
            <a:spLocks noGrp="1"/>
          </p:cNvSpPr>
          <p:nvPr>
            <p:ph type="title"/>
          </p:nvPr>
        </p:nvSpPr>
        <p:spPr/>
        <p:txBody>
          <a:bodyPr/>
          <a:lstStyle/>
          <a:p>
            <a:endParaRPr lang="ar-AE"/>
          </a:p>
        </p:txBody>
      </p:sp>
      <p:pic>
        <p:nvPicPr>
          <p:cNvPr id="9" name="صورة 8">
            <a:extLst>
              <a:ext uri="{FF2B5EF4-FFF2-40B4-BE49-F238E27FC236}">
                <a16:creationId xmlns:a16="http://schemas.microsoft.com/office/drawing/2014/main" id="{2BEA8735-3FEC-DC3C-6653-CE5DACEAE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3091"/>
            <a:ext cx="8577210" cy="3024909"/>
          </a:xfrm>
          <a:prstGeom prst="rect">
            <a:avLst/>
          </a:prstGeom>
        </p:spPr>
      </p:pic>
      <p:pic>
        <p:nvPicPr>
          <p:cNvPr id="10" name="صورة 9">
            <a:extLst>
              <a:ext uri="{FF2B5EF4-FFF2-40B4-BE49-F238E27FC236}">
                <a16:creationId xmlns:a16="http://schemas.microsoft.com/office/drawing/2014/main" id="{A4300069-0AD8-6EBD-75B2-FB793CBEC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786" y="18040"/>
            <a:ext cx="4519615" cy="3781718"/>
          </a:xfrm>
          <a:prstGeom prst="rect">
            <a:avLst/>
          </a:prstGeom>
        </p:spPr>
      </p:pic>
    </p:spTree>
    <p:extLst>
      <p:ext uri="{BB962C8B-B14F-4D97-AF65-F5344CB8AC3E}">
        <p14:creationId xmlns:p14="http://schemas.microsoft.com/office/powerpoint/2010/main" val="2778146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76E651BF-B24D-4127-88B5-3AC618B9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 y="0"/>
            <a:ext cx="9143771"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67" name="Freeform: Shape 66">
            <a:extLst>
              <a:ext uri="{FF2B5EF4-FFF2-40B4-BE49-F238E27FC236}">
                <a16:creationId xmlns:a16="http://schemas.microsoft.com/office/drawing/2014/main" id="{6B2C9BB9-7DF9-4D08-B7E0-4CB6680DF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931" y="893763"/>
            <a:ext cx="3882225" cy="501405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Shape 68">
            <a:extLst>
              <a:ext uri="{FF2B5EF4-FFF2-40B4-BE49-F238E27FC236}">
                <a16:creationId xmlns:a16="http://schemas.microsoft.com/office/drawing/2014/main" id="{53F72633-640B-48E7-9797-C725489AF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221" y="1060885"/>
            <a:ext cx="3680049" cy="4679812"/>
          </a:xfrm>
          <a:custGeom>
            <a:avLst/>
            <a:gdLst>
              <a:gd name="connsiteX0" fmla="*/ 2807999 w 4906732"/>
              <a:gd name="connsiteY0" fmla="*/ 0 h 4679812"/>
              <a:gd name="connsiteX1" fmla="*/ 3690684 w 4906732"/>
              <a:gd name="connsiteY1" fmla="*/ 186911 h 4679812"/>
              <a:gd name="connsiteX2" fmla="*/ 4334455 w 4906732"/>
              <a:gd name="connsiteY2" fmla="*/ 691216 h 4679812"/>
              <a:gd name="connsiteX3" fmla="*/ 4906732 w 4906732"/>
              <a:gd name="connsiteY3" fmla="*/ 2477497 h 4679812"/>
              <a:gd name="connsiteX4" fmla="*/ 4651814 w 4906732"/>
              <a:gd name="connsiteY4" fmla="*/ 3210070 h 4679812"/>
              <a:gd name="connsiteX5" fmla="*/ 3897062 w 4906732"/>
              <a:gd name="connsiteY5" fmla="*/ 3892202 h 4679812"/>
              <a:gd name="connsiteX6" fmla="*/ 3731118 w 4906732"/>
              <a:gd name="connsiteY6" fmla="*/ 4022687 h 4679812"/>
              <a:gd name="connsiteX7" fmla="*/ 2367551 w 4906732"/>
              <a:gd name="connsiteY7" fmla="*/ 4679812 h 4679812"/>
              <a:gd name="connsiteX8" fmla="*/ 665643 w 4906732"/>
              <a:gd name="connsiteY8" fmla="*/ 3747056 h 4679812"/>
              <a:gd name="connsiteX9" fmla="*/ 571329 w 4906732"/>
              <a:gd name="connsiteY9" fmla="*/ 3611676 h 4679812"/>
              <a:gd name="connsiteX10" fmla="*/ 379903 w 4906732"/>
              <a:gd name="connsiteY10" fmla="*/ 3338417 h 4679812"/>
              <a:gd name="connsiteX11" fmla="*/ 5800 w 4906732"/>
              <a:gd name="connsiteY11" fmla="*/ 2591152 h 4679812"/>
              <a:gd name="connsiteX12" fmla="*/ 0 w 4906732"/>
              <a:gd name="connsiteY12" fmla="*/ 2477497 h 4679812"/>
              <a:gd name="connsiteX13" fmla="*/ 229543 w 4906732"/>
              <a:gd name="connsiteY13" fmla="*/ 1550320 h 4679812"/>
              <a:gd name="connsiteX14" fmla="*/ 862575 w 4906732"/>
              <a:gd name="connsiteY14" fmla="*/ 753626 h 4679812"/>
              <a:gd name="connsiteX15" fmla="*/ 1777796 w 4906732"/>
              <a:gd name="connsiteY15" fmla="*/ 201123 h 4679812"/>
              <a:gd name="connsiteX16" fmla="*/ 2807999 w 4906732"/>
              <a:gd name="connsiteY16" fmla="*/ 0 h 46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6732" h="4679812">
                <a:moveTo>
                  <a:pt x="2807999" y="0"/>
                </a:moveTo>
                <a:cubicBezTo>
                  <a:pt x="3130622" y="0"/>
                  <a:pt x="3427552" y="62945"/>
                  <a:pt x="3690684" y="186911"/>
                </a:cubicBezTo>
                <a:cubicBezTo>
                  <a:pt x="3937285" y="303182"/>
                  <a:pt x="4153876" y="472887"/>
                  <a:pt x="4334455" y="691216"/>
                </a:cubicBezTo>
                <a:cubicBezTo>
                  <a:pt x="4703514" y="1137598"/>
                  <a:pt x="4906732" y="1771961"/>
                  <a:pt x="4906732" y="2477497"/>
                </a:cubicBezTo>
                <a:cubicBezTo>
                  <a:pt x="4906732" y="2758986"/>
                  <a:pt x="4828077" y="2984902"/>
                  <a:pt x="4651814" y="3210070"/>
                </a:cubicBezTo>
                <a:cubicBezTo>
                  <a:pt x="4467443" y="3445606"/>
                  <a:pt x="4190412" y="3662546"/>
                  <a:pt x="3897062" y="3892202"/>
                </a:cubicBezTo>
                <a:cubicBezTo>
                  <a:pt x="3842940" y="3934522"/>
                  <a:pt x="3787028" y="3978338"/>
                  <a:pt x="3731118" y="4022687"/>
                </a:cubicBezTo>
                <a:cubicBezTo>
                  <a:pt x="3230651" y="4419592"/>
                  <a:pt x="2865384" y="4679812"/>
                  <a:pt x="2367551" y="4679812"/>
                </a:cubicBezTo>
                <a:cubicBezTo>
                  <a:pt x="1656416" y="4679812"/>
                  <a:pt x="1139812" y="4399068"/>
                  <a:pt x="665643" y="3747056"/>
                </a:cubicBezTo>
                <a:cubicBezTo>
                  <a:pt x="634031" y="3703588"/>
                  <a:pt x="602608" y="3658471"/>
                  <a:pt x="571329" y="3611676"/>
                </a:cubicBezTo>
                <a:cubicBezTo>
                  <a:pt x="505836" y="3513679"/>
                  <a:pt x="441816" y="3424553"/>
                  <a:pt x="379903" y="3338417"/>
                </a:cubicBezTo>
                <a:cubicBezTo>
                  <a:pt x="155376" y="3025912"/>
                  <a:pt x="32908" y="2844646"/>
                  <a:pt x="5800" y="2591152"/>
                </a:cubicBezTo>
                <a:cubicBezTo>
                  <a:pt x="1927" y="2554939"/>
                  <a:pt x="0" y="2517252"/>
                  <a:pt x="0" y="2477497"/>
                </a:cubicBezTo>
                <a:cubicBezTo>
                  <a:pt x="0" y="2161706"/>
                  <a:pt x="77286" y="1849760"/>
                  <a:pt x="229543" y="1550320"/>
                </a:cubicBezTo>
                <a:cubicBezTo>
                  <a:pt x="378535" y="1257397"/>
                  <a:pt x="591545" y="989269"/>
                  <a:pt x="862575" y="753626"/>
                </a:cubicBezTo>
                <a:cubicBezTo>
                  <a:pt x="1128970" y="521938"/>
                  <a:pt x="1445380" y="330861"/>
                  <a:pt x="1777796" y="201123"/>
                </a:cubicBezTo>
                <a:cubicBezTo>
                  <a:pt x="2119161" y="67648"/>
                  <a:pt x="2465896" y="0"/>
                  <a:pt x="280799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2" name="Graphic 61" descr="قبول">
            <a:extLst>
              <a:ext uri="{FF2B5EF4-FFF2-40B4-BE49-F238E27FC236}">
                <a16:creationId xmlns:a16="http://schemas.microsoft.com/office/drawing/2014/main" id="{579DB444-4681-F667-54E4-F4DF1A2078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9075" y="2291970"/>
            <a:ext cx="2001104" cy="2001104"/>
          </a:xfrm>
          <a:prstGeom prst="rect">
            <a:avLst/>
          </a:prstGeom>
        </p:spPr>
      </p:pic>
      <p:sp>
        <p:nvSpPr>
          <p:cNvPr id="3" name="Content Placeholder 2">
            <a:extLst>
              <a:ext uri="{FF2B5EF4-FFF2-40B4-BE49-F238E27FC236}">
                <a16:creationId xmlns:a16="http://schemas.microsoft.com/office/drawing/2014/main" id="{AF99AF1D-89C4-4AE4-96DD-C4E04C34DBE8}"/>
              </a:ext>
            </a:extLst>
          </p:cNvPr>
          <p:cNvSpPr>
            <a:spLocks noGrp="1"/>
          </p:cNvSpPr>
          <p:nvPr>
            <p:ph idx="1"/>
          </p:nvPr>
        </p:nvSpPr>
        <p:spPr>
          <a:xfrm>
            <a:off x="4836379" y="2721030"/>
            <a:ext cx="3518609" cy="3243207"/>
          </a:xfrm>
        </p:spPr>
        <p:txBody>
          <a:bodyPr>
            <a:normAutofit/>
          </a:bodyPr>
          <a:lstStyle/>
          <a:p>
            <a:pPr marL="0" indent="0">
              <a:buNone/>
            </a:pPr>
            <a:r>
              <a:rPr lang="en-US" sz="2800" b="1" dirty="0">
                <a:latin typeface="Raleway ExtraBold" pitchFamily="2" charset="0"/>
              </a:rPr>
              <a:t>THANK YOU</a:t>
            </a:r>
            <a:endParaRPr lang="ar-JO" sz="2800" b="1" dirty="0">
              <a:latin typeface="Raleway ExtraBold" pitchFamily="2" charset="0"/>
            </a:endParaRPr>
          </a:p>
          <a:p>
            <a:pPr marL="0" indent="0">
              <a:buNone/>
            </a:pPr>
            <a:endParaRPr lang="ar-JO" sz="1700" dirty="0">
              <a:latin typeface="Raleway ExtraBold" pitchFamily="2" charset="0"/>
            </a:endParaRPr>
          </a:p>
          <a:p>
            <a:pPr marL="0" indent="0">
              <a:buNone/>
            </a:pPr>
            <a:r>
              <a:rPr lang="en-US" sz="2800" b="1" dirty="0">
                <a:latin typeface="Raleway ExtraBold" pitchFamily="2" charset="0"/>
              </a:rPr>
              <a:t>Resources: </a:t>
            </a:r>
          </a:p>
          <a:p>
            <a:pPr marL="0" indent="0">
              <a:buNone/>
            </a:pPr>
            <a:r>
              <a:rPr lang="en-US" sz="2800" b="1" dirty="0">
                <a:latin typeface="Raleway ExtraBold" pitchFamily="2" charset="0"/>
              </a:rPr>
              <a:t>Nelson Textbook</a:t>
            </a:r>
            <a:endParaRPr lang="en-US" sz="2000" dirty="0">
              <a:latin typeface="Raleway ExtraBold" pitchFamily="2" charset="0"/>
            </a:endParaRPr>
          </a:p>
        </p:txBody>
      </p:sp>
    </p:spTree>
    <p:extLst>
      <p:ext uri="{BB962C8B-B14F-4D97-AF65-F5344CB8AC3E}">
        <p14:creationId xmlns:p14="http://schemas.microsoft.com/office/powerpoint/2010/main" val="84077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99AED5F-0A8B-68FF-3FF0-DD2A316EB8E9}"/>
              </a:ext>
            </a:extLst>
          </p:cNvPr>
          <p:cNvSpPr>
            <a:spLocks noGrp="1" noRot="1" noChangeArrowheads="1"/>
          </p:cNvSpPr>
          <p:nvPr>
            <p:ph type="title"/>
          </p:nvPr>
        </p:nvSpPr>
        <p:spPr>
          <a:xfrm>
            <a:off x="304800" y="2667000"/>
            <a:ext cx="8510588" cy="1325563"/>
          </a:xfrm>
        </p:spPr>
        <p:txBody>
          <a:bodyPr>
            <a:normAutofit/>
          </a:bodyPr>
          <a:lstStyle/>
          <a:p>
            <a:r>
              <a:rPr lang="en-US" altLang="en-US" sz="5400" u="sng">
                <a:solidFill>
                  <a:schemeClr val="hlink"/>
                </a:solidFill>
              </a:rPr>
              <a:t>Stable Patient, Now what?</a:t>
            </a:r>
          </a:p>
        </p:txBody>
      </p:sp>
      <p:sp>
        <p:nvSpPr>
          <p:cNvPr id="62467" name="Rectangle 3">
            <a:extLst>
              <a:ext uri="{FF2B5EF4-FFF2-40B4-BE49-F238E27FC236}">
                <a16:creationId xmlns:a16="http://schemas.microsoft.com/office/drawing/2014/main" id="{0D1A6A12-ACA6-B2BF-D6C4-35F8C12A7A3A}"/>
              </a:ext>
            </a:extLst>
          </p:cNvPr>
          <p:cNvSpPr>
            <a:spLocks noGrp="1" noRot="1" noChangeArrowheads="1"/>
          </p:cNvSpPr>
          <p:nvPr>
            <p:ph idx="1"/>
          </p:nvPr>
        </p:nvSpPr>
        <p:spPr>
          <a:xfrm>
            <a:off x="1524000" y="5638800"/>
            <a:ext cx="6708775" cy="460375"/>
          </a:xfrm>
        </p:spPr>
        <p:txBody>
          <a:bodyPr/>
          <a:lstStyle/>
          <a:p>
            <a:pPr>
              <a:lnSpc>
                <a:spcPct val="80000"/>
              </a:lnSpc>
            </a:pPr>
            <a:endParaRPr lang="en-US" altLang="en-US" sz="2800"/>
          </a:p>
        </p:txBody>
      </p:sp>
    </p:spTree>
    <p:extLst>
      <p:ext uri="{BB962C8B-B14F-4D97-AF65-F5344CB8AC3E}">
        <p14:creationId xmlns:p14="http://schemas.microsoft.com/office/powerpoint/2010/main" val="1197856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anim calcmode="lin" valueType="num">
                                      <p:cBhvr>
                                        <p:cTn id="9" dur="500" fill="hold"/>
                                        <p:tgtEl>
                                          <p:spTgt spid="62466"/>
                                        </p:tgtEl>
                                        <p:attrNameLst>
                                          <p:attrName>style.rotation</p:attrName>
                                        </p:attrNameLst>
                                      </p:cBhvr>
                                      <p:tavLst>
                                        <p:tav tm="0">
                                          <p:val>
                                            <p:fltVal val="360"/>
                                          </p:val>
                                        </p:tav>
                                        <p:tav tm="100000">
                                          <p:val>
                                            <p:fltVal val="0"/>
                                          </p:val>
                                        </p:tav>
                                      </p:tavLst>
                                    </p:anim>
                                    <p:animEffect transition="in" filter="fade">
                                      <p:cBhvr>
                                        <p:cTn id="10" dur="500"/>
                                        <p:tgtEl>
                                          <p:spTgt spid="624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nodePh="1">
                                  <p:stCondLst>
                                    <p:cond delay="0"/>
                                  </p:stCondLst>
                                  <p:endCondLst>
                                    <p:cond evt="begin" delay="0">
                                      <p:tn val="13"/>
                                    </p:cond>
                                  </p:endCondLst>
                                  <p:iterate type="lt">
                                    <p:tmPct val="10000"/>
                                  </p:iterate>
                                  <p:childTnLst>
                                    <p:set>
                                      <p:cBhvr>
                                        <p:cTn id="14" dur="1" fill="hold">
                                          <p:stCondLst>
                                            <p:cond delay="0"/>
                                          </p:stCondLst>
                                        </p:cTn>
                                        <p:tgtEl>
                                          <p:spTgt spid="62467">
                                            <p:txEl>
                                              <p:pRg st="0" end="0"/>
                                            </p:txEl>
                                          </p:spTgt>
                                        </p:tgtEl>
                                        <p:attrNameLst>
                                          <p:attrName>style.visibility</p:attrName>
                                        </p:attrNameLst>
                                      </p:cBhvr>
                                      <p:to>
                                        <p:strVal val="visible"/>
                                      </p:to>
                                    </p:set>
                                    <p:anim calcmode="lin" valueType="num">
                                      <p:cBhvr>
                                        <p:cTn id="15"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246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6246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62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4DAC8AA-F369-0BFB-B1C5-08E939CB88B4}"/>
              </a:ext>
            </a:extLst>
          </p:cNvPr>
          <p:cNvSpPr>
            <a:spLocks noGrp="1" noRot="1" noChangeArrowheads="1"/>
          </p:cNvSpPr>
          <p:nvPr>
            <p:ph type="title"/>
          </p:nvPr>
        </p:nvSpPr>
        <p:spPr>
          <a:xfrm>
            <a:off x="609600" y="228600"/>
            <a:ext cx="6347714" cy="1320800"/>
          </a:xfrm>
        </p:spPr>
        <p:txBody>
          <a:bodyPr/>
          <a:lstStyle/>
          <a:p>
            <a:r>
              <a:rPr lang="en-US" altLang="en-US" i="1" u="sng" dirty="0">
                <a:solidFill>
                  <a:srgbClr val="000000"/>
                </a:solidFill>
                <a:effectLst>
                  <a:outerShdw blurRad="38100" dist="38100" dir="2700000" algn="tl">
                    <a:srgbClr val="FFFFFF"/>
                  </a:outerShdw>
                </a:effectLst>
              </a:rPr>
              <a:t>The Daunting Differential List:</a:t>
            </a:r>
          </a:p>
        </p:txBody>
      </p:sp>
      <p:sp>
        <p:nvSpPr>
          <p:cNvPr id="25604" name="Rectangle 4">
            <a:extLst>
              <a:ext uri="{FF2B5EF4-FFF2-40B4-BE49-F238E27FC236}">
                <a16:creationId xmlns:a16="http://schemas.microsoft.com/office/drawing/2014/main" id="{9480CF43-9887-F7D9-81A3-1B99719DF5B2}"/>
              </a:ext>
            </a:extLst>
          </p:cNvPr>
          <p:cNvSpPr>
            <a:spLocks noGrp="1" noRot="1" noChangeArrowheads="1"/>
          </p:cNvSpPr>
          <p:nvPr>
            <p:ph sz="half" idx="1"/>
          </p:nvPr>
        </p:nvSpPr>
        <p:spPr>
          <a:xfrm>
            <a:off x="152400" y="1579880"/>
            <a:ext cx="4343400" cy="5334000"/>
          </a:xfrm>
        </p:spPr>
        <p:txBody>
          <a:bodyPr>
            <a:normAutofit lnSpcReduction="10000"/>
          </a:bodyPr>
          <a:lstStyle/>
          <a:p>
            <a:pPr>
              <a:lnSpc>
                <a:spcPct val="80000"/>
              </a:lnSpc>
            </a:pPr>
            <a:r>
              <a:rPr lang="en-US" altLang="en-US" sz="2400" u="sng" dirty="0">
                <a:solidFill>
                  <a:srgbClr val="FF0000"/>
                </a:solidFill>
                <a:effectLst>
                  <a:outerShdw blurRad="38100" dist="38100" dir="2700000" algn="tl">
                    <a:srgbClr val="FFFFFF"/>
                  </a:outerShdw>
                </a:effectLst>
              </a:rPr>
              <a:t>Transient Hyperammonemia of Newborn</a:t>
            </a:r>
          </a:p>
          <a:p>
            <a:pPr>
              <a:lnSpc>
                <a:spcPct val="80000"/>
              </a:lnSpc>
            </a:pPr>
            <a:r>
              <a:rPr lang="en-US" altLang="en-US" sz="2400" u="sng" dirty="0"/>
              <a:t>Inborn Errors of Metabolism with hypoglycemia:</a:t>
            </a:r>
          </a:p>
          <a:p>
            <a:pPr>
              <a:lnSpc>
                <a:spcPct val="80000"/>
              </a:lnSpc>
            </a:pPr>
            <a:r>
              <a:rPr lang="en-US" altLang="en-US" sz="2000" u="sng" dirty="0" err="1">
                <a:solidFill>
                  <a:srgbClr val="FF0000"/>
                </a:solidFill>
              </a:rPr>
              <a:t>Galactosemia</a:t>
            </a:r>
            <a:r>
              <a:rPr lang="en-US" altLang="en-US" sz="2000" u="sng" dirty="0">
                <a:solidFill>
                  <a:srgbClr val="FF0000"/>
                </a:solidFill>
              </a:rPr>
              <a:t> (classical ,</a:t>
            </a:r>
            <a:r>
              <a:rPr lang="en-US" altLang="en-US" sz="2000" u="sng" dirty="0" err="1">
                <a:solidFill>
                  <a:srgbClr val="FF0000"/>
                </a:solidFill>
              </a:rPr>
              <a:t>nonclassical</a:t>
            </a:r>
            <a:r>
              <a:rPr lang="en-US" altLang="en-US" sz="2000" u="sng" dirty="0">
                <a:solidFill>
                  <a:srgbClr val="FF0000"/>
                </a:solidFill>
              </a:rPr>
              <a:t>)</a:t>
            </a:r>
          </a:p>
          <a:p>
            <a:pPr>
              <a:lnSpc>
                <a:spcPct val="80000"/>
              </a:lnSpc>
            </a:pPr>
            <a:r>
              <a:rPr lang="en-US" altLang="en-US" sz="2200" u="sng" dirty="0">
                <a:solidFill>
                  <a:srgbClr val="FF0000"/>
                </a:solidFill>
              </a:rPr>
              <a:t>HFI</a:t>
            </a:r>
          </a:p>
          <a:p>
            <a:pPr>
              <a:lnSpc>
                <a:spcPct val="80000"/>
              </a:lnSpc>
            </a:pPr>
            <a:r>
              <a:rPr lang="en-US" altLang="en-US" sz="2200" u="sng" dirty="0">
                <a:solidFill>
                  <a:srgbClr val="FF0000"/>
                </a:solidFill>
              </a:rPr>
              <a:t>Glycogen storage disease (1and3)</a:t>
            </a:r>
          </a:p>
          <a:p>
            <a:pPr>
              <a:lnSpc>
                <a:spcPct val="80000"/>
              </a:lnSpc>
            </a:pPr>
            <a:r>
              <a:rPr lang="en-US" altLang="en-US" sz="2200" u="sng" dirty="0">
                <a:solidFill>
                  <a:srgbClr val="FF0000"/>
                </a:solidFill>
              </a:rPr>
              <a:t>Disorder of fatty oxidation (</a:t>
            </a:r>
            <a:r>
              <a:rPr lang="en-US" altLang="en-US" sz="2200" u="sng" dirty="0" err="1">
                <a:solidFill>
                  <a:srgbClr val="FF0000"/>
                </a:solidFill>
              </a:rPr>
              <a:t>mcad</a:t>
            </a:r>
            <a:r>
              <a:rPr lang="en-US" altLang="en-US" sz="2200" u="sng" dirty="0">
                <a:solidFill>
                  <a:srgbClr val="FF0000"/>
                </a:solidFill>
              </a:rPr>
              <a:t>, primary </a:t>
            </a:r>
            <a:r>
              <a:rPr lang="en-US" altLang="en-US" sz="2200" u="sng" dirty="0" err="1">
                <a:solidFill>
                  <a:srgbClr val="FF0000"/>
                </a:solidFill>
              </a:rPr>
              <a:t>canitine</a:t>
            </a:r>
            <a:r>
              <a:rPr lang="en-US" altLang="en-US" sz="2200" u="sng" dirty="0">
                <a:solidFill>
                  <a:srgbClr val="FF0000"/>
                </a:solidFill>
              </a:rPr>
              <a:t> deficiency)</a:t>
            </a:r>
          </a:p>
          <a:p>
            <a:pPr>
              <a:lnSpc>
                <a:spcPct val="80000"/>
              </a:lnSpc>
            </a:pPr>
            <a:r>
              <a:rPr lang="en-US" altLang="en-US" sz="2200" u="sng" dirty="0">
                <a:solidFill>
                  <a:srgbClr val="FF0000"/>
                </a:solidFill>
              </a:rPr>
              <a:t>Organic </a:t>
            </a:r>
            <a:r>
              <a:rPr lang="en-US" altLang="en-US" sz="2200" u="sng" dirty="0" err="1">
                <a:solidFill>
                  <a:srgbClr val="FF0000"/>
                </a:solidFill>
              </a:rPr>
              <a:t>acidemia</a:t>
            </a:r>
            <a:r>
              <a:rPr lang="en-US" altLang="en-US" sz="2200" u="sng" dirty="0">
                <a:solidFill>
                  <a:srgbClr val="FF0000"/>
                </a:solidFill>
              </a:rPr>
              <a:t> </a:t>
            </a:r>
          </a:p>
          <a:p>
            <a:pPr>
              <a:lnSpc>
                <a:spcPct val="80000"/>
              </a:lnSpc>
            </a:pPr>
            <a:r>
              <a:rPr lang="en-US" altLang="en-US" sz="2200" u="sng" dirty="0">
                <a:solidFill>
                  <a:srgbClr val="FF0000"/>
                </a:solidFill>
              </a:rPr>
              <a:t>Urea cycle defect </a:t>
            </a:r>
          </a:p>
          <a:p>
            <a:pPr>
              <a:lnSpc>
                <a:spcPct val="80000"/>
              </a:lnSpc>
            </a:pPr>
            <a:r>
              <a:rPr lang="en-US" altLang="en-US" sz="2200" u="sng" dirty="0">
                <a:solidFill>
                  <a:srgbClr val="FF0000"/>
                </a:solidFill>
              </a:rPr>
              <a:t>Mitochondrial disorders </a:t>
            </a:r>
          </a:p>
          <a:p>
            <a:pPr>
              <a:lnSpc>
                <a:spcPct val="80000"/>
              </a:lnSpc>
            </a:pPr>
            <a:endParaRPr lang="en-US" altLang="en-US" sz="2000" dirty="0"/>
          </a:p>
        </p:txBody>
      </p:sp>
      <p:sp>
        <p:nvSpPr>
          <p:cNvPr id="25605" name="Rectangle 5">
            <a:extLst>
              <a:ext uri="{FF2B5EF4-FFF2-40B4-BE49-F238E27FC236}">
                <a16:creationId xmlns:a16="http://schemas.microsoft.com/office/drawing/2014/main" id="{39C512A5-808E-E299-9D76-5C1DD91F3123}"/>
              </a:ext>
            </a:extLst>
          </p:cNvPr>
          <p:cNvSpPr>
            <a:spLocks noGrp="1" noRot="1" noChangeArrowheads="1"/>
          </p:cNvSpPr>
          <p:nvPr>
            <p:ph sz="half" idx="2"/>
          </p:nvPr>
        </p:nvSpPr>
        <p:spPr>
          <a:xfrm>
            <a:off x="4648200" y="1371600"/>
            <a:ext cx="4194175" cy="5334000"/>
          </a:xfrm>
        </p:spPr>
        <p:txBody>
          <a:bodyPr>
            <a:normAutofit lnSpcReduction="10000"/>
          </a:bodyPr>
          <a:lstStyle/>
          <a:p>
            <a:pPr>
              <a:lnSpc>
                <a:spcPct val="80000"/>
              </a:lnSpc>
            </a:pPr>
            <a:r>
              <a:rPr lang="en-US" altLang="en-US" sz="2000" dirty="0" err="1">
                <a:solidFill>
                  <a:schemeClr val="tx1"/>
                </a:solidFill>
                <a:effectLst>
                  <a:outerShdw blurRad="38100" dist="38100" dir="2700000" algn="tl">
                    <a:srgbClr val="FFFFFF"/>
                  </a:outerShdw>
                </a:effectLst>
              </a:rPr>
              <a:t>Perixosomal</a:t>
            </a:r>
            <a:r>
              <a:rPr lang="en-US" altLang="en-US" sz="2000" dirty="0">
                <a:solidFill>
                  <a:schemeClr val="tx1"/>
                </a:solidFill>
                <a:effectLst>
                  <a:outerShdw blurRad="38100" dist="38100" dir="2700000" algn="tl">
                    <a:srgbClr val="FFFFFF"/>
                  </a:outerShdw>
                </a:effectLst>
              </a:rPr>
              <a:t> disorder </a:t>
            </a:r>
          </a:p>
          <a:p>
            <a:pPr>
              <a:lnSpc>
                <a:spcPct val="80000"/>
              </a:lnSpc>
            </a:pPr>
            <a:r>
              <a:rPr lang="en-US" altLang="en-US" sz="2000" dirty="0">
                <a:solidFill>
                  <a:srgbClr val="FF0000"/>
                </a:solidFill>
                <a:effectLst>
                  <a:outerShdw blurRad="38100" dist="38100" dir="2700000" algn="tl">
                    <a:srgbClr val="FFFFFF"/>
                  </a:outerShdw>
                </a:effectLst>
              </a:rPr>
              <a:t>Zellweger syndrome </a:t>
            </a:r>
          </a:p>
          <a:p>
            <a:pPr>
              <a:lnSpc>
                <a:spcPct val="80000"/>
              </a:lnSpc>
            </a:pPr>
            <a:r>
              <a:rPr lang="en-US" altLang="en-US" sz="2000" dirty="0" err="1">
                <a:solidFill>
                  <a:srgbClr val="FF0000"/>
                </a:solidFill>
                <a:effectLst>
                  <a:outerShdw blurRad="38100" dist="38100" dir="2700000" algn="tl">
                    <a:srgbClr val="FFFFFF"/>
                  </a:outerShdw>
                </a:effectLst>
              </a:rPr>
              <a:t>Adrenoleukydystrophy</a:t>
            </a:r>
            <a:endParaRPr lang="en-US" altLang="en-US" sz="2000" dirty="0">
              <a:solidFill>
                <a:srgbClr val="FF0000"/>
              </a:solidFill>
              <a:effectLst>
                <a:outerShdw blurRad="38100" dist="38100" dir="2700000" algn="tl">
                  <a:srgbClr val="FFFFFF"/>
                </a:outerShdw>
              </a:effectLst>
            </a:endParaRPr>
          </a:p>
          <a:p>
            <a:pPr>
              <a:lnSpc>
                <a:spcPct val="80000"/>
              </a:lnSpc>
            </a:pPr>
            <a:r>
              <a:rPr lang="en-US" altLang="en-US" sz="2000" dirty="0">
                <a:solidFill>
                  <a:schemeClr val="tx1"/>
                </a:solidFill>
                <a:effectLst>
                  <a:outerShdw blurRad="38100" dist="38100" dir="2700000" algn="tl">
                    <a:srgbClr val="FFFFFF"/>
                  </a:outerShdw>
                </a:effectLst>
              </a:rPr>
              <a:t>Lysosomal Storage disease </a:t>
            </a:r>
          </a:p>
          <a:p>
            <a:pPr>
              <a:lnSpc>
                <a:spcPct val="80000"/>
              </a:lnSpc>
            </a:pPr>
            <a:r>
              <a:rPr lang="en-US" altLang="en-US" sz="2000" dirty="0" err="1">
                <a:solidFill>
                  <a:srgbClr val="FF0000"/>
                </a:solidFill>
                <a:effectLst>
                  <a:outerShdw blurRad="38100" dist="38100" dir="2700000" algn="tl">
                    <a:srgbClr val="FFFFFF"/>
                  </a:outerShdw>
                </a:effectLst>
              </a:rPr>
              <a:t>Sphingolipidoses</a:t>
            </a:r>
            <a:r>
              <a:rPr lang="en-US" altLang="en-US" sz="2000" dirty="0">
                <a:solidFill>
                  <a:srgbClr val="FF0000"/>
                </a:solidFill>
                <a:effectLst>
                  <a:outerShdw blurRad="38100" dist="38100" dir="2700000" algn="tl">
                    <a:srgbClr val="FFFFFF"/>
                  </a:outerShdw>
                </a:effectLst>
              </a:rPr>
              <a:t>(</a:t>
            </a:r>
            <a:r>
              <a:rPr lang="en-US" altLang="en-US" sz="2000" dirty="0" err="1">
                <a:solidFill>
                  <a:srgbClr val="FF0000"/>
                </a:solidFill>
                <a:effectLst>
                  <a:outerShdw blurRad="38100" dist="38100" dir="2700000" algn="tl">
                    <a:srgbClr val="FFFFFF"/>
                  </a:outerShdw>
                </a:effectLst>
              </a:rPr>
              <a:t>Goucher</a:t>
            </a:r>
            <a:r>
              <a:rPr lang="en-US" altLang="en-US" sz="2000" dirty="0">
                <a:solidFill>
                  <a:srgbClr val="FF0000"/>
                </a:solidFill>
                <a:effectLst>
                  <a:outerShdw blurRad="38100" dist="38100" dir="2700000" algn="tl">
                    <a:srgbClr val="FFFFFF"/>
                  </a:outerShdw>
                </a:effectLst>
              </a:rPr>
              <a:t> disease, </a:t>
            </a:r>
            <a:r>
              <a:rPr lang="en-US" altLang="en-US" sz="2000" dirty="0" err="1">
                <a:solidFill>
                  <a:srgbClr val="FF0000"/>
                </a:solidFill>
                <a:effectLst>
                  <a:outerShdw blurRad="38100" dist="38100" dir="2700000" algn="tl">
                    <a:srgbClr val="FFFFFF"/>
                  </a:outerShdw>
                </a:effectLst>
              </a:rPr>
              <a:t>Nieman</a:t>
            </a:r>
            <a:r>
              <a:rPr lang="en-US" altLang="en-US" sz="2000" dirty="0">
                <a:solidFill>
                  <a:srgbClr val="FF0000"/>
                </a:solidFill>
                <a:effectLst>
                  <a:outerShdw blurRad="38100" dist="38100" dir="2700000" algn="tl">
                    <a:srgbClr val="FFFFFF"/>
                  </a:outerShdw>
                </a:effectLst>
              </a:rPr>
              <a:t> pick disease, </a:t>
            </a:r>
            <a:r>
              <a:rPr lang="en-US" altLang="en-US" sz="2000" dirty="0" err="1">
                <a:solidFill>
                  <a:srgbClr val="FF0000"/>
                </a:solidFill>
                <a:effectLst>
                  <a:outerShdw blurRad="38100" dist="38100" dir="2700000" algn="tl">
                    <a:srgbClr val="FFFFFF"/>
                  </a:outerShdw>
                </a:effectLst>
              </a:rPr>
              <a:t>Tay</a:t>
            </a:r>
            <a:r>
              <a:rPr lang="en-US" altLang="en-US" sz="2000" dirty="0">
                <a:solidFill>
                  <a:srgbClr val="FF0000"/>
                </a:solidFill>
                <a:effectLst>
                  <a:outerShdw blurRad="38100" dist="38100" dir="2700000" algn="tl">
                    <a:srgbClr val="FFFFFF"/>
                  </a:outerShdw>
                </a:effectLst>
              </a:rPr>
              <a:t> </a:t>
            </a:r>
            <a:r>
              <a:rPr lang="en-US" altLang="en-US" sz="2000" dirty="0" err="1">
                <a:solidFill>
                  <a:srgbClr val="FF0000"/>
                </a:solidFill>
                <a:effectLst>
                  <a:outerShdw blurRad="38100" dist="38100" dir="2700000" algn="tl">
                    <a:srgbClr val="FFFFFF"/>
                  </a:outerShdw>
                </a:effectLst>
              </a:rPr>
              <a:t>Sach</a:t>
            </a:r>
            <a:r>
              <a:rPr lang="en-US" altLang="en-US" sz="2000" dirty="0">
                <a:solidFill>
                  <a:srgbClr val="FF0000"/>
                </a:solidFill>
                <a:effectLst>
                  <a:outerShdw blurRad="38100" dist="38100" dir="2700000" algn="tl">
                    <a:srgbClr val="FFFFFF"/>
                  </a:outerShdw>
                </a:effectLst>
              </a:rPr>
              <a:t> disease, </a:t>
            </a:r>
            <a:r>
              <a:rPr lang="en-US" altLang="en-US" sz="2000" dirty="0" err="1">
                <a:solidFill>
                  <a:srgbClr val="FF0000"/>
                </a:solidFill>
                <a:effectLst>
                  <a:outerShdw blurRad="38100" dist="38100" dir="2700000" algn="tl">
                    <a:srgbClr val="FFFFFF"/>
                  </a:outerShdw>
                </a:effectLst>
              </a:rPr>
              <a:t>fabry</a:t>
            </a:r>
            <a:r>
              <a:rPr lang="en-US" altLang="en-US" sz="2000" dirty="0">
                <a:solidFill>
                  <a:srgbClr val="FF0000"/>
                </a:solidFill>
                <a:effectLst>
                  <a:outerShdw blurRad="38100" dist="38100" dir="2700000" algn="tl">
                    <a:srgbClr val="FFFFFF"/>
                  </a:outerShdw>
                </a:effectLst>
              </a:rPr>
              <a:t> disease)</a:t>
            </a:r>
          </a:p>
          <a:p>
            <a:pPr>
              <a:lnSpc>
                <a:spcPct val="80000"/>
              </a:lnSpc>
            </a:pPr>
            <a:r>
              <a:rPr lang="en-US" altLang="en-US" sz="2000" dirty="0" err="1">
                <a:solidFill>
                  <a:srgbClr val="FF0000"/>
                </a:solidFill>
                <a:effectLst>
                  <a:outerShdw blurRad="38100" dist="38100" dir="2700000" algn="tl">
                    <a:srgbClr val="FFFFFF"/>
                  </a:outerShdw>
                </a:effectLst>
              </a:rPr>
              <a:t>Mucopolysaccharidosis</a:t>
            </a:r>
            <a:r>
              <a:rPr lang="en-US" altLang="en-US" sz="2000" dirty="0">
                <a:solidFill>
                  <a:srgbClr val="FF0000"/>
                </a:solidFill>
                <a:effectLst>
                  <a:outerShdw blurRad="38100" dist="38100" dir="2700000" algn="tl">
                    <a:srgbClr val="FFFFFF"/>
                  </a:outerShdw>
                </a:effectLst>
              </a:rPr>
              <a:t> (hurler ,</a:t>
            </a:r>
            <a:r>
              <a:rPr lang="en-US" altLang="en-US" sz="2000" dirty="0" err="1">
                <a:solidFill>
                  <a:srgbClr val="FF0000"/>
                </a:solidFill>
                <a:effectLst>
                  <a:outerShdw blurRad="38100" dist="38100" dir="2700000" algn="tl">
                    <a:srgbClr val="FFFFFF"/>
                  </a:outerShdw>
                </a:effectLst>
              </a:rPr>
              <a:t>hunter,morquio</a:t>
            </a:r>
            <a:r>
              <a:rPr lang="en-US" altLang="en-US" sz="2000" dirty="0">
                <a:solidFill>
                  <a:srgbClr val="FF0000"/>
                </a:solidFill>
                <a:effectLst>
                  <a:outerShdw blurRad="38100" dist="38100" dir="2700000" algn="tl">
                    <a:srgbClr val="FFFFFF"/>
                  </a:outerShdw>
                </a:effectLst>
              </a:rPr>
              <a:t>)</a:t>
            </a:r>
          </a:p>
          <a:p>
            <a:pPr>
              <a:lnSpc>
                <a:spcPct val="80000"/>
              </a:lnSpc>
            </a:pPr>
            <a:r>
              <a:rPr lang="en-US" altLang="en-US" sz="2000" dirty="0">
                <a:solidFill>
                  <a:schemeClr val="tx1"/>
                </a:solidFill>
                <a:effectLst>
                  <a:outerShdw blurRad="38100" dist="38100" dir="2700000" algn="tl">
                    <a:srgbClr val="FFFFFF"/>
                  </a:outerShdw>
                </a:effectLst>
              </a:rPr>
              <a:t>Amino acid metabolism Disorders </a:t>
            </a:r>
          </a:p>
          <a:p>
            <a:pPr>
              <a:lnSpc>
                <a:spcPct val="80000"/>
              </a:lnSpc>
            </a:pPr>
            <a:r>
              <a:rPr lang="en-US" altLang="en-US" sz="2000" dirty="0" err="1">
                <a:solidFill>
                  <a:srgbClr val="FF0000"/>
                </a:solidFill>
                <a:effectLst>
                  <a:outerShdw blurRad="38100" dist="38100" dir="2700000" algn="tl">
                    <a:srgbClr val="FFFFFF"/>
                  </a:outerShdw>
                </a:effectLst>
              </a:rPr>
              <a:t>Phenylketonurea</a:t>
            </a:r>
            <a:r>
              <a:rPr lang="en-US" altLang="en-US" sz="2000" dirty="0">
                <a:solidFill>
                  <a:srgbClr val="FF0000"/>
                </a:solidFill>
                <a:effectLst>
                  <a:outerShdw blurRad="38100" dist="38100" dir="2700000" algn="tl">
                    <a:srgbClr val="FFFFFF"/>
                  </a:outerShdw>
                </a:effectLst>
              </a:rPr>
              <a:t> </a:t>
            </a:r>
          </a:p>
          <a:p>
            <a:pPr>
              <a:lnSpc>
                <a:spcPct val="80000"/>
              </a:lnSpc>
            </a:pPr>
            <a:r>
              <a:rPr lang="en-US" altLang="en-US" sz="2000" dirty="0" err="1">
                <a:solidFill>
                  <a:srgbClr val="FF0000"/>
                </a:solidFill>
                <a:effectLst>
                  <a:outerShdw blurRad="38100" dist="38100" dir="2700000" algn="tl">
                    <a:srgbClr val="FFFFFF"/>
                  </a:outerShdw>
                </a:effectLst>
              </a:rPr>
              <a:t>Tyrosinemia</a:t>
            </a:r>
            <a:r>
              <a:rPr lang="en-US" altLang="en-US" sz="2000" dirty="0">
                <a:solidFill>
                  <a:srgbClr val="FF0000"/>
                </a:solidFill>
                <a:effectLst>
                  <a:outerShdw blurRad="38100" dist="38100" dir="2700000" algn="tl">
                    <a:srgbClr val="FFFFFF"/>
                  </a:outerShdw>
                </a:effectLst>
              </a:rPr>
              <a:t> </a:t>
            </a:r>
          </a:p>
          <a:p>
            <a:pPr>
              <a:lnSpc>
                <a:spcPct val="80000"/>
              </a:lnSpc>
            </a:pPr>
            <a:r>
              <a:rPr lang="en-US" altLang="en-US" sz="2000" dirty="0" err="1">
                <a:solidFill>
                  <a:srgbClr val="FF0000"/>
                </a:solidFill>
                <a:effectLst>
                  <a:outerShdw blurRad="38100" dist="38100" dir="2700000" algn="tl">
                    <a:srgbClr val="FFFFFF"/>
                  </a:outerShdw>
                </a:effectLst>
              </a:rPr>
              <a:t>Homocysteinurea</a:t>
            </a:r>
            <a:r>
              <a:rPr lang="en-US" altLang="en-US" sz="2000" dirty="0">
                <a:solidFill>
                  <a:srgbClr val="FF0000"/>
                </a:solidFill>
                <a:effectLst>
                  <a:outerShdw blurRad="38100" dist="38100" dir="2700000" algn="tl">
                    <a:srgbClr val="FFFFFF"/>
                  </a:outerShdw>
                </a:effectLst>
              </a:rPr>
              <a:t> </a:t>
            </a:r>
          </a:p>
          <a:p>
            <a:pPr>
              <a:lnSpc>
                <a:spcPct val="80000"/>
              </a:lnSpc>
            </a:pPr>
            <a:r>
              <a:rPr lang="en-US" altLang="en-US" sz="2000" dirty="0">
                <a:solidFill>
                  <a:srgbClr val="FF0000"/>
                </a:solidFill>
                <a:effectLst>
                  <a:outerShdw blurRad="38100" dist="38100" dir="2700000" algn="tl">
                    <a:srgbClr val="FFFFFF"/>
                  </a:outerShdw>
                </a:effectLst>
              </a:rPr>
              <a:t>Maple syrup urine disease </a:t>
            </a:r>
          </a:p>
          <a:p>
            <a:pPr>
              <a:lnSpc>
                <a:spcPct val="80000"/>
              </a:lnSpc>
            </a:pPr>
            <a:r>
              <a:rPr lang="en-US" altLang="en-US" sz="2000" dirty="0">
                <a:solidFill>
                  <a:srgbClr val="FF0000"/>
                </a:solidFill>
                <a:effectLst>
                  <a:outerShdw blurRad="38100" dist="38100" dir="2700000" algn="tl">
                    <a:srgbClr val="FFFFFF"/>
                  </a:outerShdw>
                </a:effectLst>
              </a:rPr>
              <a:t>Purine metabolism (</a:t>
            </a:r>
            <a:r>
              <a:rPr lang="en-US" altLang="en-US" sz="2000" dirty="0" err="1">
                <a:solidFill>
                  <a:srgbClr val="FF0000"/>
                </a:solidFill>
                <a:effectLst>
                  <a:outerShdw blurRad="38100" dist="38100" dir="2700000" algn="tl">
                    <a:srgbClr val="FFFFFF"/>
                  </a:outerShdw>
                </a:effectLst>
              </a:rPr>
              <a:t>lesch</a:t>
            </a:r>
            <a:r>
              <a:rPr lang="en-US" altLang="en-US" sz="2000" dirty="0">
                <a:solidFill>
                  <a:srgbClr val="FF0000"/>
                </a:solidFill>
                <a:effectLst>
                  <a:outerShdw blurRad="38100" dist="38100" dir="2700000" algn="tl">
                    <a:srgbClr val="FFFFFF"/>
                  </a:outerShdw>
                </a:effectLst>
              </a:rPr>
              <a:t> </a:t>
            </a:r>
            <a:r>
              <a:rPr lang="en-US" altLang="en-US" sz="2000" dirty="0" err="1">
                <a:solidFill>
                  <a:srgbClr val="FF0000"/>
                </a:solidFill>
                <a:effectLst>
                  <a:outerShdw blurRad="38100" dist="38100" dir="2700000" algn="tl">
                    <a:srgbClr val="FFFFFF"/>
                  </a:outerShdw>
                </a:effectLst>
              </a:rPr>
              <a:t>nyhan</a:t>
            </a:r>
            <a:r>
              <a:rPr lang="en-US" altLang="en-US" sz="2000" dirty="0">
                <a:solidFill>
                  <a:srgbClr val="FF0000"/>
                </a:solidFill>
                <a:effectLst>
                  <a:outerShdw blurRad="38100" dist="38100" dir="2700000" algn="tl">
                    <a:srgbClr val="FFFFFF"/>
                  </a:outerShdw>
                </a:effectLst>
              </a:rPr>
              <a:t> Syndrome )</a:t>
            </a:r>
          </a:p>
        </p:txBody>
      </p:sp>
    </p:spTree>
    <p:extLst>
      <p:ext uri="{BB962C8B-B14F-4D97-AF65-F5344CB8AC3E}">
        <p14:creationId xmlns:p14="http://schemas.microsoft.com/office/powerpoint/2010/main" val="316342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F8ED85E-0F2C-D90E-467B-3777C51046DC}"/>
              </a:ext>
            </a:extLst>
          </p:cNvPr>
          <p:cNvSpPr>
            <a:spLocks noGrp="1" noRot="1" noChangeArrowheads="1"/>
          </p:cNvSpPr>
          <p:nvPr>
            <p:ph type="title"/>
          </p:nvPr>
        </p:nvSpPr>
        <p:spPr/>
        <p:txBody>
          <a:bodyPr>
            <a:normAutofit fontScale="90000"/>
          </a:bodyPr>
          <a:lstStyle/>
          <a:p>
            <a:r>
              <a:rPr lang="en-US" altLang="en-US" sz="4000" u="sng">
                <a:solidFill>
                  <a:srgbClr val="000000"/>
                </a:solidFill>
                <a:effectLst>
                  <a:outerShdw blurRad="38100" dist="38100" dir="2700000" algn="tl">
                    <a:srgbClr val="FFFFFF"/>
                  </a:outerShdw>
                </a:effectLst>
              </a:rPr>
              <a:t>Transient Hyperammonemia of Newborn:</a:t>
            </a:r>
          </a:p>
        </p:txBody>
      </p:sp>
      <p:sp>
        <p:nvSpPr>
          <p:cNvPr id="51203" name="Rectangle 3">
            <a:extLst>
              <a:ext uri="{FF2B5EF4-FFF2-40B4-BE49-F238E27FC236}">
                <a16:creationId xmlns:a16="http://schemas.microsoft.com/office/drawing/2014/main" id="{3DEB5B54-981C-C06F-3C9C-47FF699C854F}"/>
              </a:ext>
            </a:extLst>
          </p:cNvPr>
          <p:cNvSpPr>
            <a:spLocks noGrp="1" noRot="1" noChangeArrowheads="1"/>
          </p:cNvSpPr>
          <p:nvPr>
            <p:ph idx="1"/>
          </p:nvPr>
        </p:nvSpPr>
        <p:spPr>
          <a:xfrm>
            <a:off x="301625" y="1676400"/>
            <a:ext cx="8537575" cy="4876800"/>
          </a:xfrm>
        </p:spPr>
        <p:txBody>
          <a:bodyPr/>
          <a:lstStyle/>
          <a:p>
            <a:pPr>
              <a:lnSpc>
                <a:spcPct val="90000"/>
              </a:lnSpc>
            </a:pPr>
            <a:r>
              <a:rPr lang="en-US" altLang="en-US" sz="2800" dirty="0"/>
              <a:t>Markedly </a:t>
            </a:r>
            <a:r>
              <a:rPr lang="en-US" altLang="en-US" sz="2800" b="1" u="sng" dirty="0">
                <a:solidFill>
                  <a:schemeClr val="accent2"/>
                </a:solidFill>
              </a:rPr>
              <a:t>high NH4</a:t>
            </a:r>
            <a:r>
              <a:rPr lang="en-US" altLang="en-US" sz="2800" dirty="0"/>
              <a:t> in an infant </a:t>
            </a:r>
            <a:r>
              <a:rPr lang="en-US" altLang="en-US" sz="2800" b="1" u="sng" dirty="0"/>
              <a:t>less than 24 HOL, or first 1-2 DOL </a:t>
            </a:r>
            <a:r>
              <a:rPr lang="en-US" altLang="en-US" sz="2800" b="1" u="sng" dirty="0">
                <a:solidFill>
                  <a:srgbClr val="CC0000"/>
                </a:solidFill>
              </a:rPr>
              <a:t>before</a:t>
            </a:r>
            <a:r>
              <a:rPr lang="en-US" altLang="en-US" sz="2800" b="1" u="sng" dirty="0"/>
              <a:t> protein intake occurs.</a:t>
            </a:r>
          </a:p>
          <a:p>
            <a:pPr>
              <a:lnSpc>
                <a:spcPct val="90000"/>
              </a:lnSpc>
            </a:pPr>
            <a:r>
              <a:rPr lang="en-US" altLang="en-US" sz="2800" dirty="0"/>
              <a:t>Often in context of </a:t>
            </a:r>
            <a:r>
              <a:rPr lang="en-US" altLang="en-US" sz="2800" u="sng" dirty="0"/>
              <a:t>large, premature infant</a:t>
            </a:r>
            <a:r>
              <a:rPr lang="en-US" altLang="en-US" sz="2800" dirty="0"/>
              <a:t> with symptomatic pulmonary disease.</a:t>
            </a:r>
          </a:p>
          <a:p>
            <a:pPr>
              <a:lnSpc>
                <a:spcPct val="90000"/>
              </a:lnSpc>
            </a:pPr>
            <a:r>
              <a:rPr lang="en-US" altLang="en-US" sz="2800" dirty="0"/>
              <a:t>Very </a:t>
            </a:r>
            <a:r>
              <a:rPr lang="en-US" altLang="en-US" sz="2800" u="sng" dirty="0"/>
              <a:t>sick</a:t>
            </a:r>
            <a:r>
              <a:rPr lang="en-US" altLang="en-US" sz="2800" dirty="0"/>
              <a:t> infant. </a:t>
            </a:r>
          </a:p>
          <a:p>
            <a:pPr>
              <a:lnSpc>
                <a:spcPct val="90000"/>
              </a:lnSpc>
            </a:pPr>
            <a:r>
              <a:rPr lang="en-US" altLang="en-US" sz="2800" dirty="0"/>
              <a:t>Unknown precipitant, unknown etiology (possible slow delayed urea cycle initiation), with potential for severe sequelae (20-30% death, 30-40% </a:t>
            </a:r>
            <a:r>
              <a:rPr lang="en-US" altLang="en-US" sz="2800" dirty="0" err="1"/>
              <a:t>abnl</a:t>
            </a:r>
            <a:r>
              <a:rPr lang="en-US" altLang="en-US" sz="2800" dirty="0"/>
              <a:t> devo) if not treated. </a:t>
            </a:r>
          </a:p>
          <a:p>
            <a:pPr>
              <a:lnSpc>
                <a:spcPct val="90000"/>
              </a:lnSpc>
            </a:pPr>
            <a:r>
              <a:rPr lang="en-US" altLang="en-US" sz="2800" dirty="0"/>
              <a:t>Does not recur after being treated. </a:t>
            </a:r>
          </a:p>
          <a:p>
            <a:pPr>
              <a:lnSpc>
                <a:spcPct val="90000"/>
              </a:lnSpc>
            </a:pPr>
            <a:endParaRPr lang="en-US" altLang="en-US" sz="2800" dirty="0"/>
          </a:p>
        </p:txBody>
      </p:sp>
    </p:spTree>
    <p:extLst>
      <p:ext uri="{BB962C8B-B14F-4D97-AF65-F5344CB8AC3E}">
        <p14:creationId xmlns:p14="http://schemas.microsoft.com/office/powerpoint/2010/main" val="375281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27F69B11-2B52-BD85-9D4A-233482F67A3F}"/>
              </a:ext>
            </a:extLst>
          </p:cNvPr>
          <p:cNvSpPr>
            <a:spLocks noGrp="1" noRot="1" noChangeArrowheads="1"/>
          </p:cNvSpPr>
          <p:nvPr>
            <p:ph type="title"/>
          </p:nvPr>
        </p:nvSpPr>
        <p:spPr>
          <a:xfrm>
            <a:off x="228600" y="2743200"/>
            <a:ext cx="8510588" cy="1325563"/>
          </a:xfrm>
        </p:spPr>
        <p:txBody>
          <a:bodyPr>
            <a:normAutofit/>
          </a:bodyPr>
          <a:lstStyle/>
          <a:p>
            <a:pPr algn="ctr"/>
            <a:r>
              <a:rPr lang="en-US" altLang="en-US" sz="4000" u="sng" dirty="0"/>
              <a:t>Carbohydrate related Disorders:</a:t>
            </a:r>
          </a:p>
        </p:txBody>
      </p:sp>
    </p:spTree>
    <p:extLst>
      <p:ext uri="{BB962C8B-B14F-4D97-AF65-F5344CB8AC3E}">
        <p14:creationId xmlns:p14="http://schemas.microsoft.com/office/powerpoint/2010/main" val="145599073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1000"/>
                                        <p:tgtEl>
                                          <p:spTgt spid="84994"/>
                                        </p:tgtEl>
                                      </p:cBhvr>
                                    </p:animEffect>
                                    <p:anim calcmode="lin" valueType="num">
                                      <p:cBhvr>
                                        <p:cTn id="8" dur="1000" fill="hold"/>
                                        <p:tgtEl>
                                          <p:spTgt spid="84994"/>
                                        </p:tgtEl>
                                        <p:attrNameLst>
                                          <p:attrName>ppt_x</p:attrName>
                                        </p:attrNameLst>
                                      </p:cBhvr>
                                      <p:tavLst>
                                        <p:tav tm="0">
                                          <p:val>
                                            <p:strVal val="#ppt_x"/>
                                          </p:val>
                                        </p:tav>
                                        <p:tav tm="100000">
                                          <p:val>
                                            <p:strVal val="#ppt_x"/>
                                          </p:val>
                                        </p:tav>
                                      </p:tavLst>
                                    </p:anim>
                                    <p:anim calcmode="lin" valueType="num">
                                      <p:cBhvr>
                                        <p:cTn id="9" dur="898" decel="100000" fill="hold"/>
                                        <p:tgtEl>
                                          <p:spTgt spid="849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49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77DE-2E5A-41E5-0734-558A34F900D6}"/>
              </a:ext>
            </a:extLst>
          </p:cNvPr>
          <p:cNvSpPr>
            <a:spLocks noGrp="1"/>
          </p:cNvSpPr>
          <p:nvPr>
            <p:ph type="title"/>
          </p:nvPr>
        </p:nvSpPr>
        <p:spPr>
          <a:xfrm>
            <a:off x="190198" y="334888"/>
            <a:ext cx="7886700" cy="1325563"/>
          </a:xfrm>
        </p:spPr>
        <p:txBody>
          <a:bodyPr/>
          <a:lstStyle/>
          <a:p>
            <a:r>
              <a:rPr lang="en-US" sz="6000" b="1" dirty="0" err="1"/>
              <a:t>GALCTOSEMIA</a:t>
            </a:r>
            <a:r>
              <a:rPr lang="en-US" b="1" dirty="0"/>
              <a:t>:</a:t>
            </a:r>
            <a:endParaRPr lang="en-JO" b="1" dirty="0"/>
          </a:p>
        </p:txBody>
      </p:sp>
      <p:sp>
        <p:nvSpPr>
          <p:cNvPr id="3" name="Content Placeholder 2">
            <a:extLst>
              <a:ext uri="{FF2B5EF4-FFF2-40B4-BE49-F238E27FC236}">
                <a16:creationId xmlns:a16="http://schemas.microsoft.com/office/drawing/2014/main" id="{FB654CAB-1AF5-667D-AEAA-585D769BB4A4}"/>
              </a:ext>
            </a:extLst>
          </p:cNvPr>
          <p:cNvSpPr>
            <a:spLocks noGrp="1"/>
          </p:cNvSpPr>
          <p:nvPr>
            <p:ph idx="1"/>
          </p:nvPr>
        </p:nvSpPr>
        <p:spPr>
          <a:xfrm>
            <a:off x="0" y="1825624"/>
            <a:ext cx="8950476" cy="5032376"/>
          </a:xfrm>
        </p:spPr>
        <p:txBody>
          <a:bodyPr/>
          <a:lstStyle/>
          <a:p>
            <a:r>
              <a:rPr lang="en-US" dirty="0"/>
              <a:t> </a:t>
            </a:r>
            <a:r>
              <a:rPr lang="en-US" dirty="0" err="1"/>
              <a:t>Galactosemia</a:t>
            </a:r>
            <a:r>
              <a:rPr lang="en-US" dirty="0"/>
              <a:t> denotes the elevated level of galactose in the blood and is found in 3 distinct inborn errors of galactose metabolism in 1 of the following enzymes:</a:t>
            </a:r>
          </a:p>
          <a:p>
            <a:r>
              <a:rPr lang="en-US" b="1" dirty="0"/>
              <a:t> </a:t>
            </a:r>
            <a:r>
              <a:rPr lang="en-US" b="1" dirty="0">
                <a:solidFill>
                  <a:srgbClr val="008000"/>
                </a:solidFill>
              </a:rPr>
              <a:t>1)galactose-1-phosphate </a:t>
            </a:r>
            <a:r>
              <a:rPr lang="en-US" b="1" dirty="0" err="1">
                <a:solidFill>
                  <a:srgbClr val="008000"/>
                </a:solidFill>
              </a:rPr>
              <a:t>uridyltransferase</a:t>
            </a:r>
            <a:r>
              <a:rPr lang="en-US" b="1" dirty="0">
                <a:solidFill>
                  <a:srgbClr val="008000"/>
                </a:solidFill>
              </a:rPr>
              <a:t>.</a:t>
            </a:r>
          </a:p>
          <a:p>
            <a:r>
              <a:rPr lang="en-US" b="1" dirty="0">
                <a:solidFill>
                  <a:srgbClr val="008000"/>
                </a:solidFill>
              </a:rPr>
              <a:t>2) </a:t>
            </a:r>
            <a:r>
              <a:rPr lang="en-US" b="1" dirty="0" err="1">
                <a:solidFill>
                  <a:srgbClr val="008000"/>
                </a:solidFill>
              </a:rPr>
              <a:t>galactokinase</a:t>
            </a:r>
            <a:r>
              <a:rPr lang="en-US" b="1" dirty="0">
                <a:solidFill>
                  <a:srgbClr val="008000"/>
                </a:solidFill>
              </a:rPr>
              <a:t>.</a:t>
            </a:r>
          </a:p>
          <a:p>
            <a:r>
              <a:rPr lang="en-US" dirty="0"/>
              <a:t>3)uridine diphosphate </a:t>
            </a:r>
            <a:r>
              <a:rPr lang="en-US" dirty="0" err="1"/>
              <a:t>galactose-4-epimerase</a:t>
            </a:r>
            <a:r>
              <a:rPr lang="en-US" dirty="0"/>
              <a:t>. </a:t>
            </a:r>
          </a:p>
          <a:p>
            <a:r>
              <a:rPr lang="en-US" dirty="0"/>
              <a:t>The term  </a:t>
            </a:r>
            <a:r>
              <a:rPr lang="en-US" dirty="0" err="1"/>
              <a:t>galactosemia</a:t>
            </a:r>
            <a:r>
              <a:rPr lang="en-US" dirty="0"/>
              <a:t>, although adequate for the deficiencies in any of these disorders, generally designates the transferase deficiency</a:t>
            </a:r>
            <a:endParaRPr lang="en-JO" dirty="0"/>
          </a:p>
        </p:txBody>
      </p:sp>
    </p:spTree>
    <p:extLst>
      <p:ext uri="{BB962C8B-B14F-4D97-AF65-F5344CB8AC3E}">
        <p14:creationId xmlns:p14="http://schemas.microsoft.com/office/powerpoint/2010/main" val="3864425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12BABC8-6FE1-5884-3185-B64F82E60F7A}"/>
              </a:ext>
            </a:extLst>
          </p:cNvPr>
          <p:cNvSpPr>
            <a:spLocks noGrp="1" noRot="1" noChangeArrowheads="1"/>
          </p:cNvSpPr>
          <p:nvPr>
            <p:ph type="title"/>
          </p:nvPr>
        </p:nvSpPr>
        <p:spPr>
          <a:xfrm>
            <a:off x="2154621" y="-165538"/>
            <a:ext cx="7886700" cy="1325563"/>
          </a:xfrm>
        </p:spPr>
        <p:txBody>
          <a:bodyPr/>
          <a:lstStyle/>
          <a:p>
            <a:r>
              <a:rPr lang="en-US" altLang="en-US" u="sng" dirty="0" err="1">
                <a:solidFill>
                  <a:srgbClr val="000000"/>
                </a:solidFill>
                <a:effectLst>
                  <a:outerShdw blurRad="38100" dist="38100" dir="2700000" algn="tl">
                    <a:srgbClr val="FFFFFF"/>
                  </a:outerShdw>
                </a:effectLst>
                <a:latin typeface="Raleway ExtraBold" pitchFamily="2" charset="0"/>
              </a:rPr>
              <a:t>Galactosemia</a:t>
            </a:r>
            <a:endParaRPr lang="en-US" altLang="en-US" u="sng" dirty="0">
              <a:solidFill>
                <a:srgbClr val="000000"/>
              </a:solidFill>
              <a:effectLst>
                <a:outerShdw blurRad="38100" dist="38100" dir="2700000" algn="tl">
                  <a:srgbClr val="FFFFFF"/>
                </a:outerShdw>
              </a:effectLst>
              <a:latin typeface="Raleway ExtraBold" pitchFamily="2" charset="0"/>
            </a:endParaRPr>
          </a:p>
        </p:txBody>
      </p:sp>
      <p:sp>
        <p:nvSpPr>
          <p:cNvPr id="3" name="Content Placeholder 2">
            <a:extLst>
              <a:ext uri="{FF2B5EF4-FFF2-40B4-BE49-F238E27FC236}">
                <a16:creationId xmlns:a16="http://schemas.microsoft.com/office/drawing/2014/main" id="{DC4B8BF0-8098-BA98-9B75-4D08368AB19B}"/>
              </a:ext>
            </a:extLst>
          </p:cNvPr>
          <p:cNvSpPr>
            <a:spLocks noGrp="1"/>
          </p:cNvSpPr>
          <p:nvPr>
            <p:ph idx="1"/>
          </p:nvPr>
        </p:nvSpPr>
        <p:spPr>
          <a:xfrm>
            <a:off x="205936" y="1117600"/>
            <a:ext cx="8732128" cy="5687181"/>
          </a:xfrm>
        </p:spPr>
        <p:txBody>
          <a:bodyPr>
            <a:normAutofit/>
          </a:bodyPr>
          <a:lstStyle/>
          <a:p>
            <a:endParaRPr lang="en-US" b="1" dirty="0">
              <a:solidFill>
                <a:srgbClr val="CC0000"/>
              </a:solidFill>
            </a:endParaRPr>
          </a:p>
          <a:p>
            <a:r>
              <a:rPr lang="en-US" b="1" dirty="0">
                <a:solidFill>
                  <a:srgbClr val="008000"/>
                </a:solidFill>
              </a:rPr>
              <a:t>Galactose-1-Phosphate </a:t>
            </a:r>
            <a:r>
              <a:rPr lang="en-US" b="1" dirty="0" err="1">
                <a:solidFill>
                  <a:srgbClr val="008000"/>
                </a:solidFill>
              </a:rPr>
              <a:t>Uridyl</a:t>
            </a:r>
            <a:r>
              <a:rPr lang="en-US" b="1" dirty="0">
                <a:solidFill>
                  <a:srgbClr val="008000"/>
                </a:solidFill>
              </a:rPr>
              <a:t> Transferase deficiency </a:t>
            </a:r>
            <a:r>
              <a:rPr lang="en-US" b="1" dirty="0" err="1">
                <a:solidFill>
                  <a:srgbClr val="008000"/>
                </a:solidFill>
              </a:rPr>
              <a:t>galactocemia</a:t>
            </a:r>
            <a:r>
              <a:rPr lang="en-US" b="1" dirty="0">
                <a:solidFill>
                  <a:srgbClr val="008000"/>
                </a:solidFill>
              </a:rPr>
              <a:t> :</a:t>
            </a:r>
            <a:endParaRPr lang="en-US" b="1" dirty="0"/>
          </a:p>
          <a:p>
            <a:r>
              <a:rPr lang="en-US" b="1" dirty="0"/>
              <a:t>Two forms of deficiency: complete( classical </a:t>
            </a:r>
            <a:r>
              <a:rPr lang="en-US" b="1" dirty="0" err="1"/>
              <a:t>galactosemia</a:t>
            </a:r>
            <a:r>
              <a:rPr lang="en-US" b="1" dirty="0"/>
              <a:t>) vs partial (asymptomatic )</a:t>
            </a:r>
          </a:p>
          <a:p>
            <a:r>
              <a:rPr lang="en-US" sz="3800" b="1" dirty="0">
                <a:solidFill>
                  <a:srgbClr val="CC0000"/>
                </a:solidFill>
              </a:rPr>
              <a:t>Classical </a:t>
            </a:r>
            <a:r>
              <a:rPr lang="en-US" sz="3800" b="1" dirty="0" err="1">
                <a:solidFill>
                  <a:srgbClr val="CC0000"/>
                </a:solidFill>
              </a:rPr>
              <a:t>galactosemia</a:t>
            </a:r>
            <a:r>
              <a:rPr lang="en-US" sz="3800" b="1" dirty="0">
                <a:solidFill>
                  <a:srgbClr val="CC0000"/>
                </a:solidFill>
              </a:rPr>
              <a:t>:</a:t>
            </a:r>
          </a:p>
          <a:p>
            <a:r>
              <a:rPr lang="en-US" b="1" dirty="0">
                <a:solidFill>
                  <a:srgbClr val="CC0000"/>
                </a:solidFill>
              </a:rPr>
              <a:t>Onset</a:t>
            </a:r>
            <a:r>
              <a:rPr lang="en-US" dirty="0"/>
              <a:t> : 2</a:t>
            </a:r>
            <a:r>
              <a:rPr lang="en-US" baseline="30000" dirty="0"/>
              <a:t>nd</a:t>
            </a:r>
            <a:r>
              <a:rPr lang="en-US" dirty="0"/>
              <a:t> half of the 1</a:t>
            </a:r>
            <a:r>
              <a:rPr lang="en-US" baseline="30000" dirty="0"/>
              <a:t>st</a:t>
            </a:r>
            <a:r>
              <a:rPr lang="en-US" dirty="0"/>
              <a:t> week of life .</a:t>
            </a:r>
          </a:p>
          <a:p>
            <a:r>
              <a:rPr lang="en-US" b="1" dirty="0">
                <a:solidFill>
                  <a:srgbClr val="CC0000"/>
                </a:solidFill>
              </a:rPr>
              <a:t>Incidence</a:t>
            </a:r>
            <a:r>
              <a:rPr lang="en-US" dirty="0"/>
              <a:t>:60,000 live births .</a:t>
            </a:r>
          </a:p>
          <a:p>
            <a:r>
              <a:rPr lang="en-US" dirty="0"/>
              <a:t>The newborn infant receives high amounts of lactose (up to 40% in breast milk and certain formulas). Without the transferase enzyme, the infant is unable to metabolize </a:t>
            </a:r>
            <a:r>
              <a:rPr lang="en-US" b="1" dirty="0">
                <a:solidFill>
                  <a:srgbClr val="CC0000"/>
                </a:solidFill>
              </a:rPr>
              <a:t>galactose-1-phosphate</a:t>
            </a:r>
            <a:r>
              <a:rPr lang="en-US" dirty="0"/>
              <a:t>, the accumulation of which results in injury to </a:t>
            </a:r>
            <a:r>
              <a:rPr lang="en-US" b="1" dirty="0">
                <a:solidFill>
                  <a:srgbClr val="FF66FF"/>
                </a:solidFill>
              </a:rPr>
              <a:t>kidney, liver, and brain.</a:t>
            </a:r>
          </a:p>
          <a:p>
            <a:r>
              <a:rPr lang="en-US" dirty="0"/>
              <a:t> This injury may begin prenatally in the affected fetus by trans placenta galactose derived from the diet of the </a:t>
            </a:r>
            <a:r>
              <a:rPr lang="en-US" b="1" dirty="0">
                <a:solidFill>
                  <a:srgbClr val="CC0000"/>
                </a:solidFill>
              </a:rPr>
              <a:t>heterozygous</a:t>
            </a:r>
            <a:r>
              <a:rPr lang="en-US" dirty="0"/>
              <a:t> mother </a:t>
            </a:r>
            <a:r>
              <a:rPr lang="en-US" b="1" dirty="0">
                <a:solidFill>
                  <a:srgbClr val="CC0000"/>
                </a:solidFill>
              </a:rPr>
              <a:t>OR</a:t>
            </a:r>
            <a:r>
              <a:rPr lang="en-US" dirty="0"/>
              <a:t> by </a:t>
            </a:r>
            <a:r>
              <a:rPr lang="en-US" b="1" dirty="0">
                <a:solidFill>
                  <a:srgbClr val="CC0000"/>
                </a:solidFill>
              </a:rPr>
              <a:t>endogenous</a:t>
            </a:r>
            <a:r>
              <a:rPr lang="en-US" dirty="0"/>
              <a:t> production of galactose in the fetus.</a:t>
            </a:r>
          </a:p>
        </p:txBody>
      </p:sp>
      <p:sp>
        <p:nvSpPr>
          <p:cNvPr id="6" name="Content Placeholder 2">
            <a:extLst>
              <a:ext uri="{FF2B5EF4-FFF2-40B4-BE49-F238E27FC236}">
                <a16:creationId xmlns:a16="http://schemas.microsoft.com/office/drawing/2014/main" id="{AA48D08B-4D2A-1731-5B67-B23AA7311C40}"/>
              </a:ext>
            </a:extLst>
          </p:cNvPr>
          <p:cNvSpPr>
            <a:spLocks noGrp="1"/>
          </p:cNvSpPr>
          <p:nvPr/>
        </p:nvSpPr>
        <p:spPr>
          <a:xfrm>
            <a:off x="3161971" y="1117600"/>
            <a:ext cx="2820058" cy="462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JO" dirty="0"/>
          </a:p>
        </p:txBody>
      </p:sp>
      <p:sp>
        <p:nvSpPr>
          <p:cNvPr id="9" name="Content Placeholder 2">
            <a:extLst>
              <a:ext uri="{FF2B5EF4-FFF2-40B4-BE49-F238E27FC236}">
                <a16:creationId xmlns:a16="http://schemas.microsoft.com/office/drawing/2014/main" id="{103E7E41-574D-5156-0ACC-A4B3D16EDC74}"/>
              </a:ext>
            </a:extLst>
          </p:cNvPr>
          <p:cNvSpPr>
            <a:spLocks noGrp="1"/>
          </p:cNvSpPr>
          <p:nvPr/>
        </p:nvSpPr>
        <p:spPr>
          <a:xfrm>
            <a:off x="3314371" y="1270000"/>
            <a:ext cx="2820058" cy="462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JO" dirty="0"/>
          </a:p>
        </p:txBody>
      </p:sp>
      <p:sp>
        <p:nvSpPr>
          <p:cNvPr id="12" name="Content Placeholder 2">
            <a:extLst>
              <a:ext uri="{FF2B5EF4-FFF2-40B4-BE49-F238E27FC236}">
                <a16:creationId xmlns:a16="http://schemas.microsoft.com/office/drawing/2014/main" id="{41F4FD09-C064-0C9C-B6CB-4B820B6FF8C0}"/>
              </a:ext>
            </a:extLst>
          </p:cNvPr>
          <p:cNvSpPr>
            <a:spLocks noGrp="1"/>
          </p:cNvSpPr>
          <p:nvPr/>
        </p:nvSpPr>
        <p:spPr>
          <a:xfrm>
            <a:off x="3466770" y="1422400"/>
            <a:ext cx="3912367" cy="462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JO" dirty="0"/>
          </a:p>
        </p:txBody>
      </p:sp>
    </p:spTree>
    <p:extLst>
      <p:ext uri="{BB962C8B-B14F-4D97-AF65-F5344CB8AC3E}">
        <p14:creationId xmlns:p14="http://schemas.microsoft.com/office/powerpoint/2010/main" val="178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diagram of a lactose reaction&#10;&#10;Description automatically generated">
            <a:extLst>
              <a:ext uri="{FF2B5EF4-FFF2-40B4-BE49-F238E27FC236}">
                <a16:creationId xmlns:a16="http://schemas.microsoft.com/office/drawing/2014/main" id="{5DC71E75-6A46-9A1F-9F47-E68804B9A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748"/>
            <a:ext cx="6646000" cy="6712660"/>
          </a:xfrm>
          <a:prstGeom prst="rect">
            <a:avLst/>
          </a:prstGeom>
        </p:spPr>
      </p:pic>
    </p:spTree>
    <p:extLst>
      <p:ext uri="{BB962C8B-B14F-4D97-AF65-F5344CB8AC3E}">
        <p14:creationId xmlns:p14="http://schemas.microsoft.com/office/powerpoint/2010/main" val="749024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D77E-4763-FC72-307F-773C470CE6AD}"/>
              </a:ext>
            </a:extLst>
          </p:cNvPr>
          <p:cNvSpPr>
            <a:spLocks noGrp="1"/>
          </p:cNvSpPr>
          <p:nvPr>
            <p:ph type="title"/>
          </p:nvPr>
        </p:nvSpPr>
        <p:spPr>
          <a:xfrm>
            <a:off x="129722" y="0"/>
            <a:ext cx="7886700" cy="876905"/>
          </a:xfrm>
        </p:spPr>
        <p:txBody>
          <a:bodyPr/>
          <a:lstStyle/>
          <a:p>
            <a:endParaRPr lang="en-JO"/>
          </a:p>
        </p:txBody>
      </p:sp>
      <p:sp>
        <p:nvSpPr>
          <p:cNvPr id="5" name="Content Placeholder 4">
            <a:extLst>
              <a:ext uri="{FF2B5EF4-FFF2-40B4-BE49-F238E27FC236}">
                <a16:creationId xmlns:a16="http://schemas.microsoft.com/office/drawing/2014/main" id="{88F670A8-2168-2A89-7FA4-B913FE9E35D6}"/>
              </a:ext>
            </a:extLst>
          </p:cNvPr>
          <p:cNvSpPr>
            <a:spLocks noGrp="1"/>
          </p:cNvSpPr>
          <p:nvPr>
            <p:ph idx="1"/>
          </p:nvPr>
        </p:nvSpPr>
        <p:spPr>
          <a:xfrm>
            <a:off x="129722" y="1084791"/>
            <a:ext cx="7886700" cy="5032375"/>
          </a:xfrm>
        </p:spPr>
        <p:txBody>
          <a:bodyPr>
            <a:normAutofit/>
          </a:bodyPr>
          <a:lstStyle/>
          <a:p>
            <a:r>
              <a:rPr lang="en-US" dirty="0"/>
              <a:t>The diagnosis of </a:t>
            </a:r>
            <a:r>
              <a:rPr lang="en-US" dirty="0" err="1"/>
              <a:t>uridyl</a:t>
            </a:r>
            <a:r>
              <a:rPr lang="en-US" dirty="0"/>
              <a:t> transferase deficiency should be considered in new born or  young infants with any of the following features within a few days or weeks after  birth: </a:t>
            </a:r>
            <a:endParaRPr lang="ar-SA" dirty="0">
              <a:solidFill>
                <a:srgbClr val="CC0000"/>
              </a:solidFill>
            </a:endParaRPr>
          </a:p>
          <a:p>
            <a:r>
              <a:rPr lang="ar-SA" dirty="0" err="1">
                <a:solidFill>
                  <a:srgbClr val="CC0000"/>
                </a:solidFill>
              </a:rPr>
              <a:t>Vomiting</a:t>
            </a:r>
            <a:r>
              <a:rPr lang="ar-SA" dirty="0">
                <a:solidFill>
                  <a:srgbClr val="CC0000"/>
                </a:solidFill>
              </a:rPr>
              <a:t> /</a:t>
            </a:r>
            <a:r>
              <a:rPr lang="ar-SA" dirty="0" err="1">
                <a:solidFill>
                  <a:srgbClr val="CC0000"/>
                </a:solidFill>
              </a:rPr>
              <a:t>diarrhea</a:t>
            </a:r>
            <a:r>
              <a:rPr lang="ar-SA" dirty="0">
                <a:solidFill>
                  <a:srgbClr val="CC0000"/>
                </a:solidFill>
              </a:rPr>
              <a:t> </a:t>
            </a:r>
            <a:r>
              <a:rPr lang="ar-SA" dirty="0" err="1">
                <a:solidFill>
                  <a:srgbClr val="CC0000"/>
                </a:solidFill>
              </a:rPr>
              <a:t>after</a:t>
            </a:r>
            <a:r>
              <a:rPr lang="ar-SA" dirty="0">
                <a:solidFill>
                  <a:srgbClr val="CC0000"/>
                </a:solidFill>
              </a:rPr>
              <a:t> </a:t>
            </a:r>
            <a:r>
              <a:rPr lang="ar-SA" dirty="0" err="1">
                <a:solidFill>
                  <a:srgbClr val="CC0000"/>
                </a:solidFill>
              </a:rPr>
              <a:t>feeding</a:t>
            </a:r>
            <a:r>
              <a:rPr lang="ar-SA" dirty="0">
                <a:solidFill>
                  <a:srgbClr val="CC0000"/>
                </a:solidFill>
              </a:rPr>
              <a:t> </a:t>
            </a:r>
          </a:p>
          <a:p>
            <a:r>
              <a:rPr lang="ar-SA" dirty="0" err="1">
                <a:solidFill>
                  <a:srgbClr val="CC0000"/>
                </a:solidFill>
              </a:rPr>
              <a:t>Reducing</a:t>
            </a:r>
            <a:r>
              <a:rPr lang="ar-SA" dirty="0">
                <a:solidFill>
                  <a:srgbClr val="CC0000"/>
                </a:solidFill>
              </a:rPr>
              <a:t> </a:t>
            </a:r>
            <a:r>
              <a:rPr lang="ar-SA" dirty="0" err="1">
                <a:solidFill>
                  <a:srgbClr val="CC0000"/>
                </a:solidFill>
              </a:rPr>
              <a:t>sugar</a:t>
            </a:r>
            <a:r>
              <a:rPr lang="ar-SA" dirty="0">
                <a:solidFill>
                  <a:srgbClr val="CC0000"/>
                </a:solidFill>
              </a:rPr>
              <a:t> </a:t>
            </a:r>
            <a:r>
              <a:rPr lang="ar-SA" dirty="0" err="1">
                <a:solidFill>
                  <a:srgbClr val="CC0000"/>
                </a:solidFill>
              </a:rPr>
              <a:t>in</a:t>
            </a:r>
            <a:r>
              <a:rPr lang="ar-SA" dirty="0">
                <a:solidFill>
                  <a:srgbClr val="CC0000"/>
                </a:solidFill>
              </a:rPr>
              <a:t> </a:t>
            </a:r>
            <a:r>
              <a:rPr lang="ar-SA" dirty="0" err="1">
                <a:solidFill>
                  <a:srgbClr val="CC0000"/>
                </a:solidFill>
              </a:rPr>
              <a:t>urine</a:t>
            </a:r>
            <a:r>
              <a:rPr lang="ar-SA" dirty="0">
                <a:solidFill>
                  <a:srgbClr val="CC0000"/>
                </a:solidFill>
              </a:rPr>
              <a:t> </a:t>
            </a:r>
            <a:endParaRPr lang="en-US" dirty="0"/>
          </a:p>
          <a:p>
            <a:r>
              <a:rPr lang="en-US" dirty="0"/>
              <a:t>-jaundice </a:t>
            </a:r>
          </a:p>
          <a:p>
            <a:r>
              <a:rPr lang="en-US" dirty="0"/>
              <a:t>-irritability </a:t>
            </a:r>
          </a:p>
          <a:p>
            <a:r>
              <a:rPr lang="en-US" dirty="0"/>
              <a:t>-hepatomegaly</a:t>
            </a:r>
          </a:p>
          <a:p>
            <a:r>
              <a:rPr lang="en-US" dirty="0"/>
              <a:t>-hypoglycemia</a:t>
            </a:r>
          </a:p>
          <a:p>
            <a:r>
              <a:rPr lang="en-US" dirty="0"/>
              <a:t>-seizures</a:t>
            </a:r>
          </a:p>
          <a:p>
            <a:r>
              <a:rPr lang="en-US" dirty="0"/>
              <a:t>-feeding difficulty </a:t>
            </a:r>
          </a:p>
          <a:p>
            <a:r>
              <a:rPr lang="en-US" dirty="0"/>
              <a:t>-poor weight gain </a:t>
            </a:r>
          </a:p>
          <a:p>
            <a:r>
              <a:rPr lang="en-US" dirty="0"/>
              <a:t>-</a:t>
            </a:r>
            <a:r>
              <a:rPr lang="en-US" dirty="0" err="1"/>
              <a:t>Aminoaciduria</a:t>
            </a:r>
            <a:endParaRPr lang="en-US" dirty="0"/>
          </a:p>
          <a:p>
            <a:endParaRPr lang="en-US" dirty="0"/>
          </a:p>
        </p:txBody>
      </p:sp>
    </p:spTree>
    <p:extLst>
      <p:ext uri="{BB962C8B-B14F-4D97-AF65-F5344CB8AC3E}">
        <p14:creationId xmlns:p14="http://schemas.microsoft.com/office/powerpoint/2010/main" val="313886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3;p41">
            <a:extLst>
              <a:ext uri="{FF2B5EF4-FFF2-40B4-BE49-F238E27FC236}">
                <a16:creationId xmlns:a16="http://schemas.microsoft.com/office/drawing/2014/main" id="{DC348B29-4917-BD27-6BD2-D9AD27C1D63A}"/>
              </a:ext>
            </a:extLst>
          </p:cNvPr>
          <p:cNvSpPr txBox="1">
            <a:spLocks/>
          </p:cNvSpPr>
          <p:nvPr/>
        </p:nvSpPr>
        <p:spPr>
          <a:xfrm>
            <a:off x="300122" y="351719"/>
            <a:ext cx="5620796" cy="5727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u="sng" dirty="0">
                <a:latin typeface="Raleway ExtraBold" pitchFamily="2" charset="0"/>
              </a:rPr>
              <a:t>INTRODUCTION </a:t>
            </a:r>
          </a:p>
        </p:txBody>
      </p:sp>
      <p:sp>
        <p:nvSpPr>
          <p:cNvPr id="5" name="Google Shape;291;p43">
            <a:extLst>
              <a:ext uri="{FF2B5EF4-FFF2-40B4-BE49-F238E27FC236}">
                <a16:creationId xmlns:a16="http://schemas.microsoft.com/office/drawing/2014/main" id="{191233DA-BF74-33D3-E765-C3443641B010}"/>
              </a:ext>
            </a:extLst>
          </p:cNvPr>
          <p:cNvSpPr txBox="1">
            <a:spLocks/>
          </p:cNvSpPr>
          <p:nvPr/>
        </p:nvSpPr>
        <p:spPr>
          <a:xfrm>
            <a:off x="609600" y="1662525"/>
            <a:ext cx="5836129" cy="2471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1pPr>
            <a:lvl2pPr marL="914400" marR="0" lvl="1"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3pPr>
            <a:lvl4pPr marL="1828800" marR="0" lvl="3"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buFont typeface="Nunito"/>
              <a:buNone/>
            </a:pPr>
            <a:endParaRPr lang="en-US" dirty="0">
              <a:solidFill>
                <a:schemeClr val="tx1"/>
              </a:solidFill>
            </a:endParaRPr>
          </a:p>
        </p:txBody>
      </p:sp>
      <p:sp>
        <p:nvSpPr>
          <p:cNvPr id="6" name="Google Shape;291;p43">
            <a:extLst>
              <a:ext uri="{FF2B5EF4-FFF2-40B4-BE49-F238E27FC236}">
                <a16:creationId xmlns:a16="http://schemas.microsoft.com/office/drawing/2014/main" id="{2B538BC8-7156-FB3C-5F33-8B4EF4F0E00E}"/>
              </a:ext>
            </a:extLst>
          </p:cNvPr>
          <p:cNvSpPr txBox="1">
            <a:spLocks/>
          </p:cNvSpPr>
          <p:nvPr/>
        </p:nvSpPr>
        <p:spPr>
          <a:xfrm>
            <a:off x="82019" y="1196487"/>
            <a:ext cx="9061981" cy="9320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1pPr>
            <a:lvl2pPr marL="914400" marR="0" lvl="1"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3pPr>
            <a:lvl4pPr marL="1828800" marR="0" lvl="3"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buFont typeface="Nunito"/>
              <a:buNone/>
            </a:pPr>
            <a:r>
              <a:rPr lang="en-US" sz="2400" dirty="0">
                <a:solidFill>
                  <a:schemeClr val="tx1"/>
                </a:solidFill>
              </a:rPr>
              <a:t>Genetic metabolic disorders result from the deficiency (or overactivity) of an enzyme, its cofactors, or biochemical transporters that lead to the deficiency of a required metabolite, the buildup of a toxic compound, or a combination of both processes</a:t>
            </a:r>
          </a:p>
        </p:txBody>
      </p:sp>
      <p:pic>
        <p:nvPicPr>
          <p:cNvPr id="7" name="Picture 4" descr="https://scontent.famm6-1.fna.fbcdn.net/v/t1.15752-9/76932023_529844647578877_3851610994698616832_n.png?_nc_cat=106&amp;_nc_oc=AQkIUgYhBDyYOc_WJKv1td3khwqhoQ3AGHg12oJ21gVXxgTV_1h3lOo2kefON-WjS5k&amp;_nc_ht=scontent.famm6-1.fna&amp;oh=f414e479dee1304141a12527e0825e91&amp;oe=5E4F7048">
            <a:extLst>
              <a:ext uri="{FF2B5EF4-FFF2-40B4-BE49-F238E27FC236}">
                <a16:creationId xmlns:a16="http://schemas.microsoft.com/office/drawing/2014/main" id="{4BD6133D-C2B5-07E7-7818-FA16B1F48D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5" t="8894" r="8201" b="3609"/>
          <a:stretch/>
        </p:blipFill>
        <p:spPr bwMode="auto">
          <a:xfrm>
            <a:off x="1848967" y="3446881"/>
            <a:ext cx="5446066" cy="317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697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CAA0260-3204-9AD1-30F2-95549E01B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3702"/>
            <a:ext cx="8920238" cy="5790595"/>
          </a:xfrm>
          <a:prstGeom prst="rect">
            <a:avLst/>
          </a:prstGeom>
        </p:spPr>
      </p:pic>
    </p:spTree>
    <p:extLst>
      <p:ext uri="{BB962C8B-B14F-4D97-AF65-F5344CB8AC3E}">
        <p14:creationId xmlns:p14="http://schemas.microsoft.com/office/powerpoint/2010/main" val="2603145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58B5-4797-E3BC-99CD-A79E4F63A375}"/>
              </a:ext>
            </a:extLst>
          </p:cNvPr>
          <p:cNvSpPr>
            <a:spLocks noGrp="1"/>
          </p:cNvSpPr>
          <p:nvPr>
            <p:ph type="title"/>
          </p:nvPr>
        </p:nvSpPr>
        <p:spPr/>
        <p:txBody>
          <a:bodyPr/>
          <a:lstStyle/>
          <a:p>
            <a:endParaRPr lang="en-JO"/>
          </a:p>
        </p:txBody>
      </p:sp>
      <p:sp>
        <p:nvSpPr>
          <p:cNvPr id="3" name="Content Placeholder 2">
            <a:extLst>
              <a:ext uri="{FF2B5EF4-FFF2-40B4-BE49-F238E27FC236}">
                <a16:creationId xmlns:a16="http://schemas.microsoft.com/office/drawing/2014/main" id="{FB5EF377-5EA5-ED78-BF04-08247ECCE342}"/>
              </a:ext>
            </a:extLst>
          </p:cNvPr>
          <p:cNvSpPr>
            <a:spLocks noGrp="1"/>
          </p:cNvSpPr>
          <p:nvPr>
            <p:ph idx="1"/>
          </p:nvPr>
        </p:nvSpPr>
        <p:spPr/>
        <p:txBody>
          <a:bodyPr>
            <a:normAutofit/>
          </a:bodyPr>
          <a:lstStyle/>
          <a:p>
            <a:r>
              <a:rPr lang="en-US" dirty="0"/>
              <a:t>Untreated children may show nuclear </a:t>
            </a:r>
            <a:r>
              <a:rPr lang="en-US" b="1" dirty="0">
                <a:solidFill>
                  <a:srgbClr val="CC0000"/>
                </a:solidFill>
              </a:rPr>
              <a:t>cataracts</a:t>
            </a:r>
            <a:r>
              <a:rPr lang="en-US" dirty="0"/>
              <a:t>, </a:t>
            </a:r>
            <a:r>
              <a:rPr lang="en-US" b="1" dirty="0" err="1">
                <a:solidFill>
                  <a:srgbClr val="CC0000"/>
                </a:solidFill>
              </a:rPr>
              <a:t>vitreoushemorrhage</a:t>
            </a:r>
            <a:r>
              <a:rPr lang="en-US" b="1" dirty="0">
                <a:solidFill>
                  <a:srgbClr val="CC0000"/>
                </a:solidFill>
              </a:rPr>
              <a:t>, hepatic failure, cirrhosis, ascites, splenomegaly, or </a:t>
            </a:r>
            <a:r>
              <a:rPr lang="en-US" b="1" dirty="0" err="1">
                <a:solidFill>
                  <a:srgbClr val="CC0000"/>
                </a:solidFill>
              </a:rPr>
              <a:t>intellectualdisability</a:t>
            </a:r>
            <a:r>
              <a:rPr lang="en-US" b="1" dirty="0">
                <a:solidFill>
                  <a:srgbClr val="CC0000"/>
                </a:solidFill>
              </a:rPr>
              <a:t>.</a:t>
            </a:r>
          </a:p>
          <a:p>
            <a:r>
              <a:rPr lang="en-US" b="1" dirty="0"/>
              <a:t>Patients with </a:t>
            </a:r>
            <a:r>
              <a:rPr lang="en-US" b="1" dirty="0" err="1"/>
              <a:t>galactosemia</a:t>
            </a:r>
            <a:r>
              <a:rPr lang="en-US" b="1" dirty="0"/>
              <a:t> are at increased risk for </a:t>
            </a:r>
            <a:r>
              <a:rPr lang="en-US" b="1" dirty="0" err="1">
                <a:solidFill>
                  <a:srgbClr val="CC0000"/>
                </a:solidFill>
              </a:rPr>
              <a:t>Escherichia</a:t>
            </a:r>
            <a:r>
              <a:rPr lang="en-US" b="1" dirty="0">
                <a:solidFill>
                  <a:srgbClr val="CC0000"/>
                </a:solidFill>
              </a:rPr>
              <a:t> coli </a:t>
            </a:r>
            <a:r>
              <a:rPr lang="en-US" b="1" dirty="0"/>
              <a:t>neonatal sepsis.</a:t>
            </a:r>
          </a:p>
          <a:p>
            <a:r>
              <a:rPr lang="en-US" b="1" dirty="0"/>
              <a:t>DX: </a:t>
            </a:r>
          </a:p>
          <a:p>
            <a:r>
              <a:rPr lang="en-US" b="1" dirty="0" err="1"/>
              <a:t>Dectect</a:t>
            </a:r>
            <a:r>
              <a:rPr lang="en-US" b="1" dirty="0"/>
              <a:t> glucose +galactose in several specimens of urine </a:t>
            </a:r>
          </a:p>
          <a:p>
            <a:r>
              <a:rPr lang="en-US" b="1" dirty="0"/>
              <a:t>But the confirmatory test is :</a:t>
            </a:r>
          </a:p>
          <a:p>
            <a:r>
              <a:rPr lang="en-US" b="1" dirty="0"/>
              <a:t>Chromatography </a:t>
            </a:r>
          </a:p>
          <a:p>
            <a:r>
              <a:rPr lang="en-US" b="1" dirty="0"/>
              <a:t>Direct </a:t>
            </a:r>
            <a:r>
              <a:rPr lang="en-US" b="1" dirty="0">
                <a:solidFill>
                  <a:srgbClr val="CC0000"/>
                </a:solidFill>
              </a:rPr>
              <a:t>enzyme assays using RBCs. </a:t>
            </a:r>
          </a:p>
        </p:txBody>
      </p:sp>
    </p:spTree>
    <p:extLst>
      <p:ext uri="{BB962C8B-B14F-4D97-AF65-F5344CB8AC3E}">
        <p14:creationId xmlns:p14="http://schemas.microsoft.com/office/powerpoint/2010/main" val="1316051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0D0FC36-7E4A-0746-8389-D6FB6BA90F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85" y="0"/>
            <a:ext cx="8693453" cy="6858000"/>
          </a:xfrm>
        </p:spPr>
      </p:pic>
    </p:spTree>
    <p:extLst>
      <p:ext uri="{BB962C8B-B14F-4D97-AF65-F5344CB8AC3E}">
        <p14:creationId xmlns:p14="http://schemas.microsoft.com/office/powerpoint/2010/main" val="3495438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16C32-078D-77FE-7A6D-B75353FE6978}"/>
              </a:ext>
            </a:extLst>
          </p:cNvPr>
          <p:cNvSpPr>
            <a:spLocks noGrp="1"/>
          </p:cNvSpPr>
          <p:nvPr>
            <p:ph type="title"/>
          </p:nvPr>
        </p:nvSpPr>
        <p:spPr>
          <a:xfrm>
            <a:off x="2458" y="215900"/>
            <a:ext cx="8912942" cy="1325563"/>
          </a:xfrm>
        </p:spPr>
        <p:txBody>
          <a:bodyPr/>
          <a:lstStyle/>
          <a:p>
            <a:r>
              <a:rPr lang="en-US" u="sng" dirty="0">
                <a:latin typeface="Raleway ExtraBold" pitchFamily="2" charset="0"/>
              </a:rPr>
              <a:t>Galactokinase deficiency</a:t>
            </a:r>
          </a:p>
        </p:txBody>
      </p:sp>
      <p:sp>
        <p:nvSpPr>
          <p:cNvPr id="3" name="Content Placeholder 2">
            <a:extLst>
              <a:ext uri="{FF2B5EF4-FFF2-40B4-BE49-F238E27FC236}">
                <a16:creationId xmlns:a16="http://schemas.microsoft.com/office/drawing/2014/main" id="{B7BB2C04-156E-64F7-B38C-2801DA37C890}"/>
              </a:ext>
            </a:extLst>
          </p:cNvPr>
          <p:cNvSpPr>
            <a:spLocks noGrp="1"/>
          </p:cNvSpPr>
          <p:nvPr>
            <p:ph idx="1"/>
          </p:nvPr>
        </p:nvSpPr>
        <p:spPr>
          <a:xfrm>
            <a:off x="628650" y="1825624"/>
            <a:ext cx="7886700" cy="5032375"/>
          </a:xfrm>
        </p:spPr>
        <p:txBody>
          <a:bodyPr>
            <a:normAutofit/>
          </a:bodyPr>
          <a:lstStyle/>
          <a:p>
            <a:r>
              <a:rPr lang="en-US" dirty="0"/>
              <a:t>The deficient enzyme is </a:t>
            </a:r>
            <a:r>
              <a:rPr lang="en-US" b="1" dirty="0" err="1">
                <a:solidFill>
                  <a:srgbClr val="CC0000"/>
                </a:solidFill>
              </a:rPr>
              <a:t>galactokinase</a:t>
            </a:r>
            <a:r>
              <a:rPr lang="en-US" dirty="0"/>
              <a:t> , which normally catalyzes </a:t>
            </a:r>
            <a:r>
              <a:rPr lang="en-US" dirty="0" err="1"/>
              <a:t>thephosphorylation</a:t>
            </a:r>
            <a:r>
              <a:rPr lang="en-US" dirty="0"/>
              <a:t> of galactose. </a:t>
            </a:r>
          </a:p>
          <a:p>
            <a:r>
              <a:rPr lang="en-US" dirty="0"/>
              <a:t>The principal metabolites accumulated  are </a:t>
            </a:r>
            <a:r>
              <a:rPr lang="en-US" b="1" dirty="0">
                <a:solidFill>
                  <a:srgbClr val="CC0000"/>
                </a:solidFill>
              </a:rPr>
              <a:t>galactose</a:t>
            </a:r>
            <a:r>
              <a:rPr lang="en-US" dirty="0"/>
              <a:t> and </a:t>
            </a:r>
            <a:r>
              <a:rPr lang="en-US" b="1" dirty="0" err="1">
                <a:solidFill>
                  <a:srgbClr val="CC0000"/>
                </a:solidFill>
              </a:rPr>
              <a:t>galactitol</a:t>
            </a:r>
            <a:r>
              <a:rPr lang="en-US" dirty="0"/>
              <a:t>. </a:t>
            </a:r>
          </a:p>
          <a:p>
            <a:r>
              <a:rPr lang="en-US" b="1" dirty="0">
                <a:solidFill>
                  <a:srgbClr val="CC0000"/>
                </a:solidFill>
              </a:rPr>
              <a:t>Cataracts</a:t>
            </a:r>
            <a:r>
              <a:rPr lang="en-US" dirty="0"/>
              <a:t> are usually the sole manifestation of </a:t>
            </a:r>
            <a:r>
              <a:rPr lang="en-US" dirty="0" err="1"/>
              <a:t>galactokinase</a:t>
            </a:r>
            <a:r>
              <a:rPr lang="en-US" dirty="0"/>
              <a:t> deficiency; </a:t>
            </a:r>
            <a:r>
              <a:rPr lang="en-US" b="1" dirty="0" err="1">
                <a:solidFill>
                  <a:srgbClr val="CC0000"/>
                </a:solidFill>
              </a:rPr>
              <a:t>pseudotumor</a:t>
            </a:r>
            <a:r>
              <a:rPr lang="en-US" b="1" dirty="0">
                <a:solidFill>
                  <a:srgbClr val="CC0000"/>
                </a:solidFill>
              </a:rPr>
              <a:t> </a:t>
            </a:r>
            <a:r>
              <a:rPr lang="en-US" b="1" dirty="0" err="1">
                <a:solidFill>
                  <a:srgbClr val="CC0000"/>
                </a:solidFill>
              </a:rPr>
              <a:t>cerebri</a:t>
            </a:r>
            <a:r>
              <a:rPr lang="en-US" dirty="0"/>
              <a:t> is a rare complication. The affected infant is otherwise </a:t>
            </a:r>
            <a:r>
              <a:rPr lang="en-US" b="1" dirty="0">
                <a:solidFill>
                  <a:srgbClr val="CC0000"/>
                </a:solidFill>
              </a:rPr>
              <a:t>asymptomatic.</a:t>
            </a:r>
          </a:p>
          <a:p>
            <a:r>
              <a:rPr lang="en-US" b="1" dirty="0">
                <a:solidFill>
                  <a:srgbClr val="CC0000"/>
                </a:solidFill>
              </a:rPr>
              <a:t>DX: absence of the </a:t>
            </a:r>
            <a:r>
              <a:rPr lang="en-US" b="1" dirty="0" err="1">
                <a:solidFill>
                  <a:srgbClr val="CC0000"/>
                </a:solidFill>
              </a:rPr>
              <a:t>galactokinase</a:t>
            </a:r>
            <a:r>
              <a:rPr lang="en-US" b="1" dirty="0">
                <a:solidFill>
                  <a:srgbClr val="CC0000"/>
                </a:solidFill>
              </a:rPr>
              <a:t> activity in erythrocyte or fibroblast . </a:t>
            </a:r>
            <a:endParaRPr lang="en-JO" b="1" dirty="0">
              <a:solidFill>
                <a:srgbClr val="CC0000"/>
              </a:solidFill>
            </a:endParaRPr>
          </a:p>
        </p:txBody>
      </p:sp>
    </p:spTree>
    <p:extLst>
      <p:ext uri="{BB962C8B-B14F-4D97-AF65-F5344CB8AC3E}">
        <p14:creationId xmlns:p14="http://schemas.microsoft.com/office/powerpoint/2010/main" val="218208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CA792-F445-C6DF-D70A-F084B0D06512}"/>
              </a:ext>
            </a:extLst>
          </p:cNvPr>
          <p:cNvSpPr>
            <a:spLocks noGrp="1"/>
          </p:cNvSpPr>
          <p:nvPr>
            <p:ph type="title"/>
          </p:nvPr>
        </p:nvSpPr>
        <p:spPr/>
        <p:txBody>
          <a:bodyPr>
            <a:normAutofit/>
          </a:bodyPr>
          <a:lstStyle/>
          <a:p>
            <a:r>
              <a:rPr lang="en-US" sz="5200" b="1" dirty="0"/>
              <a:t>Treatment:</a:t>
            </a:r>
            <a:endParaRPr lang="en-JO" sz="5200" b="1" dirty="0"/>
          </a:p>
        </p:txBody>
      </p:sp>
      <p:sp>
        <p:nvSpPr>
          <p:cNvPr id="3" name="Content Placeholder 2">
            <a:extLst>
              <a:ext uri="{FF2B5EF4-FFF2-40B4-BE49-F238E27FC236}">
                <a16:creationId xmlns:a16="http://schemas.microsoft.com/office/drawing/2014/main" id="{6E4C8014-38BC-5933-62E1-7F6FD0653531}"/>
              </a:ext>
            </a:extLst>
          </p:cNvPr>
          <p:cNvSpPr>
            <a:spLocks noGrp="1"/>
          </p:cNvSpPr>
          <p:nvPr>
            <p:ph idx="1"/>
          </p:nvPr>
        </p:nvSpPr>
        <p:spPr/>
        <p:txBody>
          <a:bodyPr/>
          <a:lstStyle/>
          <a:p>
            <a:r>
              <a:rPr lang="en-US" dirty="0"/>
              <a:t>All galactose-containing foods should be removed from the diet on initial suspicion of </a:t>
            </a:r>
            <a:r>
              <a:rPr lang="en-US" dirty="0" err="1"/>
              <a:t>galactosemia</a:t>
            </a:r>
            <a:r>
              <a:rPr lang="en-US" dirty="0"/>
              <a:t>. </a:t>
            </a:r>
            <a:r>
              <a:rPr lang="en-US" dirty="0" err="1"/>
              <a:t>Variou</a:t>
            </a:r>
            <a:r>
              <a:rPr lang="en-US" dirty="0"/>
              <a:t> non–lactose-containing milk substitutes are available (</a:t>
            </a:r>
            <a:r>
              <a:rPr lang="en-US" dirty="0">
                <a:solidFill>
                  <a:srgbClr val="CC0000"/>
                </a:solidFill>
              </a:rPr>
              <a:t>casein hydrolysates ,soybean-based formula</a:t>
            </a:r>
            <a:r>
              <a:rPr lang="en-US" dirty="0"/>
              <a:t>). Elimination of galactose from the diet along with adequate </a:t>
            </a:r>
            <a:r>
              <a:rPr lang="en-US" dirty="0">
                <a:solidFill>
                  <a:srgbClr val="CC0000"/>
                </a:solidFill>
              </a:rPr>
              <a:t>calcium supplementation </a:t>
            </a:r>
            <a:r>
              <a:rPr lang="en-US" dirty="0"/>
              <a:t>reverses growth failure and renal and hepatic dysfunction. </a:t>
            </a:r>
          </a:p>
          <a:p>
            <a:r>
              <a:rPr lang="en-US" dirty="0"/>
              <a:t>Cataracts regress, and most patients have no impairment of vision</a:t>
            </a:r>
            <a:endParaRPr lang="en-JO" dirty="0"/>
          </a:p>
        </p:txBody>
      </p:sp>
    </p:spTree>
    <p:extLst>
      <p:ext uri="{BB962C8B-B14F-4D97-AF65-F5344CB8AC3E}">
        <p14:creationId xmlns:p14="http://schemas.microsoft.com/office/powerpoint/2010/main" val="3346264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F7A10B4-1D0B-01D5-581E-34EFAFD28BEC}"/>
              </a:ext>
            </a:extLst>
          </p:cNvPr>
          <p:cNvSpPr>
            <a:spLocks noGrp="1" noRot="1" noChangeArrowheads="1"/>
          </p:cNvSpPr>
          <p:nvPr>
            <p:ph type="title"/>
          </p:nvPr>
        </p:nvSpPr>
        <p:spPr/>
        <p:txBody>
          <a:bodyPr>
            <a:normAutofit fontScale="90000"/>
          </a:bodyPr>
          <a:lstStyle/>
          <a:p>
            <a:r>
              <a:rPr lang="en-US" altLang="en-US" sz="3600" u="sng" dirty="0">
                <a:latin typeface="Raleway ExtraBold" pitchFamily="2" charset="0"/>
              </a:rPr>
              <a:t>Inherited Fructose Intolerance</a:t>
            </a:r>
            <a:br>
              <a:rPr lang="en-US" altLang="en-US" sz="3600" dirty="0">
                <a:latin typeface="Raleway ExtraBold" pitchFamily="2" charset="0"/>
              </a:rPr>
            </a:br>
            <a:endParaRPr lang="en-US" altLang="en-US" u="sng" dirty="0">
              <a:effectLst>
                <a:outerShdw blurRad="38100" dist="38100" dir="2700000" algn="tl">
                  <a:srgbClr val="FFFFFF"/>
                </a:outerShdw>
              </a:effectLst>
              <a:latin typeface="Raleway ExtraBold" pitchFamily="2" charset="0"/>
            </a:endParaRPr>
          </a:p>
        </p:txBody>
      </p:sp>
      <p:sp>
        <p:nvSpPr>
          <p:cNvPr id="70659" name="Rectangle 3">
            <a:extLst>
              <a:ext uri="{FF2B5EF4-FFF2-40B4-BE49-F238E27FC236}">
                <a16:creationId xmlns:a16="http://schemas.microsoft.com/office/drawing/2014/main" id="{7FA2A9EB-6F15-227F-4690-D51FDD3005FC}"/>
              </a:ext>
            </a:extLst>
          </p:cNvPr>
          <p:cNvSpPr>
            <a:spLocks noGrp="1" noRot="1" noChangeArrowheads="1"/>
          </p:cNvSpPr>
          <p:nvPr>
            <p:ph idx="1"/>
          </p:nvPr>
        </p:nvSpPr>
        <p:spPr>
          <a:xfrm>
            <a:off x="381000" y="1524000"/>
            <a:ext cx="8134350" cy="4652963"/>
          </a:xfrm>
        </p:spPr>
        <p:txBody>
          <a:bodyPr>
            <a:normAutofit/>
          </a:bodyPr>
          <a:lstStyle/>
          <a:p>
            <a:pPr lvl="1"/>
            <a:r>
              <a:rPr lang="en-US" b="0" i="0" dirty="0">
                <a:effectLst/>
                <a:latin typeface="Helvetica" pitchFamily="2" charset="0"/>
              </a:rPr>
              <a:t>Hereditary fructose intolerance, in many ways, is </a:t>
            </a:r>
            <a:r>
              <a:rPr lang="en-US" b="1" i="0" dirty="0">
                <a:solidFill>
                  <a:srgbClr val="CC0000"/>
                </a:solidFill>
                <a:effectLst/>
                <a:latin typeface="Helvetica" pitchFamily="2" charset="0"/>
              </a:rPr>
              <a:t>analogous to </a:t>
            </a:r>
            <a:r>
              <a:rPr lang="en-US" b="1" i="0" dirty="0" err="1">
                <a:solidFill>
                  <a:srgbClr val="CC0000"/>
                </a:solidFill>
                <a:effectLst/>
                <a:latin typeface="Helvetica" pitchFamily="2" charset="0"/>
              </a:rPr>
              <a:t>galactosemia</a:t>
            </a:r>
            <a:r>
              <a:rPr lang="en-US" b="0" i="0" dirty="0">
                <a:effectLst/>
                <a:latin typeface="Helvetica" pitchFamily="2" charset="0"/>
              </a:rPr>
              <a:t>. </a:t>
            </a:r>
          </a:p>
          <a:p>
            <a:pPr lvl="1"/>
            <a:r>
              <a:rPr lang="en-US" b="0" i="0" dirty="0">
                <a:effectLst/>
                <a:latin typeface="Helvetica" pitchFamily="2" charset="0"/>
              </a:rPr>
              <a:t>When fructose, sucrose, or sorbitol is ingested, deficiency of fructose-1,6-bisphosphate </a:t>
            </a:r>
            <a:r>
              <a:rPr lang="en-US" b="0" i="0" dirty="0">
                <a:solidFill>
                  <a:srgbClr val="CC0000"/>
                </a:solidFill>
                <a:effectLst/>
                <a:latin typeface="Helvetica" pitchFamily="2" charset="0"/>
              </a:rPr>
              <a:t>aldolase</a:t>
            </a:r>
            <a:r>
              <a:rPr lang="en-US" b="0" i="0" dirty="0">
                <a:effectLst/>
                <a:latin typeface="Helvetica" pitchFamily="2" charset="0"/>
              </a:rPr>
              <a:t> </a:t>
            </a:r>
            <a:r>
              <a:rPr lang="ar-SA" b="0" i="0" dirty="0">
                <a:solidFill>
                  <a:srgbClr val="CC0000"/>
                </a:solidFill>
                <a:effectLst/>
                <a:latin typeface="Helvetica" pitchFamily="2" charset="0"/>
              </a:rPr>
              <a:t>B </a:t>
            </a:r>
            <a:r>
              <a:rPr lang="en-US" b="0" i="0" dirty="0">
                <a:effectLst/>
                <a:latin typeface="Helvetica" pitchFamily="2" charset="0"/>
              </a:rPr>
              <a:t>leads to the intracellular accumulation of fructose- 1-phosphate.</a:t>
            </a:r>
          </a:p>
          <a:p>
            <a:pPr lvl="1"/>
            <a:r>
              <a:rPr lang="en-US" b="0" i="0" dirty="0">
                <a:effectLst/>
                <a:latin typeface="Helvetica" pitchFamily="2" charset="0"/>
              </a:rPr>
              <a:t> </a:t>
            </a:r>
            <a:r>
              <a:rPr lang="en-US" dirty="0">
                <a:latin typeface="Helvetica" pitchFamily="2" charset="0"/>
              </a:rPr>
              <a:t>presented as </a:t>
            </a:r>
            <a:r>
              <a:rPr lang="en-US" b="1" i="0" dirty="0">
                <a:solidFill>
                  <a:srgbClr val="CC0000"/>
                </a:solidFill>
                <a:effectLst/>
                <a:latin typeface="Helvetica" pitchFamily="2" charset="0"/>
              </a:rPr>
              <a:t>emesis, hypoglycemia ,seizures , and severe liver and kidney disease. </a:t>
            </a:r>
          </a:p>
          <a:p>
            <a:pPr lvl="1"/>
            <a:r>
              <a:rPr lang="en-US" b="1" i="0" dirty="0">
                <a:solidFill>
                  <a:srgbClr val="CC0000"/>
                </a:solidFill>
                <a:effectLst/>
                <a:latin typeface="Helvetica" pitchFamily="2" charset="0"/>
              </a:rPr>
              <a:t> </a:t>
            </a:r>
            <a:r>
              <a:rPr lang="en-US" b="1" i="0" dirty="0" err="1">
                <a:solidFill>
                  <a:srgbClr val="CC0000"/>
                </a:solidFill>
                <a:effectLst/>
                <a:latin typeface="Helvetica" pitchFamily="2" charset="0"/>
              </a:rPr>
              <a:t>Fructosuria</a:t>
            </a:r>
            <a:r>
              <a:rPr lang="en-US" b="0" i="0" dirty="0">
                <a:effectLst/>
                <a:latin typeface="Helvetica" pitchFamily="2" charset="0"/>
              </a:rPr>
              <a:t> is caused by </a:t>
            </a:r>
            <a:r>
              <a:rPr lang="en-US" b="0" i="0" dirty="0" err="1">
                <a:solidFill>
                  <a:srgbClr val="CC0000"/>
                </a:solidFill>
                <a:effectLst/>
                <a:latin typeface="Helvetica" pitchFamily="2" charset="0"/>
              </a:rPr>
              <a:t>fructokinase</a:t>
            </a:r>
            <a:r>
              <a:rPr lang="en-US" b="0" i="0" dirty="0">
                <a:effectLst/>
                <a:latin typeface="Helvetica" pitchFamily="2" charset="0"/>
              </a:rPr>
              <a:t> deficiency, but its deficiency is not associated with clinical consequences.</a:t>
            </a:r>
            <a:endParaRPr lang="en-US" dirty="0">
              <a:effectLst/>
              <a:latin typeface="Helvetica" pitchFamily="2" charset="0"/>
            </a:endParaRPr>
          </a:p>
          <a:p>
            <a:pPr lvl="1"/>
            <a:endParaRPr lang="en-US" b="1" i="0" dirty="0">
              <a:solidFill>
                <a:srgbClr val="CC0000"/>
              </a:solidFill>
              <a:effectLst/>
              <a:latin typeface="Helvetica" pitchFamily="2" charset="0"/>
            </a:endParaRPr>
          </a:p>
          <a:p>
            <a:pPr lvl="1"/>
            <a:r>
              <a:rPr lang="en-US" b="1" dirty="0">
                <a:solidFill>
                  <a:srgbClr val="CC0000"/>
                </a:solidFill>
                <a:latin typeface="Helvetica" pitchFamily="2" charset="0"/>
              </a:rPr>
              <a:t>Treatment : </a:t>
            </a:r>
            <a:r>
              <a:rPr lang="en-US" b="0" i="0" dirty="0">
                <a:effectLst/>
                <a:latin typeface="Helvetica" pitchFamily="2" charset="0"/>
              </a:rPr>
              <a:t>elimination of fructose and sucrose from the diet prevents clinical disease.</a:t>
            </a:r>
          </a:p>
          <a:p>
            <a:endParaRPr lang="en-US" dirty="0">
              <a:effectLst/>
              <a:latin typeface="Helvetica" pitchFamily="2" charset="0"/>
            </a:endParaRPr>
          </a:p>
          <a:p>
            <a:pPr lvl="1">
              <a:lnSpc>
                <a:spcPct val="90000"/>
              </a:lnSpc>
            </a:pPr>
            <a:endParaRPr lang="en-US" altLang="en-US" sz="2400" dirty="0"/>
          </a:p>
        </p:txBody>
      </p:sp>
    </p:spTree>
    <p:extLst>
      <p:ext uri="{BB962C8B-B14F-4D97-AF65-F5344CB8AC3E}">
        <p14:creationId xmlns:p14="http://schemas.microsoft.com/office/powerpoint/2010/main" val="315148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D2972C4-ECE4-8D1A-F153-FF58D3CD1C91}"/>
              </a:ext>
            </a:extLst>
          </p:cNvPr>
          <p:cNvSpPr>
            <a:spLocks noGrp="1"/>
          </p:cNvSpPr>
          <p:nvPr>
            <p:ph type="title"/>
          </p:nvPr>
        </p:nvSpPr>
        <p:spPr/>
        <p:txBody>
          <a:bodyPr/>
          <a:lstStyle/>
          <a:p>
            <a:endParaRPr lang="ar-AE"/>
          </a:p>
        </p:txBody>
      </p:sp>
      <p:pic>
        <p:nvPicPr>
          <p:cNvPr id="4" name="عنصر نائب للمحتوى 3">
            <a:extLst>
              <a:ext uri="{FF2B5EF4-FFF2-40B4-BE49-F238E27FC236}">
                <a16:creationId xmlns:a16="http://schemas.microsoft.com/office/drawing/2014/main" id="{5D037663-F9B8-7C56-C34E-4A83306C00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82" y="0"/>
            <a:ext cx="9190182" cy="6858000"/>
          </a:xfrm>
        </p:spPr>
      </p:pic>
    </p:spTree>
    <p:extLst>
      <p:ext uri="{BB962C8B-B14F-4D97-AF65-F5344CB8AC3E}">
        <p14:creationId xmlns:p14="http://schemas.microsoft.com/office/powerpoint/2010/main" val="2746035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C568-2DDB-DD92-B5C3-E7FBF9E259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FA2133-8F6E-A44F-E0FA-000FE7B79B8F}"/>
              </a:ext>
            </a:extLst>
          </p:cNvPr>
          <p:cNvSpPr>
            <a:spLocks noGrp="1"/>
          </p:cNvSpPr>
          <p:nvPr>
            <p:ph idx="1"/>
          </p:nvPr>
        </p:nvSpPr>
        <p:spPr/>
        <p:txBody>
          <a:bodyPr/>
          <a:lstStyle/>
          <a:p>
            <a:endParaRPr lang="en-US"/>
          </a:p>
        </p:txBody>
      </p:sp>
      <p:pic>
        <p:nvPicPr>
          <p:cNvPr id="4" name="Content Placeholder 4" descr="A diagram of a fruit formation&#10;&#10;Description automatically generated with medium confidence">
            <a:extLst>
              <a:ext uri="{FF2B5EF4-FFF2-40B4-BE49-F238E27FC236}">
                <a16:creationId xmlns:a16="http://schemas.microsoft.com/office/drawing/2014/main" id="{6D3C7D1D-D098-FD66-671C-F4C0D7A96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0"/>
            <a:ext cx="8095453" cy="6719226"/>
          </a:xfrm>
          <a:prstGeom prst="rect">
            <a:avLst/>
          </a:prstGeom>
        </p:spPr>
      </p:pic>
    </p:spTree>
    <p:extLst>
      <p:ext uri="{BB962C8B-B14F-4D97-AF65-F5344CB8AC3E}">
        <p14:creationId xmlns:p14="http://schemas.microsoft.com/office/powerpoint/2010/main" val="4030454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655"/>
            <a:ext cx="7185914" cy="3976255"/>
          </a:xfrm>
        </p:spPr>
        <p:txBody>
          <a:bodyPr>
            <a:normAutofit/>
          </a:bodyPr>
          <a:lstStyle/>
          <a:p>
            <a:r>
              <a:rPr lang="en-US" altLang="en-US" b="1" u="sng" dirty="0">
                <a:solidFill>
                  <a:srgbClr val="99CC00"/>
                </a:solidFill>
                <a:effectLst>
                  <a:outerShdw blurRad="38100" dist="38100" dir="2700000" algn="tl">
                    <a:srgbClr val="FFFFFF"/>
                  </a:outerShdw>
                </a:effectLst>
                <a:latin typeface="Raleway ExtraBold" pitchFamily="2" charset="0"/>
              </a:rPr>
              <a:t>Glycogen Storage Disorders </a:t>
            </a:r>
            <a:endParaRPr lang="en-US" b="1" dirty="0">
              <a:solidFill>
                <a:srgbClr val="99CC00"/>
              </a:solidFill>
            </a:endParaRPr>
          </a:p>
        </p:txBody>
      </p:sp>
      <p:pic>
        <p:nvPicPr>
          <p:cNvPr id="3" name="صورة 2">
            <a:extLst>
              <a:ext uri="{FF2B5EF4-FFF2-40B4-BE49-F238E27FC236}">
                <a16:creationId xmlns:a16="http://schemas.microsoft.com/office/drawing/2014/main" id="{E2B5E506-9A3C-6712-A028-69D8711CC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73689"/>
            <a:ext cx="5643419" cy="2299566"/>
          </a:xfrm>
          <a:prstGeom prst="rect">
            <a:avLst/>
          </a:prstGeom>
        </p:spPr>
      </p:pic>
      <p:pic>
        <p:nvPicPr>
          <p:cNvPr id="4" name="صورة 3">
            <a:extLst>
              <a:ext uri="{FF2B5EF4-FFF2-40B4-BE49-F238E27FC236}">
                <a16:creationId xmlns:a16="http://schemas.microsoft.com/office/drawing/2014/main" id="{0A68E690-DF4C-B027-2037-DB614187E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43" y="2962421"/>
            <a:ext cx="4553527" cy="3121890"/>
          </a:xfrm>
          <a:prstGeom prst="rect">
            <a:avLst/>
          </a:prstGeom>
        </p:spPr>
      </p:pic>
      <p:pic>
        <p:nvPicPr>
          <p:cNvPr id="5" name="صورة 4">
            <a:extLst>
              <a:ext uri="{FF2B5EF4-FFF2-40B4-BE49-F238E27FC236}">
                <a16:creationId xmlns:a16="http://schemas.microsoft.com/office/drawing/2014/main" id="{B5CF3A77-2229-909F-C341-CDBF44D031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981" y="2660072"/>
            <a:ext cx="4830619" cy="4197927"/>
          </a:xfrm>
          <a:prstGeom prst="rect">
            <a:avLst/>
          </a:prstGeom>
        </p:spPr>
      </p:pic>
    </p:spTree>
    <p:extLst>
      <p:ext uri="{BB962C8B-B14F-4D97-AF65-F5344CB8AC3E}">
        <p14:creationId xmlns:p14="http://schemas.microsoft.com/office/powerpoint/2010/main" val="4069552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993FC-38F3-5442-E46C-4F592601DD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2B7377-C88E-E7BA-9C03-BC45D4991FCB}"/>
              </a:ext>
            </a:extLst>
          </p:cNvPr>
          <p:cNvSpPr>
            <a:spLocks noGrp="1"/>
          </p:cNvSpPr>
          <p:nvPr>
            <p:ph idx="1"/>
          </p:nvPr>
        </p:nvSpPr>
        <p:spPr/>
        <p:txBody>
          <a:bodyPr/>
          <a:lstStyle/>
          <a:p>
            <a:endParaRPr lang="en-US"/>
          </a:p>
        </p:txBody>
      </p:sp>
      <p:pic>
        <p:nvPicPr>
          <p:cNvPr id="4" name="Content Placeholder 4" descr="A table with text on it&#10;&#10;Description automatically generated">
            <a:extLst>
              <a:ext uri="{FF2B5EF4-FFF2-40B4-BE49-F238E27FC236}">
                <a16:creationId xmlns:a16="http://schemas.microsoft.com/office/drawing/2014/main" id="{D69C2E0A-134E-51F7-B077-C80D2ED428EE}"/>
              </a:ext>
            </a:extLst>
          </p:cNvPr>
          <p:cNvPicPr>
            <a:picLocks noChangeAspect="1"/>
          </p:cNvPicPr>
          <p:nvPr/>
        </p:nvPicPr>
        <p:blipFill rotWithShape="1">
          <a:blip r:embed="rId2">
            <a:extLst>
              <a:ext uri="{28A0092B-C50C-407E-A947-70E740481C1C}">
                <a14:useLocalDpi xmlns:a14="http://schemas.microsoft.com/office/drawing/2010/main" val="0"/>
              </a:ext>
            </a:extLst>
          </a:blip>
          <a:srcRect b="8817"/>
          <a:stretch/>
        </p:blipFill>
        <p:spPr>
          <a:xfrm>
            <a:off x="45098" y="304800"/>
            <a:ext cx="9098902" cy="6445574"/>
          </a:xfrm>
          <a:prstGeom prst="rect">
            <a:avLst/>
          </a:prstGeom>
        </p:spPr>
      </p:pic>
    </p:spTree>
    <p:extLst>
      <p:ext uri="{BB962C8B-B14F-4D97-AF65-F5344CB8AC3E}">
        <p14:creationId xmlns:p14="http://schemas.microsoft.com/office/powerpoint/2010/main" val="33739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F6E2251-513E-800C-B4CC-86B9ED58000B}"/>
              </a:ext>
            </a:extLst>
          </p:cNvPr>
          <p:cNvSpPr txBox="1">
            <a:spLocks/>
          </p:cNvSpPr>
          <p:nvPr/>
        </p:nvSpPr>
        <p:spPr>
          <a:xfrm>
            <a:off x="7374" y="914400"/>
            <a:ext cx="9144000" cy="4429708"/>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latin typeface="Nunito" pitchFamily="2" charset="0"/>
              </a:rPr>
              <a:t>Although individually rare, altogether they are 1:800-2500 incidence.</a:t>
            </a:r>
          </a:p>
          <a:p>
            <a:pPr marL="0" indent="0">
              <a:buNone/>
            </a:pPr>
            <a:endParaRPr lang="en-US" dirty="0">
              <a:latin typeface="Nunito" pitchFamily="2" charset="0"/>
            </a:endParaRPr>
          </a:p>
          <a:p>
            <a:r>
              <a:rPr lang="en-US" dirty="0">
                <a:latin typeface="Nunito" pitchFamily="2" charset="0"/>
              </a:rPr>
              <a:t>Most of these metabolites cross the placenta and are cleared by the mother during gestation, affected infants usually appear normal at birth. The interval between birth and onset of clinical symptoms ranges from hours to weeks.</a:t>
            </a:r>
          </a:p>
          <a:p>
            <a:endParaRPr lang="en-US" dirty="0">
              <a:latin typeface="Nunito" pitchFamily="2" charset="0"/>
            </a:endParaRPr>
          </a:p>
          <a:p>
            <a:r>
              <a:rPr lang="en-US" dirty="0">
                <a:latin typeface="Nunito" pitchFamily="2" charset="0"/>
              </a:rPr>
              <a:t>Delay in diagnosis may result in end-organ damage including progressive neurologic injury or death</a:t>
            </a:r>
            <a:r>
              <a:rPr lang="en-US" sz="3200" dirty="0">
                <a:latin typeface="Nunito" pitchFamily="2" charset="0"/>
              </a:rPr>
              <a:t>.</a:t>
            </a:r>
            <a:endParaRPr lang="en-US" dirty="0">
              <a:latin typeface="Nunito" pitchFamily="2" charset="0"/>
            </a:endParaRPr>
          </a:p>
        </p:txBody>
      </p:sp>
    </p:spTree>
    <p:extLst>
      <p:ext uri="{BB962C8B-B14F-4D97-AF65-F5344CB8AC3E}">
        <p14:creationId xmlns:p14="http://schemas.microsoft.com/office/powerpoint/2010/main" val="2964432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1 (von </a:t>
            </a:r>
            <a:r>
              <a:rPr lang="en-US" dirty="0" err="1"/>
              <a:t>gierke’s</a:t>
            </a:r>
            <a:r>
              <a:rPr lang="en-US" dirty="0"/>
              <a:t> disease)</a:t>
            </a:r>
          </a:p>
        </p:txBody>
      </p:sp>
      <p:sp>
        <p:nvSpPr>
          <p:cNvPr id="3" name="Content Placeholder 2"/>
          <p:cNvSpPr>
            <a:spLocks noGrp="1"/>
          </p:cNvSpPr>
          <p:nvPr>
            <p:ph idx="1"/>
          </p:nvPr>
        </p:nvSpPr>
        <p:spPr>
          <a:xfrm>
            <a:off x="609598" y="1524000"/>
            <a:ext cx="7543801" cy="4953000"/>
          </a:xfrm>
        </p:spPr>
        <p:txBody>
          <a:bodyPr>
            <a:normAutofit fontScale="92500" lnSpcReduction="10000"/>
          </a:bodyPr>
          <a:lstStyle/>
          <a:p>
            <a:pPr marL="342900" lvl="1" indent="-342900"/>
            <a:r>
              <a:rPr lang="en-US" altLang="en-US" sz="2000" dirty="0">
                <a:latin typeface="Nunito" pitchFamily="2" charset="0"/>
              </a:rPr>
              <a:t>Shortly after birth : Severe </a:t>
            </a:r>
            <a:r>
              <a:rPr lang="en-US" altLang="en-US" sz="2000" dirty="0" err="1">
                <a:solidFill>
                  <a:srgbClr val="FF0000"/>
                </a:solidFill>
                <a:latin typeface="Nunito" pitchFamily="2" charset="0"/>
              </a:rPr>
              <a:t>lifethreatening</a:t>
            </a:r>
            <a:r>
              <a:rPr lang="en-US" altLang="en-US" sz="2000" dirty="0">
                <a:latin typeface="Nunito" pitchFamily="2" charset="0"/>
              </a:rPr>
              <a:t> </a:t>
            </a:r>
            <a:r>
              <a:rPr lang="en-US" altLang="en-US" sz="2000" dirty="0">
                <a:solidFill>
                  <a:srgbClr val="FF0000"/>
                </a:solidFill>
                <a:latin typeface="Nunito" pitchFamily="2" charset="0"/>
              </a:rPr>
              <a:t>Hypoglycemia</a:t>
            </a:r>
            <a:endParaRPr lang="en-US" dirty="0">
              <a:solidFill>
                <a:srgbClr val="FF0000"/>
              </a:solidFill>
            </a:endParaRPr>
          </a:p>
          <a:p>
            <a:r>
              <a:rPr lang="en-US" dirty="0"/>
              <a:t>Patients with type I GSD may present in the neonatal period with </a:t>
            </a:r>
            <a:r>
              <a:rPr lang="en-US" dirty="0">
                <a:solidFill>
                  <a:srgbClr val="FF0000"/>
                </a:solidFill>
              </a:rPr>
              <a:t>hypoglycemia</a:t>
            </a:r>
            <a:r>
              <a:rPr lang="en-US" dirty="0"/>
              <a:t>  and </a:t>
            </a:r>
            <a:r>
              <a:rPr lang="en-US" dirty="0">
                <a:solidFill>
                  <a:srgbClr val="FF0000"/>
                </a:solidFill>
              </a:rPr>
              <a:t>lactic</a:t>
            </a:r>
            <a:r>
              <a:rPr lang="en-US" dirty="0"/>
              <a:t> </a:t>
            </a:r>
            <a:r>
              <a:rPr lang="en-US" dirty="0">
                <a:solidFill>
                  <a:srgbClr val="FF0000"/>
                </a:solidFill>
              </a:rPr>
              <a:t>acidosis</a:t>
            </a:r>
            <a:r>
              <a:rPr lang="en-US" dirty="0"/>
              <a:t> but more often present at 3-4 </a:t>
            </a:r>
            <a:r>
              <a:rPr lang="en-US" dirty="0" err="1"/>
              <a:t>mo</a:t>
            </a:r>
            <a:r>
              <a:rPr lang="en-US" dirty="0"/>
              <a:t> of age with </a:t>
            </a:r>
            <a:r>
              <a:rPr lang="en-US" dirty="0">
                <a:solidFill>
                  <a:srgbClr val="FF0000"/>
                </a:solidFill>
              </a:rPr>
              <a:t>hepatomegaly</a:t>
            </a:r>
            <a:r>
              <a:rPr lang="en-US" dirty="0"/>
              <a:t>, </a:t>
            </a:r>
            <a:r>
              <a:rPr lang="en-US" dirty="0">
                <a:solidFill>
                  <a:srgbClr val="FF0000"/>
                </a:solidFill>
              </a:rPr>
              <a:t>hypoglycemic</a:t>
            </a:r>
            <a:r>
              <a:rPr lang="en-US" dirty="0"/>
              <a:t> </a:t>
            </a:r>
            <a:r>
              <a:rPr lang="en-US" dirty="0">
                <a:solidFill>
                  <a:srgbClr val="FF0000"/>
                </a:solidFill>
              </a:rPr>
              <a:t>seizures</a:t>
            </a:r>
            <a:r>
              <a:rPr lang="en-US" dirty="0"/>
              <a:t>, or both. Affected children often have a </a:t>
            </a:r>
            <a:r>
              <a:rPr lang="en-US" dirty="0">
                <a:solidFill>
                  <a:srgbClr val="FF0000"/>
                </a:solidFill>
              </a:rPr>
              <a:t>doll-like</a:t>
            </a:r>
            <a:r>
              <a:rPr lang="en-US" dirty="0"/>
              <a:t> </a:t>
            </a:r>
            <a:r>
              <a:rPr lang="en-US" dirty="0">
                <a:solidFill>
                  <a:srgbClr val="FF0000"/>
                </a:solidFill>
              </a:rPr>
              <a:t>face</a:t>
            </a:r>
            <a:r>
              <a:rPr lang="en-US" dirty="0"/>
              <a:t>  with </a:t>
            </a:r>
            <a:r>
              <a:rPr lang="en-US" dirty="0">
                <a:solidFill>
                  <a:srgbClr val="FF0000"/>
                </a:solidFill>
              </a:rPr>
              <a:t>fat</a:t>
            </a:r>
            <a:r>
              <a:rPr lang="en-US" dirty="0"/>
              <a:t> </a:t>
            </a:r>
            <a:r>
              <a:rPr lang="en-US" dirty="0">
                <a:solidFill>
                  <a:srgbClr val="FF0000"/>
                </a:solidFill>
              </a:rPr>
              <a:t>cheeks</a:t>
            </a:r>
            <a:r>
              <a:rPr lang="en-US" dirty="0"/>
              <a:t>, relatively thin extremities, </a:t>
            </a:r>
            <a:r>
              <a:rPr lang="en-US" dirty="0">
                <a:solidFill>
                  <a:srgbClr val="FF0000"/>
                </a:solidFill>
              </a:rPr>
              <a:t>short</a:t>
            </a:r>
            <a:r>
              <a:rPr lang="en-US" dirty="0"/>
              <a:t> </a:t>
            </a:r>
            <a:r>
              <a:rPr lang="en-US" dirty="0">
                <a:solidFill>
                  <a:srgbClr val="FF0000"/>
                </a:solidFill>
              </a:rPr>
              <a:t>stature</a:t>
            </a:r>
            <a:r>
              <a:rPr lang="en-US" dirty="0"/>
              <a:t>, and a </a:t>
            </a:r>
            <a:r>
              <a:rPr lang="en-US" dirty="0">
                <a:solidFill>
                  <a:srgbClr val="FF0000"/>
                </a:solidFill>
              </a:rPr>
              <a:t>protuberant</a:t>
            </a:r>
            <a:r>
              <a:rPr lang="en-US" dirty="0"/>
              <a:t> </a:t>
            </a:r>
            <a:r>
              <a:rPr lang="en-US" dirty="0">
                <a:solidFill>
                  <a:srgbClr val="FF0000"/>
                </a:solidFill>
              </a:rPr>
              <a:t>abdomen</a:t>
            </a:r>
            <a:r>
              <a:rPr lang="en-US" dirty="0"/>
              <a:t> that is a consequence of massive hepatomegaly.</a:t>
            </a:r>
          </a:p>
          <a:p>
            <a:r>
              <a:rPr lang="en-US" dirty="0"/>
              <a:t> The kidneys are also enlarged, whereas the spleen and heart are not involved. </a:t>
            </a:r>
          </a:p>
          <a:p>
            <a:r>
              <a:rPr lang="en-US" dirty="0">
                <a:solidFill>
                  <a:srgbClr val="FF0000"/>
                </a:solidFill>
              </a:rPr>
              <a:t>The biochemical characteristics : </a:t>
            </a:r>
          </a:p>
          <a:p>
            <a:r>
              <a:rPr lang="en-US" dirty="0"/>
              <a:t> of type I GSD are </a:t>
            </a:r>
            <a:r>
              <a:rPr lang="en-US" dirty="0">
                <a:solidFill>
                  <a:srgbClr val="FF0000"/>
                </a:solidFill>
              </a:rPr>
              <a:t>hypoglycemia</a:t>
            </a:r>
            <a:r>
              <a:rPr lang="en-US" dirty="0"/>
              <a:t>, </a:t>
            </a:r>
            <a:r>
              <a:rPr lang="en-US" dirty="0">
                <a:solidFill>
                  <a:srgbClr val="FF0000"/>
                </a:solidFill>
              </a:rPr>
              <a:t>lactic</a:t>
            </a:r>
            <a:r>
              <a:rPr lang="en-US" dirty="0"/>
              <a:t> </a:t>
            </a:r>
            <a:r>
              <a:rPr lang="en-US" dirty="0">
                <a:solidFill>
                  <a:srgbClr val="FF0000"/>
                </a:solidFill>
              </a:rPr>
              <a:t>acidosis</a:t>
            </a:r>
            <a:r>
              <a:rPr lang="en-US" dirty="0"/>
              <a:t>, </a:t>
            </a:r>
            <a:r>
              <a:rPr lang="en-US" dirty="0">
                <a:solidFill>
                  <a:srgbClr val="FF0000"/>
                </a:solidFill>
              </a:rPr>
              <a:t>hyperuricemia</a:t>
            </a:r>
            <a:r>
              <a:rPr lang="en-US" dirty="0"/>
              <a:t>, and </a:t>
            </a:r>
            <a:r>
              <a:rPr lang="en-US" dirty="0">
                <a:solidFill>
                  <a:srgbClr val="FF0000"/>
                </a:solidFill>
              </a:rPr>
              <a:t>hyperlipidemia</a:t>
            </a:r>
            <a:r>
              <a:rPr lang="en-US" dirty="0"/>
              <a:t>.</a:t>
            </a:r>
          </a:p>
          <a:p>
            <a:r>
              <a:rPr lang="en-US" dirty="0"/>
              <a:t> Hypoglycemia and lactic acidosis can develop after a short fast. </a:t>
            </a:r>
          </a:p>
          <a:p>
            <a:r>
              <a:rPr lang="en-US" dirty="0"/>
              <a:t>Hyperuricemia is present in young children; it rarely progresses to symptomatic gout before puberty </a:t>
            </a:r>
          </a:p>
          <a:p>
            <a:pPr marL="342900" lvl="1" indent="-342900"/>
            <a:r>
              <a:rPr lang="en-US" altLang="en-US" sz="2000" dirty="0">
                <a:latin typeface="Nunito" pitchFamily="2" charset="0"/>
              </a:rPr>
              <a:t>Easy bruising and epistaxis are common </a:t>
            </a:r>
            <a:endParaRPr lang="en-US" altLang="en-US" sz="2000" dirty="0">
              <a:solidFill>
                <a:srgbClr val="CC00CC"/>
              </a:solidFill>
              <a:latin typeface="Nunito" pitchFamily="2" charset="0"/>
            </a:endParaRPr>
          </a:p>
          <a:p>
            <a:endParaRPr lang="en-US" dirty="0"/>
          </a:p>
        </p:txBody>
      </p:sp>
      <p:pic>
        <p:nvPicPr>
          <p:cNvPr id="4" name="Picture 3" descr="A baby with a broken stomach&#10;&#10;Description automatically generated">
            <a:extLst>
              <a:ext uri="{FF2B5EF4-FFF2-40B4-BE49-F238E27FC236}">
                <a16:creationId xmlns:a16="http://schemas.microsoft.com/office/drawing/2014/main" id="{73F7442E-F196-FD01-3098-9EBC6D59D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1" y="0"/>
            <a:ext cx="1600199" cy="1828800"/>
          </a:xfrm>
          <a:prstGeom prst="rect">
            <a:avLst/>
          </a:prstGeom>
        </p:spPr>
      </p:pic>
    </p:spTree>
    <p:extLst>
      <p:ext uri="{BB962C8B-B14F-4D97-AF65-F5344CB8AC3E}">
        <p14:creationId xmlns:p14="http://schemas.microsoft.com/office/powerpoint/2010/main" val="1322684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DD248F3-1820-DAE2-C00E-7BCA7A55B9EB}"/>
              </a:ext>
            </a:extLst>
          </p:cNvPr>
          <p:cNvSpPr>
            <a:spLocks noGrp="1" noRot="1" noChangeArrowheads="1"/>
          </p:cNvSpPr>
          <p:nvPr>
            <p:ph type="title"/>
          </p:nvPr>
        </p:nvSpPr>
        <p:spPr>
          <a:xfrm>
            <a:off x="762000" y="939800"/>
            <a:ext cx="6347713" cy="1320800"/>
          </a:xfrm>
        </p:spPr>
        <p:txBody>
          <a:bodyPr/>
          <a:lstStyle/>
          <a:p>
            <a:r>
              <a:rPr lang="en-US" altLang="en-US" b="1" u="sng" dirty="0">
                <a:solidFill>
                  <a:srgbClr val="FF0000"/>
                </a:solidFill>
                <a:effectLst>
                  <a:outerShdw blurRad="38100" dist="38100" dir="2700000" algn="tl">
                    <a:srgbClr val="FFFFFF"/>
                  </a:outerShdw>
                </a:effectLst>
                <a:latin typeface="Raleway ExtraBold" pitchFamily="2" charset="0"/>
              </a:rPr>
              <a:t>Treatment :</a:t>
            </a:r>
          </a:p>
        </p:txBody>
      </p:sp>
      <p:sp>
        <p:nvSpPr>
          <p:cNvPr id="47107" name="Rectangle 3">
            <a:extLst>
              <a:ext uri="{FF2B5EF4-FFF2-40B4-BE49-F238E27FC236}">
                <a16:creationId xmlns:a16="http://schemas.microsoft.com/office/drawing/2014/main" id="{676301E3-5347-DE83-9903-1B44FCB28957}"/>
              </a:ext>
            </a:extLst>
          </p:cNvPr>
          <p:cNvSpPr>
            <a:spLocks noGrp="1" noRot="1" noChangeArrowheads="1"/>
          </p:cNvSpPr>
          <p:nvPr>
            <p:ph idx="1"/>
          </p:nvPr>
        </p:nvSpPr>
        <p:spPr>
          <a:xfrm>
            <a:off x="76200" y="1600200"/>
            <a:ext cx="8839200" cy="4648200"/>
          </a:xfrm>
        </p:spPr>
        <p:txBody>
          <a:bodyPr>
            <a:normAutofit/>
          </a:bodyPr>
          <a:lstStyle/>
          <a:p>
            <a:pPr marL="0" indent="0">
              <a:lnSpc>
                <a:spcPct val="90000"/>
              </a:lnSpc>
              <a:buNone/>
            </a:pPr>
            <a:endParaRPr lang="en-US" altLang="en-US" sz="2400" b="1" u="sng" dirty="0">
              <a:latin typeface="Nunito" pitchFamily="2" charset="0"/>
            </a:endParaRPr>
          </a:p>
          <a:p>
            <a:pPr>
              <a:lnSpc>
                <a:spcPct val="90000"/>
              </a:lnSpc>
            </a:pPr>
            <a:endParaRPr lang="en-US" altLang="en-US" sz="2400" u="sng" dirty="0">
              <a:latin typeface="Nunito" pitchFamily="2" charset="0"/>
            </a:endParaRPr>
          </a:p>
          <a:p>
            <a:pPr>
              <a:lnSpc>
                <a:spcPct val="90000"/>
              </a:lnSpc>
            </a:pPr>
            <a:r>
              <a:rPr lang="en-US" altLang="en-US" sz="2400" u="sng" dirty="0">
                <a:latin typeface="Nunito" pitchFamily="2" charset="0"/>
              </a:rPr>
              <a:t>Treatment focusing on  maintaining normal  blood </a:t>
            </a:r>
            <a:r>
              <a:rPr lang="en-US" altLang="en-US" sz="2400" u="sng" dirty="0" err="1">
                <a:latin typeface="Nunito" pitchFamily="2" charset="0"/>
              </a:rPr>
              <a:t>glocose</a:t>
            </a:r>
            <a:r>
              <a:rPr lang="en-US" altLang="en-US" sz="2400" u="sng" dirty="0">
                <a:latin typeface="Nunito" pitchFamily="2" charset="0"/>
              </a:rPr>
              <a:t> level and is achieved by continuous nasogastric infusion of glucose or oral </a:t>
            </a:r>
            <a:r>
              <a:rPr lang="en-US" altLang="en-US" sz="2400" u="sng" dirty="0" err="1">
                <a:latin typeface="Nunito" pitchFamily="2" charset="0"/>
              </a:rPr>
              <a:t>adminstation</a:t>
            </a:r>
            <a:r>
              <a:rPr lang="en-US" altLang="en-US" sz="2400" u="sng" dirty="0">
                <a:latin typeface="Nunito" pitchFamily="2" charset="0"/>
              </a:rPr>
              <a:t> of cornstarch .</a:t>
            </a:r>
          </a:p>
          <a:p>
            <a:pPr marL="0" indent="0">
              <a:lnSpc>
                <a:spcPct val="90000"/>
              </a:lnSpc>
              <a:buNone/>
            </a:pPr>
            <a:endParaRPr lang="en-US" altLang="en-US" sz="2400" u="sng" dirty="0">
              <a:latin typeface="Nunito" pitchFamily="2" charset="0"/>
            </a:endParaRPr>
          </a:p>
          <a:p>
            <a:pPr>
              <a:lnSpc>
                <a:spcPct val="90000"/>
              </a:lnSpc>
            </a:pPr>
            <a:r>
              <a:rPr lang="en-US" altLang="en-US" sz="2400" u="sng" dirty="0">
                <a:latin typeface="Nunito" pitchFamily="2" charset="0"/>
              </a:rPr>
              <a:t>Management requires IV glucose, and then as </a:t>
            </a:r>
            <a:r>
              <a:rPr lang="en-US" altLang="en-US" sz="2400" u="sng" dirty="0" err="1">
                <a:latin typeface="Nunito" pitchFamily="2" charset="0"/>
              </a:rPr>
              <a:t>outpt</a:t>
            </a:r>
            <a:r>
              <a:rPr lang="en-US" altLang="en-US" sz="2400" u="sng" dirty="0">
                <a:latin typeface="Nunito" pitchFamily="2" charset="0"/>
              </a:rPr>
              <a:t>, close NG corn-starch or glucose solution administration to achieve close to </a:t>
            </a:r>
            <a:r>
              <a:rPr lang="en-US" altLang="en-US" sz="2400" u="sng" dirty="0" err="1">
                <a:latin typeface="Nunito" pitchFamily="2" charset="0"/>
              </a:rPr>
              <a:t>nl</a:t>
            </a:r>
            <a:r>
              <a:rPr lang="en-US" altLang="en-US" sz="2400" u="sng" dirty="0">
                <a:latin typeface="Nunito" pitchFamily="2" charset="0"/>
              </a:rPr>
              <a:t> glucose homeostasis. </a:t>
            </a:r>
          </a:p>
          <a:p>
            <a:pPr>
              <a:lnSpc>
                <a:spcPct val="90000"/>
              </a:lnSpc>
            </a:pPr>
            <a:r>
              <a:rPr lang="en-US" altLang="en-US" sz="2400" u="sng" dirty="0">
                <a:latin typeface="Nunito" pitchFamily="2" charset="0"/>
              </a:rPr>
              <a:t>Frequent snacks and meals. Continuous nighttime glucose infusions up to the age of 2. </a:t>
            </a:r>
          </a:p>
        </p:txBody>
      </p:sp>
    </p:spTree>
    <p:extLst>
      <p:ext uri="{BB962C8B-B14F-4D97-AF65-F5344CB8AC3E}">
        <p14:creationId xmlns:p14="http://schemas.microsoft.com/office/powerpoint/2010/main" val="3936917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84EBFEE4-F661-07DC-4878-290D7233B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71" y="304800"/>
            <a:ext cx="8691058" cy="6248400"/>
          </a:xfrm>
          <a:prstGeom prst="rect">
            <a:avLst/>
          </a:prstGeom>
        </p:spPr>
      </p:pic>
      <p:sp>
        <p:nvSpPr>
          <p:cNvPr id="8" name="عنوان 7">
            <a:extLst>
              <a:ext uri="{FF2B5EF4-FFF2-40B4-BE49-F238E27FC236}">
                <a16:creationId xmlns:a16="http://schemas.microsoft.com/office/drawing/2014/main" id="{85D9EECC-094F-E9E7-E463-A41815900F49}"/>
              </a:ext>
            </a:extLst>
          </p:cNvPr>
          <p:cNvSpPr>
            <a:spLocks noGrp="1"/>
          </p:cNvSpPr>
          <p:nvPr>
            <p:ph type="title"/>
          </p:nvPr>
        </p:nvSpPr>
        <p:spPr/>
        <p:txBody>
          <a:bodyPr/>
          <a:lstStyle/>
          <a:p>
            <a:endParaRPr lang="ar-AE"/>
          </a:p>
        </p:txBody>
      </p:sp>
    </p:spTree>
    <p:extLst>
      <p:ext uri="{BB962C8B-B14F-4D97-AF65-F5344CB8AC3E}">
        <p14:creationId xmlns:p14="http://schemas.microsoft.com/office/powerpoint/2010/main" val="667415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447800"/>
            <a:ext cx="6072182" cy="3022600"/>
          </a:xfrm>
        </p:spPr>
        <p:txBody>
          <a:bodyPr/>
          <a:lstStyle/>
          <a:p>
            <a:r>
              <a:rPr lang="en-US" dirty="0"/>
              <a:t>Inborn errors of lipid metabolism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179841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Raleway ExtraBold" pitchFamily="2" charset="0"/>
              </a:rPr>
              <a:t>Inborn errors of lipid metabolism classification </a:t>
            </a:r>
          </a:p>
        </p:txBody>
      </p:sp>
      <p:sp>
        <p:nvSpPr>
          <p:cNvPr id="3" name="Content Placeholder 2"/>
          <p:cNvSpPr>
            <a:spLocks noGrp="1"/>
          </p:cNvSpPr>
          <p:nvPr>
            <p:ph idx="1"/>
          </p:nvPr>
        </p:nvSpPr>
        <p:spPr>
          <a:xfrm>
            <a:off x="228600" y="1825625"/>
            <a:ext cx="8286750" cy="4351338"/>
          </a:xfrm>
        </p:spPr>
        <p:txBody>
          <a:bodyPr>
            <a:normAutofit lnSpcReduction="10000"/>
          </a:bodyPr>
          <a:lstStyle/>
          <a:p>
            <a:pPr>
              <a:buFont typeface="+mj-lt"/>
              <a:buAutoNum type="arabicPeriod"/>
            </a:pPr>
            <a:r>
              <a:rPr lang="en-US" sz="2600" spc="-4" dirty="0">
                <a:solidFill>
                  <a:schemeClr val="accent1">
                    <a:lumMod val="50000"/>
                  </a:schemeClr>
                </a:solidFill>
                <a:latin typeface="Nunito" pitchFamily="2" charset="0"/>
                <a:ea typeface="Segoe UI Symbol" panose="020B0502040204020203" pitchFamily="34" charset="0"/>
                <a:cs typeface="Times New Roman"/>
              </a:rPr>
              <a:t>Disorders of</a:t>
            </a:r>
            <a:r>
              <a:rPr lang="en-US" sz="2600" spc="4" dirty="0">
                <a:solidFill>
                  <a:schemeClr val="accent1">
                    <a:lumMod val="50000"/>
                  </a:schemeClr>
                </a:solidFill>
                <a:latin typeface="Nunito" pitchFamily="2" charset="0"/>
                <a:ea typeface="Segoe UI Symbol" panose="020B0502040204020203" pitchFamily="34" charset="0"/>
                <a:cs typeface="Times New Roman"/>
              </a:rPr>
              <a:t> </a:t>
            </a:r>
            <a:r>
              <a:rPr lang="en-US" sz="2600" spc="-15" dirty="0">
                <a:solidFill>
                  <a:schemeClr val="accent1">
                    <a:lumMod val="50000"/>
                  </a:schemeClr>
                </a:solidFill>
                <a:latin typeface="Nunito" pitchFamily="2" charset="0"/>
                <a:ea typeface="Segoe UI Symbol" panose="020B0502040204020203" pitchFamily="34" charset="0"/>
                <a:cs typeface="Times New Roman"/>
              </a:rPr>
              <a:t>Fatty acid oxidation</a:t>
            </a:r>
            <a:br>
              <a:rPr lang="en-US" sz="2600" spc="-15" dirty="0">
                <a:latin typeface="Nunito" pitchFamily="2" charset="0"/>
                <a:ea typeface="Segoe UI Symbol" panose="020B0502040204020203" pitchFamily="34" charset="0"/>
                <a:cs typeface="Times New Roman"/>
              </a:rPr>
            </a:br>
            <a:r>
              <a:rPr lang="en-US" sz="2600" spc="-15" dirty="0">
                <a:latin typeface="Nunito" pitchFamily="2" charset="0"/>
                <a:ea typeface="Segoe UI Symbol" panose="020B0502040204020203" pitchFamily="34" charset="0"/>
                <a:cs typeface="Times New Roman"/>
              </a:rPr>
              <a:t>a. </a:t>
            </a:r>
            <a:r>
              <a:rPr lang="en-US" sz="2600" spc="-4" dirty="0">
                <a:latin typeface="Nunito" pitchFamily="2" charset="0"/>
                <a:cs typeface="Times New Roman"/>
              </a:rPr>
              <a:t>Defects in Beta-oxidation</a:t>
            </a:r>
            <a:br>
              <a:rPr lang="en-US" sz="2600" spc="-4" dirty="0">
                <a:latin typeface="Nunito" pitchFamily="2" charset="0"/>
                <a:cs typeface="Times New Roman"/>
              </a:rPr>
            </a:br>
            <a:r>
              <a:rPr lang="en-US" sz="2600" spc="-4" dirty="0">
                <a:latin typeface="Nunito" pitchFamily="2" charset="0"/>
                <a:cs typeface="Times New Roman"/>
              </a:rPr>
              <a:t>b. Defect </a:t>
            </a:r>
            <a:r>
              <a:rPr lang="en-US" sz="2600" dirty="0">
                <a:latin typeface="Nunito" pitchFamily="2" charset="0"/>
                <a:cs typeface="Times New Roman"/>
              </a:rPr>
              <a:t>in</a:t>
            </a:r>
            <a:r>
              <a:rPr lang="en-US" sz="2600" spc="-176" dirty="0">
                <a:latin typeface="Nunito" pitchFamily="2" charset="0"/>
                <a:cs typeface="Times New Roman"/>
              </a:rPr>
              <a:t> </a:t>
            </a:r>
            <a:r>
              <a:rPr lang="en-US" sz="2600" dirty="0">
                <a:latin typeface="Nunito" pitchFamily="2" charset="0"/>
                <a:cs typeface="Times New Roman"/>
              </a:rPr>
              <a:t>Alpha-oxidation</a:t>
            </a:r>
            <a:endParaRPr lang="en-US" sz="2600" dirty="0">
              <a:latin typeface="Nunito" pitchFamily="2" charset="0"/>
              <a:ea typeface="Segoe UI Symbol" panose="020B0502040204020203" pitchFamily="34" charset="0"/>
              <a:cs typeface="Times New Roman"/>
            </a:endParaRPr>
          </a:p>
          <a:p>
            <a:pPr>
              <a:buFont typeface="+mj-lt"/>
              <a:buAutoNum type="arabicPeriod"/>
            </a:pPr>
            <a:r>
              <a:rPr lang="en-US" sz="2600" spc="-4" dirty="0">
                <a:solidFill>
                  <a:schemeClr val="accent1">
                    <a:lumMod val="50000"/>
                  </a:schemeClr>
                </a:solidFill>
                <a:latin typeface="Nunito" pitchFamily="2" charset="0"/>
                <a:cs typeface="Times New Roman"/>
              </a:rPr>
              <a:t>Lipid Storage</a:t>
            </a:r>
            <a:r>
              <a:rPr lang="en-US" sz="2600" spc="-8" dirty="0">
                <a:solidFill>
                  <a:schemeClr val="accent1">
                    <a:lumMod val="50000"/>
                  </a:schemeClr>
                </a:solidFill>
                <a:latin typeface="Nunito" pitchFamily="2" charset="0"/>
                <a:cs typeface="Times New Roman"/>
              </a:rPr>
              <a:t> </a:t>
            </a:r>
            <a:r>
              <a:rPr lang="en-US" sz="2600" spc="-4" dirty="0">
                <a:solidFill>
                  <a:schemeClr val="accent1">
                    <a:lumMod val="50000"/>
                  </a:schemeClr>
                </a:solidFill>
                <a:latin typeface="Nunito" pitchFamily="2" charset="0"/>
                <a:cs typeface="Times New Roman"/>
              </a:rPr>
              <a:t>diseases</a:t>
            </a:r>
            <a:br>
              <a:rPr lang="en-US" sz="2600" spc="-4" dirty="0">
                <a:latin typeface="Nunito" pitchFamily="2" charset="0"/>
                <a:cs typeface="Times New Roman"/>
              </a:rPr>
            </a:br>
            <a:r>
              <a:rPr lang="en-US" sz="2600" spc="-8" dirty="0" err="1">
                <a:latin typeface="Nunito" pitchFamily="2" charset="0"/>
                <a:cs typeface="Times New Roman"/>
              </a:rPr>
              <a:t>Gaucher’s</a:t>
            </a:r>
            <a:r>
              <a:rPr lang="en-US" sz="2600" spc="-49" dirty="0">
                <a:latin typeface="Nunito" pitchFamily="2" charset="0"/>
                <a:cs typeface="Times New Roman"/>
              </a:rPr>
              <a:t> </a:t>
            </a:r>
            <a:r>
              <a:rPr lang="en-US" sz="2600" spc="-4" dirty="0">
                <a:latin typeface="Nunito" pitchFamily="2" charset="0"/>
                <a:cs typeface="Times New Roman"/>
              </a:rPr>
              <a:t>disease</a:t>
            </a:r>
            <a:br>
              <a:rPr lang="en-US" sz="2600" spc="-4" dirty="0">
                <a:latin typeface="Nunito" pitchFamily="2" charset="0"/>
                <a:cs typeface="Times New Roman"/>
              </a:rPr>
            </a:br>
            <a:r>
              <a:rPr lang="en-US" sz="2600" spc="-4" dirty="0" err="1">
                <a:latin typeface="Nunito" pitchFamily="2" charset="0"/>
                <a:cs typeface="Times New Roman"/>
              </a:rPr>
              <a:t>Niemann</a:t>
            </a:r>
            <a:r>
              <a:rPr lang="en-US" sz="2600" spc="-4" dirty="0">
                <a:latin typeface="Nunito" pitchFamily="2" charset="0"/>
                <a:cs typeface="Times New Roman"/>
              </a:rPr>
              <a:t>-pick</a:t>
            </a:r>
            <a:r>
              <a:rPr lang="en-US" sz="2600" spc="-26" dirty="0">
                <a:latin typeface="Nunito" pitchFamily="2" charset="0"/>
                <a:cs typeface="Times New Roman"/>
              </a:rPr>
              <a:t> </a:t>
            </a:r>
            <a:r>
              <a:rPr lang="en-US" sz="2600" spc="-4" dirty="0">
                <a:latin typeface="Nunito" pitchFamily="2" charset="0"/>
                <a:cs typeface="Times New Roman"/>
              </a:rPr>
              <a:t>disease</a:t>
            </a:r>
            <a:br>
              <a:rPr lang="en-US" sz="2600" dirty="0">
                <a:latin typeface="Nunito" pitchFamily="2" charset="0"/>
                <a:cs typeface="Times New Roman"/>
              </a:rPr>
            </a:br>
            <a:r>
              <a:rPr lang="en-US" sz="2600" spc="-19" dirty="0" err="1">
                <a:latin typeface="Nunito" pitchFamily="2" charset="0"/>
                <a:cs typeface="Times New Roman"/>
              </a:rPr>
              <a:t>Krabbe’s</a:t>
            </a:r>
            <a:r>
              <a:rPr lang="en-US" sz="2600" spc="-38" dirty="0">
                <a:latin typeface="Nunito" pitchFamily="2" charset="0"/>
                <a:cs typeface="Times New Roman"/>
              </a:rPr>
              <a:t> </a:t>
            </a:r>
            <a:r>
              <a:rPr lang="en-US" sz="2600" spc="-4" dirty="0">
                <a:latin typeface="Nunito" pitchFamily="2" charset="0"/>
                <a:cs typeface="Times New Roman"/>
              </a:rPr>
              <a:t>disease</a:t>
            </a:r>
            <a:br>
              <a:rPr lang="en-US" sz="2600" spc="-4" dirty="0">
                <a:latin typeface="Nunito" pitchFamily="2" charset="0"/>
                <a:cs typeface="Times New Roman"/>
              </a:rPr>
            </a:br>
            <a:r>
              <a:rPr lang="en-US" sz="2600" spc="-8" dirty="0">
                <a:latin typeface="Nunito" pitchFamily="2" charset="0"/>
                <a:cs typeface="Times New Roman"/>
              </a:rPr>
              <a:t>Farber’s</a:t>
            </a:r>
            <a:r>
              <a:rPr lang="en-US" sz="2600" spc="-11" dirty="0">
                <a:latin typeface="Nunito" pitchFamily="2" charset="0"/>
                <a:cs typeface="Times New Roman"/>
              </a:rPr>
              <a:t> </a:t>
            </a:r>
            <a:r>
              <a:rPr lang="en-US" sz="2600" spc="-4" dirty="0">
                <a:latin typeface="Nunito" pitchFamily="2" charset="0"/>
                <a:cs typeface="Times New Roman"/>
              </a:rPr>
              <a:t>disease</a:t>
            </a:r>
            <a:endParaRPr lang="en-US" sz="2600" dirty="0">
              <a:latin typeface="Nunito" pitchFamily="2" charset="0"/>
              <a:cs typeface="Times New Roman"/>
            </a:endParaRPr>
          </a:p>
          <a:p>
            <a:pPr>
              <a:buFont typeface="+mj-lt"/>
              <a:buAutoNum type="arabicPeriod"/>
            </a:pPr>
            <a:r>
              <a:rPr lang="en-US" sz="2600" spc="-4" dirty="0">
                <a:solidFill>
                  <a:schemeClr val="accent1">
                    <a:lumMod val="50000"/>
                  </a:schemeClr>
                </a:solidFill>
                <a:latin typeface="Nunito" pitchFamily="2" charset="0"/>
                <a:cs typeface="Times New Roman"/>
              </a:rPr>
              <a:t>Disorders associated with </a:t>
            </a:r>
            <a:r>
              <a:rPr lang="en-US" sz="2600" dirty="0">
                <a:solidFill>
                  <a:schemeClr val="accent1">
                    <a:lumMod val="50000"/>
                  </a:schemeClr>
                </a:solidFill>
                <a:latin typeface="Nunito" pitchFamily="2" charset="0"/>
                <a:cs typeface="Times New Roman"/>
              </a:rPr>
              <a:t>Lipoprotein</a:t>
            </a:r>
            <a:r>
              <a:rPr lang="en-US" sz="2600" spc="-23" dirty="0">
                <a:solidFill>
                  <a:schemeClr val="accent1">
                    <a:lumMod val="50000"/>
                  </a:schemeClr>
                </a:solidFill>
                <a:latin typeface="Nunito" pitchFamily="2" charset="0"/>
                <a:cs typeface="Times New Roman"/>
              </a:rPr>
              <a:t> </a:t>
            </a:r>
            <a:r>
              <a:rPr lang="en-US" sz="2600" spc="-4" dirty="0">
                <a:solidFill>
                  <a:schemeClr val="accent1">
                    <a:lumMod val="50000"/>
                  </a:schemeClr>
                </a:solidFill>
                <a:latin typeface="Nunito" pitchFamily="2" charset="0"/>
                <a:cs typeface="Times New Roman"/>
              </a:rPr>
              <a:t>Metabolism</a:t>
            </a:r>
            <a:br>
              <a:rPr lang="en-US" sz="2600" spc="-4" dirty="0">
                <a:latin typeface="Nunito" pitchFamily="2" charset="0"/>
                <a:cs typeface="Times New Roman"/>
              </a:rPr>
            </a:br>
            <a:r>
              <a:rPr lang="en-US" sz="2600" spc="-4" dirty="0">
                <a:latin typeface="Nunito" pitchFamily="2" charset="0"/>
                <a:cs typeface="Times New Roman"/>
              </a:rPr>
              <a:t>a. Hyper-</a:t>
            </a:r>
            <a:r>
              <a:rPr lang="en-US" sz="2600" spc="-4" dirty="0" err="1">
                <a:latin typeface="Nunito" pitchFamily="2" charset="0"/>
                <a:cs typeface="Times New Roman"/>
              </a:rPr>
              <a:t>Lipoproteinaemias</a:t>
            </a:r>
            <a:r>
              <a:rPr lang="en-US" sz="2600" dirty="0">
                <a:latin typeface="Nunito" pitchFamily="2" charset="0"/>
                <a:cs typeface="Times New Roman"/>
              </a:rPr>
              <a:t> </a:t>
            </a:r>
            <a:br>
              <a:rPr lang="en-US" sz="2600" dirty="0">
                <a:latin typeface="Nunito" pitchFamily="2" charset="0"/>
                <a:cs typeface="Times New Roman"/>
              </a:rPr>
            </a:br>
            <a:r>
              <a:rPr lang="en-US" sz="2600" spc="-4" dirty="0">
                <a:latin typeface="Nunito" pitchFamily="2" charset="0"/>
                <a:cs typeface="Times New Roman"/>
              </a:rPr>
              <a:t>b. </a:t>
            </a:r>
            <a:r>
              <a:rPr lang="en-US" sz="2600" spc="-4" dirty="0" err="1">
                <a:latin typeface="Nunito" pitchFamily="2" charset="0"/>
                <a:cs typeface="Times New Roman"/>
              </a:rPr>
              <a:t>Hypolipo-proteinaemias</a:t>
            </a:r>
            <a:endParaRPr lang="en-US" sz="2600" dirty="0">
              <a:latin typeface="Nunito" pitchFamily="2" charset="0"/>
              <a:cs typeface="Times New Roman"/>
            </a:endParaRPr>
          </a:p>
          <a:p>
            <a:pPr>
              <a:buFont typeface="+mj-lt"/>
              <a:buAutoNum type="arabicPeriod"/>
            </a:pPr>
            <a:endParaRPr lang="en-US" sz="2600" dirty="0">
              <a:latin typeface="Nunito" pitchFamily="2" charset="0"/>
              <a:cs typeface="Times New Roman"/>
            </a:endParaRPr>
          </a:p>
          <a:p>
            <a:pPr>
              <a:buFont typeface="+mj-lt"/>
              <a:buAutoNum type="arabicPeriod"/>
            </a:pPr>
            <a:endParaRPr lang="en-US" sz="2600" dirty="0">
              <a:latin typeface="Nunito" pitchFamily="2" charset="0"/>
              <a:ea typeface="Segoe UI Symbol" panose="020B0502040204020203"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718287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48B75-F93B-36C8-AB42-30701A120225}"/>
              </a:ext>
            </a:extLst>
          </p:cNvPr>
          <p:cNvSpPr>
            <a:spLocks noGrp="1"/>
          </p:cNvSpPr>
          <p:nvPr>
            <p:ph type="title"/>
          </p:nvPr>
        </p:nvSpPr>
        <p:spPr>
          <a:xfrm>
            <a:off x="288650" y="-2237"/>
            <a:ext cx="7886700" cy="1325563"/>
          </a:xfrm>
        </p:spPr>
        <p:txBody>
          <a:bodyPr>
            <a:normAutofit fontScale="90000"/>
          </a:bodyPr>
          <a:lstStyle/>
          <a:p>
            <a:r>
              <a:rPr lang="en-US" b="1" spc="-4" dirty="0">
                <a:solidFill>
                  <a:schemeClr val="accent1">
                    <a:lumMod val="75000"/>
                  </a:schemeClr>
                </a:solidFill>
                <a:latin typeface="Raleway ExtraBold" pitchFamily="2" charset="0"/>
                <a:ea typeface="Segoe UI Symbol" panose="020B0502040204020203" pitchFamily="34" charset="0"/>
                <a:cs typeface="Times New Roman"/>
              </a:rPr>
              <a:t>Disorders of</a:t>
            </a:r>
            <a:r>
              <a:rPr lang="en-US" b="1" spc="4" dirty="0">
                <a:solidFill>
                  <a:schemeClr val="accent1">
                    <a:lumMod val="75000"/>
                  </a:schemeClr>
                </a:solidFill>
                <a:latin typeface="Raleway ExtraBold" pitchFamily="2" charset="0"/>
                <a:ea typeface="Segoe UI Symbol" panose="020B0502040204020203" pitchFamily="34" charset="0"/>
                <a:cs typeface="Times New Roman"/>
              </a:rPr>
              <a:t> </a:t>
            </a:r>
            <a:r>
              <a:rPr lang="en-US" b="1" spc="-15" dirty="0">
                <a:solidFill>
                  <a:schemeClr val="accent1">
                    <a:lumMod val="75000"/>
                  </a:schemeClr>
                </a:solidFill>
                <a:latin typeface="Raleway ExtraBold" pitchFamily="2" charset="0"/>
                <a:ea typeface="Segoe UI Symbol" panose="020B0502040204020203" pitchFamily="34" charset="0"/>
                <a:cs typeface="Times New Roman"/>
              </a:rPr>
              <a:t>Fatty acid oxidation</a:t>
            </a:r>
            <a:br>
              <a:rPr lang="ar-SA" b="1" spc="-15" dirty="0">
                <a:solidFill>
                  <a:schemeClr val="accent1">
                    <a:lumMod val="75000"/>
                  </a:schemeClr>
                </a:solidFill>
                <a:latin typeface="Raleway ExtraBold" pitchFamily="2" charset="0"/>
                <a:ea typeface="Segoe UI Symbol" panose="020B0502040204020203" pitchFamily="34" charset="0"/>
                <a:cs typeface="Times New Roman"/>
              </a:rPr>
            </a:br>
            <a:r>
              <a:rPr lang="ar-SA" b="1" spc="-15" dirty="0" err="1">
                <a:solidFill>
                  <a:srgbClr val="FF0000"/>
                </a:solidFill>
                <a:latin typeface="Raleway ExtraBold" pitchFamily="2" charset="0"/>
                <a:ea typeface="Segoe UI Symbol" panose="020B0502040204020203" pitchFamily="34" charset="0"/>
                <a:cs typeface="Times New Roman"/>
              </a:rPr>
              <a:t>hypoketotic</a:t>
            </a:r>
            <a:r>
              <a:rPr lang="ar-SA" b="1" spc="-15" dirty="0">
                <a:solidFill>
                  <a:srgbClr val="FF0000"/>
                </a:solidFill>
                <a:latin typeface="Raleway ExtraBold" pitchFamily="2" charset="0"/>
                <a:ea typeface="Segoe UI Symbol" panose="020B0502040204020203" pitchFamily="34" charset="0"/>
                <a:cs typeface="Times New Roman"/>
              </a:rPr>
              <a:t> </a:t>
            </a:r>
            <a:r>
              <a:rPr lang="ar-SA" b="1" spc="-15" dirty="0" err="1">
                <a:solidFill>
                  <a:srgbClr val="FF0000"/>
                </a:solidFill>
                <a:latin typeface="Raleway ExtraBold" pitchFamily="2" charset="0"/>
                <a:ea typeface="Segoe UI Symbol" panose="020B0502040204020203" pitchFamily="34" charset="0"/>
                <a:cs typeface="Times New Roman"/>
              </a:rPr>
              <a:t>hypoglycemia</a:t>
            </a:r>
            <a:r>
              <a:rPr lang="ar-SA" b="1" spc="-15" dirty="0">
                <a:solidFill>
                  <a:srgbClr val="FF0000"/>
                </a:solidFill>
                <a:latin typeface="Raleway ExtraBold" pitchFamily="2" charset="0"/>
                <a:ea typeface="Segoe UI Symbol" panose="020B0502040204020203" pitchFamily="34" charset="0"/>
                <a:cs typeface="Times New Roman"/>
              </a:rPr>
              <a:t> </a:t>
            </a:r>
            <a:br>
              <a:rPr lang="en-US" b="1" spc="-15" dirty="0">
                <a:solidFill>
                  <a:schemeClr val="accent1">
                    <a:lumMod val="75000"/>
                  </a:schemeClr>
                </a:solidFill>
                <a:latin typeface="Raleway ExtraBold" pitchFamily="2" charset="0"/>
                <a:ea typeface="Segoe UI Symbol" panose="020B0502040204020203" pitchFamily="34" charset="0"/>
                <a:cs typeface="Times New Roman"/>
              </a:rPr>
            </a:br>
            <a:endParaRPr lang="en-US" b="1" dirty="0">
              <a:latin typeface="Raleway ExtraBold" pitchFamily="2" charset="0"/>
            </a:endParaRPr>
          </a:p>
        </p:txBody>
      </p:sp>
      <p:sp>
        <p:nvSpPr>
          <p:cNvPr id="3" name="Content Placeholder 2">
            <a:extLst>
              <a:ext uri="{FF2B5EF4-FFF2-40B4-BE49-F238E27FC236}">
                <a16:creationId xmlns:a16="http://schemas.microsoft.com/office/drawing/2014/main" id="{2E90EFCD-C26B-33A4-30EF-2B4FC0E930B8}"/>
              </a:ext>
            </a:extLst>
          </p:cNvPr>
          <p:cNvSpPr>
            <a:spLocks noGrp="1"/>
          </p:cNvSpPr>
          <p:nvPr>
            <p:ph idx="1"/>
          </p:nvPr>
        </p:nvSpPr>
        <p:spPr>
          <a:xfrm>
            <a:off x="114300" y="1203037"/>
            <a:ext cx="8915400" cy="2888673"/>
          </a:xfrm>
        </p:spPr>
        <p:txBody>
          <a:bodyPr>
            <a:noAutofit/>
          </a:bodyPr>
          <a:lstStyle/>
          <a:p>
            <a:r>
              <a:rPr lang="en-US" sz="2200" dirty="0">
                <a:latin typeface="Nunito" pitchFamily="2" charset="0"/>
              </a:rPr>
              <a:t>Fatty acids are derived from hydrolysis of triglycerides and catabolism of fat, reaction is catalyzed by a group of enzymes that exhibit </a:t>
            </a:r>
            <a:r>
              <a:rPr lang="en-US" sz="2200" dirty="0" err="1">
                <a:latin typeface="Nunito" pitchFamily="2" charset="0"/>
              </a:rPr>
              <a:t>specifities</a:t>
            </a:r>
            <a:r>
              <a:rPr lang="en-US" sz="2200" dirty="0">
                <a:latin typeface="Nunito" pitchFamily="2" charset="0"/>
              </a:rPr>
              <a:t> related to the chain length and other properties of the fatty acids.</a:t>
            </a:r>
          </a:p>
          <a:p>
            <a:r>
              <a:rPr lang="en-US" sz="2200" dirty="0">
                <a:latin typeface="Nunito" pitchFamily="2" charset="0"/>
              </a:rPr>
              <a:t>Examples : MCAD( most common ) , LCAD , VLCAD deficiencies  { acyl coA dehydrogenase defect }</a:t>
            </a:r>
          </a:p>
          <a:p>
            <a:r>
              <a:rPr lang="en-US" sz="2200" dirty="0">
                <a:latin typeface="Nunito" pitchFamily="2" charset="0"/>
              </a:rPr>
              <a:t>Usually autosomal recessive inheritance </a:t>
            </a:r>
          </a:p>
          <a:p>
            <a:r>
              <a:rPr lang="en-US" sz="2200" dirty="0">
                <a:latin typeface="Nunito" pitchFamily="2" charset="0"/>
              </a:rPr>
              <a:t>May come as an acute attack of life threatening coma with </a:t>
            </a:r>
            <a:r>
              <a:rPr lang="en-US" sz="2200" dirty="0">
                <a:solidFill>
                  <a:srgbClr val="FF0000"/>
                </a:solidFill>
                <a:latin typeface="Nunito" pitchFamily="2" charset="0"/>
              </a:rPr>
              <a:t>hypoglycemia</a:t>
            </a:r>
            <a:r>
              <a:rPr lang="en-US" sz="2200" dirty="0">
                <a:latin typeface="Nunito" pitchFamily="2" charset="0"/>
              </a:rPr>
              <a:t>, absence of </a:t>
            </a:r>
            <a:r>
              <a:rPr lang="en-US" sz="2200" dirty="0">
                <a:solidFill>
                  <a:srgbClr val="FF0000"/>
                </a:solidFill>
                <a:latin typeface="Nunito" pitchFamily="2" charset="0"/>
              </a:rPr>
              <a:t>urine</a:t>
            </a:r>
            <a:r>
              <a:rPr lang="en-US" sz="2200" dirty="0">
                <a:latin typeface="Nunito" pitchFamily="2" charset="0"/>
              </a:rPr>
              <a:t> </a:t>
            </a:r>
            <a:r>
              <a:rPr lang="en-US" sz="2200" dirty="0">
                <a:solidFill>
                  <a:srgbClr val="FF0000"/>
                </a:solidFill>
                <a:latin typeface="Nunito" pitchFamily="2" charset="0"/>
              </a:rPr>
              <a:t>ketones</a:t>
            </a:r>
            <a:r>
              <a:rPr lang="en-US" sz="2200" dirty="0">
                <a:latin typeface="Nunito" pitchFamily="2" charset="0"/>
              </a:rPr>
              <a:t> and reducing substances </a:t>
            </a:r>
          </a:p>
          <a:p>
            <a:r>
              <a:rPr lang="en-US" sz="2200" dirty="0" err="1">
                <a:latin typeface="Nunito" pitchFamily="2" charset="0"/>
              </a:rPr>
              <a:t>Cranitine</a:t>
            </a:r>
            <a:r>
              <a:rPr lang="en-US" sz="2200" dirty="0">
                <a:latin typeface="Nunito" pitchFamily="2" charset="0"/>
              </a:rPr>
              <a:t> depletions can occur through excessive urinary excretion if carnitine esters of the incompletely oxidized fatty acids { secondary def}</a:t>
            </a:r>
            <a:r>
              <a:rPr lang="en-US" sz="2200" dirty="0">
                <a:latin typeface="Nunito" pitchFamily="2" charset="0"/>
                <a:sym typeface="Wingdings" panose="05000000000000000000" pitchFamily="2" charset="2"/>
              </a:rPr>
              <a:t> responds well to carnitine supplementation </a:t>
            </a:r>
            <a:endParaRPr lang="en-US" sz="2200" dirty="0">
              <a:latin typeface="Nunito" pitchFamily="2" charset="0"/>
            </a:endParaRPr>
          </a:p>
          <a:p>
            <a:r>
              <a:rPr lang="en-US" sz="2200" dirty="0">
                <a:latin typeface="Nunito" pitchFamily="2" charset="0"/>
              </a:rPr>
              <a:t>Diagnosis through serum acylcarnitine profile or fibroblast enzyme assay </a:t>
            </a:r>
          </a:p>
          <a:p>
            <a:endParaRPr lang="en-US" sz="2200" dirty="0">
              <a:latin typeface="Nunito" pitchFamily="2" charset="0"/>
            </a:endParaRPr>
          </a:p>
          <a:p>
            <a:endParaRPr lang="en-US" sz="2200" dirty="0">
              <a:latin typeface="Nunito" pitchFamily="2" charset="0"/>
            </a:endParaRPr>
          </a:p>
        </p:txBody>
      </p:sp>
      <p:sp>
        <p:nvSpPr>
          <p:cNvPr id="4" name="Slide Number Placeholder 3">
            <a:extLst>
              <a:ext uri="{FF2B5EF4-FFF2-40B4-BE49-F238E27FC236}">
                <a16:creationId xmlns:a16="http://schemas.microsoft.com/office/drawing/2014/main" id="{BE2BB81A-015A-E718-4F2C-502C11949A5F}"/>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010138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D435-C3CB-311F-A4A4-991FAFD22D6A}"/>
              </a:ext>
            </a:extLst>
          </p:cNvPr>
          <p:cNvSpPr>
            <a:spLocks noGrp="1"/>
          </p:cNvSpPr>
          <p:nvPr>
            <p:ph type="title"/>
          </p:nvPr>
        </p:nvSpPr>
        <p:spPr>
          <a:xfrm>
            <a:off x="5791200" y="1371600"/>
            <a:ext cx="7886700" cy="1325563"/>
          </a:xfrm>
        </p:spPr>
        <p:txBody>
          <a:bodyPr/>
          <a:lstStyle/>
          <a:p>
            <a:r>
              <a:rPr lang="en-US" dirty="0"/>
              <a:t>MCAD </a:t>
            </a:r>
          </a:p>
        </p:txBody>
      </p:sp>
      <p:sp>
        <p:nvSpPr>
          <p:cNvPr id="3" name="Content Placeholder 2">
            <a:extLst>
              <a:ext uri="{FF2B5EF4-FFF2-40B4-BE49-F238E27FC236}">
                <a16:creationId xmlns:a16="http://schemas.microsoft.com/office/drawing/2014/main" id="{411F00D7-D054-2E70-B9A2-13B6133E3AF9}"/>
              </a:ext>
            </a:extLst>
          </p:cNvPr>
          <p:cNvSpPr>
            <a:spLocks noGrp="1"/>
          </p:cNvSpPr>
          <p:nvPr>
            <p:ph idx="1"/>
          </p:nvPr>
        </p:nvSpPr>
        <p:spPr>
          <a:xfrm>
            <a:off x="0" y="0"/>
            <a:ext cx="9144000" cy="7391400"/>
          </a:xfrm>
        </p:spPr>
        <p:txBody>
          <a:bodyPr>
            <a:normAutofit fontScale="25000" lnSpcReduction="20000"/>
          </a:bodyPr>
          <a:lstStyle/>
          <a:p>
            <a:pPr algn="l">
              <a:buFont typeface="Arial" panose="020B0604020202020204" pitchFamily="34" charset="0"/>
              <a:buChar char="•"/>
            </a:pPr>
            <a:r>
              <a:rPr lang="en-US" sz="7200" b="0" i="0" dirty="0">
                <a:solidFill>
                  <a:srgbClr val="1A1C1C"/>
                </a:solidFill>
                <a:effectLst/>
                <a:latin typeface="Lato" panose="020F0502020204030203" pitchFamily="34" charset="0"/>
              </a:rPr>
              <a:t> a condition characterized by a defect in the breakdown of medium-chain fatty acids, which renders fatty acids an unusable alternative energy source in case of carbohydrate deficiency.</a:t>
            </a:r>
          </a:p>
          <a:p>
            <a:pPr algn="l">
              <a:buFont typeface="Arial" panose="020B0604020202020204" pitchFamily="34" charset="0"/>
              <a:buChar char="•"/>
            </a:pPr>
            <a:r>
              <a:rPr lang="en-US" sz="7200" b="1" i="0" dirty="0">
                <a:solidFill>
                  <a:srgbClr val="1A1C1C"/>
                </a:solidFill>
                <a:effectLst/>
                <a:latin typeface="Lato" panose="020F0502020204030203" pitchFamily="34" charset="0"/>
              </a:rPr>
              <a:t>Inheritance</a:t>
            </a:r>
            <a:r>
              <a:rPr lang="en-US" sz="7200" b="0" i="0" dirty="0">
                <a:solidFill>
                  <a:srgbClr val="1A1C1C"/>
                </a:solidFill>
                <a:effectLst/>
                <a:latin typeface="Lato" panose="020F0502020204030203" pitchFamily="34" charset="0"/>
              </a:rPr>
              <a:t>: autosomal recessive</a:t>
            </a:r>
          </a:p>
          <a:p>
            <a:pPr algn="l">
              <a:buFont typeface="Arial" panose="020B0604020202020204" pitchFamily="34" charset="0"/>
              <a:buChar char="•"/>
            </a:pPr>
            <a:r>
              <a:rPr lang="en-US" sz="7200" b="1" i="0" dirty="0">
                <a:solidFill>
                  <a:srgbClr val="1A1C1C"/>
                </a:solidFill>
                <a:effectLst/>
                <a:latin typeface="Lato" panose="020F0502020204030203" pitchFamily="34" charset="0"/>
              </a:rPr>
              <a:t>Diagnostics</a:t>
            </a:r>
            <a:endParaRPr lang="en-US" sz="7200" b="0" i="0" dirty="0">
              <a:solidFill>
                <a:srgbClr val="1A1C1C"/>
              </a:solidFill>
              <a:effectLst/>
              <a:latin typeface="Lato" panose="020F0502020204030203" pitchFamily="34" charset="0"/>
            </a:endParaRPr>
          </a:p>
          <a:p>
            <a:pPr marL="742950" lvl="1" indent="-285750" algn="l">
              <a:buFont typeface="Arial" panose="020B0604020202020204" pitchFamily="34" charset="0"/>
              <a:buChar char="•"/>
            </a:pPr>
            <a:r>
              <a:rPr lang="en-US" sz="7200" b="0" i="0" dirty="0">
                <a:solidFill>
                  <a:srgbClr val="1A1C1C"/>
                </a:solidFill>
                <a:effectLst/>
                <a:latin typeface="Lato" panose="020F0502020204030203" pitchFamily="34" charset="0"/>
              </a:rPr>
              <a:t>Part of newborn screening</a:t>
            </a:r>
          </a:p>
          <a:p>
            <a:pPr marL="742950" lvl="1" indent="-285750" algn="l">
              <a:buFont typeface="Arial" panose="020B0604020202020204" pitchFamily="34" charset="0"/>
              <a:buChar char="•"/>
            </a:pPr>
            <a:r>
              <a:rPr lang="en-US" sz="7200" b="0" i="0" dirty="0">
                <a:solidFill>
                  <a:srgbClr val="1A1C1C"/>
                </a:solidFill>
                <a:effectLst/>
                <a:latin typeface="Lato" panose="020F0502020204030203" pitchFamily="34" charset="0"/>
              </a:rPr>
              <a:t>Laboratory findings</a:t>
            </a:r>
          </a:p>
          <a:p>
            <a:pPr marL="1143000" lvl="2" indent="-228600" algn="l">
              <a:buFont typeface="Arial" panose="020B0604020202020204" pitchFamily="34" charset="0"/>
              <a:buChar char="•"/>
            </a:pPr>
            <a:r>
              <a:rPr lang="en-US" sz="7200" b="0" i="0" dirty="0">
                <a:solidFill>
                  <a:srgbClr val="1A1C1C"/>
                </a:solidFill>
                <a:effectLst/>
                <a:latin typeface="Lato" panose="020F0502020204030203" pitchFamily="34" charset="0"/>
              </a:rPr>
              <a:t>Hypoglycemia</a:t>
            </a:r>
          </a:p>
          <a:p>
            <a:pPr marL="1143000" lvl="2" indent="-228600" algn="l">
              <a:buFont typeface="Arial" panose="020B0604020202020204" pitchFamily="34" charset="0"/>
              <a:buChar char="•"/>
            </a:pPr>
            <a:r>
              <a:rPr lang="en-US" sz="7200" b="1" i="0" dirty="0">
                <a:solidFill>
                  <a:srgbClr val="1A1C1C"/>
                </a:solidFill>
                <a:effectLst/>
                <a:latin typeface="Lato" panose="020F0502020204030203" pitchFamily="34" charset="0"/>
              </a:rPr>
              <a:t>↓ Ketones</a:t>
            </a:r>
            <a:r>
              <a:rPr lang="en-US" sz="7200" b="0" i="0" dirty="0">
                <a:solidFill>
                  <a:srgbClr val="1A1C1C"/>
                </a:solidFill>
                <a:effectLst/>
                <a:latin typeface="Lato" panose="020F0502020204030203" pitchFamily="34" charset="0"/>
              </a:rPr>
              <a:t> in blood and urine</a:t>
            </a:r>
          </a:p>
          <a:p>
            <a:pPr marL="1143000" lvl="2" indent="-228600" algn="l">
              <a:buFont typeface="Arial" panose="020B0604020202020204" pitchFamily="34" charset="0"/>
              <a:buChar char="•"/>
            </a:pPr>
            <a:r>
              <a:rPr lang="en-US" sz="7200" b="0" i="0" dirty="0">
                <a:solidFill>
                  <a:srgbClr val="1A1C1C"/>
                </a:solidFill>
                <a:effectLst/>
                <a:latin typeface="Lato" panose="020F0502020204030203" pitchFamily="34" charset="0"/>
              </a:rPr>
              <a:t>Hyperammonemia, hyperuricemia</a:t>
            </a:r>
          </a:p>
          <a:p>
            <a:pPr marL="1143000" lvl="2" indent="-228600" algn="l">
              <a:buFont typeface="Arial" panose="020B0604020202020204" pitchFamily="34" charset="0"/>
              <a:buChar char="•"/>
            </a:pPr>
            <a:r>
              <a:rPr lang="en-US" sz="7200" b="1" i="0" dirty="0">
                <a:solidFill>
                  <a:srgbClr val="1A1C1C"/>
                </a:solidFill>
                <a:effectLst/>
                <a:latin typeface="Lato" panose="020F0502020204030203" pitchFamily="34" charset="0"/>
              </a:rPr>
              <a:t>Metabolic acidosis</a:t>
            </a:r>
            <a:endParaRPr lang="en-US" sz="7200" b="0" i="0" dirty="0">
              <a:solidFill>
                <a:srgbClr val="1A1C1C"/>
              </a:solidFill>
              <a:effectLst/>
              <a:latin typeface="Lato" panose="020F0502020204030203" pitchFamily="34" charset="0"/>
            </a:endParaRPr>
          </a:p>
          <a:p>
            <a:pPr marL="1143000" lvl="2" indent="-228600" algn="l">
              <a:buFont typeface="Arial" panose="020B0604020202020204" pitchFamily="34" charset="0"/>
              <a:buChar char="•"/>
            </a:pPr>
            <a:r>
              <a:rPr lang="en-US" sz="7200" b="0" i="0" dirty="0">
                <a:solidFill>
                  <a:srgbClr val="1A1C1C"/>
                </a:solidFill>
                <a:effectLst/>
                <a:latin typeface="Lato" panose="020F0502020204030203" pitchFamily="34" charset="0"/>
              </a:rPr>
              <a:t>↑ AST and ALT</a:t>
            </a:r>
          </a:p>
          <a:p>
            <a:pPr marL="1143000" lvl="2" indent="-228600" algn="l">
              <a:buFont typeface="Arial" panose="020B0604020202020204" pitchFamily="34" charset="0"/>
              <a:buChar char="•"/>
            </a:pPr>
            <a:r>
              <a:rPr lang="en-US" sz="7200" b="0" i="0" dirty="0">
                <a:solidFill>
                  <a:srgbClr val="1A1C1C"/>
                </a:solidFill>
                <a:effectLst/>
                <a:latin typeface="Lato" panose="020F0502020204030203" pitchFamily="34" charset="0"/>
              </a:rPr>
              <a:t>Prolonged PT and aPTT</a:t>
            </a:r>
          </a:p>
          <a:p>
            <a:pPr marL="742950" lvl="1" indent="-285750" algn="l">
              <a:buFont typeface="Arial" panose="020B0604020202020204" pitchFamily="34" charset="0"/>
              <a:buChar char="•"/>
            </a:pPr>
            <a:r>
              <a:rPr lang="en-US" sz="7200" b="0" i="0" dirty="0">
                <a:solidFill>
                  <a:srgbClr val="CC0000"/>
                </a:solidFill>
                <a:effectLst/>
                <a:latin typeface="Lato" panose="020F0502020204030203" pitchFamily="34" charset="0"/>
              </a:rPr>
              <a:t>Plasma </a:t>
            </a:r>
            <a:r>
              <a:rPr lang="en-US" sz="7200" b="0" i="0" dirty="0" err="1">
                <a:solidFill>
                  <a:srgbClr val="CC0000"/>
                </a:solidFill>
                <a:effectLst/>
                <a:latin typeface="Lato" panose="020F0502020204030203" pitchFamily="34" charset="0"/>
              </a:rPr>
              <a:t>acylcarnitine</a:t>
            </a:r>
            <a:r>
              <a:rPr lang="en-US" sz="7200" b="0" i="0" dirty="0">
                <a:solidFill>
                  <a:srgbClr val="CC0000"/>
                </a:solidFill>
                <a:effectLst/>
                <a:latin typeface="Lato" panose="020F0502020204030203" pitchFamily="34" charset="0"/>
              </a:rPr>
              <a:t> </a:t>
            </a:r>
            <a:r>
              <a:rPr lang="ar-SA" sz="7200" b="0" i="0" dirty="0" err="1">
                <a:solidFill>
                  <a:srgbClr val="CC0000"/>
                </a:solidFill>
                <a:effectLst/>
                <a:latin typeface="Lato" panose="020F0502020204030203" pitchFamily="34" charset="0"/>
              </a:rPr>
              <a:t>profile</a:t>
            </a:r>
            <a:r>
              <a:rPr lang="ar-SA" sz="7200" b="0" i="0" dirty="0">
                <a:solidFill>
                  <a:srgbClr val="CC0000"/>
                </a:solidFill>
                <a:effectLst/>
                <a:latin typeface="Lato" panose="020F0502020204030203" pitchFamily="34" charset="0"/>
              </a:rPr>
              <a:t> </a:t>
            </a:r>
            <a:r>
              <a:rPr lang="ar-SA" sz="7200" b="0" i="0" dirty="0" err="1">
                <a:solidFill>
                  <a:srgbClr val="CC0000"/>
                </a:solidFill>
                <a:effectLst/>
                <a:latin typeface="Lato" panose="020F0502020204030203" pitchFamily="34" charset="0"/>
              </a:rPr>
              <a:t>elevated</a:t>
            </a:r>
            <a:r>
              <a:rPr lang="en-US" sz="7200" b="0" i="0" dirty="0">
                <a:solidFill>
                  <a:srgbClr val="CC0000"/>
                </a:solidFill>
                <a:effectLst/>
                <a:latin typeface="Lato" panose="020F0502020204030203" pitchFamily="34" charset="0"/>
              </a:rPr>
              <a:t> but secondary low </a:t>
            </a:r>
            <a:r>
              <a:rPr lang="en-US" sz="7200" b="0" i="0" dirty="0" err="1">
                <a:solidFill>
                  <a:srgbClr val="CC0000"/>
                </a:solidFill>
                <a:effectLst/>
                <a:latin typeface="Lato" panose="020F0502020204030203" pitchFamily="34" charset="0"/>
              </a:rPr>
              <a:t>canitine</a:t>
            </a:r>
            <a:r>
              <a:rPr lang="en-US" sz="7200" b="0" i="0" dirty="0">
                <a:solidFill>
                  <a:srgbClr val="CC0000"/>
                </a:solidFill>
                <a:effectLst/>
                <a:latin typeface="Lato" panose="020F0502020204030203" pitchFamily="34" charset="0"/>
              </a:rPr>
              <a:t> </a:t>
            </a:r>
          </a:p>
          <a:p>
            <a:pPr marL="742950" lvl="1" indent="-285750" algn="l">
              <a:buFont typeface="Arial" panose="020B0604020202020204" pitchFamily="34" charset="0"/>
              <a:buChar char="•"/>
            </a:pPr>
            <a:r>
              <a:rPr lang="en-US" sz="7200" b="0" i="0" dirty="0">
                <a:solidFill>
                  <a:srgbClr val="1A1C1C"/>
                </a:solidFill>
                <a:effectLst/>
                <a:latin typeface="Lato" panose="020F0502020204030203" pitchFamily="34" charset="0"/>
              </a:rPr>
              <a:t>Genetic testing for the common A985G mutation</a:t>
            </a:r>
          </a:p>
          <a:p>
            <a:pPr algn="l">
              <a:buFont typeface="Arial" panose="020B0604020202020204" pitchFamily="34" charset="0"/>
              <a:buChar char="•"/>
            </a:pPr>
            <a:r>
              <a:rPr lang="en-US" sz="7200" b="1" i="0" dirty="0">
                <a:solidFill>
                  <a:srgbClr val="1A1C1C"/>
                </a:solidFill>
                <a:effectLst/>
                <a:latin typeface="Lato" panose="020F0502020204030203" pitchFamily="34" charset="0"/>
              </a:rPr>
              <a:t>Treatment</a:t>
            </a:r>
            <a:endParaRPr lang="en-US" sz="7200" b="0" i="0" dirty="0">
              <a:solidFill>
                <a:srgbClr val="1A1C1C"/>
              </a:solidFill>
              <a:effectLst/>
              <a:latin typeface="Lato" panose="020F0502020204030203" pitchFamily="34" charset="0"/>
            </a:endParaRPr>
          </a:p>
          <a:p>
            <a:pPr marL="742950" lvl="1" indent="-285750" algn="l">
              <a:buFont typeface="Arial" panose="020B0604020202020204" pitchFamily="34" charset="0"/>
              <a:buChar char="•"/>
            </a:pPr>
            <a:r>
              <a:rPr lang="en-US" sz="7200" b="0" i="0" dirty="0">
                <a:solidFill>
                  <a:srgbClr val="1A1C1C"/>
                </a:solidFill>
                <a:effectLst/>
                <a:latin typeface="Lato" panose="020F0502020204030203" pitchFamily="34" charset="0"/>
              </a:rPr>
              <a:t>IV administration of 10% dextrose during acute decompensation</a:t>
            </a:r>
          </a:p>
          <a:p>
            <a:pPr marL="742950" lvl="1" indent="-285750" algn="l">
              <a:buFont typeface="Arial" panose="020B0604020202020204" pitchFamily="34" charset="0"/>
              <a:buChar char="•"/>
            </a:pPr>
            <a:r>
              <a:rPr lang="en-US" sz="7200" b="0" i="0" dirty="0">
                <a:solidFill>
                  <a:srgbClr val="1A1C1C"/>
                </a:solidFill>
                <a:effectLst/>
                <a:latin typeface="Lato" panose="020F0502020204030203" pitchFamily="34" charset="0"/>
              </a:rPr>
              <a:t>Avoid fasting states</a:t>
            </a:r>
          </a:p>
          <a:p>
            <a:pPr marL="742950" lvl="1" indent="-285750" algn="l">
              <a:buFont typeface="Arial" panose="020B0604020202020204" pitchFamily="34" charset="0"/>
              <a:buChar char="•"/>
            </a:pPr>
            <a:r>
              <a:rPr lang="en-US" sz="7200" b="0" i="0" dirty="0">
                <a:solidFill>
                  <a:srgbClr val="1A1C1C"/>
                </a:solidFill>
                <a:effectLst/>
                <a:latin typeface="Lato" panose="020F0502020204030203" pitchFamily="34" charset="0"/>
              </a:rPr>
              <a:t>Diet high in carbohydrates and low in fat </a:t>
            </a:r>
            <a:r>
              <a:rPr lang="en-US" sz="7200" b="0" i="0" baseline="30000" dirty="0">
                <a:solidFill>
                  <a:srgbClr val="1A1C1C"/>
                </a:solidFill>
                <a:effectLst/>
                <a:latin typeface="Lato" panose="020F0502020204030203" pitchFamily="34" charset="0"/>
              </a:rPr>
              <a:t>[50]</a:t>
            </a:r>
            <a:endParaRPr lang="en-US" sz="7200" b="0" i="0" dirty="0">
              <a:solidFill>
                <a:srgbClr val="1A1C1C"/>
              </a:solidFill>
              <a:effectLst/>
              <a:latin typeface="Lato" panose="020F0502020204030203" pitchFamily="34" charset="0"/>
            </a:endParaRPr>
          </a:p>
          <a:p>
            <a:pPr algn="l">
              <a:buFont typeface="Arial" panose="020B0604020202020204" pitchFamily="34" charset="0"/>
              <a:buChar char="•"/>
            </a:pPr>
            <a:r>
              <a:rPr lang="en-US" sz="7200" b="1" i="0" dirty="0">
                <a:solidFill>
                  <a:srgbClr val="1A1C1C"/>
                </a:solidFill>
                <a:effectLst/>
                <a:latin typeface="Lato" panose="020F0502020204030203" pitchFamily="34" charset="0"/>
              </a:rPr>
              <a:t>Complications</a:t>
            </a:r>
            <a:endParaRPr lang="en-US" sz="7200" b="0" i="0" dirty="0">
              <a:solidFill>
                <a:srgbClr val="1A1C1C"/>
              </a:solidFill>
              <a:effectLst/>
              <a:latin typeface="Lato" panose="020F0502020204030203" pitchFamily="34" charset="0"/>
            </a:endParaRPr>
          </a:p>
          <a:p>
            <a:pPr marL="742950" lvl="1" indent="-285750" algn="l">
              <a:buFont typeface="Arial" panose="020B0604020202020204" pitchFamily="34" charset="0"/>
              <a:buChar char="•"/>
            </a:pPr>
            <a:r>
              <a:rPr lang="en-US" sz="7200" b="0" i="0" dirty="0">
                <a:solidFill>
                  <a:srgbClr val="1A1C1C"/>
                </a:solidFill>
                <a:effectLst/>
                <a:latin typeface="Lato" panose="020F0502020204030203" pitchFamily="34" charset="0"/>
              </a:rPr>
              <a:t>Encephalopathy</a:t>
            </a:r>
          </a:p>
          <a:p>
            <a:pPr marL="742950" lvl="1" indent="-285750" algn="l">
              <a:buFont typeface="Arial" panose="020B0604020202020204" pitchFamily="34" charset="0"/>
              <a:buChar char="•"/>
            </a:pPr>
            <a:r>
              <a:rPr lang="en-US" sz="7200" b="0" i="0" dirty="0">
                <a:solidFill>
                  <a:srgbClr val="1A1C1C"/>
                </a:solidFill>
                <a:effectLst/>
                <a:latin typeface="Lato" panose="020F0502020204030203" pitchFamily="34" charset="0"/>
              </a:rPr>
              <a:t>Fatty liver disease and impaired hepatic function</a:t>
            </a:r>
          </a:p>
          <a:p>
            <a:pPr marL="742950" lvl="1" indent="-285750" algn="l">
              <a:buFont typeface="Arial" panose="020B0604020202020204" pitchFamily="34" charset="0"/>
              <a:buChar char="•"/>
            </a:pPr>
            <a:r>
              <a:rPr lang="en-US" sz="7200" b="0" i="0" dirty="0">
                <a:solidFill>
                  <a:srgbClr val="1A1C1C"/>
                </a:solidFill>
                <a:effectLst/>
                <a:latin typeface="Lato" panose="020F0502020204030203" pitchFamily="34" charset="0"/>
              </a:rPr>
              <a:t>Sudden death</a:t>
            </a:r>
          </a:p>
          <a:p>
            <a:endParaRPr lang="en-US" dirty="0"/>
          </a:p>
        </p:txBody>
      </p:sp>
    </p:spTree>
    <p:extLst>
      <p:ext uri="{BB962C8B-B14F-4D97-AF65-F5344CB8AC3E}">
        <p14:creationId xmlns:p14="http://schemas.microsoft.com/office/powerpoint/2010/main" val="850670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F20E-2C15-503C-C401-39DEFBAB010A}"/>
              </a:ext>
            </a:extLst>
          </p:cNvPr>
          <p:cNvSpPr>
            <a:spLocks noGrp="1"/>
          </p:cNvSpPr>
          <p:nvPr>
            <p:ph type="title"/>
          </p:nvPr>
        </p:nvSpPr>
        <p:spPr>
          <a:xfrm>
            <a:off x="685800" y="381000"/>
            <a:ext cx="6347714" cy="1320800"/>
          </a:xfrm>
        </p:spPr>
        <p:txBody>
          <a:bodyPr>
            <a:normAutofit fontScale="90000"/>
          </a:bodyPr>
          <a:lstStyle/>
          <a:p>
            <a:r>
              <a:rPr lang="en-US" b="1" dirty="0"/>
              <a:t>Acute presentation of disorders of fatty acid oxidations </a:t>
            </a:r>
            <a:br>
              <a:rPr lang="ar-SA" b="1" dirty="0"/>
            </a:br>
            <a:r>
              <a:rPr lang="ar-SA" sz="2800" b="1" dirty="0" err="1">
                <a:solidFill>
                  <a:srgbClr val="CC0000"/>
                </a:solidFill>
              </a:rPr>
              <a:t>symptoms</a:t>
            </a:r>
            <a:r>
              <a:rPr lang="ar-SA" sz="2800" b="1" dirty="0">
                <a:solidFill>
                  <a:srgbClr val="CC0000"/>
                </a:solidFill>
              </a:rPr>
              <a:t> </a:t>
            </a:r>
            <a:r>
              <a:rPr lang="ar-SA" sz="2800" b="1" dirty="0" err="1">
                <a:solidFill>
                  <a:srgbClr val="CC0000"/>
                </a:solidFill>
              </a:rPr>
              <a:t>with</a:t>
            </a:r>
            <a:r>
              <a:rPr lang="ar-SA" sz="2800" b="1" dirty="0">
                <a:solidFill>
                  <a:srgbClr val="CC0000"/>
                </a:solidFill>
              </a:rPr>
              <a:t> </a:t>
            </a:r>
            <a:r>
              <a:rPr lang="ar-SA" sz="2800" b="1" dirty="0" err="1">
                <a:solidFill>
                  <a:srgbClr val="CC0000"/>
                </a:solidFill>
              </a:rPr>
              <a:t>fasting</a:t>
            </a:r>
            <a:r>
              <a:rPr lang="ar-SA" sz="2800" b="1" dirty="0">
                <a:solidFill>
                  <a:srgbClr val="CC0000"/>
                </a:solidFill>
              </a:rPr>
              <a:t> </a:t>
            </a:r>
            <a:r>
              <a:rPr lang="ar-SA" sz="2800" b="1" dirty="0" err="1">
                <a:solidFill>
                  <a:srgbClr val="CC0000"/>
                </a:solidFill>
              </a:rPr>
              <a:t>or</a:t>
            </a:r>
            <a:r>
              <a:rPr lang="ar-SA" sz="2800" b="1" dirty="0">
                <a:solidFill>
                  <a:srgbClr val="CC0000"/>
                </a:solidFill>
              </a:rPr>
              <a:t> </a:t>
            </a:r>
            <a:r>
              <a:rPr lang="ar-SA" sz="2800" b="1" dirty="0" err="1">
                <a:solidFill>
                  <a:srgbClr val="CC0000"/>
                </a:solidFill>
              </a:rPr>
              <a:t>illness</a:t>
            </a:r>
            <a:endParaRPr lang="en-US" b="1" dirty="0">
              <a:solidFill>
                <a:srgbClr val="CC0000"/>
              </a:solidFill>
            </a:endParaRPr>
          </a:p>
        </p:txBody>
      </p:sp>
      <p:sp>
        <p:nvSpPr>
          <p:cNvPr id="3" name="TextBox 2">
            <a:extLst>
              <a:ext uri="{FF2B5EF4-FFF2-40B4-BE49-F238E27FC236}">
                <a16:creationId xmlns:a16="http://schemas.microsoft.com/office/drawing/2014/main" id="{73CAD0E6-7B64-AAEF-B901-BC53A89F254E}"/>
              </a:ext>
            </a:extLst>
          </p:cNvPr>
          <p:cNvSpPr txBox="1"/>
          <p:nvPr/>
        </p:nvSpPr>
        <p:spPr>
          <a:xfrm>
            <a:off x="457200" y="1981200"/>
            <a:ext cx="7467600" cy="4770537"/>
          </a:xfrm>
          <a:prstGeom prst="rect">
            <a:avLst/>
          </a:prstGeom>
          <a:noFill/>
        </p:spPr>
        <p:txBody>
          <a:bodyPr wrap="square" rtlCol="0">
            <a:spAutoFit/>
          </a:bodyPr>
          <a:lstStyle/>
          <a:p>
            <a:r>
              <a:rPr lang="en-US" sz="2000" dirty="0"/>
              <a:t>-Reduced fasting intolerance </a:t>
            </a:r>
            <a:r>
              <a:rPr lang="en-US" sz="2000" dirty="0">
                <a:sym typeface="Wingdings" panose="05000000000000000000" pitchFamily="2" charset="2"/>
              </a:rPr>
              <a:t> hypoketotic hypoglycemia </a:t>
            </a:r>
          </a:p>
          <a:p>
            <a:pPr algn="l"/>
            <a:r>
              <a:rPr lang="en-US" sz="2400" dirty="0">
                <a:sym typeface="Wingdings" panose="05000000000000000000" pitchFamily="2" charset="2"/>
              </a:rPr>
              <a:t>- symptoms : </a:t>
            </a:r>
          </a:p>
          <a:p>
            <a:pPr marL="285750" indent="-285750" algn="l">
              <a:buFont typeface="Arial" panose="020B0604020202020204" pitchFamily="34" charset="0"/>
              <a:buChar char="•"/>
            </a:pPr>
            <a:r>
              <a:rPr lang="en-US" sz="2000" i="0" dirty="0">
                <a:effectLst/>
                <a:latin typeface="Proxima Nova"/>
              </a:rPr>
              <a:t>shaking</a:t>
            </a:r>
          </a:p>
          <a:p>
            <a:pPr marL="285750" indent="-285750" algn="l">
              <a:buFont typeface="Arial" panose="020B0604020202020204" pitchFamily="34" charset="0"/>
              <a:buChar char="•"/>
            </a:pPr>
            <a:r>
              <a:rPr lang="en-US" sz="2000" i="0" dirty="0">
                <a:effectLst/>
                <a:latin typeface="Proxima Nova"/>
              </a:rPr>
              <a:t>fast heartbeat</a:t>
            </a:r>
          </a:p>
          <a:p>
            <a:pPr marL="285750" indent="-285750" algn="l">
              <a:buFont typeface="Arial" panose="020B0604020202020204" pitchFamily="34" charset="0"/>
              <a:buChar char="•"/>
            </a:pPr>
            <a:r>
              <a:rPr lang="en-US" sz="2000" i="0" u="none" strike="noStrike" dirty="0">
                <a:effectLst/>
                <a:latin typeface="Proxima Nova"/>
              </a:rPr>
              <a:t>dizziness</a:t>
            </a:r>
            <a:endParaRPr lang="en-US" sz="2000" i="0" dirty="0">
              <a:effectLst/>
              <a:latin typeface="Proxima Nova"/>
            </a:endParaRPr>
          </a:p>
          <a:p>
            <a:pPr marL="285750" indent="-285750" algn="l">
              <a:buFont typeface="Arial" panose="020B0604020202020204" pitchFamily="34" charset="0"/>
              <a:buChar char="•"/>
            </a:pPr>
            <a:r>
              <a:rPr lang="en-US" sz="2000" i="0" dirty="0">
                <a:effectLst/>
                <a:latin typeface="Proxima Nova"/>
              </a:rPr>
              <a:t>sweating</a:t>
            </a:r>
          </a:p>
          <a:p>
            <a:pPr marL="285750" indent="-285750" algn="l">
              <a:buFont typeface="Arial" panose="020B0604020202020204" pitchFamily="34" charset="0"/>
              <a:buChar char="•"/>
            </a:pPr>
            <a:r>
              <a:rPr lang="en-US" sz="2000" i="0" dirty="0">
                <a:effectLst/>
                <a:latin typeface="Proxima Nova"/>
              </a:rPr>
              <a:t>hunger</a:t>
            </a:r>
          </a:p>
          <a:p>
            <a:pPr marL="285750" indent="-285750" algn="l">
              <a:buFont typeface="Arial" panose="020B0604020202020204" pitchFamily="34" charset="0"/>
              <a:buChar char="•"/>
            </a:pPr>
            <a:r>
              <a:rPr lang="en-US" sz="2000" i="0" dirty="0">
                <a:effectLst/>
                <a:latin typeface="Proxima Nova"/>
              </a:rPr>
              <a:t>nervousness or </a:t>
            </a:r>
            <a:r>
              <a:rPr lang="en-US" sz="2000" i="0" u="none" strike="noStrike" dirty="0">
                <a:effectLst/>
                <a:latin typeface="Proxima Nova"/>
              </a:rPr>
              <a:t>anxiety</a:t>
            </a:r>
            <a:endParaRPr lang="en-US" sz="2000" i="0" dirty="0">
              <a:effectLst/>
              <a:latin typeface="Proxima Nova"/>
            </a:endParaRPr>
          </a:p>
          <a:p>
            <a:pPr marL="285750" indent="-285750" algn="l">
              <a:buFont typeface="Arial" panose="020B0604020202020204" pitchFamily="34" charset="0"/>
              <a:buChar char="•"/>
            </a:pPr>
            <a:r>
              <a:rPr lang="en-US" sz="2000" i="0" u="none" strike="noStrike" dirty="0">
                <a:effectLst/>
                <a:latin typeface="Proxima Nova"/>
              </a:rPr>
              <a:t>Irritability</a:t>
            </a:r>
          </a:p>
          <a:p>
            <a:pPr algn="l">
              <a:buFont typeface="Arial" panose="020B0604020202020204" pitchFamily="34" charset="0"/>
              <a:buChar char="•"/>
            </a:pPr>
            <a:endParaRPr lang="en-US" sz="2000" dirty="0">
              <a:latin typeface="Proxima Nova"/>
            </a:endParaRPr>
          </a:p>
          <a:p>
            <a:pPr algn="l"/>
            <a:r>
              <a:rPr lang="en-US" sz="2000" i="0" dirty="0">
                <a:effectLst/>
                <a:latin typeface="Proxima Nova"/>
              </a:rPr>
              <a:t>-And if not treated ASAP can progress to confusion , fainting and seizures </a:t>
            </a:r>
          </a:p>
          <a:p>
            <a:pPr algn="l"/>
            <a:endParaRPr lang="en-US" sz="2000" dirty="0">
              <a:latin typeface="Proxima Nova"/>
            </a:endParaRPr>
          </a:p>
          <a:p>
            <a:pPr algn="l"/>
            <a:r>
              <a:rPr lang="en-US" sz="2000" i="0" dirty="0">
                <a:effectLst/>
                <a:latin typeface="Proxima Nova"/>
              </a:rPr>
              <a:t>-As soon as you suspect hypoglycemia </a:t>
            </a:r>
            <a:r>
              <a:rPr lang="en-US" sz="2000" i="0" dirty="0">
                <a:effectLst/>
                <a:latin typeface="Proxima Nova"/>
                <a:sym typeface="Wingdings" panose="05000000000000000000" pitchFamily="2" charset="2"/>
              </a:rPr>
              <a:t> D10%</a:t>
            </a:r>
            <a:endParaRPr lang="en-US" sz="2000" i="0" dirty="0">
              <a:effectLst/>
              <a:latin typeface="Proxima Nova"/>
            </a:endParaRPr>
          </a:p>
          <a:p>
            <a:endParaRPr lang="en-US" sz="2000" dirty="0"/>
          </a:p>
        </p:txBody>
      </p:sp>
    </p:spTree>
    <p:extLst>
      <p:ext uri="{BB962C8B-B14F-4D97-AF65-F5344CB8AC3E}">
        <p14:creationId xmlns:p14="http://schemas.microsoft.com/office/powerpoint/2010/main" val="1025472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5B5A1D-9694-4786-688E-B735C0D22940}"/>
              </a:ext>
            </a:extLst>
          </p:cNvPr>
          <p:cNvSpPr>
            <a:spLocks noGrp="1"/>
          </p:cNvSpPr>
          <p:nvPr>
            <p:ph type="title"/>
          </p:nvPr>
        </p:nvSpPr>
        <p:spPr/>
        <p:txBody>
          <a:bodyPr/>
          <a:lstStyle/>
          <a:p>
            <a:endParaRPr lang="ar-AE"/>
          </a:p>
        </p:txBody>
      </p:sp>
      <p:pic>
        <p:nvPicPr>
          <p:cNvPr id="3" name="صورة 2">
            <a:extLst>
              <a:ext uri="{FF2B5EF4-FFF2-40B4-BE49-F238E27FC236}">
                <a16:creationId xmlns:a16="http://schemas.microsoft.com/office/drawing/2014/main" id="{BF440C3D-3860-59E6-9800-58D0D0B37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56218" cy="4008582"/>
          </a:xfrm>
          <a:prstGeom prst="rect">
            <a:avLst/>
          </a:prstGeom>
        </p:spPr>
      </p:pic>
      <p:pic>
        <p:nvPicPr>
          <p:cNvPr id="4" name="صورة 3">
            <a:extLst>
              <a:ext uri="{FF2B5EF4-FFF2-40B4-BE49-F238E27FC236}">
                <a16:creationId xmlns:a16="http://schemas.microsoft.com/office/drawing/2014/main" id="{1F0AAB3C-FE39-1EAA-3A1D-6205E392D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8582"/>
            <a:ext cx="7869381" cy="2849418"/>
          </a:xfrm>
          <a:prstGeom prst="rect">
            <a:avLst/>
          </a:prstGeom>
        </p:spPr>
      </p:pic>
    </p:spTree>
    <p:extLst>
      <p:ext uri="{BB962C8B-B14F-4D97-AF65-F5344CB8AC3E}">
        <p14:creationId xmlns:p14="http://schemas.microsoft.com/office/powerpoint/2010/main" val="3425195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6BE7D9-BA5A-41CE-F756-ED950490D29E}"/>
              </a:ext>
            </a:extLst>
          </p:cNvPr>
          <p:cNvSpPr>
            <a:spLocks noGrp="1"/>
          </p:cNvSpPr>
          <p:nvPr>
            <p:ph type="title"/>
          </p:nvPr>
        </p:nvSpPr>
        <p:spPr/>
        <p:txBody>
          <a:bodyPr/>
          <a:lstStyle/>
          <a:p>
            <a:endParaRPr lang="ar-AE"/>
          </a:p>
        </p:txBody>
      </p:sp>
      <p:pic>
        <p:nvPicPr>
          <p:cNvPr id="3" name="صورة 2">
            <a:extLst>
              <a:ext uri="{FF2B5EF4-FFF2-40B4-BE49-F238E27FC236}">
                <a16:creationId xmlns:a16="http://schemas.microsoft.com/office/drawing/2014/main" id="{33B32BFC-1B94-68C9-EA22-6746AA6AF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
            <a:ext cx="8940800" cy="6858001"/>
          </a:xfrm>
          <a:prstGeom prst="rect">
            <a:avLst/>
          </a:prstGeom>
        </p:spPr>
      </p:pic>
    </p:spTree>
    <p:extLst>
      <p:ext uri="{BB962C8B-B14F-4D97-AF65-F5344CB8AC3E}">
        <p14:creationId xmlns:p14="http://schemas.microsoft.com/office/powerpoint/2010/main" val="394511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88DB-675E-729A-4F4C-647998AE2A04}"/>
              </a:ext>
            </a:extLst>
          </p:cNvPr>
          <p:cNvSpPr>
            <a:spLocks noGrp="1"/>
          </p:cNvSpPr>
          <p:nvPr>
            <p:ph type="title"/>
          </p:nvPr>
        </p:nvSpPr>
        <p:spPr/>
        <p:txBody>
          <a:bodyPr>
            <a:normAutofit/>
          </a:bodyPr>
          <a:lstStyle/>
          <a:p>
            <a:r>
              <a:rPr lang="en-US" sz="3300" b="1" u="sng" dirty="0"/>
              <a:t>IEM COULD BE PRESENTED AS :</a:t>
            </a:r>
            <a:br>
              <a:rPr lang="en-US" sz="3300" b="1" u="sng" dirty="0"/>
            </a:br>
            <a:r>
              <a:rPr lang="en-US" sz="2400" b="1" u="sng" dirty="0"/>
              <a:t>mostly nonspecific symptoms </a:t>
            </a:r>
            <a:endParaRPr lang="en-JO" sz="3300" b="1" u="sng" dirty="0"/>
          </a:p>
        </p:txBody>
      </p:sp>
      <p:sp>
        <p:nvSpPr>
          <p:cNvPr id="3" name="Content Placeholder 2">
            <a:extLst>
              <a:ext uri="{FF2B5EF4-FFF2-40B4-BE49-F238E27FC236}">
                <a16:creationId xmlns:a16="http://schemas.microsoft.com/office/drawing/2014/main" id="{AD43B1F2-F898-5CFC-5552-B7BEA05CE8A0}"/>
              </a:ext>
            </a:extLst>
          </p:cNvPr>
          <p:cNvSpPr>
            <a:spLocks noGrp="1"/>
          </p:cNvSpPr>
          <p:nvPr>
            <p:ph sz="half" idx="1"/>
          </p:nvPr>
        </p:nvSpPr>
        <p:spPr/>
        <p:txBody>
          <a:bodyPr>
            <a:normAutofit fontScale="85000" lnSpcReduction="20000"/>
          </a:bodyPr>
          <a:lstStyle/>
          <a:p>
            <a:r>
              <a:rPr lang="en-US" b="1" dirty="0">
                <a:solidFill>
                  <a:srgbClr val="CC0000"/>
                </a:solidFill>
              </a:rPr>
              <a:t>Toxic presentation :</a:t>
            </a:r>
          </a:p>
          <a:p>
            <a:r>
              <a:rPr lang="en-US" b="0" i="0" dirty="0">
                <a:effectLst/>
                <a:latin typeface="Helvetica" pitchFamily="2" charset="0"/>
              </a:rPr>
              <a:t>The toxic presentation often presents as an encephalopathy.</a:t>
            </a:r>
            <a:endParaRPr lang="en-US" dirty="0">
              <a:effectLst/>
              <a:latin typeface="Helvetica" pitchFamily="2" charset="0"/>
            </a:endParaRPr>
          </a:p>
          <a:p>
            <a:r>
              <a:rPr lang="en-US" b="0" i="0" dirty="0">
                <a:effectLst/>
                <a:latin typeface="Helvetica" pitchFamily="2" charset="0"/>
              </a:rPr>
              <a:t>Fever, infection, fasting, or other catabolic stresses may precipitate the symptom complex. Metabolic acidosis, vomiting, lethargy, and other neurologic findings may be present.</a:t>
            </a:r>
            <a:endParaRPr lang="en-US" dirty="0">
              <a:effectLst/>
              <a:latin typeface="Helvetica" pitchFamily="2" charset="0"/>
            </a:endParaRPr>
          </a:p>
          <a:p>
            <a:r>
              <a:rPr lang="en-US" b="0" i="0" dirty="0">
                <a:effectLst/>
                <a:latin typeface="Helvetica" pitchFamily="2" charset="0"/>
              </a:rPr>
              <a:t>Diagnostic testing is most effective when metabolites are present in highest concentration in blood and urine at presentation.</a:t>
            </a:r>
            <a:endParaRPr lang="en-US" dirty="0">
              <a:effectLst/>
              <a:latin typeface="Helvetica" pitchFamily="2" charset="0"/>
            </a:endParaRPr>
          </a:p>
        </p:txBody>
      </p:sp>
      <p:sp>
        <p:nvSpPr>
          <p:cNvPr id="4" name="Content Placeholder 3">
            <a:extLst>
              <a:ext uri="{FF2B5EF4-FFF2-40B4-BE49-F238E27FC236}">
                <a16:creationId xmlns:a16="http://schemas.microsoft.com/office/drawing/2014/main" id="{ADD80D72-3081-1682-492F-D9FE62555C85}"/>
              </a:ext>
            </a:extLst>
          </p:cNvPr>
          <p:cNvSpPr>
            <a:spLocks noGrp="1"/>
          </p:cNvSpPr>
          <p:nvPr>
            <p:ph sz="half" idx="2"/>
          </p:nvPr>
        </p:nvSpPr>
        <p:spPr/>
        <p:txBody>
          <a:bodyPr>
            <a:normAutofit fontScale="85000" lnSpcReduction="20000"/>
          </a:bodyPr>
          <a:lstStyle/>
          <a:p>
            <a:r>
              <a:rPr lang="en-US" b="1" i="0" dirty="0">
                <a:solidFill>
                  <a:srgbClr val="CC0000"/>
                </a:solidFill>
                <a:effectLst/>
                <a:latin typeface="Helvetica" pitchFamily="2" charset="0"/>
              </a:rPr>
              <a:t>Moderate Neonatal </a:t>
            </a:r>
            <a:r>
              <a:rPr lang="en-US" b="1" i="0" dirty="0" err="1">
                <a:solidFill>
                  <a:srgbClr val="CC0000"/>
                </a:solidFill>
                <a:effectLst/>
                <a:latin typeface="Helvetica" pitchFamily="2" charset="0"/>
              </a:rPr>
              <a:t>Hyperammonemia</a:t>
            </a:r>
            <a:endParaRPr lang="en-US" b="1" dirty="0">
              <a:solidFill>
                <a:srgbClr val="CC0000"/>
              </a:solidFill>
              <a:effectLst/>
              <a:latin typeface="Helvetica" pitchFamily="2" charset="0"/>
            </a:endParaRPr>
          </a:p>
          <a:p>
            <a:r>
              <a:rPr lang="en-US" b="1" i="0" dirty="0">
                <a:solidFill>
                  <a:srgbClr val="CC0000"/>
                </a:solidFill>
                <a:effectLst/>
                <a:latin typeface="Helvetica" pitchFamily="2" charset="0"/>
              </a:rPr>
              <a:t>Clinical </a:t>
            </a:r>
            <a:r>
              <a:rPr lang="en-US" b="1" i="0" dirty="0" err="1">
                <a:solidFill>
                  <a:srgbClr val="CC0000"/>
                </a:solidFill>
                <a:effectLst/>
                <a:latin typeface="Helvetica" pitchFamily="2" charset="0"/>
              </a:rPr>
              <a:t>Hyperammonemia</a:t>
            </a:r>
            <a:r>
              <a:rPr lang="en-US" b="1" i="0" dirty="0">
                <a:solidFill>
                  <a:srgbClr val="CC0000"/>
                </a:solidFill>
                <a:effectLst/>
                <a:latin typeface="Helvetica" pitchFamily="2" charset="0"/>
              </a:rPr>
              <a:t> in Later Infancy and Childhood</a:t>
            </a:r>
            <a:endParaRPr lang="en-US" b="1" dirty="0">
              <a:solidFill>
                <a:srgbClr val="CC0000"/>
              </a:solidFill>
              <a:effectLst/>
              <a:latin typeface="Helvetica" pitchFamily="2" charset="0"/>
            </a:endParaRPr>
          </a:p>
          <a:p>
            <a:r>
              <a:rPr lang="en-US" b="1" i="0" dirty="0">
                <a:solidFill>
                  <a:srgbClr val="CC0000"/>
                </a:solidFill>
                <a:effectLst/>
                <a:latin typeface="Helvetica" pitchFamily="2" charset="0"/>
              </a:rPr>
              <a:t>Specific Organ Presentation</a:t>
            </a:r>
            <a:r>
              <a:rPr lang="en-US" b="0" i="0" dirty="0">
                <a:effectLst/>
                <a:latin typeface="Helvetica" pitchFamily="2" charset="0"/>
              </a:rPr>
              <a:t>:Any organ or system can be injured by toxic accumulation of any of the metabolites involved in inborn errors.</a:t>
            </a:r>
            <a:endParaRPr lang="en-US" dirty="0">
              <a:effectLst/>
              <a:latin typeface="Helvetica" pitchFamily="2" charset="0"/>
            </a:endParaRPr>
          </a:p>
          <a:p>
            <a:r>
              <a:rPr lang="en-US" b="1" i="0" dirty="0">
                <a:solidFill>
                  <a:srgbClr val="CC0000"/>
                </a:solidFill>
                <a:effectLst/>
                <a:latin typeface="Helvetica" pitchFamily="2" charset="0"/>
              </a:rPr>
              <a:t>Energy Deficiency</a:t>
            </a:r>
            <a:endParaRPr lang="en-US" b="1" dirty="0">
              <a:solidFill>
                <a:srgbClr val="CC0000"/>
              </a:solidFill>
              <a:effectLst/>
              <a:latin typeface="Helvetica" pitchFamily="2" charset="0"/>
            </a:endParaRPr>
          </a:p>
          <a:p>
            <a:r>
              <a:rPr lang="en-US" b="1" i="0" dirty="0">
                <a:solidFill>
                  <a:srgbClr val="CC0000"/>
                </a:solidFill>
                <a:effectLst/>
                <a:latin typeface="Helvetica" pitchFamily="2" charset="0"/>
              </a:rPr>
              <a:t>Severe Neonatal </a:t>
            </a:r>
            <a:r>
              <a:rPr lang="en-US" b="1" i="0" dirty="0" err="1">
                <a:solidFill>
                  <a:srgbClr val="CC0000"/>
                </a:solidFill>
                <a:effectLst/>
                <a:latin typeface="Helvetica" pitchFamily="2" charset="0"/>
              </a:rPr>
              <a:t>Hyperammonemia</a:t>
            </a:r>
            <a:endParaRPr lang="en-US" b="1" dirty="0">
              <a:solidFill>
                <a:srgbClr val="CC0000"/>
              </a:solidFill>
              <a:effectLst/>
              <a:latin typeface="Helvetica" pitchFamily="2" charset="0"/>
            </a:endParaRPr>
          </a:p>
          <a:p>
            <a:r>
              <a:rPr lang="en-US" b="1" i="0" dirty="0">
                <a:solidFill>
                  <a:srgbClr val="CC0000"/>
                </a:solidFill>
                <a:effectLst/>
                <a:latin typeface="Helvetica" pitchFamily="2" charset="0"/>
              </a:rPr>
              <a:t>Ketosis and Ketotic Hypoglycemia</a:t>
            </a:r>
            <a:endParaRPr lang="en-US" b="1" dirty="0">
              <a:solidFill>
                <a:srgbClr val="CC0000"/>
              </a:solidFill>
              <a:effectLst/>
              <a:latin typeface="Helvetica" pitchFamily="2" charset="0"/>
            </a:endParaRPr>
          </a:p>
          <a:p>
            <a:endParaRPr lang="en-US" dirty="0">
              <a:effectLst/>
              <a:latin typeface="Helvetica" pitchFamily="2" charset="0"/>
            </a:endParaRPr>
          </a:p>
        </p:txBody>
      </p:sp>
    </p:spTree>
    <p:extLst>
      <p:ext uri="{BB962C8B-B14F-4D97-AF65-F5344CB8AC3E}">
        <p14:creationId xmlns:p14="http://schemas.microsoft.com/office/powerpoint/2010/main" val="492713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55BCB6E-1DEA-861C-98CD-8CA33431548A}"/>
              </a:ext>
            </a:extLst>
          </p:cNvPr>
          <p:cNvSpPr>
            <a:spLocks noGrp="1"/>
          </p:cNvSpPr>
          <p:nvPr>
            <p:ph type="title"/>
          </p:nvPr>
        </p:nvSpPr>
        <p:spPr/>
        <p:txBody>
          <a:bodyPr/>
          <a:lstStyle/>
          <a:p>
            <a:endParaRPr lang="ar-AE"/>
          </a:p>
        </p:txBody>
      </p:sp>
      <p:pic>
        <p:nvPicPr>
          <p:cNvPr id="3" name="صورة 2">
            <a:extLst>
              <a:ext uri="{FF2B5EF4-FFF2-40B4-BE49-F238E27FC236}">
                <a16:creationId xmlns:a16="http://schemas.microsoft.com/office/drawing/2014/main" id="{0B96E83B-3404-12DB-753F-CF625A91B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7603"/>
            <a:ext cx="4775200" cy="6791941"/>
          </a:xfrm>
          <a:prstGeom prst="rect">
            <a:avLst/>
          </a:prstGeom>
        </p:spPr>
      </p:pic>
      <p:pic>
        <p:nvPicPr>
          <p:cNvPr id="4" name="صورة 3">
            <a:extLst>
              <a:ext uri="{FF2B5EF4-FFF2-40B4-BE49-F238E27FC236}">
                <a16:creationId xmlns:a16="http://schemas.microsoft.com/office/drawing/2014/main" id="{DBF3FC69-C774-5218-7A6A-AA47C8B3A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201" y="47603"/>
            <a:ext cx="4368798" cy="6791941"/>
          </a:xfrm>
          <a:prstGeom prst="rect">
            <a:avLst/>
          </a:prstGeom>
        </p:spPr>
      </p:pic>
    </p:spTree>
    <p:extLst>
      <p:ext uri="{BB962C8B-B14F-4D97-AF65-F5344CB8AC3E}">
        <p14:creationId xmlns:p14="http://schemas.microsoft.com/office/powerpoint/2010/main" val="2553835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769FC2-EBB6-1EE6-6912-C28BF724CBC6}"/>
              </a:ext>
            </a:extLst>
          </p:cNvPr>
          <p:cNvSpPr>
            <a:spLocks noGrp="1"/>
          </p:cNvSpPr>
          <p:nvPr>
            <p:ph type="title"/>
          </p:nvPr>
        </p:nvSpPr>
        <p:spPr/>
        <p:txBody>
          <a:bodyPr/>
          <a:lstStyle/>
          <a:p>
            <a:endParaRPr lang="ar-AE"/>
          </a:p>
        </p:txBody>
      </p:sp>
      <p:pic>
        <p:nvPicPr>
          <p:cNvPr id="4" name="صورة 3">
            <a:extLst>
              <a:ext uri="{FF2B5EF4-FFF2-40B4-BE49-F238E27FC236}">
                <a16:creationId xmlns:a16="http://schemas.microsoft.com/office/drawing/2014/main" id="{2DC0020D-4B43-6AF9-F960-28B88638B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1" y="1"/>
            <a:ext cx="9089139" cy="6858000"/>
          </a:xfrm>
          <a:prstGeom prst="rect">
            <a:avLst/>
          </a:prstGeom>
        </p:spPr>
      </p:pic>
    </p:spTree>
    <p:extLst>
      <p:ext uri="{BB962C8B-B14F-4D97-AF65-F5344CB8AC3E}">
        <p14:creationId xmlns:p14="http://schemas.microsoft.com/office/powerpoint/2010/main" val="1081698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9926-20F3-56E3-67DA-DD9358A5AD1A}"/>
              </a:ext>
            </a:extLst>
          </p:cNvPr>
          <p:cNvSpPr>
            <a:spLocks noGrp="1"/>
          </p:cNvSpPr>
          <p:nvPr>
            <p:ph type="title"/>
          </p:nvPr>
        </p:nvSpPr>
        <p:spPr>
          <a:xfrm>
            <a:off x="628650" y="499161"/>
            <a:ext cx="7886700" cy="994172"/>
          </a:xfrm>
        </p:spPr>
        <p:txBody>
          <a:bodyPr/>
          <a:lstStyle/>
          <a:p>
            <a:r>
              <a:rPr lang="en-US" b="1" dirty="0">
                <a:solidFill>
                  <a:srgbClr val="FF0000"/>
                </a:solidFill>
              </a:rPr>
              <a:t>Urea cycle defects</a:t>
            </a:r>
            <a:endParaRPr lang="en-US" b="1">
              <a:solidFill>
                <a:srgbClr val="FF0000"/>
              </a:solidFill>
              <a:ea typeface="Calibri Light"/>
              <a:cs typeface="Calibri Light"/>
            </a:endParaRPr>
          </a:p>
        </p:txBody>
      </p:sp>
      <p:sp>
        <p:nvSpPr>
          <p:cNvPr id="3" name="Content Placeholder 2">
            <a:extLst>
              <a:ext uri="{FF2B5EF4-FFF2-40B4-BE49-F238E27FC236}">
                <a16:creationId xmlns:a16="http://schemas.microsoft.com/office/drawing/2014/main" id="{45C03ACE-2138-AFAA-D2D1-7E1FCADF5C3E}"/>
              </a:ext>
            </a:extLst>
          </p:cNvPr>
          <p:cNvSpPr>
            <a:spLocks noGrp="1"/>
          </p:cNvSpPr>
          <p:nvPr>
            <p:ph idx="1"/>
          </p:nvPr>
        </p:nvSpPr>
        <p:spPr>
          <a:xfrm>
            <a:off x="0" y="1209964"/>
            <a:ext cx="5763491" cy="5338618"/>
          </a:xfrm>
        </p:spPr>
        <p:txBody>
          <a:bodyPr vert="horz" lIns="91440" tIns="45720" rIns="91440" bIns="45720" rtlCol="0" anchor="t">
            <a:normAutofit lnSpcReduction="10000"/>
          </a:bodyPr>
          <a:lstStyle/>
          <a:p>
            <a:pPr>
              <a:buFont typeface="Wingdings" panose="020B0604020202020204" pitchFamily="34" charset="0"/>
              <a:buChar char="v"/>
            </a:pPr>
            <a:r>
              <a:rPr lang="en-US" dirty="0"/>
              <a:t>a group of rare genetic disorders that affect the body’s ability to remove ammonia from the bloodstream.</a:t>
            </a:r>
            <a:endParaRPr lang="ar-SA" dirty="0"/>
          </a:p>
          <a:p>
            <a:pPr>
              <a:buFont typeface="Wingdings" panose="020B0604020202020204" pitchFamily="34" charset="0"/>
              <a:buChar char="v"/>
            </a:pPr>
            <a:endParaRPr lang="en-US" dirty="0">
              <a:ea typeface="Calibri" panose="020F0502020204030204"/>
              <a:cs typeface="Calibri" panose="020F0502020204030204"/>
            </a:endParaRPr>
          </a:p>
          <a:p>
            <a:pPr>
              <a:buFont typeface="Wingdings" panose="020B0604020202020204" pitchFamily="34" charset="0"/>
              <a:buChar char="v"/>
            </a:pPr>
            <a:r>
              <a:rPr lang="en-US" dirty="0">
                <a:solidFill>
                  <a:srgbClr val="00B0F0"/>
                </a:solidFill>
              </a:rPr>
              <a:t>The main manifestation is hyperammonemia </a:t>
            </a:r>
            <a:endParaRPr lang="en-US" dirty="0">
              <a:solidFill>
                <a:srgbClr val="00B0F0"/>
              </a:solidFill>
              <a:ea typeface="Calibri"/>
              <a:cs typeface="Calibri"/>
            </a:endParaRPr>
          </a:p>
          <a:p>
            <a:pPr>
              <a:buFont typeface="Wingdings" panose="020B0604020202020204" pitchFamily="34" charset="0"/>
              <a:buChar char="v"/>
            </a:pPr>
            <a:endParaRPr lang="en-US" dirty="0">
              <a:solidFill>
                <a:srgbClr val="00B0F0"/>
              </a:solidFill>
              <a:ea typeface="Calibri"/>
              <a:cs typeface="Calibri"/>
            </a:endParaRPr>
          </a:p>
          <a:p>
            <a:pPr>
              <a:buFont typeface="Wingdings" panose="020B0604020202020204" pitchFamily="34" charset="0"/>
              <a:buChar char="v"/>
            </a:pPr>
            <a:r>
              <a:rPr lang="en-US" dirty="0"/>
              <a:t>There are 5 main disorders:</a:t>
            </a:r>
            <a:endParaRPr lang="en-US" dirty="0">
              <a:ea typeface="Calibri" panose="020F0502020204030204"/>
              <a:cs typeface="Calibri" panose="020F0502020204030204"/>
            </a:endParaRPr>
          </a:p>
          <a:p>
            <a:r>
              <a:rPr lang="en-US" dirty="0"/>
              <a:t>1.Ornithine </a:t>
            </a:r>
            <a:r>
              <a:rPr lang="en-US" dirty="0" err="1"/>
              <a:t>transcarbamylase</a:t>
            </a:r>
            <a:r>
              <a:rPr lang="en-US" dirty="0"/>
              <a:t> deficiency (OTC deficiency)	</a:t>
            </a:r>
            <a:endParaRPr lang="ar-SA" dirty="0"/>
          </a:p>
          <a:p>
            <a:r>
              <a:rPr lang="en-US" sz="1600" dirty="0"/>
              <a:t>M</a:t>
            </a:r>
            <a:r>
              <a:rPr lang="ar-SA" sz="1600" dirty="0" err="1"/>
              <a:t>ost</a:t>
            </a:r>
            <a:r>
              <a:rPr lang="ar-SA" sz="1600" dirty="0"/>
              <a:t> </a:t>
            </a:r>
            <a:r>
              <a:rPr lang="ar-SA" sz="1600" dirty="0" err="1"/>
              <a:t>common,elevated</a:t>
            </a:r>
            <a:r>
              <a:rPr lang="ar-SA" sz="1600" dirty="0"/>
              <a:t> </a:t>
            </a:r>
            <a:r>
              <a:rPr lang="ar-SA" sz="1600" dirty="0" err="1"/>
              <a:t>orotic</a:t>
            </a:r>
            <a:r>
              <a:rPr lang="ar-SA" sz="1600" dirty="0"/>
              <a:t> </a:t>
            </a:r>
            <a:r>
              <a:rPr lang="ar-SA" sz="1600" dirty="0" err="1"/>
              <a:t>acid</a:t>
            </a:r>
            <a:endParaRPr lang="en-US" sz="1600" dirty="0"/>
          </a:p>
          <a:p>
            <a:r>
              <a:rPr lang="en-US" dirty="0"/>
              <a:t>2.Citrullinemia	</a:t>
            </a:r>
          </a:p>
          <a:p>
            <a:r>
              <a:rPr lang="en-US" dirty="0"/>
              <a:t>3.Argininosuccinic aciduria	</a:t>
            </a:r>
          </a:p>
          <a:p>
            <a:r>
              <a:rPr lang="en-US" dirty="0"/>
              <a:t>4.Argininemia	</a:t>
            </a:r>
          </a:p>
          <a:p>
            <a:r>
              <a:rPr lang="en-US" dirty="0"/>
              <a:t>5.Carbamoyl phosphate synthetase I deficiency (CPSI deficiency)</a:t>
            </a:r>
          </a:p>
        </p:txBody>
      </p:sp>
      <p:pic>
        <p:nvPicPr>
          <p:cNvPr id="4" name="صورة 3">
            <a:extLst>
              <a:ext uri="{FF2B5EF4-FFF2-40B4-BE49-F238E27FC236}">
                <a16:creationId xmlns:a16="http://schemas.microsoft.com/office/drawing/2014/main" id="{B657EFD2-03C9-5A1B-C213-A4D287C83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273" y="0"/>
            <a:ext cx="3232726" cy="3749964"/>
          </a:xfrm>
          <a:prstGeom prst="rect">
            <a:avLst/>
          </a:prstGeom>
        </p:spPr>
      </p:pic>
    </p:spTree>
    <p:extLst>
      <p:ext uri="{BB962C8B-B14F-4D97-AF65-F5344CB8AC3E}">
        <p14:creationId xmlns:p14="http://schemas.microsoft.com/office/powerpoint/2010/main" val="3016658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EB508-CD07-83B0-B593-F6F74C426B9F}"/>
              </a:ext>
            </a:extLst>
          </p:cNvPr>
          <p:cNvSpPr>
            <a:spLocks noGrp="1"/>
          </p:cNvSpPr>
          <p:nvPr>
            <p:ph type="title"/>
          </p:nvPr>
        </p:nvSpPr>
        <p:spPr>
          <a:xfrm>
            <a:off x="628650" y="365125"/>
            <a:ext cx="7886700" cy="1325563"/>
          </a:xfrm>
        </p:spPr>
        <p:txBody>
          <a:bodyPr>
            <a:normAutofit/>
          </a:bodyPr>
          <a:lstStyle/>
          <a:p>
            <a:r>
              <a:rPr lang="en-US" b="1">
                <a:solidFill>
                  <a:srgbClr val="0070C0"/>
                </a:solidFill>
              </a:rPr>
              <a:t>Clinical features</a:t>
            </a:r>
            <a:endParaRPr lang="ar-SA"/>
          </a:p>
        </p:txBody>
      </p:sp>
      <p:sp>
        <p:nvSpPr>
          <p:cNvPr id="16" name="عنصر نائب للمحتوى 15">
            <a:extLst>
              <a:ext uri="{FF2B5EF4-FFF2-40B4-BE49-F238E27FC236}">
                <a16:creationId xmlns:a16="http://schemas.microsoft.com/office/drawing/2014/main" id="{02375ACC-F687-D019-5654-00052321CBB1}"/>
              </a:ext>
            </a:extLst>
          </p:cNvPr>
          <p:cNvSpPr>
            <a:spLocks noGrp="1"/>
          </p:cNvSpPr>
          <p:nvPr>
            <p:ph idx="1"/>
          </p:nvPr>
        </p:nvSpPr>
        <p:spPr/>
        <p:txBody>
          <a:bodyPr vert="horz" lIns="91440" tIns="45720" rIns="91440" bIns="45720" rtlCol="0" anchor="t">
            <a:normAutofit fontScale="62500" lnSpcReduction="20000"/>
          </a:bodyPr>
          <a:lstStyle/>
          <a:p>
            <a:pPr>
              <a:buFont typeface="Wingdings" panose="020B0604020202020204" pitchFamily="34" charset="0"/>
              <a:buChar char="v"/>
            </a:pPr>
            <a:r>
              <a:rPr lang="ar-SA" b="1" err="1">
                <a:solidFill>
                  <a:srgbClr val="FF0000"/>
                </a:solidFill>
                <a:cs typeface="Arial"/>
              </a:rPr>
              <a:t>In</a:t>
            </a:r>
            <a:r>
              <a:rPr lang="ar-SA" b="1" dirty="0">
                <a:solidFill>
                  <a:srgbClr val="FF0000"/>
                </a:solidFill>
                <a:cs typeface="Arial"/>
              </a:rPr>
              <a:t> </a:t>
            </a:r>
            <a:r>
              <a:rPr lang="ar-SA" b="1" err="1">
                <a:solidFill>
                  <a:srgbClr val="FF0000"/>
                </a:solidFill>
                <a:cs typeface="Arial"/>
              </a:rPr>
              <a:t>the</a:t>
            </a:r>
            <a:r>
              <a:rPr lang="ar-SA" b="1" dirty="0">
                <a:solidFill>
                  <a:srgbClr val="FF0000"/>
                </a:solidFill>
                <a:cs typeface="Arial"/>
              </a:rPr>
              <a:t> </a:t>
            </a:r>
            <a:r>
              <a:rPr lang="ar-SA" b="1" err="1">
                <a:solidFill>
                  <a:srgbClr val="FF0000"/>
                </a:solidFill>
                <a:cs typeface="Arial"/>
              </a:rPr>
              <a:t>neonatal</a:t>
            </a:r>
            <a:r>
              <a:rPr lang="ar-SA" b="1" dirty="0">
                <a:solidFill>
                  <a:srgbClr val="FF0000"/>
                </a:solidFill>
                <a:cs typeface="Arial"/>
              </a:rPr>
              <a:t> </a:t>
            </a:r>
            <a:r>
              <a:rPr lang="ar-SA" b="1" err="1">
                <a:solidFill>
                  <a:srgbClr val="FF0000"/>
                </a:solidFill>
                <a:cs typeface="Arial"/>
              </a:rPr>
              <a:t>period</a:t>
            </a:r>
            <a:r>
              <a:rPr lang="ar-SA" dirty="0">
                <a:cs typeface="Arial"/>
              </a:rPr>
              <a:t> , </a:t>
            </a:r>
            <a:r>
              <a:rPr lang="ar-SA" err="1">
                <a:cs typeface="Arial"/>
              </a:rPr>
              <a:t>symptoms</a:t>
            </a:r>
            <a:r>
              <a:rPr lang="ar-SA" dirty="0">
                <a:cs typeface="Arial"/>
              </a:rPr>
              <a:t> </a:t>
            </a:r>
            <a:r>
              <a:rPr lang="ar-SA" err="1">
                <a:cs typeface="Arial"/>
              </a:rPr>
              <a:t>and</a:t>
            </a:r>
            <a:r>
              <a:rPr lang="ar-SA" dirty="0">
                <a:cs typeface="Arial"/>
              </a:rPr>
              <a:t> </a:t>
            </a:r>
            <a:r>
              <a:rPr lang="ar-SA" err="1">
                <a:cs typeface="Arial"/>
              </a:rPr>
              <a:t>signs</a:t>
            </a:r>
            <a:r>
              <a:rPr lang="ar-SA" dirty="0">
                <a:cs typeface="Arial"/>
              </a:rPr>
              <a:t> </a:t>
            </a:r>
            <a:r>
              <a:rPr lang="ar-SA" err="1">
                <a:cs typeface="Arial"/>
              </a:rPr>
              <a:t>are</a:t>
            </a:r>
            <a:r>
              <a:rPr lang="ar-SA" dirty="0">
                <a:cs typeface="Arial"/>
              </a:rPr>
              <a:t> </a:t>
            </a:r>
            <a:r>
              <a:rPr lang="ar-SA" err="1">
                <a:cs typeface="Arial"/>
              </a:rPr>
              <a:t>mostly</a:t>
            </a:r>
            <a:r>
              <a:rPr lang="ar-SA" dirty="0">
                <a:cs typeface="Arial"/>
              </a:rPr>
              <a:t> </a:t>
            </a:r>
            <a:r>
              <a:rPr lang="ar-SA" err="1">
                <a:cs typeface="Arial"/>
              </a:rPr>
              <a:t>related</a:t>
            </a:r>
            <a:r>
              <a:rPr lang="ar-SA" dirty="0">
                <a:cs typeface="Arial"/>
              </a:rPr>
              <a:t> </a:t>
            </a:r>
            <a:r>
              <a:rPr lang="ar-SA" err="1">
                <a:cs typeface="Arial"/>
              </a:rPr>
              <a:t>to</a:t>
            </a:r>
            <a:r>
              <a:rPr lang="ar-SA" dirty="0">
                <a:cs typeface="Arial"/>
              </a:rPr>
              <a:t> </a:t>
            </a:r>
            <a:r>
              <a:rPr lang="ar-SA" err="1">
                <a:cs typeface="Arial"/>
              </a:rPr>
              <a:t>brain</a:t>
            </a:r>
            <a:r>
              <a:rPr lang="ar-SA" dirty="0">
                <a:cs typeface="Arial"/>
              </a:rPr>
              <a:t> </a:t>
            </a:r>
            <a:r>
              <a:rPr lang="ar-SA" err="1">
                <a:cs typeface="Arial"/>
              </a:rPr>
              <a:t>dysfunction</a:t>
            </a:r>
            <a:r>
              <a:rPr lang="ar-SA" dirty="0">
                <a:cs typeface="Arial"/>
              </a:rPr>
              <a:t> </a:t>
            </a:r>
            <a:r>
              <a:rPr lang="ar-SA" err="1">
                <a:cs typeface="Arial"/>
              </a:rPr>
              <a:t>and</a:t>
            </a:r>
            <a:r>
              <a:rPr lang="ar-SA" dirty="0">
                <a:cs typeface="Arial"/>
              </a:rPr>
              <a:t> </a:t>
            </a:r>
            <a:r>
              <a:rPr lang="ar-SA" err="1">
                <a:cs typeface="Arial"/>
              </a:rPr>
              <a:t>are</a:t>
            </a:r>
            <a:r>
              <a:rPr lang="ar-SA" dirty="0">
                <a:cs typeface="Arial"/>
              </a:rPr>
              <a:t> </a:t>
            </a:r>
            <a:r>
              <a:rPr lang="ar-SA" err="1">
                <a:cs typeface="Arial"/>
              </a:rPr>
              <a:t>similar</a:t>
            </a:r>
            <a:r>
              <a:rPr lang="ar-SA" dirty="0">
                <a:cs typeface="Arial"/>
              </a:rPr>
              <a:t> </a:t>
            </a:r>
            <a:r>
              <a:rPr lang="ar-SA" err="1">
                <a:cs typeface="Arial"/>
              </a:rPr>
              <a:t>regardless</a:t>
            </a:r>
            <a:r>
              <a:rPr lang="ar-SA" dirty="0">
                <a:cs typeface="Arial"/>
              </a:rPr>
              <a:t> </a:t>
            </a:r>
            <a:r>
              <a:rPr lang="ar-SA" err="1">
                <a:cs typeface="Arial"/>
              </a:rPr>
              <a:t>of</a:t>
            </a:r>
            <a:r>
              <a:rPr lang="ar-SA" dirty="0">
                <a:cs typeface="Arial"/>
              </a:rPr>
              <a:t> </a:t>
            </a:r>
            <a:r>
              <a:rPr lang="ar-SA" err="1">
                <a:cs typeface="Arial"/>
              </a:rPr>
              <a:t>the</a:t>
            </a:r>
            <a:r>
              <a:rPr lang="ar-SA" dirty="0">
                <a:cs typeface="Arial"/>
              </a:rPr>
              <a:t> </a:t>
            </a:r>
            <a:r>
              <a:rPr lang="ar-SA" err="1">
                <a:cs typeface="Arial"/>
              </a:rPr>
              <a:t>cause</a:t>
            </a:r>
            <a:r>
              <a:rPr lang="ar-SA" dirty="0">
                <a:cs typeface="Arial"/>
              </a:rPr>
              <a:t> </a:t>
            </a:r>
            <a:r>
              <a:rPr lang="ar-SA" err="1">
                <a:cs typeface="Arial"/>
              </a:rPr>
              <a:t>of</a:t>
            </a:r>
            <a:r>
              <a:rPr lang="ar-SA" dirty="0">
                <a:cs typeface="Arial"/>
              </a:rPr>
              <a:t> </a:t>
            </a:r>
            <a:r>
              <a:rPr lang="ar-SA" err="1">
                <a:cs typeface="Arial"/>
              </a:rPr>
              <a:t>the</a:t>
            </a:r>
            <a:r>
              <a:rPr lang="ar-SA" dirty="0">
                <a:cs typeface="Arial"/>
              </a:rPr>
              <a:t> </a:t>
            </a:r>
            <a:r>
              <a:rPr lang="ar-SA" err="1">
                <a:cs typeface="Arial"/>
              </a:rPr>
              <a:t>hyperammonemia</a:t>
            </a:r>
            <a:r>
              <a:rPr lang="ar-SA" dirty="0">
                <a:cs typeface="Arial"/>
              </a:rPr>
              <a:t>. </a:t>
            </a:r>
            <a:endParaRPr lang="ar-SA"/>
          </a:p>
          <a:p>
            <a:pPr>
              <a:buFont typeface="Wingdings" panose="020B0604020202020204" pitchFamily="34" charset="0"/>
              <a:buChar char="v"/>
            </a:pPr>
            <a:endParaRPr lang="ar-SA" dirty="0">
              <a:solidFill>
                <a:srgbClr val="000000"/>
              </a:solidFill>
              <a:cs typeface="Arial"/>
            </a:endParaRPr>
          </a:p>
          <a:p>
            <a:r>
              <a:rPr lang="ar-SA" b="1" err="1">
                <a:solidFill>
                  <a:srgbClr val="00B0F0"/>
                </a:solidFill>
                <a:cs typeface="Arial"/>
              </a:rPr>
              <a:t>The</a:t>
            </a:r>
            <a:r>
              <a:rPr lang="ar-SA" b="1" dirty="0">
                <a:solidFill>
                  <a:srgbClr val="00B0F0"/>
                </a:solidFill>
                <a:cs typeface="Arial"/>
              </a:rPr>
              <a:t> </a:t>
            </a:r>
            <a:r>
              <a:rPr lang="ar-SA" b="1" err="1">
                <a:solidFill>
                  <a:srgbClr val="00B0F0"/>
                </a:solidFill>
                <a:cs typeface="Arial"/>
              </a:rPr>
              <a:t>affected</a:t>
            </a:r>
            <a:r>
              <a:rPr lang="ar-SA" b="1" dirty="0">
                <a:solidFill>
                  <a:srgbClr val="00B0F0"/>
                </a:solidFill>
                <a:cs typeface="Arial"/>
              </a:rPr>
              <a:t> </a:t>
            </a:r>
            <a:r>
              <a:rPr lang="ar-SA" b="1" err="1">
                <a:solidFill>
                  <a:srgbClr val="00B0F0"/>
                </a:solidFill>
                <a:cs typeface="Arial"/>
              </a:rPr>
              <a:t>infant</a:t>
            </a:r>
            <a:r>
              <a:rPr lang="ar-SA" b="1" dirty="0">
                <a:solidFill>
                  <a:srgbClr val="00B0F0"/>
                </a:solidFill>
                <a:cs typeface="Arial"/>
              </a:rPr>
              <a:t> </a:t>
            </a:r>
            <a:r>
              <a:rPr lang="ar-SA" b="1" err="1">
                <a:solidFill>
                  <a:srgbClr val="00B0F0"/>
                </a:solidFill>
                <a:cs typeface="Arial"/>
              </a:rPr>
              <a:t>appears</a:t>
            </a:r>
            <a:r>
              <a:rPr lang="ar-SA" b="1" dirty="0">
                <a:solidFill>
                  <a:srgbClr val="00B0F0"/>
                </a:solidFill>
                <a:cs typeface="Arial"/>
              </a:rPr>
              <a:t> </a:t>
            </a:r>
            <a:r>
              <a:rPr lang="ar-SA" b="1" err="1">
                <a:solidFill>
                  <a:srgbClr val="00B0F0"/>
                </a:solidFill>
                <a:cs typeface="Arial"/>
              </a:rPr>
              <a:t>normal</a:t>
            </a:r>
            <a:r>
              <a:rPr lang="ar-SA" b="1" dirty="0">
                <a:solidFill>
                  <a:srgbClr val="00B0F0"/>
                </a:solidFill>
                <a:cs typeface="Arial"/>
              </a:rPr>
              <a:t> </a:t>
            </a:r>
            <a:r>
              <a:rPr lang="ar-SA" b="1" err="1">
                <a:solidFill>
                  <a:srgbClr val="00B0F0"/>
                </a:solidFill>
                <a:cs typeface="Arial"/>
              </a:rPr>
              <a:t>at</a:t>
            </a:r>
            <a:r>
              <a:rPr lang="ar-SA" b="1" dirty="0">
                <a:solidFill>
                  <a:srgbClr val="00B0F0"/>
                </a:solidFill>
                <a:cs typeface="Arial"/>
              </a:rPr>
              <a:t> </a:t>
            </a:r>
            <a:r>
              <a:rPr lang="ar-SA" b="1" err="1">
                <a:solidFill>
                  <a:srgbClr val="00B0F0"/>
                </a:solidFill>
                <a:cs typeface="Arial"/>
              </a:rPr>
              <a:t>birth</a:t>
            </a:r>
            <a:r>
              <a:rPr lang="ar-SA" b="1" dirty="0">
                <a:solidFill>
                  <a:srgbClr val="00B0F0"/>
                </a:solidFill>
                <a:cs typeface="Arial"/>
              </a:rPr>
              <a:t> </a:t>
            </a:r>
            <a:r>
              <a:rPr lang="ar-SA" b="1" err="1">
                <a:solidFill>
                  <a:srgbClr val="00B0F0"/>
                </a:solidFill>
                <a:cs typeface="Arial"/>
              </a:rPr>
              <a:t>but</a:t>
            </a:r>
            <a:r>
              <a:rPr lang="ar-SA" b="1" dirty="0">
                <a:solidFill>
                  <a:srgbClr val="00B0F0"/>
                </a:solidFill>
                <a:cs typeface="Arial"/>
              </a:rPr>
              <a:t> </a:t>
            </a:r>
            <a:r>
              <a:rPr lang="ar-SA" b="1" err="1">
                <a:solidFill>
                  <a:srgbClr val="00B0F0"/>
                </a:solidFill>
                <a:cs typeface="Arial"/>
              </a:rPr>
              <a:t>becomes</a:t>
            </a:r>
            <a:r>
              <a:rPr lang="ar-SA" b="1" dirty="0">
                <a:solidFill>
                  <a:srgbClr val="00B0F0"/>
                </a:solidFill>
                <a:cs typeface="Arial"/>
              </a:rPr>
              <a:t> </a:t>
            </a:r>
            <a:r>
              <a:rPr lang="ar-SA" b="1" err="1">
                <a:solidFill>
                  <a:srgbClr val="00B0F0"/>
                </a:solidFill>
                <a:cs typeface="Arial"/>
              </a:rPr>
              <a:t>symptomatic</a:t>
            </a:r>
            <a:r>
              <a:rPr lang="ar-SA" b="1" dirty="0">
                <a:solidFill>
                  <a:srgbClr val="00B0F0"/>
                </a:solidFill>
                <a:cs typeface="Arial"/>
              </a:rPr>
              <a:t> </a:t>
            </a:r>
            <a:r>
              <a:rPr lang="ar-SA" b="1" err="1">
                <a:solidFill>
                  <a:srgbClr val="00B0F0"/>
                </a:solidFill>
                <a:cs typeface="Arial"/>
              </a:rPr>
              <a:t>following</a:t>
            </a:r>
            <a:r>
              <a:rPr lang="ar-SA" b="1" dirty="0">
                <a:solidFill>
                  <a:srgbClr val="00B0F0"/>
                </a:solidFill>
                <a:cs typeface="Arial"/>
              </a:rPr>
              <a:t> </a:t>
            </a:r>
            <a:r>
              <a:rPr lang="ar-SA" b="1" err="1">
                <a:solidFill>
                  <a:srgbClr val="00B0F0"/>
                </a:solidFill>
                <a:cs typeface="Arial"/>
              </a:rPr>
              <a:t>the</a:t>
            </a:r>
            <a:r>
              <a:rPr lang="ar-SA" b="1" dirty="0">
                <a:solidFill>
                  <a:srgbClr val="00B0F0"/>
                </a:solidFill>
                <a:cs typeface="Arial"/>
              </a:rPr>
              <a:t> </a:t>
            </a:r>
            <a:r>
              <a:rPr lang="ar-SA" b="1" err="1">
                <a:solidFill>
                  <a:srgbClr val="00B0F0"/>
                </a:solidFill>
                <a:cs typeface="Arial"/>
              </a:rPr>
              <a:t>introduction</a:t>
            </a:r>
            <a:r>
              <a:rPr lang="ar-SA" b="1" dirty="0">
                <a:solidFill>
                  <a:srgbClr val="00B0F0"/>
                </a:solidFill>
                <a:cs typeface="Arial"/>
              </a:rPr>
              <a:t> </a:t>
            </a:r>
            <a:r>
              <a:rPr lang="ar-SA" b="1" err="1">
                <a:solidFill>
                  <a:srgbClr val="00B0F0"/>
                </a:solidFill>
                <a:cs typeface="Arial"/>
              </a:rPr>
              <a:t>of</a:t>
            </a:r>
            <a:r>
              <a:rPr lang="ar-SA" b="1" dirty="0">
                <a:solidFill>
                  <a:srgbClr val="00B0F0"/>
                </a:solidFill>
                <a:cs typeface="Arial"/>
              </a:rPr>
              <a:t> </a:t>
            </a:r>
            <a:r>
              <a:rPr lang="ar-SA" b="1" err="1">
                <a:solidFill>
                  <a:srgbClr val="00B0F0"/>
                </a:solidFill>
                <a:cs typeface="Arial"/>
              </a:rPr>
              <a:t>dietary</a:t>
            </a:r>
            <a:r>
              <a:rPr lang="ar-SA" b="1" dirty="0">
                <a:solidFill>
                  <a:srgbClr val="00B0F0"/>
                </a:solidFill>
                <a:cs typeface="Arial"/>
              </a:rPr>
              <a:t> </a:t>
            </a:r>
            <a:r>
              <a:rPr lang="ar-SA" b="1" err="1">
                <a:solidFill>
                  <a:srgbClr val="00B0F0"/>
                </a:solidFill>
                <a:cs typeface="Arial"/>
              </a:rPr>
              <a:t>protein</a:t>
            </a:r>
            <a:r>
              <a:rPr lang="ar-SA" b="1" dirty="0">
                <a:solidFill>
                  <a:srgbClr val="00B0F0"/>
                </a:solidFill>
                <a:cs typeface="Arial"/>
              </a:rPr>
              <a:t>.</a:t>
            </a:r>
            <a:endParaRPr lang="ar-SA" b="1" dirty="0">
              <a:solidFill>
                <a:srgbClr val="00B0F0"/>
              </a:solidFill>
              <a:cs typeface="Arial" panose="020B0604020202020204" pitchFamily="34" charset="0"/>
            </a:endParaRPr>
          </a:p>
          <a:p>
            <a:r>
              <a:rPr lang="ar-SA" b="1" dirty="0">
                <a:cs typeface="Arial"/>
              </a:rPr>
              <a:t> </a:t>
            </a:r>
            <a:r>
              <a:rPr lang="ar-SA" b="1" err="1">
                <a:cs typeface="Arial"/>
              </a:rPr>
              <a:t>Refusal</a:t>
            </a:r>
            <a:r>
              <a:rPr lang="ar-SA" b="1" dirty="0">
                <a:cs typeface="Arial"/>
              </a:rPr>
              <a:t> </a:t>
            </a:r>
            <a:r>
              <a:rPr lang="ar-SA" b="1" err="1">
                <a:cs typeface="Arial"/>
              </a:rPr>
              <a:t>to</a:t>
            </a:r>
            <a:r>
              <a:rPr lang="ar-SA" b="1" dirty="0">
                <a:cs typeface="Arial"/>
              </a:rPr>
              <a:t> </a:t>
            </a:r>
            <a:r>
              <a:rPr lang="ar-SA" b="1" err="1">
                <a:cs typeface="Arial"/>
              </a:rPr>
              <a:t>eat</a:t>
            </a:r>
            <a:r>
              <a:rPr lang="ar-SA" b="1" dirty="0">
                <a:cs typeface="Arial"/>
              </a:rPr>
              <a:t>, </a:t>
            </a:r>
            <a:r>
              <a:rPr lang="ar-SA" b="1" err="1">
                <a:cs typeface="Arial"/>
              </a:rPr>
              <a:t>vomiting</a:t>
            </a:r>
            <a:r>
              <a:rPr lang="ar-SA" b="1" dirty="0">
                <a:cs typeface="Arial"/>
              </a:rPr>
              <a:t>, </a:t>
            </a:r>
            <a:r>
              <a:rPr lang="ar-SA" b="1" err="1">
                <a:cs typeface="Arial"/>
              </a:rPr>
              <a:t>tachypnea</a:t>
            </a:r>
            <a:r>
              <a:rPr lang="ar-SA" b="1" dirty="0">
                <a:cs typeface="Arial"/>
              </a:rPr>
              <a:t>, </a:t>
            </a:r>
            <a:r>
              <a:rPr lang="ar-SA" b="1" err="1">
                <a:cs typeface="Arial"/>
              </a:rPr>
              <a:t>and</a:t>
            </a:r>
            <a:r>
              <a:rPr lang="ar-SA" b="1" dirty="0">
                <a:cs typeface="Arial"/>
              </a:rPr>
              <a:t> </a:t>
            </a:r>
            <a:r>
              <a:rPr lang="ar-SA" b="1" err="1">
                <a:cs typeface="Arial"/>
              </a:rPr>
              <a:t>lethargy</a:t>
            </a:r>
            <a:r>
              <a:rPr lang="ar-SA" b="1" dirty="0">
                <a:cs typeface="Arial"/>
              </a:rPr>
              <a:t> </a:t>
            </a:r>
            <a:r>
              <a:rPr lang="ar-SA" err="1">
                <a:cs typeface="Arial"/>
              </a:rPr>
              <a:t>can</a:t>
            </a:r>
            <a:r>
              <a:rPr lang="ar-SA" dirty="0">
                <a:cs typeface="Arial"/>
              </a:rPr>
              <a:t> </a:t>
            </a:r>
            <a:r>
              <a:rPr lang="ar-SA" err="1">
                <a:cs typeface="Arial"/>
              </a:rPr>
              <a:t>quickly</a:t>
            </a:r>
            <a:r>
              <a:rPr lang="ar-SA" dirty="0">
                <a:cs typeface="Arial"/>
              </a:rPr>
              <a:t> </a:t>
            </a:r>
            <a:r>
              <a:rPr lang="ar-SA" err="1">
                <a:cs typeface="Arial"/>
              </a:rPr>
              <a:t>progress</a:t>
            </a:r>
            <a:r>
              <a:rPr lang="ar-SA" dirty="0">
                <a:cs typeface="Arial"/>
              </a:rPr>
              <a:t> </a:t>
            </a:r>
            <a:r>
              <a:rPr lang="ar-SA" err="1">
                <a:cs typeface="Arial"/>
              </a:rPr>
              <a:t>to</a:t>
            </a:r>
            <a:r>
              <a:rPr lang="ar-SA" dirty="0">
                <a:cs typeface="Arial"/>
              </a:rPr>
              <a:t> a </a:t>
            </a:r>
            <a:r>
              <a:rPr lang="ar-SA" b="1" err="1">
                <a:cs typeface="Arial"/>
              </a:rPr>
              <a:t>deep</a:t>
            </a:r>
            <a:r>
              <a:rPr lang="ar-SA" b="1" dirty="0">
                <a:cs typeface="Arial"/>
              </a:rPr>
              <a:t> </a:t>
            </a:r>
            <a:r>
              <a:rPr lang="ar-SA" b="1" err="1">
                <a:cs typeface="Arial"/>
              </a:rPr>
              <a:t>coma</a:t>
            </a:r>
            <a:r>
              <a:rPr lang="ar-SA" b="1" dirty="0">
                <a:cs typeface="Arial"/>
              </a:rPr>
              <a:t>.</a:t>
            </a:r>
            <a:endParaRPr lang="ar-SA" b="1" dirty="0">
              <a:ea typeface="Calibri"/>
              <a:cs typeface="Arial"/>
            </a:endParaRPr>
          </a:p>
          <a:p>
            <a:r>
              <a:rPr lang="ar-SA" dirty="0">
                <a:cs typeface="Arial"/>
              </a:rPr>
              <a:t> </a:t>
            </a:r>
            <a:r>
              <a:rPr lang="ar-SA" b="1" dirty="0" err="1">
                <a:cs typeface="Arial"/>
              </a:rPr>
              <a:t>Seizures</a:t>
            </a:r>
            <a:r>
              <a:rPr lang="ar-SA" dirty="0">
                <a:cs typeface="Arial"/>
              </a:rPr>
              <a:t> </a:t>
            </a:r>
            <a:r>
              <a:rPr lang="ar-SA" dirty="0" err="1">
                <a:cs typeface="Arial"/>
              </a:rPr>
              <a:t>are</a:t>
            </a:r>
            <a:r>
              <a:rPr lang="ar-SA" dirty="0">
                <a:cs typeface="Arial"/>
              </a:rPr>
              <a:t> </a:t>
            </a:r>
            <a:r>
              <a:rPr lang="ar-SA" dirty="0" err="1">
                <a:cs typeface="Arial"/>
              </a:rPr>
              <a:t>common</a:t>
            </a:r>
            <a:r>
              <a:rPr lang="ar-SA" dirty="0">
                <a:cs typeface="Arial"/>
              </a:rPr>
              <a:t>.</a:t>
            </a:r>
            <a:endParaRPr lang="ar-SA" dirty="0">
              <a:cs typeface="Arial" panose="020B0604020202020204" pitchFamily="34" charset="0"/>
            </a:endParaRPr>
          </a:p>
          <a:p>
            <a:r>
              <a:rPr lang="ar-SA" dirty="0">
                <a:cs typeface="Arial"/>
              </a:rPr>
              <a:t> </a:t>
            </a:r>
            <a:r>
              <a:rPr lang="ar-SA" dirty="0" err="1">
                <a:cs typeface="Arial"/>
              </a:rPr>
              <a:t>Physical</a:t>
            </a:r>
            <a:r>
              <a:rPr lang="ar-SA" dirty="0">
                <a:cs typeface="Arial"/>
              </a:rPr>
              <a:t> </a:t>
            </a:r>
            <a:r>
              <a:rPr lang="ar-SA" dirty="0" err="1">
                <a:cs typeface="Arial"/>
              </a:rPr>
              <a:t>examination</a:t>
            </a:r>
            <a:r>
              <a:rPr lang="ar-SA" dirty="0">
                <a:cs typeface="Arial"/>
              </a:rPr>
              <a:t> </a:t>
            </a:r>
            <a:r>
              <a:rPr lang="ar-SA" dirty="0" err="1">
                <a:cs typeface="Arial"/>
              </a:rPr>
              <a:t>may</a:t>
            </a:r>
            <a:r>
              <a:rPr lang="ar-SA" dirty="0">
                <a:cs typeface="Arial"/>
              </a:rPr>
              <a:t> </a:t>
            </a:r>
            <a:r>
              <a:rPr lang="ar-SA" dirty="0" err="1">
                <a:cs typeface="Arial"/>
              </a:rPr>
              <a:t>reveal</a:t>
            </a:r>
            <a:r>
              <a:rPr lang="ar-SA" dirty="0">
                <a:cs typeface="Arial"/>
              </a:rPr>
              <a:t> </a:t>
            </a:r>
            <a:r>
              <a:rPr lang="ar-SA" b="1" dirty="0" err="1">
                <a:cs typeface="Arial"/>
              </a:rPr>
              <a:t>hepatomegaly</a:t>
            </a:r>
            <a:r>
              <a:rPr lang="ar-SA" b="1" dirty="0">
                <a:cs typeface="Arial"/>
              </a:rPr>
              <a:t>.</a:t>
            </a:r>
            <a:endParaRPr lang="ar-SA" dirty="0">
              <a:cs typeface="Arial"/>
            </a:endParaRPr>
          </a:p>
          <a:p>
            <a:r>
              <a:rPr lang="ar-SA" dirty="0">
                <a:cs typeface="Arial"/>
              </a:rPr>
              <a:t> </a:t>
            </a:r>
            <a:r>
              <a:rPr lang="ar-SA" err="1">
                <a:cs typeface="Arial"/>
              </a:rPr>
              <a:t>Hyperammonemia</a:t>
            </a:r>
            <a:r>
              <a:rPr lang="ar-SA" dirty="0">
                <a:cs typeface="Arial"/>
              </a:rPr>
              <a:t> </a:t>
            </a:r>
            <a:r>
              <a:rPr lang="ar-SA" err="1">
                <a:cs typeface="Arial"/>
              </a:rPr>
              <a:t>can</a:t>
            </a:r>
            <a:r>
              <a:rPr lang="ar-SA" dirty="0">
                <a:cs typeface="Arial"/>
              </a:rPr>
              <a:t> </a:t>
            </a:r>
            <a:r>
              <a:rPr lang="ar-SA" err="1">
                <a:cs typeface="Arial"/>
              </a:rPr>
              <a:t>trigger</a:t>
            </a:r>
            <a:r>
              <a:rPr lang="ar-SA" dirty="0">
                <a:cs typeface="Arial"/>
              </a:rPr>
              <a:t> </a:t>
            </a:r>
            <a:r>
              <a:rPr lang="ar-SA" err="1">
                <a:cs typeface="Arial"/>
              </a:rPr>
              <a:t>increased</a:t>
            </a:r>
            <a:r>
              <a:rPr lang="ar-SA" dirty="0">
                <a:cs typeface="Arial"/>
              </a:rPr>
              <a:t> </a:t>
            </a:r>
            <a:r>
              <a:rPr lang="ar-SA" err="1">
                <a:cs typeface="Arial"/>
              </a:rPr>
              <a:t>intracranial</a:t>
            </a:r>
            <a:r>
              <a:rPr lang="ar-SA" dirty="0">
                <a:cs typeface="Arial"/>
              </a:rPr>
              <a:t> </a:t>
            </a:r>
            <a:r>
              <a:rPr lang="ar-SA" err="1">
                <a:cs typeface="Arial"/>
              </a:rPr>
              <a:t>pressure</a:t>
            </a:r>
            <a:r>
              <a:rPr lang="ar-SA" dirty="0">
                <a:cs typeface="Arial"/>
              </a:rPr>
              <a:t> </a:t>
            </a:r>
            <a:r>
              <a:rPr lang="ar-SA" err="1">
                <a:cs typeface="Arial"/>
              </a:rPr>
              <a:t>that</a:t>
            </a:r>
            <a:r>
              <a:rPr lang="ar-SA" dirty="0">
                <a:cs typeface="Arial"/>
              </a:rPr>
              <a:t> </a:t>
            </a:r>
            <a:r>
              <a:rPr lang="ar-SA" err="1">
                <a:cs typeface="Arial"/>
              </a:rPr>
              <a:t>may</a:t>
            </a:r>
            <a:r>
              <a:rPr lang="ar-SA" dirty="0">
                <a:cs typeface="Arial"/>
              </a:rPr>
              <a:t> </a:t>
            </a:r>
            <a:r>
              <a:rPr lang="ar-SA" err="1">
                <a:cs typeface="Arial"/>
              </a:rPr>
              <a:t>be</a:t>
            </a:r>
            <a:r>
              <a:rPr lang="ar-SA" dirty="0">
                <a:cs typeface="Arial"/>
              </a:rPr>
              <a:t> </a:t>
            </a:r>
            <a:r>
              <a:rPr lang="ar-SA" err="1">
                <a:cs typeface="Arial"/>
              </a:rPr>
              <a:t>manifested</a:t>
            </a:r>
            <a:r>
              <a:rPr lang="ar-SA" dirty="0">
                <a:cs typeface="Arial"/>
              </a:rPr>
              <a:t> </a:t>
            </a:r>
            <a:r>
              <a:rPr lang="ar-SA" err="1">
                <a:cs typeface="Arial"/>
              </a:rPr>
              <a:t>by</a:t>
            </a:r>
            <a:r>
              <a:rPr lang="ar-SA" dirty="0">
                <a:cs typeface="Arial"/>
              </a:rPr>
              <a:t> a </a:t>
            </a:r>
            <a:r>
              <a:rPr lang="ar-SA" b="1" err="1">
                <a:cs typeface="Arial"/>
              </a:rPr>
              <a:t>bulging</a:t>
            </a:r>
            <a:r>
              <a:rPr lang="ar-SA" b="1" dirty="0">
                <a:cs typeface="Arial"/>
              </a:rPr>
              <a:t> </a:t>
            </a:r>
            <a:r>
              <a:rPr lang="ar-SA" b="1" err="1">
                <a:cs typeface="Arial"/>
              </a:rPr>
              <a:t>fontanelle</a:t>
            </a:r>
            <a:r>
              <a:rPr lang="ar-SA" b="1" dirty="0">
                <a:cs typeface="Arial"/>
              </a:rPr>
              <a:t> </a:t>
            </a:r>
            <a:r>
              <a:rPr lang="ar-SA" err="1">
                <a:cs typeface="Arial"/>
              </a:rPr>
              <a:t>and</a:t>
            </a:r>
            <a:r>
              <a:rPr lang="ar-SA" b="1" dirty="0">
                <a:cs typeface="Arial"/>
              </a:rPr>
              <a:t> </a:t>
            </a:r>
            <a:r>
              <a:rPr lang="ar-SA" b="1" err="1">
                <a:cs typeface="Arial"/>
              </a:rPr>
              <a:t>dilated</a:t>
            </a:r>
            <a:r>
              <a:rPr lang="ar-SA" b="1" dirty="0">
                <a:cs typeface="Arial"/>
              </a:rPr>
              <a:t> </a:t>
            </a:r>
            <a:r>
              <a:rPr lang="ar-SA" b="1" err="1">
                <a:cs typeface="Arial"/>
              </a:rPr>
              <a:t>pupils</a:t>
            </a:r>
            <a:r>
              <a:rPr lang="ar-SA" dirty="0">
                <a:cs typeface="Arial"/>
              </a:rPr>
              <a:t>. </a:t>
            </a:r>
            <a:endParaRPr lang="ar-SA" dirty="0"/>
          </a:p>
          <a:p>
            <a:endParaRPr lang="ar-SA" dirty="0">
              <a:solidFill>
                <a:srgbClr val="000000"/>
              </a:solidFill>
              <a:cs typeface="Arial"/>
            </a:endParaRPr>
          </a:p>
          <a:p>
            <a:pPr>
              <a:buFont typeface="Wingdings" panose="020B0604020202020204" pitchFamily="34" charset="0"/>
              <a:buChar char="v"/>
            </a:pPr>
            <a:r>
              <a:rPr lang="ar-SA" b="1" err="1">
                <a:solidFill>
                  <a:srgbClr val="FF0000"/>
                </a:solidFill>
                <a:cs typeface="Arial"/>
              </a:rPr>
              <a:t>In</a:t>
            </a:r>
            <a:r>
              <a:rPr lang="ar-SA" b="1" dirty="0">
                <a:solidFill>
                  <a:srgbClr val="FF0000"/>
                </a:solidFill>
                <a:cs typeface="Arial"/>
              </a:rPr>
              <a:t> </a:t>
            </a:r>
            <a:r>
              <a:rPr lang="ar-SA" b="1" err="1">
                <a:solidFill>
                  <a:srgbClr val="FF0000"/>
                </a:solidFill>
                <a:cs typeface="Arial"/>
              </a:rPr>
              <a:t>infants</a:t>
            </a:r>
            <a:r>
              <a:rPr lang="ar-SA" b="1" dirty="0">
                <a:solidFill>
                  <a:srgbClr val="FF0000"/>
                </a:solidFill>
                <a:cs typeface="Arial"/>
              </a:rPr>
              <a:t> </a:t>
            </a:r>
            <a:r>
              <a:rPr lang="ar-SA" b="1" err="1">
                <a:solidFill>
                  <a:srgbClr val="FF0000"/>
                </a:solidFill>
                <a:cs typeface="Arial"/>
              </a:rPr>
              <a:t>and</a:t>
            </a:r>
            <a:r>
              <a:rPr lang="ar-SA" b="1" dirty="0">
                <a:solidFill>
                  <a:srgbClr val="FF0000"/>
                </a:solidFill>
                <a:cs typeface="Arial"/>
              </a:rPr>
              <a:t> </a:t>
            </a:r>
            <a:r>
              <a:rPr lang="ar-SA" b="1" err="1">
                <a:solidFill>
                  <a:srgbClr val="FF0000"/>
                </a:solidFill>
                <a:cs typeface="Arial"/>
              </a:rPr>
              <a:t>older</a:t>
            </a:r>
            <a:r>
              <a:rPr lang="ar-SA" b="1" dirty="0">
                <a:solidFill>
                  <a:srgbClr val="FF0000"/>
                </a:solidFill>
                <a:cs typeface="Arial"/>
              </a:rPr>
              <a:t> </a:t>
            </a:r>
            <a:r>
              <a:rPr lang="ar-SA" b="1" err="1">
                <a:solidFill>
                  <a:srgbClr val="FF0000"/>
                </a:solidFill>
                <a:cs typeface="Arial"/>
              </a:rPr>
              <a:t>children</a:t>
            </a:r>
            <a:r>
              <a:rPr lang="ar-SA" dirty="0">
                <a:cs typeface="Arial"/>
              </a:rPr>
              <a:t> , </a:t>
            </a:r>
            <a:r>
              <a:rPr lang="ar-SA" err="1">
                <a:cs typeface="Arial"/>
              </a:rPr>
              <a:t>acute</a:t>
            </a:r>
            <a:r>
              <a:rPr lang="ar-SA" dirty="0">
                <a:cs typeface="Arial"/>
              </a:rPr>
              <a:t> </a:t>
            </a:r>
            <a:r>
              <a:rPr lang="ar-SA" err="1">
                <a:cs typeface="Arial"/>
              </a:rPr>
              <a:t>hyperammonemia</a:t>
            </a:r>
            <a:r>
              <a:rPr lang="ar-SA" dirty="0">
                <a:cs typeface="Arial"/>
              </a:rPr>
              <a:t> </a:t>
            </a:r>
            <a:r>
              <a:rPr lang="ar-SA" err="1">
                <a:cs typeface="Arial"/>
              </a:rPr>
              <a:t>is</a:t>
            </a:r>
            <a:r>
              <a:rPr lang="ar-SA" dirty="0">
                <a:cs typeface="Arial"/>
              </a:rPr>
              <a:t> </a:t>
            </a:r>
            <a:r>
              <a:rPr lang="ar-SA" err="1">
                <a:cs typeface="Arial"/>
              </a:rPr>
              <a:t>manifested</a:t>
            </a:r>
            <a:r>
              <a:rPr lang="ar-SA" dirty="0">
                <a:cs typeface="Arial"/>
              </a:rPr>
              <a:t> </a:t>
            </a:r>
            <a:r>
              <a:rPr lang="ar-SA" err="1">
                <a:cs typeface="Arial"/>
              </a:rPr>
              <a:t>by</a:t>
            </a:r>
            <a:r>
              <a:rPr lang="ar-SA" dirty="0">
                <a:cs typeface="Arial"/>
              </a:rPr>
              <a:t> </a:t>
            </a:r>
            <a:r>
              <a:rPr lang="ar-SA" b="1" err="1">
                <a:cs typeface="Arial"/>
              </a:rPr>
              <a:t>vomiting</a:t>
            </a:r>
            <a:r>
              <a:rPr lang="ar-SA" b="1" dirty="0">
                <a:cs typeface="Arial"/>
              </a:rPr>
              <a:t> </a:t>
            </a:r>
            <a:r>
              <a:rPr lang="ar-SA" err="1">
                <a:cs typeface="Arial"/>
              </a:rPr>
              <a:t>and</a:t>
            </a:r>
            <a:r>
              <a:rPr lang="ar-SA" dirty="0">
                <a:cs typeface="Arial"/>
              </a:rPr>
              <a:t> </a:t>
            </a:r>
            <a:r>
              <a:rPr lang="ar-SA" err="1">
                <a:cs typeface="Arial"/>
              </a:rPr>
              <a:t>neurologic</a:t>
            </a:r>
            <a:r>
              <a:rPr lang="ar-SA" dirty="0">
                <a:cs typeface="Arial"/>
              </a:rPr>
              <a:t> </a:t>
            </a:r>
            <a:r>
              <a:rPr lang="ar-SA" err="1">
                <a:cs typeface="Arial"/>
              </a:rPr>
              <a:t>abnormalities</a:t>
            </a:r>
            <a:r>
              <a:rPr lang="ar-SA" dirty="0">
                <a:cs typeface="Arial"/>
              </a:rPr>
              <a:t> </a:t>
            </a:r>
            <a:r>
              <a:rPr lang="ar-SA" err="1">
                <a:cs typeface="Arial"/>
              </a:rPr>
              <a:t>such</a:t>
            </a:r>
            <a:r>
              <a:rPr lang="ar-SA" dirty="0">
                <a:cs typeface="Arial"/>
              </a:rPr>
              <a:t> </a:t>
            </a:r>
            <a:r>
              <a:rPr lang="ar-SA" err="1">
                <a:cs typeface="Arial"/>
              </a:rPr>
              <a:t>as</a:t>
            </a:r>
            <a:r>
              <a:rPr lang="ar-SA" dirty="0">
                <a:cs typeface="Arial"/>
              </a:rPr>
              <a:t> </a:t>
            </a:r>
            <a:r>
              <a:rPr lang="ar-SA" b="1" err="1">
                <a:cs typeface="Arial"/>
              </a:rPr>
              <a:t>ataxia</a:t>
            </a:r>
            <a:r>
              <a:rPr lang="ar-SA" b="1" dirty="0">
                <a:cs typeface="Arial"/>
              </a:rPr>
              <a:t>, </a:t>
            </a:r>
            <a:r>
              <a:rPr lang="ar-SA" b="1" err="1">
                <a:cs typeface="Arial"/>
              </a:rPr>
              <a:t>confusion</a:t>
            </a:r>
            <a:r>
              <a:rPr lang="ar-SA" b="1" dirty="0">
                <a:cs typeface="Arial"/>
              </a:rPr>
              <a:t>, </a:t>
            </a:r>
            <a:r>
              <a:rPr lang="ar-SA" b="1" err="1">
                <a:cs typeface="Arial"/>
              </a:rPr>
              <a:t>agitation</a:t>
            </a:r>
            <a:r>
              <a:rPr lang="ar-SA" b="1" dirty="0">
                <a:cs typeface="Arial"/>
              </a:rPr>
              <a:t>, </a:t>
            </a:r>
            <a:r>
              <a:rPr lang="ar-SA" b="1" err="1">
                <a:cs typeface="Arial"/>
              </a:rPr>
              <a:t>irritability</a:t>
            </a:r>
            <a:r>
              <a:rPr lang="ar-SA" b="1" dirty="0">
                <a:cs typeface="Arial"/>
              </a:rPr>
              <a:t>, </a:t>
            </a:r>
            <a:r>
              <a:rPr lang="ar-SA" b="1" err="1">
                <a:cs typeface="Arial"/>
              </a:rPr>
              <a:t>combativeness</a:t>
            </a:r>
            <a:r>
              <a:rPr lang="ar-SA" b="1" dirty="0">
                <a:cs typeface="Arial"/>
              </a:rPr>
              <a:t>, </a:t>
            </a:r>
            <a:r>
              <a:rPr lang="ar-SA" b="1" err="1">
                <a:cs typeface="Arial"/>
              </a:rPr>
              <a:t>and</a:t>
            </a:r>
            <a:r>
              <a:rPr lang="ar-SA" b="1" dirty="0">
                <a:cs typeface="Arial"/>
              </a:rPr>
              <a:t> </a:t>
            </a:r>
            <a:r>
              <a:rPr lang="ar-SA" b="1" err="1">
                <a:cs typeface="Arial"/>
              </a:rPr>
              <a:t>psychosis</a:t>
            </a:r>
            <a:r>
              <a:rPr lang="ar-SA" b="1" dirty="0">
                <a:cs typeface="Arial"/>
              </a:rPr>
              <a:t>. </a:t>
            </a:r>
            <a:endParaRPr lang="ar-SA" b="1" dirty="0">
              <a:ea typeface="Calibri"/>
              <a:cs typeface="Arial"/>
            </a:endParaRPr>
          </a:p>
          <a:p>
            <a:pPr>
              <a:buFont typeface="Wingdings" panose="020B0604020202020204" pitchFamily="34" charset="0"/>
              <a:buChar char="v"/>
            </a:pPr>
            <a:endParaRPr lang="ar-SA" b="1" dirty="0">
              <a:cs typeface="Arial"/>
            </a:endParaRPr>
          </a:p>
          <a:p>
            <a:r>
              <a:rPr lang="ar-SA" err="1">
                <a:cs typeface="Arial"/>
              </a:rPr>
              <a:t>These</a:t>
            </a:r>
            <a:r>
              <a:rPr lang="ar-SA" dirty="0">
                <a:cs typeface="Arial"/>
              </a:rPr>
              <a:t> </a:t>
            </a:r>
            <a:r>
              <a:rPr lang="ar-SA" err="1">
                <a:cs typeface="Arial"/>
              </a:rPr>
              <a:t>manifestations</a:t>
            </a:r>
            <a:r>
              <a:rPr lang="ar-SA" dirty="0">
                <a:cs typeface="Arial"/>
              </a:rPr>
              <a:t> </a:t>
            </a:r>
            <a:r>
              <a:rPr lang="ar-SA" err="1">
                <a:cs typeface="Arial"/>
              </a:rPr>
              <a:t>may</a:t>
            </a:r>
            <a:r>
              <a:rPr lang="ar-SA" dirty="0">
                <a:cs typeface="Arial"/>
              </a:rPr>
              <a:t> </a:t>
            </a:r>
            <a:r>
              <a:rPr lang="ar-SA" err="1">
                <a:cs typeface="Arial"/>
              </a:rPr>
              <a:t>alternate</a:t>
            </a:r>
            <a:r>
              <a:rPr lang="ar-SA" dirty="0">
                <a:cs typeface="Arial"/>
              </a:rPr>
              <a:t> </a:t>
            </a:r>
            <a:r>
              <a:rPr lang="ar-SA" err="1">
                <a:cs typeface="Arial"/>
              </a:rPr>
              <a:t>with</a:t>
            </a:r>
            <a:r>
              <a:rPr lang="ar-SA" dirty="0">
                <a:cs typeface="Arial"/>
              </a:rPr>
              <a:t> </a:t>
            </a:r>
            <a:r>
              <a:rPr lang="ar-SA" err="1">
                <a:cs typeface="Arial"/>
              </a:rPr>
              <a:t>periods</a:t>
            </a:r>
            <a:r>
              <a:rPr lang="ar-SA" dirty="0">
                <a:cs typeface="Arial"/>
              </a:rPr>
              <a:t> </a:t>
            </a:r>
            <a:r>
              <a:rPr lang="ar-SA" err="1">
                <a:cs typeface="Arial"/>
              </a:rPr>
              <a:t>of</a:t>
            </a:r>
            <a:r>
              <a:rPr lang="ar-SA" dirty="0">
                <a:cs typeface="Arial"/>
              </a:rPr>
              <a:t> </a:t>
            </a:r>
            <a:r>
              <a:rPr lang="ar-SA" err="1">
                <a:cs typeface="Arial"/>
              </a:rPr>
              <a:t>lethargy</a:t>
            </a:r>
            <a:r>
              <a:rPr lang="ar-SA" dirty="0">
                <a:cs typeface="Arial"/>
              </a:rPr>
              <a:t> </a:t>
            </a:r>
            <a:r>
              <a:rPr lang="ar-SA" err="1">
                <a:cs typeface="Arial"/>
              </a:rPr>
              <a:t>and</a:t>
            </a:r>
            <a:r>
              <a:rPr lang="ar-SA" dirty="0">
                <a:cs typeface="Arial"/>
              </a:rPr>
              <a:t> </a:t>
            </a:r>
            <a:r>
              <a:rPr lang="ar-SA" err="1">
                <a:cs typeface="Arial"/>
              </a:rPr>
              <a:t>somnolence</a:t>
            </a:r>
            <a:r>
              <a:rPr lang="ar-SA" dirty="0">
                <a:cs typeface="Arial"/>
              </a:rPr>
              <a:t> </a:t>
            </a:r>
            <a:r>
              <a:rPr lang="ar-SA" err="1">
                <a:cs typeface="Arial"/>
              </a:rPr>
              <a:t>that</a:t>
            </a:r>
            <a:r>
              <a:rPr lang="ar-SA" dirty="0">
                <a:cs typeface="Arial"/>
              </a:rPr>
              <a:t> </a:t>
            </a:r>
            <a:r>
              <a:rPr lang="ar-SA" err="1">
                <a:cs typeface="Arial"/>
              </a:rPr>
              <a:t>may</a:t>
            </a:r>
            <a:r>
              <a:rPr lang="ar-SA" dirty="0">
                <a:cs typeface="Arial"/>
              </a:rPr>
              <a:t> </a:t>
            </a:r>
            <a:r>
              <a:rPr lang="ar-SA" err="1">
                <a:cs typeface="Arial"/>
              </a:rPr>
              <a:t>progress</a:t>
            </a:r>
            <a:r>
              <a:rPr lang="ar-SA" dirty="0">
                <a:cs typeface="Arial"/>
              </a:rPr>
              <a:t> </a:t>
            </a:r>
            <a:r>
              <a:rPr lang="ar-SA" err="1">
                <a:cs typeface="Arial"/>
              </a:rPr>
              <a:t>to</a:t>
            </a:r>
            <a:r>
              <a:rPr lang="ar-SA" dirty="0">
                <a:cs typeface="Arial"/>
              </a:rPr>
              <a:t> </a:t>
            </a:r>
            <a:r>
              <a:rPr lang="ar-SA" b="1" err="1">
                <a:cs typeface="Arial"/>
              </a:rPr>
              <a:t>coma</a:t>
            </a:r>
            <a:r>
              <a:rPr lang="ar-SA" b="1" dirty="0">
                <a:cs typeface="Arial"/>
              </a:rPr>
              <a:t>.</a:t>
            </a:r>
          </a:p>
          <a:p>
            <a:endParaRPr lang="ar-SA" b="1" dirty="0">
              <a:ea typeface="Calibri"/>
              <a:cs typeface="Arial"/>
            </a:endParaRPr>
          </a:p>
        </p:txBody>
      </p:sp>
    </p:spTree>
    <p:extLst>
      <p:ext uri="{BB962C8B-B14F-4D97-AF65-F5344CB8AC3E}">
        <p14:creationId xmlns:p14="http://schemas.microsoft.com/office/powerpoint/2010/main" val="2125436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E7CC624-31B5-BF77-818E-0BBB9ADDE6A1}"/>
              </a:ext>
            </a:extLst>
          </p:cNvPr>
          <p:cNvSpPr>
            <a:spLocks noGrp="1"/>
          </p:cNvSpPr>
          <p:nvPr>
            <p:ph type="title"/>
          </p:nvPr>
        </p:nvSpPr>
        <p:spPr/>
        <p:txBody>
          <a:bodyPr/>
          <a:lstStyle/>
          <a:p>
            <a:r>
              <a:rPr lang="ar-SA" b="1">
                <a:solidFill>
                  <a:srgbClr val="0070C0"/>
                </a:solidFill>
                <a:cs typeface="Times New Roman"/>
              </a:rPr>
              <a:t>Key features </a:t>
            </a:r>
          </a:p>
        </p:txBody>
      </p:sp>
      <p:sp>
        <p:nvSpPr>
          <p:cNvPr id="3" name="عنصر نائب للمحتوى 2">
            <a:extLst>
              <a:ext uri="{FF2B5EF4-FFF2-40B4-BE49-F238E27FC236}">
                <a16:creationId xmlns:a16="http://schemas.microsoft.com/office/drawing/2014/main" id="{1BB7621F-8449-18F4-1E32-8C77225C9053}"/>
              </a:ext>
            </a:extLst>
          </p:cNvPr>
          <p:cNvSpPr>
            <a:spLocks noGrp="1"/>
          </p:cNvSpPr>
          <p:nvPr>
            <p:ph idx="1"/>
          </p:nvPr>
        </p:nvSpPr>
        <p:spPr>
          <a:xfrm>
            <a:off x="628650" y="1423459"/>
            <a:ext cx="7886700" cy="4753504"/>
          </a:xfrm>
        </p:spPr>
        <p:txBody>
          <a:bodyPr vert="horz" lIns="91440" tIns="45720" rIns="91440" bIns="45720" rtlCol="0" anchor="t">
            <a:normAutofit lnSpcReduction="10000"/>
          </a:bodyPr>
          <a:lstStyle/>
          <a:p>
            <a:pPr>
              <a:buFont typeface="Wingdings" panose="020B0604020202020204" pitchFamily="34" charset="0"/>
              <a:buChar char="v"/>
            </a:pPr>
            <a:r>
              <a:rPr lang="ar-SA" b="1" dirty="0">
                <a:cs typeface="Arial"/>
              </a:rPr>
              <a:t> </a:t>
            </a:r>
            <a:r>
              <a:rPr lang="ar-SA" b="1" err="1">
                <a:cs typeface="Arial"/>
              </a:rPr>
              <a:t>Blood</a:t>
            </a:r>
            <a:r>
              <a:rPr lang="ar-SA" b="1" dirty="0">
                <a:cs typeface="Arial"/>
              </a:rPr>
              <a:t> </a:t>
            </a:r>
            <a:r>
              <a:rPr lang="ar-SA" b="1" err="1">
                <a:cs typeface="Arial"/>
              </a:rPr>
              <a:t>urea</a:t>
            </a:r>
            <a:r>
              <a:rPr lang="ar-SA" b="1" dirty="0">
                <a:cs typeface="Arial"/>
              </a:rPr>
              <a:t> </a:t>
            </a:r>
            <a:r>
              <a:rPr lang="ar-SA" b="1" err="1">
                <a:cs typeface="Arial"/>
              </a:rPr>
              <a:t>nitrogen</a:t>
            </a:r>
            <a:r>
              <a:rPr lang="ar-SA" b="1" dirty="0">
                <a:cs typeface="Arial"/>
              </a:rPr>
              <a:t> </a:t>
            </a:r>
            <a:r>
              <a:rPr lang="ar-SA" b="1" err="1">
                <a:cs typeface="Arial"/>
              </a:rPr>
              <a:t>is</a:t>
            </a:r>
            <a:r>
              <a:rPr lang="ar-SA" b="1" dirty="0">
                <a:cs typeface="Arial"/>
              </a:rPr>
              <a:t> </a:t>
            </a:r>
            <a:r>
              <a:rPr lang="ar-SA" b="1" err="1">
                <a:cs typeface="Arial"/>
              </a:rPr>
              <a:t>usually</a:t>
            </a:r>
            <a:r>
              <a:rPr lang="ar-SA" b="1" dirty="0">
                <a:cs typeface="Arial"/>
              </a:rPr>
              <a:t> </a:t>
            </a:r>
            <a:r>
              <a:rPr lang="ar-SA" b="1" err="1">
                <a:cs typeface="Arial"/>
              </a:rPr>
              <a:t>low</a:t>
            </a:r>
            <a:r>
              <a:rPr lang="ar-SA" dirty="0">
                <a:cs typeface="Arial"/>
              </a:rPr>
              <a:t> .</a:t>
            </a:r>
            <a:endParaRPr lang="ar-SA" dirty="0">
              <a:ea typeface="Calibri" panose="020F0502020204030204"/>
              <a:cs typeface="Arial" panose="020B0604020202020204" pitchFamily="34" charset="0"/>
            </a:endParaRPr>
          </a:p>
          <a:p>
            <a:pPr>
              <a:buFont typeface="Wingdings" panose="020B0604020202020204" pitchFamily="34" charset="0"/>
              <a:buChar char="v"/>
            </a:pPr>
            <a:r>
              <a:rPr lang="ar-SA" dirty="0">
                <a:cs typeface="Arial"/>
              </a:rPr>
              <a:t> </a:t>
            </a:r>
            <a:r>
              <a:rPr lang="ar-SA" err="1">
                <a:cs typeface="Arial"/>
              </a:rPr>
              <a:t>Some</a:t>
            </a:r>
            <a:r>
              <a:rPr lang="ar-SA" dirty="0">
                <a:cs typeface="Arial"/>
              </a:rPr>
              <a:t> </a:t>
            </a:r>
            <a:r>
              <a:rPr lang="ar-SA" err="1">
                <a:cs typeface="Arial"/>
              </a:rPr>
              <a:t>patients</a:t>
            </a:r>
            <a:r>
              <a:rPr lang="ar-SA" dirty="0">
                <a:cs typeface="Arial"/>
              </a:rPr>
              <a:t> </a:t>
            </a:r>
            <a:r>
              <a:rPr lang="ar-SA" err="1">
                <a:cs typeface="Arial"/>
              </a:rPr>
              <a:t>may</a:t>
            </a:r>
            <a:r>
              <a:rPr lang="ar-SA" dirty="0">
                <a:cs typeface="Arial"/>
              </a:rPr>
              <a:t> </a:t>
            </a:r>
            <a:r>
              <a:rPr lang="ar-SA" err="1">
                <a:cs typeface="Arial"/>
              </a:rPr>
              <a:t>initially</a:t>
            </a:r>
            <a:r>
              <a:rPr lang="ar-SA" dirty="0">
                <a:cs typeface="Arial"/>
              </a:rPr>
              <a:t> </a:t>
            </a:r>
            <a:r>
              <a:rPr lang="ar-SA" err="1">
                <a:cs typeface="Arial"/>
              </a:rPr>
              <a:t>present</a:t>
            </a:r>
            <a:r>
              <a:rPr lang="ar-SA" dirty="0">
                <a:cs typeface="Arial"/>
              </a:rPr>
              <a:t> </a:t>
            </a:r>
            <a:r>
              <a:rPr lang="ar-SA" err="1">
                <a:cs typeface="Arial"/>
              </a:rPr>
              <a:t>with</a:t>
            </a:r>
            <a:r>
              <a:rPr lang="ar-SA" dirty="0">
                <a:cs typeface="Arial"/>
              </a:rPr>
              <a:t> </a:t>
            </a:r>
            <a:r>
              <a:rPr lang="ar-SA" err="1">
                <a:cs typeface="Arial"/>
              </a:rPr>
              <a:t>unexplained</a:t>
            </a:r>
            <a:r>
              <a:rPr lang="ar-SA" dirty="0">
                <a:cs typeface="Arial"/>
              </a:rPr>
              <a:t> </a:t>
            </a:r>
            <a:r>
              <a:rPr lang="ar-SA" err="1">
                <a:cs typeface="Arial"/>
              </a:rPr>
              <a:t>elevated</a:t>
            </a:r>
            <a:r>
              <a:rPr lang="ar-SA" dirty="0">
                <a:cs typeface="Arial"/>
              </a:rPr>
              <a:t> </a:t>
            </a:r>
            <a:r>
              <a:rPr lang="ar-SA" err="1">
                <a:cs typeface="Arial"/>
              </a:rPr>
              <a:t>serum</a:t>
            </a:r>
            <a:r>
              <a:rPr lang="ar-SA" dirty="0">
                <a:cs typeface="Arial"/>
              </a:rPr>
              <a:t> </a:t>
            </a:r>
            <a:r>
              <a:rPr lang="ar-SA" err="1">
                <a:cs typeface="Arial"/>
              </a:rPr>
              <a:t>alanine</a:t>
            </a:r>
            <a:r>
              <a:rPr lang="ar-SA" dirty="0">
                <a:cs typeface="Arial"/>
              </a:rPr>
              <a:t> </a:t>
            </a:r>
            <a:r>
              <a:rPr lang="ar-SA" err="1">
                <a:cs typeface="Arial"/>
              </a:rPr>
              <a:t>transaminase</a:t>
            </a:r>
            <a:r>
              <a:rPr lang="ar-SA" dirty="0">
                <a:cs typeface="Arial"/>
              </a:rPr>
              <a:t> (ALT) </a:t>
            </a:r>
            <a:r>
              <a:rPr lang="ar-SA" err="1">
                <a:cs typeface="Arial"/>
              </a:rPr>
              <a:t>and</a:t>
            </a:r>
            <a:r>
              <a:rPr lang="ar-SA" dirty="0">
                <a:cs typeface="Arial"/>
              </a:rPr>
              <a:t> </a:t>
            </a:r>
            <a:r>
              <a:rPr lang="ar-SA" err="1">
                <a:cs typeface="Arial"/>
              </a:rPr>
              <a:t>aspartate</a:t>
            </a:r>
            <a:r>
              <a:rPr lang="ar-SA" dirty="0">
                <a:cs typeface="Arial"/>
              </a:rPr>
              <a:t> </a:t>
            </a:r>
            <a:r>
              <a:rPr lang="ar-SA" err="1">
                <a:cs typeface="Arial"/>
              </a:rPr>
              <a:t>transaminase</a:t>
            </a:r>
            <a:r>
              <a:rPr lang="ar-SA" dirty="0">
                <a:cs typeface="Arial"/>
              </a:rPr>
              <a:t> (AST) </a:t>
            </a:r>
            <a:r>
              <a:rPr lang="ar-SA" err="1">
                <a:cs typeface="Arial"/>
              </a:rPr>
              <a:t>and</a:t>
            </a:r>
            <a:r>
              <a:rPr lang="ar-SA" dirty="0">
                <a:cs typeface="Arial"/>
              </a:rPr>
              <a:t> </a:t>
            </a:r>
            <a:r>
              <a:rPr lang="ar-SA" err="1">
                <a:cs typeface="Arial"/>
              </a:rPr>
              <a:t>even</a:t>
            </a:r>
            <a:r>
              <a:rPr lang="ar-SA" dirty="0">
                <a:cs typeface="Arial"/>
              </a:rPr>
              <a:t> </a:t>
            </a:r>
            <a:r>
              <a:rPr lang="ar-SA" err="1">
                <a:cs typeface="Arial"/>
              </a:rPr>
              <a:t>meet</a:t>
            </a:r>
            <a:r>
              <a:rPr lang="ar-SA" dirty="0">
                <a:cs typeface="Arial"/>
              </a:rPr>
              <a:t> </a:t>
            </a:r>
            <a:r>
              <a:rPr lang="ar-SA" err="1">
                <a:cs typeface="Arial"/>
              </a:rPr>
              <a:t>the</a:t>
            </a:r>
            <a:r>
              <a:rPr lang="ar-SA" dirty="0">
                <a:cs typeface="Arial"/>
              </a:rPr>
              <a:t> </a:t>
            </a:r>
            <a:r>
              <a:rPr lang="ar-SA" err="1">
                <a:cs typeface="Arial"/>
              </a:rPr>
              <a:t>criteria</a:t>
            </a:r>
            <a:r>
              <a:rPr lang="ar-SA" dirty="0">
                <a:cs typeface="Arial"/>
              </a:rPr>
              <a:t> </a:t>
            </a:r>
            <a:r>
              <a:rPr lang="ar-SA" err="1">
                <a:cs typeface="Arial"/>
              </a:rPr>
              <a:t>for</a:t>
            </a:r>
            <a:r>
              <a:rPr lang="ar-SA" dirty="0">
                <a:cs typeface="Arial"/>
              </a:rPr>
              <a:t> </a:t>
            </a:r>
            <a:r>
              <a:rPr lang="ar-SA" err="1">
                <a:cs typeface="Arial"/>
              </a:rPr>
              <a:t>acute</a:t>
            </a:r>
            <a:r>
              <a:rPr lang="ar-SA" dirty="0">
                <a:cs typeface="Arial"/>
              </a:rPr>
              <a:t> </a:t>
            </a:r>
            <a:r>
              <a:rPr lang="ar-SA" err="1">
                <a:cs typeface="Arial"/>
              </a:rPr>
              <a:t>liver</a:t>
            </a:r>
            <a:r>
              <a:rPr lang="ar-SA" dirty="0">
                <a:cs typeface="Arial"/>
              </a:rPr>
              <a:t> </a:t>
            </a:r>
            <a:r>
              <a:rPr lang="ar-SA" err="1">
                <a:cs typeface="Arial"/>
              </a:rPr>
              <a:t>failure</a:t>
            </a:r>
            <a:r>
              <a:rPr lang="ar-SA" dirty="0">
                <a:cs typeface="Arial"/>
              </a:rPr>
              <a:t>.</a:t>
            </a:r>
            <a:endParaRPr lang="ar-SA" dirty="0">
              <a:ea typeface="Calibri" panose="020F0502020204030204"/>
              <a:cs typeface="Arial" panose="020B0604020202020204" pitchFamily="34" charset="0"/>
            </a:endParaRPr>
          </a:p>
          <a:p>
            <a:pPr>
              <a:buFont typeface="Wingdings" panose="020B0604020202020204" pitchFamily="34" charset="0"/>
              <a:buChar char="v"/>
            </a:pPr>
            <a:r>
              <a:rPr lang="ar-SA" dirty="0">
                <a:cs typeface="Arial"/>
              </a:rPr>
              <a:t> </a:t>
            </a:r>
            <a:r>
              <a:rPr lang="ar-SA" err="1">
                <a:cs typeface="Arial"/>
              </a:rPr>
              <a:t>In</a:t>
            </a:r>
            <a:r>
              <a:rPr lang="ar-SA" dirty="0">
                <a:cs typeface="Arial"/>
              </a:rPr>
              <a:t> </a:t>
            </a:r>
            <a:r>
              <a:rPr lang="ar-SA" err="1">
                <a:cs typeface="Arial"/>
              </a:rPr>
              <a:t>infants</a:t>
            </a:r>
            <a:r>
              <a:rPr lang="ar-SA" dirty="0">
                <a:cs typeface="Arial"/>
              </a:rPr>
              <a:t> </a:t>
            </a:r>
            <a:r>
              <a:rPr lang="ar-SA" err="1">
                <a:cs typeface="Arial"/>
              </a:rPr>
              <a:t>with</a:t>
            </a:r>
            <a:r>
              <a:rPr lang="ar-SA" dirty="0">
                <a:cs typeface="Arial"/>
              </a:rPr>
              <a:t> </a:t>
            </a:r>
            <a:r>
              <a:rPr lang="ar-SA" err="1">
                <a:cs typeface="Arial"/>
              </a:rPr>
              <a:t>organic</a:t>
            </a:r>
            <a:r>
              <a:rPr lang="ar-SA" dirty="0">
                <a:cs typeface="Arial"/>
              </a:rPr>
              <a:t> </a:t>
            </a:r>
            <a:r>
              <a:rPr lang="ar-SA" err="1">
                <a:cs typeface="Arial"/>
              </a:rPr>
              <a:t>acidemias</a:t>
            </a:r>
            <a:r>
              <a:rPr lang="ar-SA" dirty="0">
                <a:cs typeface="Arial"/>
              </a:rPr>
              <a:t>, </a:t>
            </a:r>
            <a:r>
              <a:rPr lang="ar-SA" err="1">
                <a:cs typeface="Arial"/>
              </a:rPr>
              <a:t>hyperammonemia</a:t>
            </a:r>
            <a:r>
              <a:rPr lang="ar-SA" dirty="0">
                <a:cs typeface="Arial"/>
              </a:rPr>
              <a:t> </a:t>
            </a:r>
            <a:r>
              <a:rPr lang="ar-SA" err="1">
                <a:cs typeface="Arial"/>
              </a:rPr>
              <a:t>is</a:t>
            </a:r>
            <a:r>
              <a:rPr lang="ar-SA" dirty="0">
                <a:cs typeface="Arial"/>
              </a:rPr>
              <a:t> </a:t>
            </a:r>
            <a:r>
              <a:rPr lang="ar-SA" err="1">
                <a:cs typeface="Arial"/>
              </a:rPr>
              <a:t>commonly</a:t>
            </a:r>
            <a:r>
              <a:rPr lang="ar-SA" dirty="0">
                <a:cs typeface="Arial"/>
              </a:rPr>
              <a:t> </a:t>
            </a:r>
            <a:r>
              <a:rPr lang="ar-SA" err="1">
                <a:cs typeface="Arial"/>
              </a:rPr>
              <a:t>associated</a:t>
            </a:r>
            <a:r>
              <a:rPr lang="ar-SA" dirty="0">
                <a:cs typeface="Arial"/>
              </a:rPr>
              <a:t> </a:t>
            </a:r>
            <a:r>
              <a:rPr lang="ar-SA" err="1">
                <a:cs typeface="Arial"/>
              </a:rPr>
              <a:t>with</a:t>
            </a:r>
            <a:r>
              <a:rPr lang="ar-SA" dirty="0">
                <a:cs typeface="Arial"/>
              </a:rPr>
              <a:t> </a:t>
            </a:r>
            <a:r>
              <a:rPr lang="ar-SA" b="1" err="1">
                <a:cs typeface="Arial"/>
              </a:rPr>
              <a:t>severe</a:t>
            </a:r>
            <a:r>
              <a:rPr lang="ar-SA" b="1" dirty="0">
                <a:cs typeface="Arial"/>
              </a:rPr>
              <a:t> </a:t>
            </a:r>
            <a:r>
              <a:rPr lang="ar-SA" b="1" err="1">
                <a:cs typeface="Arial"/>
              </a:rPr>
              <a:t>acidosis</a:t>
            </a:r>
            <a:r>
              <a:rPr lang="ar-SA" b="1" dirty="0">
                <a:cs typeface="Arial"/>
              </a:rPr>
              <a:t> </a:t>
            </a:r>
            <a:r>
              <a:rPr lang="ar-SA" err="1">
                <a:cs typeface="Arial"/>
              </a:rPr>
              <a:t>as</a:t>
            </a:r>
            <a:r>
              <a:rPr lang="ar-SA" dirty="0">
                <a:cs typeface="Arial"/>
              </a:rPr>
              <a:t> </a:t>
            </a:r>
            <a:r>
              <a:rPr lang="ar-SA" err="1">
                <a:cs typeface="Arial"/>
              </a:rPr>
              <a:t>well</a:t>
            </a:r>
            <a:r>
              <a:rPr lang="ar-SA" dirty="0">
                <a:cs typeface="Arial"/>
              </a:rPr>
              <a:t> </a:t>
            </a:r>
            <a:r>
              <a:rPr lang="ar-SA" err="1">
                <a:cs typeface="Arial"/>
              </a:rPr>
              <a:t>as</a:t>
            </a:r>
            <a:r>
              <a:rPr lang="ar-SA" dirty="0">
                <a:cs typeface="Arial"/>
              </a:rPr>
              <a:t> </a:t>
            </a:r>
            <a:r>
              <a:rPr lang="ar-SA" b="1" err="1">
                <a:cs typeface="Arial"/>
              </a:rPr>
              <a:t>ketonuria</a:t>
            </a:r>
            <a:r>
              <a:rPr lang="ar-SA" dirty="0">
                <a:cs typeface="Arial"/>
              </a:rPr>
              <a:t> . </a:t>
            </a:r>
            <a:endParaRPr lang="ar-SA" dirty="0">
              <a:ea typeface="Calibri"/>
              <a:cs typeface="Arial"/>
            </a:endParaRPr>
          </a:p>
          <a:p>
            <a:pPr>
              <a:buFont typeface="Wingdings" panose="020B0604020202020204" pitchFamily="34" charset="0"/>
              <a:buChar char="v"/>
            </a:pPr>
            <a:r>
              <a:rPr lang="ar-SA" dirty="0">
                <a:cs typeface="Arial"/>
              </a:rPr>
              <a:t> </a:t>
            </a:r>
            <a:r>
              <a:rPr lang="ar-SA" err="1">
                <a:cs typeface="Arial"/>
              </a:rPr>
              <a:t>Neuroimaging</a:t>
            </a:r>
            <a:r>
              <a:rPr lang="ar-SA" dirty="0">
                <a:cs typeface="Arial"/>
              </a:rPr>
              <a:t> </a:t>
            </a:r>
            <a:r>
              <a:rPr lang="ar-SA" err="1">
                <a:cs typeface="Arial"/>
              </a:rPr>
              <a:t>may</a:t>
            </a:r>
            <a:r>
              <a:rPr lang="ar-SA" dirty="0">
                <a:cs typeface="Arial"/>
              </a:rPr>
              <a:t> </a:t>
            </a:r>
            <a:r>
              <a:rPr lang="ar-SA" err="1">
                <a:cs typeface="Arial"/>
              </a:rPr>
              <a:t>reveal</a:t>
            </a:r>
            <a:r>
              <a:rPr lang="ar-SA" dirty="0">
                <a:cs typeface="Arial"/>
              </a:rPr>
              <a:t> </a:t>
            </a:r>
            <a:r>
              <a:rPr lang="ar-SA" b="1" err="1">
                <a:cs typeface="Arial"/>
              </a:rPr>
              <a:t>cerebral</a:t>
            </a:r>
            <a:r>
              <a:rPr lang="ar-SA" b="1" dirty="0">
                <a:cs typeface="Arial"/>
              </a:rPr>
              <a:t> </a:t>
            </a:r>
            <a:r>
              <a:rPr lang="ar-SA" b="1" err="1">
                <a:cs typeface="Arial"/>
              </a:rPr>
              <a:t>edema</a:t>
            </a:r>
            <a:r>
              <a:rPr lang="ar-SA" b="1" dirty="0">
                <a:cs typeface="Arial"/>
              </a:rPr>
              <a:t>.</a:t>
            </a:r>
            <a:endParaRPr lang="ar-SA" b="1" dirty="0">
              <a:ea typeface="Calibri"/>
              <a:cs typeface="Arial"/>
            </a:endParaRPr>
          </a:p>
          <a:p>
            <a:pPr>
              <a:buFont typeface="Wingdings" panose="020B0604020202020204" pitchFamily="34" charset="0"/>
              <a:buChar char="v"/>
            </a:pPr>
            <a:r>
              <a:rPr lang="ar-SA" err="1">
                <a:cs typeface="Arial"/>
              </a:rPr>
              <a:t>Newborn</a:t>
            </a:r>
            <a:r>
              <a:rPr lang="ar-SA" dirty="0">
                <a:cs typeface="Arial"/>
              </a:rPr>
              <a:t> </a:t>
            </a:r>
            <a:r>
              <a:rPr lang="ar-SA" err="1">
                <a:cs typeface="Arial"/>
              </a:rPr>
              <a:t>infants</a:t>
            </a:r>
            <a:r>
              <a:rPr lang="ar-SA" dirty="0">
                <a:cs typeface="Arial"/>
              </a:rPr>
              <a:t> </a:t>
            </a:r>
            <a:r>
              <a:rPr lang="ar-SA" err="1">
                <a:cs typeface="Arial"/>
              </a:rPr>
              <a:t>with</a:t>
            </a:r>
            <a:r>
              <a:rPr lang="ar-SA" dirty="0">
                <a:cs typeface="Arial"/>
              </a:rPr>
              <a:t> </a:t>
            </a:r>
            <a:r>
              <a:rPr lang="ar-SA" err="1">
                <a:cs typeface="Arial"/>
              </a:rPr>
              <a:t>hyperammonemia</a:t>
            </a:r>
            <a:r>
              <a:rPr lang="ar-SA" dirty="0">
                <a:cs typeface="Arial"/>
              </a:rPr>
              <a:t> </a:t>
            </a:r>
            <a:r>
              <a:rPr lang="ar-SA" err="1">
                <a:cs typeface="Arial"/>
              </a:rPr>
              <a:t>are</a:t>
            </a:r>
            <a:r>
              <a:rPr lang="ar-SA" dirty="0">
                <a:cs typeface="Arial"/>
              </a:rPr>
              <a:t> </a:t>
            </a:r>
            <a:r>
              <a:rPr lang="ar-SA" err="1">
                <a:cs typeface="Arial"/>
              </a:rPr>
              <a:t>often</a:t>
            </a:r>
            <a:r>
              <a:rPr lang="ar-SA" dirty="0">
                <a:cs typeface="Arial"/>
              </a:rPr>
              <a:t> </a:t>
            </a:r>
            <a:r>
              <a:rPr lang="ar-SA" err="1">
                <a:cs typeface="Arial"/>
              </a:rPr>
              <a:t>misdiagnosed</a:t>
            </a:r>
            <a:r>
              <a:rPr lang="ar-SA" dirty="0">
                <a:cs typeface="Arial"/>
              </a:rPr>
              <a:t> </a:t>
            </a:r>
            <a:r>
              <a:rPr lang="ar-SA" err="1">
                <a:cs typeface="Arial"/>
              </a:rPr>
              <a:t>as</a:t>
            </a:r>
            <a:r>
              <a:rPr lang="ar-SA" dirty="0">
                <a:cs typeface="Arial"/>
              </a:rPr>
              <a:t> </a:t>
            </a:r>
            <a:r>
              <a:rPr lang="ar-SA" err="1">
                <a:cs typeface="Arial"/>
              </a:rPr>
              <a:t>having</a:t>
            </a:r>
            <a:r>
              <a:rPr lang="ar-SA" dirty="0">
                <a:cs typeface="Arial"/>
              </a:rPr>
              <a:t> </a:t>
            </a:r>
            <a:r>
              <a:rPr lang="ar-SA" err="1">
                <a:cs typeface="Arial"/>
              </a:rPr>
              <a:t>sepsis</a:t>
            </a:r>
            <a:r>
              <a:rPr lang="ar-SA" dirty="0">
                <a:cs typeface="Arial"/>
              </a:rPr>
              <a:t>; </a:t>
            </a:r>
            <a:r>
              <a:rPr lang="ar-SA" err="1">
                <a:cs typeface="Arial"/>
              </a:rPr>
              <a:t>they</a:t>
            </a:r>
            <a:r>
              <a:rPr lang="ar-SA" dirty="0">
                <a:cs typeface="Arial"/>
              </a:rPr>
              <a:t> </a:t>
            </a:r>
            <a:r>
              <a:rPr lang="ar-SA" err="1">
                <a:cs typeface="Arial"/>
              </a:rPr>
              <a:t>may</a:t>
            </a:r>
            <a:r>
              <a:rPr lang="ar-SA" dirty="0">
                <a:cs typeface="Arial"/>
              </a:rPr>
              <a:t> </a:t>
            </a:r>
            <a:r>
              <a:rPr lang="ar-SA" err="1">
                <a:cs typeface="Arial"/>
              </a:rPr>
              <a:t>succumb</a:t>
            </a:r>
            <a:r>
              <a:rPr lang="ar-SA" dirty="0">
                <a:cs typeface="Arial"/>
              </a:rPr>
              <a:t> </a:t>
            </a:r>
            <a:r>
              <a:rPr lang="ar-SA" err="1">
                <a:cs typeface="Arial"/>
              </a:rPr>
              <a:t>without</a:t>
            </a:r>
            <a:r>
              <a:rPr lang="ar-SA" dirty="0">
                <a:cs typeface="Arial"/>
              </a:rPr>
              <a:t> a </a:t>
            </a:r>
            <a:r>
              <a:rPr lang="ar-SA" err="1">
                <a:cs typeface="Arial"/>
              </a:rPr>
              <a:t>correct</a:t>
            </a:r>
            <a:r>
              <a:rPr lang="ar-SA" dirty="0">
                <a:cs typeface="Arial"/>
              </a:rPr>
              <a:t> </a:t>
            </a:r>
            <a:r>
              <a:rPr lang="ar-SA" err="1">
                <a:cs typeface="Arial"/>
              </a:rPr>
              <a:t>diagnosis</a:t>
            </a:r>
            <a:r>
              <a:rPr lang="ar-SA" dirty="0">
                <a:cs typeface="Arial"/>
              </a:rPr>
              <a:t>.</a:t>
            </a:r>
            <a:endParaRPr lang="ar-SA" dirty="0">
              <a:ea typeface="Calibri" panose="020F0502020204030204"/>
              <a:cs typeface="Arial"/>
            </a:endParaRPr>
          </a:p>
          <a:p>
            <a:pPr>
              <a:buFont typeface="Wingdings" panose="020B0604020202020204" pitchFamily="34" charset="0"/>
              <a:buChar char="v"/>
            </a:pPr>
            <a:r>
              <a:rPr lang="ar-SA" dirty="0">
                <a:cs typeface="Arial"/>
              </a:rPr>
              <a:t> </a:t>
            </a:r>
            <a:r>
              <a:rPr lang="ar-SA" err="1">
                <a:cs typeface="Arial"/>
              </a:rPr>
              <a:t>Autopsy</a:t>
            </a:r>
            <a:r>
              <a:rPr lang="ar-SA" dirty="0">
                <a:cs typeface="Arial"/>
              </a:rPr>
              <a:t> </a:t>
            </a:r>
            <a:r>
              <a:rPr lang="ar-SA" err="1">
                <a:cs typeface="Arial"/>
              </a:rPr>
              <a:t>may</a:t>
            </a:r>
            <a:r>
              <a:rPr lang="ar-SA" dirty="0">
                <a:cs typeface="Arial"/>
              </a:rPr>
              <a:t> </a:t>
            </a:r>
            <a:r>
              <a:rPr lang="ar-SA" err="1">
                <a:cs typeface="Arial"/>
              </a:rPr>
              <a:t>reveal</a:t>
            </a:r>
            <a:r>
              <a:rPr lang="ar-SA" dirty="0">
                <a:cs typeface="Arial"/>
              </a:rPr>
              <a:t> </a:t>
            </a:r>
            <a:r>
              <a:rPr lang="ar-SA" b="1" err="1">
                <a:cs typeface="Arial"/>
              </a:rPr>
              <a:t>microvesicular</a:t>
            </a:r>
            <a:r>
              <a:rPr lang="ar-SA" b="1" dirty="0">
                <a:cs typeface="Arial"/>
              </a:rPr>
              <a:t> </a:t>
            </a:r>
            <a:r>
              <a:rPr lang="ar-SA" b="1" err="1">
                <a:cs typeface="Arial"/>
              </a:rPr>
              <a:t>steatosis</a:t>
            </a:r>
            <a:r>
              <a:rPr lang="ar-SA" b="1" dirty="0">
                <a:cs typeface="Arial"/>
              </a:rPr>
              <a:t>, </a:t>
            </a:r>
            <a:r>
              <a:rPr lang="ar-SA" b="1" err="1">
                <a:cs typeface="Arial"/>
              </a:rPr>
              <a:t>mild</a:t>
            </a:r>
            <a:r>
              <a:rPr lang="ar-SA" b="1" dirty="0">
                <a:cs typeface="Arial"/>
              </a:rPr>
              <a:t> </a:t>
            </a:r>
            <a:r>
              <a:rPr lang="ar-SA" b="1" err="1">
                <a:cs typeface="Arial"/>
              </a:rPr>
              <a:t>cholestasis</a:t>
            </a:r>
            <a:r>
              <a:rPr lang="ar-SA" b="1" dirty="0">
                <a:cs typeface="Arial"/>
              </a:rPr>
              <a:t>, </a:t>
            </a:r>
            <a:r>
              <a:rPr lang="ar-SA" b="1" err="1">
                <a:cs typeface="Arial"/>
              </a:rPr>
              <a:t>and</a:t>
            </a:r>
            <a:r>
              <a:rPr lang="ar-SA" b="1" dirty="0">
                <a:cs typeface="Arial"/>
              </a:rPr>
              <a:t> </a:t>
            </a:r>
            <a:r>
              <a:rPr lang="ar-SA" b="1" err="1">
                <a:cs typeface="Arial"/>
              </a:rPr>
              <a:t>fibrosis</a:t>
            </a:r>
            <a:r>
              <a:rPr lang="ar-SA" b="1" dirty="0">
                <a:cs typeface="Arial"/>
              </a:rPr>
              <a:t> </a:t>
            </a:r>
            <a:r>
              <a:rPr lang="ar-SA" b="1" err="1">
                <a:cs typeface="Arial"/>
              </a:rPr>
              <a:t>of</a:t>
            </a:r>
            <a:r>
              <a:rPr lang="ar-SA" b="1" dirty="0">
                <a:cs typeface="Arial"/>
              </a:rPr>
              <a:t> </a:t>
            </a:r>
            <a:r>
              <a:rPr lang="ar-SA" b="1" err="1">
                <a:cs typeface="Arial"/>
              </a:rPr>
              <a:t>the</a:t>
            </a:r>
            <a:r>
              <a:rPr lang="ar-SA" b="1" dirty="0">
                <a:cs typeface="Arial"/>
              </a:rPr>
              <a:t> </a:t>
            </a:r>
            <a:r>
              <a:rPr lang="ar-SA" b="1" err="1">
                <a:cs typeface="Arial"/>
              </a:rPr>
              <a:t>liver</a:t>
            </a:r>
            <a:r>
              <a:rPr lang="ar-SA" b="1" dirty="0">
                <a:cs typeface="Arial"/>
              </a:rPr>
              <a:t>.</a:t>
            </a:r>
            <a:endParaRPr lang="ar-SA" b="1" dirty="0">
              <a:ea typeface="Calibri" panose="020F0502020204030204"/>
              <a:cs typeface="Arial" panose="020B0604020202020204" pitchFamily="34" charset="0"/>
            </a:endParaRPr>
          </a:p>
          <a:p>
            <a:pPr>
              <a:buFont typeface="Wingdings" panose="020B0604020202020204" pitchFamily="34" charset="0"/>
              <a:buChar char="v"/>
            </a:pPr>
            <a:r>
              <a:rPr lang="ar-SA" dirty="0">
                <a:cs typeface="Arial"/>
              </a:rPr>
              <a:t> </a:t>
            </a:r>
            <a:r>
              <a:rPr lang="ar-SA" err="1">
                <a:solidFill>
                  <a:srgbClr val="FF0000"/>
                </a:solidFill>
                <a:cs typeface="Arial"/>
              </a:rPr>
              <a:t>Thus</a:t>
            </a:r>
            <a:r>
              <a:rPr lang="ar-SA" dirty="0">
                <a:solidFill>
                  <a:srgbClr val="FF0000"/>
                </a:solidFill>
                <a:cs typeface="Arial"/>
              </a:rPr>
              <a:t>, </a:t>
            </a:r>
            <a:r>
              <a:rPr lang="ar-SA" err="1">
                <a:solidFill>
                  <a:srgbClr val="FF0000"/>
                </a:solidFill>
                <a:cs typeface="Arial"/>
              </a:rPr>
              <a:t>because</a:t>
            </a:r>
            <a:r>
              <a:rPr lang="ar-SA" dirty="0">
                <a:solidFill>
                  <a:srgbClr val="FF0000"/>
                </a:solidFill>
                <a:cs typeface="Arial"/>
              </a:rPr>
              <a:t> </a:t>
            </a:r>
            <a:r>
              <a:rPr lang="ar-SA" err="1">
                <a:solidFill>
                  <a:srgbClr val="FF0000"/>
                </a:solidFill>
                <a:cs typeface="Arial"/>
              </a:rPr>
              <a:t>of</a:t>
            </a:r>
            <a:r>
              <a:rPr lang="ar-SA" dirty="0">
                <a:solidFill>
                  <a:srgbClr val="FF0000"/>
                </a:solidFill>
                <a:cs typeface="Arial"/>
              </a:rPr>
              <a:t> </a:t>
            </a:r>
            <a:r>
              <a:rPr lang="ar-SA" err="1">
                <a:solidFill>
                  <a:srgbClr val="FF0000"/>
                </a:solidFill>
                <a:cs typeface="Arial"/>
              </a:rPr>
              <a:t>the</a:t>
            </a:r>
            <a:r>
              <a:rPr lang="ar-SA" dirty="0">
                <a:solidFill>
                  <a:srgbClr val="FF0000"/>
                </a:solidFill>
                <a:cs typeface="Arial"/>
              </a:rPr>
              <a:t> </a:t>
            </a:r>
            <a:r>
              <a:rPr lang="ar-SA" err="1">
                <a:solidFill>
                  <a:srgbClr val="FF0000"/>
                </a:solidFill>
                <a:cs typeface="Arial"/>
              </a:rPr>
              <a:t>nonspecific</a:t>
            </a:r>
            <a:r>
              <a:rPr lang="ar-SA" dirty="0">
                <a:solidFill>
                  <a:srgbClr val="FF0000"/>
                </a:solidFill>
                <a:cs typeface="Arial"/>
              </a:rPr>
              <a:t> </a:t>
            </a:r>
            <a:r>
              <a:rPr lang="ar-SA" err="1">
                <a:solidFill>
                  <a:srgbClr val="FF0000"/>
                </a:solidFill>
                <a:cs typeface="Arial"/>
              </a:rPr>
              <a:t>presentation</a:t>
            </a:r>
            <a:r>
              <a:rPr lang="ar-SA" dirty="0">
                <a:solidFill>
                  <a:srgbClr val="FF0000"/>
                </a:solidFill>
                <a:cs typeface="Arial"/>
              </a:rPr>
              <a:t> </a:t>
            </a:r>
            <a:r>
              <a:rPr lang="ar-SA" err="1">
                <a:solidFill>
                  <a:srgbClr val="FF0000"/>
                </a:solidFill>
                <a:cs typeface="Arial"/>
              </a:rPr>
              <a:t>of</a:t>
            </a:r>
            <a:r>
              <a:rPr lang="ar-SA" dirty="0">
                <a:solidFill>
                  <a:srgbClr val="FF0000"/>
                </a:solidFill>
                <a:cs typeface="Arial"/>
              </a:rPr>
              <a:t> </a:t>
            </a:r>
            <a:r>
              <a:rPr lang="ar-SA" err="1">
                <a:solidFill>
                  <a:srgbClr val="FF0000"/>
                </a:solidFill>
                <a:cs typeface="Arial"/>
              </a:rPr>
              <a:t>urea</a:t>
            </a:r>
            <a:r>
              <a:rPr lang="ar-SA" dirty="0">
                <a:solidFill>
                  <a:srgbClr val="FF0000"/>
                </a:solidFill>
                <a:cs typeface="Arial"/>
              </a:rPr>
              <a:t> </a:t>
            </a:r>
            <a:r>
              <a:rPr lang="ar-SA" err="1">
                <a:solidFill>
                  <a:srgbClr val="FF0000"/>
                </a:solidFill>
                <a:cs typeface="Arial"/>
              </a:rPr>
              <a:t>cycle</a:t>
            </a:r>
            <a:r>
              <a:rPr lang="ar-SA" dirty="0">
                <a:solidFill>
                  <a:srgbClr val="FF0000"/>
                </a:solidFill>
                <a:cs typeface="Arial"/>
              </a:rPr>
              <a:t> </a:t>
            </a:r>
            <a:r>
              <a:rPr lang="ar-SA" err="1">
                <a:solidFill>
                  <a:srgbClr val="FF0000"/>
                </a:solidFill>
                <a:cs typeface="Arial"/>
              </a:rPr>
              <a:t>disorders</a:t>
            </a:r>
            <a:r>
              <a:rPr lang="ar-SA" dirty="0">
                <a:solidFill>
                  <a:srgbClr val="FF0000"/>
                </a:solidFill>
                <a:cs typeface="Arial"/>
              </a:rPr>
              <a:t>, </a:t>
            </a:r>
            <a:r>
              <a:rPr lang="ar-SA" err="1">
                <a:solidFill>
                  <a:srgbClr val="FF0000"/>
                </a:solidFill>
                <a:cs typeface="Arial"/>
              </a:rPr>
              <a:t>it</a:t>
            </a:r>
            <a:r>
              <a:rPr lang="ar-SA" dirty="0">
                <a:solidFill>
                  <a:srgbClr val="FF0000"/>
                </a:solidFill>
                <a:cs typeface="Arial"/>
              </a:rPr>
              <a:t> </a:t>
            </a:r>
            <a:r>
              <a:rPr lang="ar-SA" err="1">
                <a:solidFill>
                  <a:srgbClr val="FF0000"/>
                </a:solidFill>
                <a:cs typeface="Arial"/>
              </a:rPr>
              <a:t>is</a:t>
            </a:r>
            <a:r>
              <a:rPr lang="ar-SA" dirty="0">
                <a:solidFill>
                  <a:srgbClr val="FF0000"/>
                </a:solidFill>
                <a:cs typeface="Arial"/>
              </a:rPr>
              <a:t> </a:t>
            </a:r>
            <a:r>
              <a:rPr lang="ar-SA" err="1">
                <a:solidFill>
                  <a:srgbClr val="FF0000"/>
                </a:solidFill>
                <a:cs typeface="Arial"/>
              </a:rPr>
              <a:t>imperative</a:t>
            </a:r>
            <a:r>
              <a:rPr lang="ar-SA" dirty="0">
                <a:solidFill>
                  <a:srgbClr val="FF0000"/>
                </a:solidFill>
                <a:cs typeface="Arial"/>
              </a:rPr>
              <a:t> </a:t>
            </a:r>
            <a:r>
              <a:rPr lang="ar-SA" err="1">
                <a:solidFill>
                  <a:srgbClr val="FF0000"/>
                </a:solidFill>
                <a:cs typeface="Arial"/>
              </a:rPr>
              <a:t>to</a:t>
            </a:r>
            <a:r>
              <a:rPr lang="ar-SA" dirty="0">
                <a:solidFill>
                  <a:srgbClr val="FF0000"/>
                </a:solidFill>
                <a:cs typeface="Arial"/>
              </a:rPr>
              <a:t> </a:t>
            </a:r>
            <a:r>
              <a:rPr lang="ar-SA" err="1">
                <a:solidFill>
                  <a:srgbClr val="FF0000"/>
                </a:solidFill>
                <a:cs typeface="Arial"/>
              </a:rPr>
              <a:t>measure</a:t>
            </a:r>
            <a:r>
              <a:rPr lang="ar-SA" dirty="0">
                <a:solidFill>
                  <a:srgbClr val="FF0000"/>
                </a:solidFill>
                <a:cs typeface="Arial"/>
              </a:rPr>
              <a:t> </a:t>
            </a:r>
            <a:r>
              <a:rPr lang="ar-SA" err="1">
                <a:solidFill>
                  <a:srgbClr val="FF0000"/>
                </a:solidFill>
                <a:cs typeface="Arial"/>
              </a:rPr>
              <a:t>plasma</a:t>
            </a:r>
            <a:r>
              <a:rPr lang="ar-SA" dirty="0">
                <a:solidFill>
                  <a:srgbClr val="FF0000"/>
                </a:solidFill>
                <a:cs typeface="Arial"/>
              </a:rPr>
              <a:t> </a:t>
            </a:r>
            <a:r>
              <a:rPr lang="ar-SA" err="1">
                <a:solidFill>
                  <a:srgbClr val="FF0000"/>
                </a:solidFill>
                <a:cs typeface="Arial"/>
              </a:rPr>
              <a:t>ammonia</a:t>
            </a:r>
            <a:r>
              <a:rPr lang="ar-SA" dirty="0">
                <a:solidFill>
                  <a:srgbClr val="FF0000"/>
                </a:solidFill>
                <a:cs typeface="Arial"/>
              </a:rPr>
              <a:t> </a:t>
            </a:r>
            <a:r>
              <a:rPr lang="ar-SA" err="1">
                <a:solidFill>
                  <a:srgbClr val="FF0000"/>
                </a:solidFill>
                <a:cs typeface="Arial"/>
              </a:rPr>
              <a:t>levels</a:t>
            </a:r>
            <a:r>
              <a:rPr lang="ar-SA" dirty="0">
                <a:solidFill>
                  <a:srgbClr val="FF0000"/>
                </a:solidFill>
                <a:cs typeface="Arial"/>
              </a:rPr>
              <a:t> </a:t>
            </a:r>
            <a:r>
              <a:rPr lang="ar-SA" err="1">
                <a:solidFill>
                  <a:srgbClr val="FF0000"/>
                </a:solidFill>
                <a:cs typeface="Arial"/>
              </a:rPr>
              <a:t>in</a:t>
            </a:r>
            <a:r>
              <a:rPr lang="ar-SA" dirty="0">
                <a:solidFill>
                  <a:srgbClr val="FF0000"/>
                </a:solidFill>
                <a:cs typeface="Arial"/>
              </a:rPr>
              <a:t> </a:t>
            </a:r>
            <a:r>
              <a:rPr lang="ar-SA" err="1">
                <a:solidFill>
                  <a:srgbClr val="FF0000"/>
                </a:solidFill>
                <a:cs typeface="Arial"/>
              </a:rPr>
              <a:t>any</a:t>
            </a:r>
            <a:r>
              <a:rPr lang="ar-SA" dirty="0">
                <a:solidFill>
                  <a:srgbClr val="FF0000"/>
                </a:solidFill>
                <a:cs typeface="Arial"/>
              </a:rPr>
              <a:t> </a:t>
            </a:r>
            <a:r>
              <a:rPr lang="ar-SA" err="1">
                <a:solidFill>
                  <a:srgbClr val="FF0000"/>
                </a:solidFill>
                <a:cs typeface="Arial"/>
              </a:rPr>
              <a:t>ill</a:t>
            </a:r>
            <a:r>
              <a:rPr lang="ar-SA" dirty="0">
                <a:solidFill>
                  <a:srgbClr val="FF0000"/>
                </a:solidFill>
                <a:cs typeface="Arial"/>
              </a:rPr>
              <a:t> </a:t>
            </a:r>
            <a:r>
              <a:rPr lang="ar-SA" err="1">
                <a:solidFill>
                  <a:srgbClr val="FF0000"/>
                </a:solidFill>
                <a:cs typeface="Arial"/>
              </a:rPr>
              <a:t>infant</a:t>
            </a:r>
            <a:r>
              <a:rPr lang="ar-SA" dirty="0">
                <a:solidFill>
                  <a:srgbClr val="FF0000"/>
                </a:solidFill>
                <a:cs typeface="Arial"/>
              </a:rPr>
              <a:t> </a:t>
            </a:r>
            <a:r>
              <a:rPr lang="ar-SA" err="1">
                <a:solidFill>
                  <a:srgbClr val="FF0000"/>
                </a:solidFill>
                <a:cs typeface="Arial"/>
              </a:rPr>
              <a:t>with</a:t>
            </a:r>
            <a:r>
              <a:rPr lang="ar-SA" dirty="0">
                <a:solidFill>
                  <a:srgbClr val="FF0000"/>
                </a:solidFill>
                <a:cs typeface="Arial"/>
              </a:rPr>
              <a:t> </a:t>
            </a:r>
            <a:r>
              <a:rPr lang="ar-SA" err="1">
                <a:solidFill>
                  <a:srgbClr val="FF0000"/>
                </a:solidFill>
                <a:cs typeface="Arial"/>
              </a:rPr>
              <a:t>severe</a:t>
            </a:r>
            <a:r>
              <a:rPr lang="ar-SA" dirty="0">
                <a:solidFill>
                  <a:srgbClr val="FF0000"/>
                </a:solidFill>
                <a:cs typeface="Arial"/>
              </a:rPr>
              <a:t> </a:t>
            </a:r>
            <a:r>
              <a:rPr lang="ar-SA" err="1">
                <a:solidFill>
                  <a:srgbClr val="FF0000"/>
                </a:solidFill>
                <a:cs typeface="Arial"/>
              </a:rPr>
              <a:t>sepsis</a:t>
            </a:r>
            <a:r>
              <a:rPr lang="ar-SA" dirty="0">
                <a:solidFill>
                  <a:srgbClr val="FF0000"/>
                </a:solidFill>
                <a:cs typeface="Arial"/>
              </a:rPr>
              <a:t>, </a:t>
            </a:r>
            <a:r>
              <a:rPr lang="ar-SA" err="1">
                <a:solidFill>
                  <a:srgbClr val="FF0000"/>
                </a:solidFill>
                <a:cs typeface="Arial"/>
              </a:rPr>
              <a:t>unexplained</a:t>
            </a:r>
            <a:r>
              <a:rPr lang="ar-SA" dirty="0">
                <a:solidFill>
                  <a:srgbClr val="FF0000"/>
                </a:solidFill>
                <a:cs typeface="Arial"/>
              </a:rPr>
              <a:t> </a:t>
            </a:r>
            <a:r>
              <a:rPr lang="ar-SA" err="1">
                <a:solidFill>
                  <a:srgbClr val="FF0000"/>
                </a:solidFill>
                <a:cs typeface="Arial"/>
              </a:rPr>
              <a:t>liver</a:t>
            </a:r>
            <a:r>
              <a:rPr lang="ar-SA" dirty="0">
                <a:solidFill>
                  <a:srgbClr val="FF0000"/>
                </a:solidFill>
                <a:cs typeface="Arial"/>
              </a:rPr>
              <a:t> </a:t>
            </a:r>
            <a:r>
              <a:rPr lang="ar-SA" err="1">
                <a:solidFill>
                  <a:srgbClr val="FF0000"/>
                </a:solidFill>
                <a:cs typeface="Arial"/>
              </a:rPr>
              <a:t>dysfunction</a:t>
            </a:r>
            <a:r>
              <a:rPr lang="ar-SA" dirty="0">
                <a:solidFill>
                  <a:srgbClr val="FF0000"/>
                </a:solidFill>
                <a:cs typeface="Arial"/>
              </a:rPr>
              <a:t>, </a:t>
            </a:r>
            <a:r>
              <a:rPr lang="ar-SA" err="1">
                <a:solidFill>
                  <a:srgbClr val="FF0000"/>
                </a:solidFill>
                <a:cs typeface="Arial"/>
              </a:rPr>
              <a:t>recurrent</a:t>
            </a:r>
            <a:r>
              <a:rPr lang="ar-SA" dirty="0">
                <a:solidFill>
                  <a:srgbClr val="FF0000"/>
                </a:solidFill>
                <a:cs typeface="Arial"/>
              </a:rPr>
              <a:t> </a:t>
            </a:r>
            <a:r>
              <a:rPr lang="ar-SA" err="1">
                <a:solidFill>
                  <a:srgbClr val="FF0000"/>
                </a:solidFill>
                <a:cs typeface="Arial"/>
              </a:rPr>
              <a:t>emesis</a:t>
            </a:r>
            <a:r>
              <a:rPr lang="ar-SA" dirty="0">
                <a:solidFill>
                  <a:srgbClr val="FF0000"/>
                </a:solidFill>
                <a:cs typeface="Arial"/>
              </a:rPr>
              <a:t>, </a:t>
            </a:r>
            <a:r>
              <a:rPr lang="ar-SA" err="1">
                <a:solidFill>
                  <a:srgbClr val="FF0000"/>
                </a:solidFill>
                <a:cs typeface="Arial"/>
              </a:rPr>
              <a:t>or</a:t>
            </a:r>
            <a:r>
              <a:rPr lang="ar-SA" dirty="0">
                <a:solidFill>
                  <a:srgbClr val="FF0000"/>
                </a:solidFill>
                <a:cs typeface="Arial"/>
              </a:rPr>
              <a:t> </a:t>
            </a:r>
            <a:r>
              <a:rPr lang="ar-SA" err="1">
                <a:solidFill>
                  <a:srgbClr val="FF0000"/>
                </a:solidFill>
                <a:cs typeface="Arial"/>
              </a:rPr>
              <a:t>progressive</a:t>
            </a:r>
            <a:r>
              <a:rPr lang="ar-SA" dirty="0">
                <a:solidFill>
                  <a:srgbClr val="FF0000"/>
                </a:solidFill>
                <a:cs typeface="Arial"/>
              </a:rPr>
              <a:t> </a:t>
            </a:r>
            <a:r>
              <a:rPr lang="ar-SA" err="1">
                <a:solidFill>
                  <a:srgbClr val="FF0000"/>
                </a:solidFill>
                <a:cs typeface="Arial"/>
              </a:rPr>
              <a:t>encephalopathy</a:t>
            </a:r>
            <a:r>
              <a:rPr lang="ar-SA" dirty="0">
                <a:solidFill>
                  <a:srgbClr val="FF0000"/>
                </a:solidFill>
                <a:cs typeface="Arial"/>
              </a:rPr>
              <a:t>.</a:t>
            </a:r>
            <a:endParaRPr lang="ar-SA" dirty="0">
              <a:solidFill>
                <a:srgbClr val="FF0000"/>
              </a:solidFill>
              <a:ea typeface="Calibri"/>
              <a:cs typeface="Arial"/>
            </a:endParaRPr>
          </a:p>
        </p:txBody>
      </p:sp>
    </p:spTree>
    <p:extLst>
      <p:ext uri="{BB962C8B-B14F-4D97-AF65-F5344CB8AC3E}">
        <p14:creationId xmlns:p14="http://schemas.microsoft.com/office/powerpoint/2010/main" val="176261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3B0C7F6-1BC2-FC5A-FC33-9CFE78C77FE3}"/>
              </a:ext>
            </a:extLst>
          </p:cNvPr>
          <p:cNvSpPr>
            <a:spLocks noGrp="1"/>
          </p:cNvSpPr>
          <p:nvPr>
            <p:ph type="title"/>
          </p:nvPr>
        </p:nvSpPr>
        <p:spPr/>
        <p:txBody>
          <a:bodyPr/>
          <a:lstStyle/>
          <a:p>
            <a:r>
              <a:rPr lang="ar-SA" b="1">
                <a:solidFill>
                  <a:srgbClr val="0070C0"/>
                </a:solidFill>
                <a:cs typeface="Times New Roman"/>
              </a:rPr>
              <a:t>Diagnosis </a:t>
            </a:r>
          </a:p>
        </p:txBody>
      </p:sp>
      <p:sp>
        <p:nvSpPr>
          <p:cNvPr id="3" name="عنصر نائب للمحتوى 2">
            <a:extLst>
              <a:ext uri="{FF2B5EF4-FFF2-40B4-BE49-F238E27FC236}">
                <a16:creationId xmlns:a16="http://schemas.microsoft.com/office/drawing/2014/main" id="{4C326A12-693B-3391-FA4B-8E9DA0F6978E}"/>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v"/>
            </a:pPr>
            <a:r>
              <a:rPr lang="ar-SA" dirty="0" err="1">
                <a:cs typeface="Arial"/>
              </a:rPr>
              <a:t>The</a:t>
            </a:r>
            <a:r>
              <a:rPr lang="ar-SA" dirty="0">
                <a:cs typeface="Arial"/>
              </a:rPr>
              <a:t> </a:t>
            </a:r>
            <a:r>
              <a:rPr lang="ar-SA" dirty="0" err="1">
                <a:cs typeface="Arial"/>
              </a:rPr>
              <a:t>main</a:t>
            </a:r>
            <a:r>
              <a:rPr lang="ar-SA" dirty="0">
                <a:cs typeface="Arial"/>
              </a:rPr>
              <a:t> </a:t>
            </a:r>
            <a:r>
              <a:rPr lang="ar-SA" dirty="0" err="1">
                <a:cs typeface="Arial"/>
              </a:rPr>
              <a:t>criterion</a:t>
            </a:r>
            <a:r>
              <a:rPr lang="ar-SA" dirty="0">
                <a:cs typeface="Arial"/>
              </a:rPr>
              <a:t> </a:t>
            </a:r>
            <a:r>
              <a:rPr lang="ar-SA" dirty="0" err="1">
                <a:cs typeface="Arial"/>
              </a:rPr>
              <a:t>for</a:t>
            </a:r>
            <a:r>
              <a:rPr lang="ar-SA" dirty="0">
                <a:cs typeface="Arial"/>
              </a:rPr>
              <a:t> </a:t>
            </a:r>
            <a:r>
              <a:rPr lang="ar-SA" dirty="0" err="1">
                <a:cs typeface="Arial"/>
              </a:rPr>
              <a:t>diagnosis</a:t>
            </a:r>
            <a:r>
              <a:rPr lang="ar-SA" dirty="0">
                <a:cs typeface="Arial"/>
              </a:rPr>
              <a:t> </a:t>
            </a:r>
            <a:r>
              <a:rPr lang="ar-SA" dirty="0" err="1">
                <a:cs typeface="Arial"/>
              </a:rPr>
              <a:t>is</a:t>
            </a:r>
            <a:r>
              <a:rPr lang="ar-SA" dirty="0">
                <a:cs typeface="Arial"/>
              </a:rPr>
              <a:t> </a:t>
            </a:r>
            <a:r>
              <a:rPr lang="ar-SA" dirty="0" err="1">
                <a:cs typeface="Arial"/>
              </a:rPr>
              <a:t>hyperammonemia</a:t>
            </a:r>
            <a:r>
              <a:rPr lang="ar-SA" dirty="0">
                <a:cs typeface="Arial"/>
              </a:rPr>
              <a:t>.</a:t>
            </a:r>
            <a:endParaRPr lang="ar-SA" dirty="0">
              <a:ea typeface="Calibri" panose="020F0502020204030204"/>
              <a:cs typeface="Arial" panose="020B0604020202020204" pitchFamily="34" charset="0"/>
            </a:endParaRPr>
          </a:p>
          <a:p>
            <a:pPr>
              <a:buFont typeface="Wingdings" panose="020B0604020202020204" pitchFamily="34" charset="0"/>
              <a:buChar char="v"/>
            </a:pPr>
            <a:endParaRPr lang="ar-SA" dirty="0">
              <a:ea typeface="Calibri"/>
              <a:cs typeface="Arial"/>
            </a:endParaRPr>
          </a:p>
          <a:p>
            <a:pPr>
              <a:buFont typeface="Wingdings" panose="020B0604020202020204" pitchFamily="34" charset="0"/>
              <a:buChar char="v"/>
            </a:pPr>
            <a:endParaRPr lang="ar-SA" dirty="0">
              <a:ea typeface="Calibri"/>
              <a:cs typeface="Arial"/>
            </a:endParaRPr>
          </a:p>
          <a:p>
            <a:pPr>
              <a:buFont typeface="Wingdings" panose="020B0604020202020204" pitchFamily="34" charset="0"/>
              <a:buChar char="v"/>
            </a:pPr>
            <a:r>
              <a:rPr lang="ar-SA" dirty="0">
                <a:cs typeface="Arial"/>
              </a:rPr>
              <a:t> </a:t>
            </a:r>
            <a:r>
              <a:rPr lang="ar-SA" dirty="0" err="1">
                <a:cs typeface="Arial"/>
              </a:rPr>
              <a:t>An</a:t>
            </a:r>
            <a:r>
              <a:rPr lang="ar-SA" dirty="0">
                <a:cs typeface="Arial"/>
              </a:rPr>
              <a:t> </a:t>
            </a:r>
            <a:r>
              <a:rPr lang="ar-SA" dirty="0" err="1">
                <a:cs typeface="Arial"/>
              </a:rPr>
              <a:t>ill</a:t>
            </a:r>
            <a:r>
              <a:rPr lang="ar-SA" dirty="0">
                <a:cs typeface="Arial"/>
              </a:rPr>
              <a:t> </a:t>
            </a:r>
            <a:r>
              <a:rPr lang="ar-SA" dirty="0" err="1">
                <a:cs typeface="Arial"/>
              </a:rPr>
              <a:t>infant</a:t>
            </a:r>
            <a:r>
              <a:rPr lang="ar-SA" dirty="0">
                <a:cs typeface="Arial"/>
              </a:rPr>
              <a:t> </a:t>
            </a:r>
            <a:r>
              <a:rPr lang="ar-SA" dirty="0" err="1">
                <a:cs typeface="Arial"/>
              </a:rPr>
              <a:t>usually</a:t>
            </a:r>
            <a:r>
              <a:rPr lang="ar-SA" dirty="0">
                <a:cs typeface="Arial"/>
              </a:rPr>
              <a:t> </a:t>
            </a:r>
            <a:r>
              <a:rPr lang="ar-SA" dirty="0" err="1">
                <a:cs typeface="Arial"/>
              </a:rPr>
              <a:t>manifests</a:t>
            </a:r>
            <a:r>
              <a:rPr lang="ar-SA" dirty="0">
                <a:cs typeface="Arial"/>
              </a:rPr>
              <a:t> a </a:t>
            </a:r>
            <a:r>
              <a:rPr lang="ar-SA" dirty="0" err="1">
                <a:cs typeface="Arial"/>
              </a:rPr>
              <a:t>blood</a:t>
            </a:r>
            <a:r>
              <a:rPr lang="ar-SA" dirty="0">
                <a:cs typeface="Arial"/>
              </a:rPr>
              <a:t> </a:t>
            </a:r>
            <a:r>
              <a:rPr lang="ar-SA" dirty="0" err="1">
                <a:cs typeface="Arial"/>
              </a:rPr>
              <a:t>ammonia</a:t>
            </a:r>
            <a:r>
              <a:rPr lang="ar-SA" dirty="0">
                <a:cs typeface="Arial"/>
              </a:rPr>
              <a:t> </a:t>
            </a:r>
            <a:r>
              <a:rPr lang="ar-SA" dirty="0" err="1">
                <a:cs typeface="Arial"/>
              </a:rPr>
              <a:t>level</a:t>
            </a:r>
            <a:r>
              <a:rPr lang="ar-SA" dirty="0">
                <a:cs typeface="Arial"/>
              </a:rPr>
              <a:t> &gt;150 µ</a:t>
            </a:r>
            <a:r>
              <a:rPr lang="ar-SA" dirty="0" err="1">
                <a:cs typeface="Arial"/>
              </a:rPr>
              <a:t>mol</a:t>
            </a:r>
            <a:r>
              <a:rPr lang="ar-SA" dirty="0">
                <a:cs typeface="Arial"/>
              </a:rPr>
              <a:t>/L.</a:t>
            </a:r>
            <a:endParaRPr lang="ar-SA" dirty="0">
              <a:ea typeface="Calibri" panose="020F0502020204030204"/>
            </a:endParaRPr>
          </a:p>
        </p:txBody>
      </p:sp>
    </p:spTree>
    <p:extLst>
      <p:ext uri="{BB962C8B-B14F-4D97-AF65-F5344CB8AC3E}">
        <p14:creationId xmlns:p14="http://schemas.microsoft.com/office/powerpoint/2010/main" val="3877716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919C33A-7D1C-C625-093D-079FBCDB587C}"/>
              </a:ext>
            </a:extLst>
          </p:cNvPr>
          <p:cNvSpPr>
            <a:spLocks noGrp="1"/>
          </p:cNvSpPr>
          <p:nvPr>
            <p:ph type="title"/>
          </p:nvPr>
        </p:nvSpPr>
        <p:spPr>
          <a:xfrm>
            <a:off x="628650" y="164043"/>
            <a:ext cx="7886700" cy="1325563"/>
          </a:xfrm>
        </p:spPr>
        <p:txBody>
          <a:bodyPr/>
          <a:lstStyle/>
          <a:p>
            <a:r>
              <a:rPr lang="ar-SA" b="1">
                <a:solidFill>
                  <a:srgbClr val="0070C0"/>
                </a:solidFill>
                <a:cs typeface="Times New Roman"/>
              </a:rPr>
              <a:t>Treatment </a:t>
            </a:r>
          </a:p>
        </p:txBody>
      </p:sp>
      <p:sp>
        <p:nvSpPr>
          <p:cNvPr id="3" name="عنصر نائب للمحتوى 2">
            <a:extLst>
              <a:ext uri="{FF2B5EF4-FFF2-40B4-BE49-F238E27FC236}">
                <a16:creationId xmlns:a16="http://schemas.microsoft.com/office/drawing/2014/main" id="{52EFA16E-FA54-E2C4-FBF4-2A8EA06CF43F}"/>
              </a:ext>
            </a:extLst>
          </p:cNvPr>
          <p:cNvSpPr>
            <a:spLocks noGrp="1"/>
          </p:cNvSpPr>
          <p:nvPr>
            <p:ph idx="1"/>
          </p:nvPr>
        </p:nvSpPr>
        <p:spPr/>
        <p:txBody>
          <a:bodyPr vert="horz" lIns="91440" tIns="45720" rIns="91440" bIns="45720" rtlCol="0" anchor="t">
            <a:normAutofit fontScale="85000" lnSpcReduction="20000"/>
          </a:bodyPr>
          <a:lstStyle/>
          <a:p>
            <a:pPr>
              <a:buFont typeface="Wingdings" panose="020B0604020202020204" pitchFamily="34" charset="0"/>
              <a:buChar char="v"/>
            </a:pPr>
            <a:r>
              <a:rPr lang="ar-SA" dirty="0">
                <a:cs typeface="Arial"/>
              </a:rPr>
              <a:t> </a:t>
            </a:r>
            <a:r>
              <a:rPr lang="ar-SA" err="1">
                <a:cs typeface="Arial"/>
              </a:rPr>
              <a:t>Provide</a:t>
            </a:r>
            <a:r>
              <a:rPr lang="ar-SA" dirty="0">
                <a:cs typeface="Arial"/>
              </a:rPr>
              <a:t> </a:t>
            </a:r>
            <a:r>
              <a:rPr lang="ar-SA" err="1">
                <a:cs typeface="Arial"/>
              </a:rPr>
              <a:t>adequate</a:t>
            </a:r>
            <a:r>
              <a:rPr lang="ar-SA" dirty="0">
                <a:cs typeface="Arial"/>
              </a:rPr>
              <a:t> </a:t>
            </a:r>
            <a:r>
              <a:rPr lang="ar-SA" err="1">
                <a:cs typeface="Arial"/>
              </a:rPr>
              <a:t>calories</a:t>
            </a:r>
            <a:r>
              <a:rPr lang="ar-SA" dirty="0">
                <a:cs typeface="Arial"/>
              </a:rPr>
              <a:t>, </a:t>
            </a:r>
            <a:r>
              <a:rPr lang="ar-SA" err="1">
                <a:cs typeface="Arial"/>
              </a:rPr>
              <a:t>fluid</a:t>
            </a:r>
            <a:r>
              <a:rPr lang="ar-SA" dirty="0">
                <a:cs typeface="Arial"/>
              </a:rPr>
              <a:t>, </a:t>
            </a:r>
            <a:r>
              <a:rPr lang="ar-SA" err="1">
                <a:cs typeface="Arial"/>
              </a:rPr>
              <a:t>and</a:t>
            </a:r>
            <a:r>
              <a:rPr lang="ar-SA" dirty="0">
                <a:cs typeface="Arial"/>
              </a:rPr>
              <a:t> </a:t>
            </a:r>
            <a:r>
              <a:rPr lang="ar-SA" err="1">
                <a:cs typeface="Arial"/>
              </a:rPr>
              <a:t>electrolytes</a:t>
            </a:r>
            <a:r>
              <a:rPr lang="ar-SA" dirty="0">
                <a:cs typeface="Arial"/>
              </a:rPr>
              <a:t> </a:t>
            </a:r>
            <a:r>
              <a:rPr lang="ar-SA" err="1">
                <a:cs typeface="Arial"/>
              </a:rPr>
              <a:t>intravenously</a:t>
            </a:r>
            <a:r>
              <a:rPr lang="ar-SA" dirty="0">
                <a:cs typeface="Arial"/>
              </a:rPr>
              <a:t> (10% </a:t>
            </a:r>
            <a:r>
              <a:rPr lang="ar-SA" err="1">
                <a:cs typeface="Arial"/>
              </a:rPr>
              <a:t>glucose</a:t>
            </a:r>
            <a:r>
              <a:rPr lang="ar-SA" dirty="0">
                <a:cs typeface="Arial"/>
              </a:rPr>
              <a:t>, </a:t>
            </a:r>
            <a:r>
              <a:rPr lang="ar-SA" err="1">
                <a:cs typeface="Arial"/>
              </a:rPr>
              <a:t>NaCl</a:t>
            </a:r>
            <a:r>
              <a:rPr lang="ar-SA" dirty="0">
                <a:cs typeface="Arial"/>
              </a:rPr>
              <a:t>* </a:t>
            </a:r>
            <a:r>
              <a:rPr lang="ar-SA" err="1">
                <a:cs typeface="Arial"/>
              </a:rPr>
              <a:t>and</a:t>
            </a:r>
            <a:r>
              <a:rPr lang="ar-SA" dirty="0">
                <a:cs typeface="Arial"/>
              </a:rPr>
              <a:t> </a:t>
            </a:r>
            <a:r>
              <a:rPr lang="ar-SA" err="1">
                <a:cs typeface="Arial"/>
              </a:rPr>
              <a:t>intravenous</a:t>
            </a:r>
            <a:r>
              <a:rPr lang="ar-SA" dirty="0">
                <a:cs typeface="Arial"/>
              </a:rPr>
              <a:t> </a:t>
            </a:r>
            <a:r>
              <a:rPr lang="ar-SA" err="1">
                <a:cs typeface="Arial"/>
              </a:rPr>
              <a:t>lipids</a:t>
            </a:r>
            <a:r>
              <a:rPr lang="ar-SA" dirty="0">
                <a:cs typeface="Arial"/>
              </a:rPr>
              <a:t> 1 g/</a:t>
            </a:r>
            <a:r>
              <a:rPr lang="ar-SA" err="1">
                <a:cs typeface="Arial"/>
              </a:rPr>
              <a:t>kg</a:t>
            </a:r>
            <a:r>
              <a:rPr lang="ar-SA" dirty="0">
                <a:cs typeface="Arial"/>
              </a:rPr>
              <a:t>/24 </a:t>
            </a:r>
            <a:r>
              <a:rPr lang="ar-SA" err="1">
                <a:cs typeface="Arial"/>
              </a:rPr>
              <a:t>hr</a:t>
            </a:r>
            <a:r>
              <a:rPr lang="ar-SA" dirty="0">
                <a:cs typeface="Arial"/>
              </a:rPr>
              <a:t>). </a:t>
            </a:r>
            <a:endParaRPr lang="ar-SA" dirty="0">
              <a:cs typeface="Arial" panose="020B0604020202020204" pitchFamily="34" charset="0"/>
            </a:endParaRPr>
          </a:p>
          <a:p>
            <a:r>
              <a:rPr lang="ar-SA" err="1">
                <a:cs typeface="Arial"/>
              </a:rPr>
              <a:t>Add</a:t>
            </a:r>
            <a:r>
              <a:rPr lang="ar-SA">
                <a:cs typeface="Arial"/>
              </a:rPr>
              <a:t> </a:t>
            </a:r>
            <a:r>
              <a:rPr lang="ar-SA" err="1">
                <a:cs typeface="Arial"/>
              </a:rPr>
              <a:t>minimal</a:t>
            </a:r>
            <a:r>
              <a:rPr lang="ar-SA">
                <a:cs typeface="Arial"/>
              </a:rPr>
              <a:t> </a:t>
            </a:r>
            <a:r>
              <a:rPr lang="ar-SA" err="1">
                <a:cs typeface="Arial"/>
              </a:rPr>
              <a:t>amounts</a:t>
            </a:r>
            <a:r>
              <a:rPr lang="ar-SA">
                <a:cs typeface="Arial"/>
              </a:rPr>
              <a:t> </a:t>
            </a:r>
            <a:r>
              <a:rPr lang="ar-SA" err="1">
                <a:cs typeface="Arial"/>
              </a:rPr>
              <a:t>of</a:t>
            </a:r>
            <a:r>
              <a:rPr lang="ar-SA">
                <a:cs typeface="Arial"/>
              </a:rPr>
              <a:t> </a:t>
            </a:r>
            <a:r>
              <a:rPr lang="ar-SA" err="1">
                <a:cs typeface="Arial"/>
              </a:rPr>
              <a:t>protein</a:t>
            </a:r>
            <a:r>
              <a:rPr lang="ar-SA">
                <a:cs typeface="Arial"/>
              </a:rPr>
              <a:t> </a:t>
            </a:r>
            <a:r>
              <a:rPr lang="ar-SA" err="1">
                <a:cs typeface="Arial"/>
              </a:rPr>
              <a:t>preferably</a:t>
            </a:r>
            <a:r>
              <a:rPr lang="ar-SA">
                <a:cs typeface="Arial"/>
              </a:rPr>
              <a:t> </a:t>
            </a:r>
            <a:r>
              <a:rPr lang="ar-SA" err="1">
                <a:cs typeface="Arial"/>
              </a:rPr>
              <a:t>as</a:t>
            </a:r>
            <a:r>
              <a:rPr lang="ar-SA">
                <a:cs typeface="Arial"/>
              </a:rPr>
              <a:t> a </a:t>
            </a:r>
            <a:r>
              <a:rPr lang="ar-SA" err="1">
                <a:cs typeface="Arial"/>
              </a:rPr>
              <a:t>mixture</a:t>
            </a:r>
            <a:r>
              <a:rPr lang="ar-SA">
                <a:cs typeface="Arial"/>
              </a:rPr>
              <a:t> </a:t>
            </a:r>
            <a:r>
              <a:rPr lang="ar-SA" err="1">
                <a:cs typeface="Arial"/>
              </a:rPr>
              <a:t>of</a:t>
            </a:r>
            <a:r>
              <a:rPr lang="ar-SA">
                <a:cs typeface="Arial"/>
              </a:rPr>
              <a:t> </a:t>
            </a:r>
            <a:r>
              <a:rPr lang="ar-SA" err="1">
                <a:cs typeface="Arial"/>
              </a:rPr>
              <a:t>essential</a:t>
            </a:r>
            <a:r>
              <a:rPr lang="ar-SA">
                <a:cs typeface="Arial"/>
              </a:rPr>
              <a:t> </a:t>
            </a:r>
            <a:r>
              <a:rPr lang="ar-SA" err="1">
                <a:cs typeface="Arial"/>
              </a:rPr>
              <a:t>amino</a:t>
            </a:r>
            <a:r>
              <a:rPr lang="ar-SA">
                <a:cs typeface="Arial"/>
              </a:rPr>
              <a:t> </a:t>
            </a:r>
            <a:r>
              <a:rPr lang="ar-SA" err="1">
                <a:cs typeface="Arial"/>
              </a:rPr>
              <a:t>acids</a:t>
            </a:r>
            <a:r>
              <a:rPr lang="ar-SA">
                <a:cs typeface="Arial"/>
              </a:rPr>
              <a:t> (0.25 g/</a:t>
            </a:r>
            <a:r>
              <a:rPr lang="ar-SA" err="1">
                <a:cs typeface="Arial"/>
              </a:rPr>
              <a:t>kg</a:t>
            </a:r>
            <a:r>
              <a:rPr lang="ar-SA">
                <a:cs typeface="Arial"/>
              </a:rPr>
              <a:t>/24 </a:t>
            </a:r>
            <a:r>
              <a:rPr lang="ar-SA" err="1">
                <a:cs typeface="Arial"/>
              </a:rPr>
              <a:t>hr</a:t>
            </a:r>
            <a:r>
              <a:rPr lang="ar-SA">
                <a:cs typeface="Arial"/>
              </a:rPr>
              <a:t>) </a:t>
            </a:r>
            <a:r>
              <a:rPr lang="ar-SA" err="1">
                <a:cs typeface="Arial"/>
              </a:rPr>
              <a:t>during</a:t>
            </a:r>
            <a:r>
              <a:rPr lang="ar-SA">
                <a:cs typeface="Arial"/>
              </a:rPr>
              <a:t> </a:t>
            </a:r>
            <a:r>
              <a:rPr lang="ar-SA" err="1">
                <a:cs typeface="Arial"/>
              </a:rPr>
              <a:t>the</a:t>
            </a:r>
            <a:r>
              <a:rPr lang="ar-SA">
                <a:cs typeface="Arial"/>
              </a:rPr>
              <a:t> 1st 24 </a:t>
            </a:r>
            <a:r>
              <a:rPr lang="ar-SA" err="1">
                <a:cs typeface="Arial"/>
              </a:rPr>
              <a:t>hr</a:t>
            </a:r>
            <a:r>
              <a:rPr lang="ar-SA">
                <a:cs typeface="Arial"/>
              </a:rPr>
              <a:t> </a:t>
            </a:r>
            <a:r>
              <a:rPr lang="ar-SA" err="1">
                <a:cs typeface="Arial"/>
              </a:rPr>
              <a:t>of</a:t>
            </a:r>
            <a:r>
              <a:rPr lang="ar-SA">
                <a:cs typeface="Arial"/>
              </a:rPr>
              <a:t> </a:t>
            </a:r>
            <a:r>
              <a:rPr lang="ar-SA" err="1">
                <a:cs typeface="Arial"/>
              </a:rPr>
              <a:t>therapy</a:t>
            </a:r>
            <a:r>
              <a:rPr lang="ar-SA">
                <a:cs typeface="Arial"/>
              </a:rPr>
              <a:t>. </a:t>
            </a:r>
            <a:endParaRPr lang="ar-SA">
              <a:cs typeface="Arial" panose="020B0604020202020204" pitchFamily="34" charset="0"/>
            </a:endParaRPr>
          </a:p>
          <a:p>
            <a:endParaRPr lang="ar-SA" dirty="0">
              <a:cs typeface="Arial"/>
            </a:endParaRPr>
          </a:p>
          <a:p>
            <a:pPr>
              <a:buFont typeface="Wingdings" panose="020B0604020202020204" pitchFamily="34" charset="0"/>
              <a:buChar char="v"/>
            </a:pPr>
            <a:r>
              <a:rPr lang="ar-SA" dirty="0">
                <a:cs typeface="Arial"/>
              </a:rPr>
              <a:t> </a:t>
            </a:r>
            <a:r>
              <a:rPr lang="ar-SA" dirty="0" err="1">
                <a:cs typeface="Arial"/>
              </a:rPr>
              <a:t>Give</a:t>
            </a:r>
            <a:r>
              <a:rPr lang="ar-SA" dirty="0">
                <a:cs typeface="Arial"/>
              </a:rPr>
              <a:t> </a:t>
            </a:r>
            <a:r>
              <a:rPr lang="ar-SA" dirty="0" err="1">
                <a:cs typeface="Arial"/>
              </a:rPr>
              <a:t>priming</a:t>
            </a:r>
            <a:r>
              <a:rPr lang="ar-SA" dirty="0">
                <a:cs typeface="Arial"/>
              </a:rPr>
              <a:t> </a:t>
            </a:r>
            <a:r>
              <a:rPr lang="ar-SA" dirty="0" err="1">
                <a:cs typeface="Arial"/>
              </a:rPr>
              <a:t>doses</a:t>
            </a:r>
            <a:r>
              <a:rPr lang="ar-SA" dirty="0">
                <a:cs typeface="Arial"/>
              </a:rPr>
              <a:t> </a:t>
            </a:r>
            <a:r>
              <a:rPr lang="ar-SA" dirty="0" err="1">
                <a:cs typeface="Arial"/>
              </a:rPr>
              <a:t>of</a:t>
            </a:r>
            <a:r>
              <a:rPr lang="ar-SA" dirty="0">
                <a:cs typeface="Arial"/>
              </a:rPr>
              <a:t> </a:t>
            </a:r>
            <a:r>
              <a:rPr lang="ar-SA" dirty="0" err="1">
                <a:cs typeface="Arial"/>
              </a:rPr>
              <a:t>the</a:t>
            </a:r>
            <a:r>
              <a:rPr lang="ar-SA" dirty="0">
                <a:cs typeface="Arial"/>
              </a:rPr>
              <a:t> </a:t>
            </a:r>
            <a:r>
              <a:rPr lang="ar-SA" dirty="0" err="1">
                <a:cs typeface="Arial"/>
              </a:rPr>
              <a:t>following</a:t>
            </a:r>
            <a:r>
              <a:rPr lang="ar-SA" dirty="0">
                <a:cs typeface="Arial"/>
              </a:rPr>
              <a:t> </a:t>
            </a:r>
            <a:r>
              <a:rPr lang="ar-SA" dirty="0" err="1">
                <a:cs typeface="Arial"/>
              </a:rPr>
              <a:t>compounds</a:t>
            </a:r>
            <a:r>
              <a:rPr lang="ar-SA" dirty="0">
                <a:cs typeface="Arial"/>
              </a:rPr>
              <a:t>: </a:t>
            </a:r>
            <a:endParaRPr lang="ar-SA" dirty="0">
              <a:ea typeface="Calibri"/>
              <a:cs typeface="Arial"/>
            </a:endParaRPr>
          </a:p>
          <a:p>
            <a:pPr marL="0" indent="0">
              <a:buNone/>
            </a:pPr>
            <a:r>
              <a:rPr lang="ar-SA" dirty="0">
                <a:cs typeface="Arial"/>
              </a:rPr>
              <a:t>(</a:t>
            </a:r>
            <a:r>
              <a:rPr lang="ar-SA" dirty="0" err="1">
                <a:cs typeface="Arial"/>
              </a:rPr>
              <a:t>To</a:t>
            </a:r>
            <a:r>
              <a:rPr lang="ar-SA" dirty="0">
                <a:cs typeface="Arial"/>
              </a:rPr>
              <a:t> </a:t>
            </a:r>
            <a:r>
              <a:rPr lang="ar-SA" dirty="0" err="1">
                <a:cs typeface="Arial"/>
              </a:rPr>
              <a:t>be</a:t>
            </a:r>
            <a:r>
              <a:rPr lang="ar-SA" dirty="0">
                <a:cs typeface="Arial"/>
              </a:rPr>
              <a:t> </a:t>
            </a:r>
            <a:r>
              <a:rPr lang="ar-SA" dirty="0" err="1">
                <a:cs typeface="Arial"/>
              </a:rPr>
              <a:t>added</a:t>
            </a:r>
            <a:r>
              <a:rPr lang="ar-SA" dirty="0">
                <a:cs typeface="Arial"/>
              </a:rPr>
              <a:t> </a:t>
            </a:r>
            <a:r>
              <a:rPr lang="ar-SA" dirty="0" err="1">
                <a:cs typeface="Arial"/>
              </a:rPr>
              <a:t>to</a:t>
            </a:r>
            <a:r>
              <a:rPr lang="ar-SA" dirty="0">
                <a:cs typeface="Arial"/>
              </a:rPr>
              <a:t> 20 </a:t>
            </a:r>
            <a:r>
              <a:rPr lang="ar-SA" dirty="0" err="1">
                <a:cs typeface="Arial"/>
              </a:rPr>
              <a:t>mL</a:t>
            </a:r>
            <a:r>
              <a:rPr lang="ar-SA" dirty="0">
                <a:cs typeface="Arial"/>
              </a:rPr>
              <a:t>/</a:t>
            </a:r>
            <a:r>
              <a:rPr lang="ar-SA" dirty="0" err="1">
                <a:cs typeface="Arial"/>
              </a:rPr>
              <a:t>kg</a:t>
            </a:r>
            <a:r>
              <a:rPr lang="ar-SA" dirty="0">
                <a:cs typeface="Arial"/>
              </a:rPr>
              <a:t> </a:t>
            </a:r>
            <a:r>
              <a:rPr lang="ar-SA" dirty="0" err="1">
                <a:cs typeface="Arial"/>
              </a:rPr>
              <a:t>of</a:t>
            </a:r>
            <a:r>
              <a:rPr lang="ar-SA" dirty="0">
                <a:cs typeface="Arial"/>
              </a:rPr>
              <a:t> 10% </a:t>
            </a:r>
            <a:r>
              <a:rPr lang="ar-SA" dirty="0" err="1">
                <a:cs typeface="Arial"/>
              </a:rPr>
              <a:t>glucose</a:t>
            </a:r>
            <a:r>
              <a:rPr lang="ar-SA" dirty="0">
                <a:cs typeface="Arial"/>
              </a:rPr>
              <a:t> </a:t>
            </a:r>
            <a:r>
              <a:rPr lang="ar-SA" dirty="0" err="1">
                <a:cs typeface="Arial"/>
              </a:rPr>
              <a:t>and</a:t>
            </a:r>
            <a:r>
              <a:rPr lang="ar-SA" dirty="0">
                <a:cs typeface="Arial"/>
              </a:rPr>
              <a:t> </a:t>
            </a:r>
            <a:r>
              <a:rPr lang="ar-SA" dirty="0" err="1">
                <a:cs typeface="Arial"/>
              </a:rPr>
              <a:t>infused</a:t>
            </a:r>
            <a:r>
              <a:rPr lang="ar-SA" dirty="0">
                <a:cs typeface="Arial"/>
              </a:rPr>
              <a:t> </a:t>
            </a:r>
            <a:r>
              <a:rPr lang="ar-SA" dirty="0" err="1">
                <a:cs typeface="Arial"/>
              </a:rPr>
              <a:t>within</a:t>
            </a:r>
            <a:r>
              <a:rPr lang="ar-SA" dirty="0">
                <a:cs typeface="Arial"/>
              </a:rPr>
              <a:t> 1-2 </a:t>
            </a:r>
            <a:r>
              <a:rPr lang="ar-SA" dirty="0" err="1">
                <a:cs typeface="Arial"/>
              </a:rPr>
              <a:t>hr</a:t>
            </a:r>
            <a:r>
              <a:rPr lang="ar-SA" dirty="0">
                <a:cs typeface="Arial"/>
              </a:rPr>
              <a:t>)</a:t>
            </a:r>
            <a:endParaRPr lang="ar-SA" dirty="0">
              <a:cs typeface="Arial" panose="020B0604020202020204" pitchFamily="34" charset="0"/>
            </a:endParaRPr>
          </a:p>
          <a:p>
            <a:pPr marL="0" indent="0">
              <a:buNone/>
            </a:pPr>
            <a:r>
              <a:rPr lang="ar-SA" dirty="0">
                <a:cs typeface="Arial"/>
              </a:rPr>
              <a:t>• </a:t>
            </a:r>
            <a:r>
              <a:rPr lang="ar-SA" dirty="0" err="1">
                <a:cs typeface="Arial"/>
              </a:rPr>
              <a:t>Sodium</a:t>
            </a:r>
            <a:r>
              <a:rPr lang="ar-SA" dirty="0">
                <a:cs typeface="Arial"/>
              </a:rPr>
              <a:t> </a:t>
            </a:r>
            <a:r>
              <a:rPr lang="ar-SA" b="1" dirty="0" err="1">
                <a:cs typeface="Arial"/>
              </a:rPr>
              <a:t>benzoate</a:t>
            </a:r>
            <a:r>
              <a:rPr lang="ar-SA" b="1" dirty="0">
                <a:cs typeface="Arial"/>
              </a:rPr>
              <a:t> </a:t>
            </a:r>
            <a:r>
              <a:rPr lang="ar-SA" dirty="0">
                <a:cs typeface="Arial"/>
              </a:rPr>
              <a:t>250 </a:t>
            </a:r>
            <a:r>
              <a:rPr lang="ar-SA" dirty="0" err="1">
                <a:cs typeface="Arial"/>
              </a:rPr>
              <a:t>mg</a:t>
            </a:r>
            <a:r>
              <a:rPr lang="ar-SA" dirty="0">
                <a:cs typeface="Arial"/>
              </a:rPr>
              <a:t>/</a:t>
            </a:r>
            <a:r>
              <a:rPr lang="ar-SA" dirty="0" err="1">
                <a:cs typeface="Arial"/>
              </a:rPr>
              <a:t>kg</a:t>
            </a:r>
            <a:r>
              <a:rPr lang="ar-SA" dirty="0">
                <a:cs typeface="Arial"/>
              </a:rPr>
              <a:t> </a:t>
            </a:r>
            <a:endParaRPr lang="ar-SA" dirty="0">
              <a:ea typeface="Calibri"/>
              <a:cs typeface="Arial"/>
            </a:endParaRPr>
          </a:p>
          <a:p>
            <a:pPr marL="0" indent="0">
              <a:buNone/>
            </a:pPr>
            <a:r>
              <a:rPr lang="ar-SA" dirty="0">
                <a:cs typeface="Arial"/>
              </a:rPr>
              <a:t>• </a:t>
            </a:r>
            <a:r>
              <a:rPr lang="ar-SA" dirty="0" err="1">
                <a:cs typeface="Arial"/>
              </a:rPr>
              <a:t>Sodium</a:t>
            </a:r>
            <a:r>
              <a:rPr lang="ar-SA" b="1" dirty="0">
                <a:cs typeface="Arial"/>
              </a:rPr>
              <a:t> </a:t>
            </a:r>
            <a:r>
              <a:rPr lang="ar-SA" b="1" dirty="0" err="1">
                <a:cs typeface="Arial"/>
              </a:rPr>
              <a:t>phenylacetate</a:t>
            </a:r>
            <a:r>
              <a:rPr lang="ar-SA" dirty="0">
                <a:cs typeface="Arial"/>
              </a:rPr>
              <a:t> 250 </a:t>
            </a:r>
            <a:r>
              <a:rPr lang="ar-SA" dirty="0" err="1">
                <a:cs typeface="Arial"/>
              </a:rPr>
              <a:t>mg</a:t>
            </a:r>
            <a:r>
              <a:rPr lang="ar-SA" dirty="0">
                <a:cs typeface="Arial"/>
              </a:rPr>
              <a:t>/</a:t>
            </a:r>
            <a:r>
              <a:rPr lang="ar-SA" dirty="0" err="1">
                <a:cs typeface="Arial"/>
              </a:rPr>
              <a:t>kg</a:t>
            </a:r>
            <a:r>
              <a:rPr lang="ar-SA" dirty="0">
                <a:cs typeface="Arial"/>
              </a:rPr>
              <a:t> </a:t>
            </a:r>
            <a:endParaRPr lang="ar-SA" dirty="0">
              <a:cs typeface="Arial" panose="020B0604020202020204" pitchFamily="34" charset="0"/>
            </a:endParaRPr>
          </a:p>
          <a:p>
            <a:pPr marL="0" indent="0">
              <a:buNone/>
            </a:pPr>
            <a:r>
              <a:rPr lang="ar-SA" dirty="0">
                <a:cs typeface="Arial"/>
              </a:rPr>
              <a:t>•</a:t>
            </a:r>
            <a:r>
              <a:rPr lang="ar-SA" b="1" dirty="0">
                <a:cs typeface="Arial"/>
              </a:rPr>
              <a:t> </a:t>
            </a:r>
            <a:r>
              <a:rPr lang="ar-SA" b="1" dirty="0" err="1">
                <a:cs typeface="Arial"/>
              </a:rPr>
              <a:t>Arginine</a:t>
            </a:r>
            <a:r>
              <a:rPr lang="ar-SA" b="1" dirty="0">
                <a:cs typeface="Arial"/>
              </a:rPr>
              <a:t> </a:t>
            </a:r>
            <a:r>
              <a:rPr lang="ar-SA" b="1" dirty="0" err="1">
                <a:cs typeface="Arial"/>
              </a:rPr>
              <a:t>hydrochloride</a:t>
            </a:r>
            <a:r>
              <a:rPr lang="ar-SA" dirty="0">
                <a:cs typeface="Arial"/>
              </a:rPr>
              <a:t> 200-600 </a:t>
            </a:r>
            <a:r>
              <a:rPr lang="ar-SA" dirty="0" err="1">
                <a:cs typeface="Arial"/>
              </a:rPr>
              <a:t>mg</a:t>
            </a:r>
            <a:r>
              <a:rPr lang="ar-SA" dirty="0">
                <a:cs typeface="Arial"/>
              </a:rPr>
              <a:t>/</a:t>
            </a:r>
            <a:r>
              <a:rPr lang="ar-SA" dirty="0" err="1">
                <a:cs typeface="Arial"/>
              </a:rPr>
              <a:t>kg</a:t>
            </a:r>
            <a:r>
              <a:rPr lang="ar-SA" dirty="0">
                <a:cs typeface="Arial"/>
              </a:rPr>
              <a:t> </a:t>
            </a:r>
            <a:r>
              <a:rPr lang="ar-SA" dirty="0" err="1">
                <a:cs typeface="Arial"/>
              </a:rPr>
              <a:t>as</a:t>
            </a:r>
            <a:r>
              <a:rPr lang="ar-SA" dirty="0">
                <a:cs typeface="Arial"/>
              </a:rPr>
              <a:t> a 10% </a:t>
            </a:r>
            <a:r>
              <a:rPr lang="ar-SA" dirty="0" err="1">
                <a:cs typeface="Arial"/>
              </a:rPr>
              <a:t>solution</a:t>
            </a:r>
            <a:endParaRPr lang="ar-SA" dirty="0" err="1">
              <a:ea typeface="Calibri"/>
              <a:cs typeface="Arial"/>
            </a:endParaRPr>
          </a:p>
          <a:p>
            <a:pPr marL="0" indent="0">
              <a:buNone/>
            </a:pPr>
            <a:endParaRPr lang="ar-SA" dirty="0">
              <a:cs typeface="Arial"/>
            </a:endParaRPr>
          </a:p>
          <a:p>
            <a:pPr>
              <a:buFont typeface="Wingdings" panose="020B0604020202020204" pitchFamily="34" charset="0"/>
              <a:buChar char="v"/>
            </a:pPr>
            <a:r>
              <a:rPr lang="ar-SA" dirty="0" err="1">
                <a:cs typeface="Arial"/>
              </a:rPr>
              <a:t>Initiate</a:t>
            </a:r>
            <a:r>
              <a:rPr lang="ar-SA" dirty="0">
                <a:cs typeface="Arial"/>
              </a:rPr>
              <a:t> </a:t>
            </a:r>
            <a:r>
              <a:rPr lang="ar-SA" dirty="0" err="1">
                <a:cs typeface="Arial"/>
              </a:rPr>
              <a:t>peritoneal</a:t>
            </a:r>
            <a:r>
              <a:rPr lang="ar-SA" dirty="0">
                <a:cs typeface="Arial"/>
              </a:rPr>
              <a:t> </a:t>
            </a:r>
            <a:r>
              <a:rPr lang="ar-SA" dirty="0" err="1">
                <a:cs typeface="Arial"/>
              </a:rPr>
              <a:t>dialysis</a:t>
            </a:r>
            <a:r>
              <a:rPr lang="ar-SA" dirty="0">
                <a:cs typeface="Arial"/>
              </a:rPr>
              <a:t> </a:t>
            </a:r>
            <a:r>
              <a:rPr lang="ar-SA" dirty="0" err="1">
                <a:cs typeface="Arial"/>
              </a:rPr>
              <a:t>or</a:t>
            </a:r>
            <a:r>
              <a:rPr lang="ar-SA" dirty="0">
                <a:cs typeface="Arial"/>
              </a:rPr>
              <a:t> </a:t>
            </a:r>
            <a:r>
              <a:rPr lang="ar-SA" dirty="0" err="1">
                <a:cs typeface="Arial"/>
              </a:rPr>
              <a:t>hemodialysis</a:t>
            </a:r>
            <a:r>
              <a:rPr lang="ar-SA" dirty="0">
                <a:cs typeface="Arial"/>
              </a:rPr>
              <a:t> </a:t>
            </a:r>
            <a:r>
              <a:rPr lang="ar-SA" dirty="0" err="1">
                <a:cs typeface="Arial"/>
              </a:rPr>
              <a:t>if</a:t>
            </a:r>
            <a:r>
              <a:rPr lang="ar-SA" dirty="0">
                <a:cs typeface="Arial"/>
              </a:rPr>
              <a:t> </a:t>
            </a:r>
            <a:r>
              <a:rPr lang="ar-SA" dirty="0" err="1">
                <a:cs typeface="Arial"/>
              </a:rPr>
              <a:t>above</a:t>
            </a:r>
            <a:r>
              <a:rPr lang="ar-SA" dirty="0">
                <a:cs typeface="Arial"/>
              </a:rPr>
              <a:t> </a:t>
            </a:r>
            <a:r>
              <a:rPr lang="ar-SA" dirty="0" err="1">
                <a:cs typeface="Arial"/>
              </a:rPr>
              <a:t>treatment</a:t>
            </a:r>
            <a:r>
              <a:rPr lang="ar-SA" dirty="0">
                <a:cs typeface="Arial"/>
              </a:rPr>
              <a:t> </a:t>
            </a:r>
            <a:r>
              <a:rPr lang="ar-SA" dirty="0" err="1">
                <a:cs typeface="Arial"/>
              </a:rPr>
              <a:t>fails</a:t>
            </a:r>
            <a:r>
              <a:rPr lang="ar-SA" dirty="0">
                <a:cs typeface="Arial"/>
              </a:rPr>
              <a:t> </a:t>
            </a:r>
            <a:r>
              <a:rPr lang="ar-SA" dirty="0" err="1">
                <a:cs typeface="Arial"/>
              </a:rPr>
              <a:t>to</a:t>
            </a:r>
            <a:r>
              <a:rPr lang="ar-SA" dirty="0">
                <a:cs typeface="Arial"/>
              </a:rPr>
              <a:t> </a:t>
            </a:r>
            <a:r>
              <a:rPr lang="ar-SA" dirty="0" err="1">
                <a:cs typeface="Arial"/>
              </a:rPr>
              <a:t>produce</a:t>
            </a:r>
            <a:r>
              <a:rPr lang="ar-SA" dirty="0">
                <a:cs typeface="Arial"/>
              </a:rPr>
              <a:t> </a:t>
            </a:r>
            <a:r>
              <a:rPr lang="ar-SA" dirty="0" err="1">
                <a:cs typeface="Arial"/>
              </a:rPr>
              <a:t>an</a:t>
            </a:r>
            <a:r>
              <a:rPr lang="ar-SA" dirty="0">
                <a:cs typeface="Arial"/>
              </a:rPr>
              <a:t> </a:t>
            </a:r>
            <a:r>
              <a:rPr lang="ar-SA" dirty="0" err="1">
                <a:cs typeface="Arial"/>
              </a:rPr>
              <a:t>appreciable</a:t>
            </a:r>
            <a:r>
              <a:rPr lang="ar-SA" dirty="0">
                <a:cs typeface="Arial"/>
              </a:rPr>
              <a:t> </a:t>
            </a:r>
            <a:r>
              <a:rPr lang="ar-SA" dirty="0" err="1">
                <a:cs typeface="Arial"/>
              </a:rPr>
              <a:t>decrease</a:t>
            </a:r>
            <a:r>
              <a:rPr lang="ar-SA" dirty="0">
                <a:cs typeface="Arial"/>
              </a:rPr>
              <a:t> </a:t>
            </a:r>
            <a:r>
              <a:rPr lang="ar-SA" dirty="0" err="1">
                <a:cs typeface="Arial"/>
              </a:rPr>
              <a:t>in</a:t>
            </a:r>
            <a:r>
              <a:rPr lang="ar-SA" dirty="0">
                <a:cs typeface="Arial"/>
              </a:rPr>
              <a:t> </a:t>
            </a:r>
            <a:r>
              <a:rPr lang="ar-SA" dirty="0" err="1">
                <a:cs typeface="Arial"/>
              </a:rPr>
              <a:t>plasma</a:t>
            </a:r>
            <a:r>
              <a:rPr lang="ar-SA" dirty="0">
                <a:cs typeface="Arial"/>
              </a:rPr>
              <a:t> </a:t>
            </a:r>
            <a:r>
              <a:rPr lang="ar-SA" dirty="0" err="1">
                <a:cs typeface="Arial"/>
              </a:rPr>
              <a:t>ammonia</a:t>
            </a:r>
            <a:r>
              <a:rPr lang="ar-SA" dirty="0">
                <a:cs typeface="Arial"/>
              </a:rPr>
              <a:t>. </a:t>
            </a:r>
            <a:endParaRPr lang="ar-SA" dirty="0">
              <a:ea typeface="Calibri"/>
              <a:cs typeface="Arial"/>
            </a:endParaRPr>
          </a:p>
        </p:txBody>
      </p:sp>
      <p:sp>
        <p:nvSpPr>
          <p:cNvPr id="4" name="مربع نص 3">
            <a:extLst>
              <a:ext uri="{FF2B5EF4-FFF2-40B4-BE49-F238E27FC236}">
                <a16:creationId xmlns:a16="http://schemas.microsoft.com/office/drawing/2014/main" id="{5C345485-5A92-5667-FF06-D3C2BA7509EB}"/>
              </a:ext>
            </a:extLst>
          </p:cNvPr>
          <p:cNvSpPr txBox="1"/>
          <p:nvPr/>
        </p:nvSpPr>
        <p:spPr>
          <a:xfrm>
            <a:off x="985837" y="1245658"/>
            <a:ext cx="4309533" cy="369332"/>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r>
              <a:rPr lang="ar-SA">
                <a:solidFill>
                  <a:srgbClr val="00B0F0"/>
                </a:solidFill>
                <a:cs typeface="Arial"/>
              </a:rPr>
              <a:t>Treatment of hyperammonia</a:t>
            </a:r>
          </a:p>
        </p:txBody>
      </p:sp>
    </p:spTree>
    <p:extLst>
      <p:ext uri="{BB962C8B-B14F-4D97-AF65-F5344CB8AC3E}">
        <p14:creationId xmlns:p14="http://schemas.microsoft.com/office/powerpoint/2010/main" val="963236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E9FD8C9-D8A6-8521-C248-57F8E491839F}"/>
              </a:ext>
            </a:extLst>
          </p:cNvPr>
          <p:cNvSpPr>
            <a:spLocks noGrp="1" noRot="1" noChangeArrowheads="1"/>
          </p:cNvSpPr>
          <p:nvPr>
            <p:ph type="title"/>
          </p:nvPr>
        </p:nvSpPr>
        <p:spPr/>
        <p:txBody>
          <a:bodyPr/>
          <a:lstStyle/>
          <a:p>
            <a:r>
              <a:rPr lang="en-US" altLang="en-US" b="1" u="sng" dirty="0">
                <a:solidFill>
                  <a:srgbClr val="99CC00"/>
                </a:solidFill>
                <a:effectLst>
                  <a:outerShdw blurRad="38100" dist="38100" dir="2700000" algn="tl">
                    <a:srgbClr val="FFFFFF"/>
                  </a:outerShdw>
                </a:effectLst>
                <a:latin typeface="Raleway ExtraBold" pitchFamily="2" charset="0"/>
              </a:rPr>
              <a:t>Mitochondrial Disorders:</a:t>
            </a:r>
          </a:p>
        </p:txBody>
      </p:sp>
      <p:sp>
        <p:nvSpPr>
          <p:cNvPr id="46083" name="Rectangle 3">
            <a:extLst>
              <a:ext uri="{FF2B5EF4-FFF2-40B4-BE49-F238E27FC236}">
                <a16:creationId xmlns:a16="http://schemas.microsoft.com/office/drawing/2014/main" id="{28560E9C-23A3-9531-6389-F4AB2A4EB0D9}"/>
              </a:ext>
            </a:extLst>
          </p:cNvPr>
          <p:cNvSpPr>
            <a:spLocks noGrp="1" noRot="1" noChangeArrowheads="1"/>
          </p:cNvSpPr>
          <p:nvPr>
            <p:ph idx="1"/>
          </p:nvPr>
        </p:nvSpPr>
        <p:spPr>
          <a:xfrm>
            <a:off x="152400" y="1600200"/>
            <a:ext cx="6324600" cy="5257800"/>
          </a:xfrm>
        </p:spPr>
        <p:txBody>
          <a:bodyPr>
            <a:normAutofit/>
          </a:bodyPr>
          <a:lstStyle/>
          <a:p>
            <a:pPr>
              <a:lnSpc>
                <a:spcPct val="90000"/>
              </a:lnSpc>
            </a:pPr>
            <a:r>
              <a:rPr lang="en-US" altLang="en-US" sz="2800" dirty="0">
                <a:latin typeface="Nunito" pitchFamily="2" charset="0"/>
              </a:rPr>
              <a:t>Emerging spectrum of diseases with life-time variation of presentation. </a:t>
            </a:r>
          </a:p>
          <a:p>
            <a:pPr>
              <a:lnSpc>
                <a:spcPct val="90000"/>
              </a:lnSpc>
            </a:pPr>
            <a:r>
              <a:rPr lang="en-US" altLang="en-US" sz="2800" dirty="0">
                <a:latin typeface="Nunito" pitchFamily="2" charset="0"/>
              </a:rPr>
              <a:t>Infantile/Neonatal , may present with :</a:t>
            </a:r>
          </a:p>
          <a:p>
            <a:pPr>
              <a:lnSpc>
                <a:spcPct val="90000"/>
              </a:lnSpc>
            </a:pPr>
            <a:endParaRPr lang="en-US" altLang="en-US" sz="2800" dirty="0">
              <a:solidFill>
                <a:srgbClr val="FF0000"/>
              </a:solidFill>
              <a:latin typeface="Nunito" pitchFamily="2" charset="0"/>
            </a:endParaRPr>
          </a:p>
          <a:p>
            <a:pPr>
              <a:lnSpc>
                <a:spcPct val="90000"/>
              </a:lnSpc>
            </a:pPr>
            <a:r>
              <a:rPr lang="en-US" altLang="en-US" sz="2800" dirty="0">
                <a:solidFill>
                  <a:srgbClr val="FF0000"/>
                </a:solidFill>
                <a:latin typeface="Nunito" pitchFamily="2" charset="0"/>
              </a:rPr>
              <a:t>encephalopathic</a:t>
            </a:r>
            <a:r>
              <a:rPr lang="en-US" altLang="en-US" sz="2800" dirty="0">
                <a:latin typeface="Nunito" pitchFamily="2" charset="0"/>
              </a:rPr>
              <a:t> </a:t>
            </a:r>
            <a:r>
              <a:rPr lang="en-US" altLang="en-US" sz="2800" dirty="0">
                <a:solidFill>
                  <a:srgbClr val="FF0000"/>
                </a:solidFill>
                <a:latin typeface="Nunito" pitchFamily="2" charset="0"/>
              </a:rPr>
              <a:t>picture </a:t>
            </a:r>
            <a:endParaRPr lang="en-US" altLang="en-US" sz="2800" dirty="0">
              <a:latin typeface="Nunito" pitchFamily="2" charset="0"/>
            </a:endParaRPr>
          </a:p>
          <a:p>
            <a:pPr>
              <a:lnSpc>
                <a:spcPct val="90000"/>
              </a:lnSpc>
            </a:pPr>
            <a:r>
              <a:rPr lang="en-US" altLang="en-US" sz="2800" dirty="0">
                <a:latin typeface="Nunito" pitchFamily="2" charset="0"/>
              </a:rPr>
              <a:t> </a:t>
            </a:r>
            <a:r>
              <a:rPr lang="en-US" altLang="en-US" sz="2800" dirty="0">
                <a:solidFill>
                  <a:srgbClr val="FF0000"/>
                </a:solidFill>
                <a:latin typeface="Nunito" pitchFamily="2" charset="0"/>
              </a:rPr>
              <a:t>regressed</a:t>
            </a:r>
            <a:r>
              <a:rPr lang="en-US" altLang="en-US" sz="2800" dirty="0">
                <a:latin typeface="Nunito" pitchFamily="2" charset="0"/>
              </a:rPr>
              <a:t> </a:t>
            </a:r>
            <a:r>
              <a:rPr lang="en-US" altLang="en-US" sz="2800" dirty="0">
                <a:solidFill>
                  <a:srgbClr val="FF0000"/>
                </a:solidFill>
                <a:latin typeface="Nunito" pitchFamily="2" charset="0"/>
              </a:rPr>
              <a:t>milestones </a:t>
            </a:r>
            <a:endParaRPr lang="en-US" altLang="en-US" sz="2800" dirty="0">
              <a:latin typeface="Nunito" pitchFamily="2" charset="0"/>
            </a:endParaRPr>
          </a:p>
          <a:p>
            <a:pPr>
              <a:lnSpc>
                <a:spcPct val="90000"/>
              </a:lnSpc>
            </a:pPr>
            <a:r>
              <a:rPr lang="en-US" altLang="en-US" sz="2800" dirty="0">
                <a:latin typeface="Nunito" pitchFamily="2" charset="0"/>
              </a:rPr>
              <a:t> </a:t>
            </a:r>
            <a:r>
              <a:rPr lang="en-US" altLang="en-US" sz="2800" u="sng" dirty="0">
                <a:solidFill>
                  <a:srgbClr val="FF0000"/>
                </a:solidFill>
                <a:latin typeface="Nunito" pitchFamily="2" charset="0"/>
              </a:rPr>
              <a:t>cerebral</a:t>
            </a:r>
            <a:r>
              <a:rPr lang="en-US" altLang="en-US" sz="2800" u="sng" dirty="0">
                <a:latin typeface="Nunito" pitchFamily="2" charset="0"/>
              </a:rPr>
              <a:t> </a:t>
            </a:r>
            <a:r>
              <a:rPr lang="en-US" altLang="en-US" sz="2800" u="sng" dirty="0">
                <a:solidFill>
                  <a:srgbClr val="FF0000"/>
                </a:solidFill>
                <a:latin typeface="Nunito" pitchFamily="2" charset="0"/>
              </a:rPr>
              <a:t>cortical</a:t>
            </a:r>
            <a:r>
              <a:rPr lang="en-US" altLang="en-US" sz="2800" u="sng" dirty="0">
                <a:latin typeface="Nunito" pitchFamily="2" charset="0"/>
              </a:rPr>
              <a:t> </a:t>
            </a:r>
            <a:r>
              <a:rPr lang="en-US" altLang="en-US" sz="2800" u="sng" dirty="0">
                <a:solidFill>
                  <a:srgbClr val="FF0000"/>
                </a:solidFill>
                <a:latin typeface="Nunito" pitchFamily="2" charset="0"/>
              </a:rPr>
              <a:t>atrophy</a:t>
            </a:r>
            <a:r>
              <a:rPr lang="en-US" altLang="en-US" sz="2800" u="sng" dirty="0">
                <a:latin typeface="Nunito" pitchFamily="2" charset="0"/>
              </a:rPr>
              <a:t>. </a:t>
            </a:r>
          </a:p>
          <a:p>
            <a:pPr marL="0" indent="0">
              <a:lnSpc>
                <a:spcPct val="90000"/>
              </a:lnSpc>
              <a:buNone/>
            </a:pPr>
            <a:endParaRPr lang="ar-SA" altLang="en-US" sz="2800" u="sng" dirty="0">
              <a:solidFill>
                <a:srgbClr val="FF0000"/>
              </a:solidFill>
              <a:latin typeface="Nunito" pitchFamily="2" charset="0"/>
            </a:endParaRPr>
          </a:p>
        </p:txBody>
      </p:sp>
      <p:pic>
        <p:nvPicPr>
          <p:cNvPr id="3" name="Picture 2" descr="A close up of a brain&#10;&#10;Description automatically generated">
            <a:extLst>
              <a:ext uri="{FF2B5EF4-FFF2-40B4-BE49-F238E27FC236}">
                <a16:creationId xmlns:a16="http://schemas.microsoft.com/office/drawing/2014/main" id="{6BF558BA-B36B-F410-FC60-F9C0C82FA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81000"/>
            <a:ext cx="2514600" cy="2647950"/>
          </a:xfrm>
          <a:prstGeom prst="rect">
            <a:avLst/>
          </a:prstGeom>
        </p:spPr>
      </p:pic>
    </p:spTree>
    <p:extLst>
      <p:ext uri="{BB962C8B-B14F-4D97-AF65-F5344CB8AC3E}">
        <p14:creationId xmlns:p14="http://schemas.microsoft.com/office/powerpoint/2010/main" val="3058014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FF0000"/>
                </a:solidFill>
                <a:latin typeface="Nunito" pitchFamily="2" charset="0"/>
              </a:rPr>
              <a:t> lab findings  :</a:t>
            </a:r>
            <a:br>
              <a:rPr lang="en-US" altLang="en-US" b="1" dirty="0">
                <a:solidFill>
                  <a:srgbClr val="FF0000"/>
                </a:solidFill>
                <a:latin typeface="Nunito" pitchFamily="2" charset="0"/>
              </a:rPr>
            </a:br>
            <a:endParaRPr lang="en-US" b="1" dirty="0">
              <a:solidFill>
                <a:srgbClr val="FF0000"/>
              </a:solidFill>
            </a:endParaRPr>
          </a:p>
        </p:txBody>
      </p:sp>
      <p:sp>
        <p:nvSpPr>
          <p:cNvPr id="3" name="Content Placeholder 2"/>
          <p:cNvSpPr>
            <a:spLocks noGrp="1"/>
          </p:cNvSpPr>
          <p:nvPr>
            <p:ph idx="1"/>
          </p:nvPr>
        </p:nvSpPr>
        <p:spPr>
          <a:xfrm>
            <a:off x="609599" y="2057400"/>
            <a:ext cx="6347714" cy="3983963"/>
          </a:xfrm>
        </p:spPr>
        <p:txBody>
          <a:bodyPr/>
          <a:lstStyle/>
          <a:p>
            <a:pPr lvl="1">
              <a:lnSpc>
                <a:spcPct val="90000"/>
              </a:lnSpc>
            </a:pPr>
            <a:r>
              <a:rPr lang="en-US" altLang="en-US" sz="2400" dirty="0">
                <a:solidFill>
                  <a:schemeClr val="tx1"/>
                </a:solidFill>
                <a:latin typeface="Nunito" pitchFamily="2" charset="0"/>
              </a:rPr>
              <a:t>lactic Acidosis</a:t>
            </a:r>
          </a:p>
          <a:p>
            <a:pPr lvl="1">
              <a:lnSpc>
                <a:spcPct val="90000"/>
              </a:lnSpc>
            </a:pPr>
            <a:r>
              <a:rPr lang="en-US" altLang="en-US" sz="2400" dirty="0">
                <a:solidFill>
                  <a:schemeClr val="tx1"/>
                </a:solidFill>
                <a:latin typeface="Nunito" pitchFamily="2" charset="0"/>
              </a:rPr>
              <a:t>Normal to low serum pyruvate, in comparison to Lactate</a:t>
            </a:r>
          </a:p>
          <a:p>
            <a:pPr lvl="1">
              <a:lnSpc>
                <a:spcPct val="90000"/>
              </a:lnSpc>
            </a:pPr>
            <a:r>
              <a:rPr lang="en-US" altLang="en-US" sz="2400" dirty="0">
                <a:solidFill>
                  <a:schemeClr val="tx1"/>
                </a:solidFill>
                <a:latin typeface="Nunito" pitchFamily="2" charset="0"/>
              </a:rPr>
              <a:t>Normal organic acids.</a:t>
            </a:r>
          </a:p>
          <a:p>
            <a:pPr lvl="1">
              <a:lnSpc>
                <a:spcPct val="90000"/>
              </a:lnSpc>
            </a:pPr>
            <a:endParaRPr lang="en-US" altLang="en-US" sz="2400" dirty="0">
              <a:solidFill>
                <a:schemeClr val="tx1"/>
              </a:solidFill>
              <a:latin typeface="Nunito" pitchFamily="2" charset="0"/>
            </a:endParaRPr>
          </a:p>
          <a:p>
            <a:pPr lvl="1">
              <a:lnSpc>
                <a:spcPct val="90000"/>
              </a:lnSpc>
            </a:pPr>
            <a:r>
              <a:rPr lang="en-US" altLang="en-US" sz="2400" dirty="0">
                <a:solidFill>
                  <a:srgbClr val="FF0000"/>
                </a:solidFill>
                <a:latin typeface="Nunito" pitchFamily="2" charset="0"/>
              </a:rPr>
              <a:t>*** Important to check CSF values of the above***</a:t>
            </a:r>
          </a:p>
          <a:p>
            <a:pPr>
              <a:lnSpc>
                <a:spcPct val="90000"/>
              </a:lnSpc>
            </a:pPr>
            <a:endParaRPr lang="en-US" altLang="en-US" sz="2800" dirty="0">
              <a:latin typeface="Nunito" pitchFamily="2" charset="0"/>
            </a:endParaRPr>
          </a:p>
          <a:p>
            <a:endParaRPr lang="en-US" dirty="0"/>
          </a:p>
        </p:txBody>
      </p:sp>
    </p:spTree>
    <p:extLst>
      <p:ext uri="{BB962C8B-B14F-4D97-AF65-F5344CB8AC3E}">
        <p14:creationId xmlns:p14="http://schemas.microsoft.com/office/powerpoint/2010/main" val="1090387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FE3DF91-B489-AE17-C3F2-D08B07C1656A}"/>
              </a:ext>
            </a:extLst>
          </p:cNvPr>
          <p:cNvSpPr>
            <a:spLocks noGrp="1" noRot="1" noChangeArrowheads="1"/>
          </p:cNvSpPr>
          <p:nvPr>
            <p:ph type="title"/>
          </p:nvPr>
        </p:nvSpPr>
        <p:spPr>
          <a:xfrm>
            <a:off x="140843" y="674688"/>
            <a:ext cx="6347713" cy="1320800"/>
          </a:xfrm>
        </p:spPr>
        <p:txBody>
          <a:bodyPr/>
          <a:lstStyle/>
          <a:p>
            <a:r>
              <a:rPr lang="en-US" altLang="en-US" b="1" u="sng" dirty="0">
                <a:solidFill>
                  <a:srgbClr val="99CC00"/>
                </a:solidFill>
                <a:effectLst>
                  <a:outerShdw blurRad="38100" dist="38100" dir="2700000" algn="tl">
                    <a:srgbClr val="FFFFFF"/>
                  </a:outerShdw>
                </a:effectLst>
                <a:latin typeface="Raleway ExtraBold" pitchFamily="2" charset="0"/>
              </a:rPr>
              <a:t>Leigh’s Disease :</a:t>
            </a:r>
          </a:p>
        </p:txBody>
      </p:sp>
      <p:sp>
        <p:nvSpPr>
          <p:cNvPr id="73731" name="Rectangle 3">
            <a:extLst>
              <a:ext uri="{FF2B5EF4-FFF2-40B4-BE49-F238E27FC236}">
                <a16:creationId xmlns:a16="http://schemas.microsoft.com/office/drawing/2014/main" id="{0783DD33-7F2B-9E1A-F78C-80395BD3FBB8}"/>
              </a:ext>
            </a:extLst>
          </p:cNvPr>
          <p:cNvSpPr>
            <a:spLocks noGrp="1" noRot="1" noChangeArrowheads="1"/>
          </p:cNvSpPr>
          <p:nvPr>
            <p:ph idx="1"/>
          </p:nvPr>
        </p:nvSpPr>
        <p:spPr>
          <a:xfrm>
            <a:off x="0" y="1524000"/>
            <a:ext cx="7162800" cy="5410200"/>
          </a:xfrm>
        </p:spPr>
        <p:txBody>
          <a:bodyPr>
            <a:normAutofit fontScale="92500" lnSpcReduction="10000"/>
          </a:bodyPr>
          <a:lstStyle/>
          <a:p>
            <a:pPr marL="0" indent="0">
              <a:lnSpc>
                <a:spcPct val="90000"/>
              </a:lnSpc>
              <a:buNone/>
            </a:pPr>
            <a:r>
              <a:rPr lang="en-US" altLang="en-US" sz="2800" b="1" dirty="0">
                <a:latin typeface="Nunito" pitchFamily="2" charset="0"/>
              </a:rPr>
              <a:t>( </a:t>
            </a:r>
            <a:r>
              <a:rPr lang="en-US" altLang="en-US" sz="2800" b="1" u="sng" dirty="0">
                <a:solidFill>
                  <a:schemeClr val="accent2"/>
                </a:solidFill>
                <a:latin typeface="Nunito" pitchFamily="2" charset="0"/>
              </a:rPr>
              <a:t>Subacute necrosing encephalopathy)</a:t>
            </a:r>
          </a:p>
          <a:p>
            <a:pPr>
              <a:lnSpc>
                <a:spcPct val="90000"/>
              </a:lnSpc>
            </a:pPr>
            <a:r>
              <a:rPr lang="en-US" altLang="en-US" sz="2800" dirty="0">
                <a:latin typeface="Nunito" pitchFamily="2" charset="0"/>
              </a:rPr>
              <a:t>Due to defects in the mitochondrial electron transport chain</a:t>
            </a:r>
          </a:p>
          <a:p>
            <a:pPr>
              <a:lnSpc>
                <a:spcPct val="90000"/>
              </a:lnSpc>
            </a:pPr>
            <a:r>
              <a:rPr lang="en-US" altLang="en-US" sz="2800" dirty="0">
                <a:latin typeface="Nunito" pitchFamily="2" charset="0"/>
              </a:rPr>
              <a:t>mostly present with developmental regression .</a:t>
            </a:r>
          </a:p>
          <a:p>
            <a:pPr>
              <a:lnSpc>
                <a:spcPct val="90000"/>
              </a:lnSpc>
            </a:pPr>
            <a:r>
              <a:rPr lang="en-US" altLang="en-US" sz="2800" dirty="0">
                <a:latin typeface="Nunito" pitchFamily="2" charset="0"/>
              </a:rPr>
              <a:t> symptoms include psychomotor regression , seizures , ataxia , dystonia , nystagmus .</a:t>
            </a:r>
          </a:p>
          <a:p>
            <a:pPr>
              <a:lnSpc>
                <a:spcPct val="90000"/>
              </a:lnSpc>
            </a:pPr>
            <a:r>
              <a:rPr lang="en-US" altLang="en-US" sz="2800" dirty="0">
                <a:latin typeface="Nunito" pitchFamily="2" charset="0"/>
              </a:rPr>
              <a:t> </a:t>
            </a:r>
            <a:r>
              <a:rPr lang="en-US" altLang="en-US" sz="2800" b="1" dirty="0">
                <a:solidFill>
                  <a:srgbClr val="FF0000"/>
                </a:solidFill>
                <a:latin typeface="Nunito" pitchFamily="2" charset="0"/>
              </a:rPr>
              <a:t>Diagnosis</a:t>
            </a:r>
            <a:r>
              <a:rPr lang="en-US" altLang="en-US" sz="2800" dirty="0">
                <a:latin typeface="Nunito" pitchFamily="2" charset="0"/>
              </a:rPr>
              <a:t> is usually confirmed by radiological evidence of symmetrical lesions in the basal ganglia, brain stem, and subthalamic nuclei. </a:t>
            </a:r>
          </a:p>
          <a:p>
            <a:pPr>
              <a:lnSpc>
                <a:spcPct val="90000"/>
              </a:lnSpc>
            </a:pPr>
            <a:r>
              <a:rPr lang="en-US" altLang="en-US" sz="2800" dirty="0">
                <a:latin typeface="Nunito" pitchFamily="2" charset="0"/>
              </a:rPr>
              <a:t>**Other Mitochondrial disorders for completion sake**</a:t>
            </a:r>
          </a:p>
          <a:p>
            <a:pPr lvl="1">
              <a:lnSpc>
                <a:spcPct val="90000"/>
              </a:lnSpc>
            </a:pPr>
            <a:r>
              <a:rPr lang="en-US" altLang="en-US" sz="2400" dirty="0">
                <a:latin typeface="Nunito" pitchFamily="2" charset="0"/>
              </a:rPr>
              <a:t>MELAS, MERRF, Leber’s HON</a:t>
            </a:r>
          </a:p>
        </p:txBody>
      </p:sp>
      <p:pic>
        <p:nvPicPr>
          <p:cNvPr id="3" name="Picture 2" descr="A close-up of a brain scan&#10;&#10;Description automatically generated">
            <a:extLst>
              <a:ext uri="{FF2B5EF4-FFF2-40B4-BE49-F238E27FC236}">
                <a16:creationId xmlns:a16="http://schemas.microsoft.com/office/drawing/2014/main" id="{4ECC303A-D81B-3C78-51C9-AB8FE2F8F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0"/>
            <a:ext cx="1981200" cy="2252662"/>
          </a:xfrm>
          <a:prstGeom prst="rect">
            <a:avLst/>
          </a:prstGeom>
        </p:spPr>
      </p:pic>
    </p:spTree>
    <p:extLst>
      <p:ext uri="{BB962C8B-B14F-4D97-AF65-F5344CB8AC3E}">
        <p14:creationId xmlns:p14="http://schemas.microsoft.com/office/powerpoint/2010/main" val="44082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149F833-7394-9BB2-E5E6-193FC690AB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965" y="1861207"/>
            <a:ext cx="8484913" cy="4280776"/>
          </a:xfrm>
        </p:spPr>
      </p:pic>
    </p:spTree>
    <p:extLst>
      <p:ext uri="{BB962C8B-B14F-4D97-AF65-F5344CB8AC3E}">
        <p14:creationId xmlns:p14="http://schemas.microsoft.com/office/powerpoint/2010/main" val="3139229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9DB30F8-30EC-AA93-660F-C7D47F0E06AA}"/>
              </a:ext>
            </a:extLst>
          </p:cNvPr>
          <p:cNvSpPr>
            <a:spLocks noGrp="1" noRot="1" noChangeArrowheads="1"/>
          </p:cNvSpPr>
          <p:nvPr>
            <p:ph type="title"/>
          </p:nvPr>
        </p:nvSpPr>
        <p:spPr>
          <a:xfrm>
            <a:off x="381000" y="457200"/>
            <a:ext cx="7886700" cy="1325563"/>
          </a:xfrm>
        </p:spPr>
        <p:txBody>
          <a:bodyPr/>
          <a:lstStyle/>
          <a:p>
            <a:r>
              <a:rPr lang="en-US" altLang="en-US" b="1" u="sng" dirty="0">
                <a:solidFill>
                  <a:srgbClr val="99CC00"/>
                </a:solidFill>
                <a:effectLst>
                  <a:outerShdw blurRad="38100" dist="38100" dir="2700000" algn="tl">
                    <a:srgbClr val="FFFFFF"/>
                  </a:outerShdw>
                </a:effectLst>
                <a:latin typeface="Raleway ExtraBold" pitchFamily="2" charset="0"/>
              </a:rPr>
              <a:t>Leukodystrophies:</a:t>
            </a:r>
          </a:p>
        </p:txBody>
      </p:sp>
      <p:sp>
        <p:nvSpPr>
          <p:cNvPr id="53251" name="Rectangle 3">
            <a:extLst>
              <a:ext uri="{FF2B5EF4-FFF2-40B4-BE49-F238E27FC236}">
                <a16:creationId xmlns:a16="http://schemas.microsoft.com/office/drawing/2014/main" id="{D8ACAD90-72FA-EB84-7F42-DCA17CBDA875}"/>
              </a:ext>
            </a:extLst>
          </p:cNvPr>
          <p:cNvSpPr>
            <a:spLocks noGrp="1" noRot="1" noChangeArrowheads="1"/>
          </p:cNvSpPr>
          <p:nvPr>
            <p:ph idx="1"/>
          </p:nvPr>
        </p:nvSpPr>
        <p:spPr>
          <a:xfrm>
            <a:off x="152400" y="1371600"/>
            <a:ext cx="8689975" cy="5257800"/>
          </a:xfrm>
        </p:spPr>
        <p:txBody>
          <a:bodyPr>
            <a:normAutofit/>
          </a:bodyPr>
          <a:lstStyle/>
          <a:p>
            <a:pPr>
              <a:lnSpc>
                <a:spcPct val="80000"/>
              </a:lnSpc>
            </a:pPr>
            <a:r>
              <a:rPr lang="en-US" altLang="en-US" sz="2600" b="1" u="sng" dirty="0" err="1">
                <a:solidFill>
                  <a:srgbClr val="D6DA24"/>
                </a:solidFill>
                <a:latin typeface="Nunito" pitchFamily="2" charset="0"/>
              </a:rPr>
              <a:t>Krabbe</a:t>
            </a:r>
            <a:r>
              <a:rPr lang="en-US" altLang="en-US" sz="2600" b="1" u="sng" dirty="0">
                <a:solidFill>
                  <a:srgbClr val="D6DA24"/>
                </a:solidFill>
                <a:latin typeface="Nunito" pitchFamily="2" charset="0"/>
              </a:rPr>
              <a:t> disease:</a:t>
            </a:r>
          </a:p>
          <a:p>
            <a:pPr lvl="1">
              <a:lnSpc>
                <a:spcPct val="80000"/>
              </a:lnSpc>
            </a:pPr>
            <a:r>
              <a:rPr lang="en-US" altLang="en-US" sz="2600" u="sng" dirty="0">
                <a:latin typeface="Nunito" pitchFamily="2" charset="0"/>
              </a:rPr>
              <a:t>Type 1- </a:t>
            </a:r>
            <a:r>
              <a:rPr lang="en-US" altLang="en-US" sz="2600" dirty="0">
                <a:latin typeface="Nunito" pitchFamily="2" charset="0"/>
              </a:rPr>
              <a:t> “Infantile”= irritability, hypertonia, hyperesthesia, and psychomotor arrest, followed by rapid deterioration, optic atrophy, and early death </a:t>
            </a:r>
          </a:p>
          <a:p>
            <a:pPr lvl="1">
              <a:lnSpc>
                <a:spcPct val="80000"/>
              </a:lnSpc>
            </a:pPr>
            <a:r>
              <a:rPr lang="en-US" altLang="en-US" sz="2600" u="sng" dirty="0">
                <a:latin typeface="Nunito" pitchFamily="2" charset="0"/>
              </a:rPr>
              <a:t>Type 2- </a:t>
            </a:r>
            <a:r>
              <a:rPr lang="en-US" altLang="en-US" sz="2600" dirty="0">
                <a:latin typeface="Nunito" pitchFamily="2" charset="0"/>
              </a:rPr>
              <a:t>Late infantile</a:t>
            </a:r>
            <a:endParaRPr lang="en-US" altLang="en-US" sz="2600" u="sng" dirty="0">
              <a:latin typeface="Nunito" pitchFamily="2" charset="0"/>
            </a:endParaRPr>
          </a:p>
          <a:p>
            <a:pPr lvl="1">
              <a:lnSpc>
                <a:spcPct val="80000"/>
              </a:lnSpc>
            </a:pPr>
            <a:r>
              <a:rPr lang="en-US" altLang="en-US" sz="2600" u="sng" dirty="0">
                <a:latin typeface="Nunito" pitchFamily="2" charset="0"/>
              </a:rPr>
              <a:t>Type 3- </a:t>
            </a:r>
            <a:r>
              <a:rPr lang="en-US" altLang="en-US" sz="2600" dirty="0">
                <a:latin typeface="Nunito" pitchFamily="2" charset="0"/>
              </a:rPr>
              <a:t>Juvenile</a:t>
            </a:r>
            <a:endParaRPr lang="en-US" altLang="en-US" sz="2600" u="sng" dirty="0">
              <a:latin typeface="Nunito" pitchFamily="2" charset="0"/>
            </a:endParaRPr>
          </a:p>
          <a:p>
            <a:pPr lvl="1">
              <a:lnSpc>
                <a:spcPct val="80000"/>
              </a:lnSpc>
            </a:pPr>
            <a:r>
              <a:rPr lang="en-US" altLang="en-US" sz="2600" u="sng" dirty="0">
                <a:latin typeface="Nunito" pitchFamily="2" charset="0"/>
              </a:rPr>
              <a:t>Type 4- </a:t>
            </a:r>
            <a:r>
              <a:rPr lang="en-US" altLang="en-US" sz="2600" dirty="0">
                <a:latin typeface="Nunito" pitchFamily="2" charset="0"/>
              </a:rPr>
              <a:t>Adult</a:t>
            </a:r>
            <a:endParaRPr lang="en-US" altLang="en-US" sz="2600" u="sng" dirty="0">
              <a:latin typeface="Nunito" pitchFamily="2" charset="0"/>
            </a:endParaRPr>
          </a:p>
          <a:p>
            <a:pPr>
              <a:lnSpc>
                <a:spcPct val="80000"/>
              </a:lnSpc>
            </a:pPr>
            <a:r>
              <a:rPr lang="en-US" altLang="en-US" sz="2600" dirty="0">
                <a:latin typeface="Nunito" pitchFamily="2" charset="0"/>
              </a:rPr>
              <a:t>A demyelination disorder due to CNS white matter accumulation of </a:t>
            </a:r>
            <a:r>
              <a:rPr lang="en-US" altLang="en-US" sz="2600" dirty="0" err="1">
                <a:latin typeface="Nunito" pitchFamily="2" charset="0"/>
              </a:rPr>
              <a:t>galactosylceramide</a:t>
            </a:r>
            <a:r>
              <a:rPr lang="en-US" altLang="en-US" sz="2600" dirty="0">
                <a:latin typeface="Nunito" pitchFamily="2" charset="0"/>
              </a:rPr>
              <a:t>. </a:t>
            </a:r>
          </a:p>
          <a:p>
            <a:pPr>
              <a:lnSpc>
                <a:spcPct val="80000"/>
              </a:lnSpc>
            </a:pPr>
            <a:r>
              <a:rPr lang="en-US" altLang="en-US" sz="2600" dirty="0">
                <a:solidFill>
                  <a:srgbClr val="FF0000"/>
                </a:solidFill>
                <a:latin typeface="Nunito" pitchFamily="2" charset="0"/>
              </a:rPr>
              <a:t>Diagnosis</a:t>
            </a:r>
            <a:r>
              <a:rPr lang="en-US" altLang="en-US" sz="2600" dirty="0">
                <a:latin typeface="Nunito" pitchFamily="2" charset="0"/>
              </a:rPr>
              <a:t>: supported by cortical atrophy on CT/MRI, </a:t>
            </a:r>
            <a:r>
              <a:rPr lang="en-US" altLang="en-US" sz="2600" u="sng" dirty="0">
                <a:solidFill>
                  <a:srgbClr val="7C4C28"/>
                </a:solidFill>
                <a:latin typeface="Nunito" pitchFamily="2" charset="0"/>
              </a:rPr>
              <a:t>High CSF protein</a:t>
            </a:r>
            <a:r>
              <a:rPr lang="en-US" altLang="en-US" sz="2600" dirty="0">
                <a:latin typeface="Nunito" pitchFamily="2" charset="0"/>
              </a:rPr>
              <a:t> and definite evidence of deficient</a:t>
            </a:r>
            <a:r>
              <a:rPr lang="en-US" altLang="en-US" sz="2600" u="sng" dirty="0">
                <a:latin typeface="Nunito" pitchFamily="2" charset="0"/>
              </a:rPr>
              <a:t> </a:t>
            </a:r>
            <a:r>
              <a:rPr lang="en-US" altLang="en-US" sz="2600" u="sng" dirty="0">
                <a:solidFill>
                  <a:srgbClr val="D6DA24"/>
                </a:solidFill>
                <a:latin typeface="Nunito" pitchFamily="2" charset="0"/>
              </a:rPr>
              <a:t>GALC (</a:t>
            </a:r>
            <a:r>
              <a:rPr lang="en-US" altLang="en-US" sz="2600" u="sng" dirty="0" err="1">
                <a:solidFill>
                  <a:srgbClr val="D6DA24"/>
                </a:solidFill>
                <a:latin typeface="Nunito" pitchFamily="2" charset="0"/>
              </a:rPr>
              <a:t>galactocerebrosidase</a:t>
            </a:r>
            <a:r>
              <a:rPr lang="en-US" altLang="en-US" sz="2600" u="sng" dirty="0">
                <a:solidFill>
                  <a:srgbClr val="D6DA24"/>
                </a:solidFill>
                <a:latin typeface="Nunito" pitchFamily="2" charset="0"/>
              </a:rPr>
              <a:t> ) assay </a:t>
            </a:r>
            <a:r>
              <a:rPr lang="en-US" altLang="en-US" sz="2600" dirty="0">
                <a:solidFill>
                  <a:srgbClr val="D6DA24"/>
                </a:solidFill>
                <a:latin typeface="Nunito" pitchFamily="2" charset="0"/>
              </a:rPr>
              <a:t>in WBCs or skin fibroblasts.</a:t>
            </a:r>
          </a:p>
        </p:txBody>
      </p:sp>
    </p:spTree>
    <p:extLst>
      <p:ext uri="{BB962C8B-B14F-4D97-AF65-F5344CB8AC3E}">
        <p14:creationId xmlns:p14="http://schemas.microsoft.com/office/powerpoint/2010/main" val="3401082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6347714" cy="1320800"/>
          </a:xfrm>
        </p:spPr>
        <p:txBody>
          <a:bodyPr/>
          <a:lstStyle/>
          <a:p>
            <a:r>
              <a:rPr lang="en-US" dirty="0"/>
              <a:t>Peroxisomal Disorders </a:t>
            </a:r>
          </a:p>
        </p:txBody>
      </p:sp>
      <p:sp>
        <p:nvSpPr>
          <p:cNvPr id="3" name="Rectangle 2"/>
          <p:cNvSpPr/>
          <p:nvPr/>
        </p:nvSpPr>
        <p:spPr>
          <a:xfrm>
            <a:off x="457200" y="2029460"/>
            <a:ext cx="7162800" cy="3693319"/>
          </a:xfrm>
          <a:prstGeom prst="rect">
            <a:avLst/>
          </a:prstGeom>
        </p:spPr>
        <p:txBody>
          <a:bodyPr wrap="square">
            <a:spAutoFit/>
          </a:bodyPr>
          <a:lstStyle/>
          <a:p>
            <a:r>
              <a:rPr lang="en-US" dirty="0">
                <a:latin typeface="Nunito" pitchFamily="2" charset="0"/>
              </a:rPr>
              <a:t>Peroxisomes are subcellular organelles involved in metabolism and biosynthesis of bile acids, membrane phospholipids, and some β-oxidation of long-chain fatty acids.</a:t>
            </a:r>
          </a:p>
          <a:p>
            <a:endParaRPr lang="en-US" dirty="0"/>
          </a:p>
          <a:p>
            <a:r>
              <a:rPr lang="en-US" dirty="0"/>
              <a:t>Disorders of very-long-chain fatty acids (VLCFAs) fall within the broader group  of </a:t>
            </a:r>
            <a:r>
              <a:rPr lang="en-US" dirty="0" err="1"/>
              <a:t>peroxisomal</a:t>
            </a:r>
            <a:r>
              <a:rPr lang="en-US" dirty="0"/>
              <a:t> diseases. </a:t>
            </a:r>
          </a:p>
          <a:p>
            <a:endParaRPr lang="en-US" dirty="0"/>
          </a:p>
          <a:p>
            <a:r>
              <a:rPr lang="en-US" dirty="0"/>
              <a:t>The </a:t>
            </a:r>
            <a:r>
              <a:rPr lang="en-US" dirty="0" err="1"/>
              <a:t>peroxisomal</a:t>
            </a:r>
            <a:r>
              <a:rPr lang="en-US" dirty="0"/>
              <a:t> diseases are genetically determined </a:t>
            </a:r>
          </a:p>
          <a:p>
            <a:r>
              <a:rPr lang="en-US" dirty="0"/>
              <a:t>disorders  caused either by : the </a:t>
            </a:r>
            <a:r>
              <a:rPr lang="en-US" dirty="0">
                <a:solidFill>
                  <a:srgbClr val="FF0000"/>
                </a:solidFill>
              </a:rPr>
              <a:t>failure</a:t>
            </a:r>
            <a:r>
              <a:rPr lang="en-US" dirty="0"/>
              <a:t> to form or </a:t>
            </a:r>
            <a:r>
              <a:rPr lang="en-US" dirty="0">
                <a:solidFill>
                  <a:srgbClr val="FF0000"/>
                </a:solidFill>
              </a:rPr>
              <a:t>maintain</a:t>
            </a:r>
            <a:r>
              <a:rPr lang="en-US" dirty="0"/>
              <a:t> the </a:t>
            </a:r>
            <a:r>
              <a:rPr lang="en-US" dirty="0">
                <a:solidFill>
                  <a:srgbClr val="FF0000"/>
                </a:solidFill>
              </a:rPr>
              <a:t>peroxisome</a:t>
            </a:r>
            <a:r>
              <a:rPr lang="en-US" dirty="0"/>
              <a:t> or by a </a:t>
            </a:r>
            <a:r>
              <a:rPr lang="en-US" dirty="0">
                <a:solidFill>
                  <a:srgbClr val="FF0000"/>
                </a:solidFill>
              </a:rPr>
              <a:t>defect</a:t>
            </a:r>
            <a:r>
              <a:rPr lang="en-US" dirty="0"/>
              <a:t> in the </a:t>
            </a:r>
            <a:r>
              <a:rPr lang="en-US" dirty="0">
                <a:solidFill>
                  <a:srgbClr val="FF0000"/>
                </a:solidFill>
              </a:rPr>
              <a:t>function</a:t>
            </a:r>
            <a:r>
              <a:rPr lang="en-US" dirty="0"/>
              <a:t> of a </a:t>
            </a:r>
            <a:r>
              <a:rPr lang="en-US" dirty="0">
                <a:solidFill>
                  <a:srgbClr val="FF0000"/>
                </a:solidFill>
              </a:rPr>
              <a:t>single</a:t>
            </a:r>
            <a:r>
              <a:rPr lang="en-US" dirty="0"/>
              <a:t> </a:t>
            </a:r>
            <a:r>
              <a:rPr lang="en-US" dirty="0">
                <a:solidFill>
                  <a:srgbClr val="FF0000"/>
                </a:solidFill>
              </a:rPr>
              <a:t>protein</a:t>
            </a:r>
            <a:r>
              <a:rPr lang="en-US" dirty="0"/>
              <a:t> that is normally located in this organelle. </a:t>
            </a:r>
          </a:p>
          <a:p>
            <a:endParaRPr lang="en-US" dirty="0"/>
          </a:p>
          <a:p>
            <a:endParaRPr lang="en-US" dirty="0"/>
          </a:p>
        </p:txBody>
      </p:sp>
    </p:spTree>
    <p:extLst>
      <p:ext uri="{BB962C8B-B14F-4D97-AF65-F5344CB8AC3E}">
        <p14:creationId xmlns:p14="http://schemas.microsoft.com/office/powerpoint/2010/main" val="4099997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52</a:t>
            </a:fld>
            <a:endParaRPr lang="en-US" dirty="0"/>
          </a:p>
        </p:txBody>
      </p:sp>
      <p:pic>
        <p:nvPicPr>
          <p:cNvPr id="3" name="Content Placeholder 5"/>
          <p:cNvPicPr>
            <a:picLocks noChangeAspect="1"/>
          </p:cNvPicPr>
          <p:nvPr/>
        </p:nvPicPr>
        <p:blipFill>
          <a:blip r:embed="rId2"/>
          <a:stretch>
            <a:fillRect/>
          </a:stretch>
        </p:blipFill>
        <p:spPr>
          <a:xfrm>
            <a:off x="838200" y="657954"/>
            <a:ext cx="6803822" cy="5543551"/>
          </a:xfrm>
          <a:prstGeom prst="rect">
            <a:avLst/>
          </a:prstGeom>
        </p:spPr>
      </p:pic>
      <p:sp>
        <p:nvSpPr>
          <p:cNvPr id="5" name="Content Placeholder 7"/>
          <p:cNvSpPr txBox="1">
            <a:spLocks/>
          </p:cNvSpPr>
          <p:nvPr/>
        </p:nvSpPr>
        <p:spPr>
          <a:xfrm>
            <a:off x="987552" y="2913475"/>
            <a:ext cx="1005841" cy="51625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100" dirty="0">
                <a:solidFill>
                  <a:schemeClr val="bg1"/>
                </a:solidFill>
              </a:rPr>
              <a:t>.</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89E9886A-6DC1-5F1E-9AF6-0EF43851CDD1}"/>
                  </a:ext>
                </a:extLst>
              </p14:cNvPr>
              <p14:cNvContentPartPr/>
              <p14:nvPr/>
            </p14:nvContentPartPr>
            <p14:xfrm>
              <a:off x="1159560" y="1533800"/>
              <a:ext cx="151200" cy="11160"/>
            </p14:xfrm>
          </p:contentPart>
        </mc:Choice>
        <mc:Fallback xmlns="">
          <p:pic>
            <p:nvPicPr>
              <p:cNvPr id="6" name="Ink 5">
                <a:extLst>
                  <a:ext uri="{FF2B5EF4-FFF2-40B4-BE49-F238E27FC236}">
                    <a16:creationId xmlns:a16="http://schemas.microsoft.com/office/drawing/2014/main" id="{89E9886A-6DC1-5F1E-9AF6-0EF43851CDD1}"/>
                  </a:ext>
                </a:extLst>
              </p:cNvPr>
              <p:cNvPicPr/>
              <p:nvPr/>
            </p:nvPicPr>
            <p:blipFill>
              <a:blip r:embed="rId4"/>
              <a:stretch>
                <a:fillRect/>
              </a:stretch>
            </p:blipFill>
            <p:spPr>
              <a:xfrm>
                <a:off x="1150560" y="1524800"/>
                <a:ext cx="168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BA634488-DD2B-BB6C-7581-A65AEB6EF2FB}"/>
                  </a:ext>
                </a:extLst>
              </p14:cNvPr>
              <p14:cNvContentPartPr/>
              <p14:nvPr/>
            </p14:nvContentPartPr>
            <p14:xfrm>
              <a:off x="1026720" y="2803880"/>
              <a:ext cx="294120" cy="360"/>
            </p14:xfrm>
          </p:contentPart>
        </mc:Choice>
        <mc:Fallback xmlns="">
          <p:pic>
            <p:nvPicPr>
              <p:cNvPr id="9" name="Ink 8">
                <a:extLst>
                  <a:ext uri="{FF2B5EF4-FFF2-40B4-BE49-F238E27FC236}">
                    <a16:creationId xmlns:a16="http://schemas.microsoft.com/office/drawing/2014/main" id="{BA634488-DD2B-BB6C-7581-A65AEB6EF2FB}"/>
                  </a:ext>
                </a:extLst>
              </p:cNvPr>
              <p:cNvPicPr/>
              <p:nvPr/>
            </p:nvPicPr>
            <p:blipFill>
              <a:blip r:embed="rId6"/>
              <a:stretch>
                <a:fillRect/>
              </a:stretch>
            </p:blipFill>
            <p:spPr>
              <a:xfrm>
                <a:off x="1018080" y="2794880"/>
                <a:ext cx="311760" cy="18000"/>
              </a:xfrm>
              <a:prstGeom prst="rect">
                <a:avLst/>
              </a:prstGeom>
            </p:spPr>
          </p:pic>
        </mc:Fallback>
      </mc:AlternateContent>
    </p:spTree>
    <p:extLst>
      <p:ext uri="{BB962C8B-B14F-4D97-AF65-F5344CB8AC3E}">
        <p14:creationId xmlns:p14="http://schemas.microsoft.com/office/powerpoint/2010/main" val="1003062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66EE-02A5-6308-3F22-CADAACA3ACED}"/>
              </a:ext>
            </a:extLst>
          </p:cNvPr>
          <p:cNvSpPr>
            <a:spLocks noGrp="1"/>
          </p:cNvSpPr>
          <p:nvPr>
            <p:ph type="title"/>
          </p:nvPr>
        </p:nvSpPr>
        <p:spPr>
          <a:xfrm>
            <a:off x="152400" y="185738"/>
            <a:ext cx="7886700" cy="1325563"/>
          </a:xfrm>
        </p:spPr>
        <p:txBody>
          <a:bodyPr/>
          <a:lstStyle/>
          <a:p>
            <a:r>
              <a:rPr lang="en-US" b="1" dirty="0">
                <a:latin typeface="Raleway ExtraBold" pitchFamily="2" charset="0"/>
              </a:rPr>
              <a:t>Zellweger syndrome</a:t>
            </a:r>
            <a:br>
              <a:rPr lang="en-US" b="1" dirty="0">
                <a:latin typeface="Raleway ExtraBold" pitchFamily="2" charset="0"/>
              </a:rPr>
            </a:br>
            <a:r>
              <a:rPr lang="en-US" b="1" dirty="0">
                <a:latin typeface="Raleway ExtraBold" pitchFamily="2" charset="0"/>
              </a:rPr>
              <a:t> ( cerebrohepatorenal syndrome ) </a:t>
            </a:r>
          </a:p>
        </p:txBody>
      </p:sp>
      <p:sp>
        <p:nvSpPr>
          <p:cNvPr id="3" name="Content Placeholder 2">
            <a:extLst>
              <a:ext uri="{FF2B5EF4-FFF2-40B4-BE49-F238E27FC236}">
                <a16:creationId xmlns:a16="http://schemas.microsoft.com/office/drawing/2014/main" id="{AA095706-ABA3-3F9F-46CC-07D89753A9F3}"/>
              </a:ext>
            </a:extLst>
          </p:cNvPr>
          <p:cNvSpPr>
            <a:spLocks noGrp="1"/>
          </p:cNvSpPr>
          <p:nvPr>
            <p:ph idx="1"/>
          </p:nvPr>
        </p:nvSpPr>
        <p:spPr>
          <a:xfrm>
            <a:off x="152400" y="1690689"/>
            <a:ext cx="8362950" cy="4486274"/>
          </a:xfrm>
        </p:spPr>
        <p:txBody>
          <a:bodyPr>
            <a:noAutofit/>
          </a:bodyPr>
          <a:lstStyle/>
          <a:p>
            <a:r>
              <a:rPr lang="en-US" sz="2600" dirty="0">
                <a:latin typeface="Nunito" pitchFamily="2" charset="0"/>
              </a:rPr>
              <a:t>Autosomal Recessive disease</a:t>
            </a:r>
          </a:p>
          <a:p>
            <a:r>
              <a:rPr lang="en-US" sz="2600" dirty="0">
                <a:latin typeface="Nunito" pitchFamily="2" charset="0"/>
              </a:rPr>
              <a:t>Peroxisomes are virtually absent, which means there will be no oxidation of VLCFAs </a:t>
            </a:r>
          </a:p>
          <a:p>
            <a:r>
              <a:rPr lang="en-US" altLang="en-US" sz="2600" dirty="0">
                <a:latin typeface="Nunito" pitchFamily="2" charset="0"/>
              </a:rPr>
              <a:t>Progressive degeneration of Brain/Liver/Kidney, with death around 6 months after onset.</a:t>
            </a:r>
            <a:endParaRPr lang="en-US" sz="2600" dirty="0">
              <a:latin typeface="Nunito" pitchFamily="2" charset="0"/>
            </a:endParaRPr>
          </a:p>
          <a:p>
            <a:r>
              <a:rPr lang="en-US" sz="2600" dirty="0">
                <a:latin typeface="Nunito" pitchFamily="2" charset="0"/>
              </a:rPr>
              <a:t>Typically and easily recognized dysmorphic facies.</a:t>
            </a:r>
          </a:p>
          <a:p>
            <a:r>
              <a:rPr lang="en-US" sz="2600" dirty="0">
                <a:latin typeface="Nunito" pitchFamily="2" charset="0"/>
              </a:rPr>
              <a:t>Features present in affected infants : </a:t>
            </a:r>
          </a:p>
          <a:p>
            <a:pPr marL="0" indent="0">
              <a:buNone/>
            </a:pPr>
            <a:r>
              <a:rPr lang="en-US" sz="2600" dirty="0">
                <a:solidFill>
                  <a:srgbClr val="FF0000"/>
                </a:solidFill>
                <a:latin typeface="Nunito" pitchFamily="2" charset="0"/>
              </a:rPr>
              <a:t>- high foreheads , flat orbital ridges , widely open fontanelles , hepatomegaly and hypotonia </a:t>
            </a:r>
          </a:p>
          <a:p>
            <a:pPr marL="0" indent="0">
              <a:buNone/>
            </a:pPr>
            <a:r>
              <a:rPr lang="en-US" sz="2600" dirty="0">
                <a:solidFill>
                  <a:srgbClr val="FF0000"/>
                </a:solidFill>
                <a:latin typeface="Nunito" pitchFamily="2" charset="0"/>
              </a:rPr>
              <a:t>May include other symptoms such as failure to thrive , seizures and nystagmus</a:t>
            </a:r>
          </a:p>
          <a:p>
            <a:pPr>
              <a:buFont typeface="Wingdings" panose="05000000000000000000" pitchFamily="2" charset="2"/>
              <a:buChar char="Ø"/>
            </a:pPr>
            <a:endParaRPr lang="en-US" sz="2600" dirty="0">
              <a:latin typeface="Nunito" pitchFamily="2" charset="0"/>
            </a:endParaRPr>
          </a:p>
        </p:txBody>
      </p:sp>
      <p:sp>
        <p:nvSpPr>
          <p:cNvPr id="4" name="Slide Number Placeholder 3">
            <a:extLst>
              <a:ext uri="{FF2B5EF4-FFF2-40B4-BE49-F238E27FC236}">
                <a16:creationId xmlns:a16="http://schemas.microsoft.com/office/drawing/2014/main" id="{F4FE8479-DD61-AC75-5CF4-E486AC0EA596}"/>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2722570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59162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3D97C-3030-332E-0E39-B2CE068E1998}"/>
              </a:ext>
            </a:extLst>
          </p:cNvPr>
          <p:cNvSpPr>
            <a:spLocks noGrp="1"/>
          </p:cNvSpPr>
          <p:nvPr>
            <p:ph idx="1"/>
          </p:nvPr>
        </p:nvSpPr>
        <p:spPr>
          <a:xfrm>
            <a:off x="0" y="879065"/>
            <a:ext cx="8382000" cy="5826535"/>
          </a:xfrm>
        </p:spPr>
        <p:txBody>
          <a:bodyPr>
            <a:noAutofit/>
          </a:bodyPr>
          <a:lstStyle/>
          <a:p>
            <a:r>
              <a:rPr lang="en-US" sz="2600" dirty="0">
                <a:latin typeface="Nunito" pitchFamily="2" charset="0"/>
              </a:rPr>
              <a:t> Diagnostic testing includes :</a:t>
            </a:r>
          </a:p>
          <a:p>
            <a:pPr marL="0" indent="0">
              <a:buNone/>
            </a:pPr>
            <a:r>
              <a:rPr lang="en-US" sz="2600" dirty="0">
                <a:latin typeface="Nunito" pitchFamily="2" charset="0"/>
              </a:rPr>
              <a:t> 1.measurement of VLCFAs in plasma and pipecolic acid in urine. </a:t>
            </a:r>
          </a:p>
          <a:p>
            <a:pPr marL="0" indent="0">
              <a:buNone/>
            </a:pPr>
            <a:r>
              <a:rPr lang="en-US" sz="2600" dirty="0">
                <a:latin typeface="Nunito" pitchFamily="2" charset="0"/>
              </a:rPr>
              <a:t>2.Specific molecular testing(PEX genes)</a:t>
            </a:r>
          </a:p>
          <a:p>
            <a:pPr marL="0" indent="0">
              <a:buNone/>
            </a:pPr>
            <a:endParaRPr lang="en-US" sz="2600" dirty="0">
              <a:latin typeface="Nunito" pitchFamily="2" charset="0"/>
            </a:endParaRPr>
          </a:p>
          <a:p>
            <a:pPr marL="0" indent="0">
              <a:buNone/>
            </a:pPr>
            <a:endParaRPr lang="en-US" sz="2600" dirty="0">
              <a:latin typeface="Nunito" pitchFamily="2" charset="0"/>
            </a:endParaRPr>
          </a:p>
        </p:txBody>
      </p:sp>
      <p:sp>
        <p:nvSpPr>
          <p:cNvPr id="4" name="Slide Number Placeholder 3">
            <a:extLst>
              <a:ext uri="{FF2B5EF4-FFF2-40B4-BE49-F238E27FC236}">
                <a16:creationId xmlns:a16="http://schemas.microsoft.com/office/drawing/2014/main" id="{7A31750E-F481-54FF-8B37-B8A9AF99EB14}"/>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469959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65126"/>
            <a:ext cx="8610600" cy="1325563"/>
          </a:xfrm>
        </p:spPr>
        <p:txBody>
          <a:bodyPr/>
          <a:lstStyle/>
          <a:p>
            <a:r>
              <a:rPr lang="en-US" b="1" dirty="0">
                <a:latin typeface="Raleway ExtraBold" pitchFamily="2" charset="0"/>
              </a:rPr>
              <a:t>ADRENOLEUKODYSTROPHY (X-LINKED):</a:t>
            </a:r>
          </a:p>
        </p:txBody>
      </p:sp>
      <p:sp>
        <p:nvSpPr>
          <p:cNvPr id="8" name="Content Placeholder 7"/>
          <p:cNvSpPr>
            <a:spLocks noGrp="1"/>
          </p:cNvSpPr>
          <p:nvPr>
            <p:ph idx="1"/>
          </p:nvPr>
        </p:nvSpPr>
        <p:spPr>
          <a:xfrm>
            <a:off x="228600" y="1825625"/>
            <a:ext cx="8286750" cy="4351338"/>
          </a:xfrm>
        </p:spPr>
        <p:txBody>
          <a:bodyPr>
            <a:normAutofit lnSpcReduction="10000"/>
          </a:bodyPr>
          <a:lstStyle/>
          <a:p>
            <a:r>
              <a:rPr lang="en-US" sz="2400" b="1" dirty="0">
                <a:latin typeface="Nunito" pitchFamily="2" charset="0"/>
              </a:rPr>
              <a:t>Adrenoleukodystrophy</a:t>
            </a:r>
            <a:r>
              <a:rPr lang="en-US" sz="2400" dirty="0">
                <a:latin typeface="Nunito" pitchFamily="2" charset="0"/>
              </a:rPr>
              <a:t> (ALD) is a rare genetic condition that is caused by a defect in a peroxisomal membrane protein which  causes the </a:t>
            </a:r>
            <a:r>
              <a:rPr lang="en-US" sz="2400" dirty="0">
                <a:solidFill>
                  <a:srgbClr val="FF0000"/>
                </a:solidFill>
                <a:latin typeface="Nunito" pitchFamily="2" charset="0"/>
              </a:rPr>
              <a:t>buildup</a:t>
            </a:r>
            <a:r>
              <a:rPr lang="en-US" sz="2400" dirty="0">
                <a:latin typeface="Nunito" pitchFamily="2" charset="0"/>
              </a:rPr>
              <a:t> of very </a:t>
            </a:r>
            <a:r>
              <a:rPr lang="en-US" sz="2400" dirty="0">
                <a:solidFill>
                  <a:srgbClr val="FF0000"/>
                </a:solidFill>
                <a:latin typeface="Nunito" pitchFamily="2" charset="0"/>
              </a:rPr>
              <a:t>long</a:t>
            </a:r>
            <a:r>
              <a:rPr lang="en-US" sz="2400" dirty="0">
                <a:latin typeface="Nunito" pitchFamily="2" charset="0"/>
              </a:rPr>
              <a:t> </a:t>
            </a:r>
            <a:r>
              <a:rPr lang="en-US" sz="2400" dirty="0">
                <a:solidFill>
                  <a:srgbClr val="FF0000"/>
                </a:solidFill>
                <a:latin typeface="Nunito" pitchFamily="2" charset="0"/>
              </a:rPr>
              <a:t>chain</a:t>
            </a:r>
            <a:r>
              <a:rPr lang="en-US" sz="2400" dirty="0">
                <a:latin typeface="Nunito" pitchFamily="2" charset="0"/>
              </a:rPr>
              <a:t> fatty acids (VLCFAs) in the </a:t>
            </a:r>
            <a:r>
              <a:rPr lang="en-US" sz="2400" dirty="0">
                <a:solidFill>
                  <a:srgbClr val="FF0000"/>
                </a:solidFill>
                <a:latin typeface="Nunito" pitchFamily="2" charset="0"/>
              </a:rPr>
              <a:t>brain</a:t>
            </a:r>
            <a:r>
              <a:rPr lang="en-US" sz="2400" dirty="0">
                <a:latin typeface="Nunito" pitchFamily="2" charset="0"/>
              </a:rPr>
              <a:t>. </a:t>
            </a:r>
          </a:p>
          <a:p>
            <a:r>
              <a:rPr lang="en-US" sz="2400" dirty="0">
                <a:latin typeface="Nunito" pitchFamily="2" charset="0"/>
              </a:rPr>
              <a:t>When VLCFAs accumulate, it causes </a:t>
            </a:r>
            <a:r>
              <a:rPr lang="en-US" sz="2400" dirty="0">
                <a:solidFill>
                  <a:srgbClr val="FF0000"/>
                </a:solidFill>
                <a:latin typeface="Nunito" pitchFamily="2" charset="0"/>
              </a:rPr>
              <a:t>inflammatory</a:t>
            </a:r>
            <a:r>
              <a:rPr lang="en-US" sz="2400" dirty="0">
                <a:latin typeface="Nunito" pitchFamily="2" charset="0"/>
              </a:rPr>
              <a:t> </a:t>
            </a:r>
            <a:r>
              <a:rPr lang="en-US" sz="2400" dirty="0">
                <a:solidFill>
                  <a:srgbClr val="FF0000"/>
                </a:solidFill>
                <a:latin typeface="Nunito" pitchFamily="2" charset="0"/>
              </a:rPr>
              <a:t>demyelination</a:t>
            </a:r>
            <a:r>
              <a:rPr lang="en-US" sz="2400" dirty="0">
                <a:latin typeface="Nunito" pitchFamily="2" charset="0"/>
              </a:rPr>
              <a:t> affecting </a:t>
            </a:r>
            <a:r>
              <a:rPr lang="en-US" sz="2400" dirty="0">
                <a:solidFill>
                  <a:srgbClr val="FF0000"/>
                </a:solidFill>
                <a:latin typeface="Nunito" pitchFamily="2" charset="0"/>
              </a:rPr>
              <a:t>brain</a:t>
            </a:r>
            <a:r>
              <a:rPr lang="en-US" sz="2400" dirty="0">
                <a:latin typeface="Nunito" pitchFamily="2" charset="0"/>
              </a:rPr>
              <a:t> and </a:t>
            </a:r>
            <a:r>
              <a:rPr lang="en-US" sz="2400" dirty="0">
                <a:solidFill>
                  <a:srgbClr val="FF0000"/>
                </a:solidFill>
                <a:latin typeface="Nunito" pitchFamily="2" charset="0"/>
              </a:rPr>
              <a:t>peripheral</a:t>
            </a:r>
            <a:r>
              <a:rPr lang="en-US" sz="2400" dirty="0">
                <a:latin typeface="Nunito" pitchFamily="2" charset="0"/>
              </a:rPr>
              <a:t> nerves function .</a:t>
            </a:r>
          </a:p>
          <a:p>
            <a:r>
              <a:rPr lang="en-US" sz="2400" dirty="0">
                <a:latin typeface="Nunito" pitchFamily="2" charset="0"/>
              </a:rPr>
              <a:t>It’s a progressive dysfunction of the adrenal cortex and central and peripheral nervous system </a:t>
            </a:r>
            <a:r>
              <a:rPr lang="en-US" sz="2400" dirty="0">
                <a:solidFill>
                  <a:srgbClr val="FF0000"/>
                </a:solidFill>
                <a:latin typeface="Nunito" pitchFamily="2" charset="0"/>
              </a:rPr>
              <a:t>white</a:t>
            </a:r>
            <a:r>
              <a:rPr lang="en-US" sz="2400" dirty="0">
                <a:latin typeface="Nunito" pitchFamily="2" charset="0"/>
              </a:rPr>
              <a:t> </a:t>
            </a:r>
            <a:r>
              <a:rPr lang="en-US" sz="2400" dirty="0">
                <a:solidFill>
                  <a:srgbClr val="FF0000"/>
                </a:solidFill>
                <a:latin typeface="Nunito" pitchFamily="2" charset="0"/>
              </a:rPr>
              <a:t>matter</a:t>
            </a:r>
            <a:r>
              <a:rPr lang="en-US" sz="2400" dirty="0">
                <a:latin typeface="Nunito" pitchFamily="2" charset="0"/>
              </a:rPr>
              <a:t>.</a:t>
            </a:r>
          </a:p>
          <a:p>
            <a:r>
              <a:rPr lang="en-US" sz="2400" dirty="0">
                <a:latin typeface="Nunito" pitchFamily="2" charset="0"/>
              </a:rPr>
              <a:t>It’s X-linked, mutation in the (ABCD1) gene.</a:t>
            </a:r>
          </a:p>
          <a:p>
            <a:r>
              <a:rPr lang="en-US" sz="2400" dirty="0">
                <a:latin typeface="Nunito" pitchFamily="2" charset="0"/>
              </a:rPr>
              <a:t> Male &gt; female </a:t>
            </a:r>
          </a:p>
          <a:p>
            <a:endParaRPr lang="en-US" sz="2400" dirty="0">
              <a:latin typeface="Nunito" pitchFamily="2" charset="0"/>
            </a:endParaRPr>
          </a:p>
        </p:txBody>
      </p:sp>
    </p:spTree>
    <p:extLst>
      <p:ext uri="{BB962C8B-B14F-4D97-AF65-F5344CB8AC3E}">
        <p14:creationId xmlns:p14="http://schemas.microsoft.com/office/powerpoint/2010/main" val="4060086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347713" cy="1320800"/>
          </a:xfrm>
        </p:spPr>
        <p:txBody>
          <a:bodyPr/>
          <a:lstStyle/>
          <a:p>
            <a:r>
              <a:rPr lang="en-US" b="1" dirty="0">
                <a:latin typeface="Raleway ExtraBold" pitchFamily="2" charset="0"/>
              </a:rPr>
              <a:t>Clinical Manifestations:</a:t>
            </a:r>
          </a:p>
        </p:txBody>
      </p:sp>
      <p:sp>
        <p:nvSpPr>
          <p:cNvPr id="3" name="Content Placeholder 2"/>
          <p:cNvSpPr>
            <a:spLocks noGrp="1"/>
          </p:cNvSpPr>
          <p:nvPr>
            <p:ph idx="1"/>
          </p:nvPr>
        </p:nvSpPr>
        <p:spPr>
          <a:xfrm>
            <a:off x="0" y="1066800"/>
            <a:ext cx="8108731" cy="2628900"/>
          </a:xfrm>
        </p:spPr>
        <p:txBody>
          <a:bodyPr>
            <a:noAutofit/>
          </a:bodyPr>
          <a:lstStyle/>
          <a:p>
            <a:r>
              <a:rPr lang="en-US" sz="2600" dirty="0">
                <a:latin typeface="Nunito" pitchFamily="2" charset="0"/>
              </a:rPr>
              <a:t>There are three main phenotypes seen in males with pathogenic variants in this gene</a:t>
            </a:r>
          </a:p>
          <a:p>
            <a:pPr marL="0" indent="0">
              <a:buNone/>
            </a:pPr>
            <a:r>
              <a:rPr lang="en-US" sz="2600" dirty="0">
                <a:latin typeface="Nunito" pitchFamily="2" charset="0"/>
              </a:rPr>
              <a:t> </a:t>
            </a:r>
            <a:br>
              <a:rPr lang="en-US" sz="2600" dirty="0">
                <a:latin typeface="Nunito" pitchFamily="2" charset="0"/>
              </a:rPr>
            </a:br>
            <a:r>
              <a:rPr lang="en-US" sz="2600" dirty="0">
                <a:latin typeface="Nunito" pitchFamily="2" charset="0"/>
              </a:rPr>
              <a:t>1. childhood cerebral form (children 4-8 years)</a:t>
            </a:r>
            <a:br>
              <a:rPr lang="en-US" sz="2600" dirty="0">
                <a:latin typeface="Nunito" pitchFamily="2" charset="0"/>
              </a:rPr>
            </a:br>
            <a:r>
              <a:rPr lang="en-US" sz="2600" dirty="0">
                <a:latin typeface="Nunito" pitchFamily="2" charset="0"/>
              </a:rPr>
              <a:t>2. Adrenomyeloneuropathy {AMN}(Men in early 20s) </a:t>
            </a:r>
            <a:br>
              <a:rPr lang="en-US" sz="2600" dirty="0">
                <a:latin typeface="Nunito" pitchFamily="2" charset="0"/>
              </a:rPr>
            </a:br>
            <a:r>
              <a:rPr lang="en-US" sz="2600" dirty="0">
                <a:latin typeface="Nunito" pitchFamily="2" charset="0"/>
              </a:rPr>
              <a:t>3. Addison's disease (Impaired adrenal gland function)</a:t>
            </a:r>
          </a:p>
          <a:p>
            <a:r>
              <a:rPr lang="en-US" sz="2600" dirty="0">
                <a:latin typeface="Nunito" pitchFamily="2" charset="0"/>
              </a:rPr>
              <a:t>female carriers will develop a milder form of the AMN phenotype.</a:t>
            </a:r>
          </a:p>
          <a:p>
            <a:endParaRPr lang="en-US" sz="2600" dirty="0">
              <a:latin typeface="Nunito" pitchFamily="2" charset="0"/>
            </a:endParaRPr>
          </a:p>
          <a:p>
            <a:r>
              <a:rPr lang="en-US" sz="2600" dirty="0">
                <a:latin typeface="Nunito" pitchFamily="2" charset="0"/>
              </a:rPr>
              <a:t>In all forms, development is usually normal in the first 3-4 years of life.</a:t>
            </a:r>
          </a:p>
          <a:p>
            <a:endParaRPr lang="en-US" sz="2600" dirty="0">
              <a:latin typeface="Nunito" pitchFamily="2" charset="0"/>
            </a:endParaRPr>
          </a:p>
        </p:txBody>
      </p:sp>
    </p:spTree>
    <p:extLst>
      <p:ext uri="{BB962C8B-B14F-4D97-AF65-F5344CB8AC3E}">
        <p14:creationId xmlns:p14="http://schemas.microsoft.com/office/powerpoint/2010/main" val="2042929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886700" cy="854074"/>
          </a:xfrm>
        </p:spPr>
        <p:txBody>
          <a:bodyPr/>
          <a:lstStyle/>
          <a:p>
            <a:r>
              <a:rPr lang="en-US" b="1" dirty="0">
                <a:latin typeface="Raleway ExtraBold" pitchFamily="2" charset="0"/>
              </a:rPr>
              <a:t>Childhood cerebral form of ALD: </a:t>
            </a:r>
          </a:p>
        </p:txBody>
      </p:sp>
      <p:sp>
        <p:nvSpPr>
          <p:cNvPr id="3" name="Content Placeholder 2"/>
          <p:cNvSpPr>
            <a:spLocks noGrp="1"/>
          </p:cNvSpPr>
          <p:nvPr>
            <p:ph idx="1"/>
          </p:nvPr>
        </p:nvSpPr>
        <p:spPr>
          <a:xfrm>
            <a:off x="0" y="1006474"/>
            <a:ext cx="9067800" cy="2783967"/>
          </a:xfrm>
        </p:spPr>
        <p:txBody>
          <a:bodyPr>
            <a:noAutofit/>
          </a:bodyPr>
          <a:lstStyle/>
          <a:p>
            <a:r>
              <a:rPr lang="en-US" sz="2600" dirty="0">
                <a:latin typeface="Nunito" pitchFamily="2" charset="0"/>
              </a:rPr>
              <a:t>Symptoms are first noted most commonly between the ages of 4 and 8 yr. ( Rare in younger than 3 years and older than 15)</a:t>
            </a:r>
          </a:p>
          <a:p>
            <a:r>
              <a:rPr lang="en-US" sz="2600" b="1" dirty="0">
                <a:latin typeface="Nunito" pitchFamily="2" charset="0"/>
              </a:rPr>
              <a:t>Initially</a:t>
            </a:r>
            <a:r>
              <a:rPr lang="en-US" sz="2600" dirty="0">
                <a:latin typeface="Nunito" pitchFamily="2" charset="0"/>
              </a:rPr>
              <a:t>: Learning disabilities and Behavioral problems </a:t>
            </a:r>
            <a:br>
              <a:rPr lang="en-US" sz="2600" dirty="0">
                <a:latin typeface="Nunito" pitchFamily="2" charset="0"/>
              </a:rPr>
            </a:br>
            <a:r>
              <a:rPr lang="en-US" sz="2600" dirty="0">
                <a:latin typeface="Nunito" pitchFamily="2" charset="0"/>
              </a:rPr>
              <a:t>The most common initial manifestations are hyperactivity, which is often mistaken for an attention deficit disorder, and worsening school performance in a child who had previously been a good student. </a:t>
            </a:r>
          </a:p>
          <a:p>
            <a:r>
              <a:rPr lang="en-US" sz="2600" dirty="0">
                <a:latin typeface="Nunito" pitchFamily="2" charset="0"/>
              </a:rPr>
              <a:t>Progresses rapidly with increasing spasticity</a:t>
            </a:r>
          </a:p>
          <a:p>
            <a:r>
              <a:rPr lang="en-US" sz="2600" b="1" dirty="0">
                <a:latin typeface="Nunito" pitchFamily="2" charset="0"/>
              </a:rPr>
              <a:t>Late stage</a:t>
            </a:r>
            <a:r>
              <a:rPr lang="en-US" sz="2600" dirty="0">
                <a:latin typeface="Nunito" pitchFamily="2" charset="0"/>
              </a:rPr>
              <a:t>: Severe neurological deficits (Blindness, quadriplegia,, cerebral ataxia, seizures)</a:t>
            </a:r>
          </a:p>
          <a:p>
            <a:r>
              <a:rPr lang="en-US" sz="2600" dirty="0">
                <a:latin typeface="Nunito" pitchFamily="2" charset="0"/>
              </a:rPr>
              <a:t>Adrenal insufficiency – Hyperpigmentation </a:t>
            </a:r>
          </a:p>
          <a:p>
            <a:r>
              <a:rPr lang="en-US" sz="2600" dirty="0">
                <a:latin typeface="Nunito" pitchFamily="2" charset="0"/>
              </a:rPr>
              <a:t>Rapid progression – disability in 6 months – 2 years </a:t>
            </a:r>
          </a:p>
        </p:txBody>
      </p:sp>
    </p:spTree>
    <p:extLst>
      <p:ext uri="{BB962C8B-B14F-4D97-AF65-F5344CB8AC3E}">
        <p14:creationId xmlns:p14="http://schemas.microsoft.com/office/powerpoint/2010/main" val="243260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8F9B-0947-BAA4-257B-EFE01936D4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F420B2-A396-1113-EB77-6680B8F569D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20521C2-6667-385D-2FB0-CBFC69658095}"/>
              </a:ext>
            </a:extLst>
          </p:cNvPr>
          <p:cNvPicPr>
            <a:picLocks noChangeAspect="1"/>
          </p:cNvPicPr>
          <p:nvPr/>
        </p:nvPicPr>
        <p:blipFill>
          <a:blip r:embed="rId2"/>
          <a:stretch>
            <a:fillRect/>
          </a:stretch>
        </p:blipFill>
        <p:spPr>
          <a:xfrm>
            <a:off x="571500" y="365126"/>
            <a:ext cx="8001000" cy="5639261"/>
          </a:xfrm>
          <a:prstGeom prst="rect">
            <a:avLst/>
          </a:prstGeom>
        </p:spPr>
      </p:pic>
    </p:spTree>
    <p:extLst>
      <p:ext uri="{BB962C8B-B14F-4D97-AF65-F5344CB8AC3E}">
        <p14:creationId xmlns:p14="http://schemas.microsoft.com/office/powerpoint/2010/main" val="425998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AF0A-7FEC-F79B-E024-7C90BD601DBC}"/>
              </a:ext>
            </a:extLst>
          </p:cNvPr>
          <p:cNvSpPr>
            <a:spLocks noGrp="1"/>
          </p:cNvSpPr>
          <p:nvPr>
            <p:ph type="title"/>
          </p:nvPr>
        </p:nvSpPr>
        <p:spPr/>
        <p:txBody>
          <a:bodyPr/>
          <a:lstStyle/>
          <a:p>
            <a:endParaRPr lang="en-JO"/>
          </a:p>
        </p:txBody>
      </p:sp>
      <p:pic>
        <p:nvPicPr>
          <p:cNvPr id="4" name="Content Placeholder 3">
            <a:extLst>
              <a:ext uri="{FF2B5EF4-FFF2-40B4-BE49-F238E27FC236}">
                <a16:creationId xmlns:a16="http://schemas.microsoft.com/office/drawing/2014/main" id="{05A165C1-33B1-356A-FD18-18689EC8D2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382672" cy="6858000"/>
          </a:xfrm>
        </p:spPr>
      </p:pic>
      <mc:AlternateContent xmlns:mc="http://schemas.openxmlformats.org/markup-compatibility/2006" xmlns:p14="http://schemas.microsoft.com/office/powerpoint/2010/main">
        <mc:Choice Requires="p14">
          <p:contentPart p14:bwMode="auto" r:id="rId3">
            <p14:nvContentPartPr>
              <p14:cNvPr id="26" name="Ink 25">
                <a:extLst>
                  <a:ext uri="{FF2B5EF4-FFF2-40B4-BE49-F238E27FC236}">
                    <a16:creationId xmlns:a16="http://schemas.microsoft.com/office/drawing/2014/main" id="{0CD7FF57-FAE1-2746-9DC7-4B5B1C94F818}"/>
                  </a:ext>
                </a:extLst>
              </p14:cNvPr>
              <p14:cNvContentPartPr/>
              <p14:nvPr/>
            </p14:nvContentPartPr>
            <p14:xfrm>
              <a:off x="2185410" y="1654834"/>
              <a:ext cx="5760" cy="19800"/>
            </p14:xfrm>
          </p:contentPart>
        </mc:Choice>
        <mc:Fallback xmlns="">
          <p:pic>
            <p:nvPicPr>
              <p:cNvPr id="26" name="Ink 25">
                <a:extLst>
                  <a:ext uri="{FF2B5EF4-FFF2-40B4-BE49-F238E27FC236}">
                    <a16:creationId xmlns:a16="http://schemas.microsoft.com/office/drawing/2014/main" id="{0CD7FF57-FAE1-2746-9DC7-4B5B1C94F818}"/>
                  </a:ext>
                </a:extLst>
              </p:cNvPr>
              <p:cNvPicPr/>
              <p:nvPr/>
            </p:nvPicPr>
            <p:blipFill>
              <a:blip r:embed="rId4"/>
              <a:stretch>
                <a:fillRect/>
              </a:stretch>
            </p:blipFill>
            <p:spPr>
              <a:xfrm>
                <a:off x="2165250" y="1634314"/>
                <a:ext cx="46440" cy="60480"/>
              </a:xfrm>
              <a:prstGeom prst="rect">
                <a:avLst/>
              </a:prstGeom>
            </p:spPr>
          </p:pic>
        </mc:Fallback>
      </mc:AlternateContent>
    </p:spTree>
    <p:extLst>
      <p:ext uri="{BB962C8B-B14F-4D97-AF65-F5344CB8AC3E}">
        <p14:creationId xmlns:p14="http://schemas.microsoft.com/office/powerpoint/2010/main" val="25661513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lstStyle/>
          <a:p>
            <a:r>
              <a:rPr lang="en-US" b="1" dirty="0">
                <a:latin typeface="Raleway ExtraBold" pitchFamily="2" charset="0"/>
              </a:rPr>
              <a:t>General notes on childhood ALD:</a:t>
            </a:r>
          </a:p>
        </p:txBody>
      </p:sp>
      <p:sp>
        <p:nvSpPr>
          <p:cNvPr id="3" name="Content Placeholder 2"/>
          <p:cNvSpPr>
            <a:spLocks noGrp="1"/>
          </p:cNvSpPr>
          <p:nvPr>
            <p:ph idx="1"/>
          </p:nvPr>
        </p:nvSpPr>
        <p:spPr>
          <a:xfrm>
            <a:off x="0" y="1253331"/>
            <a:ext cx="9067800" cy="4351338"/>
          </a:xfrm>
        </p:spPr>
        <p:txBody>
          <a:bodyPr>
            <a:normAutofit/>
          </a:bodyPr>
          <a:lstStyle/>
          <a:p>
            <a:r>
              <a:rPr lang="en-US" sz="2600" dirty="0">
                <a:latin typeface="Nunito" pitchFamily="2" charset="0"/>
              </a:rPr>
              <a:t>Seizures occur in nearly all patients and may represent the first manifestation of the disease.</a:t>
            </a:r>
          </a:p>
          <a:p>
            <a:r>
              <a:rPr lang="en-US" sz="2600" dirty="0">
                <a:latin typeface="Nunito" pitchFamily="2" charset="0"/>
              </a:rPr>
              <a:t>Impaired cortisol response to ACTH stimulation is present in 85% of patients.</a:t>
            </a:r>
          </a:p>
          <a:p>
            <a:r>
              <a:rPr lang="en-US" sz="2600" dirty="0">
                <a:latin typeface="Nunito" pitchFamily="2" charset="0"/>
              </a:rPr>
              <a:t>In most patients with this phenotype adrenal dysfunction is recognized only after the condition is diagnosed because of the cerebral symptoms. </a:t>
            </a:r>
          </a:p>
        </p:txBody>
      </p:sp>
    </p:spTree>
    <p:extLst>
      <p:ext uri="{BB962C8B-B14F-4D97-AF65-F5344CB8AC3E}">
        <p14:creationId xmlns:p14="http://schemas.microsoft.com/office/powerpoint/2010/main" val="2345979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Raleway ExtraBold" pitchFamily="2" charset="0"/>
              </a:rPr>
              <a:t>Cont.</a:t>
            </a:r>
          </a:p>
        </p:txBody>
      </p:sp>
      <p:sp>
        <p:nvSpPr>
          <p:cNvPr id="3" name="Content Placeholder 2"/>
          <p:cNvSpPr>
            <a:spLocks noGrp="1"/>
          </p:cNvSpPr>
          <p:nvPr>
            <p:ph idx="1"/>
          </p:nvPr>
        </p:nvSpPr>
        <p:spPr>
          <a:xfrm>
            <a:off x="152400" y="1447800"/>
            <a:ext cx="8763000" cy="3263504"/>
          </a:xfrm>
        </p:spPr>
        <p:txBody>
          <a:bodyPr>
            <a:noAutofit/>
          </a:bodyPr>
          <a:lstStyle/>
          <a:p>
            <a:r>
              <a:rPr lang="en-US" sz="2400" dirty="0">
                <a:latin typeface="Nunito" pitchFamily="2" charset="0"/>
              </a:rPr>
              <a:t>Adolescent ALD indicates patients who experience neurologic symptoms between the ages of 10 and 21 yr. </a:t>
            </a:r>
          </a:p>
          <a:p>
            <a:pPr lvl="1"/>
            <a:r>
              <a:rPr lang="en-US" sz="2400" dirty="0">
                <a:latin typeface="Nunito" pitchFamily="2" charset="0"/>
              </a:rPr>
              <a:t>The manifestations resemble those of childhood cerebral ALD </a:t>
            </a:r>
            <a:r>
              <a:rPr lang="en-US" sz="2400" dirty="0">
                <a:solidFill>
                  <a:srgbClr val="FF0000"/>
                </a:solidFill>
                <a:latin typeface="Nunito" pitchFamily="2" charset="0"/>
              </a:rPr>
              <a:t>except that progression is slower</a:t>
            </a:r>
            <a:r>
              <a:rPr lang="en-US" sz="2400" dirty="0">
                <a:latin typeface="Nunito" pitchFamily="2" charset="0"/>
              </a:rPr>
              <a:t>.</a:t>
            </a:r>
          </a:p>
          <a:p>
            <a:pPr lvl="1"/>
            <a:r>
              <a:rPr lang="en-US" sz="2400" dirty="0">
                <a:latin typeface="Nunito" pitchFamily="2" charset="0"/>
              </a:rPr>
              <a:t>Approximately 10% of patients present acutely with status epilepticus, adrenal crisis, acute encephalopathy, or coma</a:t>
            </a:r>
          </a:p>
          <a:p>
            <a:r>
              <a:rPr lang="en-US" sz="2400" dirty="0">
                <a:latin typeface="Nunito" pitchFamily="2" charset="0"/>
              </a:rPr>
              <a:t>Adrenomyeloneuropathy first manifests in late adolescence or adulthood as a progressive paraparesis caused by long tract degeneration in the spinal cord. </a:t>
            </a:r>
          </a:p>
          <a:p>
            <a:endParaRPr lang="en-US" sz="2400" dirty="0">
              <a:latin typeface="Nunito" pitchFamily="2" charset="0"/>
            </a:endParaRPr>
          </a:p>
        </p:txBody>
      </p:sp>
    </p:spTree>
    <p:extLst>
      <p:ext uri="{BB962C8B-B14F-4D97-AF65-F5344CB8AC3E}">
        <p14:creationId xmlns:p14="http://schemas.microsoft.com/office/powerpoint/2010/main" val="2132950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Raleway ExtraBold" pitchFamily="2" charset="0"/>
              </a:rPr>
              <a:t>Investigation and diagnosis: </a:t>
            </a:r>
          </a:p>
        </p:txBody>
      </p:sp>
      <p:sp>
        <p:nvSpPr>
          <p:cNvPr id="3" name="Content Placeholder 2"/>
          <p:cNvSpPr>
            <a:spLocks noGrp="1"/>
          </p:cNvSpPr>
          <p:nvPr>
            <p:ph idx="1"/>
          </p:nvPr>
        </p:nvSpPr>
        <p:spPr/>
        <p:txBody>
          <a:bodyPr>
            <a:normAutofit fontScale="92500" lnSpcReduction="20000"/>
          </a:bodyPr>
          <a:lstStyle/>
          <a:p>
            <a:r>
              <a:rPr lang="en-US" sz="2400" dirty="0">
                <a:latin typeface="Nunito" pitchFamily="2" charset="0"/>
              </a:rPr>
              <a:t>The most specific and important laboratory finding is the demonstration of abnormally </a:t>
            </a:r>
            <a:r>
              <a:rPr lang="en-US" sz="2400" dirty="0">
                <a:solidFill>
                  <a:srgbClr val="FF0000"/>
                </a:solidFill>
                <a:latin typeface="Nunito" pitchFamily="2" charset="0"/>
              </a:rPr>
              <a:t>high</a:t>
            </a:r>
            <a:r>
              <a:rPr lang="en-US" sz="2400" dirty="0">
                <a:latin typeface="Nunito" pitchFamily="2" charset="0"/>
              </a:rPr>
              <a:t> </a:t>
            </a:r>
            <a:r>
              <a:rPr lang="en-US" sz="2400" dirty="0">
                <a:solidFill>
                  <a:srgbClr val="FF0000"/>
                </a:solidFill>
                <a:latin typeface="Nunito" pitchFamily="2" charset="0"/>
              </a:rPr>
              <a:t>levels</a:t>
            </a:r>
            <a:r>
              <a:rPr lang="en-US" sz="2400" dirty="0">
                <a:latin typeface="Nunito" pitchFamily="2" charset="0"/>
              </a:rPr>
              <a:t> of </a:t>
            </a:r>
            <a:r>
              <a:rPr lang="en-US" sz="2400" dirty="0">
                <a:solidFill>
                  <a:srgbClr val="FF0000"/>
                </a:solidFill>
                <a:latin typeface="Nunito" pitchFamily="2" charset="0"/>
              </a:rPr>
              <a:t>VLCFA</a:t>
            </a:r>
            <a:r>
              <a:rPr lang="en-US" sz="2400" dirty="0">
                <a:latin typeface="Nunito" pitchFamily="2" charset="0"/>
              </a:rPr>
              <a:t> in plasma, red blood cells, or </a:t>
            </a:r>
            <a:r>
              <a:rPr lang="en-US" sz="2400" dirty="0">
                <a:solidFill>
                  <a:srgbClr val="FF0000"/>
                </a:solidFill>
                <a:latin typeface="Nunito" pitchFamily="2" charset="0"/>
              </a:rPr>
              <a:t>cultured</a:t>
            </a:r>
            <a:r>
              <a:rPr lang="en-US" sz="2400" dirty="0">
                <a:latin typeface="Nunito" pitchFamily="2" charset="0"/>
              </a:rPr>
              <a:t> skin </a:t>
            </a:r>
            <a:r>
              <a:rPr lang="en-US" sz="2400" dirty="0">
                <a:solidFill>
                  <a:srgbClr val="FF0000"/>
                </a:solidFill>
                <a:latin typeface="Nunito" pitchFamily="2" charset="0"/>
              </a:rPr>
              <a:t>fibroblasts</a:t>
            </a:r>
            <a:r>
              <a:rPr lang="en-US" sz="2400" dirty="0">
                <a:latin typeface="Nunito" pitchFamily="2" charset="0"/>
              </a:rPr>
              <a:t>. </a:t>
            </a:r>
          </a:p>
          <a:p>
            <a:r>
              <a:rPr lang="en-US" sz="2400" dirty="0">
                <a:latin typeface="Nunito" pitchFamily="2" charset="0"/>
              </a:rPr>
              <a:t>Chromosomal testing and Mutation analysis is the most reliable method for the identification of carriers.</a:t>
            </a:r>
          </a:p>
          <a:p>
            <a:r>
              <a:rPr lang="en-US" sz="2400" dirty="0">
                <a:latin typeface="Nunito" pitchFamily="2" charset="0"/>
              </a:rPr>
              <a:t>Brain MRI (determine white matter damage) </a:t>
            </a:r>
          </a:p>
          <a:p>
            <a:r>
              <a:rPr lang="en-US" sz="2400" dirty="0">
                <a:latin typeface="Nunito" pitchFamily="2" charset="0"/>
              </a:rPr>
              <a:t>ACTH stimulation test; most sensitive indicator of adrenal dysfunction (elevated plasma ACTH and impaired cortisol response to ACTH challenge)</a:t>
            </a:r>
          </a:p>
        </p:txBody>
      </p:sp>
    </p:spTree>
    <p:extLst>
      <p:ext uri="{BB962C8B-B14F-4D97-AF65-F5344CB8AC3E}">
        <p14:creationId xmlns:p14="http://schemas.microsoft.com/office/powerpoint/2010/main" val="2558448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Raleway ExtraBold" pitchFamily="2" charset="0"/>
              </a:rPr>
              <a:t>Treatment</a:t>
            </a:r>
            <a:r>
              <a:rPr lang="en-US" dirty="0">
                <a:latin typeface="Raleway ExtraBold" pitchFamily="2" charset="0"/>
              </a:rPr>
              <a:t> :</a:t>
            </a:r>
          </a:p>
        </p:txBody>
      </p:sp>
      <p:sp>
        <p:nvSpPr>
          <p:cNvPr id="3" name="Content Placeholder 2"/>
          <p:cNvSpPr>
            <a:spLocks noGrp="1"/>
          </p:cNvSpPr>
          <p:nvPr>
            <p:ph idx="1"/>
          </p:nvPr>
        </p:nvSpPr>
        <p:spPr>
          <a:xfrm>
            <a:off x="415383" y="1981200"/>
            <a:ext cx="8313234" cy="2562225"/>
          </a:xfrm>
        </p:spPr>
        <p:txBody>
          <a:bodyPr>
            <a:noAutofit/>
          </a:bodyPr>
          <a:lstStyle/>
          <a:p>
            <a:r>
              <a:rPr lang="en-US" sz="2600" dirty="0">
                <a:latin typeface="Nunito" pitchFamily="2" charset="0"/>
              </a:rPr>
              <a:t>Corticosteroid replacement therapy can be lifesavings in individuals with AMN and Addison's presentations </a:t>
            </a:r>
          </a:p>
          <a:p>
            <a:r>
              <a:rPr lang="en-US" sz="2600" dirty="0">
                <a:latin typeface="Nunito" pitchFamily="2" charset="0"/>
              </a:rPr>
              <a:t>Supportive Therapy</a:t>
            </a:r>
          </a:p>
          <a:p>
            <a:r>
              <a:rPr lang="en-US" sz="2600" dirty="0">
                <a:latin typeface="Nunito" pitchFamily="2" charset="0"/>
              </a:rPr>
              <a:t>Hematopoietic stem cell  transplantation (HSCT) should be considered for boys in the early stages of the cerebral form who have evidence of brain involvement on MRI. </a:t>
            </a:r>
          </a:p>
        </p:txBody>
      </p:sp>
    </p:spTree>
    <p:extLst>
      <p:ext uri="{BB962C8B-B14F-4D97-AF65-F5344CB8AC3E}">
        <p14:creationId xmlns:p14="http://schemas.microsoft.com/office/powerpoint/2010/main" val="1131172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D5DBC-D5B1-AB56-1018-48ECB8D5AF6A}"/>
              </a:ext>
            </a:extLst>
          </p:cNvPr>
          <p:cNvSpPr>
            <a:spLocks noGrp="1"/>
          </p:cNvSpPr>
          <p:nvPr>
            <p:ph type="title"/>
          </p:nvPr>
        </p:nvSpPr>
        <p:spPr>
          <a:xfrm>
            <a:off x="381000" y="457200"/>
            <a:ext cx="7886700" cy="1325563"/>
          </a:xfrm>
        </p:spPr>
        <p:txBody>
          <a:bodyPr/>
          <a:lstStyle/>
          <a:p>
            <a:pPr algn="ctr"/>
            <a:r>
              <a:rPr lang="en-US" b="1" dirty="0">
                <a:latin typeface="Raleway ExtraBold" pitchFamily="2" charset="0"/>
              </a:rPr>
              <a:t>Lysosomal Storage disorders </a:t>
            </a:r>
            <a:br>
              <a:rPr lang="en-US" dirty="0">
                <a:latin typeface="Raleway ExtraBold" pitchFamily="2" charset="0"/>
              </a:rPr>
            </a:br>
            <a:endParaRPr lang="en-US" dirty="0">
              <a:latin typeface="Raleway ExtraBold" pitchFamily="2" charset="0"/>
            </a:endParaRPr>
          </a:p>
        </p:txBody>
      </p:sp>
      <p:sp>
        <p:nvSpPr>
          <p:cNvPr id="3" name="Slide Number Placeholder 2">
            <a:extLst>
              <a:ext uri="{FF2B5EF4-FFF2-40B4-BE49-F238E27FC236}">
                <a16:creationId xmlns:a16="http://schemas.microsoft.com/office/drawing/2014/main" id="{F8EB4789-35DC-D380-FE92-B877B0785A23}"/>
              </a:ext>
            </a:extLst>
          </p:cNvPr>
          <p:cNvSpPr>
            <a:spLocks noGrp="1"/>
          </p:cNvSpPr>
          <p:nvPr>
            <p:ph type="sldNum" sz="quarter" idx="12"/>
          </p:nvPr>
        </p:nvSpPr>
        <p:spPr/>
        <p:txBody>
          <a:bodyPr/>
          <a:lstStyle/>
          <a:p>
            <a:fld id="{D57F1E4F-1CFF-5643-939E-217C01CDF565}" type="slidenum">
              <a:rPr lang="en-US" smtClean="0"/>
              <a:pPr/>
              <a:t>64</a:t>
            </a:fld>
            <a:endParaRPr lang="en-US" dirty="0"/>
          </a:p>
        </p:txBody>
      </p:sp>
      <p:sp>
        <p:nvSpPr>
          <p:cNvPr id="6" name="TextBox 5">
            <a:extLst>
              <a:ext uri="{FF2B5EF4-FFF2-40B4-BE49-F238E27FC236}">
                <a16:creationId xmlns:a16="http://schemas.microsoft.com/office/drawing/2014/main" id="{81337D08-9A0E-3DA2-9EC3-5F673FE25132}"/>
              </a:ext>
            </a:extLst>
          </p:cNvPr>
          <p:cNvSpPr txBox="1"/>
          <p:nvPr/>
        </p:nvSpPr>
        <p:spPr>
          <a:xfrm>
            <a:off x="152400" y="1499259"/>
            <a:ext cx="8839200" cy="5293757"/>
          </a:xfrm>
          <a:prstGeom prst="rect">
            <a:avLst/>
          </a:prstGeom>
          <a:noFill/>
        </p:spPr>
        <p:txBody>
          <a:bodyPr wrap="square">
            <a:spAutoFit/>
          </a:bodyPr>
          <a:lstStyle/>
          <a:p>
            <a:pPr marL="214313" indent="-214313">
              <a:buFont typeface="Wingdings" panose="05000000000000000000" pitchFamily="2" charset="2"/>
              <a:buChar char="Ø"/>
            </a:pPr>
            <a:r>
              <a:rPr lang="en-US" altLang="en-US" sz="2600" dirty="0">
                <a:latin typeface="Nunito" pitchFamily="2" charset="0"/>
              </a:rPr>
              <a:t>Lysosomes are subcellular organelles that contain degradative enzymes for complex glycosaminoglycans, also called </a:t>
            </a:r>
            <a:r>
              <a:rPr lang="en-US" altLang="en-US" sz="2600" dirty="0" err="1">
                <a:latin typeface="Nunito" pitchFamily="2" charset="0"/>
              </a:rPr>
              <a:t>mucopolysaccharides</a:t>
            </a:r>
            <a:r>
              <a:rPr lang="en-US" altLang="en-US" sz="2600" dirty="0">
                <a:latin typeface="Nunito" pitchFamily="2" charset="0"/>
              </a:rPr>
              <a:t>. </a:t>
            </a:r>
          </a:p>
          <a:p>
            <a:pPr marL="214313" indent="-214313">
              <a:buFont typeface="Wingdings" panose="05000000000000000000" pitchFamily="2" charset="2"/>
              <a:buChar char="Ø"/>
            </a:pPr>
            <a:endParaRPr lang="en-US" altLang="en-US" sz="2600" dirty="0">
              <a:latin typeface="Nunito" pitchFamily="2" charset="0"/>
            </a:endParaRPr>
          </a:p>
          <a:p>
            <a:pPr marL="214313" indent="-214313">
              <a:buFont typeface="Wingdings" panose="05000000000000000000" pitchFamily="2" charset="2"/>
              <a:buChar char="Ø"/>
            </a:pPr>
            <a:r>
              <a:rPr lang="en-US" sz="2600" dirty="0">
                <a:latin typeface="Nunito" pitchFamily="2" charset="0"/>
              </a:rPr>
              <a:t>Genetic disorders result from abnormal formation of the lysosome itself or from deficiency in specific hydrolytic enzymes </a:t>
            </a:r>
            <a:r>
              <a:rPr lang="en-US" sz="2600" b="1" dirty="0">
                <a:solidFill>
                  <a:srgbClr val="FF0000"/>
                </a:solidFill>
                <a:latin typeface="Nunito" pitchFamily="2" charset="0"/>
              </a:rPr>
              <a:t>(depending on enzyme activity; if full loss or partial loss).  </a:t>
            </a:r>
          </a:p>
          <a:p>
            <a:pPr marL="214313" indent="-214313">
              <a:buFont typeface="Wingdings" panose="05000000000000000000" pitchFamily="2" charset="2"/>
              <a:buChar char="Ø"/>
            </a:pPr>
            <a:endParaRPr lang="en-US" sz="2600" dirty="0">
              <a:latin typeface="Nunito" pitchFamily="2" charset="0"/>
            </a:endParaRPr>
          </a:p>
          <a:p>
            <a:pPr marL="214313" indent="-214313">
              <a:buFont typeface="Wingdings" panose="05000000000000000000" pitchFamily="2" charset="2"/>
              <a:buChar char="Ø"/>
            </a:pPr>
            <a:r>
              <a:rPr lang="en-US" sz="2600" dirty="0">
                <a:latin typeface="Nunito" pitchFamily="2" charset="0"/>
              </a:rPr>
              <a:t>Many of the well known lipid storage diseases do not typically present in early infancy. </a:t>
            </a:r>
          </a:p>
          <a:p>
            <a:pPr marL="214313" indent="-214313">
              <a:buFont typeface="Wingdings" panose="05000000000000000000" pitchFamily="2" charset="2"/>
              <a:buChar char="Ø"/>
            </a:pPr>
            <a:endParaRPr lang="en-US" sz="2600" dirty="0">
              <a:latin typeface="Nunito" pitchFamily="2" charset="0"/>
            </a:endParaRPr>
          </a:p>
          <a:p>
            <a:pPr marL="214313" indent="-214313">
              <a:buFont typeface="Wingdings" panose="05000000000000000000" pitchFamily="2" charset="2"/>
              <a:buChar char="Ø"/>
            </a:pPr>
            <a:endParaRPr lang="en-US" sz="2600" dirty="0">
              <a:latin typeface="Nunito" pitchFamily="2" charset="0"/>
            </a:endParaRPr>
          </a:p>
        </p:txBody>
      </p:sp>
    </p:spTree>
    <p:extLst>
      <p:ext uri="{BB962C8B-B14F-4D97-AF65-F5344CB8AC3E}">
        <p14:creationId xmlns:p14="http://schemas.microsoft.com/office/powerpoint/2010/main" val="1952640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295400"/>
            <a:ext cx="7886700" cy="5033963"/>
          </a:xfrm>
        </p:spPr>
        <p:txBody>
          <a:bodyPr/>
          <a:lstStyle/>
          <a:p>
            <a:r>
              <a:rPr lang="en-US" sz="2800" dirty="0">
                <a:latin typeface="Nunito"/>
              </a:rPr>
              <a:t>Storage in solid organs may cause </a:t>
            </a:r>
            <a:r>
              <a:rPr lang="en-US" sz="2800" dirty="0">
                <a:solidFill>
                  <a:srgbClr val="FF0000"/>
                </a:solidFill>
                <a:latin typeface="Nunito"/>
              </a:rPr>
              <a:t>hepatosplenomegaly</a:t>
            </a:r>
            <a:r>
              <a:rPr lang="en-US" sz="2800" dirty="0">
                <a:latin typeface="Nunito"/>
              </a:rPr>
              <a:t>. Storage in tissues of the upper or lower airways may results in </a:t>
            </a:r>
            <a:r>
              <a:rPr lang="en-US" sz="2800" dirty="0">
                <a:solidFill>
                  <a:srgbClr val="FF0000"/>
                </a:solidFill>
                <a:latin typeface="Nunito"/>
              </a:rPr>
              <a:t>respiratory compromise. </a:t>
            </a:r>
          </a:p>
          <a:p>
            <a:endParaRPr lang="en-US" sz="2800" dirty="0">
              <a:solidFill>
                <a:srgbClr val="FF0000"/>
              </a:solidFill>
              <a:latin typeface="Nunito"/>
            </a:endParaRPr>
          </a:p>
          <a:p>
            <a:r>
              <a:rPr lang="en-US" sz="2800" dirty="0">
                <a:solidFill>
                  <a:srgbClr val="FF0000"/>
                </a:solidFill>
                <a:latin typeface="Nunito"/>
              </a:rPr>
              <a:t>MSS</a:t>
            </a:r>
            <a:r>
              <a:rPr lang="en-US" sz="2800" dirty="0">
                <a:latin typeface="Nunito"/>
              </a:rPr>
              <a:t> is heavily effected. </a:t>
            </a:r>
          </a:p>
          <a:p>
            <a:endParaRPr lang="en-US" sz="2800" dirty="0">
              <a:latin typeface="Nunito"/>
            </a:endParaRPr>
          </a:p>
          <a:p>
            <a:r>
              <a:rPr lang="en-US" sz="2800" dirty="0">
                <a:latin typeface="Nunito"/>
              </a:rPr>
              <a:t>They usually present with </a:t>
            </a:r>
            <a:r>
              <a:rPr lang="en-US" sz="2800" dirty="0">
                <a:solidFill>
                  <a:srgbClr val="FF0000"/>
                </a:solidFill>
                <a:latin typeface="Nunito"/>
              </a:rPr>
              <a:t>developmental delay</a:t>
            </a:r>
            <a:r>
              <a:rPr lang="en-US" sz="2800" dirty="0">
                <a:latin typeface="Nunito"/>
              </a:rPr>
              <a:t>, </a:t>
            </a:r>
            <a:r>
              <a:rPr lang="en-US" sz="2800" dirty="0">
                <a:solidFill>
                  <a:srgbClr val="FF0000"/>
                </a:solidFill>
                <a:latin typeface="Nunito"/>
              </a:rPr>
              <a:t>corneal clouding </a:t>
            </a:r>
            <a:r>
              <a:rPr lang="en-US" sz="2800" dirty="0">
                <a:latin typeface="Nunito"/>
              </a:rPr>
              <a:t>and </a:t>
            </a:r>
            <a:r>
              <a:rPr lang="en-US" sz="2800" dirty="0">
                <a:solidFill>
                  <a:srgbClr val="FF0000"/>
                </a:solidFill>
                <a:latin typeface="Nunito"/>
              </a:rPr>
              <a:t>limitation of joint mobility. </a:t>
            </a:r>
          </a:p>
          <a:p>
            <a:endParaRPr lang="en-US" dirty="0"/>
          </a:p>
        </p:txBody>
      </p:sp>
    </p:spTree>
    <p:extLst>
      <p:ext uri="{BB962C8B-B14F-4D97-AF65-F5344CB8AC3E}">
        <p14:creationId xmlns:p14="http://schemas.microsoft.com/office/powerpoint/2010/main" val="556803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886700" cy="4351338"/>
          </a:xfrm>
        </p:spPr>
        <p:txBody>
          <a:bodyPr/>
          <a:lstStyle/>
          <a:p>
            <a:pPr algn="ctr"/>
            <a:r>
              <a:rPr lang="en-US" sz="3600" b="1" dirty="0">
                <a:solidFill>
                  <a:srgbClr val="FF0000"/>
                </a:solidFill>
              </a:rPr>
              <a:t>How to screen and diagnose?</a:t>
            </a:r>
          </a:p>
          <a:p>
            <a:pPr marL="0" indent="0" algn="ctr">
              <a:buNone/>
            </a:pPr>
            <a:endParaRPr lang="en-US" sz="3600" b="1" dirty="0">
              <a:solidFill>
                <a:srgbClr val="FF0000"/>
              </a:solidFill>
            </a:endParaRPr>
          </a:p>
          <a:p>
            <a:endParaRPr lang="en-US" dirty="0"/>
          </a:p>
          <a:p>
            <a:r>
              <a:rPr lang="en-US" b="1" dirty="0">
                <a:latin typeface="Nunito"/>
              </a:rPr>
              <a:t>    1: </a:t>
            </a:r>
            <a:r>
              <a:rPr lang="en-US" dirty="0" err="1">
                <a:latin typeface="Nunito"/>
              </a:rPr>
              <a:t>Glycosaminoglycans</a:t>
            </a:r>
            <a:r>
              <a:rPr lang="en-US" dirty="0">
                <a:latin typeface="Nunito"/>
              </a:rPr>
              <a:t> in urine</a:t>
            </a:r>
          </a:p>
          <a:p>
            <a:r>
              <a:rPr lang="en-US" b="1" dirty="0">
                <a:latin typeface="Nunito"/>
              </a:rPr>
              <a:t>    2: </a:t>
            </a:r>
            <a:r>
              <a:rPr lang="en-US" dirty="0">
                <a:latin typeface="Nunito"/>
              </a:rPr>
              <a:t>Enzyme activity</a:t>
            </a:r>
          </a:p>
          <a:p>
            <a:r>
              <a:rPr lang="en-US" b="1" dirty="0">
                <a:latin typeface="Nunito"/>
              </a:rPr>
              <a:t>    3: </a:t>
            </a:r>
            <a:r>
              <a:rPr lang="en-US" dirty="0">
                <a:latin typeface="Nunito"/>
              </a:rPr>
              <a:t>Specific genetic testing </a:t>
            </a:r>
          </a:p>
        </p:txBody>
      </p:sp>
    </p:spTree>
    <p:extLst>
      <p:ext uri="{BB962C8B-B14F-4D97-AF65-F5344CB8AC3E}">
        <p14:creationId xmlns:p14="http://schemas.microsoft.com/office/powerpoint/2010/main" val="40797721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907279-0E77-E42B-3E3B-18C73D783FDC}"/>
              </a:ext>
            </a:extLst>
          </p:cNvPr>
          <p:cNvSpPr>
            <a:spLocks noGrp="1"/>
          </p:cNvSpPr>
          <p:nvPr>
            <p:ph type="sldNum" sz="quarter" idx="12"/>
          </p:nvPr>
        </p:nvSpPr>
        <p:spPr/>
        <p:txBody>
          <a:bodyPr/>
          <a:lstStyle/>
          <a:p>
            <a:fld id="{D57F1E4F-1CFF-5643-939E-217C01CDF565}" type="slidenum">
              <a:rPr lang="en-US" smtClean="0"/>
              <a:pPr/>
              <a:t>67</a:t>
            </a:fld>
            <a:endParaRPr lang="en-US" dirty="0"/>
          </a:p>
        </p:txBody>
      </p:sp>
      <p:pic>
        <p:nvPicPr>
          <p:cNvPr id="5" name="Picture 4">
            <a:extLst>
              <a:ext uri="{FF2B5EF4-FFF2-40B4-BE49-F238E27FC236}">
                <a16:creationId xmlns:a16="http://schemas.microsoft.com/office/drawing/2014/main" id="{138619BB-E8DD-1542-0BB6-D22F083A50C7}"/>
              </a:ext>
            </a:extLst>
          </p:cNvPr>
          <p:cNvPicPr>
            <a:picLocks noChangeAspect="1"/>
          </p:cNvPicPr>
          <p:nvPr/>
        </p:nvPicPr>
        <p:blipFill>
          <a:blip r:embed="rId2"/>
          <a:stretch>
            <a:fillRect/>
          </a:stretch>
        </p:blipFill>
        <p:spPr>
          <a:xfrm>
            <a:off x="-1" y="0"/>
            <a:ext cx="8968509" cy="6779491"/>
          </a:xfrm>
          <a:prstGeom prst="rect">
            <a:avLst/>
          </a:prstGeom>
        </p:spPr>
      </p:pic>
    </p:spTree>
    <p:extLst>
      <p:ext uri="{BB962C8B-B14F-4D97-AF65-F5344CB8AC3E}">
        <p14:creationId xmlns:p14="http://schemas.microsoft.com/office/powerpoint/2010/main" val="8235291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71A719-23CD-6D35-D177-9197F7BAA4BF}"/>
              </a:ext>
            </a:extLst>
          </p:cNvPr>
          <p:cNvSpPr>
            <a:spLocks noGrp="1"/>
          </p:cNvSpPr>
          <p:nvPr>
            <p:ph type="title"/>
          </p:nvPr>
        </p:nvSpPr>
        <p:spPr/>
        <p:txBody>
          <a:bodyPr/>
          <a:lstStyle/>
          <a:p>
            <a:endParaRPr lang="ar-AE"/>
          </a:p>
        </p:txBody>
      </p:sp>
      <p:pic>
        <p:nvPicPr>
          <p:cNvPr id="3" name="صورة 2">
            <a:extLst>
              <a:ext uri="{FF2B5EF4-FFF2-40B4-BE49-F238E27FC236}">
                <a16:creationId xmlns:a16="http://schemas.microsoft.com/office/drawing/2014/main" id="{DCCC3217-AC61-B298-9A59-0F26F18C7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73" y="195095"/>
            <a:ext cx="8552872" cy="6509989"/>
          </a:xfrm>
          <a:prstGeom prst="rect">
            <a:avLst/>
          </a:prstGeom>
        </p:spPr>
      </p:pic>
    </p:spTree>
    <p:extLst>
      <p:ext uri="{BB962C8B-B14F-4D97-AF65-F5344CB8AC3E}">
        <p14:creationId xmlns:p14="http://schemas.microsoft.com/office/powerpoint/2010/main" val="1543538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86700" cy="1325563"/>
          </a:xfrm>
        </p:spPr>
        <p:txBody>
          <a:bodyPr>
            <a:normAutofit/>
          </a:bodyPr>
          <a:lstStyle/>
          <a:p>
            <a:pPr algn="ctr"/>
            <a:r>
              <a:rPr lang="en-US" b="1" dirty="0">
                <a:latin typeface="Raleway ExtraBold" pitchFamily="2" charset="0"/>
              </a:rPr>
              <a:t>Sphingolipidoses (Lysosomal Storage Disorders)</a:t>
            </a:r>
          </a:p>
        </p:txBody>
      </p:sp>
      <p:sp>
        <p:nvSpPr>
          <p:cNvPr id="3" name="Content Placeholder 2"/>
          <p:cNvSpPr>
            <a:spLocks noGrp="1"/>
          </p:cNvSpPr>
          <p:nvPr>
            <p:ph idx="1"/>
          </p:nvPr>
        </p:nvSpPr>
        <p:spPr>
          <a:xfrm>
            <a:off x="457200" y="2362200"/>
            <a:ext cx="8357616" cy="4953000"/>
          </a:xfrm>
        </p:spPr>
        <p:txBody>
          <a:bodyPr>
            <a:noAutofit/>
          </a:bodyPr>
          <a:lstStyle/>
          <a:p>
            <a:r>
              <a:rPr lang="en-US" sz="2600" b="1" dirty="0">
                <a:latin typeface="Nunito" pitchFamily="2" charset="0"/>
              </a:rPr>
              <a:t>GAUCHER DISEASE</a:t>
            </a:r>
            <a:r>
              <a:rPr lang="en-US" sz="2600" dirty="0">
                <a:latin typeface="Nunito" pitchFamily="2" charset="0"/>
              </a:rPr>
              <a:t>:</a:t>
            </a:r>
          </a:p>
          <a:p>
            <a:endParaRPr lang="en-US" sz="2600" dirty="0">
              <a:latin typeface="Nunito" pitchFamily="2" charset="0"/>
            </a:endParaRPr>
          </a:p>
          <a:p>
            <a:r>
              <a:rPr lang="en-US" sz="2600" spc="-4" dirty="0">
                <a:latin typeface="Nunito" pitchFamily="2" charset="0"/>
                <a:cs typeface="Lucida Sans Unicode"/>
              </a:rPr>
              <a:t> </a:t>
            </a:r>
            <a:r>
              <a:rPr lang="en-US" sz="2600" spc="-4" dirty="0">
                <a:solidFill>
                  <a:srgbClr val="FF0000"/>
                </a:solidFill>
                <a:latin typeface="Nunito" pitchFamily="2" charset="0"/>
                <a:cs typeface="Lucida Sans Unicode"/>
              </a:rPr>
              <a:t>Autosomal recessive pattern </a:t>
            </a:r>
          </a:p>
          <a:p>
            <a:r>
              <a:rPr lang="en-US" sz="2400" spc="-4" dirty="0">
                <a:latin typeface="Nunito" pitchFamily="2" charset="0"/>
                <a:cs typeface="Lucida Sans Unicode"/>
              </a:rPr>
              <a:t> In </a:t>
            </a:r>
            <a:r>
              <a:rPr lang="en-US" sz="2400" spc="-4" dirty="0" err="1">
                <a:latin typeface="Nunito" pitchFamily="2" charset="0"/>
                <a:cs typeface="Lucida Sans Unicode"/>
              </a:rPr>
              <a:t>Gaucher</a:t>
            </a:r>
            <a:r>
              <a:rPr lang="en-US" sz="2400" spc="-4" dirty="0">
                <a:latin typeface="Nunito" pitchFamily="2" charset="0"/>
                <a:cs typeface="Lucida Sans Unicode"/>
              </a:rPr>
              <a:t> disease the prototype for these disorders, the enzyme </a:t>
            </a:r>
            <a:r>
              <a:rPr lang="en-US" sz="2400" spc="-4" dirty="0" err="1">
                <a:latin typeface="Nunito" pitchFamily="2" charset="0"/>
                <a:cs typeface="Lucida Sans Unicode"/>
              </a:rPr>
              <a:t>glucocerebrosidase</a:t>
            </a:r>
            <a:r>
              <a:rPr lang="en-US" sz="2400" spc="-4" dirty="0">
                <a:latin typeface="Nunito" pitchFamily="2" charset="0"/>
                <a:cs typeface="Lucida Sans Unicode"/>
              </a:rPr>
              <a:t> functions abnormally, allowing accumulation of </a:t>
            </a:r>
            <a:r>
              <a:rPr lang="en-US" sz="2400" spc="-4" dirty="0" err="1">
                <a:latin typeface="Nunito" pitchFamily="2" charset="0"/>
                <a:cs typeface="Lucida Sans Unicode"/>
              </a:rPr>
              <a:t>glucocerebroside</a:t>
            </a:r>
            <a:r>
              <a:rPr lang="en-US" sz="2400" spc="-4" dirty="0">
                <a:latin typeface="Nunito" pitchFamily="2" charset="0"/>
                <a:cs typeface="Lucida Sans Unicode"/>
              </a:rPr>
              <a:t> from cell membranes in </a:t>
            </a:r>
            <a:r>
              <a:rPr lang="en-US" sz="2400" spc="-4" dirty="0" err="1">
                <a:latin typeface="Nunito" pitchFamily="2" charset="0"/>
                <a:cs typeface="Lucida Sans Unicode"/>
              </a:rPr>
              <a:t>Gaucher</a:t>
            </a:r>
            <a:r>
              <a:rPr lang="en-US" sz="2400" spc="-4" dirty="0">
                <a:latin typeface="Nunito" pitchFamily="2" charset="0"/>
                <a:cs typeface="Lucida Sans Unicode"/>
              </a:rPr>
              <a:t> cells throughout the body.</a:t>
            </a:r>
            <a:endParaRPr lang="en-US" sz="2600" dirty="0">
              <a:latin typeface="Nunito" pitchFamily="2" charset="0"/>
            </a:endParaRPr>
          </a:p>
        </p:txBody>
      </p:sp>
    </p:spTree>
    <p:extLst>
      <p:ext uri="{BB962C8B-B14F-4D97-AF65-F5344CB8AC3E}">
        <p14:creationId xmlns:p14="http://schemas.microsoft.com/office/powerpoint/2010/main" val="269721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9B9DE54-005F-E3FE-D483-B223318A8031}"/>
              </a:ext>
            </a:extLst>
          </p:cNvPr>
          <p:cNvSpPr>
            <a:spLocks noGrp="1" noRot="1" noChangeArrowheads="1"/>
          </p:cNvSpPr>
          <p:nvPr>
            <p:ph type="title"/>
          </p:nvPr>
        </p:nvSpPr>
        <p:spPr>
          <a:xfrm>
            <a:off x="0" y="0"/>
            <a:ext cx="7886700" cy="762000"/>
          </a:xfrm>
        </p:spPr>
        <p:txBody>
          <a:bodyPr/>
          <a:lstStyle/>
          <a:p>
            <a:r>
              <a:rPr lang="en-US" altLang="en-US" u="sng" dirty="0">
                <a:solidFill>
                  <a:srgbClr val="000000"/>
                </a:solidFill>
                <a:effectLst>
                  <a:outerShdw blurRad="38100" dist="38100" dir="2700000" algn="tl">
                    <a:srgbClr val="FFFFFF"/>
                  </a:outerShdw>
                </a:effectLst>
                <a:latin typeface="Raleway ExtraBold" pitchFamily="2" charset="0"/>
              </a:rPr>
              <a:t>Emergency Assessment:</a:t>
            </a:r>
          </a:p>
        </p:txBody>
      </p:sp>
      <p:sp>
        <p:nvSpPr>
          <p:cNvPr id="12291" name="Rectangle 3">
            <a:extLst>
              <a:ext uri="{FF2B5EF4-FFF2-40B4-BE49-F238E27FC236}">
                <a16:creationId xmlns:a16="http://schemas.microsoft.com/office/drawing/2014/main" id="{3D6942DB-EF8A-663B-8950-294220136EBD}"/>
              </a:ext>
            </a:extLst>
          </p:cNvPr>
          <p:cNvSpPr>
            <a:spLocks noGrp="1" noRot="1" noChangeArrowheads="1"/>
          </p:cNvSpPr>
          <p:nvPr>
            <p:ph sz="half" idx="1"/>
          </p:nvPr>
        </p:nvSpPr>
        <p:spPr>
          <a:xfrm>
            <a:off x="0" y="685800"/>
            <a:ext cx="9144000" cy="1493837"/>
          </a:xfrm>
        </p:spPr>
        <p:txBody>
          <a:bodyPr>
            <a:normAutofit lnSpcReduction="10000"/>
          </a:bodyPr>
          <a:lstStyle/>
          <a:p>
            <a:pPr>
              <a:lnSpc>
                <a:spcPct val="90000"/>
              </a:lnSpc>
            </a:pPr>
            <a:r>
              <a:rPr lang="en-US" altLang="en-US" sz="2800" dirty="0">
                <a:latin typeface="Nunito" pitchFamily="2" charset="0"/>
              </a:rPr>
              <a:t>Can be life threatening event requiring rapid assessment and management.</a:t>
            </a:r>
          </a:p>
          <a:p>
            <a:pPr>
              <a:lnSpc>
                <a:spcPct val="90000"/>
              </a:lnSpc>
            </a:pPr>
            <a:r>
              <a:rPr lang="en-US" altLang="en-US" sz="2800" dirty="0">
                <a:solidFill>
                  <a:srgbClr val="FF0066"/>
                </a:solidFill>
                <a:latin typeface="Nunito" pitchFamily="2" charset="0"/>
              </a:rPr>
              <a:t>ABC’s(glucose , </a:t>
            </a:r>
            <a:r>
              <a:rPr lang="en-US" altLang="en-US" sz="2800" dirty="0" err="1">
                <a:solidFill>
                  <a:srgbClr val="FF0066"/>
                </a:solidFill>
                <a:latin typeface="Nunito" pitchFamily="2" charset="0"/>
              </a:rPr>
              <a:t>cbc</a:t>
            </a:r>
            <a:r>
              <a:rPr lang="en-US" altLang="en-US" sz="2800" dirty="0">
                <a:solidFill>
                  <a:srgbClr val="FF0066"/>
                </a:solidFill>
                <a:latin typeface="Nunito" pitchFamily="2" charset="0"/>
              </a:rPr>
              <a:t> , lumber puncture, blood culture )</a:t>
            </a:r>
          </a:p>
          <a:p>
            <a:pPr>
              <a:lnSpc>
                <a:spcPct val="90000"/>
              </a:lnSpc>
            </a:pPr>
            <a:endParaRPr lang="en-US" altLang="en-US" sz="2800" dirty="0">
              <a:latin typeface="Nunito" pitchFamily="2" charset="0"/>
            </a:endParaRPr>
          </a:p>
        </p:txBody>
      </p:sp>
      <p:sp>
        <p:nvSpPr>
          <p:cNvPr id="12292" name="Rectangle 4">
            <a:extLst>
              <a:ext uri="{FF2B5EF4-FFF2-40B4-BE49-F238E27FC236}">
                <a16:creationId xmlns:a16="http://schemas.microsoft.com/office/drawing/2014/main" id="{135D9248-91B7-8E26-D1DE-A451D7DC63A9}"/>
              </a:ext>
            </a:extLst>
          </p:cNvPr>
          <p:cNvSpPr>
            <a:spLocks noGrp="1" noRot="1" noChangeArrowheads="1"/>
          </p:cNvSpPr>
          <p:nvPr>
            <p:ph sz="half" idx="2"/>
          </p:nvPr>
        </p:nvSpPr>
        <p:spPr>
          <a:xfrm>
            <a:off x="0" y="2179637"/>
            <a:ext cx="8842375" cy="4449763"/>
          </a:xfrm>
        </p:spPr>
        <p:txBody>
          <a:bodyPr>
            <a:normAutofit lnSpcReduction="10000"/>
          </a:bodyPr>
          <a:lstStyle/>
          <a:p>
            <a:pPr>
              <a:lnSpc>
                <a:spcPct val="80000"/>
              </a:lnSpc>
            </a:pPr>
            <a:r>
              <a:rPr lang="en-US" altLang="en-US" sz="2000" dirty="0">
                <a:solidFill>
                  <a:srgbClr val="FF0000"/>
                </a:solidFill>
                <a:latin typeface="Nunito" pitchFamily="2" charset="0"/>
              </a:rPr>
              <a:t>ABG-acidosis</a:t>
            </a:r>
          </a:p>
          <a:p>
            <a:pPr>
              <a:lnSpc>
                <a:spcPct val="80000"/>
              </a:lnSpc>
            </a:pPr>
            <a:r>
              <a:rPr lang="en-US" altLang="en-US" sz="2000" dirty="0">
                <a:solidFill>
                  <a:srgbClr val="FF0000"/>
                </a:solidFill>
                <a:latin typeface="Nunito" pitchFamily="2" charset="0"/>
              </a:rPr>
              <a:t>BMP, Ca and LFTs</a:t>
            </a:r>
          </a:p>
          <a:p>
            <a:pPr>
              <a:lnSpc>
                <a:spcPct val="80000"/>
              </a:lnSpc>
            </a:pPr>
            <a:r>
              <a:rPr lang="en-US" altLang="en-US" sz="2000" dirty="0">
                <a:solidFill>
                  <a:srgbClr val="FF0000"/>
                </a:solidFill>
                <a:latin typeface="Nunito" pitchFamily="2" charset="0"/>
              </a:rPr>
              <a:t>NH4</a:t>
            </a:r>
          </a:p>
          <a:p>
            <a:pPr>
              <a:lnSpc>
                <a:spcPct val="80000"/>
              </a:lnSpc>
            </a:pPr>
            <a:r>
              <a:rPr lang="en-US" altLang="en-US" sz="2000" dirty="0">
                <a:solidFill>
                  <a:srgbClr val="FF0000"/>
                </a:solidFill>
                <a:latin typeface="Nunito" pitchFamily="2" charset="0"/>
              </a:rPr>
              <a:t>Lactate, Pyruvate</a:t>
            </a:r>
          </a:p>
          <a:p>
            <a:pPr>
              <a:lnSpc>
                <a:spcPct val="80000"/>
              </a:lnSpc>
            </a:pPr>
            <a:r>
              <a:rPr lang="en-US" altLang="en-US" sz="2000" dirty="0">
                <a:solidFill>
                  <a:srgbClr val="FF0000"/>
                </a:solidFill>
                <a:latin typeface="Nunito" pitchFamily="2" charset="0"/>
              </a:rPr>
              <a:t>CBC, Blood </a:t>
            </a:r>
            <a:r>
              <a:rPr lang="en-US" altLang="en-US" sz="2000" dirty="0" err="1">
                <a:solidFill>
                  <a:srgbClr val="FF0000"/>
                </a:solidFill>
                <a:latin typeface="Nunito" pitchFamily="2" charset="0"/>
              </a:rPr>
              <a:t>Cx</a:t>
            </a:r>
            <a:r>
              <a:rPr lang="en-US" altLang="en-US" sz="2000" dirty="0">
                <a:solidFill>
                  <a:srgbClr val="FF0000"/>
                </a:solidFill>
                <a:latin typeface="Nunito" pitchFamily="2" charset="0"/>
              </a:rPr>
              <a:t> if uncertain</a:t>
            </a:r>
          </a:p>
          <a:p>
            <a:pPr>
              <a:lnSpc>
                <a:spcPct val="80000"/>
              </a:lnSpc>
            </a:pPr>
            <a:r>
              <a:rPr lang="en-US" altLang="en-US" sz="2000" dirty="0" err="1">
                <a:solidFill>
                  <a:srgbClr val="FF0000"/>
                </a:solidFill>
                <a:latin typeface="Nunito" pitchFamily="2" charset="0"/>
              </a:rPr>
              <a:t>Coags</a:t>
            </a:r>
            <a:r>
              <a:rPr lang="en-US" altLang="en-US" sz="2000" dirty="0">
                <a:solidFill>
                  <a:srgbClr val="FF0000"/>
                </a:solidFill>
                <a:latin typeface="Nunito" pitchFamily="2" charset="0"/>
              </a:rPr>
              <a:t>- PT/PTT</a:t>
            </a:r>
          </a:p>
          <a:p>
            <a:pPr>
              <a:lnSpc>
                <a:spcPct val="80000"/>
              </a:lnSpc>
            </a:pPr>
            <a:r>
              <a:rPr lang="en-US" altLang="en-US" sz="2000" dirty="0">
                <a:solidFill>
                  <a:srgbClr val="FF0000"/>
                </a:solidFill>
                <a:latin typeface="Nunito" pitchFamily="2" charset="0"/>
              </a:rPr>
              <a:t>UA-ketones, urine reducing substances, hold for OA/AAs</a:t>
            </a:r>
          </a:p>
          <a:p>
            <a:pPr>
              <a:lnSpc>
                <a:spcPct val="80000"/>
              </a:lnSpc>
            </a:pPr>
            <a:r>
              <a:rPr lang="en-US" altLang="en-US" sz="2000" dirty="0">
                <a:solidFill>
                  <a:srgbClr val="FF0000"/>
                </a:solidFill>
                <a:latin typeface="Nunito" pitchFamily="2" charset="0"/>
              </a:rPr>
              <a:t>Newborn </a:t>
            </a:r>
            <a:r>
              <a:rPr lang="en-US" altLang="en-US" sz="2000" dirty="0" err="1">
                <a:solidFill>
                  <a:srgbClr val="FF0000"/>
                </a:solidFill>
                <a:latin typeface="Nunito" pitchFamily="2" charset="0"/>
              </a:rPr>
              <a:t>scrn</a:t>
            </a:r>
            <a:r>
              <a:rPr lang="en-US" altLang="en-US" sz="2000" dirty="0">
                <a:solidFill>
                  <a:srgbClr val="FF0000"/>
                </a:solidFill>
                <a:latin typeface="Nunito" pitchFamily="2" charset="0"/>
              </a:rPr>
              <a:t> results</a:t>
            </a:r>
          </a:p>
          <a:p>
            <a:pPr>
              <a:lnSpc>
                <a:spcPct val="80000"/>
              </a:lnSpc>
            </a:pPr>
            <a:r>
              <a:rPr lang="en-US" altLang="en-US" sz="2000" dirty="0">
                <a:solidFill>
                  <a:srgbClr val="FF0000"/>
                </a:solidFill>
                <a:latin typeface="Nunito" pitchFamily="2" charset="0"/>
              </a:rPr>
              <a:t>LP- r/o Meningitis, but send lactate STAT, AAs, hold tubes for future</a:t>
            </a:r>
          </a:p>
          <a:p>
            <a:pPr>
              <a:lnSpc>
                <a:spcPct val="80000"/>
              </a:lnSpc>
            </a:pPr>
            <a:r>
              <a:rPr lang="en-US" altLang="en-US" sz="2000" dirty="0">
                <a:solidFill>
                  <a:srgbClr val="FF0000"/>
                </a:solidFill>
                <a:latin typeface="Nunito" pitchFamily="2" charset="0"/>
              </a:rPr>
              <a:t>Drug tox screen if indicated.</a:t>
            </a:r>
          </a:p>
          <a:p>
            <a:pPr>
              <a:lnSpc>
                <a:spcPct val="80000"/>
              </a:lnSpc>
            </a:pPr>
            <a:r>
              <a:rPr lang="en-US" altLang="en-US" sz="2000" dirty="0">
                <a:solidFill>
                  <a:srgbClr val="FF0000"/>
                </a:solidFill>
                <a:latin typeface="Nunito" pitchFamily="2" charset="0"/>
              </a:rPr>
              <a:t>**Hold spun blood or urine sample in fridge for later if </a:t>
            </a:r>
            <a:r>
              <a:rPr lang="en-US" altLang="en-US" sz="2000" dirty="0" err="1">
                <a:solidFill>
                  <a:srgbClr val="FF0000"/>
                </a:solidFill>
                <a:latin typeface="Nunito" pitchFamily="2" charset="0"/>
              </a:rPr>
              <a:t>possbile</a:t>
            </a:r>
            <a:r>
              <a:rPr lang="en-US" altLang="en-US" sz="2000" dirty="0">
                <a:solidFill>
                  <a:srgbClr val="FF0000"/>
                </a:solidFill>
                <a:latin typeface="Nunito" pitchFamily="2" charset="0"/>
              </a:rPr>
              <a:t>.</a:t>
            </a:r>
          </a:p>
          <a:p>
            <a:pPr lvl="1">
              <a:lnSpc>
                <a:spcPct val="80000"/>
              </a:lnSpc>
            </a:pPr>
            <a:r>
              <a:rPr lang="en-US" altLang="en-US" dirty="0">
                <a:solidFill>
                  <a:srgbClr val="FF0000"/>
                </a:solidFill>
                <a:latin typeface="Nunito" pitchFamily="2" charset="0"/>
              </a:rPr>
              <a:t>**ABG, Lactate are iced STAT samples</a:t>
            </a:r>
          </a:p>
          <a:p>
            <a:pPr lvl="1">
              <a:lnSpc>
                <a:spcPct val="80000"/>
              </a:lnSpc>
            </a:pPr>
            <a:r>
              <a:rPr lang="en-US" altLang="en-US" dirty="0">
                <a:solidFill>
                  <a:srgbClr val="FF0000"/>
                </a:solidFill>
                <a:latin typeface="Nunito" pitchFamily="2" charset="0"/>
              </a:rPr>
              <a:t>** NH4 should be free flowing, arterial sample</a:t>
            </a:r>
          </a:p>
          <a:p>
            <a:pPr>
              <a:lnSpc>
                <a:spcPct val="80000"/>
              </a:lnSpc>
            </a:pPr>
            <a:endParaRPr lang="en-US" altLang="en-US" sz="2000" dirty="0">
              <a:solidFill>
                <a:srgbClr val="FF0000"/>
              </a:solidFill>
              <a:latin typeface="Nunito" pitchFamily="2" charset="0"/>
            </a:endParaRPr>
          </a:p>
          <a:p>
            <a:pPr>
              <a:lnSpc>
                <a:spcPct val="80000"/>
              </a:lnSpc>
            </a:pPr>
            <a:endParaRPr lang="en-US" altLang="en-US" sz="2000" dirty="0">
              <a:solidFill>
                <a:srgbClr val="FF0000"/>
              </a:solidFill>
              <a:latin typeface="Nunito" pitchFamily="2"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D7E6051-9A77-CBBE-F2EC-262F32F80B00}"/>
                  </a:ext>
                </a:extLst>
              </p14:cNvPr>
              <p14:cNvContentPartPr/>
              <p14:nvPr/>
            </p14:nvContentPartPr>
            <p14:xfrm>
              <a:off x="1498878" y="2723302"/>
              <a:ext cx="360" cy="360"/>
            </p14:xfrm>
          </p:contentPart>
        </mc:Choice>
        <mc:Fallback xmlns="">
          <p:pic>
            <p:nvPicPr>
              <p:cNvPr id="6" name="Ink 5">
                <a:extLst>
                  <a:ext uri="{FF2B5EF4-FFF2-40B4-BE49-F238E27FC236}">
                    <a16:creationId xmlns:a16="http://schemas.microsoft.com/office/drawing/2014/main" id="{BD7E6051-9A77-CBBE-F2EC-262F32F80B00}"/>
                  </a:ext>
                </a:extLst>
              </p:cNvPr>
              <p:cNvPicPr/>
              <p:nvPr/>
            </p:nvPicPr>
            <p:blipFill>
              <a:blip r:embed="rId4"/>
              <a:stretch>
                <a:fillRect/>
              </a:stretch>
            </p:blipFill>
            <p:spPr>
              <a:xfrm>
                <a:off x="1490238" y="27143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26F555FF-F4E2-2AC4-7979-D3CCB1B5DE74}"/>
                  </a:ext>
                </a:extLst>
              </p14:cNvPr>
              <p14:cNvContentPartPr/>
              <p14:nvPr/>
            </p14:nvContentPartPr>
            <p14:xfrm>
              <a:off x="2108149" y="2574622"/>
              <a:ext cx="360" cy="360"/>
            </p14:xfrm>
          </p:contentPart>
        </mc:Choice>
        <mc:Fallback xmlns="">
          <p:pic>
            <p:nvPicPr>
              <p:cNvPr id="21" name="Ink 20">
                <a:extLst>
                  <a:ext uri="{FF2B5EF4-FFF2-40B4-BE49-F238E27FC236}">
                    <a16:creationId xmlns:a16="http://schemas.microsoft.com/office/drawing/2014/main" id="{26F555FF-F4E2-2AC4-7979-D3CCB1B5DE74}"/>
                  </a:ext>
                </a:extLst>
              </p:cNvPr>
              <p:cNvPicPr/>
              <p:nvPr/>
            </p:nvPicPr>
            <p:blipFill>
              <a:blip r:embed="rId4"/>
              <a:stretch>
                <a:fillRect/>
              </a:stretch>
            </p:blipFill>
            <p:spPr>
              <a:xfrm>
                <a:off x="2099149" y="25656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 name="Ink 31">
                <a:extLst>
                  <a:ext uri="{FF2B5EF4-FFF2-40B4-BE49-F238E27FC236}">
                    <a16:creationId xmlns:a16="http://schemas.microsoft.com/office/drawing/2014/main" id="{513F4680-ED74-9826-33E4-6E0E54BCCF5C}"/>
                  </a:ext>
                </a:extLst>
              </p14:cNvPr>
              <p14:cNvContentPartPr/>
              <p14:nvPr/>
            </p14:nvContentPartPr>
            <p14:xfrm>
              <a:off x="1415320" y="4574073"/>
              <a:ext cx="360" cy="360"/>
            </p14:xfrm>
          </p:contentPart>
        </mc:Choice>
        <mc:Fallback xmlns="">
          <p:pic>
            <p:nvPicPr>
              <p:cNvPr id="32" name="Ink 31">
                <a:extLst>
                  <a:ext uri="{FF2B5EF4-FFF2-40B4-BE49-F238E27FC236}">
                    <a16:creationId xmlns:a16="http://schemas.microsoft.com/office/drawing/2014/main" id="{513F4680-ED74-9826-33E4-6E0E54BCCF5C}"/>
                  </a:ext>
                </a:extLst>
              </p:cNvPr>
              <p:cNvPicPr/>
              <p:nvPr/>
            </p:nvPicPr>
            <p:blipFill>
              <a:blip r:embed="rId4"/>
              <a:stretch>
                <a:fillRect/>
              </a:stretch>
            </p:blipFill>
            <p:spPr>
              <a:xfrm>
                <a:off x="1406320" y="4565433"/>
                <a:ext cx="18000" cy="18000"/>
              </a:xfrm>
              <a:prstGeom prst="rect">
                <a:avLst/>
              </a:prstGeom>
            </p:spPr>
          </p:pic>
        </mc:Fallback>
      </mc:AlternateContent>
    </p:spTree>
    <p:extLst>
      <p:ext uri="{BB962C8B-B14F-4D97-AF65-F5344CB8AC3E}">
        <p14:creationId xmlns:p14="http://schemas.microsoft.com/office/powerpoint/2010/main" val="1829402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7886700" cy="5418138"/>
          </a:xfrm>
        </p:spPr>
        <p:txBody>
          <a:bodyPr/>
          <a:lstStyle/>
          <a:p>
            <a:pPr marL="0" indent="0">
              <a:buNone/>
            </a:pPr>
            <a:endParaRPr lang="en-US" sz="2400" dirty="0"/>
          </a:p>
          <a:p>
            <a:endParaRPr lang="en-US" sz="2400" dirty="0"/>
          </a:p>
          <a:p>
            <a:r>
              <a:rPr lang="en-US" sz="2400" dirty="0"/>
              <a:t>Usually manifesting as bone pain and pathologic fractures.</a:t>
            </a:r>
          </a:p>
          <a:p>
            <a:endParaRPr lang="en-US" sz="2400" dirty="0"/>
          </a:p>
          <a:p>
            <a:r>
              <a:rPr lang="en-US" sz="2400" dirty="0"/>
              <a:t>Seen in Hematology in BMT. </a:t>
            </a:r>
          </a:p>
          <a:p>
            <a:endParaRPr lang="en-US" sz="2400" dirty="0"/>
          </a:p>
          <a:p>
            <a:r>
              <a:rPr lang="en-US" sz="2400" dirty="0"/>
              <a:t>The most prevalent genetic defect among Ashkenazi Jews. </a:t>
            </a:r>
          </a:p>
          <a:p>
            <a:endParaRPr lang="en-US" dirty="0"/>
          </a:p>
        </p:txBody>
      </p:sp>
    </p:spTree>
    <p:extLst>
      <p:ext uri="{BB962C8B-B14F-4D97-AF65-F5344CB8AC3E}">
        <p14:creationId xmlns:p14="http://schemas.microsoft.com/office/powerpoint/2010/main" val="2837590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CBA55-62CA-B935-9689-39EB84414568}"/>
              </a:ext>
            </a:extLst>
          </p:cNvPr>
          <p:cNvSpPr>
            <a:spLocks noGrp="1"/>
          </p:cNvSpPr>
          <p:nvPr>
            <p:ph idx="1"/>
          </p:nvPr>
        </p:nvSpPr>
        <p:spPr>
          <a:xfrm>
            <a:off x="4495800" y="4151311"/>
            <a:ext cx="3409950" cy="2366963"/>
          </a:xfrm>
        </p:spPr>
        <p:txBody>
          <a:bodyPr>
            <a:normAutofit/>
          </a:bodyPr>
          <a:lstStyle/>
          <a:p>
            <a:r>
              <a:rPr lang="en-US" sz="2000" b="1" i="0" dirty="0">
                <a:solidFill>
                  <a:srgbClr val="1A1C1C"/>
                </a:solidFill>
                <a:effectLst/>
                <a:latin typeface="Lato" panose="020F0502020204030203" pitchFamily="34" charset="0"/>
              </a:rPr>
              <a:t>Gaucher cell:</a:t>
            </a:r>
            <a:r>
              <a:rPr lang="en-US" sz="2000" b="0" i="0" dirty="0">
                <a:solidFill>
                  <a:srgbClr val="1A1C1C"/>
                </a:solidFill>
                <a:effectLst/>
                <a:latin typeface="Lato" panose="020F0502020204030203" pitchFamily="34" charset="0"/>
              </a:rPr>
              <a:t> lipid-rich </a:t>
            </a:r>
            <a:r>
              <a:rPr lang="en-US" sz="2000" b="0" i="0" dirty="0">
                <a:effectLst/>
                <a:latin typeface="Lato" panose="020F0502020204030203" pitchFamily="34" charset="0"/>
              </a:rPr>
              <a:t>macrophages</a:t>
            </a:r>
            <a:r>
              <a:rPr lang="en-US" sz="2000" b="0" i="0" dirty="0">
                <a:solidFill>
                  <a:srgbClr val="1A1C1C"/>
                </a:solidFill>
                <a:effectLst/>
                <a:latin typeface="Lato" panose="020F0502020204030203" pitchFamily="34" charset="0"/>
              </a:rPr>
              <a:t> with an enlarged </a:t>
            </a:r>
            <a:r>
              <a:rPr lang="en-US" sz="2000" b="0" i="0" dirty="0">
                <a:effectLst/>
                <a:latin typeface="Lato" panose="020F0502020204030203" pitchFamily="34" charset="0"/>
              </a:rPr>
              <a:t>cytoplasm</a:t>
            </a:r>
            <a:r>
              <a:rPr lang="en-US" sz="2000" b="0" i="0" dirty="0">
                <a:solidFill>
                  <a:srgbClr val="1A1C1C"/>
                </a:solidFill>
                <a:effectLst/>
                <a:latin typeface="Lato" panose="020F0502020204030203" pitchFamily="34" charset="0"/>
              </a:rPr>
              <a:t> with </a:t>
            </a:r>
            <a:r>
              <a:rPr lang="en-US" sz="2000" b="0" i="0" dirty="0">
                <a:effectLst/>
                <a:latin typeface="Lato" panose="020F0502020204030203" pitchFamily="34" charset="0"/>
              </a:rPr>
              <a:t>inclusions</a:t>
            </a:r>
            <a:r>
              <a:rPr lang="en-US" sz="2000" b="0" i="0" dirty="0">
                <a:solidFill>
                  <a:srgbClr val="1A1C1C"/>
                </a:solidFill>
                <a:effectLst/>
                <a:latin typeface="Lato" panose="020F0502020204030203" pitchFamily="34" charset="0"/>
              </a:rPr>
              <a:t> that resemble crumpled tissue paper on microscopy.</a:t>
            </a:r>
            <a:endParaRPr lang="en-US" dirty="0"/>
          </a:p>
        </p:txBody>
      </p:sp>
      <p:pic>
        <p:nvPicPr>
          <p:cNvPr id="4" name="Picture 3">
            <a:extLst>
              <a:ext uri="{FF2B5EF4-FFF2-40B4-BE49-F238E27FC236}">
                <a16:creationId xmlns:a16="http://schemas.microsoft.com/office/drawing/2014/main" id="{08120509-6024-00C5-8C07-9210A6EE9790}"/>
              </a:ext>
            </a:extLst>
          </p:cNvPr>
          <p:cNvPicPr>
            <a:picLocks noChangeAspect="1"/>
          </p:cNvPicPr>
          <p:nvPr/>
        </p:nvPicPr>
        <p:blipFill>
          <a:blip r:embed="rId2"/>
          <a:stretch>
            <a:fillRect/>
          </a:stretch>
        </p:blipFill>
        <p:spPr>
          <a:xfrm>
            <a:off x="4267200" y="257711"/>
            <a:ext cx="4624423" cy="3743583"/>
          </a:xfrm>
          <a:prstGeom prst="rect">
            <a:avLst/>
          </a:prstGeom>
        </p:spPr>
      </p:pic>
      <p:pic>
        <p:nvPicPr>
          <p:cNvPr id="5" name="Picture 4">
            <a:extLst>
              <a:ext uri="{FF2B5EF4-FFF2-40B4-BE49-F238E27FC236}">
                <a16:creationId xmlns:a16="http://schemas.microsoft.com/office/drawing/2014/main" id="{D191CA6C-452B-39B2-D3F9-430095AE4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72" y="2819400"/>
            <a:ext cx="3778428" cy="3252491"/>
          </a:xfrm>
          <a:prstGeom prst="rect">
            <a:avLst/>
          </a:prstGeom>
        </p:spPr>
      </p:pic>
    </p:spTree>
    <p:extLst>
      <p:ext uri="{BB962C8B-B14F-4D97-AF65-F5344CB8AC3E}">
        <p14:creationId xmlns:p14="http://schemas.microsoft.com/office/powerpoint/2010/main" val="1323252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Raleway ExtraBold" pitchFamily="2" charset="0"/>
              </a:rPr>
              <a:t>Clinical manifestations</a:t>
            </a:r>
          </a:p>
        </p:txBody>
      </p:sp>
      <p:sp>
        <p:nvSpPr>
          <p:cNvPr id="3" name="Content Placeholder 2"/>
          <p:cNvSpPr>
            <a:spLocks noGrp="1"/>
          </p:cNvSpPr>
          <p:nvPr>
            <p:ph idx="1"/>
          </p:nvPr>
        </p:nvSpPr>
        <p:spPr>
          <a:xfrm>
            <a:off x="628650" y="1146376"/>
            <a:ext cx="7886700" cy="5731002"/>
          </a:xfrm>
        </p:spPr>
        <p:txBody>
          <a:bodyPr>
            <a:noAutofit/>
          </a:bodyPr>
          <a:lstStyle/>
          <a:p>
            <a:pPr marL="0" indent="0" algn="l">
              <a:buNone/>
            </a:pPr>
            <a:endParaRPr lang="en-US" sz="2600" dirty="0">
              <a:solidFill>
                <a:srgbClr val="1A1C1C"/>
              </a:solidFill>
              <a:latin typeface="Nunito" pitchFamily="2" charset="0"/>
            </a:endParaRPr>
          </a:p>
          <a:p>
            <a:pPr algn="l">
              <a:buFont typeface="Arial" panose="020B0604020202020204" pitchFamily="34" charset="0"/>
              <a:buChar char="•"/>
            </a:pPr>
            <a:endParaRPr lang="en-US" sz="2600" dirty="0">
              <a:solidFill>
                <a:srgbClr val="1A1C1C"/>
              </a:solidFill>
              <a:latin typeface="Nunito" pitchFamily="2" charset="0"/>
            </a:endParaRPr>
          </a:p>
          <a:p>
            <a:pPr marL="557213" lvl="1" indent="-214313"/>
            <a:r>
              <a:rPr lang="en-US" sz="2600" dirty="0">
                <a:solidFill>
                  <a:srgbClr val="1A1C1C"/>
                </a:solidFill>
                <a:latin typeface="Nunito" pitchFamily="2" charset="0"/>
              </a:rPr>
              <a:t>Hepatosplenomegaly</a:t>
            </a:r>
          </a:p>
          <a:p>
            <a:pPr marL="557213" lvl="1" indent="-214313"/>
            <a:r>
              <a:rPr lang="en-US" sz="2600" b="1" dirty="0">
                <a:solidFill>
                  <a:srgbClr val="1A1C1C"/>
                </a:solidFill>
                <a:latin typeface="Nunito" pitchFamily="2" charset="0"/>
              </a:rPr>
              <a:t>Bone:</a:t>
            </a:r>
            <a:r>
              <a:rPr lang="en-US" sz="2600" dirty="0">
                <a:solidFill>
                  <a:srgbClr val="1A1C1C"/>
                </a:solidFill>
                <a:latin typeface="Nunito" pitchFamily="2" charset="0"/>
              </a:rPr>
              <a:t> bone crises, osteoporosis, avascular necrosis of the femur</a:t>
            </a:r>
          </a:p>
          <a:p>
            <a:pPr marL="557213" lvl="1" indent="-214313"/>
            <a:r>
              <a:rPr lang="en-US" sz="2600" b="1" dirty="0">
                <a:solidFill>
                  <a:srgbClr val="1A1C1C"/>
                </a:solidFill>
                <a:latin typeface="Nunito" pitchFamily="2" charset="0"/>
              </a:rPr>
              <a:t>Blood:</a:t>
            </a:r>
            <a:r>
              <a:rPr lang="en-US" sz="2600" dirty="0">
                <a:solidFill>
                  <a:srgbClr val="1A1C1C"/>
                </a:solidFill>
                <a:latin typeface="Nunito" pitchFamily="2" charset="0"/>
              </a:rPr>
              <a:t> anemia, thrombocytopenia, pancytopenia</a:t>
            </a:r>
          </a:p>
          <a:p>
            <a:pPr marL="557213" lvl="1" indent="-214313"/>
            <a:r>
              <a:rPr lang="en-US" sz="2600" dirty="0">
                <a:solidFill>
                  <a:srgbClr val="1A1C1C"/>
                </a:solidFill>
                <a:latin typeface="Nunito" pitchFamily="2" charset="0"/>
              </a:rPr>
              <a:t>Pulmonary manifestations</a:t>
            </a:r>
          </a:p>
          <a:p>
            <a:pPr marL="557213" lvl="1" indent="-214313"/>
            <a:r>
              <a:rPr lang="en-US" sz="2600" dirty="0">
                <a:solidFill>
                  <a:srgbClr val="1A1C1C"/>
                </a:solidFill>
                <a:latin typeface="Nunito" pitchFamily="2" charset="0"/>
              </a:rPr>
              <a:t>Growth delay</a:t>
            </a:r>
          </a:p>
          <a:p>
            <a:pPr marL="557213" lvl="1" indent="-214313"/>
            <a:r>
              <a:rPr lang="en-US" sz="2600" b="1" dirty="0">
                <a:solidFill>
                  <a:srgbClr val="1A1C1C"/>
                </a:solidFill>
                <a:latin typeface="Nunito" pitchFamily="2" charset="0"/>
              </a:rPr>
              <a:t>Neurologic signs</a:t>
            </a:r>
            <a:r>
              <a:rPr lang="en-US" sz="2600" dirty="0">
                <a:solidFill>
                  <a:srgbClr val="1A1C1C"/>
                </a:solidFill>
                <a:latin typeface="Nunito" pitchFamily="2" charset="0"/>
              </a:rPr>
              <a:t>: </a:t>
            </a:r>
            <a:r>
              <a:rPr lang="en-US" sz="2600" dirty="0" err="1">
                <a:solidFill>
                  <a:srgbClr val="1A1C1C"/>
                </a:solidFill>
                <a:latin typeface="Nunito" pitchFamily="2" charset="0"/>
              </a:rPr>
              <a:t>opisthotonos</a:t>
            </a:r>
            <a:r>
              <a:rPr lang="en-US" sz="2600" dirty="0">
                <a:solidFill>
                  <a:srgbClr val="1A1C1C"/>
                </a:solidFill>
                <a:latin typeface="Nunito" pitchFamily="2" charset="0"/>
              </a:rPr>
              <a:t>, spasticity, trismus, eye movement abnormalities and bulbar signs including difficulty swallowing.</a:t>
            </a:r>
          </a:p>
          <a:p>
            <a:pPr marL="0" indent="0">
              <a:buNone/>
            </a:pPr>
            <a:br>
              <a:rPr lang="en-US" sz="2600" dirty="0">
                <a:latin typeface="Nunito" pitchFamily="2" charset="0"/>
              </a:rPr>
            </a:br>
            <a:endParaRPr lang="en-US" sz="2600" dirty="0">
              <a:latin typeface="Nunito" pitchFamily="2" charset="0"/>
            </a:endParaRPr>
          </a:p>
        </p:txBody>
      </p:sp>
    </p:spTree>
    <p:extLst>
      <p:ext uri="{BB962C8B-B14F-4D97-AF65-F5344CB8AC3E}">
        <p14:creationId xmlns:p14="http://schemas.microsoft.com/office/powerpoint/2010/main" val="4371773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Raleway ExtraBold" pitchFamily="2" charset="0"/>
              </a:rPr>
              <a:t>Treatment:</a:t>
            </a:r>
          </a:p>
        </p:txBody>
      </p:sp>
      <p:sp>
        <p:nvSpPr>
          <p:cNvPr id="3" name="Content Placeholder 2"/>
          <p:cNvSpPr>
            <a:spLocks noGrp="1"/>
          </p:cNvSpPr>
          <p:nvPr>
            <p:ph idx="1"/>
          </p:nvPr>
        </p:nvSpPr>
        <p:spPr>
          <a:xfrm>
            <a:off x="416052" y="2286000"/>
            <a:ext cx="8311896" cy="3259455"/>
          </a:xfrm>
        </p:spPr>
        <p:txBody>
          <a:bodyPr>
            <a:noAutofit/>
          </a:bodyPr>
          <a:lstStyle/>
          <a:p>
            <a:r>
              <a:rPr lang="en-US" sz="2600" dirty="0">
                <a:solidFill>
                  <a:srgbClr val="FF0000"/>
                </a:solidFill>
                <a:latin typeface="Nunito" pitchFamily="2" charset="0"/>
              </a:rPr>
              <a:t>enzyme replacement therapy</a:t>
            </a:r>
            <a:r>
              <a:rPr lang="en-US" sz="2600" dirty="0">
                <a:latin typeface="Nunito" pitchFamily="2" charset="0"/>
              </a:rPr>
              <a:t>.  </a:t>
            </a:r>
          </a:p>
          <a:p>
            <a:endParaRPr lang="en-US" sz="2600" dirty="0">
              <a:latin typeface="Nunito" pitchFamily="2" charset="0"/>
            </a:endParaRPr>
          </a:p>
          <a:p>
            <a:r>
              <a:rPr lang="en-US" sz="2600" dirty="0">
                <a:solidFill>
                  <a:srgbClr val="FF0000"/>
                </a:solidFill>
                <a:latin typeface="Nunito" pitchFamily="2" charset="0"/>
              </a:rPr>
              <a:t>Bone marrow transplant </a:t>
            </a:r>
            <a:r>
              <a:rPr lang="en-US" sz="2600" dirty="0">
                <a:latin typeface="Nunito" pitchFamily="2" charset="0"/>
              </a:rPr>
              <a:t>during infancy may be a treatment option.</a:t>
            </a:r>
          </a:p>
          <a:p>
            <a:endParaRPr lang="en-US" sz="2600" dirty="0">
              <a:latin typeface="Nunito" pitchFamily="2" charset="0"/>
            </a:endParaRPr>
          </a:p>
          <a:p>
            <a:r>
              <a:rPr lang="en-US" sz="2600" spc="-4" dirty="0">
                <a:latin typeface="Nunito" pitchFamily="2" charset="0"/>
                <a:cs typeface="Lucida Sans Unicode"/>
              </a:rPr>
              <a:t>Pain management.</a:t>
            </a:r>
            <a:endParaRPr lang="en-US" sz="2600" dirty="0">
              <a:latin typeface="Nunito" pitchFamily="2" charset="0"/>
              <a:cs typeface="Lucida Sans Unicode"/>
            </a:endParaRPr>
          </a:p>
          <a:p>
            <a:endParaRPr lang="en-US" sz="2600" dirty="0">
              <a:latin typeface="Nunito" pitchFamily="2" charset="0"/>
            </a:endParaRPr>
          </a:p>
        </p:txBody>
      </p:sp>
    </p:spTree>
    <p:extLst>
      <p:ext uri="{BB962C8B-B14F-4D97-AF65-F5344CB8AC3E}">
        <p14:creationId xmlns:p14="http://schemas.microsoft.com/office/powerpoint/2010/main" val="19056733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90B2DBD-1B42-0EF8-1C71-4D89099B63CF}"/>
              </a:ext>
            </a:extLst>
          </p:cNvPr>
          <p:cNvSpPr>
            <a:spLocks noGrp="1"/>
          </p:cNvSpPr>
          <p:nvPr>
            <p:ph type="title"/>
          </p:nvPr>
        </p:nvSpPr>
        <p:spPr/>
        <p:txBody>
          <a:bodyPr/>
          <a:lstStyle/>
          <a:p>
            <a:endParaRPr lang="ar-AE"/>
          </a:p>
        </p:txBody>
      </p:sp>
      <p:pic>
        <p:nvPicPr>
          <p:cNvPr id="4" name="عنصر نائب للمحتوى 3">
            <a:extLst>
              <a:ext uri="{FF2B5EF4-FFF2-40B4-BE49-F238E27FC236}">
                <a16:creationId xmlns:a16="http://schemas.microsoft.com/office/drawing/2014/main" id="{67781F02-7854-8522-0D2E-A833273FEC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060872" cy="6858000"/>
          </a:xfrm>
        </p:spPr>
      </p:pic>
    </p:spTree>
    <p:extLst>
      <p:ext uri="{BB962C8B-B14F-4D97-AF65-F5344CB8AC3E}">
        <p14:creationId xmlns:p14="http://schemas.microsoft.com/office/powerpoint/2010/main" val="17560482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D30F1E-0103-19B6-99C5-6A95CB4F1CB2}"/>
              </a:ext>
            </a:extLst>
          </p:cNvPr>
          <p:cNvSpPr>
            <a:spLocks noGrp="1"/>
          </p:cNvSpPr>
          <p:nvPr>
            <p:ph type="title"/>
          </p:nvPr>
        </p:nvSpPr>
        <p:spPr/>
        <p:txBody>
          <a:bodyPr/>
          <a:lstStyle/>
          <a:p>
            <a:endParaRPr lang="ar-AE"/>
          </a:p>
        </p:txBody>
      </p:sp>
      <p:pic>
        <p:nvPicPr>
          <p:cNvPr id="4" name="عنصر نائب للمحتوى 3">
            <a:extLst>
              <a:ext uri="{FF2B5EF4-FFF2-40B4-BE49-F238E27FC236}">
                <a16:creationId xmlns:a16="http://schemas.microsoft.com/office/drawing/2014/main" id="{4EA8C79F-9781-01DB-08F0-FA8A3EA046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91" y="0"/>
            <a:ext cx="9217891" cy="6858000"/>
          </a:xfrm>
        </p:spPr>
      </p:pic>
    </p:spTree>
    <p:extLst>
      <p:ext uri="{BB962C8B-B14F-4D97-AF65-F5344CB8AC3E}">
        <p14:creationId xmlns:p14="http://schemas.microsoft.com/office/powerpoint/2010/main" val="37724703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D456-1ACC-0979-14D3-47795C68BFA2}"/>
              </a:ext>
            </a:extLst>
          </p:cNvPr>
          <p:cNvSpPr>
            <a:spLocks noGrp="1"/>
          </p:cNvSpPr>
          <p:nvPr>
            <p:ph type="title"/>
          </p:nvPr>
        </p:nvSpPr>
        <p:spPr/>
        <p:txBody>
          <a:bodyPr>
            <a:normAutofit fontScale="90000"/>
          </a:bodyPr>
          <a:lstStyle/>
          <a:p>
            <a:r>
              <a:rPr lang="en-US" b="1" dirty="0">
                <a:latin typeface="Nunito"/>
              </a:rPr>
              <a:t>Fabry disease </a:t>
            </a:r>
            <a:r>
              <a:rPr lang="en-US" b="1" dirty="0"/>
              <a:t>(</a:t>
            </a:r>
            <a:r>
              <a:rPr lang="en-US" b="1" dirty="0">
                <a:solidFill>
                  <a:srgbClr val="FF0000"/>
                </a:solidFill>
              </a:rPr>
              <a:t>X linked disease </a:t>
            </a:r>
            <a:r>
              <a:rPr lang="en-US" b="1" dirty="0"/>
              <a:t>)</a:t>
            </a:r>
            <a:br>
              <a:rPr lang="en-US" b="1" dirty="0"/>
            </a:br>
            <a:r>
              <a:rPr lang="en-US" b="1" dirty="0"/>
              <a:t>{ sphingolipidosis }</a:t>
            </a:r>
            <a:br>
              <a:rPr lang="en-US" dirty="0"/>
            </a:br>
            <a:endParaRPr lang="en-US" dirty="0"/>
          </a:p>
        </p:txBody>
      </p:sp>
      <p:sp>
        <p:nvSpPr>
          <p:cNvPr id="3" name="Content Placeholder 2">
            <a:extLst>
              <a:ext uri="{FF2B5EF4-FFF2-40B4-BE49-F238E27FC236}">
                <a16:creationId xmlns:a16="http://schemas.microsoft.com/office/drawing/2014/main" id="{55025F81-6CBD-8B08-8585-5E0D30E898FD}"/>
              </a:ext>
            </a:extLst>
          </p:cNvPr>
          <p:cNvSpPr>
            <a:spLocks noGrp="1"/>
          </p:cNvSpPr>
          <p:nvPr>
            <p:ph idx="1"/>
          </p:nvPr>
        </p:nvSpPr>
        <p:spPr>
          <a:xfrm>
            <a:off x="633132" y="2971800"/>
            <a:ext cx="4019550" cy="4351338"/>
          </a:xfrm>
        </p:spPr>
        <p:txBody>
          <a:bodyPr/>
          <a:lstStyle/>
          <a:p>
            <a:pPr marL="0" algn="l" rtl="0" eaLnBrk="1" fontAlgn="t" latinLnBrk="0" hangingPunct="1">
              <a:spcBef>
                <a:spcPts val="0"/>
              </a:spcBef>
              <a:spcAft>
                <a:spcPts val="0"/>
              </a:spcAft>
            </a:pPr>
            <a:r>
              <a:rPr lang="en-US" sz="2400" i="0" u="none" strike="noStrike" kern="1200" dirty="0">
                <a:effectLst/>
                <a:latin typeface="Calibri" panose="020F0502020204030204" pitchFamily="34" charset="0"/>
              </a:rPr>
              <a:t>Severity increase with age </a:t>
            </a:r>
          </a:p>
          <a:p>
            <a:r>
              <a:rPr lang="en-US" sz="2400" dirty="0"/>
              <a:t>Treatment :Enzyme replacement therapy and supportive therapy </a:t>
            </a:r>
          </a:p>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4B658A1E-4BC8-8B86-D731-FC72ED5CCB95}"/>
              </a:ext>
            </a:extLst>
          </p:cNvPr>
          <p:cNvPicPr>
            <a:picLocks noChangeAspect="1"/>
          </p:cNvPicPr>
          <p:nvPr/>
        </p:nvPicPr>
        <p:blipFill>
          <a:blip r:embed="rId2"/>
          <a:stretch>
            <a:fillRect/>
          </a:stretch>
        </p:blipFill>
        <p:spPr>
          <a:xfrm>
            <a:off x="4886904" y="1270000"/>
            <a:ext cx="4140816" cy="5516880"/>
          </a:xfrm>
          <a:prstGeom prst="rect">
            <a:avLst/>
          </a:prstGeom>
        </p:spPr>
      </p:pic>
    </p:spTree>
    <p:extLst>
      <p:ext uri="{BB962C8B-B14F-4D97-AF65-F5344CB8AC3E}">
        <p14:creationId xmlns:p14="http://schemas.microsoft.com/office/powerpoint/2010/main" val="11602558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0"/>
            <a:ext cx="7886700" cy="1325563"/>
          </a:xfrm>
        </p:spPr>
        <p:txBody>
          <a:bodyPr>
            <a:normAutofit/>
          </a:bodyPr>
          <a:lstStyle/>
          <a:p>
            <a:pPr algn="ctr"/>
            <a:r>
              <a:rPr lang="en-US" sz="4000" b="1" dirty="0" err="1">
                <a:latin typeface="Raleway ExtraBold"/>
              </a:rPr>
              <a:t>Mucopolysaccharidoses</a:t>
            </a:r>
            <a:r>
              <a:rPr lang="en-US" sz="4000" b="1" dirty="0">
                <a:latin typeface="Raleway ExtraBold"/>
              </a:rPr>
              <a:t>  (Lysosomal storage diseases)</a:t>
            </a:r>
          </a:p>
        </p:txBody>
      </p:sp>
      <p:sp>
        <p:nvSpPr>
          <p:cNvPr id="3" name="Content Placeholder 2"/>
          <p:cNvSpPr>
            <a:spLocks noGrp="1"/>
          </p:cNvSpPr>
          <p:nvPr>
            <p:ph idx="1"/>
          </p:nvPr>
        </p:nvSpPr>
        <p:spPr>
          <a:xfrm>
            <a:off x="628650" y="2286000"/>
            <a:ext cx="7886700" cy="4351338"/>
          </a:xfrm>
        </p:spPr>
        <p:txBody>
          <a:bodyPr/>
          <a:lstStyle/>
          <a:p>
            <a:r>
              <a:rPr lang="en-US" dirty="0" err="1"/>
              <a:t>Mucopolysaccharidoses</a:t>
            </a:r>
            <a:r>
              <a:rPr lang="en-US" dirty="0"/>
              <a:t> are hereditary, progressive diseases caused by mutations of genes coding for </a:t>
            </a:r>
            <a:r>
              <a:rPr lang="en-US" dirty="0" err="1"/>
              <a:t>lysosomal</a:t>
            </a:r>
            <a:r>
              <a:rPr lang="en-US" dirty="0"/>
              <a:t> enzymes needed to degrade </a:t>
            </a:r>
            <a:r>
              <a:rPr lang="en-US" dirty="0" err="1"/>
              <a:t>glycosaminoglycans</a:t>
            </a:r>
            <a:r>
              <a:rPr lang="en-US" dirty="0"/>
              <a:t> (acid </a:t>
            </a:r>
            <a:r>
              <a:rPr lang="en-US" dirty="0" err="1"/>
              <a:t>mucopolysaccharides</a:t>
            </a:r>
            <a:r>
              <a:rPr lang="en-US" dirty="0"/>
              <a:t>).</a:t>
            </a:r>
          </a:p>
          <a:p>
            <a:endParaRPr lang="en-US" dirty="0"/>
          </a:p>
          <a:p>
            <a:r>
              <a:rPr lang="en-US" dirty="0"/>
              <a:t>Most common types:</a:t>
            </a:r>
          </a:p>
          <a:p>
            <a:r>
              <a:rPr lang="en-US" u="sng" dirty="0"/>
              <a:t>   Type I (Hurler syndrome)</a:t>
            </a:r>
          </a:p>
          <a:p>
            <a:r>
              <a:rPr lang="en-US" u="sng" dirty="0"/>
              <a:t>   Type II (Hunter syndrome)</a:t>
            </a:r>
          </a:p>
          <a:p>
            <a:r>
              <a:rPr lang="en-US" dirty="0"/>
              <a:t>   Type III (</a:t>
            </a:r>
            <a:r>
              <a:rPr lang="en-US" dirty="0" err="1"/>
              <a:t>Sanfilippo</a:t>
            </a:r>
            <a:r>
              <a:rPr lang="en-US" dirty="0"/>
              <a:t> syndrome).</a:t>
            </a:r>
          </a:p>
        </p:txBody>
      </p:sp>
    </p:spTree>
    <p:extLst>
      <p:ext uri="{BB962C8B-B14F-4D97-AF65-F5344CB8AC3E}">
        <p14:creationId xmlns:p14="http://schemas.microsoft.com/office/powerpoint/2010/main" val="31533371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2D7E7C-E4A7-417F-8015-92FF6638279E}"/>
              </a:ext>
            </a:extLst>
          </p:cNvPr>
          <p:cNvSpPr>
            <a:spLocks noGrp="1"/>
          </p:cNvSpPr>
          <p:nvPr>
            <p:ph type="title"/>
          </p:nvPr>
        </p:nvSpPr>
        <p:spPr/>
        <p:txBody>
          <a:bodyPr/>
          <a:lstStyle/>
          <a:p>
            <a:endParaRPr lang="ar-AE"/>
          </a:p>
        </p:txBody>
      </p:sp>
      <p:pic>
        <p:nvPicPr>
          <p:cNvPr id="7" name="صورة 6">
            <a:extLst>
              <a:ext uri="{FF2B5EF4-FFF2-40B4-BE49-F238E27FC236}">
                <a16:creationId xmlns:a16="http://schemas.microsoft.com/office/drawing/2014/main" id="{CF59D784-49E4-167C-B11E-CE04B44D4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892"/>
            <a:ext cx="9332668" cy="6931891"/>
          </a:xfrm>
          <a:prstGeom prst="rect">
            <a:avLst/>
          </a:prstGeom>
        </p:spPr>
      </p:pic>
    </p:spTree>
    <p:extLst>
      <p:ext uri="{BB962C8B-B14F-4D97-AF65-F5344CB8AC3E}">
        <p14:creationId xmlns:p14="http://schemas.microsoft.com/office/powerpoint/2010/main" val="9589790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23ED-E778-451F-BBB7-930A13877A46}"/>
              </a:ext>
            </a:extLst>
          </p:cNvPr>
          <p:cNvSpPr>
            <a:spLocks noGrp="1"/>
          </p:cNvSpPr>
          <p:nvPr>
            <p:ph type="title"/>
          </p:nvPr>
        </p:nvSpPr>
        <p:spPr>
          <a:xfrm>
            <a:off x="174812" y="533400"/>
            <a:ext cx="7886700" cy="1325563"/>
          </a:xfrm>
        </p:spPr>
        <p:txBody>
          <a:bodyPr/>
          <a:lstStyle/>
          <a:p>
            <a:pPr algn="ctr"/>
            <a:r>
              <a:rPr lang="en-US" sz="4400" b="1" dirty="0">
                <a:latin typeface="Raleway ExtraBold" pitchFamily="2" charset="0"/>
              </a:rPr>
              <a:t>(1) Hurler syndrome</a:t>
            </a:r>
            <a:br>
              <a:rPr lang="en-US" dirty="0">
                <a:latin typeface="Raleway ExtraBold" pitchFamily="2" charset="0"/>
              </a:rPr>
            </a:br>
            <a:endParaRPr lang="en-US" dirty="0">
              <a:latin typeface="Raleway ExtraBold" pitchFamily="2" charset="0"/>
            </a:endParaRPr>
          </a:p>
        </p:txBody>
      </p:sp>
      <p:sp>
        <p:nvSpPr>
          <p:cNvPr id="3" name="Content Placeholder 2">
            <a:extLst>
              <a:ext uri="{FF2B5EF4-FFF2-40B4-BE49-F238E27FC236}">
                <a16:creationId xmlns:a16="http://schemas.microsoft.com/office/drawing/2014/main" id="{20397363-FF0D-869B-B230-2F1C7EE25497}"/>
              </a:ext>
            </a:extLst>
          </p:cNvPr>
          <p:cNvSpPr>
            <a:spLocks noGrp="1"/>
          </p:cNvSpPr>
          <p:nvPr>
            <p:ph idx="1"/>
          </p:nvPr>
        </p:nvSpPr>
        <p:spPr>
          <a:xfrm>
            <a:off x="628650" y="2370138"/>
            <a:ext cx="7886700" cy="4351338"/>
          </a:xfrm>
        </p:spPr>
        <p:txBody>
          <a:bodyPr>
            <a:noAutofit/>
          </a:bodyPr>
          <a:lstStyle/>
          <a:p>
            <a:pPr>
              <a:buFont typeface="Arial" panose="020B0604020202020204" pitchFamily="34" charset="0"/>
              <a:buChar char="•"/>
            </a:pPr>
            <a:r>
              <a:rPr lang="en-US" sz="2600" dirty="0">
                <a:solidFill>
                  <a:srgbClr val="FF0000"/>
                </a:solidFill>
                <a:latin typeface="Nunito" pitchFamily="2" charset="0"/>
              </a:rPr>
              <a:t>Autosomal recessive </a:t>
            </a:r>
          </a:p>
          <a:p>
            <a:pPr>
              <a:buFont typeface="Arial" panose="020B0604020202020204" pitchFamily="34" charset="0"/>
              <a:buChar char="•"/>
            </a:pPr>
            <a:r>
              <a:rPr lang="en-US" sz="2600" dirty="0">
                <a:latin typeface="Nunito" pitchFamily="2" charset="0"/>
              </a:rPr>
              <a:t>They usually present with coarse features.</a:t>
            </a:r>
          </a:p>
          <a:p>
            <a:r>
              <a:rPr lang="en-US" sz="2600" dirty="0">
                <a:latin typeface="Nunito" pitchFamily="2" charset="0"/>
              </a:rPr>
              <a:t>Children with the severe form of Hurler syndrome appear normal during the first 6 months of life, then develop the characteristic skeletal and neurologic features.</a:t>
            </a:r>
          </a:p>
          <a:p>
            <a:r>
              <a:rPr lang="en-US" sz="2600" b="1" dirty="0">
                <a:latin typeface="Nunito" pitchFamily="2" charset="0"/>
              </a:rPr>
              <a:t>Early signs</a:t>
            </a:r>
            <a:r>
              <a:rPr lang="en-US" sz="2600" dirty="0">
                <a:latin typeface="Nunito" pitchFamily="2" charset="0"/>
              </a:rPr>
              <a:t>?</a:t>
            </a:r>
          </a:p>
          <a:p>
            <a:pPr marL="0" indent="0">
              <a:buNone/>
            </a:pPr>
            <a:r>
              <a:rPr lang="en-US" sz="2600" dirty="0">
                <a:latin typeface="Nunito" pitchFamily="2" charset="0"/>
              </a:rPr>
              <a:t>Inguinal hernia and failed neonatal hearing tests.</a:t>
            </a:r>
          </a:p>
          <a:p>
            <a:pPr marL="0" indent="0">
              <a:buNone/>
            </a:pPr>
            <a:endParaRPr lang="en-US" sz="2600" dirty="0">
              <a:latin typeface="Nunito" pitchFamily="2" charset="0"/>
            </a:endParaRPr>
          </a:p>
        </p:txBody>
      </p:sp>
      <p:sp>
        <p:nvSpPr>
          <p:cNvPr id="4" name="Slide Number Placeholder 3">
            <a:extLst>
              <a:ext uri="{FF2B5EF4-FFF2-40B4-BE49-F238E27FC236}">
                <a16:creationId xmlns:a16="http://schemas.microsoft.com/office/drawing/2014/main" id="{06D6A7F7-3C47-B55C-0BFF-B1268D3619CB}"/>
              </a:ext>
            </a:extLst>
          </p:cNvPr>
          <p:cNvSpPr>
            <a:spLocks noGrp="1"/>
          </p:cNvSpPr>
          <p:nvPr>
            <p:ph type="sldNum" sz="quarter" idx="12"/>
          </p:nvPr>
        </p:nvSpPr>
        <p:spPr/>
        <p:txBody>
          <a:bodyPr/>
          <a:lstStyle/>
          <a:p>
            <a:fld id="{D57F1E4F-1CFF-5643-939E-217C01CDF565}" type="slidenum">
              <a:rPr lang="en-US" smtClean="0"/>
              <a:pPr/>
              <a:t>79</a:t>
            </a:fld>
            <a:endParaRPr lang="en-US" dirty="0"/>
          </a:p>
        </p:txBody>
      </p:sp>
    </p:spTree>
    <p:extLst>
      <p:ext uri="{BB962C8B-B14F-4D97-AF65-F5344CB8AC3E}">
        <p14:creationId xmlns:p14="http://schemas.microsoft.com/office/powerpoint/2010/main" val="59309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514A196-2CC3-37BA-2FB1-71D53519E0BC}"/>
              </a:ext>
            </a:extLst>
          </p:cNvPr>
          <p:cNvSpPr>
            <a:spLocks noGrp="1" noRot="1" noChangeArrowheads="1"/>
          </p:cNvSpPr>
          <p:nvPr>
            <p:ph type="title"/>
          </p:nvPr>
        </p:nvSpPr>
        <p:spPr/>
        <p:txBody>
          <a:bodyPr/>
          <a:lstStyle/>
          <a:p>
            <a:r>
              <a:rPr lang="en-US" altLang="en-US" u="sng" dirty="0">
                <a:solidFill>
                  <a:srgbClr val="000000"/>
                </a:solidFill>
                <a:effectLst>
                  <a:outerShdw blurRad="38100" dist="38100" dir="2700000" algn="tl">
                    <a:srgbClr val="FFFFFF"/>
                  </a:outerShdw>
                </a:effectLst>
                <a:latin typeface="Raleway ExtraBold" pitchFamily="2" charset="0"/>
              </a:rPr>
              <a:t>Emergency Management:</a:t>
            </a:r>
          </a:p>
        </p:txBody>
      </p:sp>
      <p:sp>
        <p:nvSpPr>
          <p:cNvPr id="14340" name="Rectangle 4">
            <a:extLst>
              <a:ext uri="{FF2B5EF4-FFF2-40B4-BE49-F238E27FC236}">
                <a16:creationId xmlns:a16="http://schemas.microsoft.com/office/drawing/2014/main" id="{A88CA39A-5A7D-17DC-57C5-5E99A34BAA24}"/>
              </a:ext>
            </a:extLst>
          </p:cNvPr>
          <p:cNvSpPr>
            <a:spLocks noGrp="1" noRot="1" noChangeArrowheads="1"/>
          </p:cNvSpPr>
          <p:nvPr>
            <p:ph sz="half" idx="1"/>
          </p:nvPr>
        </p:nvSpPr>
        <p:spPr>
          <a:xfrm>
            <a:off x="457201" y="1677059"/>
            <a:ext cx="4057650" cy="4576763"/>
          </a:xfrm>
        </p:spPr>
        <p:txBody>
          <a:bodyPr>
            <a:normAutofit fontScale="85000" lnSpcReduction="20000"/>
          </a:bodyPr>
          <a:lstStyle/>
          <a:p>
            <a:pPr>
              <a:lnSpc>
                <a:spcPct val="90000"/>
              </a:lnSpc>
            </a:pPr>
            <a:r>
              <a:rPr lang="en-US" altLang="en-US" sz="2800" dirty="0">
                <a:solidFill>
                  <a:srgbClr val="FF0000"/>
                </a:solidFill>
                <a:latin typeface="Nunito" pitchFamily="2" charset="0"/>
              </a:rPr>
              <a:t>Correct hypotension.</a:t>
            </a:r>
          </a:p>
          <a:p>
            <a:pPr>
              <a:lnSpc>
                <a:spcPct val="90000"/>
              </a:lnSpc>
            </a:pPr>
            <a:r>
              <a:rPr lang="en-US" altLang="en-US" sz="2800" dirty="0">
                <a:solidFill>
                  <a:srgbClr val="FF0000"/>
                </a:solidFill>
                <a:latin typeface="Nunito" pitchFamily="2" charset="0"/>
              </a:rPr>
              <a:t>NPO, reverse catabolism with D5-D10 1-1.5 x </a:t>
            </a:r>
            <a:r>
              <a:rPr lang="en-US" altLang="en-US" sz="2800" dirty="0" err="1">
                <a:solidFill>
                  <a:srgbClr val="FF0000"/>
                </a:solidFill>
                <a:latin typeface="Nunito" pitchFamily="2" charset="0"/>
              </a:rPr>
              <a:t>maint</a:t>
            </a:r>
            <a:r>
              <a:rPr lang="en-US" altLang="en-US" sz="2800" dirty="0">
                <a:solidFill>
                  <a:srgbClr val="FF0000"/>
                </a:solidFill>
                <a:latin typeface="Nunito" pitchFamily="2" charset="0"/>
              </a:rPr>
              <a:t>.</a:t>
            </a:r>
          </a:p>
          <a:p>
            <a:pPr>
              <a:lnSpc>
                <a:spcPct val="90000"/>
              </a:lnSpc>
            </a:pPr>
            <a:r>
              <a:rPr lang="en-US" altLang="en-US" sz="2800" dirty="0">
                <a:solidFill>
                  <a:srgbClr val="FF0000"/>
                </a:solidFill>
                <a:latin typeface="Nunito" pitchFamily="2" charset="0"/>
              </a:rPr>
              <a:t>Correct hypoglycemia.</a:t>
            </a:r>
          </a:p>
          <a:p>
            <a:pPr>
              <a:lnSpc>
                <a:spcPct val="90000"/>
              </a:lnSpc>
            </a:pPr>
            <a:r>
              <a:rPr lang="en-US" altLang="en-US" sz="2800" dirty="0">
                <a:solidFill>
                  <a:srgbClr val="FF0000"/>
                </a:solidFill>
                <a:latin typeface="Nunito" pitchFamily="2" charset="0"/>
              </a:rPr>
              <a:t>Correct metabolic acidosis.</a:t>
            </a:r>
          </a:p>
          <a:p>
            <a:pPr>
              <a:lnSpc>
                <a:spcPct val="90000"/>
              </a:lnSpc>
            </a:pPr>
            <a:r>
              <a:rPr lang="en-US" altLang="en-US" sz="2800" dirty="0">
                <a:solidFill>
                  <a:srgbClr val="FF0000"/>
                </a:solidFill>
                <a:latin typeface="Nunito" pitchFamily="2" charset="0"/>
              </a:rPr>
              <a:t>Dialysis, lactulose if High/toxic NH4 </a:t>
            </a:r>
          </a:p>
          <a:p>
            <a:pPr lvl="1">
              <a:lnSpc>
                <a:spcPct val="90000"/>
              </a:lnSpc>
            </a:pPr>
            <a:r>
              <a:rPr lang="en-US" altLang="en-US" sz="1800" b="1" dirty="0">
                <a:solidFill>
                  <a:srgbClr val="FF0000"/>
                </a:solidFill>
                <a:latin typeface="Nunito" pitchFamily="2" charset="0"/>
              </a:rPr>
              <a:t>(</a:t>
            </a:r>
            <a:r>
              <a:rPr lang="en-US" altLang="en-US" sz="1800" b="1" dirty="0" err="1">
                <a:solidFill>
                  <a:srgbClr val="FF0000"/>
                </a:solidFill>
                <a:latin typeface="Nunito" pitchFamily="2" charset="0"/>
              </a:rPr>
              <a:t>nl</a:t>
            </a:r>
            <a:r>
              <a:rPr lang="en-US" altLang="en-US" sz="1800" b="1" dirty="0">
                <a:solidFill>
                  <a:srgbClr val="FF0000"/>
                </a:solidFill>
                <a:latin typeface="Nunito" pitchFamily="2" charset="0"/>
              </a:rPr>
              <a:t> is &lt;35</a:t>
            </a:r>
            <a:r>
              <a:rPr lang="en-US" altLang="en-US" sz="1800" b="1" dirty="0">
                <a:solidFill>
                  <a:srgbClr val="FF0000"/>
                </a:solidFill>
                <a:latin typeface="Nunito" pitchFamily="2" charset="0"/>
                <a:cs typeface="Arial" panose="020B0604020202020204" pitchFamily="34" charset="0"/>
              </a:rPr>
              <a:t>µmol/L)</a:t>
            </a:r>
            <a:r>
              <a:rPr lang="en-US" altLang="en-US" sz="1800" dirty="0">
                <a:solidFill>
                  <a:srgbClr val="FF0000"/>
                </a:solidFill>
                <a:latin typeface="Nunito" pitchFamily="2" charset="0"/>
              </a:rPr>
              <a:t> </a:t>
            </a:r>
          </a:p>
        </p:txBody>
      </p:sp>
      <p:sp>
        <p:nvSpPr>
          <p:cNvPr id="14341" name="Rectangle 5">
            <a:extLst>
              <a:ext uri="{FF2B5EF4-FFF2-40B4-BE49-F238E27FC236}">
                <a16:creationId xmlns:a16="http://schemas.microsoft.com/office/drawing/2014/main" id="{1457C6A7-2E26-3DFF-DCDA-EF46DA5CA740}"/>
              </a:ext>
            </a:extLst>
          </p:cNvPr>
          <p:cNvSpPr>
            <a:spLocks noGrp="1" noRot="1" noChangeArrowheads="1"/>
          </p:cNvSpPr>
          <p:nvPr>
            <p:ph sz="half" idx="2"/>
          </p:nvPr>
        </p:nvSpPr>
        <p:spPr>
          <a:xfrm>
            <a:off x="4503421" y="1661819"/>
            <a:ext cx="3088110" cy="3880773"/>
          </a:xfrm>
        </p:spPr>
        <p:txBody>
          <a:bodyPr>
            <a:normAutofit fontScale="85000" lnSpcReduction="20000"/>
          </a:bodyPr>
          <a:lstStyle/>
          <a:p>
            <a:pPr>
              <a:lnSpc>
                <a:spcPct val="90000"/>
              </a:lnSpc>
            </a:pPr>
            <a:r>
              <a:rPr lang="en-US" altLang="en-US" sz="2800" dirty="0">
                <a:solidFill>
                  <a:srgbClr val="FF0000"/>
                </a:solidFill>
                <a:latin typeface="Nunito" pitchFamily="2" charset="0"/>
              </a:rPr>
              <a:t>Search for and treat precipitants; </a:t>
            </a:r>
            <a:r>
              <a:rPr lang="en-US" altLang="en-US" sz="2800" dirty="0" err="1">
                <a:solidFill>
                  <a:srgbClr val="FF0000"/>
                </a:solidFill>
                <a:latin typeface="Nunito" pitchFamily="2" charset="0"/>
              </a:rPr>
              <a:t>ie</a:t>
            </a:r>
            <a:r>
              <a:rPr lang="en-US" altLang="en-US" sz="2800" dirty="0">
                <a:solidFill>
                  <a:srgbClr val="FF0000"/>
                </a:solidFill>
                <a:latin typeface="Nunito" pitchFamily="2" charset="0"/>
              </a:rPr>
              <a:t>: Infection, dehydration. </a:t>
            </a:r>
          </a:p>
          <a:p>
            <a:pPr>
              <a:lnSpc>
                <a:spcPct val="90000"/>
              </a:lnSpc>
            </a:pPr>
            <a:r>
              <a:rPr lang="en-US" altLang="en-US" sz="2800" dirty="0">
                <a:solidFill>
                  <a:srgbClr val="FF0000"/>
                </a:solidFill>
                <a:latin typeface="Nunito" pitchFamily="2" charset="0"/>
              </a:rPr>
              <a:t>Low threshold for Sepsis w/u + </a:t>
            </a:r>
            <a:r>
              <a:rPr lang="en-US" altLang="en-US" sz="2800" dirty="0" err="1">
                <a:solidFill>
                  <a:srgbClr val="FF0000"/>
                </a:solidFill>
                <a:latin typeface="Nunito" pitchFamily="2" charset="0"/>
              </a:rPr>
              <a:t>ABx</a:t>
            </a:r>
            <a:r>
              <a:rPr lang="en-US" altLang="en-US" sz="2800" dirty="0">
                <a:solidFill>
                  <a:srgbClr val="FF0000"/>
                </a:solidFill>
                <a:latin typeface="Nunito" pitchFamily="2" charset="0"/>
              </a:rPr>
              <a:t> if  uncertain. </a:t>
            </a:r>
          </a:p>
          <a:p>
            <a:pPr>
              <a:lnSpc>
                <a:spcPct val="90000"/>
              </a:lnSpc>
            </a:pPr>
            <a:r>
              <a:rPr lang="en-US" altLang="en-US" sz="2800" dirty="0">
                <a:solidFill>
                  <a:srgbClr val="FF0000"/>
                </a:solidFill>
                <a:latin typeface="Nunito" pitchFamily="2" charset="0"/>
              </a:rPr>
              <a:t>Pyridoxine for neonatal </a:t>
            </a:r>
            <a:r>
              <a:rPr lang="en-US" altLang="en-US" sz="2800" dirty="0" err="1">
                <a:solidFill>
                  <a:srgbClr val="FF0000"/>
                </a:solidFill>
                <a:latin typeface="Nunito" pitchFamily="2" charset="0"/>
              </a:rPr>
              <a:t>sz</a:t>
            </a:r>
            <a:r>
              <a:rPr lang="en-US" altLang="en-US" sz="2800" dirty="0">
                <a:solidFill>
                  <a:srgbClr val="FF0000"/>
                </a:solidFill>
                <a:latin typeface="Nunito" pitchFamily="2" charset="0"/>
              </a:rPr>
              <a:t>. if AED no-response</a:t>
            </a:r>
          </a:p>
          <a:p>
            <a:pPr>
              <a:lnSpc>
                <a:spcPct val="90000"/>
              </a:lnSpc>
            </a:pPr>
            <a:r>
              <a:rPr lang="en-US" altLang="en-US" sz="2800" dirty="0">
                <a:solidFill>
                  <a:srgbClr val="FF0000"/>
                </a:solidFill>
                <a:latin typeface="Nunito" pitchFamily="2" charset="0"/>
              </a:rPr>
              <a:t>Ativan, Versed, AEDs for status epilepticus.</a:t>
            </a:r>
          </a:p>
        </p:txBody>
      </p:sp>
      <mc:AlternateContent xmlns:mc="http://schemas.openxmlformats.org/markup-compatibility/2006" xmlns:p14="http://schemas.microsoft.com/office/powerpoint/2010/main">
        <mc:Choice Requires="p14">
          <p:contentPart p14:bwMode="auto" r:id="rId3">
            <p14:nvContentPartPr>
              <p14:cNvPr id="35" name="Ink 34">
                <a:extLst>
                  <a:ext uri="{FF2B5EF4-FFF2-40B4-BE49-F238E27FC236}">
                    <a16:creationId xmlns:a16="http://schemas.microsoft.com/office/drawing/2014/main" id="{CA22A72B-6BCF-4970-6A24-0DE3E18E2000}"/>
                  </a:ext>
                </a:extLst>
              </p14:cNvPr>
              <p14:cNvContentPartPr/>
              <p14:nvPr/>
            </p14:nvContentPartPr>
            <p14:xfrm>
              <a:off x="9613789" y="5477513"/>
              <a:ext cx="11880" cy="51840"/>
            </p14:xfrm>
          </p:contentPart>
        </mc:Choice>
        <mc:Fallback xmlns="">
          <p:pic>
            <p:nvPicPr>
              <p:cNvPr id="35" name="Ink 34">
                <a:extLst>
                  <a:ext uri="{FF2B5EF4-FFF2-40B4-BE49-F238E27FC236}">
                    <a16:creationId xmlns:a16="http://schemas.microsoft.com/office/drawing/2014/main" id="{CA22A72B-6BCF-4970-6A24-0DE3E18E2000}"/>
                  </a:ext>
                </a:extLst>
              </p:cNvPr>
              <p:cNvPicPr/>
              <p:nvPr/>
            </p:nvPicPr>
            <p:blipFill>
              <a:blip r:embed="rId4"/>
              <a:stretch>
                <a:fillRect/>
              </a:stretch>
            </p:blipFill>
            <p:spPr>
              <a:xfrm>
                <a:off x="9593269" y="5457353"/>
                <a:ext cx="52560" cy="92520"/>
              </a:xfrm>
              <a:prstGeom prst="rect">
                <a:avLst/>
              </a:prstGeom>
            </p:spPr>
          </p:pic>
        </mc:Fallback>
      </mc:AlternateContent>
    </p:spTree>
    <p:extLst>
      <p:ext uri="{BB962C8B-B14F-4D97-AF65-F5344CB8AC3E}">
        <p14:creationId xmlns:p14="http://schemas.microsoft.com/office/powerpoint/2010/main" val="71978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43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C51DFF-A258-66FA-E019-E34EBB91AA4B}"/>
              </a:ext>
            </a:extLst>
          </p:cNvPr>
          <p:cNvSpPr>
            <a:spLocks noGrp="1"/>
          </p:cNvSpPr>
          <p:nvPr>
            <p:ph type="sldNum" sz="quarter" idx="12"/>
          </p:nvPr>
        </p:nvSpPr>
        <p:spPr/>
        <p:txBody>
          <a:bodyPr/>
          <a:lstStyle/>
          <a:p>
            <a:fld id="{D57F1E4F-1CFF-5643-939E-217C01CDF565}" type="slidenum">
              <a:rPr lang="en-US" smtClean="0"/>
              <a:pPr/>
              <a:t>80</a:t>
            </a:fld>
            <a:endParaRPr lang="en-US" dirty="0"/>
          </a:p>
        </p:txBody>
      </p:sp>
      <p:pic>
        <p:nvPicPr>
          <p:cNvPr id="10" name="Picture 9">
            <a:extLst>
              <a:ext uri="{FF2B5EF4-FFF2-40B4-BE49-F238E27FC236}">
                <a16:creationId xmlns:a16="http://schemas.microsoft.com/office/drawing/2014/main" id="{AFA50DCF-48B3-85A9-CD1E-19375E03781A}"/>
              </a:ext>
            </a:extLst>
          </p:cNvPr>
          <p:cNvPicPr>
            <a:picLocks noChangeAspect="1"/>
          </p:cNvPicPr>
          <p:nvPr/>
        </p:nvPicPr>
        <p:blipFill>
          <a:blip r:embed="rId2"/>
          <a:stretch>
            <a:fillRect/>
          </a:stretch>
        </p:blipFill>
        <p:spPr>
          <a:xfrm>
            <a:off x="3105150" y="457200"/>
            <a:ext cx="5410200" cy="5822951"/>
          </a:xfrm>
          <a:prstGeom prst="rect">
            <a:avLst/>
          </a:prstGeom>
        </p:spPr>
      </p:pic>
      <p:pic>
        <p:nvPicPr>
          <p:cNvPr id="7" name="Picture 6"/>
          <p:cNvPicPr>
            <a:picLocks noChangeAspect="1"/>
          </p:cNvPicPr>
          <p:nvPr/>
        </p:nvPicPr>
        <p:blipFill>
          <a:blip r:embed="rId3"/>
          <a:stretch>
            <a:fillRect/>
          </a:stretch>
        </p:blipFill>
        <p:spPr>
          <a:xfrm>
            <a:off x="533400" y="2133600"/>
            <a:ext cx="2209800" cy="2133600"/>
          </a:xfrm>
          <a:prstGeom prst="rect">
            <a:avLst/>
          </a:prstGeom>
        </p:spPr>
      </p:pic>
    </p:spTree>
    <p:extLst>
      <p:ext uri="{BB962C8B-B14F-4D97-AF65-F5344CB8AC3E}">
        <p14:creationId xmlns:p14="http://schemas.microsoft.com/office/powerpoint/2010/main" val="40552588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86700" cy="1325563"/>
          </a:xfrm>
        </p:spPr>
        <p:txBody>
          <a:bodyPr>
            <a:normAutofit/>
          </a:bodyPr>
          <a:lstStyle/>
          <a:p>
            <a:pPr algn="ctr"/>
            <a:r>
              <a:rPr lang="en-US" sz="3200" b="1" dirty="0" err="1"/>
              <a:t>Dysostosis</a:t>
            </a:r>
            <a:r>
              <a:rPr lang="en-US" sz="3200" b="1" dirty="0"/>
              <a:t> multiplex</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5000"/>
            <a:ext cx="7467599" cy="3733800"/>
          </a:xfrm>
        </p:spPr>
      </p:pic>
    </p:spTree>
    <p:extLst>
      <p:ext uri="{BB962C8B-B14F-4D97-AF65-F5344CB8AC3E}">
        <p14:creationId xmlns:p14="http://schemas.microsoft.com/office/powerpoint/2010/main" val="39990269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5CDB8A-4EB1-8097-6666-5763EFA316A3}"/>
              </a:ext>
            </a:extLst>
          </p:cNvPr>
          <p:cNvSpPr>
            <a:spLocks noGrp="1"/>
          </p:cNvSpPr>
          <p:nvPr>
            <p:ph type="sldNum" sz="quarter" idx="12"/>
          </p:nvPr>
        </p:nvSpPr>
        <p:spPr/>
        <p:txBody>
          <a:bodyPr/>
          <a:lstStyle/>
          <a:p>
            <a:fld id="{D57F1E4F-1CFF-5643-939E-217C01CDF565}" type="slidenum">
              <a:rPr lang="en-US" smtClean="0"/>
              <a:pPr/>
              <a:t>82</a:t>
            </a:fld>
            <a:endParaRPr lang="en-US" dirty="0"/>
          </a:p>
        </p:txBody>
      </p:sp>
      <p:sp>
        <p:nvSpPr>
          <p:cNvPr id="4" name="TextBox 3">
            <a:extLst>
              <a:ext uri="{FF2B5EF4-FFF2-40B4-BE49-F238E27FC236}">
                <a16:creationId xmlns:a16="http://schemas.microsoft.com/office/drawing/2014/main" id="{950929E2-52EB-F747-015E-5B5EDC753563}"/>
              </a:ext>
            </a:extLst>
          </p:cNvPr>
          <p:cNvSpPr txBox="1"/>
          <p:nvPr/>
        </p:nvSpPr>
        <p:spPr>
          <a:xfrm>
            <a:off x="609600" y="1600200"/>
            <a:ext cx="8229600" cy="4431983"/>
          </a:xfrm>
          <a:prstGeom prst="rect">
            <a:avLst/>
          </a:prstGeom>
          <a:noFill/>
        </p:spPr>
        <p:txBody>
          <a:bodyPr wrap="square" rtlCol="0">
            <a:spAutoFit/>
          </a:bodyPr>
          <a:lstStyle/>
          <a:p>
            <a:r>
              <a:rPr lang="en-US" sz="2600" b="1" dirty="0">
                <a:latin typeface="Nunito" pitchFamily="2" charset="0"/>
              </a:rPr>
              <a:t>Diagnostics : </a:t>
            </a:r>
          </a:p>
          <a:p>
            <a:endParaRPr lang="en-US" sz="2600" dirty="0">
              <a:latin typeface="Nunito" pitchFamily="2" charset="0"/>
            </a:endParaRPr>
          </a:p>
          <a:p>
            <a:endParaRPr lang="en-US" sz="2600" dirty="0">
              <a:latin typeface="Nunito" pitchFamily="2" charset="0"/>
            </a:endParaRPr>
          </a:p>
          <a:p>
            <a:pPr algn="l">
              <a:buFont typeface="Arial" panose="020B0604020202020204" pitchFamily="34" charset="0"/>
              <a:buChar char="•"/>
            </a:pPr>
            <a:r>
              <a:rPr lang="en-US" sz="2600" dirty="0">
                <a:solidFill>
                  <a:srgbClr val="1A1C1C"/>
                </a:solidFill>
                <a:latin typeface="Nunito" pitchFamily="2" charset="0"/>
              </a:rPr>
              <a:t>Increased urinary levels of </a:t>
            </a:r>
            <a:r>
              <a:rPr lang="en-US" sz="2600" u="sng" dirty="0" err="1">
                <a:solidFill>
                  <a:srgbClr val="FF0000"/>
                </a:solidFill>
                <a:latin typeface="Nunito" pitchFamily="2" charset="0"/>
              </a:rPr>
              <a:t>glycosaminoglycans</a:t>
            </a:r>
            <a:r>
              <a:rPr lang="en-US" sz="2600" dirty="0">
                <a:solidFill>
                  <a:srgbClr val="FF0000"/>
                </a:solidFill>
                <a:latin typeface="Nunito" pitchFamily="2" charset="0"/>
              </a:rPr>
              <a:t>.</a:t>
            </a:r>
          </a:p>
          <a:p>
            <a:pPr algn="l">
              <a:buFont typeface="Arial" panose="020B0604020202020204" pitchFamily="34" charset="0"/>
              <a:buChar char="•"/>
            </a:pPr>
            <a:r>
              <a:rPr lang="en-US" sz="2600" u="sng" dirty="0">
                <a:solidFill>
                  <a:srgbClr val="FF0000"/>
                </a:solidFill>
                <a:latin typeface="Nunito" pitchFamily="2" charset="0"/>
              </a:rPr>
              <a:t>Enzyme activity </a:t>
            </a:r>
            <a:r>
              <a:rPr lang="en-US" sz="2600" dirty="0">
                <a:solidFill>
                  <a:srgbClr val="1A1C1C"/>
                </a:solidFill>
                <a:latin typeface="Nunito" pitchFamily="2" charset="0"/>
              </a:rPr>
              <a:t>(definitive test): Enzyme assay to confirm specific enzyme deficiency{</a:t>
            </a:r>
            <a:r>
              <a:rPr lang="en-US" sz="2000" b="0" i="0" dirty="0">
                <a:solidFill>
                  <a:srgbClr val="1A1C1C"/>
                </a:solidFill>
                <a:effectLst/>
                <a:latin typeface="Lato" panose="020F0502020204030203" pitchFamily="34" charset="0"/>
              </a:rPr>
              <a:t>Deficiency of </a:t>
            </a:r>
            <a:r>
              <a:rPr lang="el-GR" sz="2000" b="1" i="0" dirty="0">
                <a:solidFill>
                  <a:srgbClr val="1A1C1C"/>
                </a:solidFill>
                <a:effectLst/>
                <a:latin typeface="Lato" panose="020F0502020204030203" pitchFamily="34" charset="0"/>
              </a:rPr>
              <a:t>α-</a:t>
            </a:r>
            <a:r>
              <a:rPr lang="en-US" sz="2000" b="1" i="0" dirty="0">
                <a:solidFill>
                  <a:srgbClr val="1A1C1C"/>
                </a:solidFill>
                <a:effectLst/>
                <a:latin typeface="Lato" panose="020F0502020204030203" pitchFamily="34" charset="0"/>
              </a:rPr>
              <a:t>L-</a:t>
            </a:r>
            <a:r>
              <a:rPr lang="en-US" sz="2000" b="1" i="0" dirty="0" err="1">
                <a:solidFill>
                  <a:srgbClr val="1A1C1C"/>
                </a:solidFill>
                <a:effectLst/>
                <a:latin typeface="Lato" panose="020F0502020204030203" pitchFamily="34" charset="0"/>
              </a:rPr>
              <a:t>iduronidase</a:t>
            </a:r>
            <a:r>
              <a:rPr lang="en-US" sz="2000" b="1" i="0" dirty="0">
                <a:solidFill>
                  <a:srgbClr val="1A1C1C"/>
                </a:solidFill>
                <a:effectLst/>
                <a:latin typeface="Lato" panose="020F0502020204030203" pitchFamily="34" charset="0"/>
              </a:rPr>
              <a:t>}.</a:t>
            </a:r>
          </a:p>
          <a:p>
            <a:pPr algn="l">
              <a:buFont typeface="Arial" panose="020B0604020202020204" pitchFamily="34" charset="0"/>
              <a:buChar char="•"/>
            </a:pPr>
            <a:r>
              <a:rPr lang="en-US" sz="2800" u="sng" dirty="0">
                <a:solidFill>
                  <a:srgbClr val="FF0000"/>
                </a:solidFill>
                <a:latin typeface="Lato" panose="020F0502020204030203" pitchFamily="34" charset="0"/>
              </a:rPr>
              <a:t>Specific genetic testing</a:t>
            </a:r>
            <a:r>
              <a:rPr lang="en-US" sz="2800" b="1" u="sng" dirty="0">
                <a:solidFill>
                  <a:srgbClr val="1A1C1C"/>
                </a:solidFill>
                <a:latin typeface="Lato" panose="020F0502020204030203" pitchFamily="34" charset="0"/>
              </a:rPr>
              <a:t>.</a:t>
            </a:r>
            <a:endParaRPr lang="en-US" sz="2800" u="sng" dirty="0">
              <a:latin typeface="Nunito" pitchFamily="2" charset="0"/>
            </a:endParaRPr>
          </a:p>
          <a:p>
            <a:endParaRPr lang="en-US" sz="2600" dirty="0">
              <a:latin typeface="Nunito" pitchFamily="2" charset="0"/>
            </a:endParaRPr>
          </a:p>
          <a:p>
            <a:endParaRPr lang="en-US" sz="2600" dirty="0">
              <a:latin typeface="Nunito" pitchFamily="2" charset="0"/>
            </a:endParaRPr>
          </a:p>
          <a:p>
            <a:endParaRPr lang="en-US" sz="2600" dirty="0">
              <a:latin typeface="Nunito" pitchFamily="2" charset="0"/>
            </a:endParaRPr>
          </a:p>
        </p:txBody>
      </p:sp>
    </p:spTree>
    <p:extLst>
      <p:ext uri="{BB962C8B-B14F-4D97-AF65-F5344CB8AC3E}">
        <p14:creationId xmlns:p14="http://schemas.microsoft.com/office/powerpoint/2010/main" val="25786038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981200"/>
            <a:ext cx="7886700" cy="4351338"/>
          </a:xfrm>
        </p:spPr>
        <p:txBody>
          <a:bodyPr/>
          <a:lstStyle/>
          <a:p>
            <a:pPr marL="0" indent="0">
              <a:buNone/>
            </a:pPr>
            <a:r>
              <a:rPr lang="en-US" sz="2800" b="1" dirty="0">
                <a:latin typeface="Nunito"/>
              </a:rPr>
              <a:t>Treatment :</a:t>
            </a:r>
          </a:p>
          <a:p>
            <a:endParaRPr lang="en-US" dirty="0"/>
          </a:p>
          <a:p>
            <a:r>
              <a:rPr lang="en-US" sz="2800" dirty="0"/>
              <a:t>Symptomatic and palliative treatment</a:t>
            </a:r>
          </a:p>
          <a:p>
            <a:r>
              <a:rPr lang="en-US" sz="2800" dirty="0"/>
              <a:t>Enzyme replacement therapy</a:t>
            </a:r>
          </a:p>
          <a:p>
            <a:r>
              <a:rPr lang="en-US" sz="2800" dirty="0"/>
              <a:t>Bone marrow transplantation </a:t>
            </a:r>
          </a:p>
          <a:p>
            <a:endParaRPr lang="en-US" dirty="0"/>
          </a:p>
        </p:txBody>
      </p:sp>
    </p:spTree>
    <p:extLst>
      <p:ext uri="{BB962C8B-B14F-4D97-AF65-F5344CB8AC3E}">
        <p14:creationId xmlns:p14="http://schemas.microsoft.com/office/powerpoint/2010/main" val="11858550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44C-F536-E04C-FA04-295A9CBF5924}"/>
              </a:ext>
            </a:extLst>
          </p:cNvPr>
          <p:cNvSpPr>
            <a:spLocks noGrp="1"/>
          </p:cNvSpPr>
          <p:nvPr>
            <p:ph type="title"/>
          </p:nvPr>
        </p:nvSpPr>
        <p:spPr>
          <a:xfrm>
            <a:off x="228600" y="122237"/>
            <a:ext cx="7886700" cy="1325563"/>
          </a:xfrm>
        </p:spPr>
        <p:txBody>
          <a:bodyPr>
            <a:normAutofit/>
          </a:bodyPr>
          <a:lstStyle/>
          <a:p>
            <a:pPr algn="ctr"/>
            <a:r>
              <a:rPr lang="en-US" sz="4000" b="1" dirty="0"/>
              <a:t>Hunter syndrome </a:t>
            </a:r>
          </a:p>
        </p:txBody>
      </p:sp>
      <p:sp>
        <p:nvSpPr>
          <p:cNvPr id="3" name="Content Placeholder 2">
            <a:extLst>
              <a:ext uri="{FF2B5EF4-FFF2-40B4-BE49-F238E27FC236}">
                <a16:creationId xmlns:a16="http://schemas.microsoft.com/office/drawing/2014/main" id="{05248B84-F83A-F343-A187-46F1AA49831E}"/>
              </a:ext>
            </a:extLst>
          </p:cNvPr>
          <p:cNvSpPr>
            <a:spLocks noGrp="1"/>
          </p:cNvSpPr>
          <p:nvPr>
            <p:ph idx="1"/>
          </p:nvPr>
        </p:nvSpPr>
        <p:spPr>
          <a:xfrm>
            <a:off x="457200" y="1812926"/>
            <a:ext cx="8534400" cy="5045074"/>
          </a:xfrm>
        </p:spPr>
        <p:txBody>
          <a:bodyPr>
            <a:normAutofit/>
          </a:bodyPr>
          <a:lstStyle/>
          <a:p>
            <a:r>
              <a:rPr lang="en-US" sz="2400" dirty="0">
                <a:solidFill>
                  <a:srgbClr val="FF0000"/>
                </a:solidFill>
              </a:rPr>
              <a:t>X – linked recessive pattern. </a:t>
            </a:r>
          </a:p>
          <a:p>
            <a:r>
              <a:rPr lang="en-US" sz="2400" dirty="0">
                <a:sym typeface="Wingdings" panose="05000000000000000000" pitchFamily="2" charset="2"/>
              </a:rPr>
              <a:t> accumulation of </a:t>
            </a:r>
            <a:r>
              <a:rPr lang="en-US" sz="2400" dirty="0" err="1">
                <a:sym typeface="Wingdings" panose="05000000000000000000" pitchFamily="2" charset="2"/>
              </a:rPr>
              <a:t>glycosaminoglycans</a:t>
            </a:r>
            <a:endParaRPr lang="ar-SA" sz="2400" dirty="0">
              <a:sym typeface="Wingdings" panose="05000000000000000000" pitchFamily="2" charset="2"/>
            </a:endParaRPr>
          </a:p>
          <a:p>
            <a:r>
              <a:rPr lang="ar-SA" sz="2400" dirty="0" err="1">
                <a:sym typeface="Wingdings" panose="05000000000000000000" pitchFamily="2" charset="2"/>
              </a:rPr>
              <a:t>Lack</a:t>
            </a:r>
            <a:r>
              <a:rPr lang="ar-SA" sz="2400" dirty="0">
                <a:sym typeface="Wingdings" panose="05000000000000000000" pitchFamily="2" charset="2"/>
              </a:rPr>
              <a:t> </a:t>
            </a:r>
            <a:r>
              <a:rPr lang="ar-SA" sz="2400" dirty="0" err="1">
                <a:sym typeface="Wingdings" panose="05000000000000000000" pitchFamily="2" charset="2"/>
              </a:rPr>
              <a:t>of</a:t>
            </a:r>
            <a:r>
              <a:rPr lang="ar-SA" sz="2400" dirty="0">
                <a:sym typeface="Wingdings" panose="05000000000000000000" pitchFamily="2" charset="2"/>
              </a:rPr>
              <a:t> </a:t>
            </a:r>
            <a:r>
              <a:rPr lang="ar-SA" sz="2400" dirty="0" err="1">
                <a:sym typeface="Wingdings" panose="05000000000000000000" pitchFamily="2" charset="2"/>
              </a:rPr>
              <a:t>corneal</a:t>
            </a:r>
            <a:r>
              <a:rPr lang="ar-SA" sz="2400" dirty="0">
                <a:sym typeface="Wingdings" panose="05000000000000000000" pitchFamily="2" charset="2"/>
              </a:rPr>
              <a:t> </a:t>
            </a:r>
            <a:r>
              <a:rPr lang="ar-SA" sz="2400" dirty="0" err="1">
                <a:sym typeface="Wingdings" panose="05000000000000000000" pitchFamily="2" charset="2"/>
              </a:rPr>
              <a:t>clouding</a:t>
            </a:r>
            <a:r>
              <a:rPr lang="ar-SA" sz="2400" dirty="0">
                <a:sym typeface="Wingdings" panose="05000000000000000000" pitchFamily="2" charset="2"/>
              </a:rPr>
              <a:t> </a:t>
            </a:r>
            <a:endParaRPr lang="en-US" sz="2400" dirty="0">
              <a:sym typeface="Wingdings" panose="05000000000000000000" pitchFamily="2" charset="2"/>
            </a:endParaRPr>
          </a:p>
          <a:p>
            <a:pPr marL="0" indent="0">
              <a:buNone/>
            </a:pPr>
            <a:endParaRPr lang="en-US" sz="2400" dirty="0">
              <a:sym typeface="Wingdings" panose="05000000000000000000" pitchFamily="2" charset="2"/>
            </a:endParaRPr>
          </a:p>
        </p:txBody>
      </p:sp>
      <p:pic>
        <p:nvPicPr>
          <p:cNvPr id="7" name="Content Placeholder 4">
            <a:extLst>
              <a:ext uri="{FF2B5EF4-FFF2-40B4-BE49-F238E27FC236}">
                <a16:creationId xmlns:a16="http://schemas.microsoft.com/office/drawing/2014/main" id="{394120C9-197A-D3DE-81E8-22C2C2BAC45E}"/>
              </a:ext>
            </a:extLst>
          </p:cNvPr>
          <p:cNvPicPr>
            <a:picLocks noChangeAspect="1"/>
          </p:cNvPicPr>
          <p:nvPr/>
        </p:nvPicPr>
        <p:blipFill>
          <a:blip r:embed="rId2"/>
          <a:stretch>
            <a:fillRect/>
          </a:stretch>
        </p:blipFill>
        <p:spPr>
          <a:xfrm>
            <a:off x="1866900" y="3971636"/>
            <a:ext cx="5257800" cy="2623128"/>
          </a:xfrm>
          <a:prstGeom prst="rect">
            <a:avLst/>
          </a:prstGeom>
        </p:spPr>
      </p:pic>
    </p:spTree>
    <p:extLst>
      <p:ext uri="{BB962C8B-B14F-4D97-AF65-F5344CB8AC3E}">
        <p14:creationId xmlns:p14="http://schemas.microsoft.com/office/powerpoint/2010/main" val="9002691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83408A2-31DC-D2F7-7EE4-27F36EA36D20}"/>
              </a:ext>
            </a:extLst>
          </p:cNvPr>
          <p:cNvSpPr>
            <a:spLocks noGrp="1"/>
          </p:cNvSpPr>
          <p:nvPr>
            <p:ph type="title"/>
          </p:nvPr>
        </p:nvSpPr>
        <p:spPr/>
        <p:txBody>
          <a:bodyPr/>
          <a:lstStyle/>
          <a:p>
            <a:endParaRPr lang="ar-AE"/>
          </a:p>
        </p:txBody>
      </p:sp>
      <p:pic>
        <p:nvPicPr>
          <p:cNvPr id="4" name="عنصر نائب للمحتوى 3">
            <a:extLst>
              <a:ext uri="{FF2B5EF4-FFF2-40B4-BE49-F238E27FC236}">
                <a16:creationId xmlns:a16="http://schemas.microsoft.com/office/drawing/2014/main" id="{E0AFB7C1-E253-8719-876F-78C4FAD4B1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 y="46182"/>
            <a:ext cx="9042400" cy="6765636"/>
          </a:xfrm>
        </p:spPr>
      </p:pic>
    </p:spTree>
    <p:extLst>
      <p:ext uri="{BB962C8B-B14F-4D97-AF65-F5344CB8AC3E}">
        <p14:creationId xmlns:p14="http://schemas.microsoft.com/office/powerpoint/2010/main" val="42178691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09600"/>
            <a:ext cx="7886700" cy="193470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44306"/>
            <a:ext cx="7886700" cy="3871913"/>
          </a:xfrm>
          <a:prstGeom prst="rect">
            <a:avLst/>
          </a:prstGeom>
        </p:spPr>
      </p:pic>
    </p:spTree>
    <p:extLst>
      <p:ext uri="{BB962C8B-B14F-4D97-AF65-F5344CB8AC3E}">
        <p14:creationId xmlns:p14="http://schemas.microsoft.com/office/powerpoint/2010/main" val="11127143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E057-1979-F9C5-3E86-7901A4AB4902}"/>
              </a:ext>
            </a:extLst>
          </p:cNvPr>
          <p:cNvSpPr>
            <a:spLocks noGrp="1"/>
          </p:cNvSpPr>
          <p:nvPr>
            <p:ph type="ctrTitle"/>
          </p:nvPr>
        </p:nvSpPr>
        <p:spPr/>
        <p:txBody>
          <a:bodyPr>
            <a:normAutofit fontScale="90000"/>
          </a:bodyPr>
          <a:lstStyle/>
          <a:p>
            <a:r>
              <a:rPr lang="en-US" sz="6000" b="1" dirty="0"/>
              <a:t>Amino acid disorders  </a:t>
            </a:r>
          </a:p>
        </p:txBody>
      </p:sp>
    </p:spTree>
    <p:extLst>
      <p:ext uri="{BB962C8B-B14F-4D97-AF65-F5344CB8AC3E}">
        <p14:creationId xmlns:p14="http://schemas.microsoft.com/office/powerpoint/2010/main" val="11354926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FDD75A-9A24-936C-257D-BE07C23B653C}"/>
              </a:ext>
            </a:extLst>
          </p:cNvPr>
          <p:cNvSpPr>
            <a:spLocks noGrp="1"/>
          </p:cNvSpPr>
          <p:nvPr>
            <p:ph idx="1"/>
          </p:nvPr>
        </p:nvSpPr>
        <p:spPr>
          <a:xfrm>
            <a:off x="601756" y="2506662"/>
            <a:ext cx="7886700" cy="4351338"/>
          </a:xfrm>
        </p:spPr>
        <p:txBody>
          <a:bodyPr>
            <a:normAutofit/>
          </a:bodyPr>
          <a:lstStyle/>
          <a:p>
            <a:r>
              <a:rPr lang="ar-SA" sz="2800" dirty="0"/>
              <a:t>1</a:t>
            </a:r>
            <a:r>
              <a:rPr lang="en-US" sz="2800" b="1" dirty="0"/>
              <a:t>. </a:t>
            </a:r>
            <a:r>
              <a:rPr lang="en-US" sz="2800" dirty="0" err="1"/>
              <a:t>Phenylketonurea</a:t>
            </a:r>
            <a:endParaRPr lang="en-US" sz="2800" dirty="0"/>
          </a:p>
          <a:p>
            <a:r>
              <a:rPr lang="en-US" sz="2800" b="1" dirty="0"/>
              <a:t>2. </a:t>
            </a:r>
            <a:r>
              <a:rPr lang="en-US" sz="2800" dirty="0" err="1"/>
              <a:t>Tyrosinemia</a:t>
            </a:r>
            <a:endParaRPr lang="en-US" sz="2800" dirty="0"/>
          </a:p>
          <a:p>
            <a:r>
              <a:rPr lang="en-US" sz="2800" b="1" dirty="0"/>
              <a:t>3. </a:t>
            </a:r>
            <a:r>
              <a:rPr lang="en-US" sz="2800" dirty="0" err="1"/>
              <a:t>Homocysteinurea</a:t>
            </a:r>
            <a:endParaRPr lang="en-US" sz="2800" dirty="0"/>
          </a:p>
          <a:p>
            <a:r>
              <a:rPr lang="en-US" sz="2800" b="1" dirty="0"/>
              <a:t>4. </a:t>
            </a:r>
            <a:r>
              <a:rPr lang="en-US" sz="2800" dirty="0"/>
              <a:t>Maple syrup urine disease </a:t>
            </a:r>
            <a:endParaRPr lang="ar-SA" sz="2800" dirty="0"/>
          </a:p>
          <a:p>
            <a:r>
              <a:rPr lang="ar-SA" sz="2800" dirty="0" err="1"/>
              <a:t>Lesch-nyhan</a:t>
            </a:r>
            <a:r>
              <a:rPr lang="ar-SA" sz="2800" dirty="0"/>
              <a:t> </a:t>
            </a:r>
            <a:r>
              <a:rPr lang="ar-SA" sz="2800" dirty="0" err="1"/>
              <a:t>syndrome</a:t>
            </a:r>
            <a:r>
              <a:rPr lang="ar-SA" sz="2800" dirty="0"/>
              <a:t> "</a:t>
            </a:r>
            <a:r>
              <a:rPr lang="ar-SA" sz="2800" dirty="0" err="1"/>
              <a:t>purine</a:t>
            </a:r>
            <a:r>
              <a:rPr lang="ar-SA" sz="2800" dirty="0"/>
              <a:t> </a:t>
            </a:r>
            <a:r>
              <a:rPr lang="ar-SA" sz="2800" dirty="0" err="1"/>
              <a:t>metabolism</a:t>
            </a:r>
            <a:r>
              <a:rPr lang="ar-SA" sz="2800" dirty="0"/>
              <a:t> "</a:t>
            </a:r>
            <a:endParaRPr lang="en-US" sz="2800" dirty="0"/>
          </a:p>
        </p:txBody>
      </p:sp>
      <p:sp>
        <p:nvSpPr>
          <p:cNvPr id="6" name="Title 5">
            <a:extLst>
              <a:ext uri="{FF2B5EF4-FFF2-40B4-BE49-F238E27FC236}">
                <a16:creationId xmlns:a16="http://schemas.microsoft.com/office/drawing/2014/main" id="{B0C8326E-666F-DC2C-9475-8DF4AB8289B7}"/>
              </a:ext>
            </a:extLst>
          </p:cNvPr>
          <p:cNvSpPr>
            <a:spLocks noGrp="1"/>
          </p:cNvSpPr>
          <p:nvPr>
            <p:ph type="title"/>
          </p:nvPr>
        </p:nvSpPr>
        <p:spPr>
          <a:xfrm>
            <a:off x="601756" y="533400"/>
            <a:ext cx="7886700" cy="1325563"/>
          </a:xfrm>
        </p:spPr>
        <p:txBody>
          <a:bodyPr>
            <a:normAutofit/>
          </a:bodyPr>
          <a:lstStyle/>
          <a:p>
            <a:pPr algn="ctr"/>
            <a:r>
              <a:rPr lang="en-US" sz="6000" b="1" dirty="0"/>
              <a:t>Topics:</a:t>
            </a:r>
          </a:p>
        </p:txBody>
      </p:sp>
    </p:spTree>
    <p:extLst>
      <p:ext uri="{BB962C8B-B14F-4D97-AF65-F5344CB8AC3E}">
        <p14:creationId xmlns:p14="http://schemas.microsoft.com/office/powerpoint/2010/main" val="33253425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6347713" cy="1320800"/>
          </a:xfrm>
        </p:spPr>
        <p:txBody>
          <a:bodyPr>
            <a:normAutofit fontScale="90000"/>
          </a:bodyPr>
          <a:lstStyle/>
          <a:p>
            <a:pPr algn="ctr"/>
            <a:r>
              <a:rPr lang="en-US" sz="6000" b="1" dirty="0"/>
              <a:t>1) PHENYLKETONURIA</a:t>
            </a:r>
          </a:p>
        </p:txBody>
      </p:sp>
      <p:pic>
        <p:nvPicPr>
          <p:cNvPr id="2050" name="Picture 2" descr="Phenylketonuria: MedlinePlus Genetic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2102169"/>
            <a:ext cx="6629400" cy="478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49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1548EE-76AD-7E75-6852-E600297EF0A1}"/>
              </a:ext>
            </a:extLst>
          </p:cNvPr>
          <p:cNvSpPr>
            <a:spLocks noGrp="1"/>
          </p:cNvSpPr>
          <p:nvPr>
            <p:ph sz="half" idx="1"/>
          </p:nvPr>
        </p:nvSpPr>
        <p:spPr>
          <a:xfrm>
            <a:off x="-106822" y="-13057"/>
            <a:ext cx="9922901" cy="6998953"/>
          </a:xfrm>
        </p:spPr>
        <p:txBody>
          <a:bodyPr>
            <a:normAutofit fontScale="25000" lnSpcReduction="20000"/>
          </a:bodyPr>
          <a:lstStyle/>
          <a:p>
            <a:r>
              <a:rPr lang="en-US" sz="8000" dirty="0">
                <a:solidFill>
                  <a:srgbClr val="CC0000"/>
                </a:solidFill>
              </a:rPr>
              <a:t>1.Dietary</a:t>
            </a:r>
            <a:r>
              <a:rPr lang="en-US" sz="8000" dirty="0"/>
              <a:t> changes should be tailored to the pathophysiology of the</a:t>
            </a:r>
          </a:p>
          <a:p>
            <a:r>
              <a:rPr lang="en-US" sz="8000" dirty="0"/>
              <a:t>condition and vary greatly among disorders.</a:t>
            </a:r>
          </a:p>
          <a:p>
            <a:r>
              <a:rPr lang="en-US" sz="8000" dirty="0">
                <a:solidFill>
                  <a:srgbClr val="CC0000"/>
                </a:solidFill>
              </a:rPr>
              <a:t>2. Hemodialysis</a:t>
            </a:r>
            <a:r>
              <a:rPr lang="en-US" sz="8000" dirty="0"/>
              <a:t> for expeditious removal of accumulated noxious</a:t>
            </a:r>
          </a:p>
          <a:p>
            <a:r>
              <a:rPr lang="en-US" sz="8000" dirty="0"/>
              <a:t>compounds. This is a very effective modality for treatment of the acute</a:t>
            </a:r>
          </a:p>
          <a:p>
            <a:r>
              <a:rPr lang="en-US" sz="8000" dirty="0"/>
              <a:t>phase of the condition.</a:t>
            </a:r>
          </a:p>
          <a:p>
            <a:r>
              <a:rPr lang="en-US" sz="8000" dirty="0"/>
              <a:t>3. Catabolic states in patients at risk for metabolic crisis can be treated wit </a:t>
            </a:r>
            <a:r>
              <a:rPr lang="en-US" sz="8000" dirty="0">
                <a:solidFill>
                  <a:srgbClr val="CC0000"/>
                </a:solidFill>
              </a:rPr>
              <a:t>fluids containing dextrose and electrolytes.</a:t>
            </a:r>
          </a:p>
          <a:p>
            <a:r>
              <a:rPr lang="en-US" sz="8000" dirty="0"/>
              <a:t>4. Administration of the </a:t>
            </a:r>
            <a:r>
              <a:rPr lang="en-US" sz="8000" dirty="0">
                <a:solidFill>
                  <a:srgbClr val="CC0000"/>
                </a:solidFill>
              </a:rPr>
              <a:t>deficient metabolite.</a:t>
            </a:r>
          </a:p>
          <a:p>
            <a:r>
              <a:rPr lang="en-US" sz="8000" dirty="0"/>
              <a:t>5. Administration of the </a:t>
            </a:r>
            <a:r>
              <a:rPr lang="en-US" sz="8000" dirty="0">
                <a:solidFill>
                  <a:srgbClr val="CC0000"/>
                </a:solidFill>
              </a:rPr>
              <a:t>cofactor or coenzyme </a:t>
            </a:r>
            <a:r>
              <a:rPr lang="en-US" sz="8000" dirty="0"/>
              <a:t>to maximize the residual</a:t>
            </a:r>
          </a:p>
          <a:p>
            <a:r>
              <a:rPr lang="en-US" sz="8000" dirty="0"/>
              <a:t>enzyme activity.</a:t>
            </a:r>
          </a:p>
          <a:p>
            <a:r>
              <a:rPr lang="en-US" sz="8000" dirty="0"/>
              <a:t>6. Activation of alternate pathways to </a:t>
            </a:r>
            <a:r>
              <a:rPr lang="en-US" sz="8000" dirty="0">
                <a:solidFill>
                  <a:srgbClr val="CC0000"/>
                </a:solidFill>
              </a:rPr>
              <a:t>reduce the noxious compounds</a:t>
            </a:r>
          </a:p>
          <a:p>
            <a:r>
              <a:rPr lang="en-US" sz="8000" dirty="0"/>
              <a:t>accumulated because of the genetic mutation.</a:t>
            </a:r>
          </a:p>
          <a:p>
            <a:r>
              <a:rPr lang="en-US" sz="8000" dirty="0"/>
              <a:t>7. Administration of the deficient enzyme.</a:t>
            </a:r>
          </a:p>
          <a:p>
            <a:r>
              <a:rPr lang="en-US" sz="8000" dirty="0"/>
              <a:t>8. Bone marrow transplantation.</a:t>
            </a:r>
          </a:p>
          <a:p>
            <a:r>
              <a:rPr lang="en-US" sz="8000" dirty="0"/>
              <a:t>9. Liver and kidney transplantation.</a:t>
            </a:r>
          </a:p>
          <a:p>
            <a:r>
              <a:rPr lang="en-US" sz="8000" dirty="0"/>
              <a:t>The organ transplantation modalities may offer the best treatment modality to</a:t>
            </a:r>
          </a:p>
          <a:p>
            <a:r>
              <a:rPr lang="en-US" sz="8000" dirty="0"/>
              <a:t>stabilize a metabolic patient and improve quality of life. </a:t>
            </a:r>
          </a:p>
        </p:txBody>
      </p:sp>
    </p:spTree>
    <p:extLst>
      <p:ext uri="{BB962C8B-B14F-4D97-AF65-F5344CB8AC3E}">
        <p14:creationId xmlns:p14="http://schemas.microsoft.com/office/powerpoint/2010/main" val="25285454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 \ Pediatric on Squares على X: &quot;Phenylketonuria 📖 By Medinaz academy  #Pediatric #Metabolic https://t.co/owWMKBTI7Q&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71628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07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Presentation</a:t>
            </a:r>
          </a:p>
        </p:txBody>
      </p:sp>
      <p:sp>
        <p:nvSpPr>
          <p:cNvPr id="3" name="Content Placeholder 2"/>
          <p:cNvSpPr>
            <a:spLocks noGrp="1"/>
          </p:cNvSpPr>
          <p:nvPr>
            <p:ph idx="1"/>
          </p:nvPr>
        </p:nvSpPr>
        <p:spPr>
          <a:xfrm>
            <a:off x="628650" y="2286000"/>
            <a:ext cx="7886700" cy="4351338"/>
          </a:xfrm>
        </p:spPr>
        <p:txBody>
          <a:bodyPr>
            <a:normAutofit/>
          </a:bodyPr>
          <a:lstStyle/>
          <a:p>
            <a:endParaRPr lang="en-US" sz="2800" dirty="0"/>
          </a:p>
          <a:p>
            <a:r>
              <a:rPr lang="en-US" sz="2800" dirty="0"/>
              <a:t>Vomiting (sometimes very severe).</a:t>
            </a:r>
          </a:p>
          <a:p>
            <a:endParaRPr lang="en-US" sz="2800" dirty="0"/>
          </a:p>
          <a:p>
            <a:r>
              <a:rPr lang="en-US" sz="2800" dirty="0"/>
              <a:t>Older untreated children become hyperactive with autistic behaviors, including purposeless hand movements, rhythmic rocking, and </a:t>
            </a:r>
            <a:r>
              <a:rPr lang="en-US" sz="2800" dirty="0" err="1"/>
              <a:t>athetosis</a:t>
            </a:r>
            <a:r>
              <a:rPr lang="en-US" sz="2800" dirty="0"/>
              <a:t>.</a:t>
            </a:r>
          </a:p>
          <a:p>
            <a:endParaRPr lang="en-US" sz="2800" dirty="0"/>
          </a:p>
        </p:txBody>
      </p:sp>
    </p:spTree>
    <p:extLst>
      <p:ext uri="{BB962C8B-B14F-4D97-AF65-F5344CB8AC3E}">
        <p14:creationId xmlns:p14="http://schemas.microsoft.com/office/powerpoint/2010/main" val="35814056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85E73A-4520-1FB2-9115-BB8A30C76160}"/>
              </a:ext>
            </a:extLst>
          </p:cNvPr>
          <p:cNvSpPr>
            <a:spLocks noGrp="1"/>
          </p:cNvSpPr>
          <p:nvPr>
            <p:ph idx="1"/>
          </p:nvPr>
        </p:nvSpPr>
        <p:spPr>
          <a:xfrm>
            <a:off x="610721" y="2209800"/>
            <a:ext cx="7886700" cy="5360052"/>
          </a:xfrm>
        </p:spPr>
        <p:txBody>
          <a:bodyPr>
            <a:normAutofit/>
          </a:bodyPr>
          <a:lstStyle/>
          <a:p>
            <a:r>
              <a:rPr lang="en-US" sz="2800" dirty="0">
                <a:solidFill>
                  <a:srgbClr val="000000"/>
                </a:solidFill>
                <a:latin typeface="Nunito"/>
              </a:rPr>
              <a:t>Affected infants are normal at birth, but if untreated, severe intellectual disability (IQ &lt;35) develops in the first year of life.</a:t>
            </a:r>
          </a:p>
          <a:p>
            <a:endParaRPr lang="en-US" sz="2800" dirty="0">
              <a:solidFill>
                <a:srgbClr val="000000"/>
              </a:solidFill>
              <a:latin typeface="Helvetica Neue" panose="02000503000000020004" pitchFamily="2"/>
            </a:endParaRPr>
          </a:p>
          <a:p>
            <a:r>
              <a:rPr lang="en-US" sz="2800" dirty="0">
                <a:solidFill>
                  <a:srgbClr val="FF0000"/>
                </a:solidFill>
                <a:latin typeface="Nunito"/>
              </a:rPr>
              <a:t>If mother has PKU; baby will present with IUGR, microcephaly and dysmorphic features (usually these mothers have transient PKU). </a:t>
            </a:r>
          </a:p>
          <a:p>
            <a:endParaRPr lang="en-US" dirty="0">
              <a:solidFill>
                <a:srgbClr val="000000"/>
              </a:solidFill>
              <a:effectLst/>
              <a:latin typeface="Helvetica Neue" panose="02000503000000020004" pitchFamily="2"/>
            </a:endParaRPr>
          </a:p>
          <a:p>
            <a:pPr marL="0" indent="0">
              <a:buNone/>
            </a:pPr>
            <a:br>
              <a:rPr lang="en-US" dirty="0">
                <a:solidFill>
                  <a:srgbClr val="000000"/>
                </a:solidFill>
                <a:effectLst/>
                <a:latin typeface="Helvetica Neue" panose="02000503000000020004" pitchFamily="2"/>
              </a:rPr>
            </a:br>
            <a:endParaRPr lang="en-US" dirty="0">
              <a:solidFill>
                <a:srgbClr val="000000"/>
              </a:solidFill>
              <a:effectLst/>
              <a:latin typeface="Helvetica Neue" panose="02000503000000020004" pitchFamily="2"/>
            </a:endParaRPr>
          </a:p>
          <a:p>
            <a:endParaRPr lang="en-US" dirty="0"/>
          </a:p>
        </p:txBody>
      </p:sp>
    </p:spTree>
    <p:extLst>
      <p:ext uri="{BB962C8B-B14F-4D97-AF65-F5344CB8AC3E}">
        <p14:creationId xmlns:p14="http://schemas.microsoft.com/office/powerpoint/2010/main" val="42243730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E74-F530-ED67-C25C-7423DBC2A7DE}"/>
              </a:ext>
            </a:extLst>
          </p:cNvPr>
          <p:cNvSpPr>
            <a:spLocks noGrp="1"/>
          </p:cNvSpPr>
          <p:nvPr>
            <p:ph type="title"/>
          </p:nvPr>
        </p:nvSpPr>
        <p:spPr>
          <a:xfrm>
            <a:off x="489526" y="0"/>
            <a:ext cx="6347713" cy="1320800"/>
          </a:xfrm>
        </p:spPr>
        <p:txBody>
          <a:bodyPr>
            <a:normAutofit/>
          </a:bodyPr>
          <a:lstStyle/>
          <a:p>
            <a:pPr algn="ctr"/>
            <a:r>
              <a:rPr lang="en-US" sz="6000" b="1" dirty="0"/>
              <a:t> Diagnosis</a:t>
            </a:r>
          </a:p>
        </p:txBody>
      </p:sp>
      <p:sp>
        <p:nvSpPr>
          <p:cNvPr id="3" name="Content Placeholder 2">
            <a:extLst>
              <a:ext uri="{FF2B5EF4-FFF2-40B4-BE49-F238E27FC236}">
                <a16:creationId xmlns:a16="http://schemas.microsoft.com/office/drawing/2014/main" id="{34A7BDB4-D153-E11F-585D-9B4F3AB5DCA9}"/>
              </a:ext>
            </a:extLst>
          </p:cNvPr>
          <p:cNvSpPr>
            <a:spLocks noGrp="1"/>
          </p:cNvSpPr>
          <p:nvPr>
            <p:ph idx="1"/>
          </p:nvPr>
        </p:nvSpPr>
        <p:spPr>
          <a:xfrm>
            <a:off x="443346" y="660400"/>
            <a:ext cx="8211128" cy="4951472"/>
          </a:xfrm>
        </p:spPr>
        <p:txBody>
          <a:bodyPr>
            <a:normAutofit/>
          </a:bodyPr>
          <a:lstStyle/>
          <a:p>
            <a:endParaRPr lang="en-US" dirty="0">
              <a:solidFill>
                <a:srgbClr val="000000"/>
              </a:solidFill>
              <a:effectLst/>
              <a:latin typeface="Helvetica Neue" panose="02000503000000020004" pitchFamily="2"/>
            </a:endParaRPr>
          </a:p>
          <a:p>
            <a:r>
              <a:rPr lang="en-US" sz="2400" dirty="0">
                <a:solidFill>
                  <a:srgbClr val="000000"/>
                </a:solidFill>
                <a:latin typeface="Nunito"/>
              </a:rPr>
              <a:t>A positive newborn screening test must be followed up by performing </a:t>
            </a:r>
            <a:r>
              <a:rPr lang="en-US" sz="2400" dirty="0">
                <a:solidFill>
                  <a:srgbClr val="FF0000"/>
                </a:solidFill>
                <a:latin typeface="Nunito"/>
              </a:rPr>
              <a:t>quantitative plasma amino acid analysis</a:t>
            </a:r>
            <a:r>
              <a:rPr lang="en-US" sz="2400" dirty="0">
                <a:solidFill>
                  <a:srgbClr val="000000"/>
                </a:solidFill>
                <a:latin typeface="Nunito"/>
              </a:rPr>
              <a:t>. A plasma phenylalanine value of greater than  (6 mg/</a:t>
            </a:r>
            <a:r>
              <a:rPr lang="en-US" sz="2400" dirty="0" err="1">
                <a:solidFill>
                  <a:srgbClr val="000000"/>
                </a:solidFill>
                <a:latin typeface="Nunito"/>
              </a:rPr>
              <a:t>dL</a:t>
            </a:r>
            <a:r>
              <a:rPr lang="en-US" sz="2400" dirty="0">
                <a:solidFill>
                  <a:srgbClr val="000000"/>
                </a:solidFill>
                <a:latin typeface="Nunito"/>
              </a:rPr>
              <a:t>) is consistent with the diagnosis of one of the </a:t>
            </a:r>
            <a:r>
              <a:rPr lang="en-US" sz="2400" dirty="0" err="1">
                <a:solidFill>
                  <a:srgbClr val="000000"/>
                </a:solidFill>
                <a:latin typeface="Nunito"/>
              </a:rPr>
              <a:t>hyperphenylalaninemias</a:t>
            </a:r>
            <a:r>
              <a:rPr lang="en-US" sz="2400" dirty="0">
                <a:solidFill>
                  <a:srgbClr val="000000"/>
                </a:solidFill>
                <a:latin typeface="Nunito"/>
              </a:rPr>
              <a:t> and demands prompt evaluation and treatment.</a:t>
            </a:r>
            <a:br>
              <a:rPr lang="en-US" sz="2800" dirty="0">
                <a:solidFill>
                  <a:srgbClr val="000000"/>
                </a:solidFill>
                <a:effectLst/>
                <a:latin typeface="Helvetica Neue" panose="02000503000000020004" pitchFamily="2"/>
              </a:rPr>
            </a:br>
            <a:endParaRPr lang="en-US" sz="2800" dirty="0">
              <a:solidFill>
                <a:srgbClr val="000000"/>
              </a:solidFill>
              <a:effectLst/>
              <a:latin typeface="Helvetica Neue" panose="02000503000000020004" pitchFamily="2"/>
            </a:endParaRPr>
          </a:p>
          <a:p>
            <a:r>
              <a:rPr lang="en-US" sz="2800" b="0" i="0" dirty="0">
                <a:solidFill>
                  <a:srgbClr val="000000"/>
                </a:solidFill>
                <a:effectLst/>
                <a:latin typeface="Helvetica Neue" panose="02000503000000020004" pitchFamily="2"/>
              </a:rPr>
              <a:t>*</a:t>
            </a:r>
            <a:r>
              <a:rPr lang="en-US" sz="2400" b="0" i="0" dirty="0">
                <a:solidFill>
                  <a:srgbClr val="000000"/>
                </a:solidFill>
                <a:effectLst/>
                <a:latin typeface="Nunito"/>
              </a:rPr>
              <a:t>Blood Sample is the chosen method.</a:t>
            </a:r>
          </a:p>
          <a:p>
            <a:r>
              <a:rPr lang="en-US" sz="2400" dirty="0">
                <a:solidFill>
                  <a:srgbClr val="000000"/>
                </a:solidFill>
                <a:latin typeface="Nunito"/>
              </a:rPr>
              <a:t> </a:t>
            </a:r>
            <a:r>
              <a:rPr lang="en-US" sz="2400" b="1" dirty="0">
                <a:solidFill>
                  <a:srgbClr val="000000"/>
                </a:solidFill>
                <a:latin typeface="Nunito"/>
              </a:rPr>
              <a:t>Screening?</a:t>
            </a:r>
            <a:r>
              <a:rPr lang="en-US" sz="2400" dirty="0">
                <a:solidFill>
                  <a:srgbClr val="000000"/>
                </a:solidFill>
                <a:latin typeface="Nunito"/>
              </a:rPr>
              <a:t> Tandem mass spectrometry.</a:t>
            </a:r>
            <a:endParaRPr lang="en-US" sz="2400" dirty="0">
              <a:solidFill>
                <a:srgbClr val="000000"/>
              </a:solidFill>
              <a:effectLst/>
              <a:latin typeface="Nunito"/>
            </a:endParaRPr>
          </a:p>
        </p:txBody>
      </p:sp>
    </p:spTree>
    <p:extLst>
      <p:ext uri="{BB962C8B-B14F-4D97-AF65-F5344CB8AC3E}">
        <p14:creationId xmlns:p14="http://schemas.microsoft.com/office/powerpoint/2010/main" val="22179821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FB7AB7-AB9D-0903-6330-A1CC564C69B5}"/>
              </a:ext>
            </a:extLst>
          </p:cNvPr>
          <p:cNvSpPr>
            <a:spLocks noGrp="1"/>
          </p:cNvSpPr>
          <p:nvPr>
            <p:ph idx="1"/>
          </p:nvPr>
        </p:nvSpPr>
        <p:spPr>
          <a:xfrm>
            <a:off x="628650" y="1028700"/>
            <a:ext cx="7886700" cy="4800600"/>
          </a:xfrm>
        </p:spPr>
        <p:txBody>
          <a:bodyPr>
            <a:normAutofit/>
          </a:bodyPr>
          <a:lstStyle/>
          <a:p>
            <a:pPr marL="0" indent="0">
              <a:buNone/>
            </a:pPr>
            <a:endParaRPr lang="en-US" sz="2800" dirty="0">
              <a:solidFill>
                <a:srgbClr val="000000"/>
              </a:solidFill>
              <a:latin typeface="Helvetica Neue" panose="02000503000000020004" pitchFamily="2"/>
            </a:endParaRPr>
          </a:p>
          <a:p>
            <a:endParaRPr lang="en-US" sz="2800" dirty="0">
              <a:solidFill>
                <a:srgbClr val="000000"/>
              </a:solidFill>
              <a:effectLst/>
              <a:latin typeface="Helvetica Neue" panose="02000503000000020004" pitchFamily="2"/>
            </a:endParaRPr>
          </a:p>
          <a:p>
            <a:r>
              <a:rPr lang="en-US" sz="2800" b="0" i="0" dirty="0">
                <a:solidFill>
                  <a:srgbClr val="000000"/>
                </a:solidFill>
                <a:effectLst/>
                <a:latin typeface="Nunito"/>
              </a:rPr>
              <a:t>Mild </a:t>
            </a:r>
            <a:r>
              <a:rPr lang="en-US" sz="2800" dirty="0">
                <a:solidFill>
                  <a:srgbClr val="000000"/>
                </a:solidFill>
                <a:latin typeface="Nunito"/>
              </a:rPr>
              <a:t>PKU </a:t>
            </a:r>
            <a:r>
              <a:rPr lang="en-US" sz="2800" b="0" i="0" dirty="0">
                <a:solidFill>
                  <a:srgbClr val="000000"/>
                </a:solidFill>
                <a:effectLst/>
                <a:latin typeface="Nunito"/>
              </a:rPr>
              <a:t>is described as phenylalanine levels of 10-20 g/</a:t>
            </a:r>
            <a:r>
              <a:rPr lang="en-US" sz="2800" b="0" i="0" dirty="0" err="1">
                <a:solidFill>
                  <a:srgbClr val="000000"/>
                </a:solidFill>
                <a:effectLst/>
                <a:latin typeface="Nunito"/>
              </a:rPr>
              <a:t>dL</a:t>
            </a:r>
            <a:r>
              <a:rPr lang="en-US" sz="2800" b="0" i="0" dirty="0">
                <a:solidFill>
                  <a:srgbClr val="000000"/>
                </a:solidFill>
                <a:effectLst/>
                <a:latin typeface="Nunito"/>
              </a:rPr>
              <a:t> and classic PKU, which is the more severe form, is described as more than </a:t>
            </a:r>
            <a:r>
              <a:rPr lang="en-US" sz="2800" dirty="0">
                <a:solidFill>
                  <a:srgbClr val="000000"/>
                </a:solidFill>
                <a:latin typeface="Nunito"/>
              </a:rPr>
              <a:t>20mg/</a:t>
            </a:r>
            <a:r>
              <a:rPr lang="en-US" sz="2800" dirty="0" err="1">
                <a:solidFill>
                  <a:srgbClr val="000000"/>
                </a:solidFill>
                <a:latin typeface="Nunito"/>
              </a:rPr>
              <a:t>dL</a:t>
            </a:r>
            <a:r>
              <a:rPr lang="en-US" sz="2800" dirty="0">
                <a:solidFill>
                  <a:srgbClr val="000000"/>
                </a:solidFill>
                <a:latin typeface="Nunito"/>
              </a:rPr>
              <a:t>.</a:t>
            </a:r>
            <a:endParaRPr lang="en-US" sz="2800" b="0" i="0" dirty="0">
              <a:solidFill>
                <a:srgbClr val="000000"/>
              </a:solidFill>
              <a:effectLst/>
              <a:latin typeface="Nunito"/>
            </a:endParaRPr>
          </a:p>
          <a:p>
            <a:endParaRPr lang="en-US" sz="2800" b="0" i="0" dirty="0">
              <a:solidFill>
                <a:srgbClr val="000000"/>
              </a:solidFill>
              <a:effectLst/>
              <a:latin typeface="Helvetica Neue" panose="02000503000000020004" pitchFamily="2"/>
            </a:endParaRPr>
          </a:p>
          <a:p>
            <a:endParaRPr lang="en-US" dirty="0">
              <a:solidFill>
                <a:srgbClr val="000000"/>
              </a:solidFill>
              <a:latin typeface="Helvetica Neue" panose="02000503000000020004" pitchFamily="2"/>
            </a:endParaRPr>
          </a:p>
        </p:txBody>
      </p:sp>
    </p:spTree>
    <p:extLst>
      <p:ext uri="{BB962C8B-B14F-4D97-AF65-F5344CB8AC3E}">
        <p14:creationId xmlns:p14="http://schemas.microsoft.com/office/powerpoint/2010/main" val="2746009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E5F4-4F55-2E2A-E26E-A13C9196A226}"/>
              </a:ext>
            </a:extLst>
          </p:cNvPr>
          <p:cNvSpPr>
            <a:spLocks noGrp="1"/>
          </p:cNvSpPr>
          <p:nvPr>
            <p:ph type="title"/>
          </p:nvPr>
        </p:nvSpPr>
        <p:spPr/>
        <p:txBody>
          <a:bodyPr>
            <a:normAutofit/>
          </a:bodyPr>
          <a:lstStyle/>
          <a:p>
            <a:pPr algn="ctr"/>
            <a:r>
              <a:rPr lang="en-US" sz="6000" b="1" dirty="0"/>
              <a:t>Treatment </a:t>
            </a:r>
          </a:p>
        </p:txBody>
      </p:sp>
      <p:sp>
        <p:nvSpPr>
          <p:cNvPr id="3" name="Content Placeholder 2">
            <a:extLst>
              <a:ext uri="{FF2B5EF4-FFF2-40B4-BE49-F238E27FC236}">
                <a16:creationId xmlns:a16="http://schemas.microsoft.com/office/drawing/2014/main" id="{5A00CF61-910C-89DD-1607-BFD4201F5F5E}"/>
              </a:ext>
            </a:extLst>
          </p:cNvPr>
          <p:cNvSpPr>
            <a:spLocks noGrp="1"/>
          </p:cNvSpPr>
          <p:nvPr>
            <p:ph idx="1"/>
          </p:nvPr>
        </p:nvSpPr>
        <p:spPr/>
        <p:txBody>
          <a:bodyPr>
            <a:normAutofit fontScale="62500" lnSpcReduction="20000"/>
          </a:bodyPr>
          <a:lstStyle/>
          <a:p>
            <a:r>
              <a:rPr lang="en-US" sz="2800" b="1" dirty="0">
                <a:solidFill>
                  <a:srgbClr val="000000"/>
                </a:solidFill>
                <a:latin typeface="Nunito"/>
              </a:rPr>
              <a:t>Mainstay of Treatment</a:t>
            </a:r>
            <a:r>
              <a:rPr lang="en-US" sz="2800" dirty="0">
                <a:solidFill>
                  <a:srgbClr val="000000"/>
                </a:solidFill>
                <a:latin typeface="Nunito"/>
              </a:rPr>
              <a:t>:</a:t>
            </a:r>
            <a:r>
              <a:rPr lang="ar-JO" sz="2800" dirty="0">
                <a:solidFill>
                  <a:srgbClr val="000000"/>
                </a:solidFill>
                <a:latin typeface="Nunito"/>
              </a:rPr>
              <a:t> </a:t>
            </a:r>
            <a:r>
              <a:rPr lang="en-US" sz="2800" dirty="0">
                <a:solidFill>
                  <a:srgbClr val="000000"/>
                </a:solidFill>
                <a:latin typeface="Nunito"/>
              </a:rPr>
              <a:t> Dietary restriction.</a:t>
            </a:r>
            <a:endParaRPr lang="ar-JO" sz="2800" dirty="0">
              <a:solidFill>
                <a:srgbClr val="000000"/>
              </a:solidFill>
              <a:latin typeface="Nunito"/>
            </a:endParaRPr>
          </a:p>
          <a:p>
            <a:endParaRPr lang="ar-JO" sz="2800" b="0" i="0" dirty="0">
              <a:solidFill>
                <a:srgbClr val="000000"/>
              </a:solidFill>
              <a:effectLst/>
              <a:latin typeface="Nunito"/>
            </a:endParaRPr>
          </a:p>
          <a:p>
            <a:r>
              <a:rPr lang="en-US" sz="2800" b="0" i="0" dirty="0">
                <a:solidFill>
                  <a:srgbClr val="000000"/>
                </a:solidFill>
                <a:effectLst/>
                <a:latin typeface="Nunito"/>
              </a:rPr>
              <a:t>Treatment with modified preparation of </a:t>
            </a:r>
            <a:r>
              <a:rPr lang="en-US" sz="2800" b="0" i="0" dirty="0">
                <a:solidFill>
                  <a:srgbClr val="FF0000"/>
                </a:solidFill>
                <a:effectLst/>
                <a:latin typeface="Nunito"/>
              </a:rPr>
              <a:t>tetrahydrobiopterin</a:t>
            </a:r>
            <a:r>
              <a:rPr lang="en-US" sz="2800" b="0" i="0" dirty="0">
                <a:solidFill>
                  <a:srgbClr val="000000"/>
                </a:solidFill>
                <a:effectLst/>
                <a:latin typeface="Nunito"/>
              </a:rPr>
              <a:t> (</a:t>
            </a:r>
            <a:r>
              <a:rPr lang="en-US" sz="2800" b="0" i="0" dirty="0" err="1">
                <a:solidFill>
                  <a:srgbClr val="000000"/>
                </a:solidFill>
                <a:effectLst/>
                <a:latin typeface="Nunito"/>
              </a:rPr>
              <a:t>sapropterin</a:t>
            </a:r>
            <a:r>
              <a:rPr lang="en-US" sz="2800" b="0" i="0" dirty="0">
                <a:solidFill>
                  <a:srgbClr val="000000"/>
                </a:solidFill>
                <a:effectLst/>
                <a:latin typeface="Nunito"/>
              </a:rPr>
              <a:t>) shows good response in individuals with mild to moderate PKU and in 10% of individuals with classic PKU; *Enzyme replacement therapy has shown effectiveness and is FDA approved for adults with PKU.</a:t>
            </a:r>
            <a:endParaRPr lang="en-US" sz="2800" dirty="0">
              <a:solidFill>
                <a:srgbClr val="000000"/>
              </a:solidFill>
              <a:effectLst/>
              <a:latin typeface="Nunito"/>
            </a:endParaRPr>
          </a:p>
          <a:p>
            <a:pPr marL="0" indent="0">
              <a:buNone/>
            </a:pPr>
            <a:endParaRPr lang="en-US" sz="2800" dirty="0">
              <a:solidFill>
                <a:srgbClr val="000000"/>
              </a:solidFill>
              <a:latin typeface="Helvetica Neue" panose="02000503000000020004" pitchFamily="2"/>
            </a:endParaRPr>
          </a:p>
          <a:p>
            <a:r>
              <a:rPr lang="en-US" sz="2800" dirty="0">
                <a:solidFill>
                  <a:srgbClr val="000000"/>
                </a:solidFill>
                <a:latin typeface="Nunito"/>
              </a:rPr>
              <a:t>Outcome of treatment; excellent.</a:t>
            </a:r>
          </a:p>
          <a:p>
            <a:pPr marL="0" indent="0">
              <a:buNone/>
            </a:pPr>
            <a:r>
              <a:rPr lang="en-US" sz="2800" dirty="0">
                <a:solidFill>
                  <a:srgbClr val="000000"/>
                </a:solidFill>
                <a:latin typeface="Nunito"/>
              </a:rPr>
              <a:t>( Most infants with classic PKU who are treated within the first 10 days of life achieve normal intelligence.)</a:t>
            </a:r>
            <a:br>
              <a:rPr lang="en-US" dirty="0">
                <a:solidFill>
                  <a:srgbClr val="000000"/>
                </a:solidFill>
                <a:effectLst/>
                <a:latin typeface="Helvetica Neue" panose="02000503000000020004" pitchFamily="2"/>
              </a:rPr>
            </a:br>
            <a:endParaRPr lang="en-US" dirty="0">
              <a:solidFill>
                <a:srgbClr val="000000"/>
              </a:solidFill>
              <a:effectLst/>
              <a:latin typeface="Helvetica Neue" panose="02000503000000020004" pitchFamily="2"/>
            </a:endParaRPr>
          </a:p>
          <a:p>
            <a:endParaRPr lang="en-US" dirty="0"/>
          </a:p>
        </p:txBody>
      </p:sp>
    </p:spTree>
    <p:extLst>
      <p:ext uri="{BB962C8B-B14F-4D97-AF65-F5344CB8AC3E}">
        <p14:creationId xmlns:p14="http://schemas.microsoft.com/office/powerpoint/2010/main" val="8523901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549D-B722-4296-54E7-950AEB380636}"/>
              </a:ext>
            </a:extLst>
          </p:cNvPr>
          <p:cNvSpPr>
            <a:spLocks noGrp="1"/>
          </p:cNvSpPr>
          <p:nvPr>
            <p:ph type="title"/>
          </p:nvPr>
        </p:nvSpPr>
        <p:spPr>
          <a:xfrm>
            <a:off x="529259" y="89039"/>
            <a:ext cx="7886700" cy="1325563"/>
          </a:xfrm>
        </p:spPr>
        <p:txBody>
          <a:bodyPr/>
          <a:lstStyle/>
          <a:p>
            <a:r>
              <a:rPr lang="en-US" b="1" dirty="0">
                <a:solidFill>
                  <a:srgbClr val="FF0000"/>
                </a:solidFill>
              </a:rPr>
              <a:t>Tyrosinemia</a:t>
            </a:r>
            <a:endParaRPr lang="en-US" b="1">
              <a:solidFill>
                <a:srgbClr val="FF0000"/>
              </a:solidFill>
              <a:cs typeface="Calibri Light"/>
            </a:endParaRPr>
          </a:p>
        </p:txBody>
      </p:sp>
      <p:sp>
        <p:nvSpPr>
          <p:cNvPr id="3" name="Content Placeholder 2">
            <a:extLst>
              <a:ext uri="{FF2B5EF4-FFF2-40B4-BE49-F238E27FC236}">
                <a16:creationId xmlns:a16="http://schemas.microsoft.com/office/drawing/2014/main" id="{7013031D-3952-BA48-4D5E-3AFAA0F74FEB}"/>
              </a:ext>
            </a:extLst>
          </p:cNvPr>
          <p:cNvSpPr>
            <a:spLocks noGrp="1"/>
          </p:cNvSpPr>
          <p:nvPr>
            <p:ph idx="1"/>
          </p:nvPr>
        </p:nvSpPr>
        <p:spPr>
          <a:xfrm>
            <a:off x="529259" y="1160273"/>
            <a:ext cx="7886700" cy="3263504"/>
          </a:xfrm>
        </p:spPr>
        <p:txBody>
          <a:bodyPr vert="horz" lIns="91440" tIns="45720" rIns="91440" bIns="45720" rtlCol="0" anchor="t">
            <a:normAutofit/>
          </a:bodyPr>
          <a:lstStyle/>
          <a:p>
            <a:pPr>
              <a:buFont typeface="Wingdings" panose="020B0604020202020204" pitchFamily="34" charset="0"/>
              <a:buChar char="v"/>
            </a:pPr>
            <a:r>
              <a:rPr lang="en-US" b="0" i="0" dirty="0">
                <a:solidFill>
                  <a:srgbClr val="000000"/>
                </a:solidFill>
                <a:effectLst/>
                <a:latin typeface="Helvetica Neue"/>
              </a:rPr>
              <a:t>a rare genetic disorder that affects the body’s ability to break down tyrosine </a:t>
            </a:r>
            <a:endParaRPr lang="en-US" dirty="0">
              <a:solidFill>
                <a:srgbClr val="000000"/>
              </a:solidFill>
              <a:latin typeface="Helvetica Neue"/>
            </a:endParaRPr>
          </a:p>
          <a:p>
            <a:pPr>
              <a:buFont typeface="Wingdings" panose="020B0604020202020204" pitchFamily="34" charset="0"/>
              <a:buChar char="v"/>
            </a:pPr>
            <a:r>
              <a:rPr lang="en-US" dirty="0">
                <a:solidFill>
                  <a:srgbClr val="000000"/>
                </a:solidFill>
                <a:latin typeface="Helvetica Neue"/>
              </a:rPr>
              <a:t>Have an autosomal recessive pattern </a:t>
            </a:r>
          </a:p>
          <a:p>
            <a:pPr>
              <a:buFont typeface="Wingdings" panose="020B0604020202020204" pitchFamily="34" charset="0"/>
              <a:buChar char="v"/>
            </a:pPr>
            <a:r>
              <a:rPr lang="en-US" b="0" i="0" dirty="0">
                <a:solidFill>
                  <a:srgbClr val="000000"/>
                </a:solidFill>
                <a:effectLst/>
                <a:latin typeface="Helvetica Neue"/>
              </a:rPr>
              <a:t>As a result, tyrosine and its toxic byproducts can accumulate in the body, particularly in the liver.</a:t>
            </a:r>
            <a:endParaRPr lang="ar-SA" b="0" i="0" dirty="0">
              <a:solidFill>
                <a:srgbClr val="000000"/>
              </a:solidFill>
              <a:effectLst/>
              <a:latin typeface="Helvetica Neue"/>
            </a:endParaRPr>
          </a:p>
          <a:p>
            <a:pPr>
              <a:buFont typeface="Wingdings" panose="020B0604020202020204" pitchFamily="34" charset="0"/>
              <a:buChar char="v"/>
            </a:pPr>
            <a:r>
              <a:rPr lang="ar-SA" dirty="0" err="1">
                <a:solidFill>
                  <a:srgbClr val="000000"/>
                </a:solidFill>
                <a:latin typeface="Helvetica Neue"/>
              </a:rPr>
              <a:t>Normal</a:t>
            </a:r>
            <a:r>
              <a:rPr lang="ar-SA" dirty="0">
                <a:solidFill>
                  <a:srgbClr val="000000"/>
                </a:solidFill>
                <a:latin typeface="Helvetica Neue"/>
              </a:rPr>
              <a:t>  30 </a:t>
            </a:r>
            <a:r>
              <a:rPr lang="ar-SA" dirty="0" err="1">
                <a:solidFill>
                  <a:srgbClr val="000000"/>
                </a:solidFill>
                <a:latin typeface="Helvetica Neue"/>
              </a:rPr>
              <a:t>to</a:t>
            </a:r>
            <a:r>
              <a:rPr lang="ar-SA" dirty="0">
                <a:solidFill>
                  <a:srgbClr val="000000"/>
                </a:solidFill>
                <a:latin typeface="Helvetica Neue"/>
              </a:rPr>
              <a:t> 120 </a:t>
            </a:r>
            <a:r>
              <a:rPr lang="ar-SA" dirty="0" err="1">
                <a:solidFill>
                  <a:srgbClr val="000000"/>
                </a:solidFill>
                <a:latin typeface="Helvetica Neue"/>
              </a:rPr>
              <a:t>micromol</a:t>
            </a:r>
            <a:r>
              <a:rPr lang="ar-SA" dirty="0">
                <a:solidFill>
                  <a:srgbClr val="000000"/>
                </a:solidFill>
                <a:latin typeface="Helvetica Neue"/>
              </a:rPr>
              <a:t>/L</a:t>
            </a:r>
          </a:p>
          <a:p>
            <a:pPr>
              <a:buFont typeface="Wingdings" panose="020B0604020202020204" pitchFamily="34" charset="0"/>
              <a:buChar char="v"/>
            </a:pPr>
            <a:r>
              <a:rPr lang="en-US" dirty="0">
                <a:solidFill>
                  <a:srgbClr val="000000"/>
                </a:solidFill>
                <a:effectLst/>
                <a:latin typeface="Helvetica Neue"/>
              </a:rPr>
              <a:t>H</a:t>
            </a:r>
            <a:r>
              <a:rPr lang="ar-SA" dirty="0" err="1">
                <a:solidFill>
                  <a:srgbClr val="000000"/>
                </a:solidFill>
                <a:effectLst/>
                <a:latin typeface="Helvetica Neue"/>
              </a:rPr>
              <a:t>ypertyrosinemia</a:t>
            </a:r>
            <a:r>
              <a:rPr lang="ar-SA" dirty="0">
                <a:solidFill>
                  <a:srgbClr val="000000"/>
                </a:solidFill>
                <a:effectLst/>
                <a:latin typeface="Helvetica Neue"/>
              </a:rPr>
              <a:t> </a:t>
            </a:r>
            <a:r>
              <a:rPr lang="ar-SA" dirty="0" err="1">
                <a:solidFill>
                  <a:srgbClr val="000000"/>
                </a:solidFill>
                <a:effectLst/>
                <a:latin typeface="Helvetica Neue"/>
              </a:rPr>
              <a:t>more</a:t>
            </a:r>
            <a:r>
              <a:rPr lang="ar-SA" dirty="0">
                <a:solidFill>
                  <a:srgbClr val="000000"/>
                </a:solidFill>
                <a:effectLst/>
                <a:latin typeface="Helvetica Neue"/>
              </a:rPr>
              <a:t> </a:t>
            </a:r>
            <a:r>
              <a:rPr lang="ar-SA" dirty="0" err="1">
                <a:solidFill>
                  <a:srgbClr val="000000"/>
                </a:solidFill>
                <a:effectLst/>
                <a:latin typeface="Helvetica Neue"/>
              </a:rPr>
              <a:t>than</a:t>
            </a:r>
            <a:r>
              <a:rPr lang="ar-SA" dirty="0">
                <a:solidFill>
                  <a:srgbClr val="000000"/>
                </a:solidFill>
                <a:effectLst/>
                <a:latin typeface="Helvetica Neue"/>
              </a:rPr>
              <a:t> 200micromol/L</a:t>
            </a:r>
          </a:p>
          <a:p>
            <a:pPr>
              <a:buFont typeface="Wingdings" panose="020B0604020202020204" pitchFamily="34" charset="0"/>
              <a:buChar char="v"/>
            </a:pPr>
            <a:r>
              <a:rPr lang="en-US" dirty="0">
                <a:solidFill>
                  <a:srgbClr val="000000"/>
                </a:solidFill>
                <a:latin typeface="Helvetica Neue"/>
              </a:rPr>
              <a:t>C</a:t>
            </a:r>
            <a:r>
              <a:rPr lang="ar-SA" dirty="0" err="1">
                <a:solidFill>
                  <a:srgbClr val="000000"/>
                </a:solidFill>
                <a:latin typeface="Helvetica Neue"/>
              </a:rPr>
              <a:t>linical</a:t>
            </a:r>
            <a:r>
              <a:rPr lang="ar-SA" dirty="0">
                <a:solidFill>
                  <a:srgbClr val="000000"/>
                </a:solidFill>
                <a:latin typeface="Helvetica Neue"/>
              </a:rPr>
              <a:t> </a:t>
            </a:r>
            <a:r>
              <a:rPr lang="ar-SA" dirty="0" err="1">
                <a:solidFill>
                  <a:srgbClr val="000000"/>
                </a:solidFill>
                <a:latin typeface="Helvetica Neue"/>
              </a:rPr>
              <a:t>manifestations</a:t>
            </a:r>
            <a:r>
              <a:rPr lang="ar-SA" dirty="0">
                <a:solidFill>
                  <a:srgbClr val="000000"/>
                </a:solidFill>
                <a:latin typeface="Helvetica Neue"/>
              </a:rPr>
              <a:t> </a:t>
            </a:r>
            <a:r>
              <a:rPr lang="ar-SA" dirty="0" err="1">
                <a:solidFill>
                  <a:srgbClr val="000000"/>
                </a:solidFill>
                <a:latin typeface="Helvetica Neue"/>
              </a:rPr>
              <a:t>more</a:t>
            </a:r>
            <a:r>
              <a:rPr lang="ar-SA" dirty="0">
                <a:solidFill>
                  <a:srgbClr val="000000"/>
                </a:solidFill>
                <a:latin typeface="Helvetica Neue"/>
              </a:rPr>
              <a:t> </a:t>
            </a:r>
            <a:r>
              <a:rPr lang="ar-SA" dirty="0" err="1">
                <a:solidFill>
                  <a:srgbClr val="000000"/>
                </a:solidFill>
                <a:latin typeface="Helvetica Neue"/>
              </a:rPr>
              <a:t>than</a:t>
            </a:r>
            <a:r>
              <a:rPr lang="ar-SA" dirty="0">
                <a:solidFill>
                  <a:srgbClr val="000000"/>
                </a:solidFill>
                <a:latin typeface="Helvetica Neue"/>
              </a:rPr>
              <a:t> 500micromol/L</a:t>
            </a:r>
            <a:endParaRPr lang="en-US" dirty="0">
              <a:solidFill>
                <a:srgbClr val="000000"/>
              </a:solidFill>
              <a:effectLst/>
              <a:latin typeface="Helvetica Neue"/>
            </a:endParaRPr>
          </a:p>
          <a:p>
            <a:pPr>
              <a:buFont typeface="Wingdings" panose="020B0604020202020204" pitchFamily="34" charset="0"/>
              <a:buChar char="v"/>
            </a:pPr>
            <a:endParaRPr lang="en-US" dirty="0">
              <a:solidFill>
                <a:srgbClr val="000000"/>
              </a:solidFill>
              <a:latin typeface="Helvetica Neue" panose="02000503000000020004" pitchFamily="2"/>
            </a:endParaRPr>
          </a:p>
          <a:p>
            <a:endParaRPr lang="en-US" dirty="0">
              <a:solidFill>
                <a:srgbClr val="000000"/>
              </a:solidFill>
              <a:latin typeface="Helvetica Neue" panose="02000503000000020004" pitchFamily="2"/>
            </a:endParaRPr>
          </a:p>
        </p:txBody>
      </p:sp>
      <p:pic>
        <p:nvPicPr>
          <p:cNvPr id="4" name="صورة 3" descr="صورة تحتوي على نص, رسم بياني, لقطة شاشة, الخط&#10;&#10;تم إنشاء الوصف تلقائياً">
            <a:extLst>
              <a:ext uri="{FF2B5EF4-FFF2-40B4-BE49-F238E27FC236}">
                <a16:creationId xmlns:a16="http://schemas.microsoft.com/office/drawing/2014/main" id="{0ACF6A2B-D181-42B7-DFA9-BAACEF58D410}"/>
              </a:ext>
            </a:extLst>
          </p:cNvPr>
          <p:cNvPicPr>
            <a:picLocks noChangeAspect="1"/>
          </p:cNvPicPr>
          <p:nvPr/>
        </p:nvPicPr>
        <p:blipFill>
          <a:blip r:embed="rId2"/>
          <a:stretch>
            <a:fillRect/>
          </a:stretch>
        </p:blipFill>
        <p:spPr>
          <a:xfrm>
            <a:off x="2186609" y="4156756"/>
            <a:ext cx="4572000" cy="2453878"/>
          </a:xfrm>
          <a:prstGeom prst="rect">
            <a:avLst/>
          </a:prstGeom>
        </p:spPr>
      </p:pic>
    </p:spTree>
    <p:extLst>
      <p:ext uri="{BB962C8B-B14F-4D97-AF65-F5344CB8AC3E}">
        <p14:creationId xmlns:p14="http://schemas.microsoft.com/office/powerpoint/2010/main" val="20644993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BB8C11-EB21-6831-6ED0-056ABAF0C51B}"/>
              </a:ext>
            </a:extLst>
          </p:cNvPr>
          <p:cNvSpPr>
            <a:spLocks noGrp="1"/>
          </p:cNvSpPr>
          <p:nvPr>
            <p:ph idx="1"/>
          </p:nvPr>
        </p:nvSpPr>
        <p:spPr>
          <a:xfrm>
            <a:off x="0" y="1438438"/>
            <a:ext cx="8818374" cy="4245890"/>
          </a:xfrm>
        </p:spPr>
        <p:txBody>
          <a:bodyPr vert="horz" lIns="91440" tIns="45720" rIns="91440" bIns="45720" rtlCol="0" anchor="t">
            <a:normAutofit/>
          </a:bodyPr>
          <a:lstStyle/>
          <a:p>
            <a:r>
              <a:rPr lang="en-US" b="0" i="0" dirty="0">
                <a:solidFill>
                  <a:srgbClr val="000000"/>
                </a:solidFill>
                <a:effectLst/>
                <a:latin typeface="Helvetica Neue" panose="02000503000000020004" pitchFamily="2"/>
              </a:rPr>
              <a:t>There are three main types of tyrosinemia, each caused by a deficiency of a specific enzyme in the metabolic pathway of the amino acid tyrosine:</a:t>
            </a:r>
          </a:p>
          <a:p>
            <a:endParaRPr lang="en-US" dirty="0">
              <a:solidFill>
                <a:srgbClr val="000000"/>
              </a:solidFill>
              <a:effectLst/>
              <a:latin typeface="Helvetica Neue" panose="02000503000000020004" pitchFamily="2"/>
            </a:endParaRPr>
          </a:p>
          <a:p>
            <a:r>
              <a:rPr lang="en-US" b="1" i="0" dirty="0">
                <a:solidFill>
                  <a:srgbClr val="000000"/>
                </a:solidFill>
                <a:effectLst/>
                <a:latin typeface="Helvetica Neue"/>
              </a:rPr>
              <a:t>1.Tyrosinemia Type I : </a:t>
            </a:r>
            <a:r>
              <a:rPr lang="ar-SA" b="1" i="0" dirty="0" err="1">
                <a:solidFill>
                  <a:srgbClr val="008000"/>
                </a:solidFill>
                <a:effectLst/>
                <a:latin typeface="Helvetica Neue"/>
              </a:rPr>
              <a:t>hepatorenal</a:t>
            </a:r>
            <a:r>
              <a:rPr lang="en-US" b="0" i="0" dirty="0">
                <a:solidFill>
                  <a:srgbClr val="000000"/>
                </a:solidFill>
                <a:effectLst/>
                <a:latin typeface="Helvetica Neue"/>
              </a:rPr>
              <a:t>This is the most severe form It can lead to liver failure, kidney problems, and neurological issues if not treated promptly.</a:t>
            </a:r>
          </a:p>
          <a:p>
            <a:endParaRPr lang="en-US" dirty="0">
              <a:solidFill>
                <a:srgbClr val="000000"/>
              </a:solidFill>
              <a:effectLst/>
              <a:latin typeface="Helvetica Neue" panose="02000503000000020004" pitchFamily="2"/>
            </a:endParaRPr>
          </a:p>
          <a:p>
            <a:r>
              <a:rPr lang="en-US" b="1" i="0" dirty="0">
                <a:solidFill>
                  <a:srgbClr val="000000"/>
                </a:solidFill>
                <a:effectLst/>
                <a:latin typeface="Helvetica Neue"/>
              </a:rPr>
              <a:t>2.Tyrosinemia Type II :</a:t>
            </a:r>
            <a:r>
              <a:rPr lang="ar-SA" b="1" dirty="0" err="1">
                <a:solidFill>
                  <a:srgbClr val="008000"/>
                </a:solidFill>
                <a:latin typeface="Helvetica Neue"/>
              </a:rPr>
              <a:t>oculocutaneous</a:t>
            </a:r>
            <a:r>
              <a:rPr lang="en-US" b="0" i="0" dirty="0">
                <a:solidFill>
                  <a:srgbClr val="000000"/>
                </a:solidFill>
                <a:effectLst/>
                <a:latin typeface="Helvetica Neue"/>
              </a:rPr>
              <a:t>It primarily affects the eyes and skin and is not as life-threatening as Type I.</a:t>
            </a:r>
          </a:p>
          <a:p>
            <a:endParaRPr lang="en-US" dirty="0">
              <a:solidFill>
                <a:srgbClr val="000000"/>
              </a:solidFill>
              <a:effectLst/>
              <a:latin typeface="Helvetica Neue" panose="02000503000000020004" pitchFamily="2"/>
            </a:endParaRPr>
          </a:p>
          <a:p>
            <a:r>
              <a:rPr lang="en-US" b="1" i="0" dirty="0">
                <a:solidFill>
                  <a:srgbClr val="000000"/>
                </a:solidFill>
                <a:effectLst/>
                <a:latin typeface="Helvetica Neue"/>
              </a:rPr>
              <a:t>3.Tyrosinemia Type III : </a:t>
            </a:r>
            <a:r>
              <a:rPr lang="en-US" b="0" i="0" dirty="0">
                <a:solidFill>
                  <a:srgbClr val="000000"/>
                </a:solidFill>
                <a:effectLst/>
                <a:latin typeface="Helvetica Neue"/>
              </a:rPr>
              <a:t>This is an even rarer and milder form, leads to elevated levels of tyrosine and its metabolites but generally has a more benign course compared to Type I.</a:t>
            </a:r>
            <a:endParaRPr lang="en-US" dirty="0">
              <a:solidFill>
                <a:srgbClr val="000000"/>
              </a:solidFill>
              <a:effectLst/>
              <a:latin typeface="Helvetica Neue"/>
            </a:endParaRPr>
          </a:p>
          <a:p>
            <a:endParaRPr lang="en-US" dirty="0"/>
          </a:p>
        </p:txBody>
      </p:sp>
    </p:spTree>
    <p:extLst>
      <p:ext uri="{BB962C8B-B14F-4D97-AF65-F5344CB8AC3E}">
        <p14:creationId xmlns:p14="http://schemas.microsoft.com/office/powerpoint/2010/main" val="9872357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53E1-8D09-A606-3D76-3F9A5712586E}"/>
              </a:ext>
            </a:extLst>
          </p:cNvPr>
          <p:cNvSpPr>
            <a:spLocks noGrp="1"/>
          </p:cNvSpPr>
          <p:nvPr>
            <p:ph type="title"/>
          </p:nvPr>
        </p:nvSpPr>
        <p:spPr/>
        <p:txBody>
          <a:bodyPr/>
          <a:lstStyle/>
          <a:p>
            <a:r>
              <a:rPr lang="en-US" b="1" dirty="0">
                <a:solidFill>
                  <a:srgbClr val="0070C0"/>
                </a:solidFill>
              </a:rPr>
              <a:t>Liver and kidney manifestations</a:t>
            </a:r>
            <a:endParaRPr lang="en-US" b="1">
              <a:solidFill>
                <a:srgbClr val="0070C0"/>
              </a:solidFill>
              <a:cs typeface="Calibri Light"/>
            </a:endParaRPr>
          </a:p>
        </p:txBody>
      </p:sp>
      <p:sp>
        <p:nvSpPr>
          <p:cNvPr id="3" name="Content Placeholder 2">
            <a:extLst>
              <a:ext uri="{FF2B5EF4-FFF2-40B4-BE49-F238E27FC236}">
                <a16:creationId xmlns:a16="http://schemas.microsoft.com/office/drawing/2014/main" id="{A94792B2-C67C-5A3C-3C2D-9E0CA5423D5E}"/>
              </a:ext>
            </a:extLst>
          </p:cNvPr>
          <p:cNvSpPr>
            <a:spLocks noGrp="1"/>
          </p:cNvSpPr>
          <p:nvPr>
            <p:ph idx="1"/>
          </p:nvPr>
        </p:nvSpPr>
        <p:spPr>
          <a:xfrm>
            <a:off x="370345" y="1797687"/>
            <a:ext cx="7886700" cy="3263504"/>
          </a:xfrm>
        </p:spPr>
        <p:txBody>
          <a:bodyPr vert="horz" lIns="91440" tIns="45720" rIns="91440" bIns="45720" rtlCol="0" anchor="t">
            <a:normAutofit/>
          </a:bodyPr>
          <a:lstStyle/>
          <a:p>
            <a:pPr>
              <a:buFont typeface="Wingdings" panose="020B0604020202020204" pitchFamily="34" charset="0"/>
              <a:buChar char="v"/>
            </a:pPr>
            <a:r>
              <a:rPr lang="en-US" b="0" i="0" dirty="0">
                <a:solidFill>
                  <a:srgbClr val="000000"/>
                </a:solidFill>
                <a:effectLst/>
                <a:latin typeface="Helvetica Neue" panose="02000503000000020004" pitchFamily="2"/>
              </a:rPr>
              <a:t>Hepatomegaly (enlarged liver) is a common early sign.</a:t>
            </a:r>
            <a:endParaRPr lang="ar-SA"/>
          </a:p>
          <a:p>
            <a:pPr>
              <a:buFont typeface="Wingdings" panose="020B0604020202020204" pitchFamily="34" charset="0"/>
              <a:buChar char="v"/>
            </a:pPr>
            <a:endParaRPr lang="en-US" dirty="0">
              <a:solidFill>
                <a:srgbClr val="000000"/>
              </a:solidFill>
              <a:latin typeface="Helvetica Neue"/>
            </a:endParaRPr>
          </a:p>
          <a:p>
            <a:pPr>
              <a:buFont typeface="Wingdings" panose="020B0604020202020204" pitchFamily="34" charset="0"/>
              <a:buChar char="v"/>
            </a:pPr>
            <a:r>
              <a:rPr lang="en-US" b="0" i="0" dirty="0">
                <a:solidFill>
                  <a:srgbClr val="000000"/>
                </a:solidFill>
                <a:effectLst/>
                <a:latin typeface="Helvetica Neue" panose="02000503000000020004" pitchFamily="2"/>
              </a:rPr>
              <a:t>Jaundice (yellowing of the skin and eyes) may occur.</a:t>
            </a:r>
            <a:endParaRPr lang="en-US" dirty="0">
              <a:solidFill>
                <a:srgbClr val="000000"/>
              </a:solidFill>
              <a:effectLst/>
              <a:latin typeface="Helvetica Neue" panose="02000503000000020004" pitchFamily="2"/>
            </a:endParaRPr>
          </a:p>
          <a:p>
            <a:pPr>
              <a:buFont typeface="Wingdings" panose="020B0604020202020204" pitchFamily="34" charset="0"/>
              <a:buChar char="v"/>
            </a:pPr>
            <a:endParaRPr lang="en-US" dirty="0">
              <a:solidFill>
                <a:srgbClr val="000000"/>
              </a:solidFill>
              <a:latin typeface="Helvetica Neue"/>
            </a:endParaRPr>
          </a:p>
          <a:p>
            <a:pPr>
              <a:buFont typeface="Wingdings" panose="020B0604020202020204" pitchFamily="34" charset="0"/>
              <a:buChar char="v"/>
            </a:pPr>
            <a:r>
              <a:rPr lang="en-US" b="0" i="0" dirty="0">
                <a:solidFill>
                  <a:srgbClr val="000000"/>
                </a:solidFill>
                <a:effectLst/>
                <a:latin typeface="Helvetica Neue"/>
              </a:rPr>
              <a:t>Liver dysfunction, including elevated liver enzymes and impaired liver function, can lead to cirrhosis and liver failure if not treated.</a:t>
            </a:r>
            <a:r>
              <a:rPr lang="en-US" dirty="0">
                <a:solidFill>
                  <a:srgbClr val="000000"/>
                </a:solidFill>
                <a:latin typeface="Helvetica Neue"/>
              </a:rPr>
              <a:t> </a:t>
            </a:r>
            <a:endParaRPr lang="en-US" dirty="0">
              <a:solidFill>
                <a:srgbClr val="000000"/>
              </a:solidFill>
              <a:latin typeface="Helvetica Neue" panose="02000503000000020004" pitchFamily="2"/>
            </a:endParaRPr>
          </a:p>
          <a:p>
            <a:pPr>
              <a:buFont typeface="Wingdings" panose="020B0604020202020204" pitchFamily="34" charset="0"/>
              <a:buChar char="v"/>
            </a:pPr>
            <a:r>
              <a:rPr lang="en-US">
                <a:solidFill>
                  <a:srgbClr val="000000"/>
                </a:solidFill>
                <a:latin typeface="Helvetica Neue"/>
              </a:rPr>
              <a:t>  Hepatocellular carcinoma may eventually occur.</a:t>
            </a:r>
            <a:endParaRPr lang="en-US">
              <a:solidFill>
                <a:srgbClr val="000000"/>
              </a:solidFill>
              <a:latin typeface="Helvetica Neue" panose="02000503000000020004" pitchFamily="2"/>
            </a:endParaRPr>
          </a:p>
          <a:p>
            <a:pPr>
              <a:buFont typeface="Wingdings" panose="020B0604020202020204" pitchFamily="34" charset="0"/>
              <a:buChar char="v"/>
            </a:pPr>
            <a:endParaRPr lang="en-US" b="0" i="0" dirty="0">
              <a:solidFill>
                <a:srgbClr val="000000"/>
              </a:solidFill>
              <a:effectLst/>
              <a:latin typeface="Helvetica Neue" panose="02000503000000020004" pitchFamily="2"/>
            </a:endParaRPr>
          </a:p>
          <a:p>
            <a:pPr>
              <a:buFont typeface="Wingdings" panose="020B0604020202020204" pitchFamily="34" charset="0"/>
              <a:buChar char="v"/>
            </a:pPr>
            <a:endParaRPr lang="en-US" b="0" i="0" dirty="0">
              <a:solidFill>
                <a:srgbClr val="000000"/>
              </a:solidFill>
              <a:effectLst/>
              <a:latin typeface="Helvetica Neue" panose="02000503000000020004" pitchFamily="2"/>
            </a:endParaRPr>
          </a:p>
          <a:p>
            <a:pPr>
              <a:buFont typeface="Wingdings" panose="020B0604020202020204" pitchFamily="34" charset="0"/>
              <a:buChar char="v"/>
            </a:pPr>
            <a:endParaRPr lang="en-US" dirty="0">
              <a:solidFill>
                <a:srgbClr val="000000"/>
              </a:solidFill>
              <a:effectLst/>
              <a:latin typeface="Helvetica Neue" panose="02000503000000020004" pitchFamily="2"/>
            </a:endParaRPr>
          </a:p>
          <a:p>
            <a:endParaRPr lang="en-US" dirty="0">
              <a:latin typeface="Calibri" panose="020F0502020204030204"/>
              <a:cs typeface="Calibri" panose="020F0502020204030204"/>
            </a:endParaRPr>
          </a:p>
        </p:txBody>
      </p:sp>
      <p:sp>
        <p:nvSpPr>
          <p:cNvPr id="6" name="Content Placeholder 2">
            <a:extLst>
              <a:ext uri="{FF2B5EF4-FFF2-40B4-BE49-F238E27FC236}">
                <a16:creationId xmlns:a16="http://schemas.microsoft.com/office/drawing/2014/main" id="{44B75819-718B-F790-BD24-402253A1D502}"/>
              </a:ext>
            </a:extLst>
          </p:cNvPr>
          <p:cNvSpPr>
            <a:spLocks noGrp="1"/>
          </p:cNvSpPr>
          <p:nvPr/>
        </p:nvSpPr>
        <p:spPr>
          <a:xfrm>
            <a:off x="370345" y="5052830"/>
            <a:ext cx="7886700" cy="471205"/>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20B0604020202020204" pitchFamily="34" charset="0"/>
              <a:buChar char="v"/>
            </a:pPr>
            <a:r>
              <a:rPr lang="en-US" sz="2400" dirty="0">
                <a:solidFill>
                  <a:srgbClr val="FF0000"/>
                </a:solidFill>
              </a:rPr>
              <a:t>Renal tubular dysfunction and nephropathy.</a:t>
            </a:r>
            <a:endParaRPr lang="en-US" sz="2400">
              <a:solidFill>
                <a:srgbClr val="FF0000"/>
              </a:solidFill>
              <a:cs typeface="Calibri"/>
            </a:endParaRPr>
          </a:p>
        </p:txBody>
      </p:sp>
    </p:spTree>
    <p:extLst>
      <p:ext uri="{BB962C8B-B14F-4D97-AF65-F5344CB8AC3E}">
        <p14:creationId xmlns:p14="http://schemas.microsoft.com/office/powerpoint/2010/main" val="33614518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96C5-4DF6-768D-AE9A-F3BEAF20ADB7}"/>
              </a:ext>
            </a:extLst>
          </p:cNvPr>
          <p:cNvSpPr>
            <a:spLocks noGrp="1"/>
          </p:cNvSpPr>
          <p:nvPr>
            <p:ph type="title"/>
          </p:nvPr>
        </p:nvSpPr>
        <p:spPr/>
        <p:txBody>
          <a:bodyPr/>
          <a:lstStyle/>
          <a:p>
            <a:r>
              <a:rPr lang="en-US" b="1" dirty="0">
                <a:solidFill>
                  <a:srgbClr val="0070C0"/>
                </a:solidFill>
              </a:rPr>
              <a:t>Skin and eye manifestations </a:t>
            </a:r>
            <a:endParaRPr lang="en-US" b="1">
              <a:solidFill>
                <a:srgbClr val="0070C0"/>
              </a:solidFill>
              <a:cs typeface="Calibri Light"/>
            </a:endParaRPr>
          </a:p>
        </p:txBody>
      </p:sp>
      <p:sp>
        <p:nvSpPr>
          <p:cNvPr id="3" name="Content Placeholder 2">
            <a:extLst>
              <a:ext uri="{FF2B5EF4-FFF2-40B4-BE49-F238E27FC236}">
                <a16:creationId xmlns:a16="http://schemas.microsoft.com/office/drawing/2014/main" id="{D702DDC9-677C-BF68-51F4-7F8BF72AFC05}"/>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v"/>
            </a:pPr>
            <a:r>
              <a:rPr lang="en-US" dirty="0">
                <a:solidFill>
                  <a:srgbClr val="000000"/>
                </a:solidFill>
                <a:latin typeface="Helvetica Neue"/>
              </a:rPr>
              <a:t> </a:t>
            </a:r>
            <a:r>
              <a:rPr lang="en-US" b="0" i="0" dirty="0">
                <a:solidFill>
                  <a:srgbClr val="000000"/>
                </a:solidFill>
                <a:effectLst/>
                <a:latin typeface="Helvetica Neue"/>
              </a:rPr>
              <a:t>Corneal ulcers and </a:t>
            </a:r>
            <a:r>
              <a:rPr lang="en-US" b="0" i="0" dirty="0">
                <a:solidFill>
                  <a:srgbClr val="FF0000"/>
                </a:solidFill>
                <a:effectLst/>
                <a:latin typeface="Helvetica Neue"/>
              </a:rPr>
              <a:t>keratitis </a:t>
            </a:r>
            <a:r>
              <a:rPr lang="en-US" b="0" i="0" dirty="0">
                <a:solidFill>
                  <a:srgbClr val="000000"/>
                </a:solidFill>
                <a:effectLst/>
                <a:latin typeface="Helvetica Neue"/>
              </a:rPr>
              <a:t>(inflammation of the cornea) can occur.</a:t>
            </a:r>
            <a:endParaRPr lang="ar-SA"/>
          </a:p>
          <a:p>
            <a:pPr>
              <a:buFont typeface="Wingdings" panose="020B0604020202020204" pitchFamily="34" charset="0"/>
              <a:buChar char="v"/>
            </a:pPr>
            <a:r>
              <a:rPr lang="en-US" b="0" i="0" dirty="0">
                <a:solidFill>
                  <a:srgbClr val="000000"/>
                </a:solidFill>
                <a:effectLst/>
                <a:latin typeface="Helvetica Neue"/>
              </a:rPr>
              <a:t>Skin abnormalities, such as </a:t>
            </a:r>
            <a:r>
              <a:rPr lang="en-US" b="0" i="0" dirty="0">
                <a:solidFill>
                  <a:srgbClr val="FF0000"/>
                </a:solidFill>
                <a:effectLst/>
                <a:latin typeface="Helvetica Neue"/>
              </a:rPr>
              <a:t>palmoplantar keratosis </a:t>
            </a:r>
            <a:endParaRPr lang="en-US" dirty="0">
              <a:solidFill>
                <a:srgbClr val="FF0000"/>
              </a:solidFill>
              <a:effectLst/>
              <a:latin typeface="Helvetica Neue"/>
            </a:endParaRPr>
          </a:p>
          <a:p>
            <a:pPr>
              <a:buFont typeface="Wingdings" panose="020B0604020202020204" pitchFamily="34" charset="0"/>
              <a:buChar char="v"/>
            </a:pPr>
            <a:endParaRPr lang="en-US" dirty="0">
              <a:cs typeface="Calibri" panose="020F0502020204030204"/>
            </a:endParaRPr>
          </a:p>
        </p:txBody>
      </p:sp>
      <p:pic>
        <p:nvPicPr>
          <p:cNvPr id="4" name="صورة 3" descr="صورة تحتوي على نص, لقطة شاشة, شخص, يد&#10;&#10;تم إنشاء الوصف تلقائياً">
            <a:extLst>
              <a:ext uri="{FF2B5EF4-FFF2-40B4-BE49-F238E27FC236}">
                <a16:creationId xmlns:a16="http://schemas.microsoft.com/office/drawing/2014/main" id="{7480BEE0-DEE8-1901-8266-D5A21F8FAF90}"/>
              </a:ext>
            </a:extLst>
          </p:cNvPr>
          <p:cNvPicPr>
            <a:picLocks noChangeAspect="1"/>
          </p:cNvPicPr>
          <p:nvPr/>
        </p:nvPicPr>
        <p:blipFill>
          <a:blip r:embed="rId2"/>
          <a:stretch>
            <a:fillRect/>
          </a:stretch>
        </p:blipFill>
        <p:spPr>
          <a:xfrm>
            <a:off x="1643270" y="3783796"/>
            <a:ext cx="5647634" cy="2735973"/>
          </a:xfrm>
          <a:prstGeom prst="rect">
            <a:avLst/>
          </a:prstGeom>
        </p:spPr>
      </p:pic>
    </p:spTree>
    <p:extLst>
      <p:ext uri="{BB962C8B-B14F-4D97-AF65-F5344CB8AC3E}">
        <p14:creationId xmlns:p14="http://schemas.microsoft.com/office/powerpoint/2010/main" val="16917619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6105</TotalTime>
  <Words>5789</Words>
  <Application>Microsoft Office PowerPoint</Application>
  <PresentationFormat>On-screen Show (4:3)</PresentationFormat>
  <Paragraphs>666</Paragraphs>
  <Slides>119</Slides>
  <Notes>8</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Facet</vt:lpstr>
      <vt:lpstr>Approach to Inborn Errors of Metabolism</vt:lpstr>
      <vt:lpstr>PowerPoint Presentation</vt:lpstr>
      <vt:lpstr>PowerPoint Presentation</vt:lpstr>
      <vt:lpstr>IEM COULD BE PRESENTED AS : mostly nonspecific symptoms </vt:lpstr>
      <vt:lpstr>PowerPoint Presentation</vt:lpstr>
      <vt:lpstr>PowerPoint Presentation</vt:lpstr>
      <vt:lpstr>Emergency Assessment:</vt:lpstr>
      <vt:lpstr>Emergency Management:</vt:lpstr>
      <vt:lpstr>PowerPoint Presentation</vt:lpstr>
      <vt:lpstr>All these tests to distinguish between the differentials like .often non specific feature  failure to thrive ,hypotonia rullout other differential diagnosis   infections , trauma , CNS anomalies .</vt:lpstr>
      <vt:lpstr>PowerPoint Presentation</vt:lpstr>
      <vt:lpstr>Stable Patient, Now what?</vt:lpstr>
      <vt:lpstr>The Daunting Differential List:</vt:lpstr>
      <vt:lpstr>Transient Hyperammonemia of Newborn:</vt:lpstr>
      <vt:lpstr>Carbohydrate related Disorders:</vt:lpstr>
      <vt:lpstr>GALCTOSEMIA:</vt:lpstr>
      <vt:lpstr>Galactosemia</vt:lpstr>
      <vt:lpstr>PowerPoint Presentation</vt:lpstr>
      <vt:lpstr>PowerPoint Presentation</vt:lpstr>
      <vt:lpstr>PowerPoint Presentation</vt:lpstr>
      <vt:lpstr>PowerPoint Presentation</vt:lpstr>
      <vt:lpstr>PowerPoint Presentation</vt:lpstr>
      <vt:lpstr>Galactokinase deficiency</vt:lpstr>
      <vt:lpstr>Treatment:</vt:lpstr>
      <vt:lpstr>Inherited Fructose Intolerance </vt:lpstr>
      <vt:lpstr>PowerPoint Presentation</vt:lpstr>
      <vt:lpstr>PowerPoint Presentation</vt:lpstr>
      <vt:lpstr>Glycogen Storage Disorders </vt:lpstr>
      <vt:lpstr>PowerPoint Presentation</vt:lpstr>
      <vt:lpstr>Type 1 (von gierke’s disease)</vt:lpstr>
      <vt:lpstr>Treatment :</vt:lpstr>
      <vt:lpstr>PowerPoint Presentation</vt:lpstr>
      <vt:lpstr>Inborn errors of lipid metabolism </vt:lpstr>
      <vt:lpstr>Inborn errors of lipid metabolism classification </vt:lpstr>
      <vt:lpstr>Disorders of Fatty acid oxidation hypoketotic hypoglycemia  </vt:lpstr>
      <vt:lpstr>MCAD </vt:lpstr>
      <vt:lpstr>Acute presentation of disorders of fatty acid oxidations  symptoms with fasting or illness</vt:lpstr>
      <vt:lpstr>PowerPoint Presentation</vt:lpstr>
      <vt:lpstr>PowerPoint Presentation</vt:lpstr>
      <vt:lpstr>PowerPoint Presentation</vt:lpstr>
      <vt:lpstr>PowerPoint Presentation</vt:lpstr>
      <vt:lpstr>Urea cycle defects</vt:lpstr>
      <vt:lpstr>Clinical features</vt:lpstr>
      <vt:lpstr>Key features </vt:lpstr>
      <vt:lpstr>Diagnosis </vt:lpstr>
      <vt:lpstr>Treatment </vt:lpstr>
      <vt:lpstr>Mitochondrial Disorders:</vt:lpstr>
      <vt:lpstr> lab findings  : </vt:lpstr>
      <vt:lpstr>Leigh’s Disease :</vt:lpstr>
      <vt:lpstr>Leukodystrophies:</vt:lpstr>
      <vt:lpstr>Peroxisomal Disorders </vt:lpstr>
      <vt:lpstr>PowerPoint Presentation</vt:lpstr>
      <vt:lpstr>Zellweger syndrome  ( cerebrohepatorenal syndrome ) </vt:lpstr>
      <vt:lpstr>PowerPoint Presentation</vt:lpstr>
      <vt:lpstr>PowerPoint Presentation</vt:lpstr>
      <vt:lpstr>ADRENOLEUKODYSTROPHY (X-LINKED):</vt:lpstr>
      <vt:lpstr>Clinical Manifestations:</vt:lpstr>
      <vt:lpstr>Childhood cerebral form of ALD: </vt:lpstr>
      <vt:lpstr>PowerPoint Presentation</vt:lpstr>
      <vt:lpstr>General notes on childhood ALD:</vt:lpstr>
      <vt:lpstr>Cont.</vt:lpstr>
      <vt:lpstr>Investigation and diagnosis: </vt:lpstr>
      <vt:lpstr>Treatment :</vt:lpstr>
      <vt:lpstr>Lysosomal Storage disorders  </vt:lpstr>
      <vt:lpstr>PowerPoint Presentation</vt:lpstr>
      <vt:lpstr>PowerPoint Presentation</vt:lpstr>
      <vt:lpstr>PowerPoint Presentation</vt:lpstr>
      <vt:lpstr>PowerPoint Presentation</vt:lpstr>
      <vt:lpstr>Sphingolipidoses (Lysosomal Storage Disorders)</vt:lpstr>
      <vt:lpstr>PowerPoint Presentation</vt:lpstr>
      <vt:lpstr>PowerPoint Presentation</vt:lpstr>
      <vt:lpstr>Clinical manifestations</vt:lpstr>
      <vt:lpstr>Treatment:</vt:lpstr>
      <vt:lpstr>PowerPoint Presentation</vt:lpstr>
      <vt:lpstr>PowerPoint Presentation</vt:lpstr>
      <vt:lpstr>Fabry disease (X linked disease ) { sphingolipidosis } </vt:lpstr>
      <vt:lpstr>Mucopolysaccharidoses  (Lysosomal storage diseases)</vt:lpstr>
      <vt:lpstr>PowerPoint Presentation</vt:lpstr>
      <vt:lpstr>(1) Hurler syndrome </vt:lpstr>
      <vt:lpstr>PowerPoint Presentation</vt:lpstr>
      <vt:lpstr>Dysostosis multiplex</vt:lpstr>
      <vt:lpstr>PowerPoint Presentation</vt:lpstr>
      <vt:lpstr>PowerPoint Presentation</vt:lpstr>
      <vt:lpstr>Hunter syndrome </vt:lpstr>
      <vt:lpstr>PowerPoint Presentation</vt:lpstr>
      <vt:lpstr>PowerPoint Presentation</vt:lpstr>
      <vt:lpstr>Amino acid disorders  </vt:lpstr>
      <vt:lpstr>Topics:</vt:lpstr>
      <vt:lpstr>1) PHENYLKETONURIA</vt:lpstr>
      <vt:lpstr>PowerPoint Presentation</vt:lpstr>
      <vt:lpstr>Presentation</vt:lpstr>
      <vt:lpstr>PowerPoint Presentation</vt:lpstr>
      <vt:lpstr> Diagnosis</vt:lpstr>
      <vt:lpstr>PowerPoint Presentation</vt:lpstr>
      <vt:lpstr>Treatment </vt:lpstr>
      <vt:lpstr>Tyrosinemia</vt:lpstr>
      <vt:lpstr>PowerPoint Presentation</vt:lpstr>
      <vt:lpstr>Liver and kidney manifestations</vt:lpstr>
      <vt:lpstr>Skin and eye manifestations </vt:lpstr>
      <vt:lpstr>PowerPoint Presentation</vt:lpstr>
      <vt:lpstr>Risk of acute crisis</vt:lpstr>
      <vt:lpstr>Diagnosis </vt:lpstr>
      <vt:lpstr>Treatment </vt:lpstr>
      <vt:lpstr>Homocysteinurea</vt:lpstr>
      <vt:lpstr>PowerPoint Presentation</vt:lpstr>
      <vt:lpstr>Clinical manifestations </vt:lpstr>
      <vt:lpstr> An excess of homocysteine produces a slowly evolving clinical syndrome including:</vt:lpstr>
      <vt:lpstr>Malar flushing and dislocated lenses</vt:lpstr>
      <vt:lpstr>Diagnosis</vt:lpstr>
      <vt:lpstr>Treatment </vt:lpstr>
      <vt:lpstr>Maple syrup urine disease</vt:lpstr>
      <vt:lpstr>Clinical presentation</vt:lpstr>
      <vt:lpstr>PowerPoint Presentation</vt:lpstr>
      <vt:lpstr>PowerPoint Presentation</vt:lpstr>
      <vt:lpstr>Diagnosis</vt:lpstr>
      <vt:lpstr>Treatment </vt:lpstr>
      <vt:lpstr>PowerPoint Presentation</vt:lpstr>
      <vt:lpstr>PowerPoint Presentation</vt:lpstr>
      <vt:lpstr>PowerPoint Presentation</vt:lpstr>
    </vt:vector>
  </TitlesOfParts>
  <Company>NARMC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Inborn Errors of Metabolism</dc:title>
  <dc:creator>Administrator</dc:creator>
  <cp:lastModifiedBy>sanad ghwari</cp:lastModifiedBy>
  <cp:revision>129</cp:revision>
  <dcterms:created xsi:type="dcterms:W3CDTF">2006-08-14T10:31:21Z</dcterms:created>
  <dcterms:modified xsi:type="dcterms:W3CDTF">2024-02-01T04:39:31Z</dcterms:modified>
</cp:coreProperties>
</file>