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304" r:id="rId15"/>
    <p:sldId id="271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5" r:id="rId44"/>
    <p:sldId id="30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EEC4E8"/>
    <a:srgbClr val="FFFF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ustomXml" Target="../customXml/item3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81B6D-4CB7-442F-AC8A-8CBF400284A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7DC3FB-11FC-4B9E-B293-20C57754D4A8}">
      <dgm:prSet phldrT="[Text]" phldr="1"/>
      <dgm:spPr>
        <a:solidFill>
          <a:srgbClr val="EDC1E7"/>
        </a:solidFill>
      </dgm:spPr>
      <dgm:t>
        <a:bodyPr/>
        <a:lstStyle/>
        <a:p>
          <a:endParaRPr lang="en-US" dirty="0"/>
        </a:p>
      </dgm:t>
    </dgm:pt>
    <dgm:pt modelId="{2C21FB33-7278-4F80-93B2-8ABA5A259F93}" type="parTrans" cxnId="{3D954265-1B94-44F4-9EDD-11E9B880D925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5A1D16D0-68EE-48FA-A9DB-7D79073A168F}" type="sibTrans" cxnId="{3D954265-1B94-44F4-9EDD-11E9B880D925}">
      <dgm:prSet/>
      <dgm:spPr/>
      <dgm:t>
        <a:bodyPr/>
        <a:lstStyle/>
        <a:p>
          <a:endParaRPr lang="en-US"/>
        </a:p>
      </dgm:t>
    </dgm:pt>
    <dgm:pt modelId="{C643F0E7-99F3-433F-8698-38A3114766FA}">
      <dgm:prSet phldrT="[Text]"/>
      <dgm:spPr>
        <a:solidFill>
          <a:srgbClr val="98E4CB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220 Not contracted</a:t>
          </a:r>
          <a:endParaRPr lang="en-US" dirty="0">
            <a:solidFill>
              <a:schemeClr val="tx1"/>
            </a:solidFill>
          </a:endParaRPr>
        </a:p>
      </dgm:t>
    </dgm:pt>
    <dgm:pt modelId="{A0E90CCB-B539-454C-AFF1-62EAC24D096E}" type="parTrans" cxnId="{39405774-4C3A-4048-A3D3-C1DCF6BAAE8C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A7328681-EBF6-4E6B-B59A-8397592C29DA}" type="sibTrans" cxnId="{39405774-4C3A-4048-A3D3-C1DCF6BAAE8C}">
      <dgm:prSet/>
      <dgm:spPr/>
      <dgm:t>
        <a:bodyPr/>
        <a:lstStyle/>
        <a:p>
          <a:endParaRPr lang="en-US"/>
        </a:p>
      </dgm:t>
    </dgm:pt>
    <dgm:pt modelId="{85F43B1D-B20D-43C5-86DE-D653D6B93A03}">
      <dgm:prSet phldrT="[Text]" phldr="1"/>
      <dgm:spPr/>
      <dgm:t>
        <a:bodyPr/>
        <a:lstStyle/>
        <a:p>
          <a:endParaRPr lang="en-US"/>
        </a:p>
      </dgm:t>
    </dgm:pt>
    <dgm:pt modelId="{DD5C1121-D010-42E1-853B-14D8D0DD0ADA}" type="parTrans" cxnId="{965B50DF-9B66-4137-A67A-C56636D321C7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CE87BB0-CAF8-4C16-8AF3-8CA0F47C921C}" type="sibTrans" cxnId="{965B50DF-9B66-4137-A67A-C56636D321C7}">
      <dgm:prSet/>
      <dgm:spPr/>
      <dgm:t>
        <a:bodyPr/>
        <a:lstStyle/>
        <a:p>
          <a:endParaRPr lang="en-US"/>
        </a:p>
      </dgm:t>
    </dgm:pt>
    <dgm:pt modelId="{4845D265-051A-4195-9EAC-9AD3A776D95B}">
      <dgm:prSet/>
      <dgm:spPr>
        <a:solidFill>
          <a:srgbClr val="98E4CB"/>
        </a:solidFill>
      </dgm:spPr>
      <dgm:t>
        <a:bodyPr/>
        <a:lstStyle/>
        <a:p>
          <a:endParaRPr lang="en-US"/>
        </a:p>
      </dgm:t>
    </dgm:pt>
    <dgm:pt modelId="{13AF278C-3864-4C29-8F42-8A5CAEB3A18C}" type="parTrans" cxnId="{1AEB3168-B87E-44BC-83BC-D498A99FCCCA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27B248D4-5D0A-4248-8DB3-FACA75197986}" type="sibTrans" cxnId="{1AEB3168-B87E-44BC-83BC-D498A99FCCCA}">
      <dgm:prSet/>
      <dgm:spPr/>
      <dgm:t>
        <a:bodyPr/>
        <a:lstStyle/>
        <a:p>
          <a:endParaRPr lang="en-US"/>
        </a:p>
      </dgm:t>
    </dgm:pt>
    <dgm:pt modelId="{62766C47-1B0E-46D4-8330-D034E4B41146}">
      <dgm:prSet phldrT="[Text]"/>
      <dgm:spPr>
        <a:solidFill>
          <a:srgbClr val="A1CEE9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240</a:t>
          </a:r>
        </a:p>
        <a:p>
          <a:r>
            <a:rPr lang="en-US" b="1" dirty="0" smtClean="0">
              <a:solidFill>
                <a:schemeClr val="tx1"/>
              </a:solidFill>
            </a:rPr>
            <a:t>vaccine</a:t>
          </a:r>
          <a:endParaRPr lang="en-US" dirty="0">
            <a:solidFill>
              <a:schemeClr val="tx1"/>
            </a:solidFill>
          </a:endParaRPr>
        </a:p>
      </dgm:t>
    </dgm:pt>
    <dgm:pt modelId="{1966DF7D-9375-457D-B7E7-D605FCD07C82}" type="sibTrans" cxnId="{DEB37505-C7BF-4F25-AEEB-993E75F7DEBE}">
      <dgm:prSet/>
      <dgm:spPr/>
      <dgm:t>
        <a:bodyPr/>
        <a:lstStyle/>
        <a:p>
          <a:endParaRPr lang="en-US"/>
        </a:p>
      </dgm:t>
    </dgm:pt>
    <dgm:pt modelId="{5A2C4C65-748E-45C5-937D-67DB2CD95DA7}" type="parTrans" cxnId="{DEB37505-C7BF-4F25-AEEB-993E75F7DEBE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21CE223-D7B8-439F-806F-1B20EC6002F6}">
      <dgm:prSet phldrT="[Text]" phldr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66F42A65-FFA5-4053-8285-38BA162CCF29}" type="sibTrans" cxnId="{0468E877-A38E-4A91-B4C2-D8C906DC18D0}">
      <dgm:prSet/>
      <dgm:spPr/>
      <dgm:t>
        <a:bodyPr/>
        <a:lstStyle/>
        <a:p>
          <a:endParaRPr lang="en-US"/>
        </a:p>
      </dgm:t>
    </dgm:pt>
    <dgm:pt modelId="{B9E87195-D8CF-4723-BDD7-18572D7792D8}" type="parTrans" cxnId="{0468E877-A38E-4A91-B4C2-D8C906DC18D0}">
      <dgm:prSet/>
      <dgm:spPr/>
      <dgm:t>
        <a:bodyPr/>
        <a:lstStyle/>
        <a:p>
          <a:endParaRPr lang="en-US"/>
        </a:p>
      </dgm:t>
    </dgm:pt>
    <dgm:pt modelId="{99036EFD-B041-413A-9176-30538995B6A0}" type="pres">
      <dgm:prSet presAssocID="{43D81B6D-4CB7-442F-AC8A-8CBF400284A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DF408FC-6B65-4CA6-BF06-3940EEC53E46}" type="pres">
      <dgm:prSet presAssocID="{021CE223-D7B8-439F-806F-1B20EC6002F6}" presName="root1" presStyleCnt="0"/>
      <dgm:spPr/>
    </dgm:pt>
    <dgm:pt modelId="{16FC9F61-DC96-435B-A55B-D7FCD71665D6}" type="pres">
      <dgm:prSet presAssocID="{021CE223-D7B8-439F-806F-1B20EC6002F6}" presName="LevelOneTextNode" presStyleLbl="node0" presStyleIdx="0" presStyleCnt="1" custLinFactNeighborX="-36942" custLinFactNeighborY="-113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51441-37A6-4CEE-B883-8690298524C5}" type="pres">
      <dgm:prSet presAssocID="{021CE223-D7B8-439F-806F-1B20EC6002F6}" presName="level2hierChild" presStyleCnt="0"/>
      <dgm:spPr/>
    </dgm:pt>
    <dgm:pt modelId="{15F785E0-FD46-408C-BD24-2FEB249A1C1B}" type="pres">
      <dgm:prSet presAssocID="{5A2C4C65-748E-45C5-937D-67DB2CD95DA7}" presName="conn2-1" presStyleLbl="parChTrans1D2" presStyleIdx="0" presStyleCnt="2"/>
      <dgm:spPr/>
      <dgm:t>
        <a:bodyPr/>
        <a:lstStyle/>
        <a:p>
          <a:endParaRPr lang="en-MY"/>
        </a:p>
      </dgm:t>
    </dgm:pt>
    <dgm:pt modelId="{A5476E15-A657-46F8-BE3C-12A7411FE463}" type="pres">
      <dgm:prSet presAssocID="{5A2C4C65-748E-45C5-937D-67DB2CD95DA7}" presName="connTx" presStyleLbl="parChTrans1D2" presStyleIdx="0" presStyleCnt="2"/>
      <dgm:spPr/>
      <dgm:t>
        <a:bodyPr/>
        <a:lstStyle/>
        <a:p>
          <a:endParaRPr lang="en-MY"/>
        </a:p>
      </dgm:t>
    </dgm:pt>
    <dgm:pt modelId="{511AA03C-22F0-4112-86CC-0BB48797449F}" type="pres">
      <dgm:prSet presAssocID="{62766C47-1B0E-46D4-8330-D034E4B41146}" presName="root2" presStyleCnt="0"/>
      <dgm:spPr/>
    </dgm:pt>
    <dgm:pt modelId="{BD9F0C41-94DC-4397-BB12-F3A16724F9B2}" type="pres">
      <dgm:prSet presAssocID="{62766C47-1B0E-46D4-8330-D034E4B4114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7D5A1-1BF0-4B23-9451-E7F990DF4ECE}" type="pres">
      <dgm:prSet presAssocID="{62766C47-1B0E-46D4-8330-D034E4B41146}" presName="level3hierChild" presStyleCnt="0"/>
      <dgm:spPr/>
    </dgm:pt>
    <dgm:pt modelId="{E0E948B6-7515-4959-892D-6923FB613C94}" type="pres">
      <dgm:prSet presAssocID="{2C21FB33-7278-4F80-93B2-8ABA5A259F93}" presName="conn2-1" presStyleLbl="parChTrans1D3" presStyleIdx="0" presStyleCnt="3"/>
      <dgm:spPr/>
      <dgm:t>
        <a:bodyPr/>
        <a:lstStyle/>
        <a:p>
          <a:endParaRPr lang="en-MY"/>
        </a:p>
      </dgm:t>
    </dgm:pt>
    <dgm:pt modelId="{071CAD0B-AB7A-433A-8D75-FE7723221EAC}" type="pres">
      <dgm:prSet presAssocID="{2C21FB33-7278-4F80-93B2-8ABA5A259F93}" presName="connTx" presStyleLbl="parChTrans1D3" presStyleIdx="0" presStyleCnt="3"/>
      <dgm:spPr/>
      <dgm:t>
        <a:bodyPr/>
        <a:lstStyle/>
        <a:p>
          <a:endParaRPr lang="en-MY"/>
        </a:p>
      </dgm:t>
    </dgm:pt>
    <dgm:pt modelId="{B3A5AF38-86B6-4284-94CE-BA4D244E52D4}" type="pres">
      <dgm:prSet presAssocID="{CA7DC3FB-11FC-4B9E-B293-20C57754D4A8}" presName="root2" presStyleCnt="0"/>
      <dgm:spPr/>
    </dgm:pt>
    <dgm:pt modelId="{784F8B80-96C7-487B-BEC9-397EAA4DA98A}" type="pres">
      <dgm:prSet presAssocID="{CA7DC3FB-11FC-4B9E-B293-20C57754D4A8}" presName="LevelTwoTextNode" presStyleLbl="node3" presStyleIdx="0" presStyleCnt="3" custLinFactNeighborX="-2495" custLinFactNeighborY="-6664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5C00416-1088-401B-9E08-E75B2C5DD0B0}" type="pres">
      <dgm:prSet presAssocID="{CA7DC3FB-11FC-4B9E-B293-20C57754D4A8}" presName="level3hierChild" presStyleCnt="0"/>
      <dgm:spPr/>
    </dgm:pt>
    <dgm:pt modelId="{50910536-FEA6-43CB-8062-12918A301ACB}" type="pres">
      <dgm:prSet presAssocID="{A0E90CCB-B539-454C-AFF1-62EAC24D096E}" presName="conn2-1" presStyleLbl="parChTrans1D3" presStyleIdx="1" presStyleCnt="3"/>
      <dgm:spPr/>
      <dgm:t>
        <a:bodyPr/>
        <a:lstStyle/>
        <a:p>
          <a:endParaRPr lang="en-MY"/>
        </a:p>
      </dgm:t>
    </dgm:pt>
    <dgm:pt modelId="{CB7BD49E-3B17-4900-8A1F-1B545CF3CE8A}" type="pres">
      <dgm:prSet presAssocID="{A0E90CCB-B539-454C-AFF1-62EAC24D096E}" presName="connTx" presStyleLbl="parChTrans1D3" presStyleIdx="1" presStyleCnt="3"/>
      <dgm:spPr/>
      <dgm:t>
        <a:bodyPr/>
        <a:lstStyle/>
        <a:p>
          <a:endParaRPr lang="en-MY"/>
        </a:p>
      </dgm:t>
    </dgm:pt>
    <dgm:pt modelId="{D4A1E513-C90C-45F2-A603-EB65DB1433C0}" type="pres">
      <dgm:prSet presAssocID="{C643F0E7-99F3-433F-8698-38A3114766FA}" presName="root2" presStyleCnt="0"/>
      <dgm:spPr/>
    </dgm:pt>
    <dgm:pt modelId="{45161645-2B41-47AA-A2BE-187E433287CB}" type="pres">
      <dgm:prSet presAssocID="{C643F0E7-99F3-433F-8698-38A3114766FA}" presName="LevelTwoTextNode" presStyleLbl="node3" presStyleIdx="1" presStyleCnt="3" custLinFactNeighborX="-2495" custLinFactNeighborY="-44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73CECE-EB2E-47DC-8942-E025C0868BC3}" type="pres">
      <dgm:prSet presAssocID="{C643F0E7-99F3-433F-8698-38A3114766FA}" presName="level3hierChild" presStyleCnt="0"/>
      <dgm:spPr/>
    </dgm:pt>
    <dgm:pt modelId="{7B8EA769-8D78-4EF0-87BF-003A62705F66}" type="pres">
      <dgm:prSet presAssocID="{DD5C1121-D010-42E1-853B-14D8D0DD0ADA}" presName="conn2-1" presStyleLbl="parChTrans1D2" presStyleIdx="1" presStyleCnt="2"/>
      <dgm:spPr/>
      <dgm:t>
        <a:bodyPr/>
        <a:lstStyle/>
        <a:p>
          <a:endParaRPr lang="en-MY"/>
        </a:p>
      </dgm:t>
    </dgm:pt>
    <dgm:pt modelId="{A0465497-BCA6-4D92-BC07-2E39A10870E5}" type="pres">
      <dgm:prSet presAssocID="{DD5C1121-D010-42E1-853B-14D8D0DD0ADA}" presName="connTx" presStyleLbl="parChTrans1D2" presStyleIdx="1" presStyleCnt="2"/>
      <dgm:spPr/>
      <dgm:t>
        <a:bodyPr/>
        <a:lstStyle/>
        <a:p>
          <a:endParaRPr lang="en-MY"/>
        </a:p>
      </dgm:t>
    </dgm:pt>
    <dgm:pt modelId="{F82BFB53-AB58-4E9F-83B8-C2F21C42007D}" type="pres">
      <dgm:prSet presAssocID="{85F43B1D-B20D-43C5-86DE-D653D6B93A03}" presName="root2" presStyleCnt="0"/>
      <dgm:spPr/>
    </dgm:pt>
    <dgm:pt modelId="{6036AF88-BFBE-4D58-AB8C-511DF8DD079A}" type="pres">
      <dgm:prSet presAssocID="{85F43B1D-B20D-43C5-86DE-D653D6B93A0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8A6B27C-55FF-41FA-86E2-F2BDD55BE503}" type="pres">
      <dgm:prSet presAssocID="{85F43B1D-B20D-43C5-86DE-D653D6B93A03}" presName="level3hierChild" presStyleCnt="0"/>
      <dgm:spPr/>
    </dgm:pt>
    <dgm:pt modelId="{13B4BFDD-7E5A-408E-B5DC-4946EAEA8392}" type="pres">
      <dgm:prSet presAssocID="{13AF278C-3864-4C29-8F42-8A5CAEB3A18C}" presName="conn2-1" presStyleLbl="parChTrans1D3" presStyleIdx="2" presStyleCnt="3"/>
      <dgm:spPr/>
      <dgm:t>
        <a:bodyPr/>
        <a:lstStyle/>
        <a:p>
          <a:endParaRPr lang="en-MY"/>
        </a:p>
      </dgm:t>
    </dgm:pt>
    <dgm:pt modelId="{18650F9A-EA08-4DA4-8EEF-A8A002448E54}" type="pres">
      <dgm:prSet presAssocID="{13AF278C-3864-4C29-8F42-8A5CAEB3A18C}" presName="connTx" presStyleLbl="parChTrans1D3" presStyleIdx="2" presStyleCnt="3"/>
      <dgm:spPr/>
      <dgm:t>
        <a:bodyPr/>
        <a:lstStyle/>
        <a:p>
          <a:endParaRPr lang="en-MY"/>
        </a:p>
      </dgm:t>
    </dgm:pt>
    <dgm:pt modelId="{93B723C7-BB58-4B37-B234-F67F72AD86B5}" type="pres">
      <dgm:prSet presAssocID="{4845D265-051A-4195-9EAC-9AD3A776D95B}" presName="root2" presStyleCnt="0"/>
      <dgm:spPr/>
    </dgm:pt>
    <dgm:pt modelId="{2A33353D-1BFC-4F7C-8B6F-575D9F3089D3}" type="pres">
      <dgm:prSet presAssocID="{4845D265-051A-4195-9EAC-9AD3A776D95B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9362089-74B6-40AA-997E-FA13356FA51E}" type="pres">
      <dgm:prSet presAssocID="{4845D265-051A-4195-9EAC-9AD3A776D95B}" presName="level3hierChild" presStyleCnt="0"/>
      <dgm:spPr/>
    </dgm:pt>
  </dgm:ptLst>
  <dgm:cxnLst>
    <dgm:cxn modelId="{C5FCD451-E4EB-4798-B06B-9946A72E6BBD}" type="presOf" srcId="{C643F0E7-99F3-433F-8698-38A3114766FA}" destId="{45161645-2B41-47AA-A2BE-187E433287CB}" srcOrd="0" destOrd="0" presId="urn:microsoft.com/office/officeart/2005/8/layout/hierarchy2"/>
    <dgm:cxn modelId="{BF5A2ACF-D6DD-4C96-BFF5-B0C359BF710C}" type="presOf" srcId="{43D81B6D-4CB7-442F-AC8A-8CBF400284A1}" destId="{99036EFD-B041-413A-9176-30538995B6A0}" srcOrd="0" destOrd="0" presId="urn:microsoft.com/office/officeart/2005/8/layout/hierarchy2"/>
    <dgm:cxn modelId="{F20D0617-90C6-4DC2-9E2F-4475303F0A05}" type="presOf" srcId="{4845D265-051A-4195-9EAC-9AD3A776D95B}" destId="{2A33353D-1BFC-4F7C-8B6F-575D9F3089D3}" srcOrd="0" destOrd="0" presId="urn:microsoft.com/office/officeart/2005/8/layout/hierarchy2"/>
    <dgm:cxn modelId="{DB034180-CAC3-4EEF-951D-801B5A5C50A1}" type="presOf" srcId="{85F43B1D-B20D-43C5-86DE-D653D6B93A03}" destId="{6036AF88-BFBE-4D58-AB8C-511DF8DD079A}" srcOrd="0" destOrd="0" presId="urn:microsoft.com/office/officeart/2005/8/layout/hierarchy2"/>
    <dgm:cxn modelId="{75BDD694-F224-4DFE-8B14-8DA7B9975CD4}" type="presOf" srcId="{2C21FB33-7278-4F80-93B2-8ABA5A259F93}" destId="{E0E948B6-7515-4959-892D-6923FB613C94}" srcOrd="0" destOrd="0" presId="urn:microsoft.com/office/officeart/2005/8/layout/hierarchy2"/>
    <dgm:cxn modelId="{940A4819-493D-4D40-A7BF-3AFE5597ABA3}" type="presOf" srcId="{DD5C1121-D010-42E1-853B-14D8D0DD0ADA}" destId="{A0465497-BCA6-4D92-BC07-2E39A10870E5}" srcOrd="1" destOrd="0" presId="urn:microsoft.com/office/officeart/2005/8/layout/hierarchy2"/>
    <dgm:cxn modelId="{CC333F18-59D2-4474-A7AF-A93700BD537E}" type="presOf" srcId="{13AF278C-3864-4C29-8F42-8A5CAEB3A18C}" destId="{18650F9A-EA08-4DA4-8EEF-A8A002448E54}" srcOrd="1" destOrd="0" presId="urn:microsoft.com/office/officeart/2005/8/layout/hierarchy2"/>
    <dgm:cxn modelId="{1AEB3168-B87E-44BC-83BC-D498A99FCCCA}" srcId="{85F43B1D-B20D-43C5-86DE-D653D6B93A03}" destId="{4845D265-051A-4195-9EAC-9AD3A776D95B}" srcOrd="0" destOrd="0" parTransId="{13AF278C-3864-4C29-8F42-8A5CAEB3A18C}" sibTransId="{27B248D4-5D0A-4248-8DB3-FACA75197986}"/>
    <dgm:cxn modelId="{46822705-7304-4F1E-81AC-66987F4CF99C}" type="presOf" srcId="{2C21FB33-7278-4F80-93B2-8ABA5A259F93}" destId="{071CAD0B-AB7A-433A-8D75-FE7723221EAC}" srcOrd="1" destOrd="0" presId="urn:microsoft.com/office/officeart/2005/8/layout/hierarchy2"/>
    <dgm:cxn modelId="{3D954265-1B94-44F4-9EDD-11E9B880D925}" srcId="{62766C47-1B0E-46D4-8330-D034E4B41146}" destId="{CA7DC3FB-11FC-4B9E-B293-20C57754D4A8}" srcOrd="0" destOrd="0" parTransId="{2C21FB33-7278-4F80-93B2-8ABA5A259F93}" sibTransId="{5A1D16D0-68EE-48FA-A9DB-7D79073A168F}"/>
    <dgm:cxn modelId="{39405774-4C3A-4048-A3D3-C1DCF6BAAE8C}" srcId="{62766C47-1B0E-46D4-8330-D034E4B41146}" destId="{C643F0E7-99F3-433F-8698-38A3114766FA}" srcOrd="1" destOrd="0" parTransId="{A0E90CCB-B539-454C-AFF1-62EAC24D096E}" sibTransId="{A7328681-EBF6-4E6B-B59A-8397592C29DA}"/>
    <dgm:cxn modelId="{C2FC8160-1DAC-4ECA-90B0-849D95ADF475}" type="presOf" srcId="{13AF278C-3864-4C29-8F42-8A5CAEB3A18C}" destId="{13B4BFDD-7E5A-408E-B5DC-4946EAEA8392}" srcOrd="0" destOrd="0" presId="urn:microsoft.com/office/officeart/2005/8/layout/hierarchy2"/>
    <dgm:cxn modelId="{9BD8ACC2-F1EF-4A76-B69A-AB2C84F2ACBD}" type="presOf" srcId="{021CE223-D7B8-439F-806F-1B20EC6002F6}" destId="{16FC9F61-DC96-435B-A55B-D7FCD71665D6}" srcOrd="0" destOrd="0" presId="urn:microsoft.com/office/officeart/2005/8/layout/hierarchy2"/>
    <dgm:cxn modelId="{B81DE569-F071-4800-B8D6-D0376D48DD89}" type="presOf" srcId="{5A2C4C65-748E-45C5-937D-67DB2CD95DA7}" destId="{A5476E15-A657-46F8-BE3C-12A7411FE463}" srcOrd="1" destOrd="0" presId="urn:microsoft.com/office/officeart/2005/8/layout/hierarchy2"/>
    <dgm:cxn modelId="{C1095365-C7EE-46DF-815A-97DD40680D40}" type="presOf" srcId="{62766C47-1B0E-46D4-8330-D034E4B41146}" destId="{BD9F0C41-94DC-4397-BB12-F3A16724F9B2}" srcOrd="0" destOrd="0" presId="urn:microsoft.com/office/officeart/2005/8/layout/hierarchy2"/>
    <dgm:cxn modelId="{108C98C0-11C8-4BDC-8F89-389295EE8C16}" type="presOf" srcId="{5A2C4C65-748E-45C5-937D-67DB2CD95DA7}" destId="{15F785E0-FD46-408C-BD24-2FEB249A1C1B}" srcOrd="0" destOrd="0" presId="urn:microsoft.com/office/officeart/2005/8/layout/hierarchy2"/>
    <dgm:cxn modelId="{494A4DAC-BADE-40A6-9228-F3E894240DF6}" type="presOf" srcId="{CA7DC3FB-11FC-4B9E-B293-20C57754D4A8}" destId="{784F8B80-96C7-487B-BEC9-397EAA4DA98A}" srcOrd="0" destOrd="0" presId="urn:microsoft.com/office/officeart/2005/8/layout/hierarchy2"/>
    <dgm:cxn modelId="{DEB37505-C7BF-4F25-AEEB-993E75F7DEBE}" srcId="{021CE223-D7B8-439F-806F-1B20EC6002F6}" destId="{62766C47-1B0E-46D4-8330-D034E4B41146}" srcOrd="0" destOrd="0" parTransId="{5A2C4C65-748E-45C5-937D-67DB2CD95DA7}" sibTransId="{1966DF7D-9375-457D-B7E7-D605FCD07C82}"/>
    <dgm:cxn modelId="{0468E877-A38E-4A91-B4C2-D8C906DC18D0}" srcId="{43D81B6D-4CB7-442F-AC8A-8CBF400284A1}" destId="{021CE223-D7B8-439F-806F-1B20EC6002F6}" srcOrd="0" destOrd="0" parTransId="{B9E87195-D8CF-4723-BDD7-18572D7792D8}" sibTransId="{66F42A65-FFA5-4053-8285-38BA162CCF29}"/>
    <dgm:cxn modelId="{DBD58AAC-9473-47BE-B6C6-5A49D08B287B}" type="presOf" srcId="{DD5C1121-D010-42E1-853B-14D8D0DD0ADA}" destId="{7B8EA769-8D78-4EF0-87BF-003A62705F66}" srcOrd="0" destOrd="0" presId="urn:microsoft.com/office/officeart/2005/8/layout/hierarchy2"/>
    <dgm:cxn modelId="{490465D1-C89B-419B-9598-7CF3EFA57788}" type="presOf" srcId="{A0E90CCB-B539-454C-AFF1-62EAC24D096E}" destId="{50910536-FEA6-43CB-8062-12918A301ACB}" srcOrd="0" destOrd="0" presId="urn:microsoft.com/office/officeart/2005/8/layout/hierarchy2"/>
    <dgm:cxn modelId="{965B50DF-9B66-4137-A67A-C56636D321C7}" srcId="{021CE223-D7B8-439F-806F-1B20EC6002F6}" destId="{85F43B1D-B20D-43C5-86DE-D653D6B93A03}" srcOrd="1" destOrd="0" parTransId="{DD5C1121-D010-42E1-853B-14D8D0DD0ADA}" sibTransId="{0CE87BB0-CAF8-4C16-8AF3-8CA0F47C921C}"/>
    <dgm:cxn modelId="{D62A6249-A0A0-4A1B-8E2D-89EE67663724}" type="presOf" srcId="{A0E90CCB-B539-454C-AFF1-62EAC24D096E}" destId="{CB7BD49E-3B17-4900-8A1F-1B545CF3CE8A}" srcOrd="1" destOrd="0" presId="urn:microsoft.com/office/officeart/2005/8/layout/hierarchy2"/>
    <dgm:cxn modelId="{ECB09DAF-0058-4280-97D9-87AAD421541D}" type="presParOf" srcId="{99036EFD-B041-413A-9176-30538995B6A0}" destId="{8DF408FC-6B65-4CA6-BF06-3940EEC53E46}" srcOrd="0" destOrd="0" presId="urn:microsoft.com/office/officeart/2005/8/layout/hierarchy2"/>
    <dgm:cxn modelId="{96E4BF03-BBCC-4C71-AC01-A824425CC132}" type="presParOf" srcId="{8DF408FC-6B65-4CA6-BF06-3940EEC53E46}" destId="{16FC9F61-DC96-435B-A55B-D7FCD71665D6}" srcOrd="0" destOrd="0" presId="urn:microsoft.com/office/officeart/2005/8/layout/hierarchy2"/>
    <dgm:cxn modelId="{860F6CA2-3C93-4FC2-A8EB-9B75CB6F17BB}" type="presParOf" srcId="{8DF408FC-6B65-4CA6-BF06-3940EEC53E46}" destId="{AB351441-37A6-4CEE-B883-8690298524C5}" srcOrd="1" destOrd="0" presId="urn:microsoft.com/office/officeart/2005/8/layout/hierarchy2"/>
    <dgm:cxn modelId="{DA840EB1-3D3C-4841-AF59-57EF504599FC}" type="presParOf" srcId="{AB351441-37A6-4CEE-B883-8690298524C5}" destId="{15F785E0-FD46-408C-BD24-2FEB249A1C1B}" srcOrd="0" destOrd="0" presId="urn:microsoft.com/office/officeart/2005/8/layout/hierarchy2"/>
    <dgm:cxn modelId="{5C7092C8-81A3-4B5D-B37C-9D1998749F6E}" type="presParOf" srcId="{15F785E0-FD46-408C-BD24-2FEB249A1C1B}" destId="{A5476E15-A657-46F8-BE3C-12A7411FE463}" srcOrd="0" destOrd="0" presId="urn:microsoft.com/office/officeart/2005/8/layout/hierarchy2"/>
    <dgm:cxn modelId="{A6F088A6-AB5F-4ACD-B1AF-E35B673EDEBA}" type="presParOf" srcId="{AB351441-37A6-4CEE-B883-8690298524C5}" destId="{511AA03C-22F0-4112-86CC-0BB48797449F}" srcOrd="1" destOrd="0" presId="urn:microsoft.com/office/officeart/2005/8/layout/hierarchy2"/>
    <dgm:cxn modelId="{68CD7617-66C3-4826-82D0-D5FD80E4733D}" type="presParOf" srcId="{511AA03C-22F0-4112-86CC-0BB48797449F}" destId="{BD9F0C41-94DC-4397-BB12-F3A16724F9B2}" srcOrd="0" destOrd="0" presId="urn:microsoft.com/office/officeart/2005/8/layout/hierarchy2"/>
    <dgm:cxn modelId="{1E68FCB0-C3BF-40F1-8527-24029A9CE844}" type="presParOf" srcId="{511AA03C-22F0-4112-86CC-0BB48797449F}" destId="{D657D5A1-1BF0-4B23-9451-E7F990DF4ECE}" srcOrd="1" destOrd="0" presId="urn:microsoft.com/office/officeart/2005/8/layout/hierarchy2"/>
    <dgm:cxn modelId="{9C5FF3C4-DE52-4AB4-9658-C12236B722BF}" type="presParOf" srcId="{D657D5A1-1BF0-4B23-9451-E7F990DF4ECE}" destId="{E0E948B6-7515-4959-892D-6923FB613C94}" srcOrd="0" destOrd="0" presId="urn:microsoft.com/office/officeart/2005/8/layout/hierarchy2"/>
    <dgm:cxn modelId="{782B7459-C0F9-4505-B8A6-4EE04AE49D14}" type="presParOf" srcId="{E0E948B6-7515-4959-892D-6923FB613C94}" destId="{071CAD0B-AB7A-433A-8D75-FE7723221EAC}" srcOrd="0" destOrd="0" presId="urn:microsoft.com/office/officeart/2005/8/layout/hierarchy2"/>
    <dgm:cxn modelId="{2907FD81-F77E-4B14-AED5-559007D29979}" type="presParOf" srcId="{D657D5A1-1BF0-4B23-9451-E7F990DF4ECE}" destId="{B3A5AF38-86B6-4284-94CE-BA4D244E52D4}" srcOrd="1" destOrd="0" presId="urn:microsoft.com/office/officeart/2005/8/layout/hierarchy2"/>
    <dgm:cxn modelId="{C6A7B2FD-F24A-416C-98D5-AB554ABF3210}" type="presParOf" srcId="{B3A5AF38-86B6-4284-94CE-BA4D244E52D4}" destId="{784F8B80-96C7-487B-BEC9-397EAA4DA98A}" srcOrd="0" destOrd="0" presId="urn:microsoft.com/office/officeart/2005/8/layout/hierarchy2"/>
    <dgm:cxn modelId="{0043C621-5319-4D97-9298-216FFD96BD8B}" type="presParOf" srcId="{B3A5AF38-86B6-4284-94CE-BA4D244E52D4}" destId="{95C00416-1088-401B-9E08-E75B2C5DD0B0}" srcOrd="1" destOrd="0" presId="urn:microsoft.com/office/officeart/2005/8/layout/hierarchy2"/>
    <dgm:cxn modelId="{92AEE5A9-C98C-43DD-9B50-49CD5870311C}" type="presParOf" srcId="{D657D5A1-1BF0-4B23-9451-E7F990DF4ECE}" destId="{50910536-FEA6-43CB-8062-12918A301ACB}" srcOrd="2" destOrd="0" presId="urn:microsoft.com/office/officeart/2005/8/layout/hierarchy2"/>
    <dgm:cxn modelId="{41846056-045F-4AB6-8F68-2A6BF3B11B4E}" type="presParOf" srcId="{50910536-FEA6-43CB-8062-12918A301ACB}" destId="{CB7BD49E-3B17-4900-8A1F-1B545CF3CE8A}" srcOrd="0" destOrd="0" presId="urn:microsoft.com/office/officeart/2005/8/layout/hierarchy2"/>
    <dgm:cxn modelId="{607112EA-49B0-497F-9B58-72A1571815FE}" type="presParOf" srcId="{D657D5A1-1BF0-4B23-9451-E7F990DF4ECE}" destId="{D4A1E513-C90C-45F2-A603-EB65DB1433C0}" srcOrd="3" destOrd="0" presId="urn:microsoft.com/office/officeart/2005/8/layout/hierarchy2"/>
    <dgm:cxn modelId="{B3C58608-21EE-47C3-9928-4C4E2427CEBE}" type="presParOf" srcId="{D4A1E513-C90C-45F2-A603-EB65DB1433C0}" destId="{45161645-2B41-47AA-A2BE-187E433287CB}" srcOrd="0" destOrd="0" presId="urn:microsoft.com/office/officeart/2005/8/layout/hierarchy2"/>
    <dgm:cxn modelId="{8F932D14-B546-4D0C-B19B-6070E82C957A}" type="presParOf" srcId="{D4A1E513-C90C-45F2-A603-EB65DB1433C0}" destId="{2173CECE-EB2E-47DC-8942-E025C0868BC3}" srcOrd="1" destOrd="0" presId="urn:microsoft.com/office/officeart/2005/8/layout/hierarchy2"/>
    <dgm:cxn modelId="{8494745F-224E-45D9-A2D5-48C0249742B6}" type="presParOf" srcId="{AB351441-37A6-4CEE-B883-8690298524C5}" destId="{7B8EA769-8D78-4EF0-87BF-003A62705F66}" srcOrd="2" destOrd="0" presId="urn:microsoft.com/office/officeart/2005/8/layout/hierarchy2"/>
    <dgm:cxn modelId="{67E04B77-5A4F-4440-80AC-34D1F8F9B1A1}" type="presParOf" srcId="{7B8EA769-8D78-4EF0-87BF-003A62705F66}" destId="{A0465497-BCA6-4D92-BC07-2E39A10870E5}" srcOrd="0" destOrd="0" presId="urn:microsoft.com/office/officeart/2005/8/layout/hierarchy2"/>
    <dgm:cxn modelId="{449648B1-FBC6-44BE-BFCB-79E30B799DBB}" type="presParOf" srcId="{AB351441-37A6-4CEE-B883-8690298524C5}" destId="{F82BFB53-AB58-4E9F-83B8-C2F21C42007D}" srcOrd="3" destOrd="0" presId="urn:microsoft.com/office/officeart/2005/8/layout/hierarchy2"/>
    <dgm:cxn modelId="{FEA61FAC-7166-45E9-AD1D-49954B072D58}" type="presParOf" srcId="{F82BFB53-AB58-4E9F-83B8-C2F21C42007D}" destId="{6036AF88-BFBE-4D58-AB8C-511DF8DD079A}" srcOrd="0" destOrd="0" presId="urn:microsoft.com/office/officeart/2005/8/layout/hierarchy2"/>
    <dgm:cxn modelId="{F8622269-1BAB-4F25-B796-1848BA79573B}" type="presParOf" srcId="{F82BFB53-AB58-4E9F-83B8-C2F21C42007D}" destId="{C8A6B27C-55FF-41FA-86E2-F2BDD55BE503}" srcOrd="1" destOrd="0" presId="urn:microsoft.com/office/officeart/2005/8/layout/hierarchy2"/>
    <dgm:cxn modelId="{0261D445-BCCF-4CBA-85CF-D417D92C7879}" type="presParOf" srcId="{C8A6B27C-55FF-41FA-86E2-F2BDD55BE503}" destId="{13B4BFDD-7E5A-408E-B5DC-4946EAEA8392}" srcOrd="0" destOrd="0" presId="urn:microsoft.com/office/officeart/2005/8/layout/hierarchy2"/>
    <dgm:cxn modelId="{9C6366BA-6509-4B9F-89A0-4971239C132B}" type="presParOf" srcId="{13B4BFDD-7E5A-408E-B5DC-4946EAEA8392}" destId="{18650F9A-EA08-4DA4-8EEF-A8A002448E54}" srcOrd="0" destOrd="0" presId="urn:microsoft.com/office/officeart/2005/8/layout/hierarchy2"/>
    <dgm:cxn modelId="{C2A262CB-31EA-4930-B71C-E89838CCEBEC}" type="presParOf" srcId="{C8A6B27C-55FF-41FA-86E2-F2BDD55BE503}" destId="{93B723C7-BB58-4B37-B234-F67F72AD86B5}" srcOrd="1" destOrd="0" presId="urn:microsoft.com/office/officeart/2005/8/layout/hierarchy2"/>
    <dgm:cxn modelId="{7B46280B-20B1-4A97-8434-9A7DFE3E2B24}" type="presParOf" srcId="{93B723C7-BB58-4B37-B234-F67F72AD86B5}" destId="{2A33353D-1BFC-4F7C-8B6F-575D9F3089D3}" srcOrd="0" destOrd="0" presId="urn:microsoft.com/office/officeart/2005/8/layout/hierarchy2"/>
    <dgm:cxn modelId="{3C8D15C8-2756-4D4D-B006-A2B6A3904969}" type="presParOf" srcId="{93B723C7-BB58-4B37-B234-F67F72AD86B5}" destId="{69362089-74B6-40AA-997E-FA13356FA51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C9F61-DC96-435B-A55B-D7FCD71665D6}">
      <dsp:nvSpPr>
        <dsp:cNvPr id="0" name=""/>
        <dsp:cNvSpPr/>
      </dsp:nvSpPr>
      <dsp:spPr>
        <a:xfrm>
          <a:off x="0" y="2194398"/>
          <a:ext cx="1877689" cy="938844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27498" y="2221896"/>
        <a:ext cx="1822693" cy="883848"/>
      </dsp:txXfrm>
    </dsp:sp>
    <dsp:sp modelId="{15F785E0-FD46-408C-BD24-2FEB249A1C1B}">
      <dsp:nvSpPr>
        <dsp:cNvPr id="0" name=""/>
        <dsp:cNvSpPr/>
      </dsp:nvSpPr>
      <dsp:spPr>
        <a:xfrm rot="19022593">
          <a:off x="1739318" y="2295260"/>
          <a:ext cx="1032107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032107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9569" y="2286354"/>
        <a:ext cx="51605" cy="51605"/>
      </dsp:txXfrm>
    </dsp:sp>
    <dsp:sp modelId="{BD9F0C41-94DC-4397-BB12-F3A16724F9B2}">
      <dsp:nvSpPr>
        <dsp:cNvPr id="0" name=""/>
        <dsp:cNvSpPr/>
      </dsp:nvSpPr>
      <dsp:spPr>
        <a:xfrm>
          <a:off x="2633055" y="1491072"/>
          <a:ext cx="1877689" cy="938844"/>
        </a:xfrm>
        <a:prstGeom prst="roundRect">
          <a:avLst>
            <a:gd name="adj" fmla="val 10000"/>
          </a:avLst>
        </a:prstGeom>
        <a:solidFill>
          <a:srgbClr val="A1CEE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240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vaccine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2660553" y="1518570"/>
        <a:ext cx="1822693" cy="883848"/>
      </dsp:txXfrm>
    </dsp:sp>
    <dsp:sp modelId="{E0E948B6-7515-4959-892D-6923FB613C94}">
      <dsp:nvSpPr>
        <dsp:cNvPr id="0" name=""/>
        <dsp:cNvSpPr/>
      </dsp:nvSpPr>
      <dsp:spPr>
        <a:xfrm rot="18068430">
          <a:off x="4181969" y="1360823"/>
          <a:ext cx="1361777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361777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28813" y="1343676"/>
        <a:ext cx="68088" cy="68088"/>
      </dsp:txXfrm>
    </dsp:sp>
    <dsp:sp modelId="{784F8B80-96C7-487B-BEC9-397EAA4DA98A}">
      <dsp:nvSpPr>
        <dsp:cNvPr id="0" name=""/>
        <dsp:cNvSpPr/>
      </dsp:nvSpPr>
      <dsp:spPr>
        <a:xfrm>
          <a:off x="5214971" y="325524"/>
          <a:ext cx="1877689" cy="938844"/>
        </a:xfrm>
        <a:prstGeom prst="roundRect">
          <a:avLst>
            <a:gd name="adj" fmla="val 10000"/>
          </a:avLst>
        </a:prstGeom>
        <a:solidFill>
          <a:srgbClr val="EDC1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42469" y="353022"/>
        <a:ext cx="1822693" cy="883848"/>
      </dsp:txXfrm>
    </dsp:sp>
    <dsp:sp modelId="{50910536-FEA6-43CB-8062-12918A301ACB}">
      <dsp:nvSpPr>
        <dsp:cNvPr id="0" name=""/>
        <dsp:cNvSpPr/>
      </dsp:nvSpPr>
      <dsp:spPr>
        <a:xfrm rot="581791">
          <a:off x="4505641" y="2003763"/>
          <a:ext cx="71443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14433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44997" y="2002799"/>
        <a:ext cx="35721" cy="35721"/>
      </dsp:txXfrm>
    </dsp:sp>
    <dsp:sp modelId="{45161645-2B41-47AA-A2BE-187E433287CB}">
      <dsp:nvSpPr>
        <dsp:cNvPr id="0" name=""/>
        <dsp:cNvSpPr/>
      </dsp:nvSpPr>
      <dsp:spPr>
        <a:xfrm>
          <a:off x="5214971" y="1611403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220 Not contracted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5242469" y="1638901"/>
        <a:ext cx="1822693" cy="883848"/>
      </dsp:txXfrm>
    </dsp:sp>
    <dsp:sp modelId="{7B8EA769-8D78-4EF0-87BF-003A62705F66}">
      <dsp:nvSpPr>
        <dsp:cNvPr id="0" name=""/>
        <dsp:cNvSpPr/>
      </dsp:nvSpPr>
      <dsp:spPr>
        <a:xfrm rot="3029721">
          <a:off x="1661662" y="3105013"/>
          <a:ext cx="1187419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187419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5686" y="3092225"/>
        <a:ext cx="59370" cy="59370"/>
      </dsp:txXfrm>
    </dsp:sp>
    <dsp:sp modelId="{6036AF88-BFBE-4D58-AB8C-511DF8DD079A}">
      <dsp:nvSpPr>
        <dsp:cNvPr id="0" name=""/>
        <dsp:cNvSpPr/>
      </dsp:nvSpPr>
      <dsp:spPr>
        <a:xfrm>
          <a:off x="2633055" y="3110578"/>
          <a:ext cx="1877689" cy="938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660553" y="3138076"/>
        <a:ext cx="1822693" cy="883848"/>
      </dsp:txXfrm>
    </dsp:sp>
    <dsp:sp modelId="{13B4BFDD-7E5A-408E-B5DC-4946EAEA8392}">
      <dsp:nvSpPr>
        <dsp:cNvPr id="0" name=""/>
        <dsp:cNvSpPr/>
      </dsp:nvSpPr>
      <dsp:spPr>
        <a:xfrm>
          <a:off x="4510744" y="3563104"/>
          <a:ext cx="751075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51075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7505" y="3561224"/>
        <a:ext cx="37553" cy="37553"/>
      </dsp:txXfrm>
    </dsp:sp>
    <dsp:sp modelId="{2A33353D-1BFC-4F7C-8B6F-575D9F3089D3}">
      <dsp:nvSpPr>
        <dsp:cNvPr id="0" name=""/>
        <dsp:cNvSpPr/>
      </dsp:nvSpPr>
      <dsp:spPr>
        <a:xfrm>
          <a:off x="5261820" y="3110578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289318" y="3138076"/>
        <a:ext cx="1822693" cy="883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18AAA-A025-4DE3-857F-F7B90DF8AA8F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0DCFE-63C6-4789-955D-D0C84020FDE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358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5F975-0788-46F3-B790-D4078C28FD2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075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44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367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76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573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52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558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39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313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525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010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781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C4255-25AA-42E2-979B-F22EA4C0F88D}" type="datetimeFigureOut">
              <a:rPr lang="en-MY" smtClean="0"/>
              <a:t>15/8/2021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893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4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http://www.statsoft.com/textbook/graphics/chi_char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http://www.statsoft.com/textbook/graphics/chi_chart.jpg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69" y="3429000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15/8/2021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41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07504" y="302318"/>
            <a:ext cx="90364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We start by display data in 2X2 table . </a:t>
            </a:r>
          </a:p>
          <a:p>
            <a:endParaRPr lang="en-US" sz="2400" dirty="0">
              <a:cs typeface="Times New Roman" pitchFamily="18" charset="0"/>
            </a:endParaRP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400" b="1" dirty="0">
                <a:cs typeface="Times New Roman" pitchFamily="18" charset="0"/>
              </a:rPr>
              <a:t> is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vaccination</a:t>
            </a:r>
            <a:r>
              <a:rPr lang="en-US" sz="2400" b="1" dirty="0">
                <a:cs typeface="Times New Roman" pitchFamily="18" charset="0"/>
              </a:rPr>
              <a:t> (the row variable) and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400" b="1" dirty="0">
                <a:cs typeface="Times New Roman" pitchFamily="18" charset="0"/>
              </a:rPr>
              <a:t> is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contracting influenza </a:t>
            </a:r>
            <a:r>
              <a:rPr lang="en-US" sz="2400" b="1" dirty="0">
                <a:cs typeface="Times New Roman" pitchFamily="18" charset="0"/>
              </a:rPr>
              <a:t>(the column variable) 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we therefore include row % in the table</a:t>
            </a:r>
          </a:p>
        </p:txBody>
      </p:sp>
      <p:sp>
        <p:nvSpPr>
          <p:cNvPr id="68611" name="AutoShape 3"/>
          <p:cNvSpPr>
            <a:spLocks noChangeArrowheads="1"/>
          </p:cNvSpPr>
          <p:nvPr/>
        </p:nvSpPr>
        <p:spPr bwMode="auto">
          <a:xfrm>
            <a:off x="7391400" y="60960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861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203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095962"/>
              </p:ext>
            </p:extLst>
          </p:nvPr>
        </p:nvGraphicFramePr>
        <p:xfrm>
          <a:off x="1273774" y="3212976"/>
          <a:ext cx="5242442" cy="2377020"/>
        </p:xfrm>
        <a:graphic>
          <a:graphicData uri="http://schemas.openxmlformats.org/drawingml/2006/table">
            <a:tbl>
              <a:tblPr rtl="1"/>
              <a:tblGrid>
                <a:gridCol w="976364"/>
                <a:gridCol w="1490930"/>
                <a:gridCol w="1415774"/>
                <a:gridCol w="1359374"/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</a:t>
                      </a:r>
                    </a:p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     +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Exposure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yes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no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D87F-B629-4E5C-9D13-6AA1FBF8D6A1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11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304800" y="304800"/>
            <a:ext cx="7867600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mpd="thickThin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We start by display data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2X2 table </a:t>
            </a:r>
            <a:r>
              <a:rPr lang="en-US" sz="2400" b="1" dirty="0">
                <a:cs typeface="Times New Roman" pitchFamily="18" charset="0"/>
              </a:rPr>
              <a:t>. </a:t>
            </a:r>
          </a:p>
          <a:p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400" b="1" dirty="0">
                <a:cs typeface="Times New Roman" pitchFamily="18" charset="0"/>
              </a:rPr>
              <a:t> is vaccination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row variable</a:t>
            </a:r>
            <a:r>
              <a:rPr lang="en-US" sz="2400" b="1" dirty="0">
                <a:cs typeface="Times New Roman" pitchFamily="18" charset="0"/>
              </a:rPr>
              <a:t>) and</a:t>
            </a:r>
          </a:p>
          <a:p>
            <a:r>
              <a:rPr lang="en-US" sz="2400" b="1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 is </a:t>
            </a:r>
            <a:r>
              <a:rPr lang="en-US" sz="2400" b="1" dirty="0">
                <a:cs typeface="Times New Roman" pitchFamily="18" charset="0"/>
              </a:rPr>
              <a:t>contracting influenza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column variable</a:t>
            </a:r>
            <a:r>
              <a:rPr lang="en-US" sz="2400" b="1" dirty="0">
                <a:cs typeface="Times New Roman" pitchFamily="18" charset="0"/>
              </a:rPr>
              <a:t>) </a:t>
            </a:r>
          </a:p>
          <a:p>
            <a:r>
              <a:rPr lang="en-US" sz="2400" b="1" dirty="0">
                <a:cs typeface="Times New Roman" pitchFamily="18" charset="0"/>
              </a:rPr>
              <a:t>we therefore include row % in the table</a:t>
            </a:r>
          </a:p>
        </p:txBody>
      </p:sp>
      <p:graphicFrame>
        <p:nvGraphicFramePr>
          <p:cNvPr id="7069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281543"/>
              </p:ext>
            </p:extLst>
          </p:nvPr>
        </p:nvGraphicFramePr>
        <p:xfrm>
          <a:off x="323529" y="2438400"/>
          <a:ext cx="7704855" cy="2560321"/>
        </p:xfrm>
        <a:graphic>
          <a:graphicData uri="http://schemas.openxmlformats.org/drawingml/2006/table">
            <a:tbl>
              <a:tblPr/>
              <a:tblGrid>
                <a:gridCol w="1152127"/>
                <a:gridCol w="2520280"/>
                <a:gridCol w="3024336"/>
                <a:gridCol w="1008112"/>
              </a:tblGrid>
              <a:tr h="702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Given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             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    N             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966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0"/>
            <a:ext cx="11779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63" name="Rectangle 67"/>
          <p:cNvSpPr>
            <a:spLocks noChangeArrowheads="1"/>
          </p:cNvSpPr>
          <p:nvPr/>
        </p:nvSpPr>
        <p:spPr bwMode="auto">
          <a:xfrm>
            <a:off x="266698" y="5411926"/>
            <a:ext cx="86106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33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Total  </a:t>
            </a:r>
            <a:r>
              <a:rPr lang="en-US" sz="2400" b="1" dirty="0">
                <a:cs typeface="Times New Roman" pitchFamily="18" charset="0"/>
              </a:rPr>
              <a:t>460              </a:t>
            </a:r>
            <a:r>
              <a:rPr lang="en-US" sz="2400" b="1" dirty="0" smtClean="0">
                <a:cs typeface="Times New Roman" pitchFamily="18" charset="0"/>
              </a:rPr>
              <a:t>             100 </a:t>
            </a:r>
            <a:r>
              <a:rPr lang="en-US" sz="2400" b="1" dirty="0">
                <a:cs typeface="Times New Roman" pitchFamily="18" charset="0"/>
              </a:rPr>
              <a:t>persons contracted influenza</a:t>
            </a:r>
          </a:p>
          <a:p>
            <a:r>
              <a:rPr lang="en-US" sz="2400" b="1" dirty="0">
                <a:cs typeface="Times New Roman" pitchFamily="18" charset="0"/>
              </a:rPr>
              <a:t>          240 vaccinated         </a:t>
            </a:r>
            <a:r>
              <a:rPr lang="en-US" sz="2400" b="1" dirty="0" smtClean="0">
                <a:cs typeface="Times New Roman" pitchFamily="18" charset="0"/>
              </a:rPr>
              <a:t>        </a:t>
            </a:r>
            <a:r>
              <a:rPr lang="en-US" sz="2400" b="1" dirty="0">
                <a:cs typeface="Times New Roman" pitchFamily="18" charset="0"/>
              </a:rPr>
              <a:t>20 contracted influenza</a:t>
            </a:r>
          </a:p>
        </p:txBody>
      </p:sp>
      <p:sp>
        <p:nvSpPr>
          <p:cNvPr id="69664" name="AutoShape 68"/>
          <p:cNvSpPr>
            <a:spLocks noChangeArrowheads="1"/>
          </p:cNvSpPr>
          <p:nvPr/>
        </p:nvSpPr>
        <p:spPr bwMode="auto">
          <a:xfrm>
            <a:off x="1801666" y="5541074"/>
            <a:ext cx="1552377" cy="242886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65" name="AutoShape 69"/>
          <p:cNvSpPr>
            <a:spLocks noChangeArrowheads="1"/>
          </p:cNvSpPr>
          <p:nvPr/>
        </p:nvSpPr>
        <p:spPr bwMode="auto">
          <a:xfrm>
            <a:off x="2987824" y="5959677"/>
            <a:ext cx="976313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1998" y="323470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4" name="Rectangle 3"/>
          <p:cNvSpPr/>
          <p:nvPr/>
        </p:nvSpPr>
        <p:spPr>
          <a:xfrm>
            <a:off x="4653413" y="4416463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360</a:t>
            </a:r>
          </a:p>
        </p:txBody>
      </p:sp>
      <p:sp>
        <p:nvSpPr>
          <p:cNvPr id="5" name="Rectangle 4"/>
          <p:cNvSpPr/>
          <p:nvPr/>
        </p:nvSpPr>
        <p:spPr>
          <a:xfrm>
            <a:off x="7110355" y="3894512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1999" y="389442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140</a:t>
            </a:r>
          </a:p>
        </p:txBody>
      </p:sp>
      <p:sp>
        <p:nvSpPr>
          <p:cNvPr id="7" name="Rectangle 6"/>
          <p:cNvSpPr/>
          <p:nvPr/>
        </p:nvSpPr>
        <p:spPr>
          <a:xfrm>
            <a:off x="1566652" y="3907325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80</a:t>
            </a:r>
            <a:r>
              <a:rPr lang="en-MY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807A1-B69D-46C5-86D3-DFA1E1611BB6}" type="datetime1">
              <a:rPr lang="en-MY" smtClean="0"/>
              <a:t>15/8/2021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00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840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64464"/>
              </p:ext>
            </p:extLst>
          </p:nvPr>
        </p:nvGraphicFramePr>
        <p:xfrm>
          <a:off x="251520" y="286506"/>
          <a:ext cx="6912768" cy="2633892"/>
        </p:xfrm>
        <a:graphic>
          <a:graphicData uri="http://schemas.openxmlformats.org/drawingml/2006/table">
            <a:tbl>
              <a:tblPr/>
              <a:tblGrid>
                <a:gridCol w="1224136"/>
                <a:gridCol w="2088232"/>
                <a:gridCol w="2304256"/>
                <a:gridCol w="1296144"/>
              </a:tblGrid>
              <a:tr h="11262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  ( 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220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72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80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6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100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0685" name="Rectangle 2"/>
          <p:cNvSpPr>
            <a:spLocks noChangeArrowheads="1"/>
          </p:cNvSpPr>
          <p:nvPr/>
        </p:nvSpPr>
        <p:spPr bwMode="auto">
          <a:xfrm>
            <a:off x="800872" y="3429000"/>
            <a:ext cx="6534143" cy="1200329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The chi square compare </a:t>
            </a:r>
          </a:p>
          <a:p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observed </a:t>
            </a:r>
            <a:r>
              <a:rPr lang="en-US" sz="2400" b="1" dirty="0">
                <a:cs typeface="Times New Roman" pitchFamily="18" charset="0"/>
              </a:rPr>
              <a:t>number in each of four categories</a:t>
            </a:r>
          </a:p>
          <a:p>
            <a:r>
              <a:rPr lang="en-US" sz="2400" b="1" dirty="0">
                <a:cs typeface="Times New Roman" pitchFamily="18" charset="0"/>
              </a:rPr>
              <a:t> with the number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expected 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7068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06" y="114574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87" name="Rectangle 88"/>
          <p:cNvSpPr>
            <a:spLocks noChangeArrowheads="1"/>
          </p:cNvSpPr>
          <p:nvPr/>
        </p:nvSpPr>
        <p:spPr bwMode="auto">
          <a:xfrm>
            <a:off x="179512" y="5013176"/>
            <a:ext cx="36433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Overall persons </a:t>
            </a:r>
          </a:p>
          <a:p>
            <a:r>
              <a:rPr lang="en-US" sz="2400" b="1" dirty="0">
                <a:solidFill>
                  <a:srgbClr val="008000"/>
                </a:solidFill>
              </a:rPr>
              <a:t>contracting influenza </a:t>
            </a:r>
          </a:p>
          <a:p>
            <a:pPr rtl="1"/>
            <a:r>
              <a:rPr lang="en-US" sz="2400" dirty="0">
                <a:solidFill>
                  <a:srgbClr val="008000"/>
                </a:solidFill>
              </a:rPr>
              <a:t>   </a:t>
            </a:r>
            <a:r>
              <a:rPr lang="en-US" sz="2400" b="1" dirty="0">
                <a:solidFill>
                  <a:srgbClr val="FF0000"/>
                </a:solidFill>
              </a:rPr>
              <a:t>100/460=  21.7%</a:t>
            </a:r>
          </a:p>
        </p:txBody>
      </p:sp>
      <p:sp>
        <p:nvSpPr>
          <p:cNvPr id="70688" name="AutoShape 89"/>
          <p:cNvSpPr>
            <a:spLocks noChangeArrowheads="1"/>
          </p:cNvSpPr>
          <p:nvPr/>
        </p:nvSpPr>
        <p:spPr bwMode="auto">
          <a:xfrm>
            <a:off x="7643813" y="6538913"/>
            <a:ext cx="1500187" cy="319087"/>
          </a:xfrm>
          <a:custGeom>
            <a:avLst/>
            <a:gdLst>
              <a:gd name="T0" fmla="*/ 130983231 w 21600"/>
              <a:gd name="T1" fmla="*/ 0 h 21600"/>
              <a:gd name="T2" fmla="*/ 0 w 21600"/>
              <a:gd name="T3" fmla="*/ 3940123 h 21600"/>
              <a:gd name="T4" fmla="*/ 130983231 w 21600"/>
              <a:gd name="T5" fmla="*/ 7880245 h 21600"/>
              <a:gd name="T6" fmla="*/ 174644331 w 21600"/>
              <a:gd name="T7" fmla="*/ 394012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70689" name="Rectangle 97"/>
          <p:cNvSpPr>
            <a:spLocks noChangeArrowheads="1"/>
          </p:cNvSpPr>
          <p:nvPr/>
        </p:nvSpPr>
        <p:spPr bwMode="auto">
          <a:xfrm>
            <a:off x="4067944" y="5500688"/>
            <a:ext cx="5076056" cy="954087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 b="1" dirty="0">
                <a:solidFill>
                  <a:srgbClr val="000066"/>
                </a:solidFill>
              </a:rPr>
              <a:t>E =  </a:t>
            </a:r>
            <a:r>
              <a:rPr lang="en-US" sz="2800" b="1" u="sng" dirty="0">
                <a:solidFill>
                  <a:srgbClr val="000066"/>
                </a:solidFill>
              </a:rPr>
              <a:t>Total row X  total column</a:t>
            </a:r>
            <a:r>
              <a:rPr lang="en-US" sz="2800" b="1" dirty="0">
                <a:solidFill>
                  <a:srgbClr val="000066"/>
                </a:solidFill>
              </a:rPr>
              <a:t>   </a:t>
            </a:r>
          </a:p>
          <a:p>
            <a:pPr lvl="1"/>
            <a:r>
              <a:rPr lang="en-US" sz="2800" b="1" dirty="0">
                <a:solidFill>
                  <a:srgbClr val="000066"/>
                </a:solidFill>
              </a:rPr>
              <a:t>         Over all total frequency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124E-BC04-460F-AFA1-E0724D4ACC26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00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A5A9-CE15-4D41-A41D-307BB8596EAA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13</a:t>
            </a:fld>
            <a:endParaRPr lang="en-MY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780415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2805" y="1530407"/>
            <a:ext cx="24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E20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805" y="2506505"/>
            <a:ext cx="24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E220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3337502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E80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4725144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E140 =</a:t>
            </a:r>
            <a:endParaRPr lang="en-MY" sz="2400" b="1" dirty="0">
              <a:cs typeface="Times New Roman" pitchFamily="18" charset="0"/>
            </a:endParaRPr>
          </a:p>
        </p:txBody>
      </p:sp>
      <p:graphicFrame>
        <p:nvGraphicFramePr>
          <p:cNvPr id="9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9509"/>
              </p:ext>
            </p:extLst>
          </p:nvPr>
        </p:nvGraphicFramePr>
        <p:xfrm>
          <a:off x="3059832" y="1700808"/>
          <a:ext cx="5688632" cy="2292951"/>
        </p:xfrm>
        <a:graphic>
          <a:graphicData uri="http://schemas.openxmlformats.org/drawingml/2006/table">
            <a:tbl>
              <a:tblPr/>
              <a:tblGrid>
                <a:gridCol w="1296144"/>
                <a:gridCol w="1584176"/>
                <a:gridCol w="1872208"/>
                <a:gridCol w="936104"/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(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 220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5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80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4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100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Arial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15616" y="1505661"/>
            <a:ext cx="15841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240X 100=</a:t>
            </a:r>
          </a:p>
          <a:p>
            <a:r>
              <a:rPr lang="en-MY" sz="2400" b="1" dirty="0">
                <a:cs typeface="Times New Roman" pitchFamily="18" charset="0"/>
              </a:rPr>
              <a:t> 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41684" y="2506505"/>
            <a:ext cx="155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240X 360=</a:t>
            </a:r>
          </a:p>
          <a:p>
            <a:r>
              <a:rPr lang="en-MY" sz="2400" b="1" dirty="0">
                <a:cs typeface="Times New Roman" pitchFamily="18" charset="0"/>
              </a:rPr>
              <a:t>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9571" y="3152835"/>
            <a:ext cx="1872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220X 100=</a:t>
            </a:r>
          </a:p>
          <a:p>
            <a:r>
              <a:rPr lang="en-MY" sz="2400" b="1" dirty="0"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460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65595" y="4364998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220X 360=</a:t>
            </a:r>
          </a:p>
          <a:p>
            <a:r>
              <a:rPr lang="en-MY" sz="2400" b="1" dirty="0">
                <a:cs typeface="Times New Roman" pitchFamily="18" charset="0"/>
              </a:rPr>
              <a:t>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pic>
        <p:nvPicPr>
          <p:cNvPr id="1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3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ChangeArrowheads="1"/>
          </p:cNvSpPr>
          <p:nvPr/>
        </p:nvSpPr>
        <p:spPr bwMode="auto">
          <a:xfrm>
            <a:off x="315036" y="1340768"/>
            <a:ext cx="8686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66"/>
                </a:solidFill>
              </a:rPr>
              <a:t>The chi square compare </a:t>
            </a:r>
            <a:endParaRPr lang="en-US" sz="2400" b="1" dirty="0">
              <a:solidFill>
                <a:srgbClr val="000066"/>
              </a:solidFill>
            </a:endParaRPr>
          </a:p>
          <a:p>
            <a:r>
              <a:rPr lang="en-US" sz="2400" b="1" dirty="0">
                <a:solidFill>
                  <a:srgbClr val="000066"/>
                </a:solidFill>
              </a:rPr>
              <a:t>the observed number in each of four categories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 with the number expected </a:t>
            </a:r>
          </a:p>
        </p:txBody>
      </p:sp>
      <p:graphicFrame>
        <p:nvGraphicFramePr>
          <p:cNvPr id="73762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3987"/>
              </p:ext>
            </p:extLst>
          </p:nvPr>
        </p:nvGraphicFramePr>
        <p:xfrm>
          <a:off x="342900" y="2996952"/>
          <a:ext cx="8458200" cy="2192271"/>
        </p:xfrm>
        <a:graphic>
          <a:graphicData uri="http://schemas.openxmlformats.org/drawingml/2006/table">
            <a:tbl>
              <a:tblPr/>
              <a:tblGrid>
                <a:gridCol w="1132756"/>
                <a:gridCol w="2592288"/>
                <a:gridCol w="2942456"/>
                <a:gridCol w="1790700"/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80    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140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273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5" y="361146"/>
            <a:ext cx="612068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expected (E)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Grand total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CC9D-BA8A-485D-B7E0-30B942675FCF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14</a:t>
            </a:fld>
            <a:endParaRPr lang="en-MY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2876" y="5594839"/>
            <a:ext cx="8929687" cy="461665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Then chi square be calculated  by calculating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</p:spTree>
    <p:extLst>
      <p:ext uri="{BB962C8B-B14F-4D97-AF65-F5344CB8AC3E}">
        <p14:creationId xmlns:p14="http://schemas.microsoft.com/office/powerpoint/2010/main" val="88846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ChangeArrowheads="1"/>
          </p:cNvSpPr>
          <p:nvPr/>
        </p:nvSpPr>
        <p:spPr bwMode="auto">
          <a:xfrm>
            <a:off x="142876" y="145058"/>
            <a:ext cx="8929687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if there were no difference in the efficacy </a:t>
            </a:r>
          </a:p>
          <a:p>
            <a:r>
              <a:rPr lang="en-US" sz="2400" b="1" dirty="0">
                <a:cs typeface="Times New Roman" pitchFamily="18" charset="0"/>
              </a:rPr>
              <a:t>        between vaccine and placebo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cs typeface="Times New Roman" pitchFamily="18" charset="0"/>
              </a:rPr>
              <a:t>if the vaccine and placebo having same efficiency then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r>
              <a:rPr lang="en-US" sz="2400" b="1" u="sng" dirty="0">
                <a:solidFill>
                  <a:srgbClr val="00B050"/>
                </a:solidFill>
                <a:cs typeface="Times New Roman" pitchFamily="18" charset="0"/>
              </a:rPr>
              <a:t>we </a:t>
            </a: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expect</a:t>
            </a:r>
            <a:r>
              <a:rPr lang="en-US" sz="2400" b="1" u="sng" dirty="0">
                <a:solidFill>
                  <a:srgbClr val="00B050"/>
                </a:solidFill>
                <a:cs typeface="Times New Roman" pitchFamily="18" charset="0"/>
              </a:rPr>
              <a:t> to have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same </a:t>
            </a:r>
            <a:r>
              <a:rPr lang="en-US" sz="2400" b="1" dirty="0">
                <a:solidFill>
                  <a:schemeClr val="accent1"/>
                </a:solidFill>
                <a:cs typeface="Times New Roman" pitchFamily="18" charset="0"/>
              </a:rPr>
              <a:t>proportion</a:t>
            </a:r>
            <a:r>
              <a:rPr lang="en-US" sz="2400" b="1" dirty="0">
                <a:cs typeface="Times New Roman" pitchFamily="18" charset="0"/>
              </a:rPr>
              <a:t> in each group that is  in </a:t>
            </a:r>
          </a:p>
          <a:p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the vaccine   group  100/460</a:t>
            </a:r>
            <a:r>
              <a:rPr lang="en-US" sz="2400" dirty="0">
                <a:cs typeface="Times New Roman" pitchFamily="18" charset="0"/>
              </a:rPr>
              <a:t> X </a:t>
            </a:r>
            <a:r>
              <a:rPr lang="en-US" sz="2400" b="1" dirty="0">
                <a:cs typeface="Times New Roman" pitchFamily="18" charset="0"/>
              </a:rPr>
              <a:t>240= 52.2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in the placebo group</a:t>
            </a:r>
            <a:r>
              <a:rPr lang="en-US" sz="2400" dirty="0">
                <a:cs typeface="Times New Roman" pitchFamily="18" charset="0"/>
              </a:rPr>
              <a:t> 100/460 X 220 </a:t>
            </a:r>
            <a:r>
              <a:rPr lang="en-US" sz="2400" b="1" dirty="0"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 47.8</a:t>
            </a:r>
          </a:p>
          <a:p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52.2  =47.8</a:t>
            </a:r>
          </a:p>
          <a:p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Similarly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cs typeface="Times New Roman" pitchFamily="18" charset="0"/>
              </a:rPr>
              <a:t>360/ 460 x240=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187.8 </a:t>
            </a: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in vaccine group</a:t>
            </a:r>
          </a:p>
          <a:p>
            <a:r>
              <a:rPr lang="en-US" sz="2400" b="1" dirty="0">
                <a:cs typeface="Times New Roman" pitchFamily="18" charset="0"/>
              </a:rPr>
              <a:t>360/460 X 220 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172.2 </a:t>
            </a:r>
            <a:r>
              <a:rPr lang="en-US" sz="2400" b="1" dirty="0">
                <a:cs typeface="Times New Roman" pitchFamily="18" charset="0"/>
              </a:rPr>
              <a:t>in placebo group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6139669" y="2115283"/>
            <a:ext cx="1838325" cy="120015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/>
              <a:t>would have </a:t>
            </a:r>
          </a:p>
          <a:p>
            <a:r>
              <a:rPr lang="en-US" sz="2400" b="1" dirty="0"/>
              <a:t>contract </a:t>
            </a:r>
          </a:p>
          <a:p>
            <a:r>
              <a:rPr lang="en-US" sz="2400" b="1" dirty="0"/>
              <a:t>influenza. .</a:t>
            </a:r>
          </a:p>
        </p:txBody>
      </p:sp>
      <p:sp>
        <p:nvSpPr>
          <p:cNvPr id="71684" name="AutoShape 4"/>
          <p:cNvSpPr>
            <a:spLocks/>
          </p:cNvSpPr>
          <p:nvPr/>
        </p:nvSpPr>
        <p:spPr bwMode="auto">
          <a:xfrm>
            <a:off x="5294964" y="3985776"/>
            <a:ext cx="604837" cy="714375"/>
          </a:xfrm>
          <a:prstGeom prst="rightBrace">
            <a:avLst>
              <a:gd name="adj1" fmla="val 20237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pic>
        <p:nvPicPr>
          <p:cNvPr id="7168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6" name="Rectangle 9"/>
          <p:cNvSpPr>
            <a:spLocks noChangeArrowheads="1"/>
          </p:cNvSpPr>
          <p:nvPr/>
        </p:nvSpPr>
        <p:spPr bwMode="auto">
          <a:xfrm>
            <a:off x="5926405" y="3985776"/>
            <a:ext cx="2000250" cy="892552"/>
          </a:xfrm>
          <a:prstGeom prst="rect">
            <a:avLst/>
          </a:prstGeom>
          <a:noFill/>
          <a:ln w="317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will escape </a:t>
            </a:r>
          </a:p>
          <a:p>
            <a:r>
              <a:rPr lang="en-US" sz="2400" b="1" dirty="0">
                <a:cs typeface="Times New Roman" pitchFamily="18" charset="0"/>
              </a:rPr>
              <a:t>influenza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/>
          </a:p>
        </p:txBody>
      </p:sp>
      <p:sp>
        <p:nvSpPr>
          <p:cNvPr id="71687" name="Rectangle 10"/>
          <p:cNvSpPr>
            <a:spLocks noChangeArrowheads="1"/>
          </p:cNvSpPr>
          <p:nvPr/>
        </p:nvSpPr>
        <p:spPr bwMode="auto">
          <a:xfrm>
            <a:off x="142876" y="5594839"/>
            <a:ext cx="8929687" cy="461665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Then chi square be calculated  by calculating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  <p:sp>
        <p:nvSpPr>
          <p:cNvPr id="71688" name="AutoShape 4"/>
          <p:cNvSpPr>
            <a:spLocks/>
          </p:cNvSpPr>
          <p:nvPr/>
        </p:nvSpPr>
        <p:spPr bwMode="auto">
          <a:xfrm>
            <a:off x="5508104" y="2115283"/>
            <a:ext cx="747712" cy="866775"/>
          </a:xfrm>
          <a:prstGeom prst="rightBrace">
            <a:avLst>
              <a:gd name="adj1" fmla="val 20238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BA4C-47AC-4C22-88D0-6A03A0EF1AB2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71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81000" y="71438"/>
            <a:ext cx="4462462" cy="1230312"/>
          </a:xfrm>
          <a:prstGeom prst="rect">
            <a:avLst/>
          </a:prstGeom>
          <a:solidFill>
            <a:srgbClr val="CCFFCC"/>
          </a:solidFill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2                              2</a:t>
            </a:r>
          </a:p>
          <a:p>
            <a:r>
              <a:rPr lang="en-US" sz="2800" b="1" dirty="0"/>
              <a:t>Χ = ∑ </a:t>
            </a:r>
            <a:r>
              <a:rPr lang="en-US" sz="2800" b="1" u="sng" dirty="0"/>
              <a:t>( O -  E </a:t>
            </a:r>
            <a:r>
              <a:rPr lang="en-US" sz="2800" b="1" dirty="0"/>
              <a:t>)</a:t>
            </a:r>
            <a:r>
              <a:rPr lang="en-US" sz="2800" dirty="0"/>
              <a:t>            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800" dirty="0"/>
              <a:t>             </a:t>
            </a:r>
            <a:r>
              <a:rPr lang="en-US" sz="2800" b="1" dirty="0"/>
              <a:t> E</a:t>
            </a:r>
          </a:p>
        </p:txBody>
      </p:sp>
      <p:sp>
        <p:nvSpPr>
          <p:cNvPr id="73731" name="Rectangle 1"/>
          <p:cNvSpPr>
            <a:spLocks noChangeArrowheads="1"/>
          </p:cNvSpPr>
          <p:nvPr/>
        </p:nvSpPr>
        <p:spPr bwMode="auto">
          <a:xfrm>
            <a:off x="166688" y="4071938"/>
            <a:ext cx="8763000" cy="1931987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75000"/>
              </a:lnSpc>
            </a:pPr>
            <a:r>
              <a:rPr lang="en-US" dirty="0"/>
              <a:t>    </a:t>
            </a:r>
            <a:r>
              <a:rPr lang="en-US" dirty="0" smtClean="0"/>
              <a:t>         </a:t>
            </a:r>
            <a:r>
              <a:rPr lang="en-US" dirty="0"/>
              <a:t>2                       </a:t>
            </a:r>
            <a:r>
              <a:rPr lang="en-US" dirty="0" smtClean="0"/>
              <a:t>      </a:t>
            </a:r>
            <a:r>
              <a:rPr lang="en-US" dirty="0"/>
              <a:t>2                              2                                  2                               2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X=(</a:t>
            </a:r>
            <a:r>
              <a:rPr lang="en-US" sz="2800" b="1" u="sng" dirty="0"/>
              <a:t>20- 52.2  </a:t>
            </a:r>
            <a:r>
              <a:rPr lang="en-US" sz="2800" b="1" dirty="0"/>
              <a:t>) + </a:t>
            </a:r>
            <a:r>
              <a:rPr lang="en-US" sz="2800" b="1" u="sng" dirty="0"/>
              <a:t>(80- 47.8</a:t>
            </a:r>
            <a:r>
              <a:rPr lang="en-US" sz="2800" b="1" dirty="0"/>
              <a:t>)+</a:t>
            </a:r>
            <a:r>
              <a:rPr lang="en-US" sz="2800" b="1" u="sng" dirty="0"/>
              <a:t>(220–187.8 </a:t>
            </a:r>
            <a:r>
              <a:rPr lang="en-US" sz="2800" b="1" dirty="0"/>
              <a:t>)+</a:t>
            </a:r>
            <a:r>
              <a:rPr lang="en-US" sz="2800" b="1" u="sng" dirty="0"/>
              <a:t>(140–172.2)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    52.2            47.8             187.8           172.2</a:t>
            </a:r>
          </a:p>
          <a:p>
            <a:endParaRPr lang="en-US" b="1" dirty="0"/>
          </a:p>
          <a:p>
            <a:pPr algn="ctr"/>
            <a:r>
              <a:rPr lang="en-US" b="1" dirty="0"/>
              <a:t> </a:t>
            </a:r>
            <a:r>
              <a:rPr lang="en-US" sz="2800" b="1" dirty="0"/>
              <a:t>19.86  +  21.69 +  5.52  +   6.02   =   53.99</a:t>
            </a:r>
          </a:p>
          <a:p>
            <a:pPr algn="ctr" eaLnBrk="0" hangingPunct="0"/>
            <a:endParaRPr lang="en-US" dirty="0"/>
          </a:p>
        </p:txBody>
      </p:sp>
      <p:pic>
        <p:nvPicPr>
          <p:cNvPr id="737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714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4785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512282"/>
              </p:ext>
            </p:extLst>
          </p:nvPr>
        </p:nvGraphicFramePr>
        <p:xfrm>
          <a:off x="214313" y="1500188"/>
          <a:ext cx="8715375" cy="2148140"/>
        </p:xfrm>
        <a:graphic>
          <a:graphicData uri="http://schemas.openxmlformats.org/drawingml/2006/table">
            <a:tbl>
              <a:tblPr/>
              <a:tblGrid>
                <a:gridCol w="1285875"/>
                <a:gridCol w="3000375"/>
                <a:gridCol w="3547296"/>
                <a:gridCol w="881829"/>
              </a:tblGrid>
              <a:tr h="85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220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80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140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760" name="Rectangle 121"/>
          <p:cNvSpPr>
            <a:spLocks noChangeArrowheads="1"/>
          </p:cNvSpPr>
          <p:nvPr/>
        </p:nvSpPr>
        <p:spPr bwMode="auto">
          <a:xfrm>
            <a:off x="1828800" y="6143625"/>
            <a:ext cx="6029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8000"/>
                </a:solidFill>
              </a:rPr>
              <a:t>compare calcul. With tabulated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3216-2E58-4023-81E0-371316F2E621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095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3"/>
          <p:cNvGrpSpPr>
            <a:grpSpLocks/>
          </p:cNvGrpSpPr>
          <p:nvPr/>
        </p:nvGrpSpPr>
        <p:grpSpPr bwMode="auto">
          <a:xfrm>
            <a:off x="685800" y="3048000"/>
            <a:ext cx="3887788" cy="2592388"/>
            <a:chOff x="4415" y="10805"/>
            <a:chExt cx="3953" cy="2114"/>
          </a:xfrm>
        </p:grpSpPr>
        <p:sp>
          <p:nvSpPr>
            <p:cNvPr id="74766" name="Line 4"/>
            <p:cNvSpPr>
              <a:spLocks noChangeShapeType="1"/>
            </p:cNvSpPr>
            <p:nvPr/>
          </p:nvSpPr>
          <p:spPr bwMode="auto">
            <a:xfrm flipH="1" flipV="1">
              <a:off x="4470" y="12357"/>
              <a:ext cx="3450" cy="12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67" name="Freeform 5"/>
            <p:cNvSpPr>
              <a:spLocks/>
            </p:cNvSpPr>
            <p:nvPr/>
          </p:nvSpPr>
          <p:spPr bwMode="auto">
            <a:xfrm rot="-252321">
              <a:off x="4415" y="11463"/>
              <a:ext cx="1481" cy="872"/>
            </a:xfrm>
            <a:custGeom>
              <a:avLst/>
              <a:gdLst>
                <a:gd name="T0" fmla="*/ 0 w 1800"/>
                <a:gd name="T1" fmla="*/ 165 h 1500"/>
                <a:gd name="T2" fmla="*/ 165 w 1800"/>
                <a:gd name="T3" fmla="*/ 165 h 1500"/>
                <a:gd name="T4" fmla="*/ 330 w 1800"/>
                <a:gd name="T5" fmla="*/ 123 h 1500"/>
                <a:gd name="T6" fmla="*/ 660 w 1800"/>
                <a:gd name="T7" fmla="*/ 20 h 1500"/>
                <a:gd name="T8" fmla="*/ 82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8" name="Freeform 6"/>
            <p:cNvSpPr>
              <a:spLocks/>
            </p:cNvSpPr>
            <p:nvPr/>
          </p:nvSpPr>
          <p:spPr bwMode="auto">
            <a:xfrm rot="21347679" flipH="1">
              <a:off x="5896" y="11336"/>
              <a:ext cx="1843" cy="839"/>
            </a:xfrm>
            <a:custGeom>
              <a:avLst/>
              <a:gdLst>
                <a:gd name="T0" fmla="*/ 0 w 1800"/>
                <a:gd name="T1" fmla="*/ 141 h 1500"/>
                <a:gd name="T2" fmla="*/ 396 w 1800"/>
                <a:gd name="T3" fmla="*/ 141 h 1500"/>
                <a:gd name="T4" fmla="*/ 791 w 1800"/>
                <a:gd name="T5" fmla="*/ 106 h 1500"/>
                <a:gd name="T6" fmla="*/ 1582 w 1800"/>
                <a:gd name="T7" fmla="*/ 17 h 1500"/>
                <a:gd name="T8" fmla="*/ 1978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9" name="Line 7"/>
            <p:cNvSpPr>
              <a:spLocks noChangeShapeType="1"/>
            </p:cNvSpPr>
            <p:nvPr/>
          </p:nvSpPr>
          <p:spPr bwMode="auto">
            <a:xfrm>
              <a:off x="4521" y="10805"/>
              <a:ext cx="0" cy="1801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70" name="Freeform 8"/>
            <p:cNvSpPr>
              <a:spLocks/>
            </p:cNvSpPr>
            <p:nvPr/>
          </p:nvSpPr>
          <p:spPr bwMode="auto">
            <a:xfrm>
              <a:off x="6851" y="12091"/>
              <a:ext cx="1" cy="268"/>
            </a:xfrm>
            <a:custGeom>
              <a:avLst/>
              <a:gdLst>
                <a:gd name="T0" fmla="*/ 0 w 1"/>
                <a:gd name="T1" fmla="*/ 0 h 268"/>
                <a:gd name="T2" fmla="*/ 0 w 1"/>
                <a:gd name="T3" fmla="*/ 268 h 268"/>
                <a:gd name="T4" fmla="*/ 0 60000 65536"/>
                <a:gd name="T5" fmla="*/ 0 60000 65536"/>
                <a:gd name="T6" fmla="*/ 0 w 1"/>
                <a:gd name="T7" fmla="*/ 0 h 268"/>
                <a:gd name="T8" fmla="*/ 1 w 1"/>
                <a:gd name="T9" fmla="*/ 268 h 2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8">
                  <a:moveTo>
                    <a:pt x="0" y="0"/>
                  </a:moveTo>
                  <a:cubicBezTo>
                    <a:pt x="0" y="89"/>
                    <a:pt x="0" y="179"/>
                    <a:pt x="0" y="268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71" name="AutoShape 9"/>
            <p:cNvSpPr>
              <a:spLocks noChangeArrowheads="1"/>
            </p:cNvSpPr>
            <p:nvPr/>
          </p:nvSpPr>
          <p:spPr bwMode="auto">
            <a:xfrm>
              <a:off x="7567" y="12145"/>
              <a:ext cx="180" cy="18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74772" name="Text Box 10"/>
            <p:cNvSpPr txBox="1">
              <a:spLocks noChangeArrowheads="1"/>
            </p:cNvSpPr>
            <p:nvPr/>
          </p:nvSpPr>
          <p:spPr bwMode="auto">
            <a:xfrm>
              <a:off x="6478" y="12380"/>
              <a:ext cx="901" cy="539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 dirty="0">
                  <a:solidFill>
                    <a:srgbClr val="FF0000"/>
                  </a:solidFill>
                  <a:cs typeface="Times New Roman" pitchFamily="18" charset="0"/>
                </a:rPr>
                <a:t>10.83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74773" name="Text Box 11"/>
            <p:cNvSpPr txBox="1">
              <a:spLocks noChangeArrowheads="1"/>
            </p:cNvSpPr>
            <p:nvPr/>
          </p:nvSpPr>
          <p:spPr bwMode="auto">
            <a:xfrm>
              <a:off x="7287" y="12339"/>
              <a:ext cx="1081" cy="540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00CC00"/>
                  </a:solidFill>
                  <a:cs typeface="Times New Roman" pitchFamily="18" charset="0"/>
                </a:rPr>
                <a:t>53.99</a:t>
              </a:r>
              <a:endParaRPr lang="en-US" sz="2000" b="1">
                <a:solidFill>
                  <a:srgbClr val="00CC00"/>
                </a:solidFill>
              </a:endParaRPr>
            </a:p>
          </p:txBody>
        </p:sp>
        <p:sp>
          <p:nvSpPr>
            <p:cNvPr id="74774" name="Freeform 12"/>
            <p:cNvSpPr>
              <a:spLocks/>
            </p:cNvSpPr>
            <p:nvPr/>
          </p:nvSpPr>
          <p:spPr bwMode="auto">
            <a:xfrm rot="252321" flipH="1">
              <a:off x="5935" y="11460"/>
              <a:ext cx="1365" cy="724"/>
            </a:xfrm>
            <a:custGeom>
              <a:avLst/>
              <a:gdLst>
                <a:gd name="T0" fmla="*/ 0 w 1800"/>
                <a:gd name="T1" fmla="*/ 78 h 1500"/>
                <a:gd name="T2" fmla="*/ 119 w 1800"/>
                <a:gd name="T3" fmla="*/ 78 h 1500"/>
                <a:gd name="T4" fmla="*/ 238 w 1800"/>
                <a:gd name="T5" fmla="*/ 58 h 1500"/>
                <a:gd name="T6" fmla="*/ 476 w 1800"/>
                <a:gd name="T7" fmla="*/ 10 h 1500"/>
                <a:gd name="T8" fmla="*/ 59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55" name="Rectangle 13"/>
          <p:cNvSpPr>
            <a:spLocks noChangeArrowheads="1"/>
          </p:cNvSpPr>
          <p:nvPr/>
        </p:nvSpPr>
        <p:spPr bwMode="auto">
          <a:xfrm>
            <a:off x="0" y="2365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r"/>
            <a:endParaRPr lang="en-US"/>
          </a:p>
        </p:txBody>
      </p:sp>
      <p:sp>
        <p:nvSpPr>
          <p:cNvPr id="74756" name="Rectangle 14"/>
          <p:cNvSpPr>
            <a:spLocks noChangeArrowheads="1"/>
          </p:cNvSpPr>
          <p:nvPr/>
        </p:nvSpPr>
        <p:spPr bwMode="auto">
          <a:xfrm>
            <a:off x="395288" y="114300"/>
            <a:ext cx="4405312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1400" b="1" u="sng" dirty="0">
              <a:cs typeface="Times New Roman" pitchFamily="18" charset="0"/>
            </a:endParaRPr>
          </a:p>
          <a:p>
            <a:pPr eaLnBrk="0" hangingPunct="0"/>
            <a:r>
              <a:rPr lang="en-US" b="1" u="sng" dirty="0">
                <a:cs typeface="Times New Roman" pitchFamily="18" charset="0"/>
              </a:rPr>
              <a:t>Critical region </a:t>
            </a:r>
            <a:endParaRPr lang="en-US" b="1" dirty="0"/>
          </a:p>
          <a:p>
            <a:pPr eaLnBrk="0" hangingPunct="0"/>
            <a:r>
              <a:rPr lang="en-US" b="1" dirty="0" err="1">
                <a:solidFill>
                  <a:srgbClr val="0033CC"/>
                </a:solidFill>
                <a:cs typeface="Times New Roman" pitchFamily="18" charset="0"/>
              </a:rPr>
              <a:t>d.F</a:t>
            </a:r>
            <a:r>
              <a:rPr lang="en-US" dirty="0">
                <a:cs typeface="Times New Roman" pitchFamily="18" charset="0"/>
              </a:rPr>
              <a:t> = (C – 1) (r – 1) </a:t>
            </a:r>
            <a:endParaRPr lang="en-US" dirty="0"/>
          </a:p>
          <a:p>
            <a:pPr eaLnBrk="0" hangingPunct="0"/>
            <a:r>
              <a:rPr lang="en-US" dirty="0">
                <a:cs typeface="Times New Roman" pitchFamily="18" charset="0"/>
              </a:rPr>
              <a:t>       = (2 – 1) ( 2 – 1)  = 1</a:t>
            </a:r>
            <a:endParaRPr lang="en-US" dirty="0"/>
          </a:p>
          <a:p>
            <a:pPr eaLnBrk="0" hangingPunct="0"/>
            <a:r>
              <a:rPr lang="en-US" dirty="0">
                <a:cs typeface="Times New Roman" pitchFamily="18" charset="0"/>
              </a:rPr>
              <a:t>α = 0.05</a:t>
            </a:r>
            <a:endParaRPr lang="en-US" dirty="0"/>
          </a:p>
          <a:p>
            <a:pPr eaLnBrk="0" hangingPunct="0"/>
            <a:r>
              <a:rPr lang="en-US" b="1" dirty="0">
                <a:cs typeface="Times New Roman" pitchFamily="18" charset="0"/>
              </a:rPr>
              <a:t>tabulated</a:t>
            </a:r>
            <a:r>
              <a:rPr lang="en-US" dirty="0">
                <a:cs typeface="Times New Roman" pitchFamily="18" charset="0"/>
              </a:rPr>
              <a:t>   </a:t>
            </a:r>
            <a:r>
              <a:rPr lang="en-US" sz="3200" b="1" dirty="0">
                <a:cs typeface="Times New Roman" pitchFamily="18" charset="0"/>
              </a:rPr>
              <a:t>χ</a:t>
            </a:r>
            <a:r>
              <a:rPr lang="en-US" sz="3200" b="1" baseline="30000" dirty="0">
                <a:cs typeface="Times New Roman" pitchFamily="18" charset="0"/>
              </a:rPr>
              <a:t>2</a:t>
            </a:r>
            <a:r>
              <a:rPr lang="en-US" baseline="30000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3.84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  6.64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10.83</a:t>
            </a:r>
            <a:endParaRPr lang="en-US" dirty="0"/>
          </a:p>
        </p:txBody>
      </p:sp>
      <p:pic>
        <p:nvPicPr>
          <p:cNvPr id="7475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4301"/>
            <a:ext cx="3595762" cy="22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760" name="Group 4"/>
          <p:cNvGrpSpPr>
            <a:grpSpLocks/>
          </p:cNvGrpSpPr>
          <p:nvPr/>
        </p:nvGrpSpPr>
        <p:grpSpPr bwMode="auto">
          <a:xfrm>
            <a:off x="4495800" y="2209800"/>
            <a:ext cx="4464050" cy="3457575"/>
            <a:chOff x="3541" y="9182"/>
            <a:chExt cx="4848" cy="2340"/>
          </a:xfrm>
        </p:grpSpPr>
        <p:sp>
          <p:nvSpPr>
            <p:cNvPr id="74761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74762" name="Group 6"/>
            <p:cNvGrpSpPr>
              <a:grpSpLocks/>
            </p:cNvGrpSpPr>
            <p:nvPr/>
          </p:nvGrpSpPr>
          <p:grpSpPr bwMode="auto">
            <a:xfrm>
              <a:off x="3542" y="10155"/>
              <a:ext cx="4491" cy="1060"/>
              <a:chOff x="3420" y="11111"/>
              <a:chExt cx="3607" cy="1504"/>
            </a:xfrm>
          </p:grpSpPr>
          <p:sp>
            <p:nvSpPr>
              <p:cNvPr id="74764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5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4763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" name="Rectangle 1"/>
          <p:cNvSpPr/>
          <p:nvPr/>
        </p:nvSpPr>
        <p:spPr>
          <a:xfrm>
            <a:off x="6886563" y="2180709"/>
            <a:ext cx="888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10.83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1292-3A6C-4886-868C-A3D188F80F86}" type="datetime1">
              <a:rPr lang="en-MY" smtClean="0"/>
              <a:t>15/8/2021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894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485157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914400"/>
                <a:gridCol w="1143000"/>
              </a:tblGrid>
              <a:tr h="33526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57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2"/>
                <a:gridCol w="792163"/>
                <a:gridCol w="935037"/>
                <a:gridCol w="1081088"/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7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/>
                <a:gridCol w="1160462"/>
                <a:gridCol w="1177925"/>
                <a:gridCol w="1260475"/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004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000" b="1"/>
              <a:t>Table of Chi-square statistics</a:t>
            </a:r>
          </a:p>
        </p:txBody>
      </p:sp>
      <p:pic>
        <p:nvPicPr>
          <p:cNvPr id="76005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219200"/>
            <a:ext cx="2057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50DB-F67D-44EA-B57D-843CFA0905F7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65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228600"/>
          <a:ext cx="4105275" cy="6838959"/>
        </p:xfrm>
        <a:graphic>
          <a:graphicData uri="http://schemas.openxmlformats.org/drawingml/2006/table">
            <a:tbl>
              <a:tblPr/>
              <a:tblGrid>
                <a:gridCol w="649288"/>
                <a:gridCol w="935037"/>
                <a:gridCol w="1223963"/>
                <a:gridCol w="1296987"/>
              </a:tblGrid>
              <a:tr h="46833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476250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/>
                <a:gridCol w="1079500"/>
                <a:gridCol w="1008062"/>
                <a:gridCol w="1223963"/>
              </a:tblGrid>
              <a:tr h="428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701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8638-1849-4445-B4A3-C02965A227D8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08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2060848"/>
            <a:ext cx="6696744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Square 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4800" b="1" spc="50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test     </a:t>
            </a:r>
          </a:p>
          <a:p>
            <a:endParaRPr lang="en-US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2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15/8/2021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75656" y="4797152"/>
            <a:ext cx="5268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 </a:t>
            </a:r>
            <a:endParaRPr lang="en-MY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17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419602"/>
        </p:xfrm>
        <a:graphic>
          <a:graphicData uri="http://schemas.openxmlformats.org/drawingml/2006/table">
            <a:tbl>
              <a:tblPr/>
              <a:tblGrid>
                <a:gridCol w="423863"/>
                <a:gridCol w="906462"/>
                <a:gridCol w="908050"/>
                <a:gridCol w="1495425"/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73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381000" y="152400"/>
          <a:ext cx="3055938" cy="1866901"/>
        </p:xfrm>
        <a:graphic>
          <a:graphicData uri="http://schemas.openxmlformats.org/drawingml/2006/table">
            <a:tbl>
              <a:tblPr/>
              <a:tblGrid>
                <a:gridCol w="461963"/>
                <a:gridCol w="835025"/>
                <a:gridCol w="836612"/>
                <a:gridCol w="922338"/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790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6863"/>
            <a:ext cx="4114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/>
                <a:gridCol w="1203325"/>
                <a:gridCol w="1203325"/>
                <a:gridCol w="198437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8E48-00D4-4D12-8ABA-D04D9D74C5D7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43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pic>
        <p:nvPicPr>
          <p:cNvPr id="78851" name="Picture 4" descr="http://www.statsoft.com/textbook/graphics/chi_chart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0"/>
            <a:ext cx="8458200" cy="5867400"/>
          </a:xfr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7239000" y="3581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99"/>
                </a:solidFill>
              </a:rPr>
              <a:t>10. 83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4800600" y="3124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b="1">
                <a:solidFill>
                  <a:srgbClr val="990099"/>
                </a:solidFill>
              </a:rPr>
              <a:t>3.84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929438" y="5715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53.99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019800" y="3581400"/>
            <a:ext cx="933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6.64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2667000" y="6172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33"/>
                </a:solidFill>
              </a:rPr>
              <a:t>p   is     ?????????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3581400" y="152400"/>
            <a:ext cx="533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 calculated 53.99  </a:t>
            </a:r>
          </a:p>
          <a:p>
            <a:r>
              <a:rPr lang="en-US" b="1"/>
              <a:t>is greater than tabulated</a:t>
            </a:r>
            <a:r>
              <a:rPr lang="en-US" b="1">
                <a:solidFill>
                  <a:srgbClr val="FF0000"/>
                </a:solidFill>
              </a:rPr>
              <a:t>10.83</a:t>
            </a:r>
          </a:p>
          <a:p>
            <a:r>
              <a:rPr lang="en-US" b="1">
                <a:solidFill>
                  <a:srgbClr val="FF0000"/>
                </a:solidFill>
              </a:rPr>
              <a:t> calc.&gt;</a:t>
            </a:r>
            <a:r>
              <a:rPr lang="en-US" b="1"/>
              <a:t>tabulated</a:t>
            </a:r>
          </a:p>
          <a:p>
            <a:r>
              <a:rPr lang="en-US" b="1"/>
              <a:t>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C5D4-AA2B-498B-8455-03A2700BDF4F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95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07504" y="255414"/>
            <a:ext cx="89916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>This mean that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66"/>
                </a:solidFill>
              </a:rPr>
              <a:t>the probability is less than 0.001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 that this difference is due to chance factor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And more than </a:t>
            </a:r>
            <a:r>
              <a:rPr lang="en-US" sz="2800" b="1" dirty="0">
                <a:solidFill>
                  <a:srgbClr val="002060"/>
                </a:solidFill>
              </a:rPr>
              <a:t>99.999 </a:t>
            </a:r>
            <a:r>
              <a:rPr lang="en-US" sz="2800" b="1" dirty="0"/>
              <a:t>that this difference due to vaccine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>
              <a:solidFill>
                <a:srgbClr val="00FF00"/>
              </a:solidFill>
            </a:endParaRP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00CC"/>
                </a:solidFill>
              </a:rPr>
              <a:t>Thus there is a </a:t>
            </a:r>
            <a:r>
              <a:rPr lang="en-US" sz="2800" b="1" u="sng" dirty="0">
                <a:solidFill>
                  <a:srgbClr val="FF0000"/>
                </a:solidFill>
              </a:rPr>
              <a:t>strong evidence against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null hypotheses</a:t>
            </a:r>
            <a:r>
              <a:rPr lang="en-US" sz="2800" b="1" dirty="0">
                <a:solidFill>
                  <a:srgbClr val="6600CC"/>
                </a:solidFill>
              </a:rPr>
              <a:t> that is </a:t>
            </a:r>
            <a:r>
              <a:rPr lang="en-US" sz="2800" b="1" dirty="0"/>
              <a:t>saying no effect of vaccine </a:t>
            </a:r>
            <a:r>
              <a:rPr lang="en-US" sz="2800" b="1" dirty="0">
                <a:solidFill>
                  <a:srgbClr val="6600CC"/>
                </a:solidFill>
              </a:rPr>
              <a:t>on the probability of contracting influenza .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there is a strong evidence that </a:t>
            </a:r>
            <a:r>
              <a:rPr lang="en-US" sz="2800" b="1" dirty="0">
                <a:solidFill>
                  <a:srgbClr val="FF0000"/>
                </a:solidFill>
              </a:rPr>
              <a:t>vaccine is effective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Therefore it is concluded that </a:t>
            </a:r>
            <a:r>
              <a:rPr lang="en-US" sz="2800" b="1" dirty="0">
                <a:solidFill>
                  <a:srgbClr val="FF0000"/>
                </a:solidFill>
              </a:rPr>
              <a:t>vaccine is effective</a:t>
            </a:r>
          </a:p>
        </p:txBody>
      </p:sp>
      <p:pic>
        <p:nvPicPr>
          <p:cNvPr id="7987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DDB-E2C6-4CBF-894C-CD740097986F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375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6DEE-EBC9-4423-891A-2D61BE6A8D26}" type="datetime1">
              <a:rPr lang="en-MY" smtClean="0"/>
              <a:t>15/8/2021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23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5496" y="0"/>
            <a:ext cx="91450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I-   2 × 2 table</a:t>
            </a:r>
          </a:p>
          <a:p>
            <a:r>
              <a:rPr lang="en-MY" sz="2400" dirty="0" smtClean="0">
                <a:cs typeface="Times New Roman" pitchFamily="18" charset="0"/>
              </a:rPr>
              <a:t>The application of χ² is to test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significance association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between outcome and certain factor </a:t>
            </a:r>
            <a:r>
              <a:rPr lang="en-MY" sz="2400" dirty="0" smtClean="0">
                <a:cs typeface="Times New Roman" pitchFamily="18" charset="0"/>
              </a:rPr>
              <a:t>that we are interested in .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Here we have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MY" sz="2400" dirty="0" smtClean="0">
                <a:cs typeface="Times New Roman" pitchFamily="18" charset="0"/>
              </a:rPr>
              <a:t>with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two outcomes </a:t>
            </a:r>
            <a:r>
              <a:rPr lang="en-MY" sz="2400" b="1" dirty="0" smtClean="0">
                <a:cs typeface="Times New Roman" pitchFamily="18" charset="0"/>
              </a:rPr>
              <a:t>for each group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cs typeface="Times New Roman" pitchFamily="18" charset="0"/>
              </a:rPr>
              <a:t>In this case we use what we </a:t>
            </a:r>
            <a:r>
              <a:rPr lang="en-MY" sz="2400" b="1" dirty="0" smtClean="0">
                <a:cs typeface="Times New Roman" pitchFamily="18" charset="0"/>
              </a:rPr>
              <a:t>call it  2 × 2 table .</a:t>
            </a:r>
          </a:p>
          <a:p>
            <a:r>
              <a:rPr lang="en-MY" sz="2400" dirty="0" smtClean="0">
                <a:cs typeface="Times New Roman" pitchFamily="18" charset="0"/>
              </a:rPr>
              <a:t>In this case we are going to </a:t>
            </a:r>
            <a:r>
              <a:rPr lang="en-MY" sz="2400" b="1" dirty="0" smtClean="0">
                <a:cs typeface="Times New Roman" pitchFamily="18" charset="0"/>
              </a:rPr>
              <a:t>compare between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two proportion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of two groups of population .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Example 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26328" y="4814707"/>
            <a:ext cx="4464496" cy="1569660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Outcome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400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Total</a:t>
            </a:r>
          </a:p>
          <a:p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400" dirty="0" smtClean="0">
                <a:cs typeface="Times New Roman" pitchFamily="18" charset="0"/>
              </a:rPr>
              <a:t>  240            212      452</a:t>
            </a:r>
          </a:p>
          <a:p>
            <a:r>
              <a:rPr lang="en-MY" sz="2400" dirty="0" smtClean="0">
                <a:cs typeface="Times New Roman" pitchFamily="18" charset="0"/>
              </a:rPr>
              <a:t>Died	          114	105	219</a:t>
            </a:r>
          </a:p>
          <a:p>
            <a:r>
              <a:rPr lang="en-MY" sz="2400" dirty="0" smtClean="0">
                <a:cs typeface="Times New Roman" pitchFamily="18" charset="0"/>
              </a:rPr>
              <a:t>Total	           354	317	  671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96" y="3262246"/>
            <a:ext cx="90354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671 diseased person were subjected to treatment</a:t>
            </a:r>
          </a:p>
          <a:p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354</a:t>
            </a:r>
            <a:r>
              <a:rPr lang="en-MY" sz="2400" b="1" dirty="0" smtClean="0">
                <a:cs typeface="Times New Roman" pitchFamily="18" charset="0"/>
              </a:rPr>
              <a:t> individuals of them,  were given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drug A</a:t>
            </a:r>
            <a:r>
              <a:rPr lang="en-MY" sz="2400" b="1" dirty="0" smtClean="0">
                <a:cs typeface="Times New Roman" pitchFamily="18" charset="0"/>
              </a:rPr>
              <a:t>. Of those given drug A only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240</a:t>
            </a:r>
            <a:r>
              <a:rPr lang="en-MY" sz="2400" b="1" dirty="0" smtClean="0">
                <a:cs typeface="Times New Roman" pitchFamily="18" charset="0"/>
              </a:rPr>
              <a:t> patients were s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urvived</a:t>
            </a:r>
            <a:r>
              <a:rPr lang="en-MY" sz="2400" b="1" dirty="0" smtClean="0">
                <a:cs typeface="Times New Roman" pitchFamily="18" charset="0"/>
              </a:rPr>
              <a:t>,. </a:t>
            </a:r>
          </a:p>
          <a:p>
            <a:r>
              <a:rPr lang="en-MY" sz="2400" b="1" dirty="0" smtClean="0">
                <a:cs typeface="Times New Roman" pitchFamily="18" charset="0"/>
              </a:rPr>
              <a:t>On the other hand only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212</a:t>
            </a:r>
            <a:r>
              <a:rPr lang="en-MY" sz="2400" b="1" dirty="0" smtClean="0">
                <a:cs typeface="Times New Roman" pitchFamily="18" charset="0"/>
              </a:rPr>
              <a:t> patients </a:t>
            </a:r>
            <a:endParaRPr lang="en-MY" sz="2400" b="1" i="1" dirty="0" smtClean="0">
              <a:cs typeface="Times New Roman" pitchFamily="18" charset="0"/>
            </a:endParaRPr>
          </a:p>
          <a:p>
            <a:r>
              <a:rPr lang="en-MY" sz="2400" b="1" i="1" dirty="0" smtClean="0">
                <a:cs typeface="Times New Roman" pitchFamily="18" charset="0"/>
              </a:rPr>
              <a:t>who's given </a:t>
            </a:r>
            <a:r>
              <a:rPr lang="en-MY" sz="2400" b="1" i="1" dirty="0" smtClean="0">
                <a:solidFill>
                  <a:schemeClr val="tx2"/>
                </a:solidFill>
                <a:cs typeface="Times New Roman" pitchFamily="18" charset="0"/>
              </a:rPr>
              <a:t>drug B were </a:t>
            </a: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survived</a:t>
            </a:r>
          </a:p>
          <a:p>
            <a:r>
              <a:rPr lang="en-MY" sz="2400" b="1" i="1" dirty="0" smtClean="0">
                <a:cs typeface="Times New Roman" pitchFamily="18" charset="0"/>
              </a:rPr>
              <a:t>can we conclude that the</a:t>
            </a:r>
          </a:p>
          <a:p>
            <a:r>
              <a:rPr lang="en-MY" sz="2400" b="1" i="1" dirty="0" smtClean="0">
                <a:cs typeface="Times New Roman" pitchFamily="18" charset="0"/>
              </a:rPr>
              <a:t> effectiveness of treatment differ</a:t>
            </a:r>
          </a:p>
          <a:p>
            <a:r>
              <a:rPr lang="en-MY" sz="2400" b="1" dirty="0" smtClean="0">
                <a:cs typeface="Times New Roman" pitchFamily="18" charset="0"/>
              </a:rPr>
              <a:t> between two drugs (A&amp;B</a:t>
            </a:r>
            <a:r>
              <a:rPr lang="en-MY" sz="2400" dirty="0" smtClean="0">
                <a:cs typeface="Times New Roman" pitchFamily="18" charset="0"/>
              </a:rPr>
              <a:t>) . 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555" y="873135"/>
            <a:ext cx="113982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71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22A-7612-4E5E-93C6-06B222A075B2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260648"/>
            <a:ext cx="8811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We would like to see if there is a</a:t>
            </a:r>
          </a:p>
          <a:p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difference in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between  the two drugs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cs typeface="Times New Roman" pitchFamily="18" charset="0"/>
              </a:rPr>
              <a:t>  Let α 0.05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1505233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Total survival rate    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for A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Survival rate for B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There is an </a:t>
            </a:r>
            <a:r>
              <a:rPr lang="en-MY" sz="2400" b="1" dirty="0" smtClean="0">
                <a:cs typeface="Times New Roman" pitchFamily="18" charset="0"/>
              </a:rPr>
              <a:t>observed difference </a:t>
            </a:r>
            <a:r>
              <a:rPr lang="en-MY" sz="2400" dirty="0" smtClean="0">
                <a:cs typeface="Times New Roman" pitchFamily="18" charset="0"/>
              </a:rPr>
              <a:t>in the survival rate between drug A (67.8%) and B (66.9%) .</a:t>
            </a:r>
          </a:p>
          <a:p>
            <a:r>
              <a:rPr lang="en-MY" sz="2400" dirty="0" smtClean="0">
                <a:cs typeface="Times New Roman" pitchFamily="18" charset="0"/>
              </a:rPr>
              <a:t>Is this difference in survival rate due to :</a:t>
            </a:r>
          </a:p>
          <a:p>
            <a:r>
              <a:rPr lang="en-MY" sz="2400" dirty="0" smtClean="0">
                <a:cs typeface="Times New Roman" pitchFamily="18" charset="0"/>
              </a:rPr>
              <a:t>•	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Drug Effectiveness .</a:t>
            </a:r>
          </a:p>
          <a:p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•	Chance Factor </a:t>
            </a:r>
            <a:r>
              <a:rPr lang="en-MY" sz="2400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962" y="1196752"/>
            <a:ext cx="2361093" cy="7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919604"/>
              </p:ext>
            </p:extLst>
          </p:nvPr>
        </p:nvGraphicFramePr>
        <p:xfrm>
          <a:off x="3833982" y="1772816"/>
          <a:ext cx="2106169" cy="795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4" imgW="1320227" imgH="393529" progId="Equation.3">
                  <p:embed/>
                </p:oleObj>
              </mc:Choice>
              <mc:Fallback>
                <p:oleObj name="Equation" r:id="rId4" imgW="132022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982" y="1772816"/>
                        <a:ext cx="2106169" cy="795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64904"/>
            <a:ext cx="2160240" cy="8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645" y="-39216"/>
            <a:ext cx="1143000" cy="59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526328" y="4814707"/>
            <a:ext cx="4464496" cy="1569660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Outcome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400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Total</a:t>
            </a:r>
          </a:p>
          <a:p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400" dirty="0" smtClean="0">
                <a:cs typeface="Times New Roman" pitchFamily="18" charset="0"/>
              </a:rPr>
              <a:t>  240            212      452</a:t>
            </a:r>
          </a:p>
          <a:p>
            <a:r>
              <a:rPr lang="en-MY" sz="2400" dirty="0" smtClean="0">
                <a:cs typeface="Times New Roman" pitchFamily="18" charset="0"/>
              </a:rPr>
              <a:t>Died	          114	105	219</a:t>
            </a:r>
          </a:p>
          <a:p>
            <a:r>
              <a:rPr lang="en-MY" sz="2400" dirty="0" smtClean="0">
                <a:cs typeface="Times New Roman" pitchFamily="18" charset="0"/>
              </a:rPr>
              <a:t>Total	           354	317	  671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58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6583-9ABB-4B5D-9C22-0A63A9C19E19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9644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Data </a:t>
            </a:r>
          </a:p>
          <a:p>
            <a:r>
              <a:rPr lang="en-MY" sz="2400" dirty="0" smtClean="0">
                <a:cs typeface="Times New Roman" pitchFamily="18" charset="0"/>
              </a:rPr>
              <a:t>Qualitative data consist of sample of patients divided into two groups, group A and group B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in group treated by 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67.8 %,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Survival  rate in group treated by drug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66.8%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Assumption </a:t>
            </a:r>
          </a:p>
          <a:p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independent group </a:t>
            </a:r>
            <a:r>
              <a:rPr lang="en-MY" sz="2400" b="1" dirty="0" smtClean="0">
                <a:cs typeface="Times New Roman" pitchFamily="18" charset="0"/>
              </a:rPr>
              <a:t>of patients given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different type </a:t>
            </a:r>
            <a:r>
              <a:rPr lang="en-MY" sz="2400" b="1" dirty="0" smtClean="0">
                <a:cs typeface="Times New Roman" pitchFamily="18" charset="0"/>
              </a:rPr>
              <a:t>of treatment chosen </a:t>
            </a:r>
            <a:r>
              <a:rPr lang="en-MY" sz="2400" dirty="0" smtClean="0">
                <a:cs typeface="Times New Roman" pitchFamily="18" charset="0"/>
              </a:rPr>
              <a:t>randomly from normal distribution population .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Formulation of Hypothesis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Ho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There is no significance difference in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proportion (rate</a:t>
            </a:r>
            <a:r>
              <a:rPr lang="en-MY" sz="2400" b="1" dirty="0" smtClean="0">
                <a:cs typeface="Times New Roman" pitchFamily="18" charset="0"/>
              </a:rPr>
              <a:t>) of survival between two groups .</a:t>
            </a:r>
          </a:p>
          <a:p>
            <a:r>
              <a:rPr lang="en-MY" sz="2400" dirty="0" smtClean="0">
                <a:cs typeface="Times New Roman" pitchFamily="18" charset="0"/>
              </a:rPr>
              <a:t>	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A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67.8%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&amp;  </a:t>
            </a:r>
          </a:p>
          <a:p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66.9% </a:t>
            </a:r>
          </a:p>
          <a:p>
            <a:r>
              <a:rPr lang="en-MY" sz="2400" b="1" dirty="0" smtClean="0">
                <a:cs typeface="Times New Roman" pitchFamily="18" charset="0"/>
              </a:rPr>
              <a:t>There 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no significance association </a:t>
            </a:r>
            <a:r>
              <a:rPr lang="en-MY" sz="2400" b="1" dirty="0" smtClean="0">
                <a:cs typeface="Times New Roman" pitchFamily="18" charset="0"/>
              </a:rPr>
              <a:t>between survival rate and type of treatment .</a:t>
            </a:r>
          </a:p>
          <a:p>
            <a:pPr algn="ctr"/>
            <a:r>
              <a:rPr lang="en-MY" sz="2400" b="1" dirty="0" smtClean="0">
                <a:cs typeface="Times New Roman" pitchFamily="18" charset="0"/>
              </a:rPr>
              <a:t>P1 = P2 = P0 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4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B370-A294-4D5F-8B21-D00CB9749386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26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23528" y="2647"/>
            <a:ext cx="86409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400" dirty="0" smtClean="0">
                <a:cs typeface="Times New Roman" pitchFamily="18" charset="0"/>
              </a:rPr>
              <a:t>There is a significance difference in the survival rate between two type of treatment .</a:t>
            </a:r>
          </a:p>
          <a:p>
            <a:r>
              <a:rPr lang="en-MY" sz="2400" dirty="0" smtClean="0">
                <a:cs typeface="Times New Roman" pitchFamily="18" charset="0"/>
              </a:rPr>
              <a:t>P1¬ ≠ P2 ≠ P0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is higher among group of </a:t>
            </a:r>
          </a:p>
          <a:p>
            <a:r>
              <a:rPr lang="en-MY" sz="2400" dirty="0" smtClean="0">
                <a:cs typeface="Times New Roman" pitchFamily="18" charset="0"/>
              </a:rPr>
              <a:t>patients treated by drug A .</a:t>
            </a:r>
            <a:endParaRPr lang="en-MY" sz="2400" dirty="0"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714520"/>
              </p:ext>
            </p:extLst>
          </p:nvPr>
        </p:nvGraphicFramePr>
        <p:xfrm>
          <a:off x="5658683" y="1340768"/>
          <a:ext cx="3456384" cy="25922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{616DA210-FB5B-4158-B5E0-FEB733F419BA}</a:tableStyleId>
              </a:tblPr>
              <a:tblGrid>
                <a:gridCol w="1152128"/>
                <a:gridCol w="648072"/>
                <a:gridCol w="792088"/>
                <a:gridCol w="864096"/>
              </a:tblGrid>
              <a:tr h="93610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Outcome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</a:t>
                      </a:r>
                      <a:endParaRPr lang="en-US" sz="2000" dirty="0" smtClean="0"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A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B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169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Survived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240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Died</a:t>
                      </a:r>
                      <a:endParaRPr lang="en-MY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114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105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219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23172" y="2222106"/>
            <a:ext cx="572412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Critical region </a:t>
            </a:r>
          </a:p>
          <a:p>
            <a:r>
              <a:rPr lang="en-MY" sz="2400" b="1" dirty="0" smtClean="0">
                <a:cs typeface="Times New Roman" pitchFamily="18" charset="0"/>
              </a:rPr>
              <a:t>Level of significance</a:t>
            </a:r>
          </a:p>
          <a:p>
            <a:r>
              <a:rPr lang="en-MY" sz="2400" b="1" dirty="0" smtClean="0">
                <a:cs typeface="Times New Roman" pitchFamily="18" charset="0"/>
              </a:rPr>
              <a:t> 0.95, α = 0.05</a:t>
            </a:r>
          </a:p>
          <a:p>
            <a:r>
              <a:rPr lang="en-MY" sz="2400" b="1" dirty="0" err="1" smtClean="0">
                <a:cs typeface="Times New Roman" pitchFamily="18" charset="0"/>
              </a:rPr>
              <a:t>d.F</a:t>
            </a:r>
            <a:r>
              <a:rPr lang="en-MY" sz="2400" b="1" dirty="0" smtClean="0">
                <a:cs typeface="Times New Roman" pitchFamily="18" charset="0"/>
              </a:rPr>
              <a:t> = (No. of rows – 1) (No. of column – 1)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      = (r – 1) (c – 1)</a:t>
            </a:r>
          </a:p>
          <a:p>
            <a:r>
              <a:rPr lang="en-MY" sz="2400" b="1" dirty="0" smtClean="0">
                <a:cs typeface="Times New Roman" pitchFamily="18" charset="0"/>
              </a:rPr>
              <a:t>                                                                            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(2 – 1) (2 – 1) = 1</a:t>
            </a:r>
          </a:p>
          <a:p>
            <a:r>
              <a:rPr lang="en-MY" sz="2400" b="1" dirty="0" smtClean="0">
                <a:cs typeface="Times New Roman" pitchFamily="18" charset="0"/>
              </a:rPr>
              <a:t>tabulated  χ2 of </a:t>
            </a:r>
            <a:r>
              <a:rPr lang="en-MY" sz="2400" b="1" dirty="0" err="1" smtClean="0">
                <a:cs typeface="Times New Roman" pitchFamily="18" charset="0"/>
              </a:rPr>
              <a:t>d.F</a:t>
            </a:r>
            <a:r>
              <a:rPr lang="en-MY" sz="2400" b="1" dirty="0" smtClean="0">
                <a:cs typeface="Times New Roman" pitchFamily="18" charset="0"/>
              </a:rPr>
              <a:t> =1 with α  0.05 = 3.841</a:t>
            </a:r>
          </a:p>
          <a:p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 smtClean="0">
                <a:cs typeface="Times New Roman" pitchFamily="18" charset="0"/>
              </a:rPr>
              <a:t>Proper test </a:t>
            </a:r>
          </a:p>
          <a:p>
            <a:r>
              <a:rPr lang="en-MY" sz="2400" b="1" dirty="0" smtClean="0">
                <a:cs typeface="Times New Roman" pitchFamily="18" charset="0"/>
              </a:rPr>
              <a:t>	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  χ2 , 2 × 2 table</a:t>
            </a:r>
            <a:endParaRPr lang="en-MY" sz="28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964005"/>
              </p:ext>
            </p:extLst>
          </p:nvPr>
        </p:nvGraphicFramePr>
        <p:xfrm>
          <a:off x="5973416" y="5229200"/>
          <a:ext cx="259908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416" y="5229200"/>
                        <a:ext cx="2599084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85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0063"/>
            <a:ext cx="1143000" cy="4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62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DA8F-6025-482D-924A-D0E03E94038C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27</a:t>
            </a:fld>
            <a:endParaRPr lang="en-MY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217" y="332656"/>
            <a:ext cx="2523847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54032"/>
              </p:ext>
            </p:extLst>
          </p:nvPr>
        </p:nvGraphicFramePr>
        <p:xfrm>
          <a:off x="399162" y="1476028"/>
          <a:ext cx="5177324" cy="332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4" imgW="2819400" imgH="2082800" progId="Equation.3">
                  <p:embed/>
                </p:oleObj>
              </mc:Choice>
              <mc:Fallback>
                <p:oleObj name="Equation" r:id="rId4" imgW="2819400" imgH="2082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62" y="1476028"/>
                        <a:ext cx="5177324" cy="3321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97152"/>
            <a:ext cx="2304256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1224"/>
              </p:ext>
            </p:extLst>
          </p:nvPr>
        </p:nvGraphicFramePr>
        <p:xfrm>
          <a:off x="4345840" y="2276872"/>
          <a:ext cx="4716017" cy="26642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8152"/>
                <a:gridCol w="1179121"/>
                <a:gridCol w="1125135"/>
                <a:gridCol w="1043609"/>
              </a:tblGrid>
              <a:tr h="86409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Outcome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A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B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2438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</a:rPr>
                        <a:t>Survived</a:t>
                      </a:r>
                      <a:endParaRPr lang="en-MY" sz="2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240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212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452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Died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114</a:t>
                      </a:r>
                      <a:endParaRPr lang="en-MY" sz="2400" b="1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105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219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354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317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671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7052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7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2A6F-D387-4B5C-B60B-2BE5FED4F670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28</a:t>
            </a:fld>
            <a:endParaRPr lang="en-MY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5292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21088"/>
            <a:ext cx="32312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864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6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B643-B775-47A9-905B-D2C61AC108DE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" y="545126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P &gt; 0.05 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234447"/>
            <a:ext cx="88821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cs typeface="Times New Roman" pitchFamily="18" charset="0"/>
              </a:rPr>
              <a:t>Calculated </a:t>
            </a:r>
            <a:r>
              <a:rPr lang="en-MY" sz="2400" b="1" dirty="0" smtClean="0">
                <a:cs typeface="Times New Roman" pitchFamily="18" charset="0"/>
              </a:rPr>
              <a:t>χ²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fall in </a:t>
            </a:r>
            <a:r>
              <a:rPr lang="en-MY" sz="2400" b="1" dirty="0">
                <a:cs typeface="Times New Roman" pitchFamily="18" charset="0"/>
              </a:rPr>
              <a:t>Accept Region </a:t>
            </a:r>
            <a:r>
              <a:rPr lang="en-MY" sz="2400" dirty="0">
                <a:cs typeface="Times New Roman" pitchFamily="18" charset="0"/>
              </a:rPr>
              <a:t>→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so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400" dirty="0">
                <a:cs typeface="Times New Roman" pitchFamily="18" charset="0"/>
              </a:rPr>
              <a:t>We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reject </a:t>
            </a:r>
            <a:r>
              <a:rPr lang="en-MY" sz="2400" dirty="0">
                <a:cs typeface="Times New Roman" pitchFamily="18" charset="0"/>
              </a:rPr>
              <a:t>(accept) </a:t>
            </a:r>
            <a:r>
              <a:rPr lang="en-MY" sz="2400" b="1" dirty="0" err="1">
                <a:cs typeface="Times New Roman" pitchFamily="18" charset="0"/>
              </a:rPr>
              <a:t>Ho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endParaRPr lang="en-MY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There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difference in proportion </a:t>
            </a:r>
            <a:r>
              <a:rPr lang="en-MY" sz="2800" b="1" dirty="0">
                <a:cs typeface="Times New Roman" pitchFamily="18" charset="0"/>
              </a:rPr>
              <a:t>of survival rate between two drugs </a:t>
            </a:r>
            <a:endParaRPr lang="en-MY" sz="2800" b="1" dirty="0" smtClean="0"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  <a:endParaRPr lang="en-US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Calculated </a:t>
            </a:r>
            <a:r>
              <a:rPr lang="en-MY" sz="2800" b="1" dirty="0" smtClean="0"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less than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tabulated  χ2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chance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800" dirty="0">
                <a:cs typeface="Times New Roman" pitchFamily="18" charset="0"/>
              </a:rPr>
              <a:t>, </a:t>
            </a:r>
            <a:endParaRPr lang="en-MY" sz="2800" dirty="0" smtClean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influencing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decrease 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There is no significance effect of drug A to increase survival rate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  <a:endParaRPr lang="en-MY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9" y="2134741"/>
            <a:ext cx="2905472" cy="208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439" y="234447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186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7504" y="569721"/>
            <a:ext cx="8666439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endParaRPr lang="en-US" sz="1000" dirty="0">
              <a:solidFill>
                <a:srgbClr val="66CC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 data consist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counting No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. in each sample or group</a:t>
            </a:r>
          </a:p>
          <a:p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The data consist</a:t>
            </a:r>
            <a:r>
              <a:rPr lang="en-US" sz="2400" b="1" i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proportion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individuals</a:t>
            </a:r>
          </a:p>
          <a:p>
            <a:r>
              <a:rPr lang="en-US" sz="2400" b="1" i="1" dirty="0">
                <a:cs typeface="Times New Roman" pitchFamily="18" charset="0"/>
              </a:rPr>
              <a:t>    </a:t>
            </a:r>
            <a:r>
              <a:rPr lang="en-US" sz="2400" b="1" dirty="0"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each group </a:t>
            </a:r>
            <a:r>
              <a:rPr lang="en-US" sz="2400" b="1" dirty="0">
                <a:cs typeface="Times New Roman" pitchFamily="18" charset="0"/>
              </a:rPr>
              <a:t>or sample, 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            </a:t>
            </a:r>
            <a:r>
              <a:rPr lang="en-US" sz="2400" b="1" i="1" dirty="0">
                <a:solidFill>
                  <a:srgbClr val="C00000"/>
                </a:solidFill>
                <a:cs typeface="Times New Roman" pitchFamily="18" charset="0"/>
              </a:rPr>
              <a:t>So</a:t>
            </a:r>
          </a:p>
          <a:p>
            <a:r>
              <a:rPr lang="en-US" sz="2400" b="1" i="1" dirty="0">
                <a:solidFill>
                  <a:schemeClr val="bg1"/>
                </a:solidFill>
                <a:cs typeface="Times New Roman" pitchFamily="18" charset="0"/>
              </a:rPr>
              <a:t>  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statistical inference are made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term of proportions</a:t>
            </a:r>
          </a:p>
          <a:p>
            <a:r>
              <a:rPr lang="en-US" sz="2400" b="1" dirty="0">
                <a:solidFill>
                  <a:srgbClr val="BFBFBF"/>
                </a:solidFill>
                <a:cs typeface="Times New Roman" pitchFamily="18" charset="0"/>
              </a:rPr>
              <a:t>      </a:t>
            </a:r>
            <a:r>
              <a:rPr lang="en-US" sz="2400" b="1" dirty="0">
                <a:cs typeface="Times New Roman" pitchFamily="18" charset="0"/>
              </a:rPr>
              <a:t>While statistical inference in</a:t>
            </a:r>
            <a:r>
              <a:rPr lang="en-US" sz="2400" dirty="0"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continuous</a:t>
            </a:r>
            <a:r>
              <a:rPr lang="en-US" sz="2400" b="1" dirty="0">
                <a:cs typeface="Times New Roman" pitchFamily="18" charset="0"/>
              </a:rPr>
              <a:t> data are </a:t>
            </a:r>
          </a:p>
          <a:p>
            <a:r>
              <a:rPr lang="en-US" sz="2400" b="1" dirty="0">
                <a:cs typeface="Times New Roman" pitchFamily="18" charset="0"/>
              </a:rPr>
              <a:t>      made in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term of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mean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66CCFF"/>
                </a:solidFill>
                <a:cs typeface="Times New Roman" pitchFamily="18" charset="0"/>
              </a:rPr>
              <a:t>.</a:t>
            </a:r>
          </a:p>
          <a:p>
            <a:pPr rtl="0"/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pPr rtl="0"/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The technique </a:t>
            </a:r>
            <a:r>
              <a:rPr lang="en-US" sz="2400" b="1" dirty="0">
                <a:cs typeface="Times New Roman" pitchFamily="18" charset="0"/>
              </a:rPr>
              <a:t>for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testing hypothesis concerning enumerative</a:t>
            </a:r>
            <a:r>
              <a:rPr lang="en-US" sz="2400" b="1" dirty="0">
                <a:cs typeface="Times New Roman" pitchFamily="18" charset="0"/>
              </a:rPr>
              <a:t>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Discrete, 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Categorical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Qualitative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data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counting data </a:t>
            </a:r>
          </a:p>
        </p:txBody>
      </p:sp>
      <p:pic>
        <p:nvPicPr>
          <p:cNvPr id="26627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618" y="248400"/>
            <a:ext cx="1139870" cy="87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238500" y="4633007"/>
            <a:ext cx="4343400" cy="98425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/>
            <a:r>
              <a:rPr lang="en-US" sz="2800" b="1" dirty="0">
                <a:solidFill>
                  <a:srgbClr val="0F0135"/>
                </a:solidFill>
              </a:rPr>
              <a:t>is known as </a:t>
            </a:r>
          </a:p>
          <a:p>
            <a:pPr rtl="0"/>
            <a:r>
              <a:rPr lang="en-US" sz="2800" b="1" dirty="0">
                <a:solidFill>
                  <a:srgbClr val="0F0135"/>
                </a:solidFill>
              </a:rPr>
              <a:t>chi square (</a:t>
            </a:r>
            <a:r>
              <a:rPr lang="en-US" sz="2800" b="1" dirty="0" smtClean="0">
                <a:solidFill>
                  <a:srgbClr val="0F0135"/>
                </a:solidFill>
              </a:rPr>
              <a:t>χ²) </a:t>
            </a:r>
            <a:r>
              <a:rPr lang="en-US" sz="2800" b="1" dirty="0">
                <a:solidFill>
                  <a:srgbClr val="0F0135"/>
                </a:solidFill>
              </a:rPr>
              <a:t>test</a:t>
            </a:r>
            <a:r>
              <a:rPr lang="en-US" sz="2800" b="1" dirty="0">
                <a:solidFill>
                  <a:srgbClr val="66CCFF"/>
                </a:solidFill>
              </a:rPr>
              <a:t> .</a:t>
            </a:r>
          </a:p>
        </p:txBody>
      </p:sp>
      <p:sp>
        <p:nvSpPr>
          <p:cNvPr id="26629" name="AutoShape 6"/>
          <p:cNvSpPr>
            <a:spLocks/>
          </p:cNvSpPr>
          <p:nvPr/>
        </p:nvSpPr>
        <p:spPr bwMode="auto">
          <a:xfrm>
            <a:off x="2400300" y="4096432"/>
            <a:ext cx="838200" cy="1520825"/>
          </a:xfrm>
          <a:prstGeom prst="rightBrace">
            <a:avLst>
              <a:gd name="adj1" fmla="val 17424"/>
              <a:gd name="adj2" fmla="val 50000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7610605" y="6257062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AE07-B1B2-4AE9-AB34-421816B1A948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81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28600" y="601772"/>
            <a:ext cx="8686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Continuity Correction</a:t>
            </a:r>
          </a:p>
          <a:p>
            <a:r>
              <a:rPr lang="en-US" sz="2800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>The chi square test for 2X2 table can be improved by using continuity correction we call it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Yates continuity correction </a:t>
            </a:r>
            <a:r>
              <a:rPr lang="en-US" sz="2800" b="1" dirty="0">
                <a:solidFill>
                  <a:srgbClr val="000066"/>
                </a:solidFill>
              </a:rPr>
              <a:t>the formula become 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979058" y="3086893"/>
            <a:ext cx="6203032" cy="144621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</a:t>
            </a:r>
            <a:r>
              <a:rPr lang="en-US" b="1" dirty="0" smtClean="0"/>
              <a:t> 2  </a:t>
            </a:r>
            <a:endParaRPr lang="en-US" b="1" dirty="0"/>
          </a:p>
          <a:p>
            <a:r>
              <a:rPr lang="en-US" sz="2400" b="1" dirty="0"/>
              <a:t>Χ = ∑ </a:t>
            </a:r>
            <a:r>
              <a:rPr lang="en-US" sz="2400" b="1" u="sng" dirty="0"/>
              <a:t>( O -  E ) – 0.5  </a:t>
            </a:r>
            <a:r>
              <a:rPr lang="en-US" sz="2400" b="1" dirty="0"/>
              <a:t>                     </a:t>
            </a:r>
            <a:r>
              <a:rPr lang="en-US" sz="2400" b="1" u="sng" dirty="0"/>
              <a:t>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400" b="1" dirty="0"/>
              <a:t>              E</a:t>
            </a:r>
          </a:p>
          <a:p>
            <a:r>
              <a:rPr lang="en-US" dirty="0"/>
              <a:t> </a:t>
            </a:r>
          </a:p>
        </p:txBody>
      </p:sp>
      <p:sp>
        <p:nvSpPr>
          <p:cNvPr id="80900" name="AutoShape 4"/>
          <p:cNvSpPr>
            <a:spLocks/>
          </p:cNvSpPr>
          <p:nvPr/>
        </p:nvSpPr>
        <p:spPr bwMode="auto">
          <a:xfrm>
            <a:off x="3886200" y="3276600"/>
            <a:ext cx="152400" cy="533400"/>
          </a:xfrm>
          <a:prstGeom prst="rightBracket">
            <a:avLst>
              <a:gd name="adj" fmla="val 29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1" name="AutoShape 5"/>
          <p:cNvSpPr>
            <a:spLocks/>
          </p:cNvSpPr>
          <p:nvPr/>
        </p:nvSpPr>
        <p:spPr bwMode="auto">
          <a:xfrm>
            <a:off x="1259632" y="3272852"/>
            <a:ext cx="76200" cy="685800"/>
          </a:xfrm>
          <a:prstGeom prst="leftBracket">
            <a:avLst>
              <a:gd name="adj" fmla="val 75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1512458" y="4994701"/>
            <a:ext cx="56696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66"/>
                </a:solidFill>
              </a:rPr>
              <a:t>Resulting in small value for chi square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( the value of O –E ) ignoring the sig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pic>
        <p:nvPicPr>
          <p:cNvPr id="80903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C7BB0-1CD1-418C-97A7-82245C590476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01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398CD4-60FB-4D1E-B11E-8812C96AC1F4}" type="slidenum">
              <a:rPr lang="ar-SA" smtClean="0"/>
              <a:pPr eaLnBrk="1" hangingPunct="1"/>
              <a:t>31</a:t>
            </a:fld>
            <a:endParaRPr lang="en-US" smtClean="0"/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2204864"/>
            <a:ext cx="8642350" cy="3311525"/>
          </a:xfrm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/>
            <a:r>
              <a:rPr lang="en-US" sz="2700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240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238.5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 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114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115.5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u="sng" dirty="0" smtClean="0">
                <a:solidFill>
                  <a:srgbClr val="00CC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    238.5                           115.5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212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 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213.5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105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103.5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=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         213.5                       103.5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+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b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</a:br>
            <a:r>
              <a:rPr lang="en-US" sz="2700" b="1" u="sng" dirty="0" smtClean="0"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238.5           115.5          213.5               103.5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/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u="sng" dirty="0" smtClean="0">
                <a:latin typeface="+mn-lt"/>
                <a:cs typeface="Times New Roman" pitchFamily="18" charset="0"/>
              </a:rPr>
              <a:t>2.25  -0.5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 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</a:t>
            </a:r>
            <a:br>
              <a:rPr lang="en-US" sz="2700" b="1" u="sng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238.5              115.5           213.5             103.5</a:t>
            </a:r>
            <a:r>
              <a:rPr lang="en-US" sz="2700" dirty="0" smtClean="0">
                <a:latin typeface="+mn-lt"/>
                <a:cs typeface="Times New Roman" pitchFamily="18" charset="0"/>
              </a:rPr>
              <a:t> </a:t>
            </a:r>
            <a:br>
              <a:rPr lang="en-US" sz="2700" dirty="0" smtClean="0">
                <a:latin typeface="+mn-lt"/>
                <a:cs typeface="Times New Roman" pitchFamily="18" charset="0"/>
              </a:rPr>
            </a:br>
            <a:r>
              <a:rPr lang="en-US" sz="2700" dirty="0" smtClean="0">
                <a:latin typeface="+mn-lt"/>
                <a:cs typeface="Times New Roman" pitchFamily="18" charset="0"/>
              </a:rPr>
              <a:t>=</a:t>
            </a:r>
            <a:br>
              <a:rPr lang="en-US" sz="2700" dirty="0" smtClean="0">
                <a:latin typeface="+mn-lt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62475" name="Rectangle 13"/>
          <p:cNvSpPr>
            <a:spLocks noChangeArrowheads="1"/>
          </p:cNvSpPr>
          <p:nvPr/>
        </p:nvSpPr>
        <p:spPr bwMode="auto">
          <a:xfrm>
            <a:off x="1116013" y="29241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404664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</a:rPr>
              <a:t>Yates Correction( </a:t>
            </a:r>
            <a:r>
              <a:rPr lang="en-MY" sz="2400" b="1" dirty="0" smtClean="0">
                <a:solidFill>
                  <a:srgbClr val="FF0000"/>
                </a:solidFill>
              </a:rPr>
              <a:t>Factor)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5" y="5301208"/>
            <a:ext cx="532765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E95E-79A6-4736-826A-3B0300600EBA}" type="datetime1">
              <a:rPr lang="en-MY" smtClean="0"/>
              <a:t>15/8/2021</a:t>
            </a:fld>
            <a:endParaRPr lang="en-MY"/>
          </a:p>
        </p:txBody>
      </p:sp>
      <p:pic>
        <p:nvPicPr>
          <p:cNvPr id="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27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228600" y="843449"/>
            <a:ext cx="89154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Chi square calculation procedure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/>
              <a:t>Calculate the expected values  </a:t>
            </a:r>
            <a:r>
              <a:rPr lang="en-US" sz="2400" b="1" dirty="0">
                <a:solidFill>
                  <a:srgbClr val="FF0000"/>
                </a:solidFill>
              </a:rPr>
              <a:t>E  </a:t>
            </a:r>
            <a:r>
              <a:rPr lang="en-US" sz="2400" b="1" dirty="0">
                <a:solidFill>
                  <a:schemeClr val="tx2"/>
                </a:solidFill>
              </a:rPr>
              <a:t>for each cell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Calculate the value  </a:t>
            </a:r>
            <a:r>
              <a:rPr lang="en-US" sz="2400" b="1" dirty="0">
                <a:solidFill>
                  <a:srgbClr val="FF0000"/>
                </a:solidFill>
              </a:rPr>
              <a:t>O- E </a:t>
            </a:r>
            <a:r>
              <a:rPr lang="en-US" sz="2400" b="1" dirty="0"/>
              <a:t>for </a:t>
            </a:r>
            <a:r>
              <a:rPr lang="en-US" sz="2400" b="1" dirty="0">
                <a:solidFill>
                  <a:schemeClr val="tx2"/>
                </a:solidFill>
              </a:rPr>
              <a:t>each cell 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             O is the observed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</a:rPr>
              <a:t> Square  </a:t>
            </a:r>
            <a:r>
              <a:rPr lang="en-US" sz="2400" b="1" dirty="0">
                <a:solidFill>
                  <a:schemeClr val="tx2"/>
                </a:solidFill>
              </a:rPr>
              <a:t>O-E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</a:rPr>
              <a:t> Divide </a:t>
            </a:r>
            <a:r>
              <a:rPr lang="en-US" sz="2400" b="1" dirty="0"/>
              <a:t>each   squared </a:t>
            </a:r>
            <a:r>
              <a:rPr lang="en-US" sz="2400" b="1" dirty="0">
                <a:solidFill>
                  <a:schemeClr val="tx2"/>
                </a:solidFill>
              </a:rPr>
              <a:t>O- E  </a:t>
            </a:r>
            <a:r>
              <a:rPr lang="en-US" sz="2400" b="1" dirty="0"/>
              <a:t>by </a:t>
            </a:r>
            <a:r>
              <a:rPr lang="en-US" sz="2400" b="1" dirty="0">
                <a:solidFill>
                  <a:srgbClr val="FF0000"/>
                </a:solidFill>
              </a:rPr>
              <a:t>E</a:t>
            </a:r>
            <a:r>
              <a:rPr lang="en-US" sz="2400" b="1" dirty="0"/>
              <a:t>  for </a:t>
            </a:r>
            <a:r>
              <a:rPr lang="en-US" sz="2400" b="1" dirty="0">
                <a:solidFill>
                  <a:schemeClr val="tx2"/>
                </a:solidFill>
              </a:rPr>
              <a:t>each cell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 Sum all of the values in previous step</a:t>
            </a:r>
          </a:p>
          <a:p>
            <a:r>
              <a:rPr lang="en-US" sz="2400" b="1" dirty="0" smtClean="0"/>
              <a:t>this result is </a:t>
            </a:r>
            <a:r>
              <a:rPr lang="en-US" sz="2400" b="1" dirty="0" smtClean="0">
                <a:solidFill>
                  <a:srgbClr val="FF0000"/>
                </a:solidFill>
              </a:rPr>
              <a:t>called test statistic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 smtClean="0"/>
              <a:t> identify the </a:t>
            </a:r>
            <a:r>
              <a:rPr lang="en-US" sz="2400" b="1" dirty="0" smtClean="0">
                <a:solidFill>
                  <a:srgbClr val="FF0000"/>
                </a:solidFill>
              </a:rPr>
              <a:t>critical </a:t>
            </a:r>
            <a:r>
              <a:rPr lang="en-US" sz="2400" b="1" dirty="0" smtClean="0">
                <a:solidFill>
                  <a:srgbClr val="0070C0"/>
                </a:solidFill>
              </a:rPr>
              <a:t>chi-square </a:t>
            </a:r>
            <a:r>
              <a:rPr lang="en-US" sz="2400" b="1" dirty="0" smtClean="0"/>
              <a:t>obtained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 smtClean="0"/>
              <a:t>  </a:t>
            </a:r>
            <a:r>
              <a:rPr lang="en-US" sz="2400" b="1" dirty="0"/>
              <a:t>from the chi square table.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b="1" dirty="0"/>
              <a:t>To reject the null hypothesis of equal proportion i.e. of independent variables the value of the </a:t>
            </a:r>
            <a:r>
              <a:rPr lang="en-US" sz="2400" b="1" dirty="0">
                <a:solidFill>
                  <a:srgbClr val="0070C0"/>
                </a:solidFill>
              </a:rPr>
              <a:t>test statistics </a:t>
            </a:r>
            <a:r>
              <a:rPr lang="en-US" sz="2400" b="1" dirty="0">
                <a:solidFill>
                  <a:srgbClr val="FF0000"/>
                </a:solidFill>
              </a:rPr>
              <a:t>must exceed </a:t>
            </a:r>
            <a:r>
              <a:rPr lang="en-US" sz="2400" b="1" dirty="0"/>
              <a:t>the </a:t>
            </a:r>
            <a:r>
              <a:rPr lang="en-US" sz="2400" b="1" dirty="0">
                <a:solidFill>
                  <a:srgbClr val="0070C0"/>
                </a:solidFill>
              </a:rPr>
              <a:t>critical chi-square </a:t>
            </a:r>
            <a:r>
              <a:rPr lang="en-US" sz="2400" b="1" dirty="0"/>
              <a:t>obtained from the chi square table.</a:t>
            </a:r>
            <a:r>
              <a:rPr lang="en-US" sz="2400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1141F-AA23-4F85-AED5-A926AB216DA7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32</a:t>
            </a:fld>
            <a:endParaRPr lang="en-MY"/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D46-FFC2-4C11-BCFC-250D382A4620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548680"/>
            <a:ext cx="89644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II- </a:t>
            </a:r>
            <a:r>
              <a:rPr lang="en-MY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× b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800" b="1" dirty="0">
                <a:cs typeface="Times New Roman" pitchFamily="18" charset="0"/>
              </a:rPr>
              <a:t>Third application of χ2 is a × b .</a:t>
            </a:r>
          </a:p>
          <a:p>
            <a:r>
              <a:rPr lang="en-MY" sz="2800" dirty="0">
                <a:cs typeface="Times New Roman" pitchFamily="18" charset="0"/>
              </a:rPr>
              <a:t>Here we 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rows or two columns </a:t>
            </a:r>
            <a:r>
              <a:rPr lang="en-MY" sz="2800" dirty="0">
                <a:cs typeface="Times New Roman" pitchFamily="18" charset="0"/>
              </a:rPr>
              <a:t>. </a:t>
            </a:r>
            <a:endParaRPr lang="en-MY" sz="2800" dirty="0" smtClean="0">
              <a:cs typeface="Times New Roman" pitchFamily="18" charset="0"/>
            </a:endParaRP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We </a:t>
            </a:r>
            <a:r>
              <a:rPr lang="en-MY" sz="2800" dirty="0">
                <a:cs typeface="Times New Roman" pitchFamily="18" charset="0"/>
              </a:rPr>
              <a:t>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two or more groups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outcome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In </a:t>
            </a:r>
            <a:r>
              <a:rPr lang="en-MY" sz="2800" dirty="0">
                <a:cs typeface="Times New Roman" pitchFamily="18" charset="0"/>
              </a:rPr>
              <a:t>another word we have more than four cells, we could have 6, 8, 10, ….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7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D9B8-1231-4BC2-80AB-26F044054F2D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404664"/>
            <a:ext cx="87849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400" dirty="0">
                <a:cs typeface="Times New Roman" pitchFamily="18" charset="0"/>
              </a:rPr>
              <a:t>Sample of 273 tuberculosis cases were collected . given three types of treatment either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PAS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streptomycin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combination of PAS and streptomycin </a:t>
            </a:r>
            <a:r>
              <a:rPr lang="en-MY" sz="2400" b="1" dirty="0">
                <a:cs typeface="Times New Roman" pitchFamily="18" charset="0"/>
              </a:rPr>
              <a:t>.</a:t>
            </a:r>
          </a:p>
          <a:p>
            <a:r>
              <a:rPr lang="en-MY" sz="2400" b="1" dirty="0">
                <a:cs typeface="Times New Roman" pitchFamily="18" charset="0"/>
              </a:rPr>
              <a:t>The outcome of treatment was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categorized depen</a:t>
            </a:r>
            <a:r>
              <a:rPr lang="en-MY" sz="2400" dirty="0">
                <a:cs typeface="Times New Roman" pitchFamily="18" charset="0"/>
              </a:rPr>
              <a:t>ding </a:t>
            </a:r>
            <a:r>
              <a:rPr lang="en-MY" sz="2400" b="1" dirty="0">
                <a:cs typeface="Times New Roman" pitchFamily="18" charset="0"/>
              </a:rPr>
              <a:t>on the result of sputum exam </a:t>
            </a:r>
            <a:r>
              <a:rPr lang="en-MY" sz="2400" dirty="0">
                <a:cs typeface="Times New Roman" pitchFamily="18" charset="0"/>
              </a:rPr>
              <a:t>either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positive smear positive culture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positive culture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negative culture 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99 given PAS </a:t>
            </a:r>
            <a:r>
              <a:rPr lang="en-MY" sz="2400" dirty="0">
                <a:cs typeface="Times New Roman" pitchFamily="18" charset="0"/>
              </a:rPr>
              <a:t>alone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, 65 </a:t>
            </a:r>
            <a:r>
              <a:rPr lang="en-MY" sz="2400" dirty="0">
                <a:cs typeface="Times New Roman" pitchFamily="18" charset="0"/>
              </a:rPr>
              <a:t>of them showed </a:t>
            </a:r>
            <a:r>
              <a:rPr lang="en-MY" sz="2400" dirty="0" err="1" smtClean="0">
                <a:cs typeface="Times New Roman" pitchFamily="18" charset="0"/>
              </a:rPr>
              <a:t>smear+ve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&amp;,</a:t>
            </a:r>
            <a:r>
              <a:rPr lang="en-MY" sz="2400" dirty="0" err="1" smtClean="0">
                <a:cs typeface="Times New Roman" pitchFamily="18" charset="0"/>
              </a:rPr>
              <a:t>culture+ve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while   only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13 cure</a:t>
            </a:r>
            <a:r>
              <a:rPr lang="en-MY" sz="2400" dirty="0">
                <a:cs typeface="Times New Roman" pitchFamily="18" charset="0"/>
              </a:rPr>
              <a:t>. Of  the group (90 patients ) who were  treated by combination of streptomycin &amp; </a:t>
            </a:r>
            <a:r>
              <a:rPr lang="en-MY" sz="2400" dirty="0" smtClean="0">
                <a:cs typeface="Times New Roman" pitchFamily="18" charset="0"/>
              </a:rPr>
              <a:t>PAS,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35</a:t>
            </a:r>
            <a:r>
              <a:rPr lang="en-MY" sz="2400" b="1" dirty="0">
                <a:cs typeface="Times New Roman" pitchFamily="18" charset="0"/>
              </a:rPr>
              <a:t> were shows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and negative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culture, </a:t>
            </a:r>
            <a:r>
              <a:rPr lang="en-MY" sz="2400" dirty="0">
                <a:cs typeface="Times New Roman" pitchFamily="18" charset="0"/>
              </a:rPr>
              <a:t>while </a:t>
            </a:r>
            <a:r>
              <a:rPr lang="en-MY" sz="2400" b="1" dirty="0">
                <a:cs typeface="Times New Roman" pitchFamily="18" charset="0"/>
              </a:rPr>
              <a:t>18 of </a:t>
            </a:r>
            <a:r>
              <a:rPr lang="en-MY" sz="2400" dirty="0">
                <a:cs typeface="Times New Roman" pitchFamily="18" charset="0"/>
              </a:rPr>
              <a:t>combined R   patients 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</a:t>
            </a:r>
            <a:r>
              <a:rPr lang="en-MY" sz="2400" dirty="0">
                <a:cs typeface="Times New Roman" pitchFamily="18" charset="0"/>
              </a:rPr>
              <a:t>culture </a:t>
            </a:r>
            <a:r>
              <a:rPr lang="en-MY" sz="2400" dirty="0" smtClean="0">
                <a:cs typeface="Times New Roman" pitchFamily="18" charset="0"/>
              </a:rPr>
              <a:t>.For </a:t>
            </a:r>
            <a:r>
              <a:rPr lang="en-MY" sz="2400" dirty="0">
                <a:cs typeface="Times New Roman" pitchFamily="18" charset="0"/>
              </a:rPr>
              <a:t>those treated by </a:t>
            </a:r>
            <a:r>
              <a:rPr lang="en-MY" sz="2400" dirty="0" smtClean="0">
                <a:cs typeface="Times New Roman" pitchFamily="18" charset="0"/>
              </a:rPr>
              <a:t>streptomycin,  46 smear +</a:t>
            </a:r>
            <a:r>
              <a:rPr lang="en-MY" sz="2400" dirty="0" err="1" smtClean="0">
                <a:cs typeface="Times New Roman" pitchFamily="18" charset="0"/>
              </a:rPr>
              <a:t>ve</a:t>
            </a:r>
            <a:r>
              <a:rPr lang="en-MY" sz="2400" dirty="0">
                <a:cs typeface="Times New Roman" pitchFamily="18" charset="0"/>
              </a:rPr>
              <a:t>&amp;,</a:t>
            </a:r>
            <a:r>
              <a:rPr lang="en-MY" sz="2400" dirty="0" smtClean="0">
                <a:cs typeface="Times New Roman" pitchFamily="18" charset="0"/>
              </a:rPr>
              <a:t>culture +</a:t>
            </a:r>
            <a:r>
              <a:rPr lang="en-MY" sz="2400" dirty="0" err="1">
                <a:cs typeface="Times New Roman" pitchFamily="18" charset="0"/>
              </a:rPr>
              <a:t>ve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,and </a:t>
            </a:r>
            <a:r>
              <a:rPr lang="en-MY" sz="2400" b="1" dirty="0">
                <a:cs typeface="Times New Roman" pitchFamily="18" charset="0"/>
              </a:rPr>
              <a:t>18</a:t>
            </a:r>
            <a:r>
              <a:rPr lang="en-MY" sz="2400" dirty="0">
                <a:solidFill>
                  <a:srgbClr val="EA5CC5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culture </a:t>
            </a:r>
          </a:p>
          <a:p>
            <a:endParaRPr lang="en-MY" sz="1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7C7A-1016-48DA-9A8E-82DA961A1E1B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35</a:t>
            </a:fld>
            <a:endParaRPr lang="en-MY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73151"/>
              </p:ext>
            </p:extLst>
          </p:nvPr>
        </p:nvGraphicFramePr>
        <p:xfrm>
          <a:off x="4225150" y="2996952"/>
          <a:ext cx="4982915" cy="338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208"/>
                <a:gridCol w="1034191"/>
                <a:gridCol w="940173"/>
                <a:gridCol w="846156"/>
                <a:gridCol w="1034187"/>
              </a:tblGrid>
              <a:tr h="84515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Type R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sz="2400" dirty="0"/>
                    </a:p>
                  </a:txBody>
                  <a:tcPr/>
                </a:tc>
              </a:tr>
              <a:tr h="59776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PAS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66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Times New Roman"/>
                        </a:rPr>
                        <a:t>Stre</a:t>
                      </a: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Com.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90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657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273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60232" y="3870805"/>
            <a:ext cx="495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21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29147" y="452379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 smtClean="0"/>
              <a:t>84</a:t>
            </a:r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7524328" y="4516803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20</a:t>
            </a:r>
          </a:p>
        </p:txBody>
      </p:sp>
      <p:sp>
        <p:nvSpPr>
          <p:cNvPr id="8" name="Rectangle 7"/>
          <p:cNvSpPr/>
          <p:nvPr/>
        </p:nvSpPr>
        <p:spPr>
          <a:xfrm>
            <a:off x="5580112" y="500865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37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68119" y="5780180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148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60233" y="571844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57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493846" y="571844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68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79534"/>
            <a:ext cx="83043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99 given PAS alone, 65 of them showed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smea+ve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&amp;,culture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while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only 13 cure. Of  the group (90 patients ) who were  treated by combination of streptomycin &amp; PAS 35 were shows negative smear and negative culture while 18 of combined R   patients demonstrated negative smear &amp; positive culture .for those treated by streptomycine46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smear 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&amp;,culture +</a:t>
            </a:r>
            <a:r>
              <a:rPr lang="en-MY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and 18 demonstrated negative smear &amp; positive culture </a:t>
            </a:r>
          </a:p>
        </p:txBody>
      </p:sp>
      <p:pic>
        <p:nvPicPr>
          <p:cNvPr id="1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800" y="33265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33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8F5A-1D4F-4C84-8BC0-A006245B5560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36</a:t>
            </a:fld>
            <a:endParaRPr lang="en-MY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6688"/>
            <a:ext cx="1615405" cy="60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71" y="916622"/>
            <a:ext cx="2066553" cy="98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04" y="1916831"/>
            <a:ext cx="1648875" cy="66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476672"/>
            <a:ext cx="799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PAS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96752"/>
            <a:ext cx="1844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</a:t>
            </a:r>
          </a:p>
        </p:txBody>
      </p:sp>
      <p:sp>
        <p:nvSpPr>
          <p:cNvPr id="6" name="Rectangle 5"/>
          <p:cNvSpPr/>
          <p:nvPr/>
        </p:nvSpPr>
        <p:spPr>
          <a:xfrm>
            <a:off x="340296" y="1916832"/>
            <a:ext cx="1372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581129"/>
            <a:ext cx="2859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>
                <a:solidFill>
                  <a:srgbClr val="EA5CC5"/>
                </a:solidFill>
              </a:rPr>
              <a:t>Failure rat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526" y="3059668"/>
            <a:ext cx="833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/>
              <a:t>PAS 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23903"/>
            <a:ext cx="1751549" cy="74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6824" y="3661754"/>
            <a:ext cx="1913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857374" y="3671595"/>
            <a:ext cx="2354586" cy="83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46</a:t>
            </a: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X 100  =54.8%</a:t>
            </a:r>
            <a:endParaRPr kumimoji="0" lang="en-M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84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074" y="4653136"/>
            <a:ext cx="1356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</a:t>
            </a:r>
            <a:r>
              <a:rPr lang="en-MY" dirty="0"/>
              <a:t> 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67" y="4565268"/>
            <a:ext cx="2056702" cy="59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392" y="5517231"/>
            <a:ext cx="2041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Total cure rate </a:t>
            </a: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29" y="5301208"/>
            <a:ext cx="1670298" cy="68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73095" y="95856"/>
            <a:ext cx="1945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B050"/>
                </a:solidFill>
              </a:rPr>
              <a:t>cure rate 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905996"/>
              </p:ext>
            </p:extLst>
          </p:nvPr>
        </p:nvGraphicFramePr>
        <p:xfrm>
          <a:off x="4211960" y="153145"/>
          <a:ext cx="4320480" cy="305983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0120"/>
                <a:gridCol w="864096"/>
                <a:gridCol w="864096"/>
                <a:gridCol w="648072"/>
                <a:gridCol w="864096"/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65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6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8647-FA5A-4B1C-BC33-C806F86700D5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37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51552" y="4535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Qualitative data, No. Of T.B patients, treated by 3 different regime (PAS alone, Streptomycin alone or combine both)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Outcome of treatment categorized into 3 group ( Failure, not cure and cure) . </a:t>
            </a:r>
          </a:p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Assumption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Independent random sample chosen from normal distribution population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Formulation of Hypothesis </a:t>
            </a:r>
          </a:p>
          <a:p>
            <a:r>
              <a:rPr lang="en-MY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There is no significance difference in cure rate among the three different treated group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P1¬ = P2 = P3 = P0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 difference observed is due to chance factor, sampling error and sampling variability 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There is no significance association between cure rate level and type of treatment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556792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9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C842-D92F-488D-AD28-A60BD4EA3C74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88640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/>
              <a:t>HA </a:t>
            </a:r>
            <a:endParaRPr lang="en-MY" sz="2800" dirty="0"/>
          </a:p>
          <a:p>
            <a:r>
              <a:rPr lang="en-MY" sz="2800" dirty="0"/>
              <a:t>      There is a significance difference in cure rate between three group .</a:t>
            </a:r>
          </a:p>
          <a:p>
            <a:r>
              <a:rPr lang="en-MY" sz="2800" dirty="0"/>
              <a:t>This difference due to effect of different treatment . There is no or minimum effect of chance factor .</a:t>
            </a:r>
          </a:p>
          <a:p>
            <a:r>
              <a:rPr lang="en-MY" sz="2800" dirty="0"/>
              <a:t>P1¬ ≠ P2 ≠ P3 ≠ P0 </a:t>
            </a:r>
            <a:endParaRPr lang="en-MY" sz="2800" dirty="0" smtClean="0"/>
          </a:p>
          <a:p>
            <a:endParaRPr lang="en-US" dirty="0"/>
          </a:p>
          <a:p>
            <a:r>
              <a:rPr lang="en-US" sz="2400" dirty="0"/>
              <a:t>Critical region </a:t>
            </a:r>
          </a:p>
          <a:p>
            <a:r>
              <a:rPr lang="en-US" sz="2400" dirty="0" err="1"/>
              <a:t>d.F</a:t>
            </a:r>
            <a:r>
              <a:rPr lang="en-US" sz="2400" dirty="0"/>
              <a:t> = (C – 1) (r – 1) </a:t>
            </a:r>
          </a:p>
          <a:p>
            <a:r>
              <a:rPr lang="en-US" sz="2400" dirty="0"/>
              <a:t>       = (3 – 1) ( 3 – 1)  = 4</a:t>
            </a:r>
          </a:p>
          <a:p>
            <a:r>
              <a:rPr lang="el-GR" sz="2400" dirty="0"/>
              <a:t>α = 0.05</a:t>
            </a:r>
          </a:p>
          <a:p>
            <a:r>
              <a:rPr lang="en-US" sz="2400" dirty="0"/>
              <a:t>tabulated   </a:t>
            </a:r>
            <a:r>
              <a:rPr lang="el-GR" sz="2400" dirty="0"/>
              <a:t>χ2  = 9.488</a:t>
            </a:r>
          </a:p>
          <a:p>
            <a:r>
              <a:rPr lang="el-GR" dirty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32" y="5157192"/>
            <a:ext cx="246880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424" y="2780928"/>
            <a:ext cx="4587230" cy="291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8683"/>
            <a:ext cx="950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C4C2-AAB0-44CB-988D-55E637EDA91F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69179" y="188640"/>
            <a:ext cx="56709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 expected (E) 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                          Grand total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E65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=53.67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E21 ==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E13=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24.66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E46=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=45.54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E18=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17.54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E20=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=20.9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E37=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90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48.8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2120" y="8933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E18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X57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18.8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E35=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X68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22.42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221940"/>
              </p:ext>
            </p:extLst>
          </p:nvPr>
        </p:nvGraphicFramePr>
        <p:xfrm>
          <a:off x="7236296" y="1678182"/>
          <a:ext cx="4982915" cy="3334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208"/>
                <a:gridCol w="1034191"/>
                <a:gridCol w="940173"/>
                <a:gridCol w="846156"/>
                <a:gridCol w="1034187"/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37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03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412776"/>
            <a:ext cx="88924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Chi square (χ</a:t>
            </a:r>
            <a:r>
              <a:rPr kumimoji="0" lang="en-US" sz="2800" b="1" u="sng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It is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sum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of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squared difference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between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observed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(O)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and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expected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(E)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frequency,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divided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by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expected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717587"/>
              </p:ext>
            </p:extLst>
          </p:nvPr>
        </p:nvGraphicFramePr>
        <p:xfrm>
          <a:off x="3419872" y="3501008"/>
          <a:ext cx="374441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01008"/>
                        <a:ext cx="3744416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6C8-A753-4DAD-8F1C-367C6CABCBA1}" type="datetime1">
              <a:rPr lang="en-MY" smtClean="0"/>
              <a:t>15/8/2021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9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65618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50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BDF-96FC-4475-B730-2119187EA383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40</a:t>
            </a:fld>
            <a:endParaRPr lang="en-MY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2393745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102" y="2060848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(</a:t>
            </a:r>
            <a:r>
              <a:rPr lang="en-US" sz="2400" u="sng" dirty="0"/>
              <a:t>65-53.67 )</a:t>
            </a:r>
            <a:r>
              <a:rPr lang="en-US" sz="2400" u="sng" baseline="30000" dirty="0"/>
              <a:t>2</a:t>
            </a:r>
            <a:r>
              <a:rPr lang="en-US" sz="2400" dirty="0"/>
              <a:t> + (</a:t>
            </a:r>
            <a:r>
              <a:rPr lang="en-US" sz="2400" u="sng" dirty="0"/>
              <a:t>21-20.67)</a:t>
            </a:r>
            <a:r>
              <a:rPr lang="en-US" sz="2400" u="sng" baseline="30000" dirty="0"/>
              <a:t> 2</a:t>
            </a:r>
            <a:r>
              <a:rPr lang="en-US" sz="2400" dirty="0"/>
              <a:t> + (</a:t>
            </a:r>
            <a:r>
              <a:rPr lang="en-US" sz="2400" u="sng" dirty="0"/>
              <a:t>13-24.66)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46-45.54)</a:t>
            </a:r>
            <a:r>
              <a:rPr lang="en-US" sz="2400" u="sng" baseline="30000" dirty="0"/>
              <a:t>2</a:t>
            </a:r>
            <a:r>
              <a:rPr lang="en-US" sz="2400" dirty="0"/>
              <a:t>  (</a:t>
            </a:r>
            <a:r>
              <a:rPr lang="en-US" sz="2400" u="sng" dirty="0"/>
              <a:t>18-17.54)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</a:t>
            </a:r>
            <a:endParaRPr lang="en-US" sz="2400" dirty="0" smtClean="0"/>
          </a:p>
          <a:p>
            <a:r>
              <a:rPr lang="en-US" sz="2400" dirty="0"/>
              <a:t>53.67 </a:t>
            </a:r>
            <a:r>
              <a:rPr lang="en-US" sz="2400" dirty="0" smtClean="0"/>
              <a:t>                       20.67          </a:t>
            </a:r>
            <a:r>
              <a:rPr lang="en-US" sz="2400" dirty="0"/>
              <a:t>24.66     </a:t>
            </a:r>
            <a:r>
              <a:rPr lang="en-US" sz="2400" dirty="0" smtClean="0"/>
              <a:t>               </a:t>
            </a:r>
            <a:r>
              <a:rPr lang="en-US" sz="2400" dirty="0"/>
              <a:t>45.54          </a:t>
            </a:r>
            <a:r>
              <a:rPr lang="en-US" sz="2400" dirty="0" smtClean="0"/>
              <a:t>17.54</a:t>
            </a:r>
            <a:endParaRPr lang="en-US" sz="2400" dirty="0"/>
          </a:p>
          <a:p>
            <a:r>
              <a:rPr lang="en-US" sz="2400" dirty="0" smtClean="0"/>
              <a:t>(</a:t>
            </a:r>
            <a:r>
              <a:rPr lang="en-US" sz="2400" u="sng" dirty="0"/>
              <a:t>20-20.9)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(</a:t>
            </a:r>
            <a:r>
              <a:rPr lang="en-US" sz="2400" u="sng" dirty="0"/>
              <a:t>37-48.8)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18-18.8 )</a:t>
            </a:r>
            <a:r>
              <a:rPr lang="en-US" sz="2400" u="sng" baseline="30000" dirty="0"/>
              <a:t>2</a:t>
            </a:r>
            <a:r>
              <a:rPr lang="en-US" sz="2400" u="sng" dirty="0"/>
              <a:t>+</a:t>
            </a:r>
            <a:r>
              <a:rPr lang="en-US" sz="2400" dirty="0"/>
              <a:t> ( </a:t>
            </a:r>
            <a:r>
              <a:rPr lang="en-US" sz="2400" u="sng" dirty="0"/>
              <a:t>35-22.42)</a:t>
            </a:r>
            <a:r>
              <a:rPr lang="en-US" sz="2400" u="sng" baseline="30000" dirty="0"/>
              <a:t>2</a:t>
            </a:r>
            <a:endParaRPr lang="en-MY" sz="2400" dirty="0"/>
          </a:p>
          <a:p>
            <a:r>
              <a:rPr lang="en-US" sz="2400" dirty="0"/>
              <a:t>  20.9         </a:t>
            </a:r>
            <a:r>
              <a:rPr lang="en-US" sz="2400" dirty="0" smtClean="0"/>
              <a:t>                </a:t>
            </a:r>
            <a:r>
              <a:rPr lang="en-US" sz="2400" dirty="0"/>
              <a:t>48.8         18.8           </a:t>
            </a:r>
            <a:r>
              <a:rPr lang="en-US" sz="2400" dirty="0" smtClean="0"/>
              <a:t>22.42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0757" y="3540535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=</a:t>
            </a:r>
            <a:r>
              <a:rPr lang="en-MY" sz="2400" dirty="0" smtClean="0"/>
              <a:t>2.4+0.005+5.513+0.005+0.012+0.047+2.85+0.034+7.067=17.978</a:t>
            </a:r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295997" y="4361036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Calculated χ2 greater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tabulated χ2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Calculated χ2</a:t>
            </a:r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fall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in area of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rejection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 </a:t>
            </a:r>
            <a:r>
              <a:rPr lang="en-MY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we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reject no significance difference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There is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significance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difference in cure rate between the three groups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&lt; 0.05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933056"/>
            <a:ext cx="3275856" cy="12961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303555"/>
              </p:ext>
            </p:extLst>
          </p:nvPr>
        </p:nvGraphicFramePr>
        <p:xfrm>
          <a:off x="4211960" y="-287385"/>
          <a:ext cx="4982915" cy="22762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4543"/>
                <a:gridCol w="1008112"/>
                <a:gridCol w="1259917"/>
                <a:gridCol w="1188355"/>
                <a:gridCol w="691988"/>
              </a:tblGrid>
              <a:tr h="25951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Type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endParaRPr lang="en-MY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r>
                        <a:rPr lang="en-MY" sz="16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16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16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16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16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 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en-MY" sz="16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16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0047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PAS</a:t>
                      </a:r>
                      <a:endParaRPr lang="en-MY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65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53.67</a:t>
                      </a:r>
                      <a:endParaRPr lang="en-MY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21</a:t>
                      </a:r>
                      <a:r>
                        <a:rPr lang="en-US" sz="1600" baseline="0" dirty="0" smtClean="0">
                          <a:effectLst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20.67</a:t>
                      </a:r>
                      <a:endParaRPr lang="en-MY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13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24.66</a:t>
                      </a:r>
                      <a:endParaRPr lang="en-MY" sz="16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99</a:t>
                      </a:r>
                      <a:endParaRPr lang="en-MY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Stre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MY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46</a:t>
                      </a:r>
                      <a:r>
                        <a:rPr lang="en-US" sz="1600" baseline="0" dirty="0" smtClean="0">
                          <a:effectLst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45.54</a:t>
                      </a:r>
                      <a:endParaRPr lang="en-MY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18</a:t>
                      </a:r>
                      <a:r>
                        <a:rPr lang="en-US" sz="1600" baseline="0" dirty="0" smtClean="0">
                          <a:effectLst/>
                        </a:rPr>
                        <a:t>  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17.54</a:t>
                      </a:r>
                      <a:endParaRPr lang="en-MY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20.9</a:t>
                      </a:r>
                      <a:endParaRPr lang="en-MY" sz="16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84</a:t>
                      </a:r>
                      <a:endParaRPr lang="en-MY" sz="1600" dirty="0">
                        <a:latin typeface="+mn-lt"/>
                      </a:endParaRPr>
                    </a:p>
                  </a:txBody>
                  <a:tcPr/>
                </a:tc>
              </a:tr>
              <a:tr h="219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Com.</a:t>
                      </a:r>
                      <a:endParaRPr lang="en-MY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37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48.8</a:t>
                      </a:r>
                      <a:endParaRPr lang="en-MY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18</a:t>
                      </a:r>
                      <a:r>
                        <a:rPr lang="en-US" sz="1600" baseline="0" dirty="0" smtClean="0">
                          <a:effectLst/>
                        </a:rPr>
                        <a:t> 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18.8</a:t>
                      </a:r>
                      <a:endParaRPr lang="en-MY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35</a:t>
                      </a:r>
                      <a:r>
                        <a:rPr lang="en-US" sz="1600" baseline="0" dirty="0" smtClean="0">
                          <a:effectLst/>
                        </a:rPr>
                        <a:t> 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22.42</a:t>
                      </a:r>
                      <a:endParaRPr lang="en-MY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90</a:t>
                      </a:r>
                      <a:endParaRPr lang="en-MY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108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</a:t>
                      </a:r>
                      <a:endParaRPr lang="en-MY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148</a:t>
                      </a:r>
                      <a:endParaRPr lang="en-MY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57</a:t>
                      </a:r>
                      <a:endParaRPr lang="en-MY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68</a:t>
                      </a:r>
                      <a:endParaRPr lang="en-MY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273</a:t>
                      </a:r>
                      <a:endParaRPr lang="en-MY" sz="1600" dirty="0" smtClean="0">
                        <a:effectLst/>
                      </a:endParaRPr>
                    </a:p>
                    <a:p>
                      <a:endParaRPr lang="en-MY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1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381000" y="944394"/>
            <a:ext cx="84582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dirty="0"/>
              <a:t>  </a:t>
            </a:r>
            <a:r>
              <a:rPr lang="en-US" sz="2800" b="1" u="sng" dirty="0">
                <a:solidFill>
                  <a:srgbClr val="0000FF"/>
                </a:solidFill>
              </a:rPr>
              <a:t>Validity of </a:t>
            </a:r>
            <a:r>
              <a:rPr lang="en-US" sz="2800" b="1" dirty="0">
                <a:solidFill>
                  <a:srgbClr val="0000FF"/>
                </a:solidFill>
              </a:rPr>
              <a:t>χ2</a:t>
            </a:r>
            <a:endParaRPr lang="en-US" sz="2800" b="1" u="sng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66"/>
                </a:solidFill>
              </a:rPr>
              <a:t>  </a:t>
            </a:r>
            <a:r>
              <a:rPr lang="en-US" sz="2400" b="1" dirty="0">
                <a:solidFill>
                  <a:srgbClr val="000066"/>
                </a:solidFill>
              </a:rPr>
              <a:t>When the </a:t>
            </a:r>
            <a:r>
              <a:rPr lang="en-US" sz="2400" b="1" dirty="0">
                <a:solidFill>
                  <a:srgbClr val="FF0000"/>
                </a:solidFill>
              </a:rPr>
              <a:t>expected numbers are very </a:t>
            </a:r>
            <a:r>
              <a:rPr lang="en-US" sz="2400" b="1" dirty="0">
                <a:solidFill>
                  <a:srgbClr val="000066"/>
                </a:solidFill>
              </a:rPr>
              <a:t>small the chi square test is </a:t>
            </a:r>
            <a:r>
              <a:rPr lang="en-US" sz="2400" b="1" dirty="0">
                <a:solidFill>
                  <a:srgbClr val="FF0000"/>
                </a:solidFill>
              </a:rPr>
              <a:t>not  good enough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 We recommended other test (Exact Test ) </a:t>
            </a:r>
          </a:p>
          <a:p>
            <a:r>
              <a:rPr lang="en-US" sz="2400" b="1" u="sng" dirty="0">
                <a:solidFill>
                  <a:srgbClr val="C00000"/>
                </a:solidFill>
              </a:rPr>
              <a:t>Thus </a:t>
            </a:r>
            <a:r>
              <a:rPr lang="en-US" sz="2400" b="1" dirty="0">
                <a:solidFill>
                  <a:srgbClr val="C00000"/>
                </a:solidFill>
              </a:rPr>
              <a:t>χ2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b="1" u="sng" dirty="0">
                <a:solidFill>
                  <a:srgbClr val="C00000"/>
                </a:solidFill>
              </a:rPr>
              <a:t>is  valid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66"/>
                </a:solidFill>
              </a:rPr>
              <a:t>when the overall total is </a:t>
            </a:r>
            <a:r>
              <a:rPr lang="en-US" sz="2400" b="1" dirty="0">
                <a:solidFill>
                  <a:srgbClr val="00B050"/>
                </a:solidFill>
              </a:rPr>
              <a:t>more than 40 </a:t>
            </a:r>
            <a:r>
              <a:rPr lang="en-US" sz="2400" b="1" dirty="0">
                <a:solidFill>
                  <a:srgbClr val="000066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regardless the expected values  </a:t>
            </a:r>
          </a:p>
          <a:p>
            <a:pPr>
              <a:buClr>
                <a:srgbClr val="00FF00"/>
              </a:buClr>
              <a:buFont typeface="Wingdings" pitchFamily="2" charset="2"/>
              <a:buNone/>
            </a:pPr>
            <a:r>
              <a:rPr lang="en-US" sz="2400" b="1" dirty="0">
                <a:solidFill>
                  <a:srgbClr val="000066"/>
                </a:solidFill>
              </a:rPr>
              <a:t>                       and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66"/>
                </a:solidFill>
              </a:rPr>
              <a:t>when the overall total </a:t>
            </a:r>
            <a:r>
              <a:rPr lang="en-US" sz="2400" b="1" dirty="0">
                <a:solidFill>
                  <a:srgbClr val="0070C0"/>
                </a:solidFill>
              </a:rPr>
              <a:t>between 20 and 40  </a:t>
            </a:r>
            <a:r>
              <a:rPr lang="en-US" sz="2400" b="1" dirty="0">
                <a:solidFill>
                  <a:srgbClr val="000066"/>
                </a:solidFill>
              </a:rPr>
              <a:t>provided that </a:t>
            </a:r>
            <a:r>
              <a:rPr lang="en-US" sz="2400" b="1" dirty="0">
                <a:solidFill>
                  <a:srgbClr val="0070C0"/>
                </a:solidFill>
              </a:rPr>
              <a:t>all expected values are at least </a:t>
            </a:r>
            <a:r>
              <a:rPr lang="en-US" sz="2400" b="1" dirty="0">
                <a:solidFill>
                  <a:srgbClr val="FF0000"/>
                </a:solidFill>
              </a:rPr>
              <a:t>5 </a:t>
            </a:r>
          </a:p>
        </p:txBody>
      </p:sp>
      <p:pic>
        <p:nvPicPr>
          <p:cNvPr id="8294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78C0-5458-4660-A6C9-68BA85D20870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41</a:t>
            </a:fld>
            <a:endParaRPr lang="en-MY"/>
          </a:p>
        </p:txBody>
      </p:sp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6725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1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" y="457200"/>
            <a:ext cx="8915400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1"/>
            <a:r>
              <a:rPr lang="en-US" dirty="0"/>
              <a:t>  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Chi square is valid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/>
              <a:t>provided that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cs typeface="Times New Roman" pitchFamily="18" charset="0"/>
              </a:rPr>
              <a:t>less than 20% of expected numbers are less than 5 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cs typeface="Times New Roman" pitchFamily="18" charset="0"/>
              </a:rPr>
              <a:t> And none is less than 1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endParaRPr lang="en-US" sz="2800" b="1" dirty="0">
              <a:cs typeface="Times New Roman" pitchFamily="18" charset="0"/>
            </a:endParaRPr>
          </a:p>
          <a:p>
            <a:pPr rtl="1"/>
            <a:r>
              <a:rPr lang="en-US" sz="2800" b="1" dirty="0">
                <a:cs typeface="Times New Roman" pitchFamily="18" charset="0"/>
              </a:rPr>
              <a:t>This restriction can be overcome by </a:t>
            </a:r>
          </a:p>
          <a:p>
            <a:pPr rtl="1"/>
            <a:r>
              <a:rPr lang="en-US" sz="2700" b="1" dirty="0">
                <a:cs typeface="Times New Roman" pitchFamily="18" charset="0"/>
              </a:rPr>
              <a:t>combining rows or columns with the low expected numbers</a:t>
            </a:r>
            <a:r>
              <a:rPr lang="en-US" sz="2800" b="1" dirty="0">
                <a:cs typeface="Times New Roman" pitchFamily="18" charset="0"/>
              </a:rPr>
              <a:t>   provide that these combination make biological sense </a:t>
            </a:r>
          </a:p>
        </p:txBody>
      </p:sp>
      <p:sp>
        <p:nvSpPr>
          <p:cNvPr id="48131" name="AutoShape 4"/>
          <p:cNvSpPr>
            <a:spLocks noChangeArrowheads="1"/>
          </p:cNvSpPr>
          <p:nvPr/>
        </p:nvSpPr>
        <p:spPr bwMode="auto">
          <a:xfrm>
            <a:off x="7924800" y="6172200"/>
            <a:ext cx="976313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en-US"/>
              <a:t>The expected No</a:t>
            </a:r>
          </a:p>
        </p:txBody>
      </p:sp>
      <p:pic>
        <p:nvPicPr>
          <p:cNvPr id="481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304800" y="4724400"/>
            <a:ext cx="8610600" cy="18383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buClr>
                <a:srgbClr val="3366CC"/>
              </a:buClr>
              <a:buFont typeface="Wingdings" pitchFamily="2" charset="2"/>
              <a:buChar char="ü"/>
            </a:pPr>
            <a:r>
              <a:rPr lang="en-US" sz="2800" b="1"/>
              <a:t>Chi square is only valid if applied to the actual numbers in the various categories . </a:t>
            </a:r>
          </a:p>
          <a:p>
            <a:pPr>
              <a:buClr>
                <a:srgbClr val="00CCFF"/>
              </a:buClr>
              <a:buFont typeface="Wingdings" pitchFamily="2" charset="2"/>
              <a:buChar char="ü"/>
            </a:pPr>
            <a:r>
              <a:rPr lang="en-US" sz="2800" b="1"/>
              <a:t>It must  never be applied to table showing just proportions or percentages</a:t>
            </a:r>
            <a:r>
              <a:rPr lang="en-US" sz="2800"/>
              <a:t> </a:t>
            </a:r>
          </a:p>
        </p:txBody>
      </p:sp>
      <p:sp>
        <p:nvSpPr>
          <p:cNvPr id="6" name="5-Point Star 5"/>
          <p:cNvSpPr/>
          <p:nvPr/>
        </p:nvSpPr>
        <p:spPr bwMode="auto">
          <a:xfrm>
            <a:off x="7848600" y="228600"/>
            <a:ext cx="914400" cy="9144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370193"/>
              </p:ext>
            </p:extLst>
          </p:nvPr>
        </p:nvGraphicFramePr>
        <p:xfrm>
          <a:off x="5787751" y="893958"/>
          <a:ext cx="2518049" cy="498083"/>
        </p:xfrm>
        <a:graphic>
          <a:graphicData uri="http://schemas.openxmlformats.org/drawingml/2006/table">
            <a:tbl>
              <a:tblPr rtl="1"/>
              <a:tblGrid>
                <a:gridCol w="347231"/>
                <a:gridCol w="694462"/>
                <a:gridCol w="738428"/>
                <a:gridCol w="737928"/>
              </a:tblGrid>
              <a:tr h="498083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4A40-9C5D-4B6F-B8D2-A9620AEC8AC4}" type="datetime1">
              <a:rPr lang="en-MY" smtClean="0"/>
              <a:t>15/8/2021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655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ChangeArrowheads="1"/>
          </p:cNvSpPr>
          <p:nvPr/>
        </p:nvSpPr>
        <p:spPr bwMode="auto">
          <a:xfrm>
            <a:off x="571500" y="2071688"/>
            <a:ext cx="82867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/>
          <a:p>
            <a:r>
              <a:rPr lang="en-US" sz="36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Fisher's exact test of independence</a:t>
            </a:r>
          </a:p>
          <a:p>
            <a:pPr eaLnBrk="0" hangingPunct="0"/>
            <a:endParaRPr lang="en-US"/>
          </a:p>
        </p:txBody>
      </p:sp>
      <p:sp>
        <p:nvSpPr>
          <p:cNvPr id="3" name="5-Point Star 2"/>
          <p:cNvSpPr/>
          <p:nvPr/>
        </p:nvSpPr>
        <p:spPr bwMode="auto">
          <a:xfrm>
            <a:off x="7848600" y="300038"/>
            <a:ext cx="914400" cy="9144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44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C4A3-D031-45C9-BA85-9519608DB56A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807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228600" y="679336"/>
            <a:ext cx="87358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Chi </a:t>
            </a: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square test denoted  </a:t>
            </a:r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X²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This has two  common  applications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: 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u="sng" dirty="0">
                <a:cs typeface="Times New Roman" pitchFamily="18" charset="0"/>
              </a:rPr>
              <a:t>first as test</a:t>
            </a:r>
            <a:r>
              <a:rPr lang="en-US" sz="2400" b="1" dirty="0">
                <a:cs typeface="Times New Roman" pitchFamily="18" charset="0"/>
              </a:rPr>
              <a:t>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whether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two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categorical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variables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are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independent      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or not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endParaRPr lang="en-US" sz="2400" dirty="0">
              <a:solidFill>
                <a:schemeClr val="bg1"/>
              </a:solidFill>
              <a:cs typeface="Times New Roman" pitchFamily="18" charset="0"/>
            </a:endParaRP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u="sng" dirty="0">
                <a:cs typeface="Times New Roman" pitchFamily="18" charset="0"/>
              </a:rPr>
              <a:t>second as</a:t>
            </a:r>
            <a:r>
              <a:rPr lang="en-US" sz="2400" dirty="0">
                <a:cs typeface="Times New Roman" pitchFamily="18" charset="0"/>
              </a:rPr>
              <a:t> a test of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400" b="1" dirty="0">
                <a:cs typeface="Times New Roman" pitchFamily="18" charset="0"/>
              </a:rPr>
              <a:t>whether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two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proportions </a:t>
            </a:r>
            <a:r>
              <a:rPr lang="en-US" sz="2400" b="1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equal or not</a:t>
            </a:r>
          </a:p>
        </p:txBody>
      </p:sp>
      <p:pic>
        <p:nvPicPr>
          <p:cNvPr id="307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340623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228600" y="4110870"/>
            <a:ext cx="4775448" cy="2123658"/>
          </a:xfrm>
          <a:prstGeom prst="rect">
            <a:avLst/>
          </a:prstGeom>
          <a:noFill/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70000"/>
              </a:lnSpc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Chi square be calculated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                                   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²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  <a:endParaRPr lang="en-US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(observed – Expected)  / Expected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FFC000"/>
                </a:solidFill>
                <a:cs typeface="Times New Roman" pitchFamily="18" charset="0"/>
              </a:rPr>
              <a:t> </a:t>
            </a:r>
            <a:endParaRPr lang="en-US" sz="2400" b="1" dirty="0">
              <a:solidFill>
                <a:srgbClr val="FFC00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for each cell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in the contingency table and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summing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them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36644"/>
              </p:ext>
            </p:extLst>
          </p:nvPr>
        </p:nvGraphicFramePr>
        <p:xfrm>
          <a:off x="5557889" y="5029200"/>
          <a:ext cx="32400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1130300" imgH="419100" progId="Equation.3">
                  <p:embed/>
                </p:oleObj>
              </mc:Choice>
              <mc:Fallback>
                <p:oleObj name="Equation" r:id="rId5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889" y="5029200"/>
                        <a:ext cx="3240088" cy="10668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412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6858000" y="6372225"/>
            <a:ext cx="1676400" cy="485775"/>
          </a:xfrm>
          <a:prstGeom prst="notchedRightArrow">
            <a:avLst>
              <a:gd name="adj1" fmla="val 50000"/>
              <a:gd name="adj2" fmla="val 862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CCFF"/>
                </a:solidFill>
              </a:rPr>
              <a:t>contingency table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3039-E18F-4E14-98B9-D589D475DC1A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337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1412776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Application of χ²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2 × 2 table .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a × b table .</a:t>
            </a:r>
            <a:endParaRPr lang="en-MY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183C-2A6E-494D-96D9-F893CAE98C3C}" type="datetime1">
              <a:rPr lang="en-MY" smtClean="0"/>
              <a:t>15/8/2021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6</a:t>
            </a:fld>
            <a:endParaRPr lang="en-MY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25704"/>
              </p:ext>
            </p:extLst>
          </p:nvPr>
        </p:nvGraphicFramePr>
        <p:xfrm>
          <a:off x="4572000" y="3645024"/>
          <a:ext cx="4184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4" imgW="1130300" imgH="419100" progId="Equation.3">
                  <p:embed/>
                </p:oleObj>
              </mc:Choice>
              <mc:Fallback>
                <p:oleObj name="Equation" r:id="rId4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5024"/>
                        <a:ext cx="4184650" cy="12192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63" y="105273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93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0825" y="287407"/>
            <a:ext cx="86788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× 2 table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The application of </a:t>
            </a: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χ²</a:t>
            </a:r>
            <a:r>
              <a:rPr lang="en-US" sz="2800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is to test the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 association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between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certain factor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that we are interested in .</a:t>
            </a: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Here we have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groups with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outcomes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    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for each group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.</a:t>
            </a:r>
          </a:p>
          <a:p>
            <a:endParaRPr lang="en-US" sz="28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In this case we use what we call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682F"/>
                </a:solidFill>
                <a:cs typeface="Times New Roman" pitchFamily="18" charset="0"/>
              </a:rPr>
              <a:t>it</a:t>
            </a:r>
            <a:r>
              <a:rPr lang="en-US" sz="2800" dirty="0">
                <a:solidFill>
                  <a:srgbClr val="00682F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682F"/>
                </a:solidFill>
                <a:cs typeface="Times New Roman" pitchFamily="18" charset="0"/>
              </a:rPr>
              <a:t>2 × 2 table</a:t>
            </a:r>
            <a:r>
              <a:rPr lang="en-US" sz="2800" dirty="0">
                <a:solidFill>
                  <a:srgbClr val="00682F"/>
                </a:solidFill>
                <a:cs typeface="Times New Roman" pitchFamily="18" charset="0"/>
              </a:rPr>
              <a:t> .</a:t>
            </a:r>
          </a:p>
          <a:p>
            <a:endParaRPr lang="en-US" sz="28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In this case we are going to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compare between </a:t>
            </a: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   two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proportion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of population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eaLnBrk="0" hangingPunct="0"/>
            <a:endParaRPr lang="en-US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6553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109A-1EE4-43EE-A1BA-CFBC60A7ACD6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910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152400" y="533400"/>
            <a:ext cx="8991600" cy="4600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FF9900"/>
                </a:solidFill>
              </a:rPr>
              <a:t>Example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A </a:t>
            </a:r>
            <a:r>
              <a:rPr lang="en-US" sz="2600" b="1" dirty="0">
                <a:solidFill>
                  <a:srgbClr val="002060"/>
                </a:solidFill>
              </a:rPr>
              <a:t>sample of</a:t>
            </a:r>
            <a:r>
              <a:rPr lang="en-US" sz="2600" b="1" dirty="0">
                <a:solidFill>
                  <a:srgbClr val="C00000"/>
                </a:solidFill>
              </a:rPr>
              <a:t> 460 </a:t>
            </a:r>
            <a:r>
              <a:rPr lang="en-US" sz="2600" b="1" dirty="0">
                <a:solidFill>
                  <a:srgbClr val="000066"/>
                </a:solidFill>
              </a:rPr>
              <a:t>adult was chosen ,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 240 </a:t>
            </a:r>
            <a:r>
              <a:rPr lang="en-US" sz="2600" b="1" dirty="0">
                <a:solidFill>
                  <a:srgbClr val="000066"/>
                </a:solidFill>
              </a:rPr>
              <a:t>were given influenza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 vaccine </a:t>
            </a:r>
            <a:r>
              <a:rPr lang="en-US" sz="2600" b="1" dirty="0">
                <a:solidFill>
                  <a:srgbClr val="000066"/>
                </a:solidFill>
              </a:rPr>
              <a:t>while the </a:t>
            </a:r>
            <a:r>
              <a:rPr lang="en-US" sz="2600" b="1" dirty="0">
                <a:solidFill>
                  <a:srgbClr val="008000"/>
                </a:solidFill>
              </a:rPr>
              <a:t>remaining </a:t>
            </a:r>
            <a:r>
              <a:rPr lang="en-US" sz="2600" b="1" dirty="0">
                <a:solidFill>
                  <a:srgbClr val="000066"/>
                </a:solidFill>
              </a:rPr>
              <a:t>given </a:t>
            </a:r>
            <a:r>
              <a:rPr lang="en-US" sz="2600" b="1" dirty="0">
                <a:solidFill>
                  <a:srgbClr val="008000"/>
                </a:solidFill>
              </a:rPr>
              <a:t>placebo</a:t>
            </a:r>
            <a:r>
              <a:rPr lang="en-US" sz="2600" b="1" dirty="0">
                <a:solidFill>
                  <a:schemeClr val="bg1"/>
                </a:solidFill>
              </a:rPr>
              <a:t>. </a:t>
            </a:r>
            <a:r>
              <a:rPr lang="en-US" sz="2600" b="1" dirty="0">
                <a:solidFill>
                  <a:srgbClr val="000066"/>
                </a:solidFill>
              </a:rPr>
              <a:t>Overall </a:t>
            </a:r>
            <a:r>
              <a:rPr lang="en-US" sz="2600" b="1" dirty="0">
                <a:solidFill>
                  <a:srgbClr val="008000"/>
                </a:solidFill>
              </a:rPr>
              <a:t>100 </a:t>
            </a:r>
            <a:r>
              <a:rPr lang="en-US" sz="2600" b="1" dirty="0">
                <a:solidFill>
                  <a:srgbClr val="000066"/>
                </a:solidFill>
              </a:rPr>
              <a:t>persons contracted influenza  </a:t>
            </a:r>
            <a:r>
              <a:rPr lang="en-US" sz="2600" b="1" dirty="0" smtClean="0">
                <a:solidFill>
                  <a:srgbClr val="000066"/>
                </a:solidFill>
              </a:rPr>
              <a:t> of </a:t>
            </a:r>
            <a:r>
              <a:rPr lang="en-US" sz="2600" b="1" dirty="0">
                <a:solidFill>
                  <a:srgbClr val="000066"/>
                </a:solidFill>
              </a:rPr>
              <a:t>whom </a:t>
            </a:r>
            <a:r>
              <a:rPr lang="en-US" sz="2600" b="1" dirty="0">
                <a:solidFill>
                  <a:srgbClr val="C00000"/>
                </a:solidFill>
              </a:rPr>
              <a:t>20</a:t>
            </a:r>
            <a:r>
              <a:rPr lang="en-US" sz="2600" b="1" dirty="0">
                <a:solidFill>
                  <a:srgbClr val="67D8F3"/>
                </a:solidFill>
              </a:rPr>
              <a:t> </a:t>
            </a:r>
            <a:r>
              <a:rPr lang="en-US" sz="2600" b="1" dirty="0">
                <a:solidFill>
                  <a:srgbClr val="000066"/>
                </a:solidFill>
              </a:rPr>
              <a:t>were in  vaccine group .</a:t>
            </a:r>
          </a:p>
          <a:p>
            <a:pPr>
              <a:lnSpc>
                <a:spcPct val="150000"/>
              </a:lnSpc>
              <a:defRPr/>
            </a:pP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en-US" sz="2600" b="1" dirty="0">
                <a:solidFill>
                  <a:srgbClr val="000066"/>
                </a:solidFill>
              </a:rPr>
              <a:t>we would like to assess the strength of evidence that vaccination affect the probability of contracting disease </a:t>
            </a:r>
          </a:p>
          <a:p>
            <a:pPr>
              <a:lnSpc>
                <a:spcPct val="150000"/>
              </a:lnSpc>
              <a:defRPr/>
            </a:pP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en-US" sz="2600" b="1" dirty="0">
                <a:solidFill>
                  <a:srgbClr val="0070C0"/>
                </a:solidFill>
              </a:rPr>
              <a:t>is there any evidence that </a:t>
            </a:r>
            <a:r>
              <a:rPr lang="en-US" sz="2600" b="1" dirty="0">
                <a:solidFill>
                  <a:srgbClr val="FF0000"/>
                </a:solidFill>
              </a:rPr>
              <a:t>vaccine have an effect </a:t>
            </a:r>
            <a:r>
              <a:rPr lang="en-US" sz="2600" b="1" dirty="0">
                <a:solidFill>
                  <a:srgbClr val="0070C0"/>
                </a:solidFill>
              </a:rPr>
              <a:t>on contracting the disease      ??</a:t>
            </a:r>
          </a:p>
        </p:txBody>
      </p:sp>
      <p:sp>
        <p:nvSpPr>
          <p:cNvPr id="66563" name="AutoShape 4"/>
          <p:cNvSpPr>
            <a:spLocks noChangeArrowheads="1"/>
          </p:cNvSpPr>
          <p:nvPr/>
        </p:nvSpPr>
        <p:spPr bwMode="auto">
          <a:xfrm>
            <a:off x="1785938" y="5357813"/>
            <a:ext cx="1428750" cy="28575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AutoShape 5"/>
          <p:cNvSpPr>
            <a:spLocks noChangeArrowheads="1"/>
          </p:cNvSpPr>
          <p:nvPr/>
        </p:nvSpPr>
        <p:spPr bwMode="auto">
          <a:xfrm>
            <a:off x="3286125" y="5715000"/>
            <a:ext cx="1066800" cy="357188"/>
          </a:xfrm>
          <a:prstGeom prst="rightArrow">
            <a:avLst>
              <a:gd name="adj1" fmla="val 50000"/>
              <a:gd name="adj2" fmla="val 54908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142875" y="5214938"/>
            <a:ext cx="8929688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pic>
        <p:nvPicPr>
          <p:cNvPr id="6656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6CE-F1AE-42B0-A7C7-6734D1866EB6}" type="datetime1">
              <a:rPr lang="en-MY" smtClean="0"/>
              <a:t>15/8/2021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49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16890601"/>
              </p:ext>
            </p:extLst>
          </p:nvPr>
        </p:nvGraphicFramePr>
        <p:xfrm>
          <a:off x="785786" y="571480"/>
          <a:ext cx="71438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714375" y="2714625"/>
            <a:ext cx="1857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460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9FB20-2248-4D42-A0F0-4E598D3D4E2F}" type="datetime1">
              <a:rPr lang="en-MY" smtClean="0"/>
              <a:t>15/8/2021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9</a:t>
            </a:fld>
            <a:endParaRPr lang="en-MY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2875" y="5691981"/>
            <a:ext cx="8929688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1835696" y="5804967"/>
            <a:ext cx="151216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Striped Right Arrow 11"/>
          <p:cNvSpPr/>
          <p:nvPr/>
        </p:nvSpPr>
        <p:spPr>
          <a:xfrm>
            <a:off x="3390314" y="6169024"/>
            <a:ext cx="99972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51163" y="5937870"/>
            <a:ext cx="0" cy="413034"/>
          </a:xfrm>
          <a:prstGeom prst="straightConnector1">
            <a:avLst/>
          </a:prstGeom>
          <a:ln w="127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39331"/>
            <a:ext cx="202406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48680"/>
            <a:ext cx="187801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6140712" y="4753137"/>
            <a:ext cx="1877689" cy="911346"/>
            <a:chOff x="5266110" y="3892467"/>
            <a:chExt cx="1877689" cy="938844"/>
          </a:xfrm>
          <a:scene3d>
            <a:camera prst="orthographicFront"/>
            <a:lightRig rig="threePt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5266110" y="3892467"/>
              <a:ext cx="1877689" cy="938844"/>
            </a:xfrm>
            <a:prstGeom prst="roundRect">
              <a:avLst>
                <a:gd name="adj" fmla="val 10000"/>
              </a:avLst>
            </a:prstGeom>
            <a:blipFill rotWithShape="0">
              <a:blip r:embed="rId9"/>
              <a:stretch>
                <a:fillRect/>
              </a:stretch>
            </a:blipFill>
            <a:sp3d>
              <a:bevelB prst="relaxedInse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5293608" y="3919965"/>
              <a:ext cx="1822693" cy="883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6043712" y="3720306"/>
            <a:ext cx="2071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140 not</a:t>
            </a:r>
          </a:p>
          <a:p>
            <a:r>
              <a:rPr lang="en-US" sz="2400" b="1" dirty="0"/>
              <a:t> contracted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568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D038223EA4B048BFB7C0E417E82C9B" ma:contentTypeVersion="6" ma:contentTypeDescription="Create a new document." ma:contentTypeScope="" ma:versionID="5a31b08300fc8934c9eb497224ef7d55">
  <xsd:schema xmlns:xsd="http://www.w3.org/2001/XMLSchema" xmlns:xs="http://www.w3.org/2001/XMLSchema" xmlns:p="http://schemas.microsoft.com/office/2006/metadata/properties" xmlns:ns2="45500715-b3f9-42b0-bc72-b20bef4117f8" targetNamespace="http://schemas.microsoft.com/office/2006/metadata/properties" ma:root="true" ma:fieldsID="82decbc7c79e00ce0138e0b27752be9a" ns2:_="">
    <xsd:import namespace="45500715-b3f9-42b0-bc72-b20bef4117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00715-b3f9-42b0-bc72-b20bef4117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78D075-69FB-47A7-A85A-939CD147901D}"/>
</file>

<file path=customXml/itemProps2.xml><?xml version="1.0" encoding="utf-8"?>
<ds:datastoreItem xmlns:ds="http://schemas.openxmlformats.org/officeDocument/2006/customXml" ds:itemID="{D405D7B1-6EE8-4A89-ACC4-A805171D2A12}"/>
</file>

<file path=customXml/itemProps3.xml><?xml version="1.0" encoding="utf-8"?>
<ds:datastoreItem xmlns:ds="http://schemas.openxmlformats.org/officeDocument/2006/customXml" ds:itemID="{401CF853-AD52-4489-BCBA-B823124914A1}"/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2976</Words>
  <Application>Microsoft Office PowerPoint</Application>
  <PresentationFormat>On-screen Show (4:3)</PresentationFormat>
  <Paragraphs>1113</Paragraphs>
  <Slides>44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(240-238.5)² -0.5     + (114-115.5)²-0.5     +       238.5                           115.5   (212- 213.5)²-0.5     +(105-103.5²-0.5 =            213.5                       103.5 (1.5)²-0.5 +  (1.5)²-0.5  +  (1.5)²-0.5   +   (1.5)²-0.5  238.5           115.5          213.5               103.5  2.25  -0.5  +   2.25-0.5   +   2.25-0.5   +  2.25-0.5  238.5              115.5           213.5             103.5  =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44</cp:revision>
  <dcterms:created xsi:type="dcterms:W3CDTF">2020-07-28T11:39:27Z</dcterms:created>
  <dcterms:modified xsi:type="dcterms:W3CDTF">2021-08-15T12:26:17Z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0x010100F9D038223EA4B048BFB7C0E417E82C9B</vt:lpwstr>
  </property>
</Properties>
</file>