
<file path=[Content_Types].xml><?xml version="1.0" encoding="utf-8"?>
<Types xmlns="http://schemas.openxmlformats.org/package/2006/content-types">
  <Default ContentType="image/jp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13.xml"/>
  <Override ContentType="application/vnd.openxmlformats-officedocument.presentationml.slide+xml" PartName="/ppt/slides/slide9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</p:sldIdLst>
  <p:sldSz cy="6858000" cx="9144000"/>
  <p:notesSz cx="9144000" cy="6858000"/>
  <p:defaultTextStyle>
    <a:defPPr lvl="0">
      <a:defRPr lang="en-U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2D5ABB26-0587-4C30-8999-92F81FD0307C}" styleName="No Style, No Grid">
    <a:wholeTbl>
      <a:tcTxStyle>
        <a:fontRef idx="minor">
          <a:scrgbClr b="0" g="0" r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55" Type="http://schemas.openxmlformats.org/officeDocument/2006/relationships/slide" Target="slides/slide51.xml"/><Relationship Id="rId10" Type="http://schemas.openxmlformats.org/officeDocument/2006/relationships/slide" Target="slides/slide6.xml"/><Relationship Id="rId54" Type="http://schemas.openxmlformats.org/officeDocument/2006/relationships/slide" Target="slides/slide50.xml"/><Relationship Id="rId13" Type="http://schemas.openxmlformats.org/officeDocument/2006/relationships/slide" Target="slides/slide9.xml"/><Relationship Id="rId57" Type="http://schemas.openxmlformats.org/officeDocument/2006/relationships/slide" Target="slides/slide53.xml"/><Relationship Id="rId12" Type="http://schemas.openxmlformats.org/officeDocument/2006/relationships/slide" Target="slides/slide8.xml"/><Relationship Id="rId56" Type="http://schemas.openxmlformats.org/officeDocument/2006/relationships/slide" Target="slides/slide5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3981" cy="68579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5312" y="69754"/>
            <a:ext cx="9013825" cy="6692265"/>
          </a:xfrm>
          <a:custGeom>
            <a:avLst/>
            <a:gdLst/>
            <a:ahLst/>
            <a:cxnLst/>
            <a:rect l="l" t="t" r="r" b="b"/>
            <a:pathLst>
              <a:path w="9013825" h="6692265">
                <a:moveTo>
                  <a:pt x="0" y="329856"/>
                </a:moveTo>
                <a:lnTo>
                  <a:pt x="3576" y="281113"/>
                </a:lnTo>
                <a:lnTo>
                  <a:pt x="13965" y="234590"/>
                </a:lnTo>
                <a:lnTo>
                  <a:pt x="30657" y="190797"/>
                </a:lnTo>
                <a:lnTo>
                  <a:pt x="53142" y="150246"/>
                </a:lnTo>
                <a:lnTo>
                  <a:pt x="80908" y="113446"/>
                </a:lnTo>
                <a:lnTo>
                  <a:pt x="113447" y="80908"/>
                </a:lnTo>
                <a:lnTo>
                  <a:pt x="150247" y="53142"/>
                </a:lnTo>
                <a:lnTo>
                  <a:pt x="190798" y="30657"/>
                </a:lnTo>
                <a:lnTo>
                  <a:pt x="234591" y="13965"/>
                </a:lnTo>
                <a:lnTo>
                  <a:pt x="281114" y="3576"/>
                </a:lnTo>
                <a:lnTo>
                  <a:pt x="329858" y="0"/>
                </a:lnTo>
                <a:lnTo>
                  <a:pt x="8683494" y="0"/>
                </a:lnTo>
                <a:lnTo>
                  <a:pt x="8735402" y="4109"/>
                </a:lnTo>
                <a:lnTo>
                  <a:pt x="8785567" y="16192"/>
                </a:lnTo>
                <a:lnTo>
                  <a:pt x="8833103" y="35881"/>
                </a:lnTo>
                <a:lnTo>
                  <a:pt x="8877123" y="62810"/>
                </a:lnTo>
                <a:lnTo>
                  <a:pt x="8916744" y="96613"/>
                </a:lnTo>
                <a:lnTo>
                  <a:pt x="8950540" y="136226"/>
                </a:lnTo>
                <a:lnTo>
                  <a:pt x="8977466" y="180243"/>
                </a:lnTo>
                <a:lnTo>
                  <a:pt x="8997153" y="227778"/>
                </a:lnTo>
                <a:lnTo>
                  <a:pt x="9009235" y="277944"/>
                </a:lnTo>
                <a:lnTo>
                  <a:pt x="9013343" y="329856"/>
                </a:lnTo>
                <a:lnTo>
                  <a:pt x="9013343" y="6362332"/>
                </a:lnTo>
                <a:lnTo>
                  <a:pt x="9009767" y="6411075"/>
                </a:lnTo>
                <a:lnTo>
                  <a:pt x="8999378" y="6457598"/>
                </a:lnTo>
                <a:lnTo>
                  <a:pt x="8982687" y="6501390"/>
                </a:lnTo>
                <a:lnTo>
                  <a:pt x="8960204" y="6541940"/>
                </a:lnTo>
                <a:lnTo>
                  <a:pt x="8932438" y="6578739"/>
                </a:lnTo>
                <a:lnTo>
                  <a:pt x="8899901" y="6611276"/>
                </a:lnTo>
                <a:lnTo>
                  <a:pt x="8863102" y="6639041"/>
                </a:lnTo>
                <a:lnTo>
                  <a:pt x="8822552" y="6661525"/>
                </a:lnTo>
                <a:lnTo>
                  <a:pt x="8778760" y="6678216"/>
                </a:lnTo>
                <a:lnTo>
                  <a:pt x="8732238" y="6688605"/>
                </a:lnTo>
                <a:lnTo>
                  <a:pt x="8683494" y="6692181"/>
                </a:lnTo>
                <a:lnTo>
                  <a:pt x="329858" y="6692181"/>
                </a:lnTo>
                <a:lnTo>
                  <a:pt x="281114" y="6688605"/>
                </a:lnTo>
                <a:lnTo>
                  <a:pt x="234591" y="6678216"/>
                </a:lnTo>
                <a:lnTo>
                  <a:pt x="190798" y="6661525"/>
                </a:lnTo>
                <a:lnTo>
                  <a:pt x="150247" y="6639041"/>
                </a:lnTo>
                <a:lnTo>
                  <a:pt x="113447" y="6611276"/>
                </a:lnTo>
                <a:lnTo>
                  <a:pt x="80908" y="6578739"/>
                </a:lnTo>
                <a:lnTo>
                  <a:pt x="53142" y="6541940"/>
                </a:lnTo>
                <a:lnTo>
                  <a:pt x="30657" y="6501390"/>
                </a:lnTo>
                <a:lnTo>
                  <a:pt x="13965" y="6457598"/>
                </a:lnTo>
                <a:lnTo>
                  <a:pt x="3576" y="6411075"/>
                </a:lnTo>
                <a:lnTo>
                  <a:pt x="0" y="6362332"/>
                </a:lnTo>
                <a:lnTo>
                  <a:pt x="0" y="329856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2930" y="1396717"/>
            <a:ext cx="9022080" cy="120650"/>
          </a:xfrm>
          <a:custGeom>
            <a:avLst/>
            <a:gdLst/>
            <a:ahLst/>
            <a:cxnLst/>
            <a:rect l="l" t="t" r="r" b="b"/>
            <a:pathLst>
              <a:path w="9022080" h="120650">
                <a:moveTo>
                  <a:pt x="9021506" y="120579"/>
                </a:moveTo>
                <a:lnTo>
                  <a:pt x="0" y="120579"/>
                </a:lnTo>
                <a:lnTo>
                  <a:pt x="0" y="0"/>
                </a:lnTo>
                <a:lnTo>
                  <a:pt x="9021506" y="0"/>
                </a:lnTo>
                <a:lnTo>
                  <a:pt x="9021506" y="120579"/>
                </a:lnTo>
                <a:close/>
              </a:path>
            </a:pathLst>
          </a:custGeom>
          <a:solidFill>
            <a:srgbClr val="B0C0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2930" y="2976644"/>
            <a:ext cx="9022080" cy="111125"/>
          </a:xfrm>
          <a:custGeom>
            <a:avLst/>
            <a:gdLst/>
            <a:ahLst/>
            <a:cxnLst/>
            <a:rect l="l" t="t" r="r" b="b"/>
            <a:pathLst>
              <a:path w="9022080" h="111125">
                <a:moveTo>
                  <a:pt x="9021506" y="110531"/>
                </a:moveTo>
                <a:lnTo>
                  <a:pt x="0" y="110531"/>
                </a:lnTo>
                <a:lnTo>
                  <a:pt x="0" y="0"/>
                </a:lnTo>
                <a:lnTo>
                  <a:pt x="9021506" y="0"/>
                </a:lnTo>
                <a:lnTo>
                  <a:pt x="9021506" y="110531"/>
                </a:lnTo>
                <a:close/>
              </a:path>
            </a:pathLst>
          </a:custGeom>
          <a:solidFill>
            <a:srgbClr val="4AAC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989" y="1517296"/>
            <a:ext cx="9026021" cy="14598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13-Sep-20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F487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13-Sep-20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F487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13-Sep-20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F487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13-Sep-20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13-Sep-20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69754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16"/>
                </a:moveTo>
                <a:lnTo>
                  <a:pt x="3577" y="281164"/>
                </a:lnTo>
                <a:lnTo>
                  <a:pt x="13968" y="234632"/>
                </a:lnTo>
                <a:lnTo>
                  <a:pt x="30663" y="190832"/>
                </a:lnTo>
                <a:lnTo>
                  <a:pt x="53151" y="150273"/>
                </a:lnTo>
                <a:lnTo>
                  <a:pt x="80923" y="113467"/>
                </a:lnTo>
                <a:lnTo>
                  <a:pt x="113467" y="80923"/>
                </a:lnTo>
                <a:lnTo>
                  <a:pt x="150273" y="53151"/>
                </a:lnTo>
                <a:lnTo>
                  <a:pt x="190832" y="30663"/>
                </a:lnTo>
                <a:lnTo>
                  <a:pt x="234632" y="13968"/>
                </a:lnTo>
                <a:lnTo>
                  <a:pt x="281163" y="3577"/>
                </a:lnTo>
                <a:lnTo>
                  <a:pt x="329916" y="0"/>
                </a:lnTo>
                <a:lnTo>
                  <a:pt x="8683424" y="0"/>
                </a:lnTo>
                <a:lnTo>
                  <a:pt x="8735347" y="4109"/>
                </a:lnTo>
                <a:lnTo>
                  <a:pt x="8785525" y="16194"/>
                </a:lnTo>
                <a:lnTo>
                  <a:pt x="8833072" y="35888"/>
                </a:lnTo>
                <a:lnTo>
                  <a:pt x="8877100" y="62822"/>
                </a:lnTo>
                <a:lnTo>
                  <a:pt x="8916724" y="96630"/>
                </a:lnTo>
                <a:lnTo>
                  <a:pt x="8950532" y="136251"/>
                </a:lnTo>
                <a:lnTo>
                  <a:pt x="8977465" y="180275"/>
                </a:lnTo>
                <a:lnTo>
                  <a:pt x="8997156" y="227819"/>
                </a:lnTo>
                <a:lnTo>
                  <a:pt x="9009239" y="277994"/>
                </a:lnTo>
                <a:lnTo>
                  <a:pt x="9013348" y="329916"/>
                </a:lnTo>
                <a:lnTo>
                  <a:pt x="9013348" y="6363482"/>
                </a:lnTo>
                <a:lnTo>
                  <a:pt x="9009771" y="6412233"/>
                </a:lnTo>
                <a:lnTo>
                  <a:pt x="8999381" y="6458764"/>
                </a:lnTo>
                <a:lnTo>
                  <a:pt x="8982686" y="6502564"/>
                </a:lnTo>
                <a:lnTo>
                  <a:pt x="8960199" y="6543123"/>
                </a:lnTo>
                <a:lnTo>
                  <a:pt x="8932428" y="6579931"/>
                </a:lnTo>
                <a:lnTo>
                  <a:pt x="8899884" y="6612477"/>
                </a:lnTo>
                <a:lnTo>
                  <a:pt x="8863077" y="6640250"/>
                </a:lnTo>
                <a:lnTo>
                  <a:pt x="8822517" y="6662740"/>
                </a:lnTo>
                <a:lnTo>
                  <a:pt x="8778715" y="6679436"/>
                </a:lnTo>
                <a:lnTo>
                  <a:pt x="8732181" y="6689829"/>
                </a:lnTo>
                <a:lnTo>
                  <a:pt x="8683424" y="6693406"/>
                </a:lnTo>
                <a:lnTo>
                  <a:pt x="329916" y="6693406"/>
                </a:lnTo>
                <a:lnTo>
                  <a:pt x="281163" y="6689829"/>
                </a:lnTo>
                <a:lnTo>
                  <a:pt x="234632" y="6679436"/>
                </a:lnTo>
                <a:lnTo>
                  <a:pt x="190832" y="6662740"/>
                </a:lnTo>
                <a:lnTo>
                  <a:pt x="150273" y="6640250"/>
                </a:lnTo>
                <a:lnTo>
                  <a:pt x="113467" y="6612477"/>
                </a:lnTo>
                <a:lnTo>
                  <a:pt x="80923" y="6579931"/>
                </a:lnTo>
                <a:lnTo>
                  <a:pt x="53151" y="6543123"/>
                </a:lnTo>
                <a:lnTo>
                  <a:pt x="30663" y="6502564"/>
                </a:lnTo>
                <a:lnTo>
                  <a:pt x="13968" y="6458764"/>
                </a:lnTo>
                <a:lnTo>
                  <a:pt x="3577" y="6412233"/>
                </a:lnTo>
                <a:lnTo>
                  <a:pt x="0" y="6363482"/>
                </a:lnTo>
                <a:lnTo>
                  <a:pt x="0" y="329916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72020" y="2581922"/>
            <a:ext cx="4999959" cy="11264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F487C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6236" y="2205033"/>
            <a:ext cx="8244205" cy="446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13-Sep-20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afp.org/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2600" y="3124200"/>
            <a:ext cx="5812803" cy="973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04190">
              <a:lnSpc>
                <a:spcPct val="120200"/>
              </a:lnSpc>
              <a:spcBef>
                <a:spcPts val="100"/>
              </a:spcBef>
            </a:pPr>
            <a:r>
              <a:rPr sz="2600" spc="475" dirty="0">
                <a:solidFill>
                  <a:srgbClr val="1F487C"/>
                </a:solidFill>
                <a:latin typeface="EB Garamond 12"/>
                <a:cs typeface="EB Garamond 12"/>
              </a:rPr>
              <a:t>By </a:t>
            </a:r>
            <a:r>
              <a:rPr sz="2600" spc="350" dirty="0" err="1">
                <a:solidFill>
                  <a:srgbClr val="1F487C"/>
                </a:solidFill>
                <a:latin typeface="EB Garamond 12"/>
                <a:cs typeface="EB Garamond 12"/>
              </a:rPr>
              <a:t>Dr</a:t>
            </a:r>
            <a:r>
              <a:rPr sz="2600" spc="350" dirty="0">
                <a:solidFill>
                  <a:srgbClr val="1F487C"/>
                </a:solidFill>
                <a:latin typeface="EB Garamond 12"/>
                <a:cs typeface="EB Garamond 12"/>
              </a:rPr>
              <a:t> </a:t>
            </a:r>
            <a:r>
              <a:rPr lang="en-US" sz="2600" spc="375" dirty="0" smtClean="0">
                <a:solidFill>
                  <a:srgbClr val="1F487C"/>
                </a:solidFill>
                <a:latin typeface="EB Garamond 12"/>
                <a:cs typeface="EB Garamond 12"/>
              </a:rPr>
              <a:t>WAFAA SWALMEH </a:t>
            </a:r>
            <a:r>
              <a:rPr sz="2600" spc="405" dirty="0" smtClean="0">
                <a:solidFill>
                  <a:srgbClr val="1F487C"/>
                </a:solidFill>
                <a:latin typeface="EB Garamond 12"/>
                <a:cs typeface="EB Garamond 12"/>
              </a:rPr>
              <a:t>Family </a:t>
            </a:r>
            <a:r>
              <a:rPr sz="2600" spc="390" dirty="0">
                <a:solidFill>
                  <a:srgbClr val="1F487C"/>
                </a:solidFill>
                <a:latin typeface="EB Garamond 12"/>
                <a:cs typeface="EB Garamond 12"/>
              </a:rPr>
              <a:t>Medicine</a:t>
            </a:r>
            <a:r>
              <a:rPr sz="2600" dirty="0">
                <a:solidFill>
                  <a:srgbClr val="1F487C"/>
                </a:solidFill>
                <a:latin typeface="EB Garamond 12"/>
                <a:cs typeface="EB Garamond 12"/>
              </a:rPr>
              <a:t> </a:t>
            </a:r>
            <a:r>
              <a:rPr lang="en-US" sz="2600" spc="340" dirty="0" smtClean="0">
                <a:solidFill>
                  <a:srgbClr val="1F487C"/>
                </a:solidFill>
                <a:latin typeface="EB Garamond 12"/>
                <a:cs typeface="EB Garamond 12"/>
              </a:rPr>
              <a:t>specialist  </a:t>
            </a:r>
            <a:endParaRPr sz="2600" dirty="0">
              <a:latin typeface="EB Garamond 12"/>
              <a:cs typeface="EB Garamond 12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930" y="1517296"/>
            <a:ext cx="9022080" cy="1459865"/>
          </a:xfrm>
          <a:prstGeom prst="rect">
            <a:avLst/>
          </a:prstGeom>
          <a:solidFill>
            <a:srgbClr val="4F81BC"/>
          </a:solidFill>
        </p:spPr>
        <p:txBody>
          <a:bodyPr vert="horz" wrap="square" lIns="0" tIns="373380" rIns="0" bIns="0" rtlCol="0">
            <a:spAutoFit/>
          </a:bodyPr>
          <a:lstStyle/>
          <a:p>
            <a:pPr marL="862330">
              <a:lnSpc>
                <a:spcPct val="100000"/>
              </a:lnSpc>
              <a:spcBef>
                <a:spcPts val="2940"/>
              </a:spcBef>
            </a:pPr>
            <a:r>
              <a:rPr sz="4000" spc="114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4000" spc="-3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120" dirty="0">
                <a:solidFill>
                  <a:srgbClr val="FFFFFF"/>
                </a:solidFill>
                <a:latin typeface="Arial"/>
                <a:cs typeface="Arial"/>
              </a:rPr>
              <a:t>Maintenance</a:t>
            </a:r>
            <a:r>
              <a:rPr sz="4000" spc="-3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4000" spc="-229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170" dirty="0">
                <a:solidFill>
                  <a:srgbClr val="FFFFFF"/>
                </a:solidFill>
                <a:latin typeface="Arial"/>
                <a:cs typeface="Arial"/>
              </a:rPr>
              <a:t>Adults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89666" y="1950720"/>
            <a:ext cx="4933950" cy="2987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431925" marR="5080" indent="-974725">
              <a:lnSpc>
                <a:spcPct val="100699"/>
              </a:lnSpc>
              <a:spcBef>
                <a:spcPts val="70"/>
              </a:spcBef>
            </a:pPr>
            <a:r>
              <a:rPr spc="-295" dirty="0"/>
              <a:t>Health</a:t>
            </a:r>
            <a:r>
              <a:rPr spc="-585" dirty="0"/>
              <a:t> </a:t>
            </a:r>
            <a:r>
              <a:rPr spc="-310" dirty="0"/>
              <a:t>Maintenance:  </a:t>
            </a:r>
            <a:r>
              <a:rPr spc="-215" dirty="0"/>
              <a:t>Ages</a:t>
            </a:r>
            <a:r>
              <a:rPr spc="-540" dirty="0"/>
              <a:t> </a:t>
            </a:r>
            <a:r>
              <a:rPr spc="-310" dirty="0"/>
              <a:t>18–39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81000"/>
            <a:ext cx="4119879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4210" indent="-652145">
              <a:lnSpc>
                <a:spcPct val="100000"/>
              </a:lnSpc>
              <a:spcBef>
                <a:spcPts val="100"/>
              </a:spcBef>
              <a:buFont typeface="Noto Sans Symbols"/>
              <a:buChar char="❑"/>
              <a:tabLst>
                <a:tab pos="664210" algn="l"/>
                <a:tab pos="664845" algn="l"/>
              </a:tabLst>
            </a:pPr>
            <a:r>
              <a:rPr sz="4000" b="1" spc="-355" dirty="0">
                <a:solidFill>
                  <a:srgbClr val="1F487C"/>
                </a:solidFill>
                <a:latin typeface="Verdana"/>
                <a:cs typeface="Verdana"/>
              </a:rPr>
              <a:t>Hypertension: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001" y="1143000"/>
            <a:ext cx="7467600" cy="488210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454025" marR="5080" indent="-441959">
              <a:lnSpc>
                <a:spcPts val="2620"/>
              </a:lnSpc>
              <a:spcBef>
                <a:spcPts val="409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025" algn="l"/>
                <a:tab pos="454659" algn="l"/>
              </a:tabLst>
            </a:pPr>
            <a:r>
              <a:rPr spc="345" dirty="0">
                <a:latin typeface="EB Garamond 12"/>
                <a:cs typeface="EB Garamond 12"/>
              </a:rPr>
              <a:t>Hypertension</a:t>
            </a:r>
            <a:r>
              <a:rPr spc="180" dirty="0">
                <a:latin typeface="EB Garamond 12"/>
                <a:cs typeface="EB Garamond 12"/>
              </a:rPr>
              <a:t> </a:t>
            </a:r>
            <a:r>
              <a:rPr spc="270" dirty="0">
                <a:latin typeface="EB Garamond 12"/>
                <a:cs typeface="EB Garamond 12"/>
              </a:rPr>
              <a:t>is</a:t>
            </a:r>
            <a:r>
              <a:rPr spc="195" dirty="0">
                <a:latin typeface="EB Garamond 12"/>
                <a:cs typeface="EB Garamond 12"/>
              </a:rPr>
              <a:t> </a:t>
            </a:r>
            <a:r>
              <a:rPr spc="335" dirty="0">
                <a:latin typeface="EB Garamond 12"/>
                <a:cs typeface="EB Garamond 12"/>
              </a:rPr>
              <a:t>the</a:t>
            </a:r>
            <a:r>
              <a:rPr spc="190" dirty="0">
                <a:latin typeface="EB Garamond 12"/>
                <a:cs typeface="EB Garamond 12"/>
              </a:rPr>
              <a:t> </a:t>
            </a:r>
            <a:r>
              <a:rPr spc="390" dirty="0">
                <a:latin typeface="EB Garamond 12"/>
                <a:cs typeface="EB Garamond 12"/>
              </a:rPr>
              <a:t>most</a:t>
            </a:r>
            <a:r>
              <a:rPr spc="185" dirty="0">
                <a:latin typeface="EB Garamond 12"/>
                <a:cs typeface="EB Garamond 12"/>
              </a:rPr>
              <a:t> </a:t>
            </a:r>
            <a:r>
              <a:rPr spc="490" dirty="0">
                <a:latin typeface="EB Garamond 12"/>
                <a:cs typeface="EB Garamond 12"/>
              </a:rPr>
              <a:t>common</a:t>
            </a:r>
            <a:r>
              <a:rPr spc="190" dirty="0">
                <a:latin typeface="EB Garamond 12"/>
                <a:cs typeface="EB Garamond 12"/>
              </a:rPr>
              <a:t> </a:t>
            </a:r>
            <a:r>
              <a:rPr spc="325" dirty="0">
                <a:latin typeface="EB Garamond 12"/>
                <a:cs typeface="EB Garamond 12"/>
              </a:rPr>
              <a:t>condition  </a:t>
            </a:r>
            <a:r>
              <a:rPr spc="395" dirty="0">
                <a:latin typeface="EB Garamond 12"/>
                <a:cs typeface="EB Garamond 12"/>
              </a:rPr>
              <a:t>seen </a:t>
            </a:r>
            <a:r>
              <a:rPr spc="305" dirty="0">
                <a:latin typeface="EB Garamond 12"/>
                <a:cs typeface="EB Garamond 12"/>
              </a:rPr>
              <a:t>in </a:t>
            </a:r>
            <a:r>
              <a:rPr spc="365" dirty="0">
                <a:latin typeface="EB Garamond 12"/>
                <a:cs typeface="EB Garamond 12"/>
              </a:rPr>
              <a:t>family</a:t>
            </a:r>
            <a:r>
              <a:rPr spc="-170" dirty="0">
                <a:latin typeface="EB Garamond 12"/>
                <a:cs typeface="EB Garamond 12"/>
              </a:rPr>
              <a:t> </a:t>
            </a:r>
            <a:r>
              <a:rPr spc="365" dirty="0">
                <a:latin typeface="EB Garamond 12"/>
                <a:cs typeface="EB Garamond 12"/>
              </a:rPr>
              <a:t>medicine.</a:t>
            </a:r>
            <a:endParaRPr dirty="0">
              <a:latin typeface="EB Garamond 12"/>
              <a:cs typeface="EB Garamond 12"/>
            </a:endParaRPr>
          </a:p>
          <a:p>
            <a:pPr marL="454025" marR="43815" indent="-441959">
              <a:lnSpc>
                <a:spcPts val="2630"/>
              </a:lnSpc>
              <a:spcBef>
                <a:spcPts val="525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539750" algn="l"/>
                <a:tab pos="540385" algn="l"/>
              </a:tabLst>
            </a:pPr>
            <a:r>
              <a:rPr dirty="0"/>
              <a:t>	</a:t>
            </a:r>
            <a:r>
              <a:rPr spc="145" dirty="0">
                <a:latin typeface="EB Garamond 12"/>
                <a:cs typeface="EB Garamond 12"/>
              </a:rPr>
              <a:t>It </a:t>
            </a:r>
            <a:r>
              <a:rPr spc="315" dirty="0">
                <a:latin typeface="EB Garamond 12"/>
                <a:cs typeface="EB Garamond 12"/>
              </a:rPr>
              <a:t>contributes </a:t>
            </a:r>
            <a:r>
              <a:rPr spc="265" dirty="0">
                <a:latin typeface="EB Garamond 12"/>
                <a:cs typeface="EB Garamond 12"/>
              </a:rPr>
              <a:t>to </a:t>
            </a:r>
            <a:r>
              <a:rPr spc="475" dirty="0">
                <a:latin typeface="EB Garamond 12"/>
                <a:cs typeface="EB Garamond 12"/>
              </a:rPr>
              <a:t>many </a:t>
            </a:r>
            <a:r>
              <a:rPr spc="380" dirty="0">
                <a:latin typeface="EB Garamond 12"/>
                <a:cs typeface="EB Garamond 12"/>
              </a:rPr>
              <a:t>adverse </a:t>
            </a:r>
            <a:r>
              <a:rPr spc="330" dirty="0">
                <a:latin typeface="EB Garamond 12"/>
                <a:cs typeface="EB Garamond 12"/>
              </a:rPr>
              <a:t>health  </a:t>
            </a:r>
            <a:r>
              <a:rPr spc="355" dirty="0">
                <a:latin typeface="EB Garamond 12"/>
                <a:cs typeface="EB Garamond 12"/>
              </a:rPr>
              <a:t>outcomes,</a:t>
            </a:r>
            <a:r>
              <a:rPr spc="114" dirty="0">
                <a:latin typeface="EB Garamond 12"/>
                <a:cs typeface="EB Garamond 12"/>
              </a:rPr>
              <a:t> </a:t>
            </a:r>
            <a:r>
              <a:rPr spc="330" dirty="0">
                <a:latin typeface="EB Garamond 12"/>
                <a:cs typeface="EB Garamond 12"/>
              </a:rPr>
              <a:t>including</a:t>
            </a:r>
            <a:r>
              <a:rPr spc="210" dirty="0">
                <a:latin typeface="EB Garamond 12"/>
                <a:cs typeface="EB Garamond 12"/>
              </a:rPr>
              <a:t> </a:t>
            </a:r>
            <a:r>
              <a:rPr spc="385" dirty="0">
                <a:solidFill>
                  <a:srgbClr val="FF0000"/>
                </a:solidFill>
                <a:latin typeface="EB Garamond 12"/>
                <a:cs typeface="EB Garamond 12"/>
              </a:rPr>
              <a:t>premature</a:t>
            </a:r>
            <a:r>
              <a:rPr spc="195" dirty="0">
                <a:solidFill>
                  <a:srgbClr val="FF0000"/>
                </a:solidFill>
                <a:latin typeface="EB Garamond 12"/>
                <a:cs typeface="EB Garamond 12"/>
              </a:rPr>
              <a:t> </a:t>
            </a:r>
            <a:r>
              <a:rPr spc="315" dirty="0">
                <a:solidFill>
                  <a:srgbClr val="FF0000"/>
                </a:solidFill>
                <a:latin typeface="EB Garamond 12"/>
                <a:cs typeface="EB Garamond 12"/>
              </a:rPr>
              <a:t>deaths,</a:t>
            </a:r>
            <a:r>
              <a:rPr spc="195" dirty="0">
                <a:solidFill>
                  <a:srgbClr val="FF0000"/>
                </a:solidFill>
                <a:latin typeface="EB Garamond 12"/>
                <a:cs typeface="EB Garamond 12"/>
              </a:rPr>
              <a:t> </a:t>
            </a:r>
            <a:r>
              <a:rPr spc="345" dirty="0">
                <a:solidFill>
                  <a:srgbClr val="FF0000"/>
                </a:solidFill>
                <a:latin typeface="EB Garamond 12"/>
                <a:cs typeface="EB Garamond 12"/>
              </a:rPr>
              <a:t>heart  </a:t>
            </a:r>
            <a:r>
              <a:rPr spc="275" dirty="0">
                <a:solidFill>
                  <a:srgbClr val="FF0000"/>
                </a:solidFill>
                <a:latin typeface="EB Garamond 12"/>
                <a:cs typeface="EB Garamond 12"/>
              </a:rPr>
              <a:t>attacks, </a:t>
            </a:r>
            <a:r>
              <a:rPr spc="340" dirty="0">
                <a:solidFill>
                  <a:srgbClr val="FF0000"/>
                </a:solidFill>
                <a:latin typeface="EB Garamond 12"/>
                <a:cs typeface="EB Garamond 12"/>
              </a:rPr>
              <a:t>renal </a:t>
            </a:r>
            <a:r>
              <a:rPr spc="335" dirty="0">
                <a:solidFill>
                  <a:srgbClr val="FF0000"/>
                </a:solidFill>
                <a:latin typeface="EB Garamond 12"/>
                <a:cs typeface="EB Garamond 12"/>
              </a:rPr>
              <a:t>insuﬃciency, </a:t>
            </a:r>
            <a:r>
              <a:rPr spc="390" dirty="0">
                <a:solidFill>
                  <a:srgbClr val="FF0000"/>
                </a:solidFill>
                <a:latin typeface="EB Garamond 12"/>
                <a:cs typeface="EB Garamond 12"/>
              </a:rPr>
              <a:t>and</a:t>
            </a:r>
            <a:r>
              <a:rPr spc="-220" dirty="0">
                <a:solidFill>
                  <a:srgbClr val="FF0000"/>
                </a:solidFill>
                <a:latin typeface="EB Garamond 12"/>
                <a:cs typeface="EB Garamond 12"/>
              </a:rPr>
              <a:t> </a:t>
            </a:r>
            <a:r>
              <a:rPr spc="275" dirty="0">
                <a:solidFill>
                  <a:srgbClr val="FF0000"/>
                </a:solidFill>
                <a:latin typeface="EB Garamond 12"/>
                <a:cs typeface="EB Garamond 12"/>
              </a:rPr>
              <a:t>stroke</a:t>
            </a:r>
            <a:r>
              <a:rPr spc="275" dirty="0">
                <a:latin typeface="EB Garamond 12"/>
                <a:cs typeface="EB Garamond 12"/>
              </a:rPr>
              <a:t>. </a:t>
            </a:r>
            <a:r>
              <a:rPr spc="365" dirty="0">
                <a:latin typeface="EB Garamond 12"/>
                <a:cs typeface="EB Garamond 12"/>
              </a:rPr>
              <a:t>Blood  </a:t>
            </a:r>
            <a:r>
              <a:rPr spc="355" dirty="0">
                <a:latin typeface="EB Garamond 12"/>
                <a:cs typeface="EB Garamond 12"/>
              </a:rPr>
              <a:t>pressure </a:t>
            </a:r>
            <a:r>
              <a:rPr spc="420" dirty="0">
                <a:latin typeface="EB Garamond 12"/>
                <a:cs typeface="EB Garamond 12"/>
              </a:rPr>
              <a:t>measurement </a:t>
            </a:r>
            <a:r>
              <a:rPr spc="320" dirty="0">
                <a:latin typeface="EB Garamond 12"/>
                <a:cs typeface="EB Garamond 12"/>
              </a:rPr>
              <a:t>identiﬁes individuals  </a:t>
            </a:r>
            <a:r>
              <a:rPr spc="265" dirty="0">
                <a:latin typeface="EB Garamond 12"/>
                <a:cs typeface="EB Garamond 12"/>
              </a:rPr>
              <a:t>at</a:t>
            </a:r>
            <a:r>
              <a:rPr spc="150" dirty="0">
                <a:latin typeface="EB Garamond 12"/>
                <a:cs typeface="EB Garamond 12"/>
              </a:rPr>
              <a:t> </a:t>
            </a:r>
            <a:r>
              <a:rPr spc="365" dirty="0">
                <a:latin typeface="EB Garamond 12"/>
                <a:cs typeface="EB Garamond 12"/>
              </a:rPr>
              <a:t>increased</a:t>
            </a:r>
            <a:r>
              <a:rPr spc="229" dirty="0">
                <a:latin typeface="EB Garamond 12"/>
                <a:cs typeface="EB Garamond 12"/>
              </a:rPr>
              <a:t> </a:t>
            </a:r>
            <a:r>
              <a:rPr spc="310" dirty="0">
                <a:latin typeface="EB Garamond 12"/>
                <a:cs typeface="EB Garamond 12"/>
              </a:rPr>
              <a:t>risk</a:t>
            </a:r>
            <a:r>
              <a:rPr spc="165" dirty="0">
                <a:latin typeface="EB Garamond 12"/>
                <a:cs typeface="EB Garamond 12"/>
              </a:rPr>
              <a:t> </a:t>
            </a:r>
            <a:r>
              <a:rPr spc="305" dirty="0">
                <a:latin typeface="EB Garamond 12"/>
                <a:cs typeface="EB Garamond 12"/>
              </a:rPr>
              <a:t>for</a:t>
            </a:r>
            <a:r>
              <a:rPr spc="250" dirty="0">
                <a:latin typeface="EB Garamond 12"/>
                <a:cs typeface="EB Garamond 12"/>
              </a:rPr>
              <a:t> </a:t>
            </a:r>
            <a:r>
              <a:rPr spc="340" dirty="0">
                <a:latin typeface="EB Garamond 12"/>
                <a:cs typeface="EB Garamond 12"/>
              </a:rPr>
              <a:t>cardiovascular</a:t>
            </a:r>
            <a:r>
              <a:rPr spc="145" dirty="0">
                <a:latin typeface="EB Garamond 12"/>
                <a:cs typeface="EB Garamond 12"/>
              </a:rPr>
              <a:t> </a:t>
            </a:r>
            <a:r>
              <a:rPr spc="325" dirty="0">
                <a:latin typeface="EB Garamond 12"/>
                <a:cs typeface="EB Garamond 12"/>
              </a:rPr>
              <a:t>disease.</a:t>
            </a:r>
            <a:endParaRPr dirty="0">
              <a:latin typeface="EB Garamond 12"/>
              <a:cs typeface="EB Garamond 12"/>
            </a:endParaRPr>
          </a:p>
          <a:p>
            <a:pPr marL="454025" marR="435609" indent="-441959">
              <a:lnSpc>
                <a:spcPts val="2620"/>
              </a:lnSpc>
              <a:spcBef>
                <a:spcPts val="509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025" algn="l"/>
                <a:tab pos="454659" algn="l"/>
              </a:tabLst>
            </a:pPr>
            <a:r>
              <a:rPr spc="345" dirty="0">
                <a:latin typeface="EB Garamond 12"/>
                <a:cs typeface="EB Garamond 12"/>
              </a:rPr>
              <a:t>Treatment </a:t>
            </a:r>
            <a:r>
              <a:rPr spc="305" dirty="0">
                <a:latin typeface="EB Garamond 12"/>
                <a:cs typeface="EB Garamond 12"/>
              </a:rPr>
              <a:t>of </a:t>
            </a:r>
            <a:r>
              <a:rPr spc="360" dirty="0">
                <a:latin typeface="EB Garamond 12"/>
                <a:cs typeface="EB Garamond 12"/>
              </a:rPr>
              <a:t>hypertension </a:t>
            </a:r>
            <a:r>
              <a:rPr spc="380" dirty="0">
                <a:latin typeface="EB Garamond 12"/>
                <a:cs typeface="EB Garamond 12"/>
              </a:rPr>
              <a:t>decreases </a:t>
            </a:r>
            <a:r>
              <a:rPr spc="335" dirty="0">
                <a:latin typeface="EB Garamond 12"/>
                <a:cs typeface="EB Garamond 12"/>
              </a:rPr>
              <a:t>the  </a:t>
            </a:r>
            <a:r>
              <a:rPr spc="360" dirty="0">
                <a:latin typeface="EB Garamond 12"/>
                <a:cs typeface="EB Garamond 12"/>
              </a:rPr>
              <a:t>incidence </a:t>
            </a:r>
            <a:r>
              <a:rPr spc="305" dirty="0">
                <a:latin typeface="EB Garamond 12"/>
                <a:cs typeface="EB Garamond 12"/>
              </a:rPr>
              <a:t>of </a:t>
            </a:r>
            <a:r>
              <a:rPr spc="340" dirty="0">
                <a:latin typeface="EB Garamond 12"/>
                <a:cs typeface="EB Garamond 12"/>
              </a:rPr>
              <a:t>cardiovascular </a:t>
            </a:r>
            <a:r>
              <a:rPr spc="360" dirty="0">
                <a:latin typeface="EB Garamond 12"/>
                <a:cs typeface="EB Garamond 12"/>
              </a:rPr>
              <a:t>disease</a:t>
            </a:r>
            <a:r>
              <a:rPr spc="-220" dirty="0">
                <a:latin typeface="EB Garamond 12"/>
                <a:cs typeface="EB Garamond 12"/>
              </a:rPr>
              <a:t> </a:t>
            </a:r>
            <a:r>
              <a:rPr spc="305" dirty="0">
                <a:latin typeface="EB Garamond 12"/>
                <a:cs typeface="EB Garamond 12"/>
              </a:rPr>
              <a:t>events.</a:t>
            </a:r>
            <a:endParaRPr dirty="0">
              <a:latin typeface="EB Garamond 12"/>
              <a:cs typeface="EB Garamond 12"/>
            </a:endParaRPr>
          </a:p>
          <a:p>
            <a:pPr marL="454025" marR="69215" indent="-441959">
              <a:lnSpc>
                <a:spcPts val="2630"/>
              </a:lnSpc>
              <a:spcBef>
                <a:spcPts val="525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025" algn="l"/>
                <a:tab pos="454659" algn="l"/>
              </a:tabLst>
            </a:pPr>
            <a:r>
              <a:rPr spc="345" dirty="0">
                <a:latin typeface="EB Garamond 12"/>
                <a:cs typeface="EB Garamond 12"/>
              </a:rPr>
              <a:t>Hypertension </a:t>
            </a:r>
            <a:r>
              <a:rPr spc="270" dirty="0">
                <a:latin typeface="EB Garamond 12"/>
                <a:cs typeface="EB Garamond 12"/>
              </a:rPr>
              <a:t>is </a:t>
            </a:r>
            <a:r>
              <a:rPr spc="395" dirty="0">
                <a:latin typeface="EB Garamond 12"/>
                <a:cs typeface="EB Garamond 12"/>
              </a:rPr>
              <a:t>deﬁned </a:t>
            </a:r>
            <a:r>
              <a:rPr spc="345" dirty="0">
                <a:latin typeface="EB Garamond 12"/>
                <a:cs typeface="EB Garamond 12"/>
              </a:rPr>
              <a:t>as </a:t>
            </a:r>
            <a:r>
              <a:rPr spc="350" dirty="0">
                <a:latin typeface="EB Garamond 12"/>
                <a:cs typeface="EB Garamond 12"/>
              </a:rPr>
              <a:t>elevated </a:t>
            </a:r>
            <a:r>
              <a:rPr spc="340" dirty="0">
                <a:latin typeface="EB Garamond 12"/>
                <a:cs typeface="EB Garamond 12"/>
              </a:rPr>
              <a:t>blood  </a:t>
            </a:r>
            <a:r>
              <a:rPr spc="330" dirty="0">
                <a:latin typeface="EB Garamond 12"/>
                <a:cs typeface="EB Garamond 12"/>
              </a:rPr>
              <a:t>pressure,</a:t>
            </a:r>
            <a:r>
              <a:rPr spc="165" dirty="0">
                <a:latin typeface="EB Garamond 12"/>
                <a:cs typeface="EB Garamond 12"/>
              </a:rPr>
              <a:t> </a:t>
            </a:r>
            <a:r>
              <a:rPr spc="335" dirty="0">
                <a:latin typeface="EB Garamond 12"/>
                <a:cs typeface="EB Garamond 12"/>
              </a:rPr>
              <a:t>either</a:t>
            </a:r>
            <a:r>
              <a:rPr spc="210" dirty="0">
                <a:latin typeface="EB Garamond 12"/>
                <a:cs typeface="EB Garamond 12"/>
              </a:rPr>
              <a:t> </a:t>
            </a:r>
            <a:r>
              <a:rPr spc="300" dirty="0">
                <a:latin typeface="EB Garamond 12"/>
                <a:cs typeface="EB Garamond 12"/>
              </a:rPr>
              <a:t>systolic</a:t>
            </a:r>
            <a:r>
              <a:rPr spc="200" dirty="0">
                <a:latin typeface="EB Garamond 12"/>
                <a:cs typeface="EB Garamond 12"/>
              </a:rPr>
              <a:t> </a:t>
            </a:r>
            <a:r>
              <a:rPr spc="340" dirty="0">
                <a:latin typeface="EB Garamond 12"/>
                <a:cs typeface="EB Garamond 12"/>
              </a:rPr>
              <a:t>blood</a:t>
            </a:r>
            <a:r>
              <a:rPr spc="180" dirty="0">
                <a:latin typeface="EB Garamond 12"/>
                <a:cs typeface="EB Garamond 12"/>
              </a:rPr>
              <a:t> </a:t>
            </a:r>
            <a:r>
              <a:rPr spc="355" dirty="0">
                <a:latin typeface="EB Garamond 12"/>
                <a:cs typeface="EB Garamond 12"/>
              </a:rPr>
              <a:t>pressure</a:t>
            </a:r>
            <a:r>
              <a:rPr spc="250" dirty="0">
                <a:latin typeface="EB Garamond 12"/>
                <a:cs typeface="EB Garamond 12"/>
              </a:rPr>
              <a:t> (SBP)  </a:t>
            </a:r>
            <a:r>
              <a:rPr spc="365" dirty="0">
                <a:latin typeface="EB Garamond 12"/>
                <a:cs typeface="EB Garamond 12"/>
              </a:rPr>
              <a:t>or </a:t>
            </a:r>
            <a:r>
              <a:rPr spc="295" dirty="0">
                <a:latin typeface="EB Garamond 12"/>
                <a:cs typeface="EB Garamond 12"/>
              </a:rPr>
              <a:t>diastolic </a:t>
            </a:r>
            <a:r>
              <a:rPr spc="340" dirty="0">
                <a:latin typeface="EB Garamond 12"/>
                <a:cs typeface="EB Garamond 12"/>
              </a:rPr>
              <a:t>blood </a:t>
            </a:r>
            <a:r>
              <a:rPr spc="355" dirty="0">
                <a:latin typeface="EB Garamond 12"/>
                <a:cs typeface="EB Garamond 12"/>
              </a:rPr>
              <a:t>pressure </a:t>
            </a:r>
            <a:r>
              <a:rPr spc="204" dirty="0">
                <a:latin typeface="EB Garamond 12"/>
                <a:cs typeface="EB Garamond 12"/>
              </a:rPr>
              <a:t>(DBP), </a:t>
            </a:r>
            <a:r>
              <a:rPr spc="385" dirty="0">
                <a:latin typeface="EB Garamond 12"/>
                <a:cs typeface="EB Garamond 12"/>
              </a:rPr>
              <a:t>on </a:t>
            </a:r>
            <a:r>
              <a:rPr spc="265" dirty="0">
                <a:latin typeface="EB Garamond 12"/>
                <a:cs typeface="EB Garamond 12"/>
              </a:rPr>
              <a:t>at </a:t>
            </a:r>
            <a:r>
              <a:rPr spc="295" dirty="0">
                <a:latin typeface="EB Garamond 12"/>
                <a:cs typeface="EB Garamond 12"/>
              </a:rPr>
              <a:t>least  two </a:t>
            </a:r>
            <a:r>
              <a:rPr spc="350" dirty="0">
                <a:latin typeface="EB Garamond 12"/>
                <a:cs typeface="EB Garamond 12"/>
              </a:rPr>
              <a:t>separate occasions </a:t>
            </a:r>
            <a:r>
              <a:rPr spc="355" dirty="0">
                <a:latin typeface="EB Garamond 12"/>
                <a:cs typeface="EB Garamond 12"/>
              </a:rPr>
              <a:t>separated </a:t>
            </a:r>
            <a:r>
              <a:rPr spc="385" dirty="0">
                <a:latin typeface="EB Garamond 12"/>
                <a:cs typeface="EB Garamond 12"/>
              </a:rPr>
              <a:t>by </a:t>
            </a:r>
            <a:r>
              <a:rPr spc="405" dirty="0">
                <a:latin typeface="EB Garamond 12"/>
                <a:cs typeface="EB Garamond 12"/>
              </a:rPr>
              <a:t>one  </a:t>
            </a:r>
            <a:r>
              <a:rPr spc="345" dirty="0">
                <a:latin typeface="EB Garamond 12"/>
                <a:cs typeface="EB Garamond 12"/>
              </a:rPr>
              <a:t>several</a:t>
            </a:r>
            <a:r>
              <a:rPr spc="160" dirty="0">
                <a:latin typeface="EB Garamond 12"/>
                <a:cs typeface="EB Garamond 12"/>
              </a:rPr>
              <a:t> </a:t>
            </a:r>
            <a:r>
              <a:rPr spc="330" dirty="0">
                <a:latin typeface="EB Garamond 12"/>
                <a:cs typeface="EB Garamond 12"/>
              </a:rPr>
              <a:t>weeks.</a:t>
            </a:r>
            <a:endParaRPr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1464926"/>
            <a:ext cx="7546975" cy="328866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  <a:tab pos="2675255" algn="l"/>
                <a:tab pos="5100955" algn="l"/>
              </a:tabLst>
            </a:pPr>
            <a:r>
              <a:rPr sz="2600" spc="335" dirty="0">
                <a:latin typeface="EB Garamond 12"/>
                <a:cs typeface="EB Garamond 12"/>
              </a:rPr>
              <a:t>JNC8(The </a:t>
            </a:r>
            <a:r>
              <a:rPr sz="2600" spc="370" dirty="0">
                <a:latin typeface="EB Garamond 12"/>
                <a:cs typeface="EB Garamond 12"/>
              </a:rPr>
              <a:t>Eighth </a:t>
            </a:r>
            <a:r>
              <a:rPr sz="2600" spc="280" dirty="0">
                <a:latin typeface="EB Garamond 12"/>
                <a:cs typeface="EB Garamond 12"/>
              </a:rPr>
              <a:t>Joint </a:t>
            </a:r>
            <a:r>
              <a:rPr sz="2600" spc="310" dirty="0">
                <a:latin typeface="EB Garamond 12"/>
                <a:cs typeface="EB Garamond 12"/>
              </a:rPr>
              <a:t>National  </a:t>
            </a:r>
            <a:r>
              <a:rPr sz="2600" spc="385" dirty="0">
                <a:latin typeface="EB Garamond 12"/>
                <a:cs typeface="EB Garamond 12"/>
              </a:rPr>
              <a:t>Committee)	</a:t>
            </a:r>
            <a:r>
              <a:rPr sz="2600" spc="484" dirty="0">
                <a:latin typeface="EB Garamond 12"/>
                <a:cs typeface="EB Garamond 12"/>
              </a:rPr>
              <a:t>recommends	</a:t>
            </a:r>
            <a:r>
              <a:rPr sz="2600" spc="315" dirty="0">
                <a:latin typeface="EB Garamond 12"/>
                <a:cs typeface="EB Garamond 12"/>
              </a:rPr>
              <a:t>starting  </a:t>
            </a:r>
            <a:r>
              <a:rPr sz="2600" spc="395" dirty="0">
                <a:latin typeface="EB Garamond 12"/>
                <a:cs typeface="EB Garamond 12"/>
              </a:rPr>
              <a:t>screening</a:t>
            </a:r>
            <a:r>
              <a:rPr sz="2600" spc="17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HTN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440" dirty="0">
                <a:latin typeface="EB Garamond 12"/>
                <a:cs typeface="EB Garamond 12"/>
              </a:rPr>
              <a:t>from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400" dirty="0">
                <a:latin typeface="EB Garamond 12"/>
                <a:cs typeface="EB Garamond 12"/>
              </a:rPr>
              <a:t>18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409" dirty="0">
                <a:latin typeface="EB Garamond 12"/>
                <a:cs typeface="EB Garamond 12"/>
              </a:rPr>
              <a:t>years</a:t>
            </a:r>
            <a:r>
              <a:rPr sz="2600" spc="215" dirty="0">
                <a:latin typeface="EB Garamond 12"/>
                <a:cs typeface="EB Garamond 12"/>
              </a:rPr>
              <a:t> </a:t>
            </a:r>
            <a:r>
              <a:rPr sz="2600" spc="355" dirty="0">
                <a:latin typeface="EB Garamond 12"/>
                <a:cs typeface="EB Garamond 12"/>
              </a:rPr>
              <a:t>old</a:t>
            </a:r>
            <a:r>
              <a:rPr sz="2600" spc="265" dirty="0">
                <a:latin typeface="EB Garamond 12"/>
                <a:cs typeface="EB Garamond 12"/>
              </a:rPr>
              <a:t> </a:t>
            </a:r>
            <a:r>
              <a:rPr sz="2600" spc="375" dirty="0">
                <a:latin typeface="EB Garamond 12"/>
                <a:cs typeface="EB Garamond 12"/>
              </a:rPr>
              <a:t>then  </a:t>
            </a:r>
            <a:r>
              <a:rPr sz="2600" spc="434" dirty="0">
                <a:latin typeface="EB Garamond 12"/>
                <a:cs typeface="EB Garamond 12"/>
              </a:rPr>
              <a:t>every </a:t>
            </a:r>
            <a:r>
              <a:rPr sz="2600" spc="500" dirty="0">
                <a:latin typeface="EB Garamond 12"/>
                <a:cs typeface="EB Garamond 12"/>
              </a:rPr>
              <a:t>2 </a:t>
            </a:r>
            <a:r>
              <a:rPr sz="2600" spc="409" dirty="0">
                <a:latin typeface="EB Garamond 12"/>
                <a:cs typeface="EB Garamond 12"/>
              </a:rPr>
              <a:t>years </a:t>
            </a:r>
            <a:r>
              <a:rPr sz="2600" spc="330" dirty="0">
                <a:latin typeface="EB Garamond 12"/>
                <a:cs typeface="EB Garamond 12"/>
              </a:rPr>
              <a:t>in </a:t>
            </a:r>
            <a:r>
              <a:rPr sz="2600" spc="395" dirty="0">
                <a:latin typeface="EB Garamond 12"/>
                <a:cs typeface="EB Garamond 12"/>
              </a:rPr>
              <a:t>persons 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365" dirty="0">
                <a:latin typeface="EB Garamond 12"/>
                <a:cs typeface="EB Garamond 12"/>
              </a:rPr>
              <a:t>blood  </a:t>
            </a:r>
            <a:r>
              <a:rPr sz="2600" spc="385" dirty="0">
                <a:latin typeface="EB Garamond 12"/>
                <a:cs typeface="EB Garamond 12"/>
              </a:rPr>
              <a:t>pressure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55" dirty="0">
                <a:latin typeface="EB Garamond 12"/>
                <a:cs typeface="EB Garamond 12"/>
              </a:rPr>
              <a:t>&lt;120/80</a:t>
            </a:r>
            <a:r>
              <a:rPr sz="2600" spc="-85" dirty="0">
                <a:latin typeface="EB Garamond 12"/>
                <a:cs typeface="EB Garamond 12"/>
              </a:rPr>
              <a:t> </a:t>
            </a:r>
            <a:r>
              <a:rPr sz="2600" spc="550" dirty="0">
                <a:latin typeface="EB Garamond 12"/>
                <a:cs typeface="EB Garamond 12"/>
              </a:rPr>
              <a:t>mmHg</a:t>
            </a:r>
            <a:endParaRPr sz="2600">
              <a:latin typeface="EB Garamond 12"/>
              <a:cs typeface="EB Garamond 12"/>
            </a:endParaRPr>
          </a:p>
          <a:p>
            <a:pPr marL="465455" marR="447040" indent="-453390">
              <a:lnSpc>
                <a:spcPct val="99800"/>
              </a:lnSpc>
              <a:spcBef>
                <a:spcPts val="6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415" dirty="0">
                <a:latin typeface="EB Garamond 12"/>
                <a:cs typeface="EB Garamond 12"/>
              </a:rPr>
              <a:t>and </a:t>
            </a:r>
            <a:r>
              <a:rPr sz="2600" spc="434" dirty="0">
                <a:latin typeface="EB Garamond 12"/>
                <a:cs typeface="EB Garamond 12"/>
              </a:rPr>
              <a:t>every </a:t>
            </a:r>
            <a:r>
              <a:rPr sz="2600" spc="425" dirty="0">
                <a:latin typeface="EB Garamond 12"/>
                <a:cs typeface="EB Garamond 12"/>
              </a:rPr>
              <a:t>year 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320" dirty="0">
                <a:latin typeface="EB Garamond 12"/>
                <a:cs typeface="EB Garamond 12"/>
              </a:rPr>
              <a:t>systolic </a:t>
            </a:r>
            <a:r>
              <a:rPr sz="2600" spc="365" dirty="0">
                <a:latin typeface="EB Garamond 12"/>
                <a:cs typeface="EB Garamond 12"/>
              </a:rPr>
              <a:t>blood  </a:t>
            </a:r>
            <a:r>
              <a:rPr sz="2600" spc="385" dirty="0">
                <a:latin typeface="EB Garamond 12"/>
                <a:cs typeface="EB Garamond 12"/>
              </a:rPr>
              <a:t>pressure</a:t>
            </a:r>
            <a:r>
              <a:rPr sz="2600" spc="195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of</a:t>
            </a:r>
            <a:r>
              <a:rPr sz="2600" spc="195" dirty="0">
                <a:latin typeface="EB Garamond 12"/>
                <a:cs typeface="EB Garamond 12"/>
              </a:rPr>
              <a:t> </a:t>
            </a:r>
            <a:r>
              <a:rPr sz="2600" spc="484" dirty="0">
                <a:latin typeface="EB Garamond 12"/>
                <a:cs typeface="EB Garamond 12"/>
              </a:rPr>
              <a:t>120–139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550" dirty="0">
                <a:latin typeface="EB Garamond 12"/>
                <a:cs typeface="EB Garamond 12"/>
              </a:rPr>
              <a:t>mmHg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</a:t>
            </a:r>
            <a:r>
              <a:rPr sz="2600" spc="220" dirty="0">
                <a:latin typeface="EB Garamond 12"/>
                <a:cs typeface="EB Garamond 12"/>
              </a:rPr>
              <a:t> </a:t>
            </a:r>
            <a:r>
              <a:rPr sz="2600" spc="320" dirty="0">
                <a:latin typeface="EB Garamond 12"/>
                <a:cs typeface="EB Garamond 12"/>
              </a:rPr>
              <a:t>diastolic  </a:t>
            </a:r>
            <a:r>
              <a:rPr sz="2600" spc="365" dirty="0">
                <a:latin typeface="EB Garamond 12"/>
                <a:cs typeface="EB Garamond 12"/>
              </a:rPr>
              <a:t>blood </a:t>
            </a:r>
            <a:r>
              <a:rPr sz="2600" spc="385" dirty="0">
                <a:latin typeface="EB Garamond 12"/>
                <a:cs typeface="EB Garamond 12"/>
              </a:rPr>
              <a:t>pressure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475" dirty="0">
                <a:latin typeface="EB Garamond 12"/>
                <a:cs typeface="EB Garamond 12"/>
              </a:rPr>
              <a:t>80–90</a:t>
            </a:r>
            <a:r>
              <a:rPr sz="2600" spc="-265" dirty="0">
                <a:latin typeface="EB Garamond 12"/>
                <a:cs typeface="EB Garamond 12"/>
              </a:rPr>
              <a:t> </a:t>
            </a:r>
            <a:r>
              <a:rPr sz="2600" spc="455" dirty="0">
                <a:latin typeface="EB Garamond 12"/>
                <a:cs typeface="EB Garamond 12"/>
              </a:rPr>
              <a:t>mmHg.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57235" y="2128833"/>
          <a:ext cx="7620000" cy="29430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  <a:gridCol w="4572000"/>
                <a:gridCol w="1143000"/>
              </a:tblGrid>
              <a:tr h="718048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2225045">
                <a:tc>
                  <a:txBody>
                    <a:bodyPr/>
                    <a:lstStyle/>
                    <a:p>
                      <a:pPr marL="88265" marR="467995" indent="635" algn="just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Adults</a:t>
                      </a:r>
                      <a:r>
                        <a:rPr sz="2000" spc="-114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aged  18 years or  older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 marR="228600" indent="127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screening  for high blood pressure in adults</a:t>
                      </a:r>
                      <a:r>
                        <a:rPr sz="2000" spc="-13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aged  18 years or </a:t>
                      </a:r>
                      <a:r>
                        <a:rPr sz="2000" spc="-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older.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 recommends obtaining  measurements outside of the clinical  setting for diagnostic</a:t>
                      </a:r>
                      <a:r>
                        <a:rPr sz="2000" spc="-4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confirmation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153035">
                        <a:lnSpc>
                          <a:spcPct val="100000"/>
                        </a:lnSpc>
                      </a:pPr>
                      <a:r>
                        <a:rPr sz="2000" spc="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.before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starting</a:t>
                      </a:r>
                      <a:r>
                        <a:rPr sz="2000" spc="-6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treatment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1043581"/>
            <a:ext cx="7600950" cy="4442819"/>
          </a:xfrm>
          <a:prstGeom prst="rect">
            <a:avLst/>
          </a:prstGeom>
        </p:spPr>
        <p:txBody>
          <a:bodyPr vert="horz" wrap="square" lIns="0" tIns="279400" rIns="0" bIns="0" rtlCol="0">
            <a:spAutoFit/>
          </a:bodyPr>
          <a:lstStyle/>
          <a:p>
            <a:pPr marL="795020" indent="-652780">
              <a:lnSpc>
                <a:spcPct val="100000"/>
              </a:lnSpc>
              <a:spcBef>
                <a:spcPts val="2200"/>
              </a:spcBef>
              <a:buFont typeface="Noto Sans Symbols"/>
              <a:buChar char="❑"/>
              <a:tabLst>
                <a:tab pos="795020" algn="l"/>
                <a:tab pos="795655" algn="l"/>
              </a:tabLst>
            </a:pPr>
            <a:r>
              <a:rPr b="1" spc="-265" dirty="0">
                <a:solidFill>
                  <a:srgbClr val="1F487C"/>
                </a:solidFill>
                <a:latin typeface="Verdana"/>
                <a:cs typeface="Verdana"/>
              </a:rPr>
              <a:t>Cervical</a:t>
            </a:r>
            <a:r>
              <a:rPr b="1" spc="-59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lang="en-US" b="1" spc="-595" dirty="0" smtClean="0">
                <a:solidFill>
                  <a:srgbClr val="1F487C"/>
                </a:solidFill>
                <a:latin typeface="Verdana"/>
                <a:cs typeface="Verdana"/>
              </a:rPr>
              <a:t>               </a:t>
            </a:r>
            <a:r>
              <a:rPr b="1" spc="-345" dirty="0" smtClean="0">
                <a:solidFill>
                  <a:srgbClr val="1F487C"/>
                </a:solidFill>
                <a:latin typeface="Verdana"/>
                <a:cs typeface="Verdana"/>
              </a:rPr>
              <a:t>cancer</a:t>
            </a:r>
            <a:r>
              <a:rPr b="1" spc="-345" dirty="0">
                <a:solidFill>
                  <a:srgbClr val="1F487C"/>
                </a:solidFill>
                <a:latin typeface="Verdana"/>
                <a:cs typeface="Verdana"/>
              </a:rPr>
              <a:t>:</a:t>
            </a:r>
            <a:endParaRPr dirty="0">
              <a:latin typeface="Verdana"/>
              <a:cs typeface="Verdana"/>
            </a:endParaRPr>
          </a:p>
          <a:p>
            <a:pPr marL="490220" marR="821055" indent="-332105">
              <a:lnSpc>
                <a:spcPct val="101000"/>
              </a:lnSpc>
              <a:spcBef>
                <a:spcPts val="1340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579120" algn="l"/>
                <a:tab pos="579755" algn="l"/>
              </a:tabLst>
            </a:pPr>
            <a:r>
              <a:rPr dirty="0"/>
              <a:t>	</a:t>
            </a:r>
            <a:r>
              <a:rPr spc="370" dirty="0">
                <a:latin typeface="EB Garamond 12"/>
                <a:cs typeface="EB Garamond 12"/>
              </a:rPr>
              <a:t>Cervical</a:t>
            </a:r>
            <a:r>
              <a:rPr spc="200" dirty="0">
                <a:latin typeface="EB Garamond 12"/>
                <a:cs typeface="EB Garamond 12"/>
              </a:rPr>
              <a:t> </a:t>
            </a:r>
            <a:r>
              <a:rPr spc="415" dirty="0">
                <a:latin typeface="EB Garamond 12"/>
                <a:cs typeface="EB Garamond 12"/>
              </a:rPr>
              <a:t>cancer</a:t>
            </a:r>
            <a:r>
              <a:rPr spc="220" dirty="0">
                <a:latin typeface="EB Garamond 12"/>
                <a:cs typeface="EB Garamond 12"/>
              </a:rPr>
              <a:t> </a:t>
            </a:r>
            <a:r>
              <a:rPr spc="365" dirty="0">
                <a:latin typeface="EB Garamond 12"/>
                <a:cs typeface="EB Garamond 12"/>
              </a:rPr>
              <a:t>ofien</a:t>
            </a:r>
            <a:r>
              <a:rPr spc="204" dirty="0">
                <a:latin typeface="EB Garamond 12"/>
                <a:cs typeface="EB Garamond 12"/>
              </a:rPr>
              <a:t> </a:t>
            </a:r>
            <a:r>
              <a:rPr spc="390" dirty="0">
                <a:latin typeface="EB Garamond 12"/>
                <a:cs typeface="EB Garamond 12"/>
              </a:rPr>
              <a:t>develops</a:t>
            </a:r>
            <a:r>
              <a:rPr spc="240" dirty="0">
                <a:latin typeface="EB Garamond 12"/>
                <a:cs typeface="EB Garamond 12"/>
              </a:rPr>
              <a:t> </a:t>
            </a:r>
            <a:r>
              <a:rPr spc="280" dirty="0">
                <a:latin typeface="EB Garamond 12"/>
                <a:cs typeface="EB Garamond 12"/>
              </a:rPr>
              <a:t>at</a:t>
            </a:r>
            <a:r>
              <a:rPr spc="150" dirty="0">
                <a:latin typeface="EB Garamond 12"/>
                <a:cs typeface="EB Garamond 12"/>
              </a:rPr>
              <a:t> </a:t>
            </a:r>
            <a:r>
              <a:rPr spc="360" dirty="0">
                <a:latin typeface="EB Garamond 12"/>
                <a:cs typeface="EB Garamond 12"/>
              </a:rPr>
              <a:t>the  </a:t>
            </a:r>
            <a:r>
              <a:rPr spc="315" dirty="0">
                <a:latin typeface="EB Garamond 12"/>
                <a:cs typeface="EB Garamond 12"/>
              </a:rPr>
              <a:t>transition </a:t>
            </a:r>
            <a:r>
              <a:rPr spc="375" dirty="0">
                <a:latin typeface="EB Garamond 12"/>
                <a:cs typeface="EB Garamond 12"/>
              </a:rPr>
              <a:t>zone, </a:t>
            </a:r>
            <a:r>
              <a:rPr spc="440" dirty="0">
                <a:latin typeface="EB Garamond 12"/>
                <a:cs typeface="EB Garamond 12"/>
              </a:rPr>
              <a:t>making </a:t>
            </a:r>
            <a:r>
              <a:rPr spc="375" dirty="0">
                <a:latin typeface="EB Garamond 12"/>
                <a:cs typeface="EB Garamond 12"/>
              </a:rPr>
              <a:t>Pap </a:t>
            </a:r>
            <a:r>
              <a:rPr spc="470" dirty="0">
                <a:latin typeface="EB Garamond 12"/>
                <a:cs typeface="EB Garamond 12"/>
              </a:rPr>
              <a:t>smear  </a:t>
            </a:r>
            <a:r>
              <a:rPr spc="395" dirty="0">
                <a:latin typeface="EB Garamond 12"/>
                <a:cs typeface="EB Garamond 12"/>
              </a:rPr>
              <a:t>screening </a:t>
            </a:r>
            <a:r>
              <a:rPr spc="335" dirty="0">
                <a:latin typeface="EB Garamond 12"/>
                <a:cs typeface="EB Garamond 12"/>
              </a:rPr>
              <a:t>useful </a:t>
            </a:r>
            <a:r>
              <a:rPr spc="330" dirty="0">
                <a:latin typeface="EB Garamond 12"/>
                <a:cs typeface="EB Garamond 12"/>
              </a:rPr>
              <a:t>in </a:t>
            </a:r>
            <a:r>
              <a:rPr spc="390" dirty="0">
                <a:latin typeface="EB Garamond 12"/>
                <a:cs typeface="EB Garamond 12"/>
              </a:rPr>
              <a:t>early</a:t>
            </a:r>
            <a:r>
              <a:rPr spc="-275" dirty="0">
                <a:latin typeface="EB Garamond 12"/>
                <a:cs typeface="EB Garamond 12"/>
              </a:rPr>
              <a:t> </a:t>
            </a:r>
            <a:r>
              <a:rPr spc="335" dirty="0">
                <a:latin typeface="EB Garamond 12"/>
                <a:cs typeface="EB Garamond 12"/>
              </a:rPr>
              <a:t>diagnosis.</a:t>
            </a:r>
            <a:endParaRPr dirty="0">
              <a:latin typeface="EB Garamond 12"/>
              <a:cs typeface="EB Garamond 12"/>
            </a:endParaRPr>
          </a:p>
          <a:p>
            <a:pPr marL="490220" marR="5080" indent="-332105">
              <a:lnSpc>
                <a:spcPct val="99800"/>
              </a:lnSpc>
              <a:spcBef>
                <a:spcPts val="63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579120" algn="l"/>
                <a:tab pos="579755" algn="l"/>
              </a:tabLst>
            </a:pPr>
            <a:r>
              <a:rPr dirty="0"/>
              <a:t>	</a:t>
            </a:r>
            <a:r>
              <a:rPr spc="310" dirty="0">
                <a:latin typeface="EB Garamond 12"/>
                <a:cs typeface="EB Garamond 12"/>
              </a:rPr>
              <a:t>HPV </a:t>
            </a:r>
            <a:r>
              <a:rPr spc="335" dirty="0">
                <a:latin typeface="EB Garamond 12"/>
                <a:cs typeface="EB Garamond 12"/>
              </a:rPr>
              <a:t>infections </a:t>
            </a:r>
            <a:r>
              <a:rPr spc="390" dirty="0">
                <a:latin typeface="EB Garamond 12"/>
                <a:cs typeface="EB Garamond 12"/>
              </a:rPr>
              <a:t>induce </a:t>
            </a:r>
            <a:r>
              <a:rPr spc="415" dirty="0">
                <a:latin typeface="EB Garamond 12"/>
                <a:cs typeface="EB Garamond 12"/>
              </a:rPr>
              <a:t>squamous</a:t>
            </a:r>
            <a:r>
              <a:rPr spc="-270" dirty="0">
                <a:latin typeface="EB Garamond 12"/>
                <a:cs typeface="EB Garamond 12"/>
              </a:rPr>
              <a:t> </a:t>
            </a:r>
            <a:r>
              <a:rPr spc="330" dirty="0">
                <a:latin typeface="EB Garamond 12"/>
                <a:cs typeface="EB Garamond 12"/>
              </a:rPr>
              <a:t>cell </a:t>
            </a:r>
            <a:r>
              <a:rPr spc="415" dirty="0">
                <a:latin typeface="EB Garamond 12"/>
                <a:cs typeface="EB Garamond 12"/>
              </a:rPr>
              <a:t>and  adenomatous </a:t>
            </a:r>
            <a:r>
              <a:rPr spc="370" dirty="0">
                <a:latin typeface="EB Garamond 12"/>
                <a:cs typeface="EB Garamond 12"/>
              </a:rPr>
              <a:t>cervical </a:t>
            </a:r>
            <a:r>
              <a:rPr spc="350" dirty="0">
                <a:latin typeface="EB Garamond 12"/>
                <a:cs typeface="EB Garamond 12"/>
              </a:rPr>
              <a:t>cancer. </a:t>
            </a:r>
            <a:r>
              <a:rPr spc="370" dirty="0">
                <a:latin typeface="EB Garamond 12"/>
                <a:cs typeface="EB Garamond 12"/>
              </a:rPr>
              <a:t>Cervical  </a:t>
            </a:r>
            <a:r>
              <a:rPr spc="400" dirty="0">
                <a:latin typeface="EB Garamond 12"/>
                <a:cs typeface="EB Garamond 12"/>
              </a:rPr>
              <a:t>cancers</a:t>
            </a:r>
            <a:r>
              <a:rPr spc="150" dirty="0">
                <a:latin typeface="EB Garamond 12"/>
                <a:cs typeface="EB Garamond 12"/>
              </a:rPr>
              <a:t> </a:t>
            </a:r>
            <a:r>
              <a:rPr spc="325" dirty="0">
                <a:latin typeface="EB Garamond 12"/>
                <a:cs typeface="EB Garamond 12"/>
              </a:rPr>
              <a:t>of</a:t>
            </a:r>
            <a:r>
              <a:rPr spc="204" dirty="0">
                <a:latin typeface="EB Garamond 12"/>
                <a:cs typeface="EB Garamond 12"/>
              </a:rPr>
              <a:t> </a:t>
            </a:r>
            <a:r>
              <a:rPr spc="370" dirty="0">
                <a:latin typeface="EB Garamond 12"/>
                <a:cs typeface="EB Garamond 12"/>
              </a:rPr>
              <a:t>other</a:t>
            </a:r>
            <a:r>
              <a:rPr spc="275" dirty="0">
                <a:latin typeface="EB Garamond 12"/>
                <a:cs typeface="EB Garamond 12"/>
              </a:rPr>
              <a:t> </a:t>
            </a:r>
            <a:r>
              <a:rPr spc="350" dirty="0">
                <a:latin typeface="EB Garamond 12"/>
                <a:cs typeface="EB Garamond 12"/>
              </a:rPr>
              <a:t>histology</a:t>
            </a:r>
            <a:r>
              <a:rPr spc="175" dirty="0">
                <a:latin typeface="EB Garamond 12"/>
                <a:cs typeface="EB Garamond 12"/>
              </a:rPr>
              <a:t> </a:t>
            </a:r>
            <a:r>
              <a:rPr spc="405" dirty="0">
                <a:latin typeface="EB Garamond 12"/>
                <a:cs typeface="EB Garamond 12"/>
              </a:rPr>
              <a:t>are</a:t>
            </a:r>
            <a:r>
              <a:rPr spc="235" dirty="0">
                <a:latin typeface="EB Garamond 12"/>
                <a:cs typeface="EB Garamond 12"/>
              </a:rPr>
              <a:t> </a:t>
            </a:r>
            <a:r>
              <a:rPr spc="335" dirty="0">
                <a:latin typeface="EB Garamond 12"/>
                <a:cs typeface="EB Garamond 12"/>
              </a:rPr>
              <a:t>rare.</a:t>
            </a:r>
            <a:endParaRPr dirty="0">
              <a:latin typeface="EB Garamond 12"/>
              <a:cs typeface="EB Garamond 12"/>
            </a:endParaRPr>
          </a:p>
          <a:p>
            <a:pPr marL="490220" marR="422275" indent="-332105">
              <a:lnSpc>
                <a:spcPct val="99800"/>
              </a:lnSpc>
              <a:spcBef>
                <a:spcPts val="63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90220" algn="l"/>
                <a:tab pos="490855" algn="l"/>
                <a:tab pos="4859020" algn="l"/>
              </a:tabLst>
            </a:pPr>
            <a:r>
              <a:rPr spc="385" dirty="0">
                <a:latin typeface="EB Garamond 12"/>
                <a:cs typeface="EB Garamond 12"/>
              </a:rPr>
              <a:t>USPSTF</a:t>
            </a:r>
            <a:r>
              <a:rPr spc="254" dirty="0">
                <a:latin typeface="EB Garamond 12"/>
                <a:cs typeface="EB Garamond 12"/>
              </a:rPr>
              <a:t> </a:t>
            </a:r>
            <a:r>
              <a:rPr spc="484" dirty="0">
                <a:latin typeface="EB Garamond 12"/>
                <a:cs typeface="EB Garamond 12"/>
              </a:rPr>
              <a:t>recommends</a:t>
            </a:r>
            <a:r>
              <a:rPr spc="240" dirty="0">
                <a:latin typeface="EB Garamond 12"/>
                <a:cs typeface="EB Garamond 12"/>
              </a:rPr>
              <a:t> </a:t>
            </a:r>
            <a:r>
              <a:rPr spc="285" dirty="0">
                <a:latin typeface="EB Garamond 12"/>
                <a:cs typeface="EB Garamond 12"/>
              </a:rPr>
              <a:t>to	</a:t>
            </a:r>
            <a:r>
              <a:rPr spc="295" dirty="0">
                <a:solidFill>
                  <a:srgbClr val="C00000"/>
                </a:solidFill>
                <a:latin typeface="EB Garamond 12"/>
                <a:cs typeface="EB Garamond 12"/>
              </a:rPr>
              <a:t>initiate  </a:t>
            </a:r>
            <a:r>
              <a:rPr spc="395" dirty="0">
                <a:solidFill>
                  <a:srgbClr val="C00000"/>
                </a:solidFill>
                <a:latin typeface="EB Garamond 12"/>
                <a:cs typeface="EB Garamond 12"/>
              </a:rPr>
              <a:t>screening </a:t>
            </a:r>
            <a:r>
              <a:rPr spc="330" dirty="0">
                <a:solidFill>
                  <a:srgbClr val="C00000"/>
                </a:solidFill>
                <a:latin typeface="EB Garamond 12"/>
                <a:cs typeface="EB Garamond 12"/>
              </a:rPr>
              <a:t>for </a:t>
            </a:r>
            <a:r>
              <a:rPr spc="370" dirty="0">
                <a:solidFill>
                  <a:srgbClr val="C00000"/>
                </a:solidFill>
                <a:latin typeface="EB Garamond 12"/>
                <a:cs typeface="EB Garamond 12"/>
              </a:rPr>
              <a:t>cervical </a:t>
            </a:r>
            <a:r>
              <a:rPr spc="415" dirty="0">
                <a:solidFill>
                  <a:srgbClr val="C00000"/>
                </a:solidFill>
                <a:latin typeface="EB Garamond 12"/>
                <a:cs typeface="EB Garamond 12"/>
              </a:rPr>
              <a:t>cancer </a:t>
            </a:r>
            <a:r>
              <a:rPr spc="280" dirty="0">
                <a:solidFill>
                  <a:srgbClr val="C00000"/>
                </a:solidFill>
                <a:latin typeface="EB Garamond 12"/>
                <a:cs typeface="EB Garamond 12"/>
              </a:rPr>
              <a:t>at </a:t>
            </a:r>
            <a:r>
              <a:rPr spc="425" dirty="0">
                <a:solidFill>
                  <a:srgbClr val="C00000"/>
                </a:solidFill>
                <a:latin typeface="EB Garamond 12"/>
                <a:cs typeface="EB Garamond 12"/>
              </a:rPr>
              <a:t>age </a:t>
            </a:r>
            <a:r>
              <a:rPr spc="455" dirty="0">
                <a:solidFill>
                  <a:srgbClr val="C00000"/>
                </a:solidFill>
                <a:latin typeface="EB Garamond 12"/>
                <a:cs typeface="EB Garamond 12"/>
              </a:rPr>
              <a:t>21  </a:t>
            </a:r>
            <a:r>
              <a:rPr spc="375" dirty="0">
                <a:latin typeface="EB Garamond 12"/>
                <a:cs typeface="EB Garamond 12"/>
              </a:rPr>
              <a:t>regardless </a:t>
            </a:r>
            <a:r>
              <a:rPr spc="325" dirty="0">
                <a:latin typeface="EB Garamond 12"/>
                <a:cs typeface="EB Garamond 12"/>
              </a:rPr>
              <a:t>of </a:t>
            </a:r>
            <a:r>
              <a:rPr spc="310" dirty="0">
                <a:latin typeface="EB Garamond 12"/>
                <a:cs typeface="EB Garamond 12"/>
              </a:rPr>
              <a:t>HPV </a:t>
            </a:r>
            <a:r>
              <a:rPr spc="409" dirty="0">
                <a:latin typeface="EB Garamond 12"/>
                <a:cs typeface="EB Garamond 12"/>
              </a:rPr>
              <a:t>immunization</a:t>
            </a:r>
            <a:r>
              <a:rPr spc="-204" dirty="0">
                <a:latin typeface="EB Garamond 12"/>
                <a:cs typeface="EB Garamond 12"/>
              </a:rPr>
              <a:t> </a:t>
            </a:r>
            <a:r>
              <a:rPr spc="265" dirty="0">
                <a:latin typeface="EB Garamond 12"/>
                <a:cs typeface="EB Garamond 12"/>
              </a:rPr>
              <a:t>status.</a:t>
            </a:r>
            <a:endParaRPr dirty="0">
              <a:latin typeface="EB Garamond 12"/>
              <a:cs typeface="EB Garamond 12"/>
            </a:endParaRPr>
          </a:p>
          <a:p>
            <a:pPr marL="490220" indent="-332105">
              <a:lnSpc>
                <a:spcPct val="100000"/>
              </a:lnSpc>
              <a:spcBef>
                <a:spcPts val="630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90220" algn="l"/>
                <a:tab pos="490855" algn="l"/>
              </a:tabLst>
            </a:pPr>
            <a:r>
              <a:rPr spc="375" dirty="0">
                <a:latin typeface="EB Garamond 12"/>
                <a:cs typeface="EB Garamond 12"/>
              </a:rPr>
              <a:t>Frequency:</a:t>
            </a:r>
            <a:endParaRPr dirty="0">
              <a:latin typeface="EB Garamond 12"/>
              <a:cs typeface="EB Garamond 12"/>
            </a:endParaRPr>
          </a:p>
          <a:p>
            <a:pPr>
              <a:lnSpc>
                <a:spcPct val="100000"/>
              </a:lnSpc>
              <a:spcBef>
                <a:spcPts val="555"/>
              </a:spcBef>
              <a:tabLst>
                <a:tab pos="490220" algn="l"/>
              </a:tabLst>
            </a:pPr>
            <a:r>
              <a:rPr spc="5" dirty="0">
                <a:solidFill>
                  <a:srgbClr val="4F81BC"/>
                </a:solidFill>
                <a:latin typeface="Noto Sans Symbols"/>
                <a:cs typeface="Noto Sans Symbols"/>
              </a:rPr>
              <a:t>✔	</a:t>
            </a:r>
            <a:r>
              <a:rPr spc="434" dirty="0">
                <a:latin typeface="EB Garamond 12"/>
                <a:cs typeface="EB Garamond 12"/>
              </a:rPr>
              <a:t>every</a:t>
            </a:r>
            <a:r>
              <a:rPr spc="195" dirty="0">
                <a:latin typeface="EB Garamond 12"/>
                <a:cs typeface="EB Garamond 12"/>
              </a:rPr>
              <a:t> </a:t>
            </a:r>
            <a:r>
              <a:rPr spc="630" dirty="0">
                <a:latin typeface="EB Garamond 12"/>
                <a:cs typeface="EB Garamond 12"/>
              </a:rPr>
              <a:t>3</a:t>
            </a:r>
            <a:r>
              <a:rPr spc="175" dirty="0">
                <a:latin typeface="EB Garamond 12"/>
                <a:cs typeface="EB Garamond 12"/>
              </a:rPr>
              <a:t> </a:t>
            </a:r>
            <a:r>
              <a:rPr spc="409" dirty="0">
                <a:latin typeface="EB Garamond 12"/>
                <a:cs typeface="EB Garamond 12"/>
              </a:rPr>
              <a:t>years</a:t>
            </a:r>
            <a:r>
              <a:rPr spc="220" dirty="0">
                <a:latin typeface="EB Garamond 12"/>
                <a:cs typeface="EB Garamond 12"/>
              </a:rPr>
              <a:t> </a:t>
            </a:r>
            <a:r>
              <a:rPr spc="285" dirty="0">
                <a:latin typeface="EB Garamond 12"/>
                <a:cs typeface="EB Garamond 12"/>
              </a:rPr>
              <a:t>until</a:t>
            </a:r>
            <a:r>
              <a:rPr spc="225" dirty="0">
                <a:latin typeface="EB Garamond 12"/>
                <a:cs typeface="EB Garamond 12"/>
              </a:rPr>
              <a:t> </a:t>
            </a:r>
            <a:r>
              <a:rPr spc="425" dirty="0">
                <a:latin typeface="EB Garamond 12"/>
                <a:cs typeface="EB Garamond 12"/>
              </a:rPr>
              <a:t>age</a:t>
            </a:r>
            <a:r>
              <a:rPr spc="204" dirty="0">
                <a:latin typeface="EB Garamond 12"/>
                <a:cs typeface="EB Garamond 12"/>
              </a:rPr>
              <a:t> </a:t>
            </a:r>
            <a:r>
              <a:rPr spc="325" dirty="0">
                <a:latin typeface="EB Garamond 12"/>
                <a:cs typeface="EB Garamond 12"/>
              </a:rPr>
              <a:t>29.</a:t>
            </a:r>
            <a:endParaRPr dirty="0">
              <a:latin typeface="EB Garamond 12"/>
              <a:cs typeface="EB Garamond 12"/>
            </a:endParaRPr>
          </a:p>
          <a:p>
            <a:pPr>
              <a:lnSpc>
                <a:spcPct val="100000"/>
              </a:lnSpc>
              <a:spcBef>
                <a:spcPts val="555"/>
              </a:spcBef>
              <a:tabLst>
                <a:tab pos="490220" algn="l"/>
              </a:tabLst>
            </a:pPr>
            <a:r>
              <a:rPr spc="5" dirty="0">
                <a:solidFill>
                  <a:srgbClr val="4F81BC"/>
                </a:solidFill>
                <a:latin typeface="Noto Sans Symbols"/>
                <a:cs typeface="Noto Sans Symbols"/>
              </a:rPr>
              <a:t>✔	</a:t>
            </a:r>
            <a:r>
              <a:rPr spc="440" dirty="0">
                <a:latin typeface="EB Garamond 12"/>
                <a:cs typeface="EB Garamond 12"/>
              </a:rPr>
              <a:t>Every</a:t>
            </a:r>
            <a:r>
              <a:rPr spc="215" dirty="0">
                <a:latin typeface="EB Garamond 12"/>
                <a:cs typeface="EB Garamond 12"/>
              </a:rPr>
              <a:t> </a:t>
            </a:r>
            <a:r>
              <a:rPr spc="540" dirty="0">
                <a:latin typeface="EB Garamond 12"/>
                <a:cs typeface="EB Garamond 12"/>
              </a:rPr>
              <a:t>5</a:t>
            </a:r>
            <a:r>
              <a:rPr spc="195" dirty="0">
                <a:latin typeface="EB Garamond 12"/>
                <a:cs typeface="EB Garamond 12"/>
              </a:rPr>
              <a:t> </a:t>
            </a:r>
            <a:r>
              <a:rPr spc="409" dirty="0">
                <a:latin typeface="EB Garamond 12"/>
                <a:cs typeface="EB Garamond 12"/>
              </a:rPr>
              <a:t>years</a:t>
            </a:r>
            <a:r>
              <a:rPr spc="220" dirty="0">
                <a:latin typeface="EB Garamond 12"/>
                <a:cs typeface="EB Garamond 12"/>
              </a:rPr>
              <a:t> </a:t>
            </a:r>
            <a:r>
              <a:rPr spc="325" dirty="0">
                <a:latin typeface="EB Garamond 12"/>
                <a:cs typeface="EB Garamond 12"/>
              </a:rPr>
              <a:t>with</a:t>
            </a:r>
            <a:r>
              <a:rPr spc="200" dirty="0">
                <a:latin typeface="EB Garamond 12"/>
                <a:cs typeface="EB Garamond 12"/>
              </a:rPr>
              <a:t> </a:t>
            </a:r>
            <a:r>
              <a:rPr spc="310" dirty="0">
                <a:latin typeface="EB Garamond 12"/>
                <a:cs typeface="EB Garamond 12"/>
              </a:rPr>
              <a:t>HPV</a:t>
            </a:r>
            <a:r>
              <a:rPr spc="250" dirty="0">
                <a:latin typeface="EB Garamond 12"/>
                <a:cs typeface="EB Garamond 12"/>
              </a:rPr>
              <a:t> </a:t>
            </a:r>
            <a:r>
              <a:rPr spc="330" dirty="0">
                <a:latin typeface="EB Garamond 12"/>
                <a:cs typeface="EB Garamond 12"/>
              </a:rPr>
              <a:t>co-testing.</a:t>
            </a:r>
            <a:endParaRPr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987" y="1969096"/>
            <a:ext cx="7467600" cy="4889500"/>
          </a:xfrm>
          <a:custGeom>
            <a:avLst/>
            <a:gdLst/>
            <a:ahLst/>
            <a:cxnLst/>
            <a:rect l="l" t="t" r="r" b="b"/>
            <a:pathLst>
              <a:path w="7467600" h="4889500">
                <a:moveTo>
                  <a:pt x="7467587" y="0"/>
                </a:moveTo>
                <a:lnTo>
                  <a:pt x="6095987" y="0"/>
                </a:lnTo>
                <a:lnTo>
                  <a:pt x="1600200" y="0"/>
                </a:lnTo>
                <a:lnTo>
                  <a:pt x="0" y="0"/>
                </a:lnTo>
                <a:lnTo>
                  <a:pt x="0" y="4888903"/>
                </a:lnTo>
                <a:lnTo>
                  <a:pt x="1600200" y="4888903"/>
                </a:lnTo>
                <a:lnTo>
                  <a:pt x="6095987" y="4888903"/>
                </a:lnTo>
                <a:lnTo>
                  <a:pt x="7467587" y="4888903"/>
                </a:lnTo>
                <a:lnTo>
                  <a:pt x="74675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57235" y="604836"/>
          <a:ext cx="7467600" cy="624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00200"/>
                <a:gridCol w="4495800"/>
                <a:gridCol w="1371600"/>
              </a:tblGrid>
              <a:tr h="135949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R="595630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4888903">
                <a:tc>
                  <a:txBody>
                    <a:bodyPr/>
                    <a:lstStyle/>
                    <a:p>
                      <a:pPr marL="57150" marR="344805" indent="-444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aged 21</a:t>
                      </a:r>
                      <a:r>
                        <a:rPr sz="2000" spc="-19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65</a:t>
                      </a:r>
                      <a:r>
                        <a:rPr sz="2000" spc="-9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47345" marR="165735" indent="-323215">
                        <a:lnSpc>
                          <a:spcPct val="100000"/>
                        </a:lnSpc>
                        <a:spcBef>
                          <a:spcPts val="190"/>
                        </a:spcBef>
                        <a:buChar char="•"/>
                        <a:tabLst>
                          <a:tab pos="347345" algn="l"/>
                          <a:tab pos="347980" algn="l"/>
                        </a:tabLst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 screening for cervical cancer every  3 years with cervical cytology</a:t>
                      </a:r>
                      <a:r>
                        <a:rPr sz="2000" spc="-17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alone  in women aged 21 to 29</a:t>
                      </a:r>
                      <a:r>
                        <a:rPr sz="2000" spc="-7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years.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47345" marR="489584" indent="-323215">
                        <a:lnSpc>
                          <a:spcPct val="100000"/>
                        </a:lnSpc>
                        <a:buChar char="•"/>
                        <a:tabLst>
                          <a:tab pos="347345" algn="l"/>
                          <a:tab pos="347980" algn="l"/>
                        </a:tabLst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For women aged 30 to 65</a:t>
                      </a:r>
                      <a:r>
                        <a:rPr sz="2000" spc="-17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years,  the USPSTF recommends  screening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04495" marR="1113790" indent="-388620">
                        <a:lnSpc>
                          <a:spcPct val="100000"/>
                        </a:lnSpc>
                        <a:buFont typeface="Noto Sans Symbols"/>
                        <a:buChar char="□"/>
                        <a:tabLst>
                          <a:tab pos="404495" algn="l"/>
                          <a:tab pos="405130" algn="l"/>
                        </a:tabLst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every 3 years with</a:t>
                      </a:r>
                      <a:r>
                        <a:rPr sz="2000" spc="-18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cervical  cytology</a:t>
                      </a:r>
                      <a:r>
                        <a:rPr sz="2000" spc="-1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alone,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04495" marR="169545" indent="-388620">
                        <a:lnSpc>
                          <a:spcPct val="100000"/>
                        </a:lnSpc>
                        <a:buFont typeface="Noto Sans Symbols"/>
                        <a:buChar char="□"/>
                        <a:tabLst>
                          <a:tab pos="404495" algn="l"/>
                          <a:tab pos="405130" algn="l"/>
                        </a:tabLst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every 5 years with high-risk</a:t>
                      </a:r>
                      <a:r>
                        <a:rPr sz="2000" spc="-2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human  papillomavirus (hrHPV) testing  alone,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04495" marR="922019" indent="-388620">
                        <a:lnSpc>
                          <a:spcPct val="100000"/>
                        </a:lnSpc>
                        <a:buFont typeface="Noto Sans Symbols"/>
                        <a:buChar char="□"/>
                        <a:tabLst>
                          <a:tab pos="404495" algn="l"/>
                          <a:tab pos="405130" algn="l"/>
                        </a:tabLst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or every 5 years with</a:t>
                      </a:r>
                      <a:r>
                        <a:rPr sz="2000" spc="-1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hrHPV  testing in combination with  cytology</a:t>
                      </a:r>
                      <a:r>
                        <a:rPr sz="2000" spc="-10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(co-testing).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413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565150"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778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81000"/>
            <a:ext cx="59035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5495" indent="-773430">
              <a:lnSpc>
                <a:spcPct val="100000"/>
              </a:lnSpc>
              <a:spcBef>
                <a:spcPts val="100"/>
              </a:spcBef>
              <a:buSzPct val="102500"/>
              <a:buFont typeface="Noto Sans Symbols"/>
              <a:buChar char="❑"/>
              <a:tabLst>
                <a:tab pos="785495" algn="l"/>
                <a:tab pos="786130" algn="l"/>
              </a:tabLst>
            </a:pPr>
            <a:r>
              <a:rPr sz="4000" b="1" i="1" spc="30" dirty="0">
                <a:solidFill>
                  <a:srgbClr val="1F487C"/>
                </a:solidFill>
                <a:latin typeface="Trebuchet MS"/>
                <a:cs typeface="Trebuchet MS"/>
              </a:rPr>
              <a:t>Chlamydia</a:t>
            </a:r>
            <a:r>
              <a:rPr sz="4000" b="1" i="1" spc="-350" dirty="0">
                <a:solidFill>
                  <a:srgbClr val="1F487C"/>
                </a:solidFill>
                <a:latin typeface="Trebuchet MS"/>
                <a:cs typeface="Trebuchet MS"/>
              </a:rPr>
              <a:t> </a:t>
            </a:r>
            <a:r>
              <a:rPr sz="4000" b="1" spc="-325" dirty="0">
                <a:solidFill>
                  <a:srgbClr val="1F487C"/>
                </a:solidFill>
                <a:latin typeface="Verdana"/>
                <a:cs typeface="Verdana"/>
              </a:rPr>
              <a:t>screening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" y="1752600"/>
            <a:ext cx="7315200" cy="5018938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559435" marR="271145" indent="-453390" algn="just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60070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USPSTF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484" dirty="0">
                <a:latin typeface="EB Garamond 12"/>
                <a:cs typeface="EB Garamond 12"/>
              </a:rPr>
              <a:t>recommends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26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  </a:t>
            </a:r>
            <a:r>
              <a:rPr sz="2000" i="1" spc="35" dirty="0">
                <a:latin typeface="Georgia"/>
                <a:cs typeface="Georgia"/>
              </a:rPr>
              <a:t>Chlamydia </a:t>
            </a:r>
            <a:r>
              <a:rPr sz="2000" spc="335" dirty="0">
                <a:latin typeface="EB Garamond 12"/>
                <a:cs typeface="EB Garamond 12"/>
              </a:rPr>
              <a:t>infection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275" dirty="0">
                <a:latin typeface="EB Garamond 12"/>
                <a:cs typeface="EB Garamond 12"/>
              </a:rPr>
              <a:t>all </a:t>
            </a:r>
            <a:r>
              <a:rPr sz="2000" spc="370" dirty="0">
                <a:latin typeface="EB Garamond 12"/>
                <a:cs typeface="EB Garamond 12"/>
              </a:rPr>
              <a:t>sexually </a:t>
            </a:r>
            <a:r>
              <a:rPr sz="2000" spc="345" dirty="0">
                <a:latin typeface="EB Garamond 12"/>
                <a:cs typeface="EB Garamond 12"/>
              </a:rPr>
              <a:t>active 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130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aged</a:t>
            </a:r>
            <a:r>
              <a:rPr sz="2000" spc="245" dirty="0">
                <a:latin typeface="EB Garamond 12"/>
                <a:cs typeface="EB Garamond 12"/>
              </a:rPr>
              <a:t> </a:t>
            </a:r>
            <a:r>
              <a:rPr sz="2000" spc="245" dirty="0">
                <a:latin typeface="RobotoRegular"/>
                <a:cs typeface="RobotoRegular"/>
              </a:rPr>
              <a:t>≤</a:t>
            </a:r>
            <a:r>
              <a:rPr sz="2000" spc="245" dirty="0">
                <a:latin typeface="EB Garamond 12"/>
                <a:cs typeface="EB Garamond 12"/>
              </a:rPr>
              <a:t>24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years,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or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aged</a:t>
            </a:r>
            <a:endParaRPr sz="2000" dirty="0">
              <a:latin typeface="EB Garamond 12"/>
              <a:cs typeface="EB Garamond 12"/>
            </a:endParaRPr>
          </a:p>
          <a:p>
            <a:pPr marL="559435" algn="just">
              <a:lnSpc>
                <a:spcPct val="100000"/>
              </a:lnSpc>
              <a:spcBef>
                <a:spcPts val="30"/>
              </a:spcBef>
            </a:pPr>
            <a:r>
              <a:rPr sz="2000" spc="345" dirty="0">
                <a:latin typeface="RobotoRegular"/>
                <a:cs typeface="RobotoRegular"/>
              </a:rPr>
              <a:t>≥</a:t>
            </a:r>
            <a:r>
              <a:rPr sz="2000" spc="345" dirty="0">
                <a:latin typeface="EB Garamond 12"/>
                <a:cs typeface="EB Garamond 12"/>
              </a:rPr>
              <a:t>25 </a:t>
            </a:r>
            <a:r>
              <a:rPr sz="2000" spc="409" dirty="0">
                <a:latin typeface="EB Garamond 12"/>
                <a:cs typeface="EB Garamond 12"/>
              </a:rPr>
              <a:t>years </a:t>
            </a:r>
            <a:r>
              <a:rPr sz="2000" spc="280" dirty="0">
                <a:latin typeface="EB Garamond 12"/>
                <a:cs typeface="EB Garamond 12"/>
              </a:rPr>
              <a:t>at </a:t>
            </a:r>
            <a:r>
              <a:rPr sz="2000" spc="390" dirty="0">
                <a:latin typeface="EB Garamond 12"/>
                <a:cs typeface="EB Garamond 12"/>
              </a:rPr>
              <a:t>increased</a:t>
            </a:r>
            <a:r>
              <a:rPr sz="2000" spc="-185" dirty="0">
                <a:latin typeface="EB Garamond 12"/>
                <a:cs typeface="EB Garamond 12"/>
              </a:rPr>
              <a:t> </a:t>
            </a:r>
            <a:r>
              <a:rPr sz="2000" spc="285" dirty="0" smtClean="0">
                <a:latin typeface="EB Garamond 12"/>
                <a:cs typeface="EB Garamond 12"/>
              </a:rPr>
              <a:t>risk</a:t>
            </a:r>
            <a:endParaRPr sz="2000" dirty="0">
              <a:latin typeface="EB Garamond 12"/>
              <a:cs typeface="EB Garamond 12"/>
            </a:endParaRPr>
          </a:p>
          <a:p>
            <a:pPr marL="559435" marR="1312545" indent="-453390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9435" algn="l"/>
                <a:tab pos="560070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375" dirty="0">
                <a:latin typeface="EB Garamond 12"/>
                <a:cs typeface="EB Garamond 12"/>
              </a:rPr>
              <a:t>optimal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275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interval</a:t>
            </a:r>
            <a:r>
              <a:rPr sz="2000" spc="13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  </a:t>
            </a:r>
            <a:r>
              <a:rPr sz="2000" spc="390" dirty="0">
                <a:latin typeface="EB Garamond 12"/>
                <a:cs typeface="EB Garamond 12"/>
              </a:rPr>
              <a:t>nonpregnant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-114" dirty="0">
                <a:latin typeface="EB Garamond 12"/>
                <a:cs typeface="EB Garamond 12"/>
              </a:rPr>
              <a:t>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360" dirty="0">
                <a:latin typeface="EB Garamond 12"/>
                <a:cs typeface="EB Garamond 12"/>
              </a:rPr>
              <a:t>unknown</a:t>
            </a:r>
            <a:r>
              <a:rPr sz="2000" spc="360" dirty="0" smtClean="0">
                <a:latin typeface="EB Garamond 12"/>
                <a:cs typeface="EB Garamond 12"/>
              </a:rPr>
              <a:t>.</a:t>
            </a:r>
            <a:endParaRPr lang="en-US" sz="2000" spc="360" dirty="0" smtClean="0">
              <a:latin typeface="EB Garamond 12"/>
              <a:cs typeface="EB Garamond 12"/>
            </a:endParaRPr>
          </a:p>
          <a:p>
            <a:pPr marL="106045" marR="1312545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tabLst>
                <a:tab pos="559435" algn="l"/>
                <a:tab pos="560070" algn="l"/>
              </a:tabLst>
            </a:pPr>
            <a:endParaRPr sz="2000" dirty="0">
              <a:latin typeface="EB Garamond 12"/>
              <a:cs typeface="EB Garamond 12"/>
            </a:endParaRPr>
          </a:p>
          <a:p>
            <a:pPr marL="559435" marR="624205" indent="-453390">
              <a:lnSpc>
                <a:spcPts val="3070"/>
              </a:lnSpc>
              <a:spcBef>
                <a:spcPts val="68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9435" algn="l"/>
                <a:tab pos="560070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CDC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84" dirty="0">
                <a:latin typeface="EB Garamond 12"/>
                <a:cs typeface="EB Garamond 12"/>
              </a:rPr>
              <a:t>recommends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</a:t>
            </a:r>
            <a:r>
              <a:rPr sz="2000" spc="24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least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annual 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</a:t>
            </a:r>
            <a:r>
              <a:rPr sz="2000" spc="254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increased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285" dirty="0">
                <a:latin typeface="EB Garamond 12"/>
                <a:cs typeface="EB Garamond 12"/>
              </a:rPr>
              <a:t>risk</a:t>
            </a:r>
            <a:r>
              <a:rPr sz="2000" spc="285" dirty="0" smtClean="0">
                <a:latin typeface="EB Garamond 12"/>
                <a:cs typeface="EB Garamond 12"/>
              </a:rPr>
              <a:t>.</a:t>
            </a:r>
            <a:endParaRPr lang="en-US" sz="2000" spc="285" dirty="0" smtClean="0">
              <a:latin typeface="EB Garamond 12"/>
              <a:cs typeface="EB Garamond 12"/>
            </a:endParaRPr>
          </a:p>
          <a:p>
            <a:pPr marL="106045" marR="624205">
              <a:lnSpc>
                <a:spcPts val="3070"/>
              </a:lnSpc>
              <a:spcBef>
                <a:spcPts val="685"/>
              </a:spcBef>
              <a:buClr>
                <a:srgbClr val="4F81BC"/>
              </a:buClr>
              <a:buSzPct val="84615"/>
              <a:tabLst>
                <a:tab pos="559435" algn="l"/>
                <a:tab pos="560070" algn="l"/>
              </a:tabLst>
            </a:pPr>
            <a:endParaRPr sz="2000" dirty="0">
              <a:latin typeface="EB Garamond 12"/>
              <a:cs typeface="EB Garamond 12"/>
            </a:endParaRPr>
          </a:p>
          <a:p>
            <a:pPr marL="559435" marR="5080" indent="-547370">
              <a:lnSpc>
                <a:spcPct val="99800"/>
              </a:lnSpc>
              <a:spcBef>
                <a:spcPts val="550"/>
              </a:spcBef>
              <a:buClr>
                <a:srgbClr val="4F81BC"/>
              </a:buClr>
              <a:buSzPct val="86538"/>
              <a:buFont typeface="Noto Sans Symbols"/>
              <a:buChar char="●"/>
              <a:tabLst>
                <a:tab pos="559435" algn="l"/>
                <a:tab pos="560070" algn="l"/>
              </a:tabLst>
            </a:pPr>
            <a:r>
              <a:rPr sz="2000" i="1" spc="35" dirty="0">
                <a:latin typeface="Georgia"/>
                <a:cs typeface="Georgia"/>
              </a:rPr>
              <a:t>Chlamydia </a:t>
            </a:r>
            <a:r>
              <a:rPr sz="2000" i="1" spc="-5" dirty="0">
                <a:latin typeface="Georgia"/>
                <a:cs typeface="Georgia"/>
              </a:rPr>
              <a:t>trachomatis </a:t>
            </a:r>
            <a:r>
              <a:rPr sz="2000" spc="335" dirty="0">
                <a:latin typeface="EB Garamond 12"/>
                <a:cs typeface="EB Garamond 12"/>
              </a:rPr>
              <a:t>infection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360" dirty="0">
                <a:latin typeface="EB Garamond 12"/>
                <a:cs typeface="EB Garamond 12"/>
              </a:rPr>
              <a:t>the</a:t>
            </a:r>
            <a:r>
              <a:rPr sz="2000" spc="100" dirty="0">
                <a:latin typeface="EB Garamond 12"/>
                <a:cs typeface="EB Garamond 12"/>
              </a:rPr>
              <a:t> </a:t>
            </a:r>
            <a:r>
              <a:rPr sz="2000" spc="420" dirty="0">
                <a:latin typeface="EB Garamond 12"/>
                <a:cs typeface="EB Garamond 12"/>
              </a:rPr>
              <a:t>most  </a:t>
            </a:r>
            <a:r>
              <a:rPr sz="2000" spc="530" dirty="0">
                <a:latin typeface="EB Garamond 12"/>
                <a:cs typeface="EB Garamond 12"/>
              </a:rPr>
              <a:t>common </a:t>
            </a:r>
            <a:r>
              <a:rPr sz="2000" spc="370" dirty="0">
                <a:latin typeface="EB Garamond 12"/>
                <a:cs typeface="EB Garamond 12"/>
              </a:rPr>
              <a:t>sexually </a:t>
            </a:r>
            <a:r>
              <a:rPr sz="2000" spc="360" dirty="0">
                <a:latin typeface="EB Garamond 12"/>
                <a:cs typeface="EB Garamond 12"/>
              </a:rPr>
              <a:t>transmitted </a:t>
            </a:r>
            <a:r>
              <a:rPr sz="2000" spc="335" dirty="0">
                <a:latin typeface="EB Garamond 12"/>
                <a:cs typeface="EB Garamond 12"/>
              </a:rPr>
              <a:t>bacterial  infection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30" dirty="0">
                <a:latin typeface="EB Garamond 12"/>
                <a:cs typeface="EB Garamond 12"/>
              </a:rPr>
              <a:t>United</a:t>
            </a:r>
            <a:r>
              <a:rPr sz="2000" spc="-195" dirty="0">
                <a:latin typeface="EB Garamond 12"/>
                <a:cs typeface="EB Garamond 12"/>
              </a:rPr>
              <a:t> </a:t>
            </a:r>
            <a:r>
              <a:rPr sz="2000" spc="295" dirty="0">
                <a:latin typeface="EB Garamond 12"/>
                <a:cs typeface="EB Garamond 12"/>
              </a:rPr>
              <a:t>States.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9600" y="457200"/>
            <a:ext cx="7776209" cy="5570949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465455" marR="5080" indent="-453390">
              <a:lnSpc>
                <a:spcPts val="2770"/>
              </a:lnSpc>
              <a:spcBef>
                <a:spcPts val="48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00" dirty="0">
                <a:latin typeface="EB Garamond 12"/>
                <a:cs typeface="EB Garamond 12"/>
              </a:rPr>
              <a:t>In </a:t>
            </a:r>
            <a:r>
              <a:rPr sz="2000" spc="430" dirty="0">
                <a:latin typeface="EB Garamond 12"/>
                <a:cs typeface="EB Garamond 12"/>
              </a:rPr>
              <a:t>women, </a:t>
            </a:r>
            <a:r>
              <a:rPr sz="2000" spc="330" dirty="0">
                <a:latin typeface="EB Garamond 12"/>
                <a:cs typeface="EB Garamond 12"/>
              </a:rPr>
              <a:t>genital </a:t>
            </a:r>
            <a:r>
              <a:rPr sz="2000" spc="335" dirty="0">
                <a:latin typeface="EB Garamond 12"/>
                <a:cs typeface="EB Garamond 12"/>
              </a:rPr>
              <a:t>infection </a:t>
            </a:r>
            <a:r>
              <a:rPr sz="2000" spc="545" dirty="0">
                <a:latin typeface="EB Garamond 12"/>
                <a:cs typeface="EB Garamond 12"/>
              </a:rPr>
              <a:t>may </a:t>
            </a:r>
            <a:r>
              <a:rPr sz="2000" spc="315" dirty="0">
                <a:latin typeface="EB Garamond 12"/>
                <a:cs typeface="EB Garamond 12"/>
              </a:rPr>
              <a:t>result </a:t>
            </a:r>
            <a:r>
              <a:rPr sz="2000" spc="330" dirty="0">
                <a:latin typeface="EB Garamond 12"/>
                <a:cs typeface="EB Garamond 12"/>
              </a:rPr>
              <a:t>in  </a:t>
            </a:r>
            <a:r>
              <a:rPr sz="2000" spc="295" dirty="0">
                <a:latin typeface="EB Garamond 12"/>
                <a:cs typeface="EB Garamond 12"/>
              </a:rPr>
              <a:t>urethritis, </a:t>
            </a:r>
            <a:r>
              <a:rPr sz="2000" spc="315" dirty="0">
                <a:latin typeface="EB Garamond 12"/>
                <a:cs typeface="EB Garamond 12"/>
              </a:rPr>
              <a:t>cervicitis, </a:t>
            </a:r>
            <a:r>
              <a:rPr sz="2000" spc="365" dirty="0">
                <a:latin typeface="EB Garamond 12"/>
                <a:cs typeface="EB Garamond 12"/>
              </a:rPr>
              <a:t>pelvic </a:t>
            </a:r>
            <a:r>
              <a:rPr sz="2000" spc="445" dirty="0">
                <a:latin typeface="EB Garamond 12"/>
                <a:cs typeface="EB Garamond 12"/>
              </a:rPr>
              <a:t>inﬂammatory  </a:t>
            </a:r>
            <a:r>
              <a:rPr sz="2000" spc="385" dirty="0">
                <a:latin typeface="EB Garamond 12"/>
                <a:cs typeface="EB Garamond 12"/>
              </a:rPr>
              <a:t>disease </a:t>
            </a:r>
            <a:r>
              <a:rPr sz="2000" spc="165" dirty="0">
                <a:latin typeface="EB Garamond 12"/>
                <a:cs typeface="EB Garamond 12"/>
              </a:rPr>
              <a:t>(PID), </a:t>
            </a:r>
            <a:r>
              <a:rPr sz="2000" spc="270" dirty="0">
                <a:latin typeface="EB Garamond 12"/>
                <a:cs typeface="EB Garamond 12"/>
              </a:rPr>
              <a:t>infertility, </a:t>
            </a:r>
            <a:r>
              <a:rPr sz="2000" spc="360" dirty="0">
                <a:latin typeface="EB Garamond 12"/>
                <a:cs typeface="EB Garamond 12"/>
              </a:rPr>
              <a:t>ectopic</a:t>
            </a:r>
            <a:r>
              <a:rPr sz="2000" spc="90" dirty="0">
                <a:latin typeface="EB Garamond 12"/>
                <a:cs typeface="EB Garamond 12"/>
              </a:rPr>
              <a:t> </a:t>
            </a:r>
            <a:r>
              <a:rPr sz="2000" spc="375" dirty="0">
                <a:latin typeface="EB Garamond 12"/>
                <a:cs typeface="EB Garamond 12"/>
              </a:rPr>
              <a:t>pregnancy, 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385" dirty="0">
                <a:latin typeface="EB Garamond 12"/>
                <a:cs typeface="EB Garamond 12"/>
              </a:rPr>
              <a:t>chronic </a:t>
            </a:r>
            <a:r>
              <a:rPr sz="2000" spc="365" dirty="0">
                <a:latin typeface="EB Garamond 12"/>
                <a:cs typeface="EB Garamond 12"/>
              </a:rPr>
              <a:t>pelvic</a:t>
            </a:r>
            <a:r>
              <a:rPr sz="2000" spc="-185" dirty="0">
                <a:latin typeface="EB Garamond 12"/>
                <a:cs typeface="EB Garamond 12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pain.</a:t>
            </a:r>
            <a:endParaRPr sz="2000" dirty="0">
              <a:latin typeface="EB Garamond 12"/>
              <a:cs typeface="EB Garamond 12"/>
            </a:endParaRPr>
          </a:p>
          <a:p>
            <a:pPr marL="465455" marR="307340" indent="-453390">
              <a:lnSpc>
                <a:spcPts val="2770"/>
              </a:lnSpc>
              <a:spcBef>
                <a:spcPts val="62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25" dirty="0">
                <a:latin typeface="EB Garamond 12"/>
                <a:cs typeface="EB Garamond 12"/>
              </a:rPr>
              <a:t>Infection </a:t>
            </a:r>
            <a:r>
              <a:rPr sz="2000" spc="375" dirty="0">
                <a:latin typeface="EB Garamond 12"/>
                <a:cs typeface="EB Garamond 12"/>
              </a:rPr>
              <a:t>during </a:t>
            </a:r>
            <a:r>
              <a:rPr sz="2000" spc="425" dirty="0">
                <a:latin typeface="EB Garamond 12"/>
                <a:cs typeface="EB Garamond 12"/>
              </a:rPr>
              <a:t>pregnancy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355" dirty="0">
                <a:latin typeface="EB Garamond 12"/>
                <a:cs typeface="EB Garamond 12"/>
              </a:rPr>
              <a:t>related </a:t>
            </a:r>
            <a:r>
              <a:rPr sz="2000" spc="285" dirty="0">
                <a:latin typeface="EB Garamond 12"/>
                <a:cs typeface="EB Garamond 12"/>
              </a:rPr>
              <a:t>to  </a:t>
            </a:r>
            <a:r>
              <a:rPr sz="2000" spc="405" dirty="0">
                <a:latin typeface="EB Garamond 12"/>
                <a:cs typeface="EB Garamond 12"/>
              </a:rPr>
              <a:t>adverse </a:t>
            </a:r>
            <a:r>
              <a:rPr sz="2000" spc="425" dirty="0">
                <a:latin typeface="EB Garamond 12"/>
                <a:cs typeface="EB Garamond 12"/>
              </a:rPr>
              <a:t>pregnancy </a:t>
            </a:r>
            <a:r>
              <a:rPr sz="2000" spc="385" dirty="0">
                <a:latin typeface="EB Garamond 12"/>
                <a:cs typeface="EB Garamond 12"/>
              </a:rPr>
              <a:t>outcomes, </a:t>
            </a:r>
            <a:r>
              <a:rPr sz="2000" spc="355" dirty="0">
                <a:latin typeface="EB Garamond 12"/>
                <a:cs typeface="EB Garamond 12"/>
              </a:rPr>
              <a:t>including  </a:t>
            </a:r>
            <a:r>
              <a:rPr sz="2000" spc="380" dirty="0">
                <a:latin typeface="EB Garamond 12"/>
                <a:cs typeface="EB Garamond 12"/>
              </a:rPr>
              <a:t>miscarriage, </a:t>
            </a:r>
            <a:r>
              <a:rPr sz="2000" spc="415" dirty="0">
                <a:latin typeface="EB Garamond 12"/>
                <a:cs typeface="EB Garamond 12"/>
              </a:rPr>
              <a:t>premature </a:t>
            </a:r>
            <a:r>
              <a:rPr sz="2000" spc="355" dirty="0">
                <a:latin typeface="EB Garamond 12"/>
                <a:cs typeface="EB Garamond 12"/>
              </a:rPr>
              <a:t>rupture </a:t>
            </a:r>
            <a:r>
              <a:rPr sz="2000" spc="325" dirty="0">
                <a:latin typeface="EB Garamond 12"/>
                <a:cs typeface="EB Garamond 12"/>
              </a:rPr>
              <a:t>of  </a:t>
            </a:r>
            <a:r>
              <a:rPr sz="2000" spc="445" dirty="0">
                <a:latin typeface="EB Garamond 12"/>
                <a:cs typeface="EB Garamond 12"/>
              </a:rPr>
              <a:t>membranes, </a:t>
            </a:r>
            <a:r>
              <a:rPr sz="2000" spc="425" dirty="0">
                <a:latin typeface="EB Garamond 12"/>
                <a:cs typeface="EB Garamond 12"/>
              </a:rPr>
              <a:t>preterm </a:t>
            </a:r>
            <a:r>
              <a:rPr sz="2000" spc="295" dirty="0">
                <a:latin typeface="EB Garamond 12"/>
                <a:cs typeface="EB Garamond 12"/>
              </a:rPr>
              <a:t>labor, </a:t>
            </a:r>
            <a:r>
              <a:rPr sz="2000" spc="335" dirty="0">
                <a:latin typeface="EB Garamond 12"/>
                <a:cs typeface="EB Garamond 12"/>
              </a:rPr>
              <a:t>low </a:t>
            </a:r>
            <a:r>
              <a:rPr sz="2000" spc="315" dirty="0">
                <a:latin typeface="EB Garamond 12"/>
                <a:cs typeface="EB Garamond 12"/>
              </a:rPr>
              <a:t>birth  </a:t>
            </a:r>
            <a:r>
              <a:rPr sz="2000" spc="320" dirty="0">
                <a:latin typeface="EB Garamond 12"/>
                <a:cs typeface="EB Garamond 12"/>
              </a:rPr>
              <a:t>weight, </a:t>
            </a:r>
            <a:r>
              <a:rPr sz="2000" spc="415" dirty="0">
                <a:latin typeface="EB Garamond 12"/>
                <a:cs typeface="EB Garamond 12"/>
              </a:rPr>
              <a:t>and</a:t>
            </a:r>
            <a:r>
              <a:rPr sz="2000" spc="-29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infant </a:t>
            </a:r>
            <a:r>
              <a:rPr sz="2000" spc="320" dirty="0">
                <a:latin typeface="EB Garamond 12"/>
                <a:cs typeface="EB Garamond 12"/>
              </a:rPr>
              <a:t>mortality. </a:t>
            </a: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365" dirty="0">
                <a:latin typeface="EB Garamond 12"/>
                <a:cs typeface="EB Garamond 12"/>
              </a:rPr>
              <a:t>beneﬁts 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and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subsequent</a:t>
            </a:r>
            <a:r>
              <a:rPr sz="2000" spc="265" dirty="0">
                <a:latin typeface="EB Garamond 12"/>
                <a:cs typeface="EB Garamond 12"/>
              </a:rPr>
              <a:t> </a:t>
            </a:r>
            <a:r>
              <a:rPr sz="2000" spc="375" dirty="0">
                <a:latin typeface="EB Garamond 12"/>
                <a:cs typeface="EB Garamond 12"/>
              </a:rPr>
              <a:t>treatment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in  </a:t>
            </a:r>
            <a:r>
              <a:rPr sz="2000" spc="375" dirty="0">
                <a:latin typeface="EB Garamond 12"/>
                <a:cs typeface="EB Garamond 12"/>
              </a:rPr>
              <a:t>high-risk </a:t>
            </a:r>
            <a:r>
              <a:rPr sz="2000" spc="380" dirty="0">
                <a:latin typeface="EB Garamond 12"/>
                <a:cs typeface="EB Garamond 12"/>
              </a:rPr>
              <a:t>pregnant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390" dirty="0">
                <a:latin typeface="EB Garamond 12"/>
                <a:cs typeface="EB Garamond 12"/>
              </a:rPr>
              <a:t>nonpregnant  </a:t>
            </a:r>
            <a:r>
              <a:rPr sz="2000" spc="345" dirty="0">
                <a:latin typeface="EB Garamond 12"/>
                <a:cs typeface="EB Garamond 12"/>
              </a:rPr>
              <a:t>individuals </a:t>
            </a:r>
            <a:r>
              <a:rPr sz="2000" spc="405" dirty="0">
                <a:latin typeface="EB Garamond 12"/>
                <a:cs typeface="EB Garamond 12"/>
              </a:rPr>
              <a:t>are</a:t>
            </a:r>
            <a:r>
              <a:rPr sz="2000" spc="20" dirty="0">
                <a:latin typeface="EB Garamond 12"/>
                <a:cs typeface="EB Garamond 12"/>
              </a:rPr>
              <a:t> </a:t>
            </a:r>
            <a:r>
              <a:rPr sz="2000" spc="290" dirty="0">
                <a:latin typeface="EB Garamond 12"/>
                <a:cs typeface="EB Garamond 12"/>
              </a:rPr>
              <a:t>substantial.</a:t>
            </a:r>
            <a:endParaRPr sz="2000" dirty="0">
              <a:latin typeface="EB Garamond 12"/>
              <a:cs typeface="EB Garamond 12"/>
            </a:endParaRPr>
          </a:p>
          <a:p>
            <a:pPr marL="465455" marR="182880" indent="-453390">
              <a:lnSpc>
                <a:spcPts val="2770"/>
              </a:lnSpc>
              <a:spcBef>
                <a:spcPts val="6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USPSTF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identiﬁed</a:t>
            </a:r>
            <a:r>
              <a:rPr sz="2000" spc="24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no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evidence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  </a:t>
            </a:r>
            <a:r>
              <a:rPr sz="2000" spc="365" dirty="0">
                <a:latin typeface="EB Garamond 12"/>
                <a:cs typeface="EB Garamond 12"/>
              </a:rPr>
              <a:t>beneﬁts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490" dirty="0">
                <a:latin typeface="EB Garamond 12"/>
                <a:cs typeface="EB Garamond 12"/>
              </a:rPr>
              <a:t>women </a:t>
            </a:r>
            <a:r>
              <a:rPr sz="2000" spc="425" dirty="0">
                <a:latin typeface="EB Garamond 12"/>
                <a:cs typeface="EB Garamond 12"/>
              </a:rPr>
              <a:t>who </a:t>
            </a:r>
            <a:r>
              <a:rPr sz="2000" spc="405" dirty="0">
                <a:latin typeface="EB Garamond 12"/>
                <a:cs typeface="EB Garamond 12"/>
              </a:rPr>
              <a:t>are </a:t>
            </a:r>
            <a:r>
              <a:rPr sz="2000" spc="330" dirty="0">
                <a:latin typeface="EB Garamond 12"/>
                <a:cs typeface="EB Garamond 12"/>
              </a:rPr>
              <a:t>not  </a:t>
            </a:r>
            <a:r>
              <a:rPr sz="2000" spc="280" dirty="0">
                <a:latin typeface="EB Garamond 12"/>
                <a:cs typeface="EB Garamond 12"/>
              </a:rPr>
              <a:t>at </a:t>
            </a:r>
            <a:r>
              <a:rPr sz="2000" spc="390" dirty="0">
                <a:latin typeface="EB Garamond 12"/>
                <a:cs typeface="EB Garamond 12"/>
              </a:rPr>
              <a:t>increased </a:t>
            </a:r>
            <a:r>
              <a:rPr sz="2000" spc="335" dirty="0">
                <a:latin typeface="EB Garamond 12"/>
                <a:cs typeface="EB Garamond 12"/>
              </a:rPr>
              <a:t>risk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i="1" spc="35" dirty="0">
                <a:latin typeface="Georgia"/>
                <a:cs typeface="Georgia"/>
              </a:rPr>
              <a:t>Chlamydia</a:t>
            </a:r>
            <a:r>
              <a:rPr sz="2000" i="1" spc="-285" dirty="0">
                <a:latin typeface="Georgia"/>
                <a:cs typeface="Georgia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infection.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838200"/>
            <a:ext cx="7570470" cy="455549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34163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345" dirty="0">
                <a:latin typeface="EB Garamond 12"/>
                <a:cs typeface="EB Garamond 12"/>
              </a:rPr>
              <a:t>Nucleic </a:t>
            </a:r>
            <a:r>
              <a:rPr sz="2600" spc="375" dirty="0">
                <a:latin typeface="EB Garamond 12"/>
                <a:cs typeface="EB Garamond 12"/>
              </a:rPr>
              <a:t>acid </a:t>
            </a:r>
            <a:r>
              <a:rPr sz="2600" spc="365" dirty="0">
                <a:latin typeface="EB Garamond 12"/>
                <a:cs typeface="EB Garamond 12"/>
              </a:rPr>
              <a:t>ampliﬁcation </a:t>
            </a:r>
            <a:r>
              <a:rPr sz="2600" spc="295" dirty="0">
                <a:latin typeface="EB Garamond 12"/>
                <a:cs typeface="EB Garamond 12"/>
              </a:rPr>
              <a:t>tests </a:t>
            </a:r>
            <a:r>
              <a:rPr sz="2600" spc="135" dirty="0">
                <a:latin typeface="EB Garamond 12"/>
                <a:cs typeface="EB Garamond 12"/>
              </a:rPr>
              <a:t>(NAATs)  </a:t>
            </a:r>
            <a:r>
              <a:rPr sz="2600" spc="330" dirty="0">
                <a:latin typeface="EB Garamond 12"/>
                <a:cs typeface="EB Garamond 12"/>
              </a:rPr>
              <a:t>for </a:t>
            </a:r>
            <a:r>
              <a:rPr sz="2600" i="1" spc="35" dirty="0">
                <a:latin typeface="Georgia"/>
                <a:cs typeface="Georgia"/>
              </a:rPr>
              <a:t>Chlamydia </a:t>
            </a:r>
            <a:r>
              <a:rPr sz="2600" spc="409" dirty="0">
                <a:latin typeface="EB Garamond 12"/>
                <a:cs typeface="EB Garamond 12"/>
              </a:rPr>
              <a:t>have </a:t>
            </a:r>
            <a:r>
              <a:rPr sz="2600" spc="390" dirty="0">
                <a:latin typeface="EB Garamond 12"/>
                <a:cs typeface="EB Garamond 12"/>
              </a:rPr>
              <a:t>high </a:t>
            </a:r>
            <a:r>
              <a:rPr sz="2600" spc="355" dirty="0">
                <a:latin typeface="EB Garamond 12"/>
                <a:cs typeface="EB Garamond 12"/>
              </a:rPr>
              <a:t>speciﬁcity </a:t>
            </a:r>
            <a:r>
              <a:rPr sz="2600" spc="415" dirty="0">
                <a:latin typeface="EB Garamond 12"/>
                <a:cs typeface="EB Garamond 12"/>
              </a:rPr>
              <a:t>and  </a:t>
            </a:r>
            <a:r>
              <a:rPr sz="2600" spc="325" dirty="0">
                <a:latin typeface="EB Garamond 12"/>
                <a:cs typeface="EB Garamond 12"/>
              </a:rPr>
              <a:t>sensitivity</a:t>
            </a:r>
            <a:r>
              <a:rPr sz="2600" spc="170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as</a:t>
            </a:r>
            <a:r>
              <a:rPr sz="2600" spc="250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screening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295" dirty="0">
                <a:latin typeface="EB Garamond 12"/>
                <a:cs typeface="EB Garamond 12"/>
              </a:rPr>
              <a:t>tests</a:t>
            </a:r>
            <a:r>
              <a:rPr sz="2600" spc="254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and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545" dirty="0">
                <a:latin typeface="EB Garamond 12"/>
                <a:cs typeface="EB Garamond 12"/>
              </a:rPr>
              <a:t>may</a:t>
            </a:r>
            <a:r>
              <a:rPr sz="2600" spc="23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be  </a:t>
            </a:r>
            <a:r>
              <a:rPr sz="2600" spc="405" dirty="0">
                <a:latin typeface="EB Garamond 12"/>
                <a:cs typeface="EB Garamond 12"/>
              </a:rPr>
              <a:t>used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with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60" dirty="0">
                <a:latin typeface="EB Garamond 12"/>
                <a:cs typeface="EB Garamond 12"/>
              </a:rPr>
              <a:t>either</a:t>
            </a:r>
            <a:r>
              <a:rPr sz="2600" spc="195" dirty="0">
                <a:latin typeface="EB Garamond 12"/>
                <a:cs typeface="EB Garamond 12"/>
              </a:rPr>
              <a:t> </a:t>
            </a:r>
            <a:r>
              <a:rPr sz="2600" spc="375" dirty="0">
                <a:latin typeface="EB Garamond 12"/>
                <a:cs typeface="EB Garamond 12"/>
              </a:rPr>
              <a:t>urine</a:t>
            </a:r>
            <a:r>
              <a:rPr sz="2600" spc="225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360" dirty="0">
                <a:latin typeface="EB Garamond 12"/>
                <a:cs typeface="EB Garamond 12"/>
              </a:rPr>
              <a:t>vaginal</a:t>
            </a:r>
            <a:r>
              <a:rPr sz="2600" spc="254" dirty="0">
                <a:latin typeface="EB Garamond 12"/>
                <a:cs typeface="EB Garamond 12"/>
              </a:rPr>
              <a:t> </a:t>
            </a:r>
            <a:r>
              <a:rPr sz="2600" spc="315" dirty="0">
                <a:latin typeface="EB Garamond 12"/>
                <a:cs typeface="EB Garamond 12"/>
              </a:rPr>
              <a:t>swabs.</a:t>
            </a:r>
            <a:endParaRPr sz="2600" dirty="0">
              <a:latin typeface="EB Garamond 12"/>
              <a:cs typeface="EB Garamond 12"/>
            </a:endParaRPr>
          </a:p>
          <a:p>
            <a:pPr marL="465455" marR="257810" indent="-453390">
              <a:lnSpc>
                <a:spcPct val="99800"/>
              </a:lnSpc>
              <a:spcBef>
                <a:spcPts val="6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405" dirty="0">
                <a:latin typeface="EB Garamond 12"/>
                <a:cs typeface="EB Garamond 12"/>
              </a:rPr>
              <a:t>Screening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80" dirty="0">
                <a:latin typeface="EB Garamond 12"/>
                <a:cs typeface="EB Garamond 12"/>
              </a:rPr>
              <a:t>pregnant </a:t>
            </a:r>
            <a:r>
              <a:rPr sz="2600" spc="490" dirty="0">
                <a:latin typeface="EB Garamond 12"/>
                <a:cs typeface="EB Garamond 12"/>
              </a:rPr>
              <a:t>women </a:t>
            </a:r>
            <a:r>
              <a:rPr sz="2600" spc="330" dirty="0">
                <a:latin typeface="EB Garamond 12"/>
                <a:cs typeface="EB Garamond 12"/>
              </a:rPr>
              <a:t>for  </a:t>
            </a:r>
            <a:r>
              <a:rPr sz="2600" i="1" spc="35" dirty="0">
                <a:latin typeface="Georgia"/>
                <a:cs typeface="Georgia"/>
              </a:rPr>
              <a:t>Chlamydia </a:t>
            </a:r>
            <a:r>
              <a:rPr sz="2600" spc="335" dirty="0">
                <a:latin typeface="EB Garamond 12"/>
                <a:cs typeface="EB Garamond 12"/>
              </a:rPr>
              <a:t>infection </a:t>
            </a:r>
            <a:r>
              <a:rPr sz="2600" spc="295" dirty="0">
                <a:latin typeface="EB Garamond 12"/>
                <a:cs typeface="EB Garamond 12"/>
              </a:rPr>
              <a:t>is </a:t>
            </a:r>
            <a:r>
              <a:rPr sz="2600" spc="490" dirty="0">
                <a:latin typeface="EB Garamond 12"/>
                <a:cs typeface="EB Garamond 12"/>
              </a:rPr>
              <a:t>recommended</a:t>
            </a:r>
            <a:r>
              <a:rPr sz="2600" spc="6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  </a:t>
            </a:r>
            <a:r>
              <a:rPr sz="2600" spc="275" dirty="0">
                <a:latin typeface="EB Garamond 12"/>
                <a:cs typeface="EB Garamond 12"/>
              </a:rPr>
              <a:t>all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490" dirty="0">
                <a:latin typeface="EB Garamond 12"/>
                <a:cs typeface="EB Garamond 12"/>
              </a:rPr>
              <a:t>women</a:t>
            </a:r>
            <a:r>
              <a:rPr sz="2600" spc="235" dirty="0">
                <a:latin typeface="EB Garamond 12"/>
                <a:cs typeface="EB Garamond 12"/>
              </a:rPr>
              <a:t> </a:t>
            </a:r>
            <a:r>
              <a:rPr sz="2600" spc="280" dirty="0">
                <a:latin typeface="EB Garamond 12"/>
                <a:cs typeface="EB Garamond 12"/>
              </a:rPr>
              <a:t>at</a:t>
            </a:r>
            <a:r>
              <a:rPr sz="2600" spc="254" dirty="0">
                <a:latin typeface="EB Garamond 12"/>
                <a:cs typeface="EB Garamond 12"/>
              </a:rPr>
              <a:t> </a:t>
            </a:r>
            <a:r>
              <a:rPr sz="2600" spc="360" dirty="0">
                <a:latin typeface="EB Garamond 12"/>
                <a:cs typeface="EB Garamond 12"/>
              </a:rPr>
              <a:t>the</a:t>
            </a:r>
            <a:r>
              <a:rPr sz="2600" spc="215" dirty="0">
                <a:latin typeface="EB Garamond 12"/>
                <a:cs typeface="EB Garamond 12"/>
              </a:rPr>
              <a:t> </a:t>
            </a:r>
            <a:r>
              <a:rPr sz="2600" spc="300" dirty="0">
                <a:latin typeface="EB Garamond 12"/>
                <a:cs typeface="EB Garamond 12"/>
              </a:rPr>
              <a:t>ﬁrst</a:t>
            </a:r>
            <a:r>
              <a:rPr sz="2600" spc="180" dirty="0">
                <a:latin typeface="EB Garamond 12"/>
                <a:cs typeface="EB Garamond 12"/>
              </a:rPr>
              <a:t> </a:t>
            </a:r>
            <a:r>
              <a:rPr sz="2600" spc="350" dirty="0">
                <a:latin typeface="EB Garamond 12"/>
                <a:cs typeface="EB Garamond 12"/>
              </a:rPr>
              <a:t>prenatal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254" dirty="0">
                <a:latin typeface="EB Garamond 12"/>
                <a:cs typeface="EB Garamond 12"/>
              </a:rPr>
              <a:t>visit.</a:t>
            </a:r>
            <a:endParaRPr sz="2600" dirty="0">
              <a:latin typeface="EB Garamond 12"/>
              <a:cs typeface="EB Garamond 12"/>
            </a:endParaRPr>
          </a:p>
          <a:p>
            <a:pPr marL="465455" marR="5080" indent="-453390">
              <a:lnSpc>
                <a:spcPct val="100200"/>
              </a:lnSpc>
              <a:spcBef>
                <a:spcPts val="62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dirty="0"/>
              <a:t>	</a:t>
            </a:r>
            <a:r>
              <a:rPr sz="2600" spc="360" dirty="0">
                <a:latin typeface="EB Garamond 12"/>
                <a:cs typeface="EB Garamond 12"/>
              </a:rPr>
              <a:t>For</a:t>
            </a:r>
            <a:r>
              <a:rPr sz="2600" spc="195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those</a:t>
            </a:r>
            <a:r>
              <a:rPr sz="2600" spc="235" dirty="0">
                <a:latin typeface="EB Garamond 12"/>
                <a:cs typeface="EB Garamond 12"/>
              </a:rPr>
              <a:t> </a:t>
            </a:r>
            <a:r>
              <a:rPr sz="2600" spc="425" dirty="0">
                <a:latin typeface="EB Garamond 12"/>
                <a:cs typeface="EB Garamond 12"/>
              </a:rPr>
              <a:t>who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440" dirty="0">
                <a:latin typeface="EB Garamond 12"/>
                <a:cs typeface="EB Garamond 12"/>
              </a:rPr>
              <a:t>remain</a:t>
            </a:r>
            <a:r>
              <a:rPr sz="2600" spc="270" dirty="0">
                <a:latin typeface="EB Garamond 12"/>
                <a:cs typeface="EB Garamond 12"/>
              </a:rPr>
              <a:t> </a:t>
            </a:r>
            <a:r>
              <a:rPr sz="2600" spc="280" dirty="0">
                <a:latin typeface="EB Garamond 12"/>
                <a:cs typeface="EB Garamond 12"/>
              </a:rPr>
              <a:t>at</a:t>
            </a:r>
            <a:r>
              <a:rPr sz="2600" spc="250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increased</a:t>
            </a:r>
            <a:r>
              <a:rPr sz="2600" spc="240" dirty="0">
                <a:latin typeface="EB Garamond 12"/>
                <a:cs typeface="EB Garamond 12"/>
              </a:rPr>
              <a:t> </a:t>
            </a:r>
            <a:r>
              <a:rPr sz="2600" spc="335" dirty="0">
                <a:latin typeface="EB Garamond 12"/>
                <a:cs typeface="EB Garamond 12"/>
              </a:rPr>
              <a:t>risk</a:t>
            </a:r>
            <a:r>
              <a:rPr sz="2600" spc="170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  </a:t>
            </a:r>
            <a:r>
              <a:rPr sz="2600" spc="365" dirty="0">
                <a:latin typeface="EB Garamond 12"/>
                <a:cs typeface="EB Garamond 12"/>
              </a:rPr>
              <a:t>acquire </a:t>
            </a:r>
            <a:r>
              <a:rPr sz="2600" spc="400" dirty="0">
                <a:latin typeface="EB Garamond 12"/>
                <a:cs typeface="EB Garamond 12"/>
              </a:rPr>
              <a:t>a </a:t>
            </a:r>
            <a:r>
              <a:rPr sz="2600" spc="430" dirty="0">
                <a:latin typeface="EB Garamond 12"/>
                <a:cs typeface="EB Garamond 12"/>
              </a:rPr>
              <a:t>new </a:t>
            </a:r>
            <a:r>
              <a:rPr sz="2600" spc="335" dirty="0">
                <a:latin typeface="EB Garamond 12"/>
                <a:cs typeface="EB Garamond 12"/>
              </a:rPr>
              <a:t>risk </a:t>
            </a:r>
            <a:r>
              <a:rPr sz="2600" spc="285" dirty="0">
                <a:latin typeface="EB Garamond 12"/>
                <a:cs typeface="EB Garamond 12"/>
              </a:rPr>
              <a:t>factor, </a:t>
            </a:r>
            <a:r>
              <a:rPr sz="2600" spc="390" dirty="0">
                <a:latin typeface="EB Garamond 12"/>
                <a:cs typeface="EB Garamond 12"/>
              </a:rPr>
              <a:t>such </a:t>
            </a:r>
            <a:r>
              <a:rPr sz="2600" spc="365" dirty="0">
                <a:latin typeface="EB Garamond 12"/>
                <a:cs typeface="EB Garamond 12"/>
              </a:rPr>
              <a:t>as </a:t>
            </a:r>
            <a:r>
              <a:rPr sz="2600" spc="400" dirty="0">
                <a:latin typeface="EB Garamond 12"/>
                <a:cs typeface="EB Garamond 12"/>
              </a:rPr>
              <a:t>a </a:t>
            </a:r>
            <a:r>
              <a:rPr sz="2600" spc="430" dirty="0">
                <a:latin typeface="EB Garamond 12"/>
                <a:cs typeface="EB Garamond 12"/>
              </a:rPr>
              <a:t>new  </a:t>
            </a:r>
            <a:r>
              <a:rPr sz="2600" spc="370" dirty="0">
                <a:latin typeface="EB Garamond 12"/>
                <a:cs typeface="EB Garamond 12"/>
              </a:rPr>
              <a:t>sexual </a:t>
            </a:r>
            <a:r>
              <a:rPr sz="2600" spc="325" dirty="0">
                <a:latin typeface="EB Garamond 12"/>
                <a:cs typeface="EB Garamond 12"/>
              </a:rPr>
              <a:t>partner, </a:t>
            </a:r>
            <a:r>
              <a:rPr sz="2600" spc="395" dirty="0">
                <a:latin typeface="EB Garamond 12"/>
                <a:cs typeface="EB Garamond 12"/>
              </a:rPr>
              <a:t>screening </a:t>
            </a:r>
            <a:r>
              <a:rPr sz="2600" spc="370" dirty="0">
                <a:latin typeface="EB Garamond 12"/>
                <a:cs typeface="EB Garamond 12"/>
              </a:rPr>
              <a:t>should </a:t>
            </a:r>
            <a:r>
              <a:rPr sz="2600" spc="415" dirty="0">
                <a:latin typeface="EB Garamond 12"/>
                <a:cs typeface="EB Garamond 12"/>
              </a:rPr>
              <a:t>be  </a:t>
            </a:r>
            <a:r>
              <a:rPr sz="2600" spc="395" dirty="0">
                <a:latin typeface="EB Garamond 12"/>
                <a:cs typeface="EB Garamond 12"/>
              </a:rPr>
              <a:t>repeated </a:t>
            </a:r>
            <a:r>
              <a:rPr sz="2600" spc="375" dirty="0">
                <a:latin typeface="EB Garamond 12"/>
                <a:cs typeface="EB Garamond 12"/>
              </a:rPr>
              <a:t>during </a:t>
            </a:r>
            <a:r>
              <a:rPr sz="2600" spc="360" dirty="0">
                <a:latin typeface="EB Garamond 12"/>
                <a:cs typeface="EB Garamond 12"/>
              </a:rPr>
              <a:t>the</a:t>
            </a:r>
            <a:r>
              <a:rPr sz="2600" spc="-275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third </a:t>
            </a:r>
            <a:r>
              <a:rPr sz="2600" spc="375" dirty="0">
                <a:latin typeface="EB Garamond 12"/>
                <a:cs typeface="EB Garamond 12"/>
              </a:rPr>
              <a:t>trimester</a:t>
            </a:r>
            <a:endParaRPr sz="26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2438400"/>
            <a:ext cx="9525000" cy="127458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065" marR="5080">
              <a:lnSpc>
                <a:spcPct val="100699"/>
              </a:lnSpc>
              <a:spcBef>
                <a:spcPts val="70"/>
              </a:spcBef>
              <a:buClr>
                <a:srgbClr val="4F81BC"/>
              </a:buClr>
              <a:buSzPct val="84722"/>
              <a:tabLst>
                <a:tab pos="553720" algn="l"/>
                <a:tab pos="554355" algn="l"/>
                <a:tab pos="3411220" algn="l"/>
              </a:tabLst>
            </a:pPr>
            <a:endParaRPr sz="2400" dirty="0">
              <a:latin typeface="EB Garamond 12"/>
              <a:cs typeface="EB Garamond 12"/>
            </a:endParaRPr>
          </a:p>
          <a:p>
            <a:pPr marL="553720" marR="412750" indent="-541655">
              <a:lnSpc>
                <a:spcPct val="100099"/>
              </a:lnSpc>
              <a:spcBef>
                <a:spcPts val="625"/>
              </a:spcBef>
              <a:buClr>
                <a:srgbClr val="4F81BC"/>
              </a:buClr>
              <a:buSzPct val="84722"/>
              <a:buFont typeface="Noto Sans Symbols"/>
              <a:buChar char="⚫"/>
              <a:tabLst>
                <a:tab pos="680720" algn="l"/>
                <a:tab pos="681355" algn="l"/>
              </a:tabLst>
            </a:pPr>
            <a:r>
              <a:rPr sz="2400" dirty="0"/>
              <a:t>	</a:t>
            </a:r>
            <a:r>
              <a:rPr sz="2400" spc="585" dirty="0">
                <a:latin typeface="EB Garamond 12"/>
                <a:cs typeface="EB Garamond 12"/>
              </a:rPr>
              <a:t>The </a:t>
            </a:r>
            <a:r>
              <a:rPr sz="2400" spc="500" dirty="0">
                <a:latin typeface="EB Garamond 12"/>
                <a:cs typeface="EB Garamond 12"/>
              </a:rPr>
              <a:t>goal </a:t>
            </a:r>
            <a:r>
              <a:rPr sz="2400" spc="450" dirty="0">
                <a:latin typeface="EB Garamond 12"/>
                <a:cs typeface="EB Garamond 12"/>
              </a:rPr>
              <a:t>of </a:t>
            </a:r>
            <a:r>
              <a:rPr sz="2400" spc="495" dirty="0">
                <a:latin typeface="EB Garamond 12"/>
                <a:cs typeface="EB Garamond 12"/>
              </a:rPr>
              <a:t>health  </a:t>
            </a:r>
            <a:r>
              <a:rPr sz="2400" spc="580" dirty="0">
                <a:latin typeface="EB Garamond 12"/>
                <a:cs typeface="EB Garamond 12"/>
              </a:rPr>
              <a:t>maintenance </a:t>
            </a:r>
            <a:r>
              <a:rPr sz="2400" spc="300" dirty="0">
                <a:latin typeface="EB Garamond 12"/>
                <a:cs typeface="EB Garamond 12"/>
              </a:rPr>
              <a:t>(HM) </a:t>
            </a:r>
            <a:endParaRPr lang="en-US" sz="2400" spc="300" dirty="0" smtClean="0">
              <a:latin typeface="EB Garamond 12"/>
              <a:cs typeface="EB Garamond 12"/>
            </a:endParaRPr>
          </a:p>
          <a:p>
            <a:pPr marL="12065" marR="412750">
              <a:lnSpc>
                <a:spcPct val="100099"/>
              </a:lnSpc>
              <a:spcBef>
                <a:spcPts val="625"/>
              </a:spcBef>
              <a:buClr>
                <a:srgbClr val="4F81BC"/>
              </a:buClr>
              <a:buSzPct val="84722"/>
              <a:tabLst>
                <a:tab pos="680720" algn="l"/>
                <a:tab pos="681355" algn="l"/>
              </a:tabLst>
            </a:pPr>
            <a:r>
              <a:rPr sz="2400" spc="405" dirty="0" smtClean="0">
                <a:latin typeface="EB Garamond 12"/>
                <a:cs typeface="EB Garamond 12"/>
              </a:rPr>
              <a:t>is </a:t>
            </a:r>
            <a:r>
              <a:rPr sz="2400" spc="400" dirty="0">
                <a:latin typeface="EB Garamond 12"/>
                <a:cs typeface="EB Garamond 12"/>
              </a:rPr>
              <a:t>to</a:t>
            </a:r>
            <a:r>
              <a:rPr sz="2400" spc="-195" dirty="0">
                <a:latin typeface="EB Garamond 12"/>
                <a:cs typeface="EB Garamond 12"/>
              </a:rPr>
              <a:t> </a:t>
            </a:r>
            <a:r>
              <a:rPr sz="2400" spc="535" dirty="0">
                <a:latin typeface="EB Garamond 12"/>
                <a:cs typeface="EB Garamond 12"/>
              </a:rPr>
              <a:t>help  </a:t>
            </a:r>
            <a:r>
              <a:rPr sz="2400" spc="555" dirty="0">
                <a:latin typeface="EB Garamond 12"/>
                <a:cs typeface="EB Garamond 12"/>
              </a:rPr>
              <a:t>people </a:t>
            </a:r>
            <a:r>
              <a:rPr sz="2400" spc="455" dirty="0">
                <a:latin typeface="EB Garamond 12"/>
                <a:cs typeface="EB Garamond 12"/>
              </a:rPr>
              <a:t>live </a:t>
            </a:r>
            <a:r>
              <a:rPr sz="2400" spc="530" dirty="0">
                <a:latin typeface="EB Garamond 12"/>
                <a:cs typeface="EB Garamond 12"/>
              </a:rPr>
              <a:t>longer </a:t>
            </a:r>
            <a:r>
              <a:rPr sz="2400" spc="580" dirty="0">
                <a:latin typeface="EB Garamond 12"/>
                <a:cs typeface="EB Garamond 12"/>
              </a:rPr>
              <a:t>and  </a:t>
            </a:r>
            <a:r>
              <a:rPr sz="2400" spc="500" dirty="0">
                <a:latin typeface="EB Garamond 12"/>
                <a:cs typeface="EB Garamond 12"/>
              </a:rPr>
              <a:t>healthier</a:t>
            </a:r>
            <a:r>
              <a:rPr sz="2400" spc="225" dirty="0">
                <a:latin typeface="EB Garamond 12"/>
                <a:cs typeface="EB Garamond 12"/>
              </a:rPr>
              <a:t> </a:t>
            </a:r>
            <a:r>
              <a:rPr sz="2400" spc="125" dirty="0">
                <a:latin typeface="EB Garamond 12"/>
                <a:cs typeface="EB Garamond 12"/>
              </a:rPr>
              <a:t>.</a:t>
            </a:r>
            <a:endParaRPr sz="24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00036" y="909635"/>
          <a:ext cx="8534399" cy="51737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/>
                <a:gridCol w="5120640"/>
                <a:gridCol w="1280159"/>
              </a:tblGrid>
              <a:tr h="8182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6413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9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1875046">
                <a:tc>
                  <a:txBody>
                    <a:bodyPr/>
                    <a:lstStyle/>
                    <a:p>
                      <a:pPr marL="64769" marR="510540">
                        <a:lnSpc>
                          <a:spcPct val="100699"/>
                        </a:lnSpc>
                        <a:spcBef>
                          <a:spcPts val="165"/>
                        </a:spcBef>
                      </a:pP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Sexually</a:t>
                      </a:r>
                      <a:r>
                        <a:rPr sz="1800" spc="-8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Active  </a:t>
                      </a:r>
                      <a:r>
                        <a:rPr sz="18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095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 marR="326390">
                        <a:lnSpc>
                          <a:spcPts val="2850"/>
                        </a:lnSpc>
                        <a:spcBef>
                          <a:spcPts val="300"/>
                        </a:spcBef>
                      </a:pP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 screening for chlamydia in</a:t>
                      </a:r>
                      <a:r>
                        <a:rPr sz="2400" spc="-15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sexually  active women age 24 years and  younger and in older women</a:t>
                      </a:r>
                      <a:r>
                        <a:rPr sz="2400" spc="-12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who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56515">
                        <a:lnSpc>
                          <a:spcPts val="2760"/>
                        </a:lnSpc>
                      </a:pPr>
                      <a:r>
                        <a:rPr sz="1400" spc="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400" spc="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at increased risk for</a:t>
                      </a:r>
                      <a:r>
                        <a:rPr sz="2400" spc="-10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infection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54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44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44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284497">
                <a:tc>
                  <a:txBody>
                    <a:bodyPr/>
                    <a:lstStyle/>
                    <a:p>
                      <a:pPr marL="61594" marR="346710" indent="-381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Sexually</a:t>
                      </a:r>
                      <a:r>
                        <a:rPr sz="2000" spc="-1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Active  Men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055" marR="205104" indent="444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concludes that the current  evidence is </a:t>
                      </a:r>
                      <a:r>
                        <a:rPr sz="2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insufficient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 assess the  balance of benefits and harms of</a:t>
                      </a:r>
                      <a:r>
                        <a:rPr sz="2000" spc="-19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screening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59690">
                        <a:lnSpc>
                          <a:spcPct val="100000"/>
                        </a:lnSpc>
                      </a:pPr>
                      <a:r>
                        <a:rPr sz="2000" spc="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.for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chlamydia and gonorrhea in</a:t>
                      </a:r>
                      <a:r>
                        <a:rPr sz="2000" spc="-7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men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080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36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I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1333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11959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2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04800"/>
            <a:ext cx="443103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4210" indent="-652145">
              <a:lnSpc>
                <a:spcPct val="100000"/>
              </a:lnSpc>
              <a:spcBef>
                <a:spcPts val="100"/>
              </a:spcBef>
              <a:buFont typeface="Noto Sans Symbols"/>
              <a:buChar char="❑"/>
              <a:tabLst>
                <a:tab pos="664210" algn="l"/>
                <a:tab pos="664845" algn="l"/>
              </a:tabLst>
            </a:pPr>
            <a:r>
              <a:rPr sz="4000" b="1" spc="-280" dirty="0">
                <a:solidFill>
                  <a:srgbClr val="1F487C"/>
                </a:solidFill>
                <a:latin typeface="Verdana"/>
                <a:cs typeface="Verdana"/>
              </a:rPr>
              <a:t>Lipid</a:t>
            </a:r>
            <a:r>
              <a:rPr sz="4000" b="1" spc="-62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4000" b="1" spc="-350" dirty="0">
                <a:solidFill>
                  <a:srgbClr val="1F487C"/>
                </a:solidFill>
                <a:latin typeface="Verdana"/>
                <a:cs typeface="Verdana"/>
              </a:rPr>
              <a:t>disorders:</a:t>
            </a:r>
            <a:endParaRPr sz="4000" dirty="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000" y="1219200"/>
            <a:ext cx="7426325" cy="532638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54025" marR="221615" indent="-441959" algn="just">
              <a:lnSpc>
                <a:spcPts val="2630"/>
              </a:lnSpc>
              <a:spcBef>
                <a:spcPts val="400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659" algn="l"/>
              </a:tabLst>
            </a:pPr>
            <a:r>
              <a:rPr sz="2000" spc="405" dirty="0">
                <a:latin typeface="EB Garamond 12"/>
                <a:cs typeface="EB Garamond 12"/>
              </a:rPr>
              <a:t>Men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aged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&gt;35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80" dirty="0">
                <a:latin typeface="EB Garamond 12"/>
                <a:cs typeface="EB Garamond 12"/>
              </a:rPr>
              <a:t>years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should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be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screened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for  </a:t>
            </a:r>
            <a:r>
              <a:rPr sz="2000" spc="290" dirty="0">
                <a:latin typeface="EB Garamond 12"/>
                <a:cs typeface="EB Garamond 12"/>
              </a:rPr>
              <a:t>lipid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disorders.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This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age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500" dirty="0">
                <a:latin typeface="EB Garamond 12"/>
                <a:cs typeface="EB Garamond 12"/>
              </a:rPr>
              <a:t>may</a:t>
            </a:r>
            <a:r>
              <a:rPr sz="2000" spc="270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be</a:t>
            </a:r>
            <a:r>
              <a:rPr sz="2000" spc="120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reduced</a:t>
            </a:r>
            <a:r>
              <a:rPr sz="2000" spc="265" dirty="0">
                <a:latin typeface="EB Garamond 12"/>
                <a:cs typeface="EB Garamond 12"/>
              </a:rPr>
              <a:t> to  </a:t>
            </a:r>
            <a:r>
              <a:rPr sz="2000" spc="480" dirty="0">
                <a:latin typeface="EB Garamond 12"/>
                <a:cs typeface="EB Garamond 12"/>
              </a:rPr>
              <a:t>20</a:t>
            </a:r>
            <a:r>
              <a:rPr sz="2000" spc="160" dirty="0">
                <a:latin typeface="EB Garamond 12"/>
                <a:cs typeface="EB Garamond 12"/>
              </a:rPr>
              <a:t> </a:t>
            </a:r>
            <a:r>
              <a:rPr sz="2000" spc="225" dirty="0">
                <a:latin typeface="EB Garamond 12"/>
                <a:cs typeface="EB Garamond 12"/>
              </a:rPr>
              <a:t>if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there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270" dirty="0">
                <a:latin typeface="EB Garamond 12"/>
                <a:cs typeface="EB Garamond 12"/>
              </a:rPr>
              <a:t>is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80" dirty="0">
                <a:latin typeface="EB Garamond 12"/>
                <a:cs typeface="EB Garamond 12"/>
              </a:rPr>
              <a:t>an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increased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risk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for</a:t>
            </a:r>
            <a:r>
              <a:rPr sz="2000" spc="254" dirty="0">
                <a:latin typeface="EB Garamond 12"/>
                <a:cs typeface="EB Garamond 12"/>
              </a:rPr>
              <a:t> </a:t>
            </a:r>
            <a:r>
              <a:rPr sz="2000" spc="380" dirty="0">
                <a:latin typeface="EB Garamond 12"/>
                <a:cs typeface="EB Garamond 12"/>
              </a:rPr>
              <a:t>coronary  </a:t>
            </a:r>
            <a:r>
              <a:rPr sz="2000" spc="345" dirty="0">
                <a:latin typeface="EB Garamond 12"/>
                <a:cs typeface="EB Garamond 12"/>
              </a:rPr>
              <a:t>heart</a:t>
            </a:r>
            <a:r>
              <a:rPr sz="2000" spc="114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disease.</a:t>
            </a:r>
            <a:endParaRPr sz="2000" dirty="0">
              <a:latin typeface="EB Garamond 12"/>
              <a:cs typeface="EB Garamond 12"/>
            </a:endParaRPr>
          </a:p>
          <a:p>
            <a:pPr marL="454025" marR="145415" indent="-441959" algn="just">
              <a:lnSpc>
                <a:spcPts val="2620"/>
              </a:lnSpc>
              <a:spcBef>
                <a:spcPts val="509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659" algn="l"/>
              </a:tabLst>
            </a:pPr>
            <a:r>
              <a:rPr sz="2000" spc="375" dirty="0">
                <a:latin typeface="EB Garamond 12"/>
                <a:cs typeface="EB Garamond 12"/>
              </a:rPr>
              <a:t>Screening</a:t>
            </a:r>
            <a:r>
              <a:rPr sz="2000" spc="110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for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455" dirty="0">
                <a:latin typeface="EB Garamond 12"/>
                <a:cs typeface="EB Garamond 12"/>
              </a:rPr>
              <a:t>women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does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not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need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265" dirty="0">
                <a:latin typeface="EB Garamond 12"/>
                <a:cs typeface="EB Garamond 12"/>
              </a:rPr>
              <a:t>to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265" dirty="0">
                <a:latin typeface="EB Garamond 12"/>
                <a:cs typeface="EB Garamond 12"/>
              </a:rPr>
              <a:t>start  </a:t>
            </a:r>
            <a:r>
              <a:rPr sz="2000" spc="260" dirty="0">
                <a:latin typeface="EB Garamond 12"/>
                <a:cs typeface="EB Garamond 12"/>
              </a:rPr>
              <a:t>until </a:t>
            </a:r>
            <a:r>
              <a:rPr sz="2000" spc="395" dirty="0">
                <a:latin typeface="EB Garamond 12"/>
                <a:cs typeface="EB Garamond 12"/>
              </a:rPr>
              <a:t>age</a:t>
            </a:r>
            <a:r>
              <a:rPr sz="2000" spc="110" dirty="0">
                <a:latin typeface="EB Garamond 12"/>
                <a:cs typeface="EB Garamond 12"/>
              </a:rPr>
              <a:t> </a:t>
            </a:r>
            <a:r>
              <a:rPr sz="2000" spc="260" dirty="0">
                <a:latin typeface="EB Garamond 12"/>
                <a:cs typeface="EB Garamond 12"/>
              </a:rPr>
              <a:t>45.</a:t>
            </a:r>
            <a:endParaRPr sz="2000" dirty="0">
              <a:latin typeface="EB Garamond 12"/>
              <a:cs typeface="EB Garamond 12"/>
            </a:endParaRPr>
          </a:p>
          <a:p>
            <a:pPr marL="454025" marR="1259205" indent="-441959">
              <a:lnSpc>
                <a:spcPts val="2620"/>
              </a:lnSpc>
              <a:spcBef>
                <a:spcPts val="535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025" algn="l"/>
                <a:tab pos="454659" algn="l"/>
              </a:tabLst>
            </a:pPr>
            <a:r>
              <a:rPr sz="2000" spc="390" dirty="0">
                <a:latin typeface="EB Garamond 12"/>
                <a:cs typeface="EB Garamond 12"/>
              </a:rPr>
              <a:t>The</a:t>
            </a:r>
            <a:r>
              <a:rPr sz="2000" spc="125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optimal</a:t>
            </a:r>
            <a:r>
              <a:rPr sz="2000" spc="26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interval</a:t>
            </a:r>
            <a:r>
              <a:rPr sz="2000" spc="140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for</a:t>
            </a:r>
            <a:r>
              <a:rPr sz="2000" spc="250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screening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70" dirty="0">
                <a:latin typeface="EB Garamond 12"/>
                <a:cs typeface="EB Garamond 12"/>
              </a:rPr>
              <a:t>is  </a:t>
            </a:r>
            <a:r>
              <a:rPr sz="2000" spc="310" dirty="0">
                <a:latin typeface="EB Garamond 12"/>
                <a:cs typeface="EB Garamond 12"/>
              </a:rPr>
              <a:t>uncertain.</a:t>
            </a:r>
            <a:endParaRPr sz="2000" dirty="0">
              <a:latin typeface="EB Garamond 12"/>
              <a:cs typeface="EB Garamond 12"/>
            </a:endParaRPr>
          </a:p>
          <a:p>
            <a:pPr marL="454025" marR="113664" indent="-441959">
              <a:lnSpc>
                <a:spcPts val="2620"/>
              </a:lnSpc>
              <a:spcBef>
                <a:spcPts val="535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025" algn="l"/>
                <a:tab pos="454659" algn="l"/>
              </a:tabLst>
            </a:pPr>
            <a:r>
              <a:rPr sz="2000" spc="340" dirty="0">
                <a:latin typeface="EB Garamond 12"/>
                <a:cs typeface="EB Garamond 12"/>
              </a:rPr>
              <a:t>Reasonable </a:t>
            </a:r>
            <a:r>
              <a:rPr sz="2000" spc="320" dirty="0">
                <a:latin typeface="EB Garamond 12"/>
                <a:cs typeface="EB Garamond 12"/>
              </a:rPr>
              <a:t>options </a:t>
            </a:r>
            <a:r>
              <a:rPr sz="2000" spc="340" dirty="0">
                <a:latin typeface="EB Garamond 12"/>
                <a:cs typeface="EB Garamond 12"/>
              </a:rPr>
              <a:t>include </a:t>
            </a:r>
            <a:r>
              <a:rPr sz="2000" spc="405" dirty="0">
                <a:solidFill>
                  <a:srgbClr val="C00000"/>
                </a:solidFill>
                <a:latin typeface="EB Garamond 12"/>
                <a:cs typeface="EB Garamond 12"/>
              </a:rPr>
              <a:t>every </a:t>
            </a:r>
            <a:r>
              <a:rPr sz="2000" spc="500" dirty="0">
                <a:solidFill>
                  <a:srgbClr val="C00000"/>
                </a:solidFill>
                <a:latin typeface="EB Garamond 12"/>
                <a:cs typeface="EB Garamond 12"/>
              </a:rPr>
              <a:t>5 </a:t>
            </a:r>
            <a:r>
              <a:rPr sz="2000" spc="335" dirty="0">
                <a:solidFill>
                  <a:srgbClr val="C00000"/>
                </a:solidFill>
                <a:latin typeface="EB Garamond 12"/>
                <a:cs typeface="EB Garamond 12"/>
              </a:rPr>
              <a:t>years,  </a:t>
            </a:r>
            <a:r>
              <a:rPr sz="2000" spc="300" dirty="0">
                <a:solidFill>
                  <a:srgbClr val="C00000"/>
                </a:solidFill>
                <a:latin typeface="EB Garamond 12"/>
                <a:cs typeface="EB Garamond 12"/>
              </a:rPr>
              <a:t>with </a:t>
            </a:r>
            <a:r>
              <a:rPr sz="2000" spc="340" dirty="0">
                <a:solidFill>
                  <a:srgbClr val="C00000"/>
                </a:solidFill>
                <a:latin typeface="EB Garamond 12"/>
                <a:cs typeface="EB Garamond 12"/>
              </a:rPr>
              <a:t>shorter </a:t>
            </a:r>
            <a:r>
              <a:rPr sz="2000" spc="315" dirty="0">
                <a:solidFill>
                  <a:srgbClr val="C00000"/>
                </a:solidFill>
                <a:latin typeface="EB Garamond 12"/>
                <a:cs typeface="EB Garamond 12"/>
              </a:rPr>
              <a:t>intervals </a:t>
            </a:r>
            <a:r>
              <a:rPr sz="2000" spc="305" dirty="0">
                <a:solidFill>
                  <a:srgbClr val="C00000"/>
                </a:solidFill>
                <a:latin typeface="EB Garamond 12"/>
                <a:cs typeface="EB Garamond 12"/>
              </a:rPr>
              <a:t>for </a:t>
            </a:r>
            <a:r>
              <a:rPr sz="2000" spc="340" dirty="0">
                <a:solidFill>
                  <a:srgbClr val="C00000"/>
                </a:solidFill>
                <a:latin typeface="EB Garamond 12"/>
                <a:cs typeface="EB Garamond 12"/>
              </a:rPr>
              <a:t>those </a:t>
            </a:r>
            <a:r>
              <a:rPr sz="2000" spc="300" dirty="0">
                <a:solidFill>
                  <a:srgbClr val="C00000"/>
                </a:solidFill>
                <a:latin typeface="EB Garamond 12"/>
                <a:cs typeface="EB Garamond 12"/>
              </a:rPr>
              <a:t>with </a:t>
            </a:r>
            <a:r>
              <a:rPr sz="2000" spc="310" dirty="0">
                <a:solidFill>
                  <a:srgbClr val="C00000"/>
                </a:solidFill>
                <a:latin typeface="EB Garamond 12"/>
                <a:cs typeface="EB Garamond 12"/>
              </a:rPr>
              <a:t>risk  factors </a:t>
            </a:r>
            <a:r>
              <a:rPr sz="2000" spc="180" dirty="0">
                <a:latin typeface="EB Garamond 12"/>
                <a:cs typeface="EB Garamond 12"/>
              </a:rPr>
              <a:t>(e.g., </a:t>
            </a:r>
            <a:r>
              <a:rPr sz="2000" spc="335" dirty="0">
                <a:latin typeface="EB Garamond 12"/>
                <a:cs typeface="EB Garamond 12"/>
              </a:rPr>
              <a:t>diabetes </a:t>
            </a:r>
            <a:r>
              <a:rPr sz="2000" spc="285" dirty="0">
                <a:latin typeface="EB Garamond 12"/>
                <a:cs typeface="EB Garamond 12"/>
              </a:rPr>
              <a:t>mellitus) </a:t>
            </a:r>
            <a:r>
              <a:rPr sz="2000" spc="365" dirty="0">
                <a:latin typeface="EB Garamond 12"/>
                <a:cs typeface="EB Garamond 12"/>
              </a:rPr>
              <a:t>or</a:t>
            </a:r>
            <a:r>
              <a:rPr sz="2000" spc="-215" dirty="0">
                <a:latin typeface="EB Garamond 12"/>
                <a:cs typeface="EB Garamond 12"/>
              </a:rPr>
              <a:t> </a:t>
            </a:r>
            <a:r>
              <a:rPr sz="2000" spc="290" dirty="0">
                <a:latin typeface="EB Garamond 12"/>
                <a:cs typeface="EB Garamond 12"/>
              </a:rPr>
              <a:t>lipid </a:t>
            </a:r>
            <a:r>
              <a:rPr sz="2000" spc="320" dirty="0">
                <a:latin typeface="EB Garamond 12"/>
                <a:cs typeface="EB Garamond 12"/>
              </a:rPr>
              <a:t>levels  </a:t>
            </a:r>
            <a:r>
              <a:rPr sz="2000" spc="345" dirty="0">
                <a:latin typeface="EB Garamond 12"/>
                <a:cs typeface="EB Garamond 12"/>
              </a:rPr>
              <a:t>close </a:t>
            </a:r>
            <a:r>
              <a:rPr sz="2000" spc="265" dirty="0">
                <a:latin typeface="EB Garamond 12"/>
                <a:cs typeface="EB Garamond 12"/>
              </a:rPr>
              <a:t>to </a:t>
            </a:r>
            <a:r>
              <a:rPr sz="2000" spc="340" dirty="0">
                <a:latin typeface="EB Garamond 12"/>
                <a:cs typeface="EB Garamond 12"/>
              </a:rPr>
              <a:t>those </a:t>
            </a:r>
            <a:r>
              <a:rPr sz="2000" spc="335" dirty="0">
                <a:latin typeface="EB Garamond 12"/>
                <a:cs typeface="EB Garamond 12"/>
              </a:rPr>
              <a:t>warranting</a:t>
            </a:r>
            <a:r>
              <a:rPr sz="2000" spc="-200" dirty="0">
                <a:latin typeface="EB Garamond 12"/>
                <a:cs typeface="EB Garamond 12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therapy.</a:t>
            </a:r>
            <a:endParaRPr sz="2000" dirty="0">
              <a:latin typeface="EB Garamond 12"/>
              <a:cs typeface="EB Garamond 12"/>
            </a:endParaRPr>
          </a:p>
          <a:p>
            <a:pPr marL="454025" marR="5080" indent="-441959" algn="just">
              <a:lnSpc>
                <a:spcPts val="2630"/>
              </a:lnSpc>
              <a:spcBef>
                <a:spcPts val="540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659" algn="l"/>
              </a:tabLst>
            </a:pPr>
            <a:r>
              <a:rPr sz="2000" spc="330" dirty="0">
                <a:latin typeface="EB Garamond 12"/>
                <a:cs typeface="EB Garamond 12"/>
              </a:rPr>
              <a:t>High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levels</a:t>
            </a:r>
            <a:r>
              <a:rPr sz="2000" spc="125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of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250" dirty="0">
                <a:latin typeface="EB Garamond 12"/>
                <a:cs typeface="EB Garamond 12"/>
              </a:rPr>
              <a:t>total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cholesterol</a:t>
            </a:r>
            <a:r>
              <a:rPr sz="2000" spc="125" dirty="0">
                <a:latin typeface="EB Garamond 12"/>
                <a:cs typeface="EB Garamond 12"/>
              </a:rPr>
              <a:t> </a:t>
            </a:r>
            <a:r>
              <a:rPr sz="2000" spc="190" dirty="0">
                <a:latin typeface="EB Garamond 12"/>
                <a:cs typeface="EB Garamond 12"/>
              </a:rPr>
              <a:t>(TC)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and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340" dirty="0">
                <a:latin typeface="EB Garamond 12"/>
                <a:cs typeface="EB Garamond 12"/>
              </a:rPr>
              <a:t>low-  </a:t>
            </a:r>
            <a:r>
              <a:rPr sz="2000" spc="345" dirty="0">
                <a:latin typeface="EB Garamond 12"/>
                <a:cs typeface="EB Garamond 12"/>
              </a:rPr>
              <a:t>density </a:t>
            </a:r>
            <a:r>
              <a:rPr sz="2000" spc="325" dirty="0">
                <a:latin typeface="EB Garamond 12"/>
                <a:cs typeface="EB Garamond 12"/>
              </a:rPr>
              <a:t>lipoprotein-cholesterol </a:t>
            </a:r>
            <a:r>
              <a:rPr sz="2000" spc="270" dirty="0">
                <a:latin typeface="EB Garamond 12"/>
                <a:cs typeface="EB Garamond 12"/>
              </a:rPr>
              <a:t>(LDL-C) </a:t>
            </a:r>
            <a:r>
              <a:rPr sz="2000" spc="390" dirty="0">
                <a:latin typeface="EB Garamond 12"/>
                <a:cs typeface="EB Garamond 12"/>
              </a:rPr>
              <a:t>and  </a:t>
            </a:r>
            <a:r>
              <a:rPr sz="2000" spc="315" dirty="0">
                <a:latin typeface="EB Garamond 12"/>
                <a:cs typeface="EB Garamond 12"/>
              </a:rPr>
              <a:t>low </a:t>
            </a:r>
            <a:r>
              <a:rPr sz="2000" spc="320" dirty="0">
                <a:latin typeface="EB Garamond 12"/>
                <a:cs typeface="EB Garamond 12"/>
              </a:rPr>
              <a:t>levels </a:t>
            </a:r>
            <a:r>
              <a:rPr sz="2000" spc="305" dirty="0">
                <a:latin typeface="EB Garamond 12"/>
                <a:cs typeface="EB Garamond 12"/>
              </a:rPr>
              <a:t>of </a:t>
            </a:r>
            <a:r>
              <a:rPr sz="2000" spc="360" dirty="0">
                <a:latin typeface="EB Garamond 12"/>
                <a:cs typeface="EB Garamond 12"/>
              </a:rPr>
              <a:t>high</a:t>
            </a:r>
            <a:r>
              <a:rPr sz="2000" spc="-135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density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00036" y="833435"/>
          <a:ext cx="8382000" cy="4860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5500"/>
                <a:gridCol w="5029200"/>
                <a:gridCol w="1257300"/>
              </a:tblGrid>
              <a:tr h="914398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1768921">
                <a:tc>
                  <a:txBody>
                    <a:bodyPr/>
                    <a:lstStyle/>
                    <a:p>
                      <a:pPr marL="89535" marR="660400" indent="-63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Men 35</a:t>
                      </a:r>
                      <a:r>
                        <a:rPr sz="2000" spc="-13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and  Older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 marR="269875" indent="127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strongly recommends  screening men aged 35 and older for</a:t>
                      </a:r>
                      <a:r>
                        <a:rPr sz="2000" spc="-16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lipid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153035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.disorders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A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2177145">
                <a:tc>
                  <a:txBody>
                    <a:bodyPr/>
                    <a:lstStyle/>
                    <a:p>
                      <a:pPr marL="83820" marR="328930" indent="698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Men 20-35 at  Increased</a:t>
                      </a:r>
                      <a:r>
                        <a:rPr sz="2000" spc="-14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Risk  for</a:t>
                      </a:r>
                      <a:r>
                        <a:rPr sz="2000" spc="-1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CHD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47650">
                        <a:lnSpc>
                          <a:spcPts val="2850"/>
                        </a:lnSpc>
                        <a:spcBef>
                          <a:spcPts val="405"/>
                        </a:spcBef>
                      </a:pP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 screening men aged 20-35 for</a:t>
                      </a:r>
                      <a:r>
                        <a:rPr sz="2400" spc="-204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lipid  disorders if they are at</a:t>
                      </a:r>
                      <a:r>
                        <a:rPr sz="2400" spc="-9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increased</a:t>
                      </a:r>
                      <a:endParaRPr sz="2400">
                        <a:latin typeface="Arial"/>
                        <a:cs typeface="Arial"/>
                      </a:endParaRPr>
                    </a:p>
                    <a:p>
                      <a:pPr marL="149225">
                        <a:lnSpc>
                          <a:spcPts val="2760"/>
                        </a:lnSpc>
                      </a:pPr>
                      <a:r>
                        <a:rPr sz="2000" spc="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2400" spc="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risk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for coronary heart</a:t>
                      </a:r>
                      <a:r>
                        <a:rPr sz="2400" spc="-5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4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disease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715" algn="ctr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4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2436" y="1290634"/>
          <a:ext cx="8229599" cy="4116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/>
                <a:gridCol w="4937759"/>
                <a:gridCol w="1234440"/>
              </a:tblGrid>
              <a:tr h="6724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1310647">
                <a:tc>
                  <a:txBody>
                    <a:bodyPr/>
                    <a:lstStyle/>
                    <a:p>
                      <a:pPr marL="91440" marR="2514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45</a:t>
                      </a:r>
                      <a:r>
                        <a:rPr sz="2000" spc="-18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and  Older at  Increased Risk  for</a:t>
                      </a:r>
                      <a:r>
                        <a:rPr sz="2000" spc="-1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CHD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758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strongly recommends  screening women aged 45 and older for  lipid disorders if they are at increased</a:t>
                      </a:r>
                      <a:r>
                        <a:rPr sz="2000" spc="-204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risk  for coronary heart</a:t>
                      </a:r>
                      <a:r>
                        <a:rPr sz="2000" spc="-6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disease.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40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A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2133595">
                <a:tc>
                  <a:txBody>
                    <a:bodyPr/>
                    <a:lstStyle/>
                    <a:p>
                      <a:pPr marL="91440" marR="3683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</a:t>
                      </a:r>
                      <a:r>
                        <a:rPr sz="2000" spc="-10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20-45  at Increased  Risk for</a:t>
                      </a:r>
                      <a:r>
                        <a:rPr sz="2000" spc="-9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CHD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4692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screening  women aged 20-45 for lipid disorders</a:t>
                      </a:r>
                      <a:r>
                        <a:rPr sz="2000" spc="-18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if  they are at increased risk for coronary  heart</a:t>
                      </a:r>
                      <a:r>
                        <a:rPr sz="2000" spc="-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disease.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2691" y="681687"/>
            <a:ext cx="59620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4210" indent="-652145">
              <a:lnSpc>
                <a:spcPct val="100000"/>
              </a:lnSpc>
              <a:spcBef>
                <a:spcPts val="100"/>
              </a:spcBef>
              <a:buFont typeface="Noto Sans Symbols"/>
              <a:buChar char="❑"/>
              <a:tabLst>
                <a:tab pos="664210" algn="l"/>
                <a:tab pos="664845" algn="l"/>
              </a:tabLst>
            </a:pPr>
            <a:r>
              <a:rPr sz="4000" b="1" spc="-335" dirty="0">
                <a:solidFill>
                  <a:srgbClr val="1F487C"/>
                </a:solidFill>
                <a:latin typeface="Verdana"/>
                <a:cs typeface="Verdana"/>
              </a:rPr>
              <a:t>Depression</a:t>
            </a:r>
            <a:r>
              <a:rPr sz="4000" b="1" spc="-64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4000" b="1" spc="-325" dirty="0">
                <a:solidFill>
                  <a:srgbClr val="1F487C"/>
                </a:solidFill>
                <a:latin typeface="Verdana"/>
                <a:cs typeface="Verdana"/>
              </a:rPr>
              <a:t>screening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689" y="1464926"/>
            <a:ext cx="7563484" cy="3864776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80" dirty="0">
                <a:latin typeface="EB Garamond 12"/>
                <a:cs typeface="EB Garamond 12"/>
              </a:rPr>
              <a:t>Depression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530" dirty="0">
                <a:latin typeface="EB Garamond 12"/>
                <a:cs typeface="EB Garamond 12"/>
              </a:rPr>
              <a:t>common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400" dirty="0">
                <a:latin typeface="EB Garamond 12"/>
                <a:cs typeface="EB Garamond 12"/>
              </a:rPr>
              <a:t>a </a:t>
            </a:r>
            <a:r>
              <a:rPr sz="2000" spc="370" dirty="0">
                <a:latin typeface="EB Garamond 12"/>
                <a:cs typeface="EB Garamond 12"/>
              </a:rPr>
              <a:t>leading  </a:t>
            </a:r>
            <a:r>
              <a:rPr sz="2000" spc="395" dirty="0">
                <a:latin typeface="EB Garamond 12"/>
                <a:cs typeface="EB Garamond 12"/>
              </a:rPr>
              <a:t>cause</a:t>
            </a:r>
            <a:r>
              <a:rPr sz="2000" spc="130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315" dirty="0">
                <a:latin typeface="EB Garamond 12"/>
                <a:cs typeface="EB Garamond 12"/>
              </a:rPr>
              <a:t> disability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in</a:t>
            </a:r>
            <a:r>
              <a:rPr sz="2000" spc="305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both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adolescents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and  </a:t>
            </a:r>
            <a:r>
              <a:rPr sz="2000" spc="285" dirty="0">
                <a:latin typeface="EB Garamond 12"/>
                <a:cs typeface="EB Garamond 12"/>
              </a:rPr>
              <a:t>adults.</a:t>
            </a:r>
            <a:endParaRPr sz="2000" dirty="0">
              <a:latin typeface="EB Garamond 12"/>
              <a:cs typeface="EB Garamond 12"/>
            </a:endParaRPr>
          </a:p>
          <a:p>
            <a:pPr marL="465455" marR="554355" indent="-453390">
              <a:lnSpc>
                <a:spcPct val="99800"/>
              </a:lnSpc>
              <a:spcBef>
                <a:spcPts val="6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05" dirty="0">
                <a:latin typeface="EB Garamond 12"/>
                <a:cs typeface="EB Garamond 12"/>
              </a:rPr>
              <a:t>Screening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90" dirty="0">
                <a:latin typeface="EB Garamond 12"/>
                <a:cs typeface="EB Garamond 12"/>
              </a:rPr>
              <a:t>depression </a:t>
            </a:r>
            <a:r>
              <a:rPr sz="2000" spc="415" dirty="0">
                <a:latin typeface="EB Garamond 12"/>
                <a:cs typeface="EB Garamond 12"/>
              </a:rPr>
              <a:t>improves</a:t>
            </a:r>
            <a:r>
              <a:rPr sz="2000" spc="-27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  </a:t>
            </a:r>
            <a:r>
              <a:rPr sz="2000" spc="375" dirty="0">
                <a:latin typeface="EB Garamond 12"/>
                <a:cs typeface="EB Garamond 12"/>
              </a:rPr>
              <a:t>accurate </a:t>
            </a:r>
            <a:r>
              <a:rPr sz="2000" spc="335" dirty="0">
                <a:latin typeface="EB Garamond 12"/>
                <a:cs typeface="EB Garamond 12"/>
              </a:rPr>
              <a:t>identiﬁcation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415" dirty="0">
                <a:latin typeface="EB Garamond 12"/>
                <a:cs typeface="EB Garamond 12"/>
              </a:rPr>
              <a:t>depressed  </a:t>
            </a:r>
            <a:r>
              <a:rPr sz="2000" spc="325" dirty="0">
                <a:latin typeface="EB Garamond 12"/>
                <a:cs typeface="EB Garamond 12"/>
              </a:rPr>
              <a:t>patients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440" dirty="0">
                <a:latin typeface="EB Garamond 12"/>
                <a:cs typeface="EB Garamond 12"/>
              </a:rPr>
              <a:t>primary </a:t>
            </a:r>
            <a:r>
              <a:rPr sz="2000" spc="405" dirty="0">
                <a:latin typeface="EB Garamond 12"/>
                <a:cs typeface="EB Garamond 12"/>
              </a:rPr>
              <a:t>care</a:t>
            </a:r>
            <a:r>
              <a:rPr sz="2000" spc="-250" dirty="0">
                <a:latin typeface="EB Garamond 12"/>
                <a:cs typeface="EB Garamond 12"/>
              </a:rPr>
              <a:t> </a:t>
            </a:r>
            <a:r>
              <a:rPr sz="2000" spc="295" dirty="0">
                <a:latin typeface="EB Garamond 12"/>
                <a:cs typeface="EB Garamond 12"/>
              </a:rPr>
              <a:t>settings.</a:t>
            </a:r>
            <a:endParaRPr sz="2000" dirty="0">
              <a:latin typeface="EB Garamond 12"/>
              <a:cs typeface="EB Garamond 12"/>
            </a:endParaRPr>
          </a:p>
          <a:p>
            <a:pPr marL="465455" marR="136525" indent="-453390">
              <a:lnSpc>
                <a:spcPct val="100499"/>
              </a:lnSpc>
              <a:spcBef>
                <a:spcPts val="61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400" dirty="0">
                <a:latin typeface="EB Garamond 12"/>
                <a:cs typeface="EB Garamond 12"/>
              </a:rPr>
              <a:t>concluded </a:t>
            </a:r>
            <a:r>
              <a:rPr sz="2000" spc="290" dirty="0">
                <a:latin typeface="EB Garamond 12"/>
                <a:cs typeface="EB Garamond 12"/>
              </a:rPr>
              <a:t>that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50" dirty="0">
                <a:latin typeface="EB Garamond 12"/>
                <a:cs typeface="EB Garamond 12"/>
              </a:rPr>
              <a:t>net  </a:t>
            </a:r>
            <a:r>
              <a:rPr sz="2000" spc="370" dirty="0">
                <a:latin typeface="EB Garamond 12"/>
                <a:cs typeface="EB Garamond 12"/>
              </a:rPr>
              <a:t>beneﬁt</a:t>
            </a:r>
            <a:r>
              <a:rPr sz="2000" spc="120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29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adults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depression 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400" dirty="0">
                <a:latin typeface="EB Garamond 12"/>
                <a:cs typeface="EB Garamond 12"/>
              </a:rPr>
              <a:t>higher </a:t>
            </a:r>
            <a:r>
              <a:rPr sz="2000" spc="345" dirty="0">
                <a:latin typeface="EB Garamond 12"/>
                <a:cs typeface="EB Garamond 12"/>
              </a:rPr>
              <a:t>(moderate) </a:t>
            </a:r>
            <a:r>
              <a:rPr sz="2000" spc="434" dirty="0">
                <a:latin typeface="EB Garamond 12"/>
                <a:cs typeface="EB Garamond 12"/>
              </a:rPr>
              <a:t>when </a:t>
            </a:r>
            <a:r>
              <a:rPr sz="2000" spc="340" dirty="0">
                <a:latin typeface="EB Garamond 12"/>
                <a:cs typeface="EB Garamond 12"/>
              </a:rPr>
              <a:t>staﬀ-assisted  </a:t>
            </a:r>
            <a:r>
              <a:rPr sz="2000" spc="390" dirty="0">
                <a:latin typeface="EB Garamond 12"/>
                <a:cs typeface="EB Garamond 12"/>
              </a:rPr>
              <a:t>depression </a:t>
            </a:r>
            <a:r>
              <a:rPr sz="2000" spc="405" dirty="0">
                <a:latin typeface="EB Garamond 12"/>
                <a:cs typeface="EB Garamond 12"/>
              </a:rPr>
              <a:t>care </a:t>
            </a:r>
            <a:r>
              <a:rPr sz="2000" spc="350" dirty="0">
                <a:latin typeface="EB Garamond 12"/>
                <a:cs typeface="EB Garamond 12"/>
              </a:rPr>
              <a:t>supports </a:t>
            </a:r>
            <a:r>
              <a:rPr sz="2000" spc="405" dirty="0">
                <a:latin typeface="EB Garamond 12"/>
                <a:cs typeface="EB Garamond 12"/>
              </a:rPr>
              <a:t>are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380" dirty="0">
                <a:latin typeface="EB Garamond 12"/>
                <a:cs typeface="EB Garamond 12"/>
              </a:rPr>
              <a:t>place </a:t>
            </a:r>
            <a:r>
              <a:rPr sz="2000" spc="285" dirty="0">
                <a:latin typeface="EB Garamond 12"/>
                <a:cs typeface="EB Garamond 12"/>
              </a:rPr>
              <a:t>to  </a:t>
            </a:r>
            <a:r>
              <a:rPr sz="2000" spc="400" dirty="0">
                <a:latin typeface="EB Garamond 12"/>
                <a:cs typeface="EB Garamond 12"/>
              </a:rPr>
              <a:t>ensure </a:t>
            </a:r>
            <a:r>
              <a:rPr sz="2000" spc="375" dirty="0">
                <a:latin typeface="EB Garamond 12"/>
                <a:cs typeface="EB Garamond 12"/>
              </a:rPr>
              <a:t>accurate </a:t>
            </a:r>
            <a:r>
              <a:rPr sz="2000" spc="335" dirty="0">
                <a:latin typeface="EB Garamond 12"/>
                <a:cs typeface="EB Garamond 12"/>
              </a:rPr>
              <a:t>diagnosis, </a:t>
            </a:r>
            <a:r>
              <a:rPr sz="2000" spc="370" dirty="0">
                <a:latin typeface="EB Garamond 12"/>
                <a:cs typeface="EB Garamond 12"/>
              </a:rPr>
              <a:t>eﬀective  </a:t>
            </a:r>
            <a:r>
              <a:rPr sz="2000" spc="345" dirty="0">
                <a:latin typeface="EB Garamond 12"/>
                <a:cs typeface="EB Garamond 12"/>
              </a:rPr>
              <a:t>treatment, </a:t>
            </a:r>
            <a:r>
              <a:rPr sz="2000" spc="415" dirty="0">
                <a:latin typeface="EB Garamond 12"/>
                <a:cs typeface="EB Garamond 12"/>
              </a:rPr>
              <a:t>and</a:t>
            </a:r>
            <a:r>
              <a:rPr sz="2000" spc="4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follow-up</a:t>
            </a:r>
            <a:r>
              <a:rPr sz="2000" spc="315" dirty="0" smtClean="0">
                <a:latin typeface="EB Garamond 12"/>
                <a:cs typeface="EB Garamond 12"/>
              </a:rPr>
              <a:t>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2436" y="1747834"/>
          <a:ext cx="8153400" cy="33445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  <a:gridCol w="5181600"/>
                <a:gridCol w="1066800"/>
              </a:tblGrid>
              <a:tr h="76199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662518">
                <a:tc>
                  <a:txBody>
                    <a:bodyPr/>
                    <a:lstStyle/>
                    <a:p>
                      <a:pPr marL="91440" marR="2895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General</a:t>
                      </a:r>
                      <a:r>
                        <a:rPr sz="2000" spc="-17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adult  population,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 marR="2959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screening for  depression in the general adult</a:t>
                      </a:r>
                      <a:r>
                        <a:rPr sz="2000" spc="-12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population,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32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including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including pregnant and postpartum</a:t>
                      </a:r>
                      <a:r>
                        <a:rPr sz="2000" spc="-12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pregnant</a:t>
                      </a:r>
                      <a:r>
                        <a:rPr sz="2000" spc="-7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Screening should be implemented</a:t>
                      </a:r>
                      <a:r>
                        <a:rPr sz="2000" spc="-4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postpartum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adequate systems in place to</a:t>
                      </a:r>
                      <a:r>
                        <a:rPr sz="2000" spc="-1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ensure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accurate diagnosis, </a:t>
                      </a:r>
                      <a:r>
                        <a:rPr sz="2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effective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treatment,</a:t>
                      </a:r>
                      <a:r>
                        <a:rPr sz="2000" spc="-8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and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</a:tr>
              <a:tr h="7008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295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appropriate</a:t>
                      </a:r>
                      <a:r>
                        <a:rPr sz="2000" spc="-8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follow-up.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0299" y="467375"/>
            <a:ext cx="6942455" cy="27838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03325" marR="1202055" algn="ctr">
              <a:lnSpc>
                <a:spcPct val="100699"/>
              </a:lnSpc>
              <a:spcBef>
                <a:spcPts val="70"/>
              </a:spcBef>
            </a:pPr>
            <a:r>
              <a:rPr sz="3600" b="1" spc="-295" dirty="0">
                <a:solidFill>
                  <a:srgbClr val="1F487C"/>
                </a:solidFill>
                <a:latin typeface="Verdana"/>
                <a:cs typeface="Verdana"/>
              </a:rPr>
              <a:t>Health</a:t>
            </a:r>
            <a:r>
              <a:rPr sz="3600" b="1" spc="-58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310" dirty="0">
                <a:solidFill>
                  <a:srgbClr val="1F487C"/>
                </a:solidFill>
                <a:latin typeface="Verdana"/>
                <a:cs typeface="Verdana"/>
              </a:rPr>
              <a:t>Maintenance:  </a:t>
            </a:r>
            <a:r>
              <a:rPr sz="3600" b="1" spc="-215" dirty="0">
                <a:solidFill>
                  <a:srgbClr val="1F487C"/>
                </a:solidFill>
                <a:latin typeface="Verdana"/>
                <a:cs typeface="Verdana"/>
              </a:rPr>
              <a:t>Ages </a:t>
            </a:r>
            <a:r>
              <a:rPr sz="3600" b="1" spc="-150" dirty="0">
                <a:solidFill>
                  <a:srgbClr val="1F487C"/>
                </a:solidFill>
                <a:latin typeface="Verdana"/>
                <a:cs typeface="Verdana"/>
              </a:rPr>
              <a:t>40–49</a:t>
            </a:r>
            <a:r>
              <a:rPr sz="3600" b="1" spc="-84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345" dirty="0">
                <a:solidFill>
                  <a:srgbClr val="1F487C"/>
                </a:solidFill>
                <a:latin typeface="Verdana"/>
                <a:cs typeface="Verdana"/>
              </a:rPr>
              <a:t>with</a:t>
            </a:r>
            <a:endParaRPr sz="3600">
              <a:latin typeface="Verdana"/>
              <a:cs typeface="Verdana"/>
            </a:endParaRPr>
          </a:p>
          <a:p>
            <a:pPr marL="12700" marR="5080" algn="ctr">
              <a:lnSpc>
                <a:spcPct val="100699"/>
              </a:lnSpc>
            </a:pPr>
            <a:r>
              <a:rPr sz="3600" b="1" spc="-310" dirty="0">
                <a:solidFill>
                  <a:srgbClr val="1F487C"/>
                </a:solidFill>
                <a:latin typeface="Verdana"/>
                <a:cs typeface="Verdana"/>
              </a:rPr>
              <a:t>Emphasis</a:t>
            </a:r>
            <a:r>
              <a:rPr sz="3600" b="1" spc="-55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370" dirty="0">
                <a:solidFill>
                  <a:srgbClr val="1F487C"/>
                </a:solidFill>
                <a:latin typeface="Verdana"/>
                <a:cs typeface="Verdana"/>
              </a:rPr>
              <a:t>on</a:t>
            </a:r>
            <a:r>
              <a:rPr sz="3600" b="1" spc="-55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245" dirty="0">
                <a:solidFill>
                  <a:srgbClr val="1F487C"/>
                </a:solidFill>
                <a:latin typeface="Verdana"/>
                <a:cs typeface="Verdana"/>
              </a:rPr>
              <a:t>Breast</a:t>
            </a:r>
            <a:r>
              <a:rPr sz="3600" b="1" spc="-42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245" dirty="0">
                <a:solidFill>
                  <a:srgbClr val="1F487C"/>
                </a:solidFill>
                <a:latin typeface="Verdana"/>
                <a:cs typeface="Verdana"/>
              </a:rPr>
              <a:t>Cancer</a:t>
            </a:r>
            <a:r>
              <a:rPr sz="3600" b="1" spc="-56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375" dirty="0">
                <a:solidFill>
                  <a:srgbClr val="1F487C"/>
                </a:solidFill>
                <a:latin typeface="Verdana"/>
                <a:cs typeface="Verdana"/>
              </a:rPr>
              <a:t>and  </a:t>
            </a:r>
            <a:r>
              <a:rPr sz="3600" b="1" spc="-254" dirty="0">
                <a:solidFill>
                  <a:srgbClr val="1F487C"/>
                </a:solidFill>
                <a:latin typeface="Verdana"/>
                <a:cs typeface="Verdana"/>
              </a:rPr>
              <a:t>Lipid</a:t>
            </a:r>
            <a:endParaRPr sz="3600">
              <a:latin typeface="Verdana"/>
              <a:cs typeface="Verdana"/>
            </a:endParaRPr>
          </a:p>
          <a:p>
            <a:pPr marR="1905" algn="ctr">
              <a:lnSpc>
                <a:spcPct val="100000"/>
              </a:lnSpc>
              <a:spcBef>
                <a:spcPts val="30"/>
              </a:spcBef>
            </a:pPr>
            <a:r>
              <a:rPr sz="3600" b="1" spc="-280" dirty="0">
                <a:solidFill>
                  <a:srgbClr val="1F487C"/>
                </a:solidFill>
                <a:latin typeface="Verdana"/>
                <a:cs typeface="Verdana"/>
              </a:rPr>
              <a:t>Screening</a:t>
            </a:r>
            <a:endParaRPr sz="3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2691" y="681687"/>
            <a:ext cx="420751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4210" indent="-652145">
              <a:lnSpc>
                <a:spcPct val="100000"/>
              </a:lnSpc>
              <a:spcBef>
                <a:spcPts val="100"/>
              </a:spcBef>
              <a:buFont typeface="Noto Sans Symbols"/>
              <a:buChar char="❑"/>
              <a:tabLst>
                <a:tab pos="664210" algn="l"/>
                <a:tab pos="664845" algn="l"/>
              </a:tabLst>
            </a:pPr>
            <a:r>
              <a:rPr sz="4000" b="1" spc="-270" dirty="0">
                <a:solidFill>
                  <a:srgbClr val="1F487C"/>
                </a:solidFill>
                <a:latin typeface="Verdana"/>
                <a:cs typeface="Verdana"/>
              </a:rPr>
              <a:t>Breast</a:t>
            </a:r>
            <a:r>
              <a:rPr sz="4000" b="1" spc="-70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4000" b="1" spc="-345" dirty="0">
                <a:solidFill>
                  <a:srgbClr val="1F487C"/>
                </a:solidFill>
                <a:latin typeface="Verdana"/>
                <a:cs typeface="Verdana"/>
              </a:rPr>
              <a:t>cancer: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2000" y="1905000"/>
            <a:ext cx="7696200" cy="4146904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65151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60" dirty="0">
                <a:latin typeface="EB Garamond 12"/>
                <a:cs typeface="EB Garamond 12"/>
              </a:rPr>
              <a:t>Teaching </a:t>
            </a:r>
            <a:r>
              <a:rPr sz="2000" spc="345" dirty="0">
                <a:latin typeface="EB Garamond 12"/>
                <a:cs typeface="EB Garamond 12"/>
              </a:rPr>
              <a:t>breast </a:t>
            </a:r>
            <a:r>
              <a:rPr sz="2000" spc="315" dirty="0">
                <a:latin typeface="EB Garamond 12"/>
                <a:cs typeface="EB Garamond 12"/>
              </a:rPr>
              <a:t>self </a:t>
            </a:r>
            <a:r>
              <a:rPr sz="2000" spc="370" dirty="0">
                <a:latin typeface="EB Garamond 12"/>
                <a:cs typeface="EB Garamond 12"/>
              </a:rPr>
              <a:t>examination(BSE)  </a:t>
            </a:r>
            <a:r>
              <a:rPr sz="2000" spc="415" dirty="0">
                <a:latin typeface="EB Garamond 12"/>
                <a:cs typeface="EB Garamond 12"/>
              </a:rPr>
              <a:t>does</a:t>
            </a:r>
            <a:r>
              <a:rPr sz="2000" spc="14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not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reduce</a:t>
            </a:r>
            <a:r>
              <a:rPr sz="2000" spc="290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breast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cancer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and</a:t>
            </a:r>
            <a:r>
              <a:rPr sz="2000" spc="285" dirty="0">
                <a:latin typeface="EB Garamond 12"/>
                <a:cs typeface="EB Garamond 12"/>
              </a:rPr>
              <a:t> </a:t>
            </a:r>
            <a:r>
              <a:rPr sz="2000" spc="545" dirty="0">
                <a:latin typeface="EB Garamond 12"/>
                <a:cs typeface="EB Garamond 12"/>
              </a:rPr>
              <a:t>may  </a:t>
            </a:r>
            <a:r>
              <a:rPr sz="2000" spc="385" dirty="0">
                <a:latin typeface="EB Garamond 12"/>
                <a:cs typeface="EB Garamond 12"/>
              </a:rPr>
              <a:t>increase </a:t>
            </a:r>
            <a:r>
              <a:rPr sz="2000" spc="345" dirty="0">
                <a:latin typeface="EB Garamond 12"/>
                <a:cs typeface="EB Garamond 12"/>
              </a:rPr>
              <a:t>false-positive</a:t>
            </a:r>
            <a:r>
              <a:rPr sz="2000" spc="45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rates.</a:t>
            </a:r>
            <a:endParaRPr sz="2000" dirty="0">
              <a:latin typeface="EB Garamond 12"/>
              <a:cs typeface="EB Garamond 12"/>
            </a:endParaRPr>
          </a:p>
          <a:p>
            <a:pPr marL="465455" marR="709930" indent="-453390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  <a:tab pos="2840355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360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USPSTF	</a:t>
            </a:r>
            <a:r>
              <a:rPr sz="2000" spc="484" dirty="0">
                <a:latin typeface="EB Garamond 12"/>
                <a:cs typeface="EB Garamond 12"/>
              </a:rPr>
              <a:t>recommends </a:t>
            </a:r>
            <a:r>
              <a:rPr sz="2000" spc="340" dirty="0">
                <a:latin typeface="EB Garamond 12"/>
                <a:cs typeface="EB Garamond 12"/>
              </a:rPr>
              <a:t>against  </a:t>
            </a:r>
            <a:r>
              <a:rPr sz="2000" spc="370" dirty="0">
                <a:latin typeface="EB Garamond 12"/>
                <a:cs typeface="EB Garamond 12"/>
              </a:rPr>
              <a:t>teaching </a:t>
            </a:r>
            <a:r>
              <a:rPr sz="2000" spc="345" dirty="0">
                <a:latin typeface="EB Garamond 12"/>
                <a:cs typeface="EB Garamond 12"/>
              </a:rPr>
              <a:t>breast</a:t>
            </a:r>
            <a:r>
              <a:rPr sz="2000" spc="15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self-examination(BSE).</a:t>
            </a:r>
            <a:endParaRPr sz="2000" dirty="0">
              <a:latin typeface="EB Garamond 12"/>
              <a:cs typeface="EB Garamond 12"/>
            </a:endParaRPr>
          </a:p>
          <a:p>
            <a:pPr marL="465455" marR="5080" indent="-453390">
              <a:lnSpc>
                <a:spcPct val="99800"/>
              </a:lnSpc>
              <a:spcBef>
                <a:spcPts val="55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484" dirty="0">
                <a:latin typeface="EB Garamond 12"/>
                <a:cs typeface="EB Garamond 12"/>
              </a:rPr>
              <a:t>recommends </a:t>
            </a:r>
            <a:r>
              <a:rPr sz="2000" spc="345" dirty="0">
                <a:latin typeface="EB Garamond 12"/>
                <a:cs typeface="EB Garamond 12"/>
              </a:rPr>
              <a:t>biennial 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509" dirty="0">
                <a:latin typeface="EB Garamond 12"/>
                <a:cs typeface="EB Garamond 12"/>
              </a:rPr>
              <a:t>mammography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</a:t>
            </a:r>
            <a:r>
              <a:rPr sz="2000" spc="285" dirty="0">
                <a:latin typeface="EB Garamond 12"/>
                <a:cs typeface="EB Garamond 12"/>
              </a:rPr>
              <a:t>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aged  </a:t>
            </a:r>
            <a:r>
              <a:rPr sz="2000" spc="365" dirty="0">
                <a:latin typeface="EB Garamond 12"/>
                <a:cs typeface="EB Garamond 12"/>
              </a:rPr>
              <a:t>50-74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(grade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490" dirty="0">
                <a:latin typeface="EB Garamond 12"/>
                <a:cs typeface="EB Garamond 12"/>
              </a:rPr>
              <a:t>B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recommendation).</a:t>
            </a:r>
            <a:endParaRPr sz="2000" dirty="0">
              <a:latin typeface="EB Garamond 12"/>
              <a:cs typeface="EB Garamond 12"/>
            </a:endParaRPr>
          </a:p>
          <a:p>
            <a:pPr marL="465455" marR="784860" indent="-453390">
              <a:lnSpc>
                <a:spcPct val="100200"/>
              </a:lnSpc>
              <a:spcBef>
                <a:spcPts val="62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40" dirty="0">
                <a:latin typeface="EB Garamond 12"/>
                <a:cs typeface="EB Garamond 12"/>
              </a:rPr>
              <a:t>Many </a:t>
            </a:r>
            <a:r>
              <a:rPr sz="2000" spc="370" dirty="0">
                <a:latin typeface="EB Garamond 12"/>
                <a:cs typeface="EB Garamond 12"/>
              </a:rPr>
              <a:t>other </a:t>
            </a:r>
            <a:r>
              <a:rPr sz="2000" spc="365" dirty="0">
                <a:latin typeface="EB Garamond 12"/>
                <a:cs typeface="EB Garamond 12"/>
              </a:rPr>
              <a:t>organization </a:t>
            </a:r>
            <a:r>
              <a:rPr sz="2000" spc="305" dirty="0">
                <a:latin typeface="EB Garamond 12"/>
                <a:cs typeface="EB Garamond 12"/>
              </a:rPr>
              <a:t>like </a:t>
            </a:r>
            <a:r>
              <a:rPr sz="2000" spc="290" dirty="0">
                <a:latin typeface="EB Garamond 12"/>
                <a:cs typeface="EB Garamond 12"/>
              </a:rPr>
              <a:t>ACOG(  </a:t>
            </a:r>
            <a:r>
              <a:rPr sz="2000" spc="409" dirty="0">
                <a:latin typeface="EB Garamond 12"/>
                <a:cs typeface="EB Garamond 12"/>
              </a:rPr>
              <a:t>American </a:t>
            </a:r>
            <a:r>
              <a:rPr sz="2000" spc="370" dirty="0">
                <a:latin typeface="EB Garamond 12"/>
                <a:cs typeface="EB Garamond 12"/>
              </a:rPr>
              <a:t>college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40" dirty="0">
                <a:latin typeface="EB Garamond 12"/>
                <a:cs typeface="EB Garamond 12"/>
              </a:rPr>
              <a:t>Obstetricians</a:t>
            </a:r>
            <a:r>
              <a:rPr sz="2000" spc="-254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and  </a:t>
            </a:r>
            <a:r>
              <a:rPr sz="2000" spc="335" dirty="0">
                <a:latin typeface="EB Garamond 12"/>
                <a:cs typeface="EB Garamond 12"/>
              </a:rPr>
              <a:t>Gynecologists) </a:t>
            </a:r>
            <a:r>
              <a:rPr sz="2000" spc="500" dirty="0">
                <a:latin typeface="EB Garamond 12"/>
                <a:cs typeface="EB Garamond 12"/>
              </a:rPr>
              <a:t>recommend </a:t>
            </a:r>
            <a:r>
              <a:rPr sz="2000" spc="315" dirty="0">
                <a:latin typeface="EB Garamond 12"/>
                <a:cs typeface="EB Garamond 12"/>
              </a:rPr>
              <a:t>starting 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</a:t>
            </a:r>
            <a:r>
              <a:rPr sz="2000" spc="250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age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40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annually.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57235" y="2205033"/>
          <a:ext cx="7620000" cy="1840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  <a:gridCol w="4572000"/>
                <a:gridCol w="1143000"/>
              </a:tblGrid>
              <a:tr h="8344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1005847">
                <a:tc>
                  <a:txBody>
                    <a:bodyPr/>
                    <a:lstStyle/>
                    <a:p>
                      <a:pPr marL="91440" marR="2063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aged  50 to 74</a:t>
                      </a:r>
                      <a:r>
                        <a:rPr sz="2000" spc="-19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3517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biennial  screening mammography for</a:t>
                      </a:r>
                      <a:r>
                        <a:rPr sz="2000" spc="-114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 aged 50 to 74</a:t>
                      </a:r>
                      <a:r>
                        <a:rPr sz="2000" spc="-1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9266" y="1464926"/>
            <a:ext cx="7520305" cy="342201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502920" marR="127000" indent="-453390">
              <a:lnSpc>
                <a:spcPct val="101000"/>
              </a:lnSpc>
              <a:spcBef>
                <a:spcPts val="65"/>
              </a:spcBef>
              <a:tabLst>
                <a:tab pos="502920" algn="l"/>
              </a:tabLst>
            </a:pPr>
            <a:r>
              <a:rPr sz="2200" spc="5" dirty="0">
                <a:solidFill>
                  <a:srgbClr val="4F81BC"/>
                </a:solidFill>
                <a:latin typeface="Noto Sans Symbols"/>
                <a:cs typeface="Noto Sans Symbols"/>
              </a:rPr>
              <a:t>⚫	</a:t>
            </a:r>
            <a:r>
              <a:rPr sz="2600" spc="335" dirty="0">
                <a:latin typeface="EB Garamond 12"/>
                <a:cs typeface="EB Garamond 12"/>
              </a:rPr>
              <a:t>Indications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370" dirty="0">
                <a:latin typeface="EB Garamond 12"/>
                <a:cs typeface="EB Garamond 12"/>
              </a:rPr>
              <a:t>genetic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355" dirty="0">
                <a:latin typeface="EB Garamond 12"/>
                <a:cs typeface="EB Garamond 12"/>
              </a:rPr>
              <a:t>referral</a:t>
            </a:r>
            <a:r>
              <a:rPr sz="2600" spc="27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315" dirty="0">
                <a:latin typeface="EB Garamond 12"/>
                <a:cs typeface="EB Garamond 12"/>
              </a:rPr>
              <a:t>BRCA  </a:t>
            </a:r>
            <a:r>
              <a:rPr sz="2600" spc="320" dirty="0">
                <a:latin typeface="EB Garamond 12"/>
                <a:cs typeface="EB Garamond 12"/>
              </a:rPr>
              <a:t>testing</a:t>
            </a:r>
            <a:endParaRPr sz="2600">
              <a:latin typeface="EB Garamond 12"/>
              <a:cs typeface="EB Garamond 12"/>
            </a:endParaRPr>
          </a:p>
          <a:p>
            <a:pPr marL="502920" marR="5080" indent="-490855">
              <a:lnSpc>
                <a:spcPts val="3070"/>
              </a:lnSpc>
              <a:spcBef>
                <a:spcPts val="775"/>
              </a:spcBef>
              <a:tabLst>
                <a:tab pos="591820" algn="l"/>
              </a:tabLst>
            </a:pPr>
            <a:r>
              <a:rPr sz="2200" spc="5" dirty="0">
                <a:solidFill>
                  <a:srgbClr val="4F81BC"/>
                </a:solidFill>
                <a:latin typeface="Noto Sans Symbols"/>
                <a:cs typeface="Noto Sans Symbols"/>
              </a:rPr>
              <a:t>✔		</a:t>
            </a:r>
            <a:r>
              <a:rPr sz="2600" spc="204" dirty="0">
                <a:latin typeface="EB Garamond 12"/>
                <a:cs typeface="EB Garamond 12"/>
              </a:rPr>
              <a:t>A </a:t>
            </a:r>
            <a:r>
              <a:rPr sz="2600" spc="385" dirty="0">
                <a:latin typeface="EB Garamond 12"/>
                <a:cs typeface="EB Garamond 12"/>
              </a:rPr>
              <a:t>First-degree </a:t>
            </a:r>
            <a:r>
              <a:rPr sz="2600" spc="335" dirty="0">
                <a:latin typeface="EB Garamond 12"/>
                <a:cs typeface="EB Garamond 12"/>
              </a:rPr>
              <a:t>relative 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345" dirty="0">
                <a:latin typeface="EB Garamond 12"/>
                <a:cs typeface="EB Garamond 12"/>
              </a:rPr>
              <a:t>breast</a:t>
            </a:r>
            <a:r>
              <a:rPr sz="2600" spc="-16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cancer  </a:t>
            </a:r>
            <a:r>
              <a:rPr sz="2600" spc="375" dirty="0">
                <a:latin typeface="EB Garamond 12"/>
                <a:cs typeface="EB Garamond 12"/>
              </a:rPr>
              <a:t>before </a:t>
            </a:r>
            <a:r>
              <a:rPr sz="2600" spc="425" dirty="0">
                <a:latin typeface="EB Garamond 12"/>
                <a:cs typeface="EB Garamond 12"/>
              </a:rPr>
              <a:t>age </a:t>
            </a:r>
            <a:r>
              <a:rPr sz="2600" spc="390" dirty="0">
                <a:latin typeface="EB Garamond 12"/>
                <a:cs typeface="EB Garamond 12"/>
              </a:rPr>
              <a:t>40</a:t>
            </a:r>
            <a:r>
              <a:rPr sz="2600" spc="-155" dirty="0">
                <a:latin typeface="EB Garamond 12"/>
                <a:cs typeface="EB Garamond 12"/>
              </a:rPr>
              <a:t> </a:t>
            </a:r>
            <a:r>
              <a:rPr sz="2600" spc="90" dirty="0">
                <a:latin typeface="EB Garamond 12"/>
                <a:cs typeface="EB Garamond 12"/>
              </a:rPr>
              <a:t>.</a:t>
            </a:r>
            <a:endParaRPr sz="2600">
              <a:latin typeface="EB Garamond 12"/>
              <a:cs typeface="EB Garamond 12"/>
            </a:endParaRPr>
          </a:p>
          <a:p>
            <a:pPr marL="502920" marR="882015" indent="-490855">
              <a:lnSpc>
                <a:spcPts val="3070"/>
              </a:lnSpc>
              <a:spcBef>
                <a:spcPts val="685"/>
              </a:spcBef>
              <a:tabLst>
                <a:tab pos="502920" algn="l"/>
              </a:tabLst>
            </a:pPr>
            <a:r>
              <a:rPr sz="2200" spc="5" dirty="0">
                <a:solidFill>
                  <a:srgbClr val="4F81BC"/>
                </a:solidFill>
                <a:latin typeface="Noto Sans Symbols"/>
                <a:cs typeface="Noto Sans Symbols"/>
              </a:rPr>
              <a:t>✔	</a:t>
            </a:r>
            <a:r>
              <a:rPr sz="2600" spc="315" dirty="0">
                <a:latin typeface="EB Garamond 12"/>
                <a:cs typeface="EB Garamond 12"/>
              </a:rPr>
              <a:t>Two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495" dirty="0">
                <a:latin typeface="EB Garamond 12"/>
                <a:cs typeface="EB Garamond 12"/>
              </a:rPr>
              <a:t>more</a:t>
            </a:r>
            <a:r>
              <a:rPr sz="2600" spc="180" dirty="0">
                <a:latin typeface="EB Garamond 12"/>
                <a:cs typeface="EB Garamond 12"/>
              </a:rPr>
              <a:t> </a:t>
            </a:r>
            <a:r>
              <a:rPr sz="2600" spc="335" dirty="0">
                <a:latin typeface="EB Garamond 12"/>
                <a:cs typeface="EB Garamond 12"/>
              </a:rPr>
              <a:t>relatives</a:t>
            </a:r>
            <a:r>
              <a:rPr sz="2600" spc="235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with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345" dirty="0">
                <a:latin typeface="EB Garamond 12"/>
                <a:cs typeface="EB Garamond 12"/>
              </a:rPr>
              <a:t>breast</a:t>
            </a:r>
            <a:r>
              <a:rPr sz="2600" spc="265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  </a:t>
            </a:r>
            <a:r>
              <a:rPr sz="2600" spc="370" dirty="0">
                <a:latin typeface="EB Garamond 12"/>
                <a:cs typeface="EB Garamond 12"/>
              </a:rPr>
              <a:t>ovarian </a:t>
            </a:r>
            <a:r>
              <a:rPr sz="2600" spc="415" dirty="0">
                <a:latin typeface="EB Garamond 12"/>
                <a:cs typeface="EB Garamond 12"/>
              </a:rPr>
              <a:t>cancer </a:t>
            </a:r>
            <a:r>
              <a:rPr sz="2600" spc="280" dirty="0">
                <a:latin typeface="EB Garamond 12"/>
                <a:cs typeface="EB Garamond 12"/>
              </a:rPr>
              <a:t>at </a:t>
            </a:r>
            <a:r>
              <a:rPr sz="2600" spc="425" dirty="0">
                <a:latin typeface="EB Garamond 12"/>
                <a:cs typeface="EB Garamond 12"/>
              </a:rPr>
              <a:t>any</a:t>
            </a:r>
            <a:r>
              <a:rPr sz="2600" spc="-185" dirty="0">
                <a:latin typeface="EB Garamond 12"/>
                <a:cs typeface="EB Garamond 12"/>
              </a:rPr>
              <a:t> </a:t>
            </a:r>
            <a:r>
              <a:rPr sz="2600" spc="340" dirty="0">
                <a:latin typeface="EB Garamond 12"/>
                <a:cs typeface="EB Garamond 12"/>
              </a:rPr>
              <a:t>age.</a:t>
            </a:r>
            <a:endParaRPr sz="2600">
              <a:latin typeface="EB Garamond 12"/>
              <a:cs typeface="EB Garamond 12"/>
            </a:endParaRPr>
          </a:p>
          <a:p>
            <a:pPr marL="502920" marR="885825" indent="-490855">
              <a:lnSpc>
                <a:spcPts val="3070"/>
              </a:lnSpc>
              <a:spcBef>
                <a:spcPts val="685"/>
              </a:spcBef>
              <a:tabLst>
                <a:tab pos="502920" algn="l"/>
              </a:tabLst>
            </a:pPr>
            <a:r>
              <a:rPr sz="2200" spc="5" dirty="0">
                <a:solidFill>
                  <a:srgbClr val="4F81BC"/>
                </a:solidFill>
                <a:latin typeface="Noto Sans Symbols"/>
                <a:cs typeface="Noto Sans Symbols"/>
              </a:rPr>
              <a:t>✔	</a:t>
            </a:r>
            <a:r>
              <a:rPr sz="2600" spc="415" dirty="0">
                <a:latin typeface="EB Garamond 12"/>
                <a:cs typeface="EB Garamond 12"/>
              </a:rPr>
              <a:t>Three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</a:t>
            </a:r>
            <a:r>
              <a:rPr sz="2600" spc="225" dirty="0">
                <a:latin typeface="EB Garamond 12"/>
                <a:cs typeface="EB Garamond 12"/>
              </a:rPr>
              <a:t> </a:t>
            </a:r>
            <a:r>
              <a:rPr sz="2600" spc="495" dirty="0">
                <a:latin typeface="EB Garamond 12"/>
                <a:cs typeface="EB Garamond 12"/>
              </a:rPr>
              <a:t>more</a:t>
            </a:r>
            <a:r>
              <a:rPr sz="2600" spc="180" dirty="0">
                <a:latin typeface="EB Garamond 12"/>
                <a:cs typeface="EB Garamond 12"/>
              </a:rPr>
              <a:t> </a:t>
            </a:r>
            <a:r>
              <a:rPr sz="2600" spc="335" dirty="0">
                <a:latin typeface="EB Garamond 12"/>
                <a:cs typeface="EB Garamond 12"/>
              </a:rPr>
              <a:t>relatives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with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345" dirty="0">
                <a:latin typeface="EB Garamond 12"/>
                <a:cs typeface="EB Garamond 12"/>
              </a:rPr>
              <a:t>breast</a:t>
            </a:r>
            <a:r>
              <a:rPr sz="2600" spc="165" dirty="0">
                <a:latin typeface="EB Garamond 12"/>
                <a:cs typeface="EB Garamond 12"/>
              </a:rPr>
              <a:t> </a:t>
            </a:r>
            <a:r>
              <a:rPr sz="2600" spc="114" dirty="0">
                <a:latin typeface="EB Garamond 12"/>
                <a:cs typeface="EB Garamond 12"/>
              </a:rPr>
              <a:t>,  </a:t>
            </a:r>
            <a:r>
              <a:rPr sz="2600" spc="340" dirty="0">
                <a:latin typeface="EB Garamond 12"/>
                <a:cs typeface="EB Garamond 12"/>
              </a:rPr>
              <a:t>ovarian,</a:t>
            </a:r>
            <a:r>
              <a:rPr sz="2600" spc="150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375" dirty="0">
                <a:latin typeface="EB Garamond 12"/>
                <a:cs typeface="EB Garamond 12"/>
              </a:rPr>
              <a:t>colon</a:t>
            </a:r>
            <a:r>
              <a:rPr sz="2600" spc="23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cancer</a:t>
            </a:r>
            <a:r>
              <a:rPr sz="2600" spc="225" dirty="0">
                <a:latin typeface="EB Garamond 12"/>
                <a:cs typeface="EB Garamond 12"/>
              </a:rPr>
              <a:t> </a:t>
            </a:r>
            <a:r>
              <a:rPr sz="2600" spc="280" dirty="0">
                <a:latin typeface="EB Garamond 12"/>
                <a:cs typeface="EB Garamond 12"/>
              </a:rPr>
              <a:t>at</a:t>
            </a:r>
            <a:r>
              <a:rPr sz="2600" spc="145" dirty="0">
                <a:latin typeface="EB Garamond 12"/>
                <a:cs typeface="EB Garamond 12"/>
              </a:rPr>
              <a:t> </a:t>
            </a:r>
            <a:r>
              <a:rPr sz="2600" spc="425" dirty="0">
                <a:latin typeface="EB Garamond 12"/>
                <a:cs typeface="EB Garamond 12"/>
              </a:rPr>
              <a:t>any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425" dirty="0">
                <a:latin typeface="EB Garamond 12"/>
                <a:cs typeface="EB Garamond 12"/>
              </a:rPr>
              <a:t>age</a:t>
            </a:r>
            <a:r>
              <a:rPr sz="2600" spc="195" dirty="0">
                <a:latin typeface="EB Garamond 12"/>
                <a:cs typeface="EB Garamond 12"/>
              </a:rPr>
              <a:t> </a:t>
            </a:r>
            <a:r>
              <a:rPr sz="2600" spc="90" dirty="0">
                <a:latin typeface="EB Garamond 12"/>
                <a:cs typeface="EB Garamond 12"/>
              </a:rPr>
              <a:t>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9924" y="681687"/>
            <a:ext cx="547878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40" dirty="0"/>
              <a:t>General</a:t>
            </a:r>
            <a:r>
              <a:rPr sz="4000" spc="-705" dirty="0"/>
              <a:t> </a:t>
            </a:r>
            <a:r>
              <a:rPr sz="4000" spc="-310" dirty="0"/>
              <a:t>Consideration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06689" y="1464926"/>
            <a:ext cx="7605395" cy="4181786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7747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  <a:tab pos="3272154" algn="l"/>
              </a:tabLst>
            </a:pP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370" dirty="0">
                <a:latin typeface="EB Garamond 12"/>
                <a:cs typeface="EB Garamond 12"/>
              </a:rPr>
              <a:t>ﬁndings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330" dirty="0">
                <a:latin typeface="EB Garamond 12"/>
                <a:cs typeface="EB Garamond 12"/>
              </a:rPr>
              <a:t>positions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30" dirty="0">
                <a:latin typeface="EB Garamond 12"/>
                <a:cs typeface="EB Garamond 12"/>
              </a:rPr>
              <a:t>United  States </a:t>
            </a:r>
            <a:r>
              <a:rPr sz="2000" spc="365" dirty="0">
                <a:latin typeface="EB Garamond 12"/>
                <a:cs typeface="EB Garamond 12"/>
              </a:rPr>
              <a:t>Preventive </a:t>
            </a:r>
            <a:r>
              <a:rPr sz="2000" spc="409" dirty="0">
                <a:latin typeface="EB Garamond 12"/>
                <a:cs typeface="EB Garamond 12"/>
              </a:rPr>
              <a:t>Service </a:t>
            </a:r>
            <a:r>
              <a:rPr sz="2000" spc="295" dirty="0">
                <a:latin typeface="EB Garamond 12"/>
                <a:cs typeface="EB Garamond 12"/>
              </a:rPr>
              <a:t>Task </a:t>
            </a:r>
            <a:r>
              <a:rPr sz="2000" spc="385" dirty="0">
                <a:latin typeface="EB Garamond 12"/>
                <a:cs typeface="EB Garamond 12"/>
              </a:rPr>
              <a:t>Force  </a:t>
            </a:r>
            <a:r>
              <a:rPr sz="2000" spc="300" dirty="0">
                <a:latin typeface="EB Garamond 12"/>
                <a:cs typeface="EB Garamond 12"/>
              </a:rPr>
              <a:t>(USPSTF) </a:t>
            </a:r>
            <a:r>
              <a:rPr sz="2000" spc="405" dirty="0">
                <a:latin typeface="EB Garamond 12"/>
                <a:cs typeface="EB Garamond 12"/>
              </a:rPr>
              <a:t>are </a:t>
            </a:r>
            <a:r>
              <a:rPr sz="2000" spc="445" dirty="0">
                <a:latin typeface="EB Garamond 12"/>
                <a:cs typeface="EB Garamond 12"/>
              </a:rPr>
              <a:t>emphasized </a:t>
            </a:r>
            <a:r>
              <a:rPr sz="2000" spc="405" dirty="0">
                <a:latin typeface="EB Garamond 12"/>
                <a:cs typeface="EB Garamond 12"/>
              </a:rPr>
              <a:t>because </a:t>
            </a:r>
            <a:r>
              <a:rPr sz="2000" spc="204" dirty="0">
                <a:latin typeface="EB Garamond 12"/>
                <a:cs typeface="EB Garamond 12"/>
              </a:rPr>
              <a:t>it  </a:t>
            </a:r>
            <a:r>
              <a:rPr sz="2000" spc="390" dirty="0">
                <a:latin typeface="EB Garamond 12"/>
                <a:cs typeface="EB Garamond 12"/>
              </a:rPr>
              <a:t>generates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420" dirty="0">
                <a:latin typeface="EB Garamond 12"/>
                <a:cs typeface="EB Garamond 12"/>
              </a:rPr>
              <a:t>most </a:t>
            </a:r>
            <a:r>
              <a:rPr sz="2000" spc="430" dirty="0">
                <a:latin typeface="EB Garamond 12"/>
                <a:cs typeface="EB Garamond 12"/>
              </a:rPr>
              <a:t>comprehensive </a:t>
            </a:r>
            <a:r>
              <a:rPr sz="2000" spc="415" dirty="0">
                <a:latin typeface="EB Garamond 12"/>
                <a:cs typeface="EB Garamond 12"/>
              </a:rPr>
              <a:t>and  evidence-based	</a:t>
            </a:r>
            <a:r>
              <a:rPr sz="2000" spc="430" dirty="0">
                <a:latin typeface="EB Garamond 12"/>
                <a:cs typeface="EB Garamond 12"/>
              </a:rPr>
              <a:t>recommendations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-75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any  </a:t>
            </a:r>
            <a:r>
              <a:rPr sz="2000" spc="340" dirty="0">
                <a:latin typeface="EB Garamond 12"/>
                <a:cs typeface="EB Garamond 12"/>
              </a:rPr>
              <a:t>organization.</a:t>
            </a:r>
            <a:endParaRPr sz="2000" dirty="0">
              <a:latin typeface="EB Garamond 12"/>
              <a:cs typeface="EB Garamond 12"/>
            </a:endParaRPr>
          </a:p>
          <a:p>
            <a:pPr marL="465455" marR="866775" indent="-453390">
              <a:lnSpc>
                <a:spcPct val="99800"/>
              </a:lnSpc>
              <a:spcBef>
                <a:spcPts val="6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55" dirty="0">
                <a:latin typeface="EB Garamond 12"/>
                <a:cs typeface="EB Garamond 12"/>
              </a:rPr>
              <a:t>Hence, </a:t>
            </a:r>
            <a:r>
              <a:rPr sz="2000" spc="380" dirty="0">
                <a:latin typeface="EB Garamond 12"/>
                <a:cs typeface="EB Garamond 12"/>
              </a:rPr>
              <a:t>knowing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85" dirty="0">
                <a:latin typeface="EB Garamond 12"/>
                <a:cs typeface="EB Garamond 12"/>
              </a:rPr>
              <a:t>USPSTF</a:t>
            </a:r>
            <a:r>
              <a:rPr sz="2000" spc="-280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grading  </a:t>
            </a:r>
            <a:r>
              <a:rPr sz="2000" spc="420" dirty="0">
                <a:latin typeface="EB Garamond 12"/>
                <a:cs typeface="EB Garamond 12"/>
              </a:rPr>
              <a:t>system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250" dirty="0">
                <a:latin typeface="EB Garamond 12"/>
                <a:cs typeface="EB Garamond 12"/>
              </a:rPr>
              <a:t>its </a:t>
            </a:r>
            <a:r>
              <a:rPr sz="2000" spc="430" dirty="0">
                <a:latin typeface="EB Garamond 12"/>
                <a:cs typeface="EB Garamond 12"/>
              </a:rPr>
              <a:t>recommendations </a:t>
            </a:r>
            <a:r>
              <a:rPr sz="2000" spc="295" dirty="0">
                <a:latin typeface="EB Garamond 12"/>
                <a:cs typeface="EB Garamond 12"/>
              </a:rPr>
              <a:t>is  </a:t>
            </a:r>
            <a:r>
              <a:rPr sz="2000" spc="370" dirty="0">
                <a:latin typeface="EB Garamond 12"/>
                <a:cs typeface="EB Garamond 12"/>
              </a:rPr>
              <a:t>important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90" dirty="0">
                <a:latin typeface="EB Garamond 12"/>
                <a:cs typeface="EB Garamond 12"/>
              </a:rPr>
              <a:t>.</a:t>
            </a:r>
            <a:endParaRPr sz="2000" dirty="0">
              <a:latin typeface="EB Garamond 12"/>
              <a:cs typeface="EB Garamond 12"/>
            </a:endParaRPr>
          </a:p>
          <a:p>
            <a:pPr marL="465455" marR="5080" indent="-453390">
              <a:lnSpc>
                <a:spcPct val="100200"/>
              </a:lnSpc>
              <a:spcBef>
                <a:spcPts val="62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sz="2000" dirty="0"/>
              <a:t>	</a:t>
            </a: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409" dirty="0">
                <a:latin typeface="EB Garamond 12"/>
                <a:cs typeface="EB Garamond 12"/>
              </a:rPr>
              <a:t>Grade </a:t>
            </a:r>
            <a:r>
              <a:rPr sz="2000" spc="204" dirty="0">
                <a:latin typeface="EB Garamond 12"/>
                <a:cs typeface="EB Garamond 12"/>
              </a:rPr>
              <a:t>A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490" dirty="0">
                <a:latin typeface="EB Garamond 12"/>
                <a:cs typeface="EB Garamond 12"/>
              </a:rPr>
              <a:t>B  </a:t>
            </a:r>
            <a:r>
              <a:rPr sz="2000" spc="430" dirty="0">
                <a:latin typeface="EB Garamond 12"/>
                <a:cs typeface="EB Garamond 12"/>
              </a:rPr>
              <a:t>recommendations </a:t>
            </a:r>
            <a:r>
              <a:rPr sz="2000" spc="405" dirty="0">
                <a:latin typeface="EB Garamond 12"/>
                <a:cs typeface="EB Garamond 12"/>
              </a:rPr>
              <a:t>are </a:t>
            </a:r>
            <a:r>
              <a:rPr sz="2000" spc="445" dirty="0">
                <a:latin typeface="EB Garamond 12"/>
                <a:cs typeface="EB Garamond 12"/>
              </a:rPr>
              <a:t>emphasized </a:t>
            </a:r>
            <a:r>
              <a:rPr sz="2000" spc="325" dirty="0">
                <a:latin typeface="EB Garamond 12"/>
                <a:cs typeface="EB Garamond 12"/>
              </a:rPr>
              <a:t>with  </a:t>
            </a:r>
            <a:r>
              <a:rPr sz="2000" spc="340" dirty="0">
                <a:latin typeface="EB Garamond 12"/>
                <a:cs typeface="EB Garamond 12"/>
              </a:rPr>
              <a:t>highlights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285" dirty="0">
                <a:latin typeface="EB Garamond 12"/>
                <a:cs typeface="EB Garamond 12"/>
              </a:rPr>
              <a:t>to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95" dirty="0">
                <a:latin typeface="EB Garamond 12"/>
                <a:cs typeface="EB Garamond 12"/>
              </a:rPr>
              <a:t>some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areas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special</a:t>
            </a:r>
            <a:r>
              <a:rPr sz="2000" spc="275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interest  </a:t>
            </a:r>
            <a:r>
              <a:rPr sz="2000" spc="390" dirty="0">
                <a:latin typeface="EB Garamond 12"/>
                <a:cs typeface="EB Garamond 12"/>
              </a:rPr>
              <a:t>or </a:t>
            </a:r>
            <a:r>
              <a:rPr sz="2000" spc="345" dirty="0">
                <a:latin typeface="EB Garamond 12"/>
                <a:cs typeface="EB Garamond 12"/>
              </a:rPr>
              <a:t>controversy, </a:t>
            </a:r>
            <a:r>
              <a:rPr sz="2000" spc="355" dirty="0">
                <a:latin typeface="EB Garamond 12"/>
                <a:cs typeface="EB Garamond 12"/>
              </a:rPr>
              <a:t>including </a:t>
            </a:r>
            <a:r>
              <a:rPr sz="2000" spc="350" dirty="0">
                <a:latin typeface="EB Garamond 12"/>
                <a:cs typeface="EB Garamond 12"/>
              </a:rPr>
              <a:t>sections</a:t>
            </a:r>
            <a:r>
              <a:rPr sz="2000" spc="-260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on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81036" y="452436"/>
          <a:ext cx="7924800" cy="58751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800"/>
                <a:gridCol w="4526280"/>
                <a:gridCol w="1188720"/>
              </a:tblGrid>
              <a:tr h="1225647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4649490">
                <a:tc>
                  <a:txBody>
                    <a:bodyPr/>
                    <a:lstStyle/>
                    <a:p>
                      <a:pPr marL="77470" marR="1809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with a  personal or  family history of  breast, ovarian,  tubal, or  peritoneal</a:t>
                      </a:r>
                      <a:r>
                        <a:rPr sz="2000" spc="-14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cancer  or an ancestry  associated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77470" marR="18161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2000" i="1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BRCA1/2</a:t>
                      </a:r>
                      <a:r>
                        <a:rPr sz="2000" i="1" spc="-3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ge  ne</a:t>
                      </a:r>
                      <a:r>
                        <a:rPr sz="2000" spc="-9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mutation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20370" marR="183515" indent="-323215">
                        <a:lnSpc>
                          <a:spcPct val="100000"/>
                        </a:lnSpc>
                        <a:spcBef>
                          <a:spcPts val="254"/>
                        </a:spcBef>
                        <a:buChar char="•"/>
                        <a:tabLst>
                          <a:tab pos="419734" algn="l"/>
                          <a:tab pos="421005" algn="l"/>
                        </a:tabLst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that  primary care clinicians assess  women with a personal or family  history of breast, ovarian, tubal, or  peritoneal cancer or who have an  ancestry associated with breast  cancer susceptibility 1 and 2  (</a:t>
                      </a:r>
                      <a:r>
                        <a:rPr sz="2000" i="1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BRCA1/2)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gene mutations with</a:t>
                      </a:r>
                      <a:r>
                        <a:rPr sz="2000" spc="-8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an  appropriate brief familial risk  assessment</a:t>
                      </a:r>
                      <a:r>
                        <a:rPr sz="2000" spc="-3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tool.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420370" marR="268605" indent="-323215">
                        <a:lnSpc>
                          <a:spcPct val="100000"/>
                        </a:lnSpc>
                        <a:buClr>
                          <a:srgbClr val="212121"/>
                        </a:buClr>
                        <a:buFont typeface="Arial"/>
                        <a:buChar char="•"/>
                        <a:tabLst>
                          <a:tab pos="483234" algn="l"/>
                          <a:tab pos="484505" algn="l"/>
                        </a:tabLst>
                      </a:pPr>
                      <a:r>
                        <a:rPr dirty="0"/>
                        <a:t>	</a:t>
                      </a: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with a positive result on  the risk assessment tool should  receive genetic counseling and, if  indicated after counseling,</a:t>
                      </a:r>
                      <a:r>
                        <a:rPr sz="2000" spc="-204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genetic  testing.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6034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2691" y="681687"/>
            <a:ext cx="45275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4210" indent="-652145">
              <a:lnSpc>
                <a:spcPct val="100000"/>
              </a:lnSpc>
              <a:spcBef>
                <a:spcPts val="100"/>
              </a:spcBef>
              <a:buFont typeface="Noto Sans Symbols"/>
              <a:buChar char="❑"/>
              <a:tabLst>
                <a:tab pos="664210" algn="l"/>
                <a:tab pos="664845" algn="l"/>
              </a:tabLst>
            </a:pPr>
            <a:r>
              <a:rPr sz="4000" b="1" spc="-280" dirty="0">
                <a:solidFill>
                  <a:srgbClr val="1F487C"/>
                </a:solidFill>
                <a:latin typeface="Verdana"/>
                <a:cs typeface="Verdana"/>
              </a:rPr>
              <a:t>Lipid</a:t>
            </a:r>
            <a:r>
              <a:rPr sz="4000" b="1" spc="-64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4000" b="1" spc="-350" dirty="0">
                <a:solidFill>
                  <a:srgbClr val="1F487C"/>
                </a:solidFill>
                <a:latin typeface="Verdana"/>
                <a:cs typeface="Verdana"/>
              </a:rPr>
              <a:t>screening: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0182" y="1752579"/>
            <a:ext cx="7496809" cy="4788811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452120" marR="5080" indent="-421640">
              <a:lnSpc>
                <a:spcPts val="2180"/>
              </a:lnSpc>
              <a:spcBef>
                <a:spcPts val="565"/>
              </a:spcBef>
              <a:buClr>
                <a:srgbClr val="4F81BC"/>
              </a:buClr>
              <a:buSzPct val="84090"/>
              <a:buFont typeface="Noto Sans Symbols"/>
              <a:buChar char="⚫"/>
              <a:tabLst>
                <a:tab pos="452120" algn="l"/>
                <a:tab pos="452755" algn="l"/>
              </a:tabLst>
            </a:pPr>
            <a:r>
              <a:rPr sz="2000" spc="185" dirty="0">
                <a:latin typeface="EB Garamond 12"/>
                <a:cs typeface="EB Garamond 12"/>
              </a:rPr>
              <a:t>All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420" dirty="0">
                <a:latin typeface="EB Garamond 12"/>
                <a:cs typeface="EB Garamond 12"/>
              </a:rPr>
              <a:t>women</a:t>
            </a:r>
            <a:r>
              <a:rPr sz="2000" spc="14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aged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220" dirty="0">
                <a:latin typeface="RobotoRegular"/>
                <a:cs typeface="RobotoRegular"/>
              </a:rPr>
              <a:t>≥</a:t>
            </a:r>
            <a:r>
              <a:rPr sz="2000" spc="220" dirty="0">
                <a:latin typeface="EB Garamond 12"/>
                <a:cs typeface="EB Garamond 12"/>
              </a:rPr>
              <a:t>45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years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should</a:t>
            </a:r>
            <a:r>
              <a:rPr sz="2000" spc="254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be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screened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285" dirty="0">
                <a:latin typeface="EB Garamond 12"/>
                <a:cs typeface="EB Garamond 12"/>
              </a:rPr>
              <a:t>for  </a:t>
            </a:r>
            <a:r>
              <a:rPr sz="2000" spc="270" dirty="0">
                <a:latin typeface="EB Garamond 12"/>
                <a:cs typeface="EB Garamond 12"/>
              </a:rPr>
              <a:t>lipid</a:t>
            </a:r>
            <a:r>
              <a:rPr sz="2000" spc="100" dirty="0">
                <a:latin typeface="EB Garamond 12"/>
                <a:cs typeface="EB Garamond 12"/>
              </a:rPr>
              <a:t> </a:t>
            </a:r>
            <a:r>
              <a:rPr sz="2000" spc="295" dirty="0">
                <a:latin typeface="EB Garamond 12"/>
                <a:cs typeface="EB Garamond 12"/>
              </a:rPr>
              <a:t>disorders.</a:t>
            </a:r>
            <a:endParaRPr sz="2000" dirty="0">
              <a:latin typeface="EB Garamond 12"/>
              <a:cs typeface="EB Garamond 12"/>
            </a:endParaRPr>
          </a:p>
          <a:p>
            <a:pPr marL="452120" marR="198755" indent="-421640">
              <a:lnSpc>
                <a:spcPct val="81000"/>
              </a:lnSpc>
              <a:spcBef>
                <a:spcPts val="484"/>
              </a:spcBef>
              <a:buClr>
                <a:srgbClr val="4F81BC"/>
              </a:buClr>
              <a:buSzPct val="84090"/>
              <a:buFont typeface="Noto Sans Symbols"/>
              <a:buChar char="⚫"/>
              <a:tabLst>
                <a:tab pos="452120" algn="l"/>
                <a:tab pos="452755" algn="l"/>
              </a:tabLst>
            </a:pPr>
            <a:r>
              <a:rPr sz="2000" spc="434" dirty="0">
                <a:latin typeface="EB Garamond 12"/>
                <a:cs typeface="EB Garamond 12"/>
              </a:rPr>
              <a:t>Women</a:t>
            </a:r>
            <a:r>
              <a:rPr sz="2000" spc="13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aged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40" dirty="0">
                <a:latin typeface="EB Garamond 12"/>
                <a:cs typeface="EB Garamond 12"/>
              </a:rPr>
              <a:t>20–44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years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should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be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screened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210" dirty="0">
                <a:latin typeface="EB Garamond 12"/>
                <a:cs typeface="EB Garamond 12"/>
              </a:rPr>
              <a:t>if  </a:t>
            </a:r>
            <a:r>
              <a:rPr sz="2000" spc="335" dirty="0">
                <a:latin typeface="EB Garamond 12"/>
                <a:cs typeface="EB Garamond 12"/>
              </a:rPr>
              <a:t>they </a:t>
            </a:r>
            <a:r>
              <a:rPr sz="2000" spc="345" dirty="0">
                <a:latin typeface="EB Garamond 12"/>
                <a:cs typeface="EB Garamond 12"/>
              </a:rPr>
              <a:t>are </a:t>
            </a:r>
            <a:r>
              <a:rPr sz="2000" spc="245" dirty="0">
                <a:latin typeface="EB Garamond 12"/>
                <a:cs typeface="EB Garamond 12"/>
              </a:rPr>
              <a:t>at </a:t>
            </a:r>
            <a:r>
              <a:rPr sz="2000" spc="335" dirty="0">
                <a:latin typeface="EB Garamond 12"/>
                <a:cs typeface="EB Garamond 12"/>
              </a:rPr>
              <a:t>increased </a:t>
            </a:r>
            <a:r>
              <a:rPr sz="2000" spc="285" dirty="0">
                <a:latin typeface="EB Garamond 12"/>
                <a:cs typeface="EB Garamond 12"/>
              </a:rPr>
              <a:t>risk for </a:t>
            </a:r>
            <a:r>
              <a:rPr sz="2000" spc="350" dirty="0">
                <a:latin typeface="EB Garamond 12"/>
                <a:cs typeface="EB Garamond 12"/>
              </a:rPr>
              <a:t>coronary </a:t>
            </a:r>
            <a:r>
              <a:rPr sz="2000" spc="320" dirty="0">
                <a:latin typeface="EB Garamond 12"/>
                <a:cs typeface="EB Garamond 12"/>
              </a:rPr>
              <a:t>heart  </a:t>
            </a:r>
            <a:r>
              <a:rPr sz="2000" spc="330" dirty="0">
                <a:latin typeface="EB Garamond 12"/>
                <a:cs typeface="EB Garamond 12"/>
              </a:rPr>
              <a:t>disease</a:t>
            </a:r>
            <a:r>
              <a:rPr sz="2000" spc="95" dirty="0">
                <a:latin typeface="EB Garamond 12"/>
                <a:cs typeface="EB Garamond 12"/>
              </a:rPr>
              <a:t> </a:t>
            </a:r>
            <a:r>
              <a:rPr sz="2000" spc="155" dirty="0">
                <a:latin typeface="EB Garamond 12"/>
                <a:cs typeface="EB Garamond 12"/>
              </a:rPr>
              <a:t>(CHD).</a:t>
            </a:r>
            <a:endParaRPr sz="2000" dirty="0">
              <a:latin typeface="EB Garamond 12"/>
              <a:cs typeface="EB Garamond 12"/>
            </a:endParaRPr>
          </a:p>
          <a:p>
            <a:pPr marL="452120" marR="290195" indent="-421640">
              <a:lnSpc>
                <a:spcPct val="80800"/>
              </a:lnSpc>
              <a:spcBef>
                <a:spcPts val="455"/>
              </a:spcBef>
              <a:buClr>
                <a:srgbClr val="4F81BC"/>
              </a:buClr>
              <a:buSzPct val="82222"/>
              <a:buFont typeface="Noto Sans Symbols"/>
              <a:buChar char="⚫"/>
              <a:tabLst>
                <a:tab pos="467359" algn="l"/>
                <a:tab pos="467995" algn="l"/>
              </a:tabLst>
            </a:pPr>
            <a:r>
              <a:rPr sz="2000" b="1" i="1" spc="-155" dirty="0">
                <a:latin typeface="Verdana"/>
                <a:cs typeface="Verdana"/>
              </a:rPr>
              <a:t>Increased </a:t>
            </a:r>
            <a:r>
              <a:rPr sz="2000" b="1" i="1" spc="-90" dirty="0">
                <a:latin typeface="Verdana"/>
                <a:cs typeface="Verdana"/>
              </a:rPr>
              <a:t>risk </a:t>
            </a:r>
            <a:r>
              <a:rPr sz="2000" spc="100" dirty="0">
                <a:latin typeface="EB Garamond 12"/>
                <a:cs typeface="EB Garamond 12"/>
              </a:rPr>
              <a:t>, </a:t>
            </a:r>
            <a:r>
              <a:rPr sz="2000" spc="285" dirty="0">
                <a:latin typeface="EB Garamond 12"/>
                <a:cs typeface="EB Garamond 12"/>
              </a:rPr>
              <a:t>for </a:t>
            </a:r>
            <a:r>
              <a:rPr sz="2000" spc="254" dirty="0">
                <a:latin typeface="EB Garamond 12"/>
                <a:cs typeface="EB Garamond 12"/>
              </a:rPr>
              <a:t>this </a:t>
            </a:r>
            <a:r>
              <a:rPr sz="2000" spc="360" dirty="0">
                <a:latin typeface="EB Garamond 12"/>
                <a:cs typeface="EB Garamond 12"/>
              </a:rPr>
              <a:t>recommendation, </a:t>
            </a:r>
            <a:r>
              <a:rPr sz="2000" spc="250" dirty="0">
                <a:latin typeface="EB Garamond 12"/>
                <a:cs typeface="EB Garamond 12"/>
              </a:rPr>
              <a:t>is  </a:t>
            </a:r>
            <a:r>
              <a:rPr sz="2000" spc="365" dirty="0">
                <a:latin typeface="EB Garamond 12"/>
                <a:cs typeface="EB Garamond 12"/>
              </a:rPr>
              <a:t>deﬁned</a:t>
            </a:r>
            <a:r>
              <a:rPr sz="2000" spc="10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by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the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presence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of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any</a:t>
            </a:r>
            <a:r>
              <a:rPr sz="2000" spc="145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of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10" dirty="0">
                <a:latin typeface="EB Garamond 12"/>
                <a:cs typeface="EB Garamond 12"/>
              </a:rPr>
              <a:t>the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following  </a:t>
            </a:r>
            <a:r>
              <a:rPr sz="2000" spc="285" dirty="0">
                <a:latin typeface="EB Garamond 12"/>
                <a:cs typeface="EB Garamond 12"/>
              </a:rPr>
              <a:t>risk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260" dirty="0">
                <a:latin typeface="EB Garamond 12"/>
                <a:cs typeface="EB Garamond 12"/>
              </a:rPr>
              <a:t>factors:</a:t>
            </a:r>
            <a:endParaRPr sz="2000" dirty="0">
              <a:latin typeface="EB Garamond 12"/>
              <a:cs typeface="EB Garamond 12"/>
            </a:endParaRPr>
          </a:p>
          <a:p>
            <a:pPr marL="525145" indent="-513080">
              <a:lnSpc>
                <a:spcPts val="2625"/>
              </a:lnSpc>
              <a:buClr>
                <a:srgbClr val="4F81BC"/>
              </a:buClr>
              <a:buSzPct val="84090"/>
              <a:buFont typeface="Noto Sans Symbols"/>
              <a:buChar char="❖"/>
              <a:tabLst>
                <a:tab pos="525145" algn="l"/>
                <a:tab pos="525780" algn="l"/>
              </a:tabLst>
            </a:pPr>
            <a:r>
              <a:rPr sz="2000" spc="310" dirty="0">
                <a:latin typeface="EB Garamond 12"/>
                <a:cs typeface="EB Garamond 12"/>
              </a:rPr>
              <a:t>diabetes</a:t>
            </a:r>
            <a:endParaRPr sz="2000" dirty="0">
              <a:latin typeface="EB Garamond 12"/>
              <a:cs typeface="EB Garamond 12"/>
            </a:endParaRPr>
          </a:p>
          <a:p>
            <a:pPr marL="452120" marR="456565" indent="-440055">
              <a:lnSpc>
                <a:spcPct val="80500"/>
              </a:lnSpc>
              <a:spcBef>
                <a:spcPts val="575"/>
              </a:spcBef>
              <a:buClr>
                <a:srgbClr val="4F81BC"/>
              </a:buClr>
              <a:buSzPct val="84090"/>
              <a:buFont typeface="Noto Sans Symbols"/>
              <a:buChar char="❖"/>
              <a:tabLst>
                <a:tab pos="525145" algn="l"/>
                <a:tab pos="525780" algn="l"/>
              </a:tabLst>
            </a:pPr>
            <a:r>
              <a:rPr sz="2000" dirty="0"/>
              <a:t>	</a:t>
            </a:r>
            <a:r>
              <a:rPr sz="2000" spc="325" dirty="0">
                <a:latin typeface="EB Garamond 12"/>
                <a:cs typeface="EB Garamond 12"/>
              </a:rPr>
              <a:t>previous personal </a:t>
            </a:r>
            <a:r>
              <a:rPr sz="2000" spc="305" dirty="0">
                <a:latin typeface="EB Garamond 12"/>
                <a:cs typeface="EB Garamond 12"/>
              </a:rPr>
              <a:t>history </a:t>
            </a:r>
            <a:r>
              <a:rPr sz="2000" spc="280" dirty="0">
                <a:latin typeface="EB Garamond 12"/>
                <a:cs typeface="EB Garamond 12"/>
              </a:rPr>
              <a:t>of </a:t>
            </a:r>
            <a:r>
              <a:rPr sz="2000" spc="300" dirty="0">
                <a:latin typeface="EB Garamond 12"/>
                <a:cs typeface="EB Garamond 12"/>
              </a:rPr>
              <a:t>CHD </a:t>
            </a:r>
            <a:r>
              <a:rPr sz="2000" spc="335" dirty="0">
                <a:latin typeface="EB Garamond 12"/>
                <a:cs typeface="EB Garamond 12"/>
              </a:rPr>
              <a:t>or </a:t>
            </a:r>
            <a:r>
              <a:rPr sz="2000" spc="340" dirty="0">
                <a:latin typeface="EB Garamond 12"/>
                <a:cs typeface="EB Garamond 12"/>
              </a:rPr>
              <a:t>Non-  </a:t>
            </a:r>
            <a:r>
              <a:rPr sz="2000" spc="350" dirty="0">
                <a:latin typeface="EB Garamond 12"/>
                <a:cs typeface="EB Garamond 12"/>
              </a:rPr>
              <a:t>coronary </a:t>
            </a:r>
            <a:r>
              <a:rPr sz="2000" spc="295" dirty="0">
                <a:latin typeface="EB Garamond 12"/>
                <a:cs typeface="EB Garamond 12"/>
              </a:rPr>
              <a:t>Atherosclerosis </a:t>
            </a:r>
            <a:r>
              <a:rPr sz="2000" spc="210" dirty="0">
                <a:latin typeface="EB Garamond 12"/>
                <a:cs typeface="EB Garamond 12"/>
              </a:rPr>
              <a:t>(eg, </a:t>
            </a:r>
            <a:r>
              <a:rPr sz="2000" spc="350" dirty="0">
                <a:latin typeface="EB Garamond 12"/>
                <a:cs typeface="EB Garamond 12"/>
              </a:rPr>
              <a:t>abdominal</a:t>
            </a:r>
            <a:r>
              <a:rPr sz="2000" spc="-185" dirty="0">
                <a:latin typeface="EB Garamond 12"/>
                <a:cs typeface="EB Garamond 12"/>
              </a:rPr>
              <a:t> </a:t>
            </a:r>
            <a:r>
              <a:rPr sz="2000" spc="300" dirty="0">
                <a:latin typeface="EB Garamond 12"/>
                <a:cs typeface="EB Garamond 12"/>
              </a:rPr>
              <a:t>aorta  </a:t>
            </a:r>
            <a:r>
              <a:rPr sz="2000" spc="355" dirty="0">
                <a:latin typeface="EB Garamond 12"/>
                <a:cs typeface="EB Garamond 12"/>
              </a:rPr>
              <a:t>aneurysm, </a:t>
            </a:r>
            <a:r>
              <a:rPr sz="2000" spc="330" dirty="0">
                <a:latin typeface="EB Garamond 12"/>
                <a:cs typeface="EB Garamond 12"/>
              </a:rPr>
              <a:t>peripheral artery </a:t>
            </a:r>
            <a:r>
              <a:rPr sz="2000" spc="300" dirty="0">
                <a:latin typeface="EB Garamond 12"/>
                <a:cs typeface="EB Garamond 12"/>
              </a:rPr>
              <a:t>disease, </a:t>
            </a:r>
            <a:r>
              <a:rPr sz="2000" spc="295" dirty="0">
                <a:latin typeface="EB Garamond 12"/>
                <a:cs typeface="EB Garamond 12"/>
              </a:rPr>
              <a:t>carotid  </a:t>
            </a:r>
            <a:r>
              <a:rPr sz="2000" spc="330" dirty="0">
                <a:latin typeface="EB Garamond 12"/>
                <a:cs typeface="EB Garamond 12"/>
              </a:rPr>
              <a:t>artery</a:t>
            </a:r>
            <a:r>
              <a:rPr sz="2000" spc="105" dirty="0">
                <a:latin typeface="EB Garamond 12"/>
                <a:cs typeface="EB Garamond 12"/>
              </a:rPr>
              <a:t> </a:t>
            </a:r>
            <a:r>
              <a:rPr sz="2000" spc="240" dirty="0">
                <a:latin typeface="EB Garamond 12"/>
                <a:cs typeface="EB Garamond 12"/>
              </a:rPr>
              <a:t>stenosis),</a:t>
            </a:r>
            <a:endParaRPr sz="2000" dirty="0">
              <a:latin typeface="EB Garamond 12"/>
              <a:cs typeface="EB Garamond 12"/>
            </a:endParaRPr>
          </a:p>
          <a:p>
            <a:pPr marL="452120" marR="230504" indent="-440055" algn="just">
              <a:lnSpc>
                <a:spcPct val="81000"/>
              </a:lnSpc>
              <a:spcBef>
                <a:spcPts val="484"/>
              </a:spcBef>
              <a:buClr>
                <a:srgbClr val="4F81BC"/>
              </a:buClr>
              <a:buSzPct val="84090"/>
              <a:buFont typeface="Noto Sans Symbols"/>
              <a:buChar char="❖"/>
              <a:tabLst>
                <a:tab pos="452755" algn="l"/>
              </a:tabLst>
            </a:pPr>
            <a:r>
              <a:rPr sz="2000" spc="350" dirty="0">
                <a:latin typeface="EB Garamond 12"/>
                <a:cs typeface="EB Garamond 12"/>
              </a:rPr>
              <a:t>Family</a:t>
            </a:r>
            <a:r>
              <a:rPr sz="2000" spc="140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history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of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cardiovascular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disease</a:t>
            </a:r>
            <a:r>
              <a:rPr sz="2000" spc="100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before  </a:t>
            </a:r>
            <a:r>
              <a:rPr sz="2000" spc="365" dirty="0">
                <a:latin typeface="EB Garamond 12"/>
                <a:cs typeface="EB Garamond 12"/>
              </a:rPr>
              <a:t>age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459" dirty="0">
                <a:latin typeface="EB Garamond 12"/>
                <a:cs typeface="EB Garamond 12"/>
              </a:rPr>
              <a:t>50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years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85" dirty="0">
                <a:latin typeface="EB Garamond 12"/>
                <a:cs typeface="EB Garamond 12"/>
              </a:rPr>
              <a:t>in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male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290" dirty="0">
                <a:latin typeface="EB Garamond 12"/>
                <a:cs typeface="EB Garamond 12"/>
              </a:rPr>
              <a:t>relatives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or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age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60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years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85" dirty="0">
                <a:latin typeface="EB Garamond 12"/>
                <a:cs typeface="EB Garamond 12"/>
              </a:rPr>
              <a:t>in  </a:t>
            </a:r>
            <a:r>
              <a:rPr sz="2000" spc="365" dirty="0">
                <a:latin typeface="EB Garamond 12"/>
                <a:cs typeface="EB Garamond 12"/>
              </a:rPr>
              <a:t>female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50" dirty="0">
                <a:latin typeface="EB Garamond 12"/>
                <a:cs typeface="EB Garamond 12"/>
              </a:rPr>
              <a:t>relatives,.</a:t>
            </a:r>
            <a:endParaRPr sz="2000" dirty="0">
              <a:latin typeface="EB Garamond 12"/>
              <a:cs typeface="EB Garamond 12"/>
            </a:endParaRPr>
          </a:p>
          <a:p>
            <a:pPr marL="452120" indent="-440055" algn="just">
              <a:lnSpc>
                <a:spcPts val="2625"/>
              </a:lnSpc>
              <a:buClr>
                <a:srgbClr val="4F81BC"/>
              </a:buClr>
              <a:buSzPct val="84090"/>
              <a:buFont typeface="Noto Sans Symbols"/>
              <a:buChar char="❖"/>
              <a:tabLst>
                <a:tab pos="452755" algn="l"/>
              </a:tabLst>
            </a:pPr>
            <a:r>
              <a:rPr sz="2000" spc="315" dirty="0">
                <a:latin typeface="EB Garamond 12"/>
                <a:cs typeface="EB Garamond 12"/>
              </a:rPr>
              <a:t>tobacco</a:t>
            </a:r>
            <a:r>
              <a:rPr sz="2000" spc="11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use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414551"/>
            <a:ext cx="7586345" cy="5149167"/>
          </a:xfrm>
          <a:prstGeom prst="rect">
            <a:avLst/>
          </a:prstGeom>
        </p:spPr>
        <p:txBody>
          <a:bodyPr vert="horz" wrap="square" lIns="0" tIns="279400" rIns="0" bIns="0" rtlCol="0">
            <a:spAutoFit/>
          </a:bodyPr>
          <a:lstStyle/>
          <a:p>
            <a:pPr marL="770255" indent="-652780">
              <a:lnSpc>
                <a:spcPct val="100000"/>
              </a:lnSpc>
              <a:spcBef>
                <a:spcPts val="2200"/>
              </a:spcBef>
              <a:buFont typeface="Noto Sans Symbols"/>
              <a:buChar char="❑"/>
              <a:tabLst>
                <a:tab pos="770255" algn="l"/>
                <a:tab pos="770890" algn="l"/>
              </a:tabLst>
            </a:pPr>
            <a:r>
              <a:rPr sz="2000" spc="95" dirty="0">
                <a:solidFill>
                  <a:srgbClr val="1F487C"/>
                </a:solidFill>
                <a:latin typeface="Arial"/>
                <a:cs typeface="Arial"/>
              </a:rPr>
              <a:t>Diabetes</a:t>
            </a:r>
            <a:r>
              <a:rPr sz="2000" spc="-325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000" spc="140" dirty="0">
                <a:solidFill>
                  <a:srgbClr val="1F487C"/>
                </a:solidFill>
                <a:latin typeface="Arial"/>
                <a:cs typeface="Arial"/>
              </a:rPr>
              <a:t>Mellitus</a:t>
            </a:r>
            <a:endParaRPr sz="2000" dirty="0">
              <a:latin typeface="Arial"/>
              <a:cs typeface="Arial"/>
            </a:endParaRPr>
          </a:p>
          <a:p>
            <a:pPr marL="465455" marR="140970" indent="-453390">
              <a:lnSpc>
                <a:spcPct val="101000"/>
              </a:lnSpc>
              <a:spcBef>
                <a:spcPts val="13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30" dirty="0">
                <a:latin typeface="EB Garamond 12"/>
                <a:cs typeface="EB Garamond 12"/>
              </a:rPr>
              <a:t>Fasting </a:t>
            </a:r>
            <a:r>
              <a:rPr sz="2000" spc="375" dirty="0">
                <a:latin typeface="EB Garamond 12"/>
                <a:cs typeface="EB Garamond 12"/>
              </a:rPr>
              <a:t>glucose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90" dirty="0">
                <a:latin typeface="EB Garamond 12"/>
                <a:cs typeface="EB Garamond 12"/>
              </a:rPr>
              <a:t>preferred</a:t>
            </a:r>
            <a:r>
              <a:rPr sz="2000" spc="-31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  </a:t>
            </a:r>
            <a:r>
              <a:rPr sz="2000" spc="400" dirty="0">
                <a:latin typeface="EB Garamond 12"/>
                <a:cs typeface="EB Garamond 12"/>
              </a:rPr>
              <a:t>method, </a:t>
            </a:r>
            <a:r>
              <a:rPr sz="2000" spc="360" dirty="0">
                <a:latin typeface="EB Garamond 12"/>
                <a:cs typeface="EB Garamond 12"/>
              </a:rPr>
              <a:t>although </a:t>
            </a:r>
            <a:r>
              <a:rPr sz="2000" spc="400" dirty="0">
                <a:latin typeface="EB Garamond 12"/>
                <a:cs typeface="EB Garamond 12"/>
              </a:rPr>
              <a:t>a </a:t>
            </a:r>
            <a:r>
              <a:rPr sz="2000" spc="465" dirty="0">
                <a:latin typeface="EB Garamond 12"/>
                <a:cs typeface="EB Garamond 12"/>
              </a:rPr>
              <a:t>random </a:t>
            </a:r>
            <a:r>
              <a:rPr sz="2000" spc="375" dirty="0">
                <a:latin typeface="EB Garamond 12"/>
                <a:cs typeface="EB Garamond 12"/>
              </a:rPr>
              <a:t>glucose </a:t>
            </a:r>
            <a:r>
              <a:rPr sz="2000" spc="390" dirty="0">
                <a:latin typeface="EB Garamond 12"/>
                <a:cs typeface="EB Garamond 12"/>
              </a:rPr>
              <a:t>or  </a:t>
            </a:r>
            <a:r>
              <a:rPr sz="2000" spc="340" dirty="0">
                <a:latin typeface="EB Garamond 12"/>
                <a:cs typeface="EB Garamond 12"/>
              </a:rPr>
              <a:t>A1c </a:t>
            </a:r>
            <a:r>
              <a:rPr sz="2000" spc="295" dirty="0">
                <a:latin typeface="EB Garamond 12"/>
                <a:cs typeface="EB Garamond 12"/>
              </a:rPr>
              <a:t>is</a:t>
            </a:r>
            <a:r>
              <a:rPr sz="2000" spc="80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acceptable.</a:t>
            </a:r>
            <a:endParaRPr sz="2000" dirty="0">
              <a:latin typeface="EB Garamond 12"/>
              <a:cs typeface="EB Garamond 12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4F81BC"/>
              </a:buClr>
              <a:buFont typeface="Noto Sans Symbols"/>
              <a:buChar char="⚫"/>
            </a:pPr>
            <a:endParaRPr sz="2000" dirty="0">
              <a:latin typeface="EB Garamond 12"/>
              <a:cs typeface="EB Garamond 12"/>
            </a:endParaRPr>
          </a:p>
          <a:p>
            <a:pPr marL="465455" marR="5080" indent="-453390">
              <a:lnSpc>
                <a:spcPct val="100400"/>
              </a:lnSpc>
              <a:spcBef>
                <a:spcPts val="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409" dirty="0">
                <a:latin typeface="EB Garamond 12"/>
                <a:cs typeface="EB Garamond 12"/>
              </a:rPr>
              <a:t>American</a:t>
            </a:r>
            <a:r>
              <a:rPr sz="2000" spc="-245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Diabetes </a:t>
            </a:r>
            <a:r>
              <a:rPr sz="2000" spc="325" dirty="0">
                <a:latin typeface="EB Garamond 12"/>
                <a:cs typeface="EB Garamond 12"/>
              </a:rPr>
              <a:t>Association </a:t>
            </a:r>
            <a:r>
              <a:rPr sz="2000" spc="150" dirty="0">
                <a:latin typeface="EB Garamond 12"/>
                <a:cs typeface="EB Garamond 12"/>
              </a:rPr>
              <a:t>(ADA)  </a:t>
            </a:r>
            <a:r>
              <a:rPr sz="2000" spc="484" dirty="0">
                <a:latin typeface="EB Garamond 12"/>
                <a:cs typeface="EB Garamond 12"/>
              </a:rPr>
              <a:t>recommends </a:t>
            </a:r>
            <a:r>
              <a:rPr sz="2000" spc="355" dirty="0">
                <a:latin typeface="EB Garamond 12"/>
                <a:cs typeface="EB Garamond 12"/>
              </a:rPr>
              <a:t>universal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u="heavy" spc="434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every </a:t>
            </a:r>
            <a:r>
              <a:rPr sz="2000" u="heavy" spc="63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3  </a:t>
            </a:r>
            <a:r>
              <a:rPr sz="2000" u="heavy" spc="409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years </a:t>
            </a:r>
            <a:r>
              <a:rPr sz="2000" u="heavy" spc="38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beginning </a:t>
            </a:r>
            <a:r>
              <a:rPr sz="2000" u="heavy" spc="28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at </a:t>
            </a:r>
            <a:r>
              <a:rPr sz="2000" u="heavy" spc="425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age </a:t>
            </a:r>
            <a:r>
              <a:rPr sz="2000" u="heavy" spc="39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45</a:t>
            </a:r>
            <a:r>
              <a:rPr sz="2000" spc="390" dirty="0">
                <a:solidFill>
                  <a:srgbClr val="C00000"/>
                </a:solidFill>
                <a:latin typeface="EB Garamond 12"/>
                <a:cs typeface="EB Garamond 12"/>
              </a:rPr>
              <a:t> or </a:t>
            </a:r>
            <a:r>
              <a:rPr sz="2000" spc="425" dirty="0">
                <a:solidFill>
                  <a:srgbClr val="C00000"/>
                </a:solidFill>
                <a:latin typeface="EB Garamond 12"/>
                <a:cs typeface="EB Garamond 12"/>
              </a:rPr>
              <a:t>any </a:t>
            </a:r>
            <a:r>
              <a:rPr sz="2000" spc="320" dirty="0">
                <a:solidFill>
                  <a:srgbClr val="C00000"/>
                </a:solidFill>
                <a:latin typeface="EB Garamond 12"/>
                <a:cs typeface="EB Garamond 12"/>
              </a:rPr>
              <a:t>adults 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with </a:t>
            </a:r>
            <a:r>
              <a:rPr sz="2000" spc="400" dirty="0">
                <a:solidFill>
                  <a:srgbClr val="C00000"/>
                </a:solidFill>
                <a:latin typeface="EB Garamond 12"/>
                <a:cs typeface="EB Garamond 12"/>
              </a:rPr>
              <a:t>a </a:t>
            </a:r>
            <a:r>
              <a:rPr sz="2000" spc="385" dirty="0">
                <a:solidFill>
                  <a:srgbClr val="C00000"/>
                </a:solidFill>
                <a:latin typeface="EB Garamond 12"/>
                <a:cs typeface="EB Garamond 12"/>
              </a:rPr>
              <a:t>BMI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of </a:t>
            </a:r>
            <a:r>
              <a:rPr sz="2000" spc="345" dirty="0">
                <a:solidFill>
                  <a:srgbClr val="C00000"/>
                </a:solidFill>
                <a:latin typeface="RobotoRegular"/>
                <a:cs typeface="RobotoRegular"/>
              </a:rPr>
              <a:t>≥</a:t>
            </a:r>
            <a:r>
              <a:rPr sz="2000" spc="345" dirty="0">
                <a:solidFill>
                  <a:srgbClr val="C00000"/>
                </a:solidFill>
                <a:latin typeface="EB Garamond 12"/>
                <a:cs typeface="EB Garamond 12"/>
              </a:rPr>
              <a:t>25 </a:t>
            </a:r>
            <a:r>
              <a:rPr sz="2000" spc="440" dirty="0">
                <a:solidFill>
                  <a:srgbClr val="C00000"/>
                </a:solidFill>
                <a:latin typeface="EB Garamond 12"/>
                <a:cs typeface="EB Garamond 12"/>
              </a:rPr>
              <a:t>kg/m2 </a:t>
            </a:r>
            <a:r>
              <a:rPr sz="2000" spc="415" dirty="0">
                <a:solidFill>
                  <a:srgbClr val="C00000"/>
                </a:solidFill>
                <a:latin typeface="EB Garamond 12"/>
                <a:cs typeface="EB Garamond 12"/>
              </a:rPr>
              <a:t>and </a:t>
            </a:r>
            <a:r>
              <a:rPr sz="2000" spc="434" dirty="0">
                <a:solidFill>
                  <a:srgbClr val="C00000"/>
                </a:solidFill>
                <a:latin typeface="EB Garamond 12"/>
                <a:cs typeface="EB Garamond 12"/>
              </a:rPr>
              <a:t>one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of </a:t>
            </a:r>
            <a:r>
              <a:rPr sz="2000" spc="360" dirty="0">
                <a:solidFill>
                  <a:srgbClr val="C00000"/>
                </a:solidFill>
                <a:latin typeface="EB Garamond 12"/>
                <a:cs typeface="EB Garamond 12"/>
              </a:rPr>
              <a:t>the  </a:t>
            </a:r>
            <a:r>
              <a:rPr sz="2000" spc="300" dirty="0">
                <a:solidFill>
                  <a:srgbClr val="C00000"/>
                </a:solidFill>
                <a:latin typeface="EB Garamond 12"/>
                <a:cs typeface="EB Garamond 12"/>
              </a:rPr>
              <a:t>following:</a:t>
            </a:r>
            <a:endParaRPr sz="2000" dirty="0">
              <a:solidFill>
                <a:srgbClr val="C00000"/>
              </a:solidFill>
              <a:latin typeface="EB Garamond 12"/>
              <a:cs typeface="EB Garamond 12"/>
            </a:endParaRPr>
          </a:p>
          <a:p>
            <a:pPr marL="440055" lvl="1" indent="-241935">
              <a:lnSpc>
                <a:spcPct val="100000"/>
              </a:lnSpc>
              <a:spcBef>
                <a:spcPts val="630"/>
              </a:spcBef>
              <a:buChar char="•"/>
              <a:tabLst>
                <a:tab pos="440690" algn="l"/>
              </a:tabLst>
            </a:pPr>
            <a:r>
              <a:rPr sz="2000" spc="355" dirty="0">
                <a:latin typeface="EB Garamond 12"/>
                <a:cs typeface="EB Garamond 12"/>
              </a:rPr>
              <a:t>Physical</a:t>
            </a:r>
            <a:r>
              <a:rPr sz="2000" spc="280" dirty="0">
                <a:latin typeface="EB Garamond 12"/>
                <a:cs typeface="EB Garamond 12"/>
              </a:rPr>
              <a:t> </a:t>
            </a:r>
            <a:r>
              <a:rPr sz="2000" spc="290" dirty="0">
                <a:latin typeface="EB Garamond 12"/>
                <a:cs typeface="EB Garamond 12"/>
              </a:rPr>
              <a:t>inactivity.</a:t>
            </a:r>
            <a:endParaRPr sz="2000" dirty="0">
              <a:latin typeface="EB Garamond 12"/>
              <a:cs typeface="EB Garamond 12"/>
            </a:endParaRPr>
          </a:p>
          <a:p>
            <a:pPr marL="440055" lvl="1" indent="-241935">
              <a:lnSpc>
                <a:spcPct val="100000"/>
              </a:lnSpc>
              <a:spcBef>
                <a:spcPts val="555"/>
              </a:spcBef>
              <a:buChar char="•"/>
              <a:tabLst>
                <a:tab pos="440690" algn="l"/>
              </a:tabLst>
            </a:pPr>
            <a:r>
              <a:rPr sz="2000" spc="385" dirty="0">
                <a:latin typeface="EB Garamond 12"/>
                <a:cs typeface="EB Garamond 12"/>
              </a:rPr>
              <a:t>First-degree </a:t>
            </a:r>
            <a:r>
              <a:rPr sz="2000" spc="335" dirty="0">
                <a:latin typeface="EB Garamond 12"/>
                <a:cs typeface="EB Garamond 12"/>
              </a:rPr>
              <a:t>relative </a:t>
            </a:r>
            <a:r>
              <a:rPr sz="2000" spc="325" dirty="0">
                <a:latin typeface="EB Garamond 12"/>
                <a:cs typeface="EB Garamond 12"/>
              </a:rPr>
              <a:t>with</a:t>
            </a:r>
            <a:r>
              <a:rPr sz="2000" spc="-5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diabetes.</a:t>
            </a:r>
            <a:endParaRPr sz="2000" dirty="0">
              <a:latin typeface="EB Garamond 12"/>
              <a:cs typeface="EB Garamond 12"/>
            </a:endParaRPr>
          </a:p>
          <a:p>
            <a:pPr marL="198755" marR="980440" lvl="1">
              <a:lnSpc>
                <a:spcPts val="3080"/>
              </a:lnSpc>
              <a:spcBef>
                <a:spcPts val="690"/>
              </a:spcBef>
              <a:buChar char="•"/>
              <a:tabLst>
                <a:tab pos="440690" algn="l"/>
                <a:tab pos="2179955" algn="l"/>
                <a:tab pos="5520055" algn="l"/>
              </a:tabLst>
            </a:pPr>
            <a:r>
              <a:rPr sz="2000" spc="360" dirty="0">
                <a:latin typeface="EB Garamond 12"/>
                <a:cs typeface="EB Garamond 12"/>
              </a:rPr>
              <a:t>High-risk </a:t>
            </a:r>
            <a:r>
              <a:rPr sz="2000" spc="345" dirty="0">
                <a:latin typeface="EB Garamond 12"/>
                <a:cs typeface="EB Garamond 12"/>
              </a:rPr>
              <a:t>race/ethnicity </a:t>
            </a:r>
            <a:r>
              <a:rPr sz="2000" spc="275" dirty="0">
                <a:latin typeface="EB Garamond 12"/>
                <a:cs typeface="EB Garamond 12"/>
              </a:rPr>
              <a:t>(Native  </a:t>
            </a:r>
            <a:r>
              <a:rPr sz="2000" spc="200" dirty="0">
                <a:latin typeface="EB Garamond 12"/>
                <a:cs typeface="EB Garamond 12"/>
              </a:rPr>
              <a:t>A</a:t>
            </a:r>
            <a:r>
              <a:rPr sz="2000" spc="765" dirty="0">
                <a:latin typeface="EB Garamond 12"/>
                <a:cs typeface="EB Garamond 12"/>
              </a:rPr>
              <a:t>m</a:t>
            </a:r>
            <a:r>
              <a:rPr sz="2000" spc="475" dirty="0">
                <a:latin typeface="EB Garamond 12"/>
                <a:cs typeface="EB Garamond 12"/>
              </a:rPr>
              <a:t>e</a:t>
            </a:r>
            <a:r>
              <a:rPr sz="2000" spc="370" dirty="0">
                <a:latin typeface="EB Garamond 12"/>
                <a:cs typeface="EB Garamond 12"/>
              </a:rPr>
              <a:t>r</a:t>
            </a:r>
            <a:r>
              <a:rPr sz="2000" spc="245" dirty="0">
                <a:latin typeface="EB Garamond 12"/>
                <a:cs typeface="EB Garamond 12"/>
              </a:rPr>
              <a:t>i</a:t>
            </a:r>
            <a:r>
              <a:rPr sz="2000" spc="409" dirty="0">
                <a:latin typeface="EB Garamond 12"/>
                <a:cs typeface="EB Garamond 12"/>
              </a:rPr>
              <a:t>c</a:t>
            </a:r>
            <a:r>
              <a:rPr sz="2000" spc="395" dirty="0">
                <a:latin typeface="EB Garamond 12"/>
                <a:cs typeface="EB Garamond 12"/>
              </a:rPr>
              <a:t>a</a:t>
            </a:r>
            <a:r>
              <a:rPr sz="2000" spc="415" dirty="0">
                <a:latin typeface="EB Garamond 12"/>
                <a:cs typeface="EB Garamond 12"/>
              </a:rPr>
              <a:t>n</a:t>
            </a:r>
            <a:r>
              <a:rPr sz="2000" spc="340" dirty="0">
                <a:latin typeface="EB Garamond 12"/>
                <a:cs typeface="EB Garamond 12"/>
              </a:rPr>
              <a:t>s</a:t>
            </a:r>
            <a:r>
              <a:rPr sz="2000" dirty="0">
                <a:latin typeface="EB Garamond 12"/>
                <a:cs typeface="EB Garamond 12"/>
              </a:rPr>
              <a:t>	</a:t>
            </a:r>
            <a:r>
              <a:rPr sz="2000" spc="200" dirty="0">
                <a:latin typeface="EB Garamond 12"/>
                <a:cs typeface="EB Garamond 12"/>
              </a:rPr>
              <a:t>A</a:t>
            </a:r>
            <a:r>
              <a:rPr sz="2000" spc="235" dirty="0">
                <a:latin typeface="EB Garamond 12"/>
                <a:cs typeface="EB Garamond 12"/>
              </a:rPr>
              <a:t>f</a:t>
            </a:r>
            <a:r>
              <a:rPr sz="2000" spc="370" dirty="0">
                <a:latin typeface="EB Garamond 12"/>
                <a:cs typeface="EB Garamond 12"/>
              </a:rPr>
              <a:t>r</a:t>
            </a:r>
            <a:r>
              <a:rPr sz="2000" spc="245" dirty="0">
                <a:latin typeface="EB Garamond 12"/>
                <a:cs typeface="EB Garamond 12"/>
              </a:rPr>
              <a:t>i</a:t>
            </a:r>
            <a:r>
              <a:rPr sz="2000" spc="409" dirty="0">
                <a:latin typeface="EB Garamond 12"/>
                <a:cs typeface="EB Garamond 12"/>
              </a:rPr>
              <a:t>c</a:t>
            </a:r>
            <a:r>
              <a:rPr sz="2000" spc="395" dirty="0">
                <a:latin typeface="EB Garamond 12"/>
                <a:cs typeface="EB Garamond 12"/>
              </a:rPr>
              <a:t>a</a:t>
            </a:r>
            <a:r>
              <a:rPr sz="2000" spc="415" dirty="0">
                <a:latin typeface="EB Garamond 12"/>
                <a:cs typeface="EB Garamond 12"/>
              </a:rPr>
              <a:t>n</a:t>
            </a:r>
            <a:r>
              <a:rPr sz="2000" spc="245" dirty="0">
                <a:latin typeface="EB Garamond 12"/>
                <a:cs typeface="EB Garamond 12"/>
              </a:rPr>
              <a:t> </a:t>
            </a:r>
            <a:r>
              <a:rPr sz="2000" spc="200" dirty="0">
                <a:latin typeface="EB Garamond 12"/>
                <a:cs typeface="EB Garamond 12"/>
              </a:rPr>
              <a:t>A</a:t>
            </a:r>
            <a:r>
              <a:rPr sz="2000" spc="765" dirty="0">
                <a:latin typeface="EB Garamond 12"/>
                <a:cs typeface="EB Garamond 12"/>
              </a:rPr>
              <a:t>m</a:t>
            </a:r>
            <a:r>
              <a:rPr sz="2000" spc="475" dirty="0">
                <a:latin typeface="EB Garamond 12"/>
                <a:cs typeface="EB Garamond 12"/>
              </a:rPr>
              <a:t>e</a:t>
            </a:r>
            <a:r>
              <a:rPr sz="2000" spc="370" dirty="0">
                <a:latin typeface="EB Garamond 12"/>
                <a:cs typeface="EB Garamond 12"/>
              </a:rPr>
              <a:t>r</a:t>
            </a:r>
            <a:r>
              <a:rPr sz="2000" spc="245" dirty="0">
                <a:latin typeface="EB Garamond 12"/>
                <a:cs typeface="EB Garamond 12"/>
              </a:rPr>
              <a:t>i</a:t>
            </a:r>
            <a:r>
              <a:rPr sz="2000" spc="409" dirty="0">
                <a:latin typeface="EB Garamond 12"/>
                <a:cs typeface="EB Garamond 12"/>
              </a:rPr>
              <a:t>c</a:t>
            </a:r>
            <a:r>
              <a:rPr sz="2000" spc="395" dirty="0">
                <a:latin typeface="EB Garamond 12"/>
                <a:cs typeface="EB Garamond 12"/>
              </a:rPr>
              <a:t>a</a:t>
            </a:r>
            <a:r>
              <a:rPr sz="2000" spc="415" dirty="0">
                <a:latin typeface="EB Garamond 12"/>
                <a:cs typeface="EB Garamond 12"/>
              </a:rPr>
              <a:t>n</a:t>
            </a:r>
            <a:r>
              <a:rPr sz="2000" spc="340" dirty="0">
                <a:latin typeface="EB Garamond 12"/>
                <a:cs typeface="EB Garamond 12"/>
              </a:rPr>
              <a:t>s</a:t>
            </a:r>
            <a:r>
              <a:rPr sz="2000" dirty="0">
                <a:latin typeface="EB Garamond 12"/>
                <a:cs typeface="EB Garamond 12"/>
              </a:rPr>
              <a:t>	</a:t>
            </a:r>
            <a:r>
              <a:rPr sz="2000" spc="200" dirty="0">
                <a:latin typeface="EB Garamond 12"/>
                <a:cs typeface="EB Garamond 12"/>
              </a:rPr>
              <a:t>A</a:t>
            </a:r>
            <a:r>
              <a:rPr sz="2000" spc="340" dirty="0">
                <a:latin typeface="EB Garamond 12"/>
                <a:cs typeface="EB Garamond 12"/>
              </a:rPr>
              <a:t>s</a:t>
            </a:r>
            <a:r>
              <a:rPr sz="2000" spc="245" dirty="0">
                <a:latin typeface="EB Garamond 12"/>
                <a:cs typeface="EB Garamond 12"/>
              </a:rPr>
              <a:t>i</a:t>
            </a:r>
            <a:r>
              <a:rPr sz="2000" spc="395" dirty="0">
                <a:latin typeface="EB Garamond 12"/>
                <a:cs typeface="EB Garamond 12"/>
              </a:rPr>
              <a:t>a</a:t>
            </a:r>
            <a:r>
              <a:rPr sz="2000" spc="415" dirty="0">
                <a:latin typeface="EB Garamond 12"/>
                <a:cs typeface="EB Garamond 12"/>
              </a:rPr>
              <a:t>n</a:t>
            </a:r>
            <a:r>
              <a:rPr sz="2000" spc="340" dirty="0">
                <a:latin typeface="EB Garamond 12"/>
                <a:cs typeface="EB Garamond 12"/>
              </a:rPr>
              <a:t>s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124" y="1384909"/>
            <a:ext cx="7117715" cy="4044950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254000" indent="-241300">
              <a:lnSpc>
                <a:spcPct val="100000"/>
              </a:lnSpc>
              <a:spcBef>
                <a:spcPts val="730"/>
              </a:spcBef>
              <a:buChar char="•"/>
              <a:tabLst>
                <a:tab pos="254000" algn="l"/>
              </a:tabLst>
            </a:pPr>
            <a:r>
              <a:rPr sz="2600" spc="370" dirty="0">
                <a:latin typeface="EB Garamond 12"/>
                <a:cs typeface="EB Garamond 12"/>
              </a:rPr>
              <a:t>Hypertension </a:t>
            </a:r>
            <a:r>
              <a:rPr sz="2600" spc="295" dirty="0">
                <a:latin typeface="EB Garamond 12"/>
                <a:cs typeface="EB Garamond 12"/>
              </a:rPr>
              <a:t>(</a:t>
            </a:r>
            <a:r>
              <a:rPr sz="2600" spc="295" dirty="0">
                <a:latin typeface="RobotoRegular"/>
                <a:cs typeface="RobotoRegular"/>
              </a:rPr>
              <a:t>≥</a:t>
            </a:r>
            <a:r>
              <a:rPr sz="2600" spc="295" dirty="0">
                <a:latin typeface="EB Garamond 12"/>
                <a:cs typeface="EB Garamond 12"/>
              </a:rPr>
              <a:t>140/90</a:t>
            </a:r>
            <a:r>
              <a:rPr sz="2600" spc="90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mmHg).</a:t>
            </a:r>
            <a:endParaRPr sz="2600">
              <a:latin typeface="EB Garamond 12"/>
              <a:cs typeface="EB Garamond 12"/>
            </a:endParaRPr>
          </a:p>
          <a:p>
            <a:pPr marL="12700" marR="890269">
              <a:lnSpc>
                <a:spcPts val="3080"/>
              </a:lnSpc>
              <a:spcBef>
                <a:spcPts val="765"/>
              </a:spcBef>
              <a:buChar char="•"/>
              <a:tabLst>
                <a:tab pos="254000" algn="l"/>
              </a:tabLst>
            </a:pPr>
            <a:r>
              <a:rPr sz="2600" spc="320" dirty="0">
                <a:latin typeface="EB Garamond 12"/>
                <a:cs typeface="EB Garamond 12"/>
              </a:rPr>
              <a:t>HDL </a:t>
            </a:r>
            <a:r>
              <a:rPr sz="2600" spc="355" dirty="0">
                <a:latin typeface="EB Garamond 12"/>
                <a:cs typeface="EB Garamond 12"/>
              </a:rPr>
              <a:t>cholesterol </a:t>
            </a:r>
            <a:r>
              <a:rPr sz="2600" spc="380" dirty="0">
                <a:latin typeface="EB Garamond 12"/>
                <a:cs typeface="EB Garamond 12"/>
              </a:rPr>
              <a:t>&lt;35 </a:t>
            </a:r>
            <a:r>
              <a:rPr sz="2600" spc="420" dirty="0">
                <a:latin typeface="EB Garamond 12"/>
                <a:cs typeface="EB Garamond 12"/>
              </a:rPr>
              <a:t>mg/dL</a:t>
            </a:r>
            <a:r>
              <a:rPr sz="2600" spc="-195" dirty="0">
                <a:latin typeface="EB Garamond 12"/>
                <a:cs typeface="EB Garamond 12"/>
              </a:rPr>
              <a:t> </a:t>
            </a:r>
            <a:r>
              <a:rPr sz="2600" spc="355" dirty="0">
                <a:latin typeface="EB Garamond 12"/>
                <a:cs typeface="EB Garamond 12"/>
              </a:rPr>
              <a:t>and/or  triglycerides </a:t>
            </a:r>
            <a:r>
              <a:rPr sz="2600" spc="385" dirty="0">
                <a:latin typeface="EB Garamond 12"/>
                <a:cs typeface="EB Garamond 12"/>
              </a:rPr>
              <a:t>&gt;250</a:t>
            </a:r>
            <a:r>
              <a:rPr sz="2600" spc="10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mg/dL.</a:t>
            </a:r>
            <a:endParaRPr sz="2600">
              <a:latin typeface="EB Garamond 12"/>
              <a:cs typeface="EB Garamond 12"/>
            </a:endParaRPr>
          </a:p>
          <a:p>
            <a:pPr marL="254000" indent="-241300">
              <a:lnSpc>
                <a:spcPct val="100000"/>
              </a:lnSpc>
              <a:spcBef>
                <a:spcPts val="530"/>
              </a:spcBef>
              <a:buChar char="•"/>
              <a:tabLst>
                <a:tab pos="254000" algn="l"/>
              </a:tabLst>
            </a:pPr>
            <a:r>
              <a:rPr sz="2600" spc="340" dirty="0">
                <a:latin typeface="EB Garamond 12"/>
                <a:cs typeface="EB Garamond 12"/>
              </a:rPr>
              <a:t>Polycystic </a:t>
            </a:r>
            <a:r>
              <a:rPr sz="2600" spc="409" dirty="0">
                <a:latin typeface="EB Garamond 12"/>
                <a:cs typeface="EB Garamond 12"/>
              </a:rPr>
              <a:t>ovary</a:t>
            </a:r>
            <a:r>
              <a:rPr sz="2600" spc="150" dirty="0">
                <a:latin typeface="EB Garamond 12"/>
                <a:cs typeface="EB Garamond 12"/>
              </a:rPr>
              <a:t> </a:t>
            </a:r>
            <a:r>
              <a:rPr sz="2600" spc="420" dirty="0">
                <a:latin typeface="EB Garamond 12"/>
                <a:cs typeface="EB Garamond 12"/>
              </a:rPr>
              <a:t>syndrome.</a:t>
            </a:r>
            <a:endParaRPr sz="2600">
              <a:latin typeface="EB Garamond 12"/>
              <a:cs typeface="EB Garamond 12"/>
            </a:endParaRPr>
          </a:p>
          <a:p>
            <a:pPr marL="12700" marR="5080">
              <a:lnSpc>
                <a:spcPts val="3080"/>
              </a:lnSpc>
              <a:spcBef>
                <a:spcPts val="690"/>
              </a:spcBef>
              <a:buChar char="•"/>
              <a:tabLst>
                <a:tab pos="254000" algn="l"/>
              </a:tabLst>
            </a:pPr>
            <a:r>
              <a:rPr sz="2600" spc="340" dirty="0">
                <a:latin typeface="EB Garamond 12"/>
                <a:cs typeface="EB Garamond 12"/>
              </a:rPr>
              <a:t>A1c </a:t>
            </a:r>
            <a:r>
              <a:rPr sz="2600" dirty="0">
                <a:latin typeface="RobotoRegular"/>
                <a:cs typeface="RobotoRegular"/>
              </a:rPr>
              <a:t>≥ </a:t>
            </a:r>
            <a:r>
              <a:rPr sz="2600" spc="120" dirty="0">
                <a:latin typeface="EB Garamond 12"/>
                <a:cs typeface="EB Garamond 12"/>
              </a:rPr>
              <a:t>5.7%, </a:t>
            </a:r>
            <a:r>
              <a:rPr sz="2600" spc="390" dirty="0">
                <a:latin typeface="EB Garamond 12"/>
                <a:cs typeface="EB Garamond 12"/>
              </a:rPr>
              <a:t>or </a:t>
            </a:r>
            <a:r>
              <a:rPr sz="2600" spc="415" dirty="0">
                <a:latin typeface="EB Garamond 12"/>
                <a:cs typeface="EB Garamond 12"/>
              </a:rPr>
              <a:t>impaired </a:t>
            </a:r>
            <a:r>
              <a:rPr sz="2600" spc="315" dirty="0">
                <a:latin typeface="EB Garamond 12"/>
                <a:cs typeface="EB Garamond 12"/>
              </a:rPr>
              <a:t>fasting </a:t>
            </a:r>
            <a:r>
              <a:rPr sz="2600" spc="375" dirty="0">
                <a:latin typeface="EB Garamond 12"/>
                <a:cs typeface="EB Garamond 12"/>
              </a:rPr>
              <a:t>glucose</a:t>
            </a:r>
            <a:r>
              <a:rPr sz="2600" spc="-130" dirty="0">
                <a:latin typeface="EB Garamond 12"/>
                <a:cs typeface="EB Garamond 12"/>
              </a:rPr>
              <a:t> </a:t>
            </a:r>
            <a:r>
              <a:rPr sz="2600" spc="390" dirty="0">
                <a:latin typeface="EB Garamond 12"/>
                <a:cs typeface="EB Garamond 12"/>
              </a:rPr>
              <a:t>or  </a:t>
            </a:r>
            <a:r>
              <a:rPr sz="2600" spc="375" dirty="0">
                <a:latin typeface="EB Garamond 12"/>
                <a:cs typeface="EB Garamond 12"/>
              </a:rPr>
              <a:t>glucose</a:t>
            </a:r>
            <a:r>
              <a:rPr sz="2600" spc="165" dirty="0">
                <a:latin typeface="EB Garamond 12"/>
                <a:cs typeface="EB Garamond 12"/>
              </a:rPr>
              <a:t> </a:t>
            </a:r>
            <a:r>
              <a:rPr sz="2600" spc="340" dirty="0">
                <a:latin typeface="EB Garamond 12"/>
                <a:cs typeface="EB Garamond 12"/>
              </a:rPr>
              <a:t>tolerance.</a:t>
            </a:r>
            <a:endParaRPr sz="2600">
              <a:latin typeface="EB Garamond 12"/>
              <a:cs typeface="EB Garamond 12"/>
            </a:endParaRPr>
          </a:p>
          <a:p>
            <a:pPr marL="12700" marR="470534">
              <a:lnSpc>
                <a:spcPts val="3080"/>
              </a:lnSpc>
              <a:spcBef>
                <a:spcPts val="665"/>
              </a:spcBef>
              <a:buChar char="•"/>
              <a:tabLst>
                <a:tab pos="254000" algn="l"/>
              </a:tabLst>
            </a:pPr>
            <a:r>
              <a:rPr sz="2600" spc="375" dirty="0">
                <a:latin typeface="EB Garamond 12"/>
                <a:cs typeface="EB Garamond 12"/>
              </a:rPr>
              <a:t>Signs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20" dirty="0">
                <a:latin typeface="EB Garamond 12"/>
                <a:cs typeface="EB Garamond 12"/>
              </a:rPr>
              <a:t>insulin </a:t>
            </a:r>
            <a:r>
              <a:rPr sz="2600" spc="360" dirty="0">
                <a:latin typeface="EB Garamond 12"/>
                <a:cs typeface="EB Garamond 12"/>
              </a:rPr>
              <a:t>resistance</a:t>
            </a:r>
            <a:r>
              <a:rPr sz="2600" spc="-35" dirty="0">
                <a:latin typeface="EB Garamond 12"/>
                <a:cs typeface="EB Garamond 12"/>
              </a:rPr>
              <a:t> </a:t>
            </a:r>
            <a:r>
              <a:rPr sz="2600" spc="305" dirty="0">
                <a:latin typeface="EB Garamond 12"/>
                <a:cs typeface="EB Garamond 12"/>
              </a:rPr>
              <a:t>(Acanthosis  </a:t>
            </a:r>
            <a:r>
              <a:rPr sz="2600" spc="290" dirty="0">
                <a:latin typeface="EB Garamond 12"/>
                <a:cs typeface="EB Garamond 12"/>
              </a:rPr>
              <a:t>Nigricans).</a:t>
            </a:r>
            <a:endParaRPr sz="2600">
              <a:latin typeface="EB Garamond 12"/>
              <a:cs typeface="EB Garamond 12"/>
            </a:endParaRPr>
          </a:p>
          <a:p>
            <a:pPr marL="254000" indent="-241300">
              <a:lnSpc>
                <a:spcPct val="100000"/>
              </a:lnSpc>
              <a:spcBef>
                <a:spcPts val="530"/>
              </a:spcBef>
              <a:buChar char="•"/>
              <a:tabLst>
                <a:tab pos="254000" algn="l"/>
              </a:tabLst>
            </a:pPr>
            <a:r>
              <a:rPr sz="2600" spc="335" dirty="0">
                <a:latin typeface="EB Garamond 12"/>
                <a:cs typeface="EB Garamond 12"/>
              </a:rPr>
              <a:t>History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65" dirty="0">
                <a:latin typeface="EB Garamond 12"/>
                <a:cs typeface="EB Garamond 12"/>
              </a:rPr>
              <a:t>cardiovascular</a:t>
            </a:r>
            <a:r>
              <a:rPr sz="2600" spc="55" dirty="0">
                <a:latin typeface="EB Garamond 12"/>
                <a:cs typeface="EB Garamond 12"/>
              </a:rPr>
              <a:t> </a:t>
            </a:r>
            <a:r>
              <a:rPr sz="2600" spc="350" dirty="0">
                <a:latin typeface="EB Garamond 12"/>
                <a:cs typeface="EB Garamond 12"/>
              </a:rPr>
              <a:t>disease.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28636" y="757235"/>
          <a:ext cx="7924800" cy="4652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0"/>
                <a:gridCol w="4038600"/>
                <a:gridCol w="1066800"/>
              </a:tblGrid>
              <a:tr h="76199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3890767">
                <a:tc>
                  <a:txBody>
                    <a:bodyPr/>
                    <a:lstStyle/>
                    <a:p>
                      <a:pPr marL="91440" marR="3930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Adults aged 40 to</a:t>
                      </a:r>
                      <a:r>
                        <a:rPr sz="2000" spc="-13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70  years who are  overweight or</a:t>
                      </a:r>
                      <a:r>
                        <a:rPr sz="2000" spc="-14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obese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311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 screening for abnormal blood  glucose as part of</a:t>
                      </a:r>
                      <a:r>
                        <a:rPr sz="2000" spc="-15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cardiovascular  risk assessment in adults aged  40 to 70 years who are  overweight or</a:t>
                      </a:r>
                      <a:r>
                        <a:rPr sz="2000" spc="-7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obese.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1440" marR="467995" indent="6350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Clinicians should </a:t>
                      </a: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offer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or refer  patients with abnormal blood  glucose to intensive</a:t>
                      </a:r>
                      <a:r>
                        <a:rPr sz="2000" spc="-13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behavioral  counseling interventions to  promote a healthful diet and  physical</a:t>
                      </a:r>
                      <a:r>
                        <a:rPr sz="2000" spc="-9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activity.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1399" y="2200922"/>
            <a:ext cx="4563745" cy="11264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908050" marR="5080" indent="-895350">
              <a:lnSpc>
                <a:spcPct val="100699"/>
              </a:lnSpc>
              <a:spcBef>
                <a:spcPts val="70"/>
              </a:spcBef>
            </a:pPr>
            <a:r>
              <a:rPr spc="-320" dirty="0"/>
              <a:t>:Health</a:t>
            </a:r>
            <a:r>
              <a:rPr spc="-575" dirty="0"/>
              <a:t> </a:t>
            </a:r>
            <a:r>
              <a:rPr spc="-290" dirty="0"/>
              <a:t>Maintenance  </a:t>
            </a:r>
            <a:r>
              <a:rPr spc="-215" dirty="0"/>
              <a:t>Ages</a:t>
            </a:r>
            <a:r>
              <a:rPr spc="-540" dirty="0"/>
              <a:t> </a:t>
            </a:r>
            <a:r>
              <a:rPr spc="-165" dirty="0"/>
              <a:t>50–59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458512"/>
            <a:ext cx="7628255" cy="6047168"/>
          </a:xfrm>
          <a:prstGeom prst="rect">
            <a:avLst/>
          </a:prstGeom>
        </p:spPr>
        <p:txBody>
          <a:bodyPr vert="horz" wrap="square" lIns="0" tIns="235585" rIns="0" bIns="0" rtlCol="0">
            <a:spAutoFit/>
          </a:bodyPr>
          <a:lstStyle/>
          <a:p>
            <a:pPr marL="770255" indent="-652780">
              <a:lnSpc>
                <a:spcPct val="100000"/>
              </a:lnSpc>
              <a:spcBef>
                <a:spcPts val="1855"/>
              </a:spcBef>
              <a:buFont typeface="Noto Sans Symbols"/>
              <a:buChar char="❑"/>
              <a:tabLst>
                <a:tab pos="770255" algn="l"/>
                <a:tab pos="770890" algn="l"/>
              </a:tabLst>
            </a:pPr>
            <a:r>
              <a:rPr sz="2000" b="1" spc="-265" dirty="0">
                <a:solidFill>
                  <a:srgbClr val="1F487C"/>
                </a:solidFill>
                <a:latin typeface="Verdana"/>
                <a:cs typeface="Verdana"/>
              </a:rPr>
              <a:t>Colorectal </a:t>
            </a:r>
            <a:r>
              <a:rPr sz="2000" b="1" spc="-300" dirty="0">
                <a:solidFill>
                  <a:srgbClr val="1F487C"/>
                </a:solidFill>
                <a:latin typeface="Verdana"/>
                <a:cs typeface="Verdana"/>
              </a:rPr>
              <a:t>cancer</a:t>
            </a:r>
            <a:r>
              <a:rPr sz="2000" b="1" spc="-90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2000" b="1" spc="-325" dirty="0">
                <a:solidFill>
                  <a:srgbClr val="1F487C"/>
                </a:solidFill>
                <a:latin typeface="Verdana"/>
                <a:cs typeface="Verdana"/>
              </a:rPr>
              <a:t>screening</a:t>
            </a:r>
            <a:endParaRPr sz="2000" dirty="0">
              <a:latin typeface="Verdana"/>
              <a:cs typeface="Verdana"/>
            </a:endParaRPr>
          </a:p>
          <a:p>
            <a:pPr marL="465455" marR="123825" indent="-453390">
              <a:lnSpc>
                <a:spcPts val="2770"/>
              </a:lnSpc>
              <a:spcBef>
                <a:spcPts val="152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45" dirty="0">
                <a:latin typeface="EB Garamond 12"/>
                <a:cs typeface="EB Garamond 12"/>
              </a:rPr>
              <a:t>This</a:t>
            </a:r>
            <a:r>
              <a:rPr sz="2000" spc="125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should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occur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40" dirty="0">
                <a:latin typeface="EB Garamond 12"/>
                <a:cs typeface="EB Garamond 12"/>
              </a:rPr>
              <a:t>from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age</a:t>
            </a:r>
            <a:r>
              <a:rPr sz="2000" spc="300" dirty="0">
                <a:latin typeface="EB Garamond 12"/>
                <a:cs typeface="EB Garamond 12"/>
              </a:rPr>
              <a:t> </a:t>
            </a:r>
            <a:r>
              <a:rPr sz="2000" spc="540" dirty="0">
                <a:latin typeface="EB Garamond 12"/>
                <a:cs typeface="EB Garamond 12"/>
              </a:rPr>
              <a:t>50</a:t>
            </a:r>
            <a:r>
              <a:rPr sz="2000" spc="140" dirty="0">
                <a:latin typeface="EB Garamond 12"/>
                <a:cs typeface="EB Garamond 12"/>
              </a:rPr>
              <a:t> </a:t>
            </a:r>
            <a:r>
              <a:rPr sz="2000" spc="285" dirty="0">
                <a:latin typeface="EB Garamond 12"/>
                <a:cs typeface="EB Garamond 12"/>
              </a:rPr>
              <a:t>to </a:t>
            </a:r>
            <a:r>
              <a:rPr sz="2000" spc="305" dirty="0">
                <a:latin typeface="EB Garamond 12"/>
                <a:cs typeface="EB Garamond 12"/>
              </a:rPr>
              <a:t>75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  </a:t>
            </a:r>
            <a:r>
              <a:rPr sz="2000" spc="360" dirty="0">
                <a:latin typeface="EB Garamond 12"/>
                <a:cs typeface="EB Garamond 12"/>
              </a:rPr>
              <a:t>using </a:t>
            </a:r>
            <a:r>
              <a:rPr sz="2000" spc="400" dirty="0">
                <a:latin typeface="EB Garamond 12"/>
                <a:cs typeface="EB Garamond 12"/>
              </a:rPr>
              <a:t>a </a:t>
            </a:r>
            <a:r>
              <a:rPr sz="2000" spc="370" dirty="0">
                <a:latin typeface="EB Garamond 12"/>
                <a:cs typeface="EB Garamond 12"/>
              </a:rPr>
              <a:t>variety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-265" dirty="0">
                <a:latin typeface="EB Garamond 12"/>
                <a:cs typeface="EB Garamond 12"/>
              </a:rPr>
              <a:t> </a:t>
            </a:r>
            <a:r>
              <a:rPr sz="2000" spc="260" dirty="0">
                <a:latin typeface="EB Garamond 12"/>
                <a:cs typeface="EB Garamond 12"/>
              </a:rPr>
              <a:t>tests.</a:t>
            </a:r>
            <a:endParaRPr sz="2000" dirty="0">
              <a:latin typeface="EB Garamond 12"/>
              <a:cs typeface="EB Garamond 12"/>
            </a:endParaRPr>
          </a:p>
          <a:p>
            <a:pPr marL="465455" marR="247650" indent="-453390">
              <a:lnSpc>
                <a:spcPts val="2770"/>
              </a:lnSpc>
              <a:spcBef>
                <a:spcPts val="61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05" dirty="0">
                <a:latin typeface="EB Garamond 12"/>
                <a:cs typeface="EB Garamond 12"/>
              </a:rPr>
              <a:t>Screening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with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40" dirty="0">
                <a:latin typeface="EB Garamond 12"/>
                <a:cs typeface="EB Garamond 12"/>
              </a:rPr>
              <a:t>fecal</a:t>
            </a:r>
            <a:r>
              <a:rPr sz="2000" spc="26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occult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blood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295" dirty="0">
                <a:latin typeface="EB Garamond 12"/>
                <a:cs typeface="EB Garamond 12"/>
              </a:rPr>
              <a:t>testing,  </a:t>
            </a:r>
            <a:r>
              <a:rPr sz="2000" spc="375" dirty="0">
                <a:latin typeface="EB Garamond 12"/>
                <a:cs typeface="EB Garamond 12"/>
              </a:rPr>
              <a:t>sigmoidoscopy, </a:t>
            </a:r>
            <a:r>
              <a:rPr sz="2000" spc="390" dirty="0">
                <a:latin typeface="EB Garamond 12"/>
                <a:cs typeface="EB Garamond 12"/>
              </a:rPr>
              <a:t>or colonoscopy </a:t>
            </a:r>
            <a:r>
              <a:rPr sz="2000" spc="405" dirty="0">
                <a:latin typeface="EB Garamond 12"/>
                <a:cs typeface="EB Garamond 12"/>
              </a:rPr>
              <a:t>reduces  </a:t>
            </a:r>
            <a:r>
              <a:rPr sz="2000" spc="320" dirty="0">
                <a:latin typeface="EB Garamond 12"/>
                <a:cs typeface="EB Garamond 12"/>
              </a:rPr>
              <a:t>mortality, </a:t>
            </a:r>
            <a:r>
              <a:rPr sz="2000" spc="409" dirty="0">
                <a:latin typeface="EB Garamond 12"/>
                <a:cs typeface="EB Garamond 12"/>
              </a:rPr>
              <a:t>assuming </a:t>
            </a:r>
            <a:r>
              <a:rPr sz="2000" spc="325" dirty="0">
                <a:latin typeface="EB Garamond 12"/>
                <a:cs typeface="EB Garamond 12"/>
              </a:rPr>
              <a:t>100% </a:t>
            </a:r>
            <a:r>
              <a:rPr sz="2000" spc="430" dirty="0">
                <a:latin typeface="EB Garamond 12"/>
                <a:cs typeface="EB Garamond 12"/>
              </a:rPr>
              <a:t>adherence </a:t>
            </a:r>
            <a:r>
              <a:rPr sz="2000" spc="285" dirty="0">
                <a:latin typeface="EB Garamond 12"/>
                <a:cs typeface="EB Garamond 12"/>
              </a:rPr>
              <a:t>to  </a:t>
            </a:r>
            <a:r>
              <a:rPr sz="2000" spc="425" dirty="0">
                <a:latin typeface="EB Garamond 12"/>
                <a:cs typeface="EB Garamond 12"/>
              </a:rPr>
              <a:t>any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80" dirty="0">
                <a:latin typeface="EB Garamond 12"/>
                <a:cs typeface="EB Garamond 12"/>
              </a:rPr>
              <a:t>these</a:t>
            </a:r>
            <a:r>
              <a:rPr sz="2000" spc="-17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regimens:</a:t>
            </a:r>
            <a:endParaRPr sz="2000" dirty="0">
              <a:latin typeface="EB Garamond 12"/>
              <a:cs typeface="EB Garamond 12"/>
            </a:endParaRPr>
          </a:p>
          <a:p>
            <a:pPr marL="198755" marR="986790" lvl="1" indent="88900">
              <a:lnSpc>
                <a:spcPts val="2780"/>
              </a:lnSpc>
              <a:spcBef>
                <a:spcPts val="615"/>
              </a:spcBef>
              <a:buAutoNum type="arabicParenBoth"/>
              <a:tabLst>
                <a:tab pos="745490" algn="l"/>
              </a:tabLst>
            </a:pPr>
            <a:r>
              <a:rPr sz="2000" spc="370" dirty="0">
                <a:latin typeface="EB Garamond 12"/>
                <a:cs typeface="EB Garamond 12"/>
              </a:rPr>
              <a:t>annual </a:t>
            </a:r>
            <a:r>
              <a:rPr sz="2000" spc="350" dirty="0">
                <a:latin typeface="EB Garamond 12"/>
                <a:cs typeface="EB Garamond 12"/>
              </a:rPr>
              <a:t>high-sensitivity </a:t>
            </a:r>
            <a:r>
              <a:rPr sz="2000" spc="340" dirty="0">
                <a:latin typeface="EB Garamond 12"/>
                <a:cs typeface="EB Garamond 12"/>
              </a:rPr>
              <a:t>fecal</a:t>
            </a:r>
            <a:r>
              <a:rPr sz="2000" spc="2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occult  </a:t>
            </a:r>
            <a:r>
              <a:rPr sz="2000" spc="365" dirty="0">
                <a:latin typeface="EB Garamond 12"/>
                <a:cs typeface="EB Garamond 12"/>
              </a:rPr>
              <a:t>blood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290" dirty="0">
                <a:latin typeface="EB Garamond 12"/>
                <a:cs typeface="EB Garamond 12"/>
              </a:rPr>
              <a:t>testing.</a:t>
            </a:r>
            <a:endParaRPr sz="2000" dirty="0">
              <a:latin typeface="EB Garamond 12"/>
              <a:cs typeface="EB Garamond 12"/>
            </a:endParaRPr>
          </a:p>
          <a:p>
            <a:pPr marL="198755" marR="65405" lvl="1" indent="88900">
              <a:lnSpc>
                <a:spcPts val="2770"/>
              </a:lnSpc>
              <a:spcBef>
                <a:spcPts val="595"/>
              </a:spcBef>
              <a:buAutoNum type="arabicParenBoth"/>
              <a:tabLst>
                <a:tab pos="808990" algn="l"/>
              </a:tabLst>
            </a:pPr>
            <a:r>
              <a:rPr sz="2000" spc="409" dirty="0">
                <a:latin typeface="EB Garamond 12"/>
                <a:cs typeface="EB Garamond 12"/>
              </a:rPr>
              <a:t>sigmoidoscopy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434" dirty="0">
                <a:latin typeface="EB Garamond 12"/>
                <a:cs typeface="EB Garamond 12"/>
              </a:rPr>
              <a:t>every</a:t>
            </a:r>
            <a:r>
              <a:rPr sz="2000" spc="290" dirty="0">
                <a:latin typeface="EB Garamond 12"/>
                <a:cs typeface="EB Garamond 12"/>
              </a:rPr>
              <a:t> </a:t>
            </a:r>
            <a:r>
              <a:rPr sz="2000" spc="540" dirty="0">
                <a:latin typeface="EB Garamond 12"/>
                <a:cs typeface="EB Garamond 12"/>
              </a:rPr>
              <a:t>5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405" dirty="0">
                <a:latin typeface="EB Garamond 12"/>
                <a:cs typeface="EB Garamond 12"/>
              </a:rPr>
              <a:t>,combined  </a:t>
            </a:r>
            <a:r>
              <a:rPr sz="2000" spc="325" dirty="0">
                <a:latin typeface="EB Garamond 12"/>
                <a:cs typeface="EB Garamond 12"/>
              </a:rPr>
              <a:t>with </a:t>
            </a:r>
            <a:r>
              <a:rPr sz="2000" spc="350" dirty="0">
                <a:latin typeface="EB Garamond 12"/>
                <a:cs typeface="EB Garamond 12"/>
              </a:rPr>
              <a:t>high-sensitivity </a:t>
            </a:r>
            <a:r>
              <a:rPr sz="2000" spc="340" dirty="0">
                <a:latin typeface="EB Garamond 12"/>
                <a:cs typeface="EB Garamond 12"/>
              </a:rPr>
              <a:t>fecal </a:t>
            </a:r>
            <a:r>
              <a:rPr sz="2000" spc="330" dirty="0">
                <a:latin typeface="EB Garamond 12"/>
                <a:cs typeface="EB Garamond 12"/>
              </a:rPr>
              <a:t>occult </a:t>
            </a:r>
            <a:r>
              <a:rPr sz="2000" spc="365" dirty="0">
                <a:latin typeface="EB Garamond 12"/>
                <a:cs typeface="EB Garamond 12"/>
              </a:rPr>
              <a:t>blood  </a:t>
            </a:r>
            <a:r>
              <a:rPr sz="2000" spc="320" dirty="0">
                <a:latin typeface="EB Garamond 12"/>
                <a:cs typeface="EB Garamond 12"/>
              </a:rPr>
              <a:t>testing </a:t>
            </a:r>
            <a:r>
              <a:rPr sz="2000" spc="434" dirty="0">
                <a:latin typeface="EB Garamond 12"/>
                <a:cs typeface="EB Garamond 12"/>
              </a:rPr>
              <a:t>every </a:t>
            </a:r>
            <a:r>
              <a:rPr sz="2000" spc="630" dirty="0">
                <a:latin typeface="EB Garamond 12"/>
                <a:cs typeface="EB Garamond 12"/>
              </a:rPr>
              <a:t>3</a:t>
            </a:r>
            <a:r>
              <a:rPr sz="2000" spc="-23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years, </a:t>
            </a:r>
            <a:r>
              <a:rPr sz="2000" spc="390" dirty="0">
                <a:latin typeface="EB Garamond 12"/>
                <a:cs typeface="EB Garamond 12"/>
              </a:rPr>
              <a:t>or</a:t>
            </a:r>
            <a:endParaRPr sz="2000" dirty="0">
              <a:latin typeface="EB Garamond 12"/>
              <a:cs typeface="EB Garamond 12"/>
            </a:endParaRPr>
          </a:p>
          <a:p>
            <a:pPr marL="198755" marR="90805" lvl="1" indent="88900">
              <a:lnSpc>
                <a:spcPts val="2780"/>
              </a:lnSpc>
              <a:spcBef>
                <a:spcPts val="610"/>
              </a:spcBef>
              <a:buAutoNum type="arabicParenBoth"/>
              <a:tabLst>
                <a:tab pos="796290" algn="l"/>
              </a:tabLst>
            </a:pP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390" dirty="0">
                <a:latin typeface="EB Garamond 12"/>
                <a:cs typeface="EB Garamond 12"/>
              </a:rPr>
              <a:t>colonoscopy </a:t>
            </a:r>
            <a:r>
              <a:rPr sz="2000" spc="280" dirty="0">
                <a:latin typeface="EB Garamond 12"/>
                <a:cs typeface="EB Garamond 12"/>
              </a:rPr>
              <a:t>at </a:t>
            </a:r>
            <a:r>
              <a:rPr sz="2000" spc="335" dirty="0">
                <a:latin typeface="EB Garamond 12"/>
                <a:cs typeface="EB Garamond 12"/>
              </a:rPr>
              <a:t>intervals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-190" dirty="0">
                <a:latin typeface="EB Garamond 12"/>
                <a:cs typeface="EB Garamond 12"/>
              </a:rPr>
              <a:t> </a:t>
            </a:r>
            <a:r>
              <a:rPr sz="2000" spc="470" dirty="0">
                <a:latin typeface="EB Garamond 12"/>
                <a:cs typeface="EB Garamond 12"/>
              </a:rPr>
              <a:t>10  </a:t>
            </a:r>
            <a:r>
              <a:rPr sz="2000" spc="355" dirty="0">
                <a:latin typeface="EB Garamond 12"/>
                <a:cs typeface="EB Garamond 12"/>
              </a:rPr>
              <a:t>years.</a:t>
            </a:r>
            <a:endParaRPr sz="2000" dirty="0">
              <a:latin typeface="EB Garamond 12"/>
              <a:cs typeface="EB Garamond 12"/>
            </a:endParaRPr>
          </a:p>
          <a:p>
            <a:pPr marL="287655">
              <a:lnSpc>
                <a:spcPct val="100000"/>
              </a:lnSpc>
              <a:spcBef>
                <a:spcPts val="215"/>
              </a:spcBef>
            </a:pPr>
            <a:r>
              <a:rPr sz="2000" spc="420" dirty="0">
                <a:latin typeface="EB Garamond 12"/>
                <a:cs typeface="EB Garamond 12"/>
              </a:rPr>
              <a:t>Evidence </a:t>
            </a:r>
            <a:r>
              <a:rPr sz="2000" spc="295" dirty="0">
                <a:latin typeface="EB Garamond 12"/>
                <a:cs typeface="EB Garamond 12"/>
              </a:rPr>
              <a:t>is </a:t>
            </a:r>
            <a:r>
              <a:rPr sz="2000" spc="360" dirty="0">
                <a:latin typeface="EB Garamond 12"/>
                <a:cs typeface="EB Garamond 12"/>
              </a:rPr>
              <a:t>insuﬃcient </a:t>
            </a:r>
            <a:r>
              <a:rPr sz="2000" spc="390" dirty="0">
                <a:latin typeface="EB Garamond 12"/>
                <a:cs typeface="EB Garamond 12"/>
              </a:rPr>
              <a:t>regarding</a:t>
            </a:r>
            <a:r>
              <a:rPr sz="2000" spc="-21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04836" y="681036"/>
          <a:ext cx="7926070" cy="50596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6385"/>
                <a:gridCol w="4845050"/>
                <a:gridCol w="1524635"/>
              </a:tblGrid>
              <a:tr h="149489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3564767">
                <a:tc>
                  <a:txBody>
                    <a:bodyPr/>
                    <a:lstStyle/>
                    <a:p>
                      <a:pPr marL="91440" marR="2667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Adults  aged 50</a:t>
                      </a:r>
                      <a:r>
                        <a:rPr sz="2000" spc="-19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2000" spc="-1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565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screening  for colorectal cancer starting at age 50  years and continuing until age 75</a:t>
                      </a:r>
                      <a:r>
                        <a:rPr sz="2000" spc="-13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years.  The risks and benefits of </a:t>
                      </a:r>
                      <a:r>
                        <a:rPr sz="2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different 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screening methods</a:t>
                      </a:r>
                      <a:r>
                        <a:rPr sz="2000" spc="-7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3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vary.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36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A</a:t>
                      </a:r>
                      <a:endParaRPr sz="3600">
                        <a:latin typeface="Arial"/>
                        <a:cs typeface="Arial"/>
                      </a:endParaRPr>
                    </a:p>
                  </a:txBody>
                  <a:tcPr marL="0" marR="0" marT="2667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414551"/>
            <a:ext cx="7510780" cy="3139440"/>
          </a:xfrm>
          <a:prstGeom prst="rect">
            <a:avLst/>
          </a:prstGeom>
        </p:spPr>
        <p:txBody>
          <a:bodyPr vert="horz" wrap="square" lIns="0" tIns="279400" rIns="0" bIns="0" rtlCol="0">
            <a:spAutoFit/>
          </a:bodyPr>
          <a:lstStyle/>
          <a:p>
            <a:pPr marL="770255" indent="-652780">
              <a:lnSpc>
                <a:spcPct val="100000"/>
              </a:lnSpc>
              <a:spcBef>
                <a:spcPts val="2200"/>
              </a:spcBef>
              <a:buFont typeface="Noto Sans Symbols"/>
              <a:buChar char="❑"/>
              <a:tabLst>
                <a:tab pos="770255" algn="l"/>
                <a:tab pos="770890" algn="l"/>
              </a:tabLst>
            </a:pPr>
            <a:r>
              <a:rPr sz="4000" b="1" spc="-335" dirty="0">
                <a:solidFill>
                  <a:srgbClr val="1F487C"/>
                </a:solidFill>
                <a:latin typeface="Verdana"/>
                <a:cs typeface="Verdana"/>
              </a:rPr>
              <a:t>Hypertension</a:t>
            </a:r>
            <a:endParaRPr sz="4000">
              <a:latin typeface="Verdana"/>
              <a:cs typeface="Verdana"/>
            </a:endParaRPr>
          </a:p>
          <a:p>
            <a:pPr marL="465455" indent="-453390">
              <a:lnSpc>
                <a:spcPct val="100000"/>
              </a:lnSpc>
              <a:spcBef>
                <a:spcPts val="137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430" dirty="0">
                <a:latin typeface="EB Garamond 12"/>
                <a:cs typeface="EB Garamond 12"/>
              </a:rPr>
              <a:t>Screen</a:t>
            </a:r>
            <a:r>
              <a:rPr sz="2600" spc="120" dirty="0">
                <a:latin typeface="EB Garamond 12"/>
                <a:cs typeface="EB Garamond 12"/>
              </a:rPr>
              <a:t> </a:t>
            </a:r>
            <a:r>
              <a:rPr sz="2600" spc="434" dirty="0">
                <a:latin typeface="EB Garamond 12"/>
                <a:cs typeface="EB Garamond 12"/>
              </a:rPr>
              <a:t>every</a:t>
            </a:r>
            <a:r>
              <a:rPr sz="2600" spc="300" dirty="0">
                <a:latin typeface="EB Garamond 12"/>
                <a:cs typeface="EB Garamond 12"/>
              </a:rPr>
              <a:t> </a:t>
            </a:r>
            <a:r>
              <a:rPr sz="2600" spc="500" dirty="0">
                <a:latin typeface="EB Garamond 12"/>
                <a:cs typeface="EB Garamond 12"/>
              </a:rPr>
              <a:t>2</a:t>
            </a:r>
            <a:r>
              <a:rPr sz="2600" spc="170" dirty="0">
                <a:latin typeface="EB Garamond 12"/>
                <a:cs typeface="EB Garamond 12"/>
              </a:rPr>
              <a:t> </a:t>
            </a:r>
            <a:r>
              <a:rPr sz="2600" spc="409" dirty="0">
                <a:latin typeface="EB Garamond 12"/>
                <a:cs typeface="EB Garamond 12"/>
              </a:rPr>
              <a:t>years</a:t>
            </a:r>
            <a:r>
              <a:rPr sz="2600" spc="220" dirty="0">
                <a:latin typeface="EB Garamond 12"/>
                <a:cs typeface="EB Garamond 12"/>
              </a:rPr>
              <a:t> </a:t>
            </a:r>
            <a:r>
              <a:rPr sz="2600" spc="245" dirty="0">
                <a:latin typeface="EB Garamond 12"/>
                <a:cs typeface="EB Garamond 12"/>
              </a:rPr>
              <a:t>if</a:t>
            </a:r>
            <a:r>
              <a:rPr sz="2600" spc="220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blood</a:t>
            </a:r>
            <a:r>
              <a:rPr sz="2600" spc="270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pressure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295" dirty="0">
                <a:latin typeface="EB Garamond 12"/>
                <a:cs typeface="EB Garamond 12"/>
              </a:rPr>
              <a:t>is</a:t>
            </a:r>
            <a:endParaRPr sz="2600">
              <a:latin typeface="EB Garamond 12"/>
              <a:cs typeface="EB Garamond 12"/>
            </a:endParaRPr>
          </a:p>
          <a:p>
            <a:pPr marL="465455">
              <a:lnSpc>
                <a:spcPct val="100000"/>
              </a:lnSpc>
              <a:spcBef>
                <a:spcPts val="30"/>
              </a:spcBef>
            </a:pPr>
            <a:r>
              <a:rPr sz="2600" spc="355" dirty="0">
                <a:latin typeface="EB Garamond 12"/>
                <a:cs typeface="EB Garamond 12"/>
              </a:rPr>
              <a:t>&lt;120/80</a:t>
            </a:r>
            <a:r>
              <a:rPr sz="2600" spc="215" dirty="0">
                <a:latin typeface="EB Garamond 12"/>
                <a:cs typeface="EB Garamond 12"/>
              </a:rPr>
              <a:t> </a:t>
            </a:r>
            <a:r>
              <a:rPr sz="2600" spc="550" dirty="0">
                <a:latin typeface="EB Garamond 12"/>
                <a:cs typeface="EB Garamond 12"/>
              </a:rPr>
              <a:t>mmHg</a:t>
            </a:r>
            <a:endParaRPr sz="2600">
              <a:latin typeface="EB Garamond 12"/>
              <a:cs typeface="EB Garamond 12"/>
            </a:endParaRPr>
          </a:p>
          <a:p>
            <a:pPr marL="465455" marR="5080" indent="-453390">
              <a:lnSpc>
                <a:spcPct val="99800"/>
              </a:lnSpc>
              <a:spcBef>
                <a:spcPts val="63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440" dirty="0">
                <a:latin typeface="EB Garamond 12"/>
                <a:cs typeface="EB Garamond 12"/>
              </a:rPr>
              <a:t>Every</a:t>
            </a:r>
            <a:r>
              <a:rPr sz="2600" spc="220" dirty="0">
                <a:latin typeface="EB Garamond 12"/>
                <a:cs typeface="EB Garamond 12"/>
              </a:rPr>
              <a:t> </a:t>
            </a:r>
            <a:r>
              <a:rPr sz="2600" spc="425" dirty="0">
                <a:latin typeface="EB Garamond 12"/>
                <a:cs typeface="EB Garamond 12"/>
              </a:rPr>
              <a:t>year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with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20" dirty="0">
                <a:latin typeface="EB Garamond 12"/>
                <a:cs typeface="EB Garamond 12"/>
              </a:rPr>
              <a:t>systolic</a:t>
            </a:r>
            <a:r>
              <a:rPr sz="2600" spc="210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blood</a:t>
            </a:r>
            <a:r>
              <a:rPr sz="2600" spc="275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pressure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of  </a:t>
            </a:r>
            <a:r>
              <a:rPr sz="2600" spc="484" dirty="0">
                <a:latin typeface="EB Garamond 12"/>
                <a:cs typeface="EB Garamond 12"/>
              </a:rPr>
              <a:t>120–139 </a:t>
            </a:r>
            <a:r>
              <a:rPr sz="2600" spc="550" dirty="0">
                <a:latin typeface="EB Garamond 12"/>
                <a:cs typeface="EB Garamond 12"/>
              </a:rPr>
              <a:t>mmHg </a:t>
            </a:r>
            <a:r>
              <a:rPr sz="2600" spc="390" dirty="0">
                <a:latin typeface="EB Garamond 12"/>
                <a:cs typeface="EB Garamond 12"/>
              </a:rPr>
              <a:t>or </a:t>
            </a:r>
            <a:r>
              <a:rPr sz="2600" spc="320" dirty="0">
                <a:latin typeface="EB Garamond 12"/>
                <a:cs typeface="EB Garamond 12"/>
              </a:rPr>
              <a:t>diastolic </a:t>
            </a:r>
            <a:r>
              <a:rPr sz="2600" spc="365" dirty="0">
                <a:latin typeface="EB Garamond 12"/>
                <a:cs typeface="EB Garamond 12"/>
              </a:rPr>
              <a:t>blood  </a:t>
            </a:r>
            <a:r>
              <a:rPr sz="2600" spc="385" dirty="0">
                <a:latin typeface="EB Garamond 12"/>
                <a:cs typeface="EB Garamond 12"/>
              </a:rPr>
              <a:t>pressure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475" dirty="0">
                <a:latin typeface="EB Garamond 12"/>
                <a:cs typeface="EB Garamond 12"/>
              </a:rPr>
              <a:t>80–90</a:t>
            </a:r>
            <a:r>
              <a:rPr sz="2600" spc="-70" dirty="0">
                <a:latin typeface="EB Garamond 12"/>
                <a:cs typeface="EB Garamond 12"/>
              </a:rPr>
              <a:t> </a:t>
            </a:r>
            <a:r>
              <a:rPr sz="2600" spc="455" dirty="0">
                <a:latin typeface="EB Garamond 12"/>
                <a:cs typeface="EB Garamond 12"/>
              </a:rPr>
              <a:t>mmHg.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152400"/>
            <a:ext cx="6427470" cy="11264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622300" marR="5080" indent="-609600">
              <a:lnSpc>
                <a:spcPct val="100699"/>
              </a:lnSpc>
              <a:spcBef>
                <a:spcPts val="70"/>
              </a:spcBef>
              <a:buFont typeface="Noto Sans Symbols"/>
              <a:buChar char="❑"/>
              <a:tabLst>
                <a:tab pos="621665" algn="l"/>
                <a:tab pos="622300" algn="l"/>
              </a:tabLst>
            </a:pPr>
            <a:r>
              <a:rPr sz="3600" b="1" spc="-235" dirty="0">
                <a:solidFill>
                  <a:srgbClr val="1F487C"/>
                </a:solidFill>
                <a:latin typeface="Verdana"/>
                <a:cs typeface="Verdana"/>
              </a:rPr>
              <a:t>Prostate </a:t>
            </a:r>
            <a:r>
              <a:rPr sz="3600" b="1" spc="-270" dirty="0">
                <a:solidFill>
                  <a:srgbClr val="1F487C"/>
                </a:solidFill>
                <a:latin typeface="Verdana"/>
                <a:cs typeface="Verdana"/>
              </a:rPr>
              <a:t>cancer</a:t>
            </a:r>
            <a:r>
              <a:rPr sz="3600" b="1" spc="-85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290" dirty="0">
                <a:solidFill>
                  <a:srgbClr val="1F487C"/>
                </a:solidFill>
                <a:latin typeface="Verdana"/>
                <a:cs typeface="Verdana"/>
              </a:rPr>
              <a:t>screening  </a:t>
            </a:r>
            <a:r>
              <a:rPr sz="3600" b="1" spc="-390" dirty="0">
                <a:solidFill>
                  <a:srgbClr val="1F487C"/>
                </a:solidFill>
                <a:latin typeface="Verdana"/>
                <a:cs typeface="Verdana"/>
              </a:rPr>
              <a:t>(Grade</a:t>
            </a:r>
            <a:r>
              <a:rPr sz="3600" b="1" spc="-51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415" dirty="0">
                <a:solidFill>
                  <a:srgbClr val="1F487C"/>
                </a:solidFill>
                <a:latin typeface="Verdana"/>
                <a:cs typeface="Verdana"/>
              </a:rPr>
              <a:t>C)</a:t>
            </a:r>
            <a:endParaRPr sz="36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1264920"/>
            <a:ext cx="7643495" cy="559308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54025" marR="341630" indent="-441959">
              <a:lnSpc>
                <a:spcPts val="2630"/>
              </a:lnSpc>
              <a:spcBef>
                <a:spcPts val="400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454025" algn="l"/>
                <a:tab pos="454659" algn="l"/>
              </a:tabLst>
            </a:pPr>
            <a:r>
              <a:rPr sz="2000" spc="335" dirty="0">
                <a:latin typeface="EB Garamond 12"/>
                <a:cs typeface="EB Garamond 12"/>
              </a:rPr>
              <a:t>For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509" dirty="0">
                <a:latin typeface="EB Garamond 12"/>
                <a:cs typeface="EB Garamond 12"/>
              </a:rPr>
              <a:t>men</a:t>
            </a:r>
            <a:r>
              <a:rPr sz="2000" spc="155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aged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500" dirty="0">
                <a:latin typeface="EB Garamond 12"/>
                <a:cs typeface="EB Garamond 12"/>
              </a:rPr>
              <a:t>55</a:t>
            </a:r>
            <a:r>
              <a:rPr sz="2000" spc="245" dirty="0">
                <a:latin typeface="EB Garamond 12"/>
                <a:cs typeface="EB Garamond 12"/>
              </a:rPr>
              <a:t> </a:t>
            </a:r>
            <a:r>
              <a:rPr sz="2000" spc="265" dirty="0">
                <a:latin typeface="EB Garamond 12"/>
                <a:cs typeface="EB Garamond 12"/>
              </a:rPr>
              <a:t>to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69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years,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the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decision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265" dirty="0">
                <a:latin typeface="EB Garamond 12"/>
                <a:cs typeface="EB Garamond 12"/>
              </a:rPr>
              <a:t>to  </a:t>
            </a:r>
            <a:r>
              <a:rPr sz="2000" spc="380" dirty="0">
                <a:latin typeface="EB Garamond 12"/>
                <a:cs typeface="EB Garamond 12"/>
              </a:rPr>
              <a:t>undergo </a:t>
            </a:r>
            <a:r>
              <a:rPr sz="2000" spc="350" dirty="0">
                <a:latin typeface="EB Garamond 12"/>
                <a:cs typeface="EB Garamond 12"/>
              </a:rPr>
              <a:t>periodic </a:t>
            </a:r>
            <a:r>
              <a:rPr sz="2000" spc="335" dirty="0">
                <a:latin typeface="EB Garamond 12"/>
                <a:cs typeface="EB Garamond 12"/>
              </a:rPr>
              <a:t>prostate-speciﬁc antigen  </a:t>
            </a:r>
            <a:r>
              <a:rPr sz="2000" spc="295" dirty="0">
                <a:latin typeface="EB Garamond 12"/>
                <a:cs typeface="EB Garamond 12"/>
              </a:rPr>
              <a:t>(PSA)–based </a:t>
            </a:r>
            <a:r>
              <a:rPr sz="2000" spc="365" dirty="0">
                <a:latin typeface="EB Garamond 12"/>
                <a:cs typeface="EB Garamond 12"/>
              </a:rPr>
              <a:t>screening </a:t>
            </a:r>
            <a:r>
              <a:rPr sz="2000" spc="305" dirty="0">
                <a:latin typeface="EB Garamond 12"/>
                <a:cs typeface="EB Garamond 12"/>
              </a:rPr>
              <a:t>for </a:t>
            </a:r>
            <a:r>
              <a:rPr sz="2000" spc="315" dirty="0">
                <a:latin typeface="EB Garamond 12"/>
                <a:cs typeface="EB Garamond 12"/>
              </a:rPr>
              <a:t>prostate </a:t>
            </a:r>
            <a:r>
              <a:rPr sz="2000" spc="380" dirty="0">
                <a:latin typeface="EB Garamond 12"/>
                <a:cs typeface="EB Garamond 12"/>
              </a:rPr>
              <a:t>cancer  </a:t>
            </a:r>
            <a:r>
              <a:rPr sz="2000" spc="345" dirty="0">
                <a:latin typeface="EB Garamond 12"/>
                <a:cs typeface="EB Garamond 12"/>
              </a:rPr>
              <a:t>should </a:t>
            </a:r>
            <a:r>
              <a:rPr sz="2000" spc="385" dirty="0">
                <a:latin typeface="EB Garamond 12"/>
                <a:cs typeface="EB Garamond 12"/>
              </a:rPr>
              <a:t>be </a:t>
            </a:r>
            <a:r>
              <a:rPr sz="2000" spc="380" dirty="0">
                <a:latin typeface="EB Garamond 12"/>
                <a:cs typeface="EB Garamond 12"/>
              </a:rPr>
              <a:t>an</a:t>
            </a:r>
            <a:r>
              <a:rPr sz="2000" spc="-275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individual one.</a:t>
            </a:r>
            <a:endParaRPr sz="2000" dirty="0">
              <a:latin typeface="EB Garamond 12"/>
              <a:cs typeface="EB Garamond 12"/>
            </a:endParaRPr>
          </a:p>
          <a:p>
            <a:pPr marL="454025" marR="5080" indent="-441959">
              <a:lnSpc>
                <a:spcPts val="2630"/>
              </a:lnSpc>
              <a:spcBef>
                <a:spcPts val="505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539750" algn="l"/>
                <a:tab pos="540385" algn="l"/>
              </a:tabLst>
            </a:pPr>
            <a:r>
              <a:rPr sz="2000" dirty="0"/>
              <a:t>	</a:t>
            </a:r>
            <a:r>
              <a:rPr sz="2000" spc="370" dirty="0">
                <a:latin typeface="EB Garamond 12"/>
                <a:cs typeface="EB Garamond 12"/>
              </a:rPr>
              <a:t>Before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deciding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whether</a:t>
            </a:r>
            <a:r>
              <a:rPr sz="2000" spc="140" dirty="0">
                <a:latin typeface="EB Garamond 12"/>
                <a:cs typeface="EB Garamond 12"/>
              </a:rPr>
              <a:t> </a:t>
            </a:r>
            <a:r>
              <a:rPr sz="2000" spc="265" dirty="0">
                <a:latin typeface="EB Garamond 12"/>
                <a:cs typeface="EB Garamond 12"/>
              </a:rPr>
              <a:t>to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be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screened,</a:t>
            </a:r>
            <a:r>
              <a:rPr sz="2000" spc="265" dirty="0">
                <a:latin typeface="EB Garamond 12"/>
                <a:cs typeface="EB Garamond 12"/>
              </a:rPr>
              <a:t> </a:t>
            </a:r>
            <a:r>
              <a:rPr sz="2000" spc="509" dirty="0">
                <a:latin typeface="EB Garamond 12"/>
                <a:cs typeface="EB Garamond 12"/>
              </a:rPr>
              <a:t>men  </a:t>
            </a:r>
            <a:r>
              <a:rPr sz="2000" spc="345" dirty="0">
                <a:latin typeface="EB Garamond 12"/>
                <a:cs typeface="EB Garamond 12"/>
              </a:rPr>
              <a:t>should </a:t>
            </a:r>
            <a:r>
              <a:rPr sz="2000" spc="385" dirty="0">
                <a:latin typeface="EB Garamond 12"/>
                <a:cs typeface="EB Garamond 12"/>
              </a:rPr>
              <a:t>have </a:t>
            </a:r>
            <a:r>
              <a:rPr sz="2000" spc="380" dirty="0">
                <a:latin typeface="EB Garamond 12"/>
                <a:cs typeface="EB Garamond 12"/>
              </a:rPr>
              <a:t>an </a:t>
            </a:r>
            <a:r>
              <a:rPr sz="2000" spc="330" dirty="0">
                <a:latin typeface="EB Garamond 12"/>
                <a:cs typeface="EB Garamond 12"/>
              </a:rPr>
              <a:t>opportunity </a:t>
            </a:r>
            <a:r>
              <a:rPr sz="2000" spc="265" dirty="0">
                <a:latin typeface="EB Garamond 12"/>
                <a:cs typeface="EB Garamond 12"/>
              </a:rPr>
              <a:t>to </a:t>
            </a:r>
            <a:r>
              <a:rPr sz="2000" spc="330" dirty="0">
                <a:latin typeface="EB Garamond 12"/>
                <a:cs typeface="EB Garamond 12"/>
              </a:rPr>
              <a:t>discuss </a:t>
            </a:r>
            <a:r>
              <a:rPr sz="2000" spc="335" dirty="0">
                <a:latin typeface="EB Garamond 12"/>
                <a:cs typeface="EB Garamond 12"/>
              </a:rPr>
              <a:t>the  </a:t>
            </a:r>
            <a:r>
              <a:rPr sz="2000" spc="300" dirty="0">
                <a:latin typeface="EB Garamond 12"/>
                <a:cs typeface="EB Garamond 12"/>
              </a:rPr>
              <a:t>potential </a:t>
            </a:r>
            <a:r>
              <a:rPr sz="2000" spc="335" dirty="0">
                <a:latin typeface="EB Garamond 12"/>
                <a:cs typeface="EB Garamond 12"/>
              </a:rPr>
              <a:t>beneﬁts </a:t>
            </a:r>
            <a:r>
              <a:rPr sz="2000" spc="390" dirty="0">
                <a:latin typeface="EB Garamond 12"/>
                <a:cs typeface="EB Garamond 12"/>
              </a:rPr>
              <a:t>and </a:t>
            </a:r>
            <a:r>
              <a:rPr sz="2000" spc="430" dirty="0">
                <a:latin typeface="EB Garamond 12"/>
                <a:cs typeface="EB Garamond 12"/>
              </a:rPr>
              <a:t>harms </a:t>
            </a:r>
            <a:r>
              <a:rPr sz="2000" spc="305" dirty="0">
                <a:latin typeface="EB Garamond 12"/>
                <a:cs typeface="EB Garamond 12"/>
              </a:rPr>
              <a:t>of </a:t>
            </a:r>
            <a:r>
              <a:rPr sz="2000" spc="365" dirty="0">
                <a:latin typeface="EB Garamond 12"/>
                <a:cs typeface="EB Garamond 12"/>
              </a:rPr>
              <a:t>screening  </a:t>
            </a:r>
            <a:r>
              <a:rPr sz="2000" spc="300" dirty="0">
                <a:latin typeface="EB Garamond 12"/>
                <a:cs typeface="EB Garamond 12"/>
              </a:rPr>
              <a:t>with </a:t>
            </a:r>
            <a:r>
              <a:rPr sz="2000" spc="310" dirty="0">
                <a:latin typeface="EB Garamond 12"/>
                <a:cs typeface="EB Garamond 12"/>
              </a:rPr>
              <a:t>their clinician </a:t>
            </a:r>
            <a:r>
              <a:rPr sz="2000" spc="390" dirty="0">
                <a:latin typeface="EB Garamond 12"/>
                <a:cs typeface="EB Garamond 12"/>
              </a:rPr>
              <a:t>and </a:t>
            </a:r>
            <a:r>
              <a:rPr sz="2000" spc="265" dirty="0">
                <a:latin typeface="EB Garamond 12"/>
                <a:cs typeface="EB Garamond 12"/>
              </a:rPr>
              <a:t>to </a:t>
            </a:r>
            <a:r>
              <a:rPr sz="2000" spc="345" dirty="0">
                <a:latin typeface="EB Garamond 12"/>
                <a:cs typeface="EB Garamond 12"/>
              </a:rPr>
              <a:t>incorporate </a:t>
            </a:r>
            <a:r>
              <a:rPr sz="2000" spc="310" dirty="0">
                <a:latin typeface="EB Garamond 12"/>
                <a:cs typeface="EB Garamond 12"/>
              </a:rPr>
              <a:t>their  </a:t>
            </a:r>
            <a:r>
              <a:rPr sz="2000" spc="345" dirty="0">
                <a:latin typeface="EB Garamond 12"/>
                <a:cs typeface="EB Garamond 12"/>
              </a:rPr>
              <a:t>values</a:t>
            </a:r>
            <a:r>
              <a:rPr sz="2000" spc="145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and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preferences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in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the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decision.</a:t>
            </a:r>
            <a:endParaRPr sz="2000" dirty="0">
              <a:latin typeface="EB Garamond 12"/>
              <a:cs typeface="EB Garamond 12"/>
            </a:endParaRPr>
          </a:p>
          <a:p>
            <a:pPr marL="454025" marR="331470" indent="-441959" algn="just">
              <a:lnSpc>
                <a:spcPts val="2630"/>
              </a:lnSpc>
              <a:spcBef>
                <a:spcPts val="500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540385" algn="l"/>
              </a:tabLst>
            </a:pPr>
            <a:r>
              <a:rPr sz="2000" dirty="0"/>
              <a:t>	</a:t>
            </a:r>
            <a:r>
              <a:rPr sz="2000" spc="375" dirty="0">
                <a:latin typeface="EB Garamond 12"/>
                <a:cs typeface="EB Garamond 12"/>
              </a:rPr>
              <a:t>Screening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oﬀers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a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small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300" dirty="0">
                <a:latin typeface="EB Garamond 12"/>
                <a:cs typeface="EB Garamond 12"/>
              </a:rPr>
              <a:t>potential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40" dirty="0">
                <a:latin typeface="EB Garamond 12"/>
                <a:cs typeface="EB Garamond 12"/>
              </a:rPr>
              <a:t>beneﬁt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of  </a:t>
            </a:r>
            <a:r>
              <a:rPr sz="2000" spc="360" dirty="0">
                <a:latin typeface="EB Garamond 12"/>
                <a:cs typeface="EB Garamond 12"/>
              </a:rPr>
              <a:t>reducing</a:t>
            </a:r>
            <a:r>
              <a:rPr sz="2000" spc="11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the</a:t>
            </a:r>
            <a:r>
              <a:rPr sz="2000" spc="285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chance</a:t>
            </a:r>
            <a:r>
              <a:rPr sz="2000" spc="150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of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death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from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15" dirty="0">
                <a:latin typeface="EB Garamond 12"/>
                <a:cs typeface="EB Garamond 12"/>
              </a:rPr>
              <a:t>prostate  </a:t>
            </a:r>
            <a:r>
              <a:rPr sz="2000" spc="380" dirty="0">
                <a:latin typeface="EB Garamond 12"/>
                <a:cs typeface="EB Garamond 12"/>
              </a:rPr>
              <a:t>cancer </a:t>
            </a:r>
            <a:r>
              <a:rPr sz="2000" spc="305" dirty="0">
                <a:latin typeface="EB Garamond 12"/>
                <a:cs typeface="EB Garamond 12"/>
              </a:rPr>
              <a:t>in </a:t>
            </a:r>
            <a:r>
              <a:rPr sz="2000" spc="459" dirty="0">
                <a:latin typeface="EB Garamond 12"/>
                <a:cs typeface="EB Garamond 12"/>
              </a:rPr>
              <a:t>some</a:t>
            </a:r>
            <a:r>
              <a:rPr sz="2000" spc="-90" dirty="0">
                <a:latin typeface="EB Garamond 12"/>
                <a:cs typeface="EB Garamond 12"/>
              </a:rPr>
              <a:t> </a:t>
            </a:r>
            <a:r>
              <a:rPr sz="2000" spc="405" dirty="0">
                <a:latin typeface="EB Garamond 12"/>
                <a:cs typeface="EB Garamond 12"/>
              </a:rPr>
              <a:t>men.</a:t>
            </a:r>
            <a:endParaRPr sz="2000" dirty="0">
              <a:latin typeface="EB Garamond 12"/>
              <a:cs typeface="EB Garamond 12"/>
            </a:endParaRPr>
          </a:p>
          <a:p>
            <a:pPr marL="454025" marR="113030" indent="-441959">
              <a:lnSpc>
                <a:spcPts val="2620"/>
              </a:lnSpc>
              <a:spcBef>
                <a:spcPts val="515"/>
              </a:spcBef>
              <a:buClr>
                <a:srgbClr val="4F81BC"/>
              </a:buClr>
              <a:buSzPct val="85416"/>
              <a:buFont typeface="Noto Sans Symbols"/>
              <a:buChar char="⚫"/>
              <a:tabLst>
                <a:tab pos="539750" algn="l"/>
                <a:tab pos="540385" algn="l"/>
              </a:tabLst>
            </a:pPr>
            <a:r>
              <a:rPr sz="2000" dirty="0"/>
              <a:t>	</a:t>
            </a:r>
            <a:r>
              <a:rPr sz="2000" spc="305" dirty="0">
                <a:latin typeface="EB Garamond 12"/>
                <a:cs typeface="EB Garamond 12"/>
              </a:rPr>
              <a:t>However, </a:t>
            </a:r>
            <a:r>
              <a:rPr sz="2000" spc="475" dirty="0">
                <a:latin typeface="EB Garamond 12"/>
                <a:cs typeface="EB Garamond 12"/>
              </a:rPr>
              <a:t>many </a:t>
            </a:r>
            <a:r>
              <a:rPr sz="2000" spc="509" dirty="0">
                <a:latin typeface="EB Garamond 12"/>
                <a:cs typeface="EB Garamond 12"/>
              </a:rPr>
              <a:t>men </a:t>
            </a:r>
            <a:r>
              <a:rPr sz="2000" spc="260" dirty="0">
                <a:latin typeface="EB Garamond 12"/>
                <a:cs typeface="EB Garamond 12"/>
              </a:rPr>
              <a:t>will </a:t>
            </a:r>
            <a:r>
              <a:rPr sz="2000" spc="390" dirty="0">
                <a:latin typeface="EB Garamond 12"/>
                <a:cs typeface="EB Garamond 12"/>
              </a:rPr>
              <a:t>experience  </a:t>
            </a:r>
            <a:r>
              <a:rPr sz="2000" spc="300" dirty="0">
                <a:latin typeface="EB Garamond 12"/>
                <a:cs typeface="EB Garamond 12"/>
              </a:rPr>
              <a:t>potential</a:t>
            </a:r>
            <a:r>
              <a:rPr sz="2000" spc="160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harms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305" dirty="0">
                <a:latin typeface="EB Garamond 12"/>
                <a:cs typeface="EB Garamond 12"/>
              </a:rPr>
              <a:t>of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screening,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including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false-  </a:t>
            </a:r>
            <a:r>
              <a:rPr sz="2000" spc="310" dirty="0">
                <a:latin typeface="EB Garamond 12"/>
                <a:cs typeface="EB Garamond 12"/>
              </a:rPr>
              <a:t>positive </a:t>
            </a:r>
            <a:r>
              <a:rPr sz="2000" spc="295" dirty="0">
                <a:latin typeface="EB Garamond 12"/>
                <a:cs typeface="EB Garamond 12"/>
              </a:rPr>
              <a:t>results </a:t>
            </a:r>
            <a:r>
              <a:rPr sz="2000" spc="270" dirty="0">
                <a:latin typeface="EB Garamond 12"/>
                <a:cs typeface="EB Garamond 12"/>
              </a:rPr>
              <a:t>that </a:t>
            </a:r>
            <a:r>
              <a:rPr sz="2000" spc="340" dirty="0">
                <a:latin typeface="EB Garamond 12"/>
                <a:cs typeface="EB Garamond 12"/>
              </a:rPr>
              <a:t>require </a:t>
            </a:r>
            <a:r>
              <a:rPr sz="2000" spc="315" dirty="0">
                <a:latin typeface="EB Garamond 12"/>
                <a:cs typeface="EB Garamond 12"/>
              </a:rPr>
              <a:t>additional</a:t>
            </a:r>
            <a:r>
              <a:rPr sz="2000" spc="-220" dirty="0">
                <a:latin typeface="EB Garamond 12"/>
                <a:cs typeface="EB Garamond 12"/>
              </a:rPr>
              <a:t> </a:t>
            </a:r>
            <a:r>
              <a:rPr sz="2000" spc="295" dirty="0">
                <a:latin typeface="EB Garamond 12"/>
                <a:cs typeface="EB Garamond 12"/>
              </a:rPr>
              <a:t>testing  </a:t>
            </a:r>
            <a:r>
              <a:rPr sz="2000" spc="390" dirty="0">
                <a:latin typeface="EB Garamond 12"/>
                <a:cs typeface="EB Garamond 12"/>
              </a:rPr>
              <a:t>and </a:t>
            </a:r>
            <a:r>
              <a:rPr sz="2000" spc="325" dirty="0">
                <a:latin typeface="EB Garamond 12"/>
                <a:cs typeface="EB Garamond 12"/>
              </a:rPr>
              <a:t>possible </a:t>
            </a:r>
            <a:r>
              <a:rPr sz="2000" spc="315" dirty="0">
                <a:latin typeface="EB Garamond 12"/>
                <a:cs typeface="EB Garamond 12"/>
              </a:rPr>
              <a:t>prostate </a:t>
            </a:r>
            <a:r>
              <a:rPr sz="2000" spc="320" dirty="0">
                <a:latin typeface="EB Garamond 12"/>
                <a:cs typeface="EB Garamond 12"/>
              </a:rPr>
              <a:t>biopsy;</a:t>
            </a:r>
            <a:r>
              <a:rPr sz="2000" spc="-229" dirty="0">
                <a:latin typeface="EB Garamond 12"/>
                <a:cs typeface="EB Garamond 12"/>
              </a:rPr>
              <a:t> </a:t>
            </a:r>
            <a:r>
              <a:rPr sz="2000" spc="345" dirty="0">
                <a:latin typeface="EB Garamond 12"/>
                <a:cs typeface="EB Garamond 12"/>
              </a:rPr>
              <a:t>overdiagnosis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0999" y="380999"/>
            <a:ext cx="8369939" cy="5943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1464926"/>
            <a:ext cx="7590790" cy="335188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00" dirty="0">
                <a:latin typeface="EB Garamond 12"/>
                <a:cs typeface="EB Garamond 12"/>
              </a:rPr>
              <a:t>In </a:t>
            </a:r>
            <a:r>
              <a:rPr sz="2000" spc="405" dirty="0">
                <a:latin typeface="EB Garamond 12"/>
                <a:cs typeface="EB Garamond 12"/>
              </a:rPr>
              <a:t>determining </a:t>
            </a:r>
            <a:r>
              <a:rPr sz="2000" spc="395" dirty="0">
                <a:latin typeface="EB Garamond 12"/>
                <a:cs typeface="EB Garamond 12"/>
              </a:rPr>
              <a:t>whether </a:t>
            </a:r>
            <a:r>
              <a:rPr sz="2000" spc="300" dirty="0">
                <a:latin typeface="EB Garamond 12"/>
                <a:cs typeface="EB Garamond 12"/>
              </a:rPr>
              <a:t>this </a:t>
            </a:r>
            <a:r>
              <a:rPr sz="2000" spc="395" dirty="0">
                <a:latin typeface="EB Garamond 12"/>
                <a:cs typeface="EB Garamond 12"/>
              </a:rPr>
              <a:t>service </a:t>
            </a:r>
            <a:r>
              <a:rPr sz="2000" spc="295" dirty="0">
                <a:latin typeface="EB Garamond 12"/>
                <a:cs typeface="EB Garamond 12"/>
              </a:rPr>
              <a:t>is  </a:t>
            </a:r>
            <a:r>
              <a:rPr sz="2000" spc="365" dirty="0">
                <a:latin typeface="EB Garamond 12"/>
                <a:cs typeface="EB Garamond 12"/>
              </a:rPr>
              <a:t>appropriate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345" dirty="0">
                <a:latin typeface="EB Garamond 12"/>
                <a:cs typeface="EB Garamond 12"/>
              </a:rPr>
              <a:t>individual cases, </a:t>
            </a:r>
            <a:r>
              <a:rPr sz="2000" spc="325" dirty="0">
                <a:latin typeface="EB Garamond 12"/>
                <a:cs typeface="EB Garamond 12"/>
              </a:rPr>
              <a:t>patients  </a:t>
            </a:r>
            <a:r>
              <a:rPr sz="2000" spc="415" dirty="0">
                <a:latin typeface="EB Garamond 12"/>
                <a:cs typeface="EB Garamond 12"/>
              </a:rPr>
              <a:t>and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clinicians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should</a:t>
            </a:r>
            <a:r>
              <a:rPr sz="2000" spc="254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consider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80" dirty="0">
                <a:latin typeface="EB Garamond 12"/>
                <a:cs typeface="EB Garamond 12"/>
              </a:rPr>
              <a:t>balance 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65" dirty="0">
                <a:latin typeface="EB Garamond 12"/>
                <a:cs typeface="EB Garamond 12"/>
              </a:rPr>
              <a:t>beneﬁts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459" dirty="0">
                <a:latin typeface="EB Garamond 12"/>
                <a:cs typeface="EB Garamond 12"/>
              </a:rPr>
              <a:t>harms </a:t>
            </a:r>
            <a:r>
              <a:rPr sz="2000" spc="415" dirty="0">
                <a:latin typeface="EB Garamond 12"/>
                <a:cs typeface="EB Garamond 12"/>
              </a:rPr>
              <a:t>on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35" dirty="0">
                <a:latin typeface="EB Garamond 12"/>
                <a:cs typeface="EB Garamond 12"/>
              </a:rPr>
              <a:t>basis </a:t>
            </a:r>
            <a:r>
              <a:rPr sz="2000" spc="325" dirty="0">
                <a:latin typeface="EB Garamond 12"/>
                <a:cs typeface="EB Garamond 12"/>
              </a:rPr>
              <a:t>of  </a:t>
            </a:r>
            <a:r>
              <a:rPr sz="2000" spc="395" dirty="0">
                <a:latin typeface="EB Garamond 12"/>
                <a:cs typeface="EB Garamond 12"/>
              </a:rPr>
              <a:t>family </a:t>
            </a:r>
            <a:r>
              <a:rPr sz="2000" spc="305" dirty="0">
                <a:latin typeface="EB Garamond 12"/>
                <a:cs typeface="EB Garamond 12"/>
              </a:rPr>
              <a:t>history, </a:t>
            </a:r>
            <a:r>
              <a:rPr sz="2000" spc="320" dirty="0">
                <a:latin typeface="EB Garamond 12"/>
                <a:cs typeface="EB Garamond 12"/>
              </a:rPr>
              <a:t>race/ethnicity, </a:t>
            </a:r>
            <a:r>
              <a:rPr sz="2000" spc="425" dirty="0">
                <a:latin typeface="EB Garamond 12"/>
                <a:cs typeface="EB Garamond 12"/>
              </a:rPr>
              <a:t>comorbid  </a:t>
            </a:r>
            <a:r>
              <a:rPr sz="2000" spc="420" dirty="0">
                <a:latin typeface="EB Garamond 12"/>
                <a:cs typeface="EB Garamond 12"/>
              </a:rPr>
              <a:t>medical </a:t>
            </a:r>
            <a:r>
              <a:rPr sz="2000" spc="330" dirty="0">
                <a:latin typeface="EB Garamond 12"/>
                <a:cs typeface="EB Garamond 12"/>
              </a:rPr>
              <a:t>conditions, </a:t>
            </a:r>
            <a:r>
              <a:rPr sz="2000" spc="325" dirty="0">
                <a:latin typeface="EB Garamond 12"/>
                <a:cs typeface="EB Garamond 12"/>
              </a:rPr>
              <a:t>patient </a:t>
            </a:r>
            <a:r>
              <a:rPr sz="2000" spc="365" dirty="0">
                <a:latin typeface="EB Garamond 12"/>
                <a:cs typeface="EB Garamond 12"/>
              </a:rPr>
              <a:t>values </a:t>
            </a:r>
            <a:r>
              <a:rPr sz="2000" spc="340" dirty="0">
                <a:latin typeface="EB Garamond 12"/>
                <a:cs typeface="EB Garamond 12"/>
              </a:rPr>
              <a:t>about 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65" dirty="0">
                <a:latin typeface="EB Garamond 12"/>
                <a:cs typeface="EB Garamond 12"/>
              </a:rPr>
              <a:t>beneﬁts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459" dirty="0">
                <a:latin typeface="EB Garamond 12"/>
                <a:cs typeface="EB Garamond 12"/>
              </a:rPr>
              <a:t>harms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415" dirty="0">
                <a:latin typeface="EB Garamond 12"/>
                <a:cs typeface="EB Garamond 12"/>
              </a:rPr>
              <a:t>and  </a:t>
            </a:r>
            <a:r>
              <a:rPr sz="2000" spc="380" dirty="0">
                <a:latin typeface="EB Garamond 12"/>
                <a:cs typeface="EB Garamond 12"/>
              </a:rPr>
              <a:t>treatment-speciﬁc </a:t>
            </a:r>
            <a:r>
              <a:rPr sz="2000" spc="385" dirty="0">
                <a:latin typeface="EB Garamond 12"/>
                <a:cs typeface="EB Garamond 12"/>
              </a:rPr>
              <a:t>outcomes, </a:t>
            </a:r>
            <a:r>
              <a:rPr sz="2000" spc="415" dirty="0">
                <a:latin typeface="EB Garamond 12"/>
                <a:cs typeface="EB Garamond 12"/>
              </a:rPr>
              <a:t>and </a:t>
            </a:r>
            <a:r>
              <a:rPr sz="2000" spc="370" dirty="0">
                <a:latin typeface="EB Garamond 12"/>
                <a:cs typeface="EB Garamond 12"/>
              </a:rPr>
              <a:t>other  </a:t>
            </a:r>
            <a:r>
              <a:rPr sz="2000" spc="355" dirty="0">
                <a:latin typeface="EB Garamond 12"/>
                <a:cs typeface="EB Garamond 12"/>
              </a:rPr>
              <a:t>health</a:t>
            </a:r>
            <a:r>
              <a:rPr sz="2000" spc="135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needs.</a:t>
            </a:r>
            <a:endParaRPr sz="2000" dirty="0">
              <a:latin typeface="EB Garamond 12"/>
              <a:cs typeface="EB Garamond 12"/>
            </a:endParaRPr>
          </a:p>
          <a:p>
            <a:pPr marL="465455" marR="48895" indent="-453390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sz="2000" dirty="0"/>
              <a:t>	</a:t>
            </a:r>
            <a:r>
              <a:rPr sz="2000" spc="335" dirty="0">
                <a:latin typeface="EB Garamond 12"/>
                <a:cs typeface="EB Garamond 12"/>
              </a:rPr>
              <a:t>Clinicians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should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not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screen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550" dirty="0">
                <a:latin typeface="EB Garamond 12"/>
                <a:cs typeface="EB Garamond 12"/>
              </a:rPr>
              <a:t>men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who</a:t>
            </a:r>
            <a:r>
              <a:rPr sz="2000" spc="280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do  </a:t>
            </a:r>
            <a:r>
              <a:rPr sz="2000" spc="330" dirty="0">
                <a:latin typeface="EB Garamond 12"/>
                <a:cs typeface="EB Garamond 12"/>
              </a:rPr>
              <a:t>not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express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a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preference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screening.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2691" y="681687"/>
            <a:ext cx="63309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64210" indent="-652145">
              <a:lnSpc>
                <a:spcPct val="100000"/>
              </a:lnSpc>
              <a:spcBef>
                <a:spcPts val="100"/>
              </a:spcBef>
              <a:buFont typeface="Noto Sans Symbols"/>
              <a:buChar char="❑"/>
              <a:tabLst>
                <a:tab pos="664210" algn="l"/>
                <a:tab pos="664845" algn="l"/>
              </a:tabLst>
            </a:pPr>
            <a:r>
              <a:rPr sz="4000" b="1" spc="-315" dirty="0">
                <a:solidFill>
                  <a:srgbClr val="1F487C"/>
                </a:solidFill>
                <a:latin typeface="Verdana"/>
                <a:cs typeface="Verdana"/>
              </a:rPr>
              <a:t>Lung </a:t>
            </a:r>
            <a:r>
              <a:rPr sz="4000" b="1" spc="-300" dirty="0">
                <a:solidFill>
                  <a:srgbClr val="1F487C"/>
                </a:solidFill>
                <a:latin typeface="Verdana"/>
                <a:cs typeface="Verdana"/>
              </a:rPr>
              <a:t>cancer</a:t>
            </a:r>
            <a:r>
              <a:rPr sz="4000" b="1" spc="-894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4000" b="1" spc="-350" dirty="0">
                <a:solidFill>
                  <a:srgbClr val="1F487C"/>
                </a:solidFill>
                <a:latin typeface="Verdana"/>
                <a:cs typeface="Verdana"/>
              </a:rPr>
              <a:t>screening:</a:t>
            </a:r>
            <a:endParaRPr sz="40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6689" y="1464926"/>
            <a:ext cx="7605395" cy="382886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USPSTF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assigns</a:t>
            </a:r>
            <a:r>
              <a:rPr sz="2000" spc="160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a</a:t>
            </a:r>
            <a:r>
              <a:rPr sz="2000" spc="240" dirty="0">
                <a:latin typeface="EB Garamond 12"/>
                <a:cs typeface="EB Garamond 12"/>
              </a:rPr>
              <a:t> </a:t>
            </a:r>
            <a:r>
              <a:rPr sz="2000" spc="490" dirty="0">
                <a:latin typeface="EB Garamond 12"/>
                <a:cs typeface="EB Garamond 12"/>
              </a:rPr>
              <a:t>B</a:t>
            </a:r>
            <a:r>
              <a:rPr sz="2000" spc="290" dirty="0">
                <a:latin typeface="EB Garamond 12"/>
                <a:cs typeface="EB Garamond 12"/>
              </a:rPr>
              <a:t> </a:t>
            </a:r>
            <a:r>
              <a:rPr sz="2000" spc="434" dirty="0">
                <a:latin typeface="EB Garamond 12"/>
                <a:cs typeface="EB Garamond 12"/>
              </a:rPr>
              <a:t>recommendation  </a:t>
            </a:r>
            <a:r>
              <a:rPr sz="2000" spc="285" dirty="0">
                <a:latin typeface="EB Garamond 12"/>
                <a:cs typeface="EB Garamond 12"/>
              </a:rPr>
              <a:t>to </a:t>
            </a:r>
            <a:r>
              <a:rPr sz="2000" spc="370" dirty="0">
                <a:solidFill>
                  <a:srgbClr val="C00000"/>
                </a:solidFill>
                <a:latin typeface="EB Garamond 12"/>
                <a:cs typeface="EB Garamond 12"/>
              </a:rPr>
              <a:t>annual </a:t>
            </a:r>
            <a:r>
              <a:rPr sz="2000" spc="395" dirty="0">
                <a:solidFill>
                  <a:srgbClr val="C00000"/>
                </a:solidFill>
                <a:latin typeface="EB Garamond 12"/>
                <a:cs typeface="EB Garamond 12"/>
              </a:rPr>
              <a:t>screening </a:t>
            </a:r>
            <a:r>
              <a:rPr sz="2000" spc="330" dirty="0">
                <a:solidFill>
                  <a:srgbClr val="C00000"/>
                </a:solidFill>
                <a:latin typeface="EB Garamond 12"/>
                <a:cs typeface="EB Garamond 12"/>
              </a:rPr>
              <a:t>for </a:t>
            </a:r>
            <a:r>
              <a:rPr sz="2000" spc="355" dirty="0">
                <a:solidFill>
                  <a:srgbClr val="C00000"/>
                </a:solidFill>
                <a:latin typeface="EB Garamond 12"/>
                <a:cs typeface="EB Garamond 12"/>
              </a:rPr>
              <a:t>lung </a:t>
            </a:r>
            <a:r>
              <a:rPr sz="2000" spc="415" dirty="0">
                <a:solidFill>
                  <a:srgbClr val="C00000"/>
                </a:solidFill>
                <a:latin typeface="EB Garamond 12"/>
                <a:cs typeface="EB Garamond 12"/>
              </a:rPr>
              <a:t>cancer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with  </a:t>
            </a:r>
            <a:r>
              <a:rPr sz="2000" spc="390" dirty="0">
                <a:solidFill>
                  <a:srgbClr val="C00000"/>
                </a:solidFill>
                <a:latin typeface="EB Garamond 12"/>
                <a:cs typeface="EB Garamond 12"/>
              </a:rPr>
              <a:t>low-dose </a:t>
            </a:r>
            <a:r>
              <a:rPr sz="2000" spc="430" dirty="0">
                <a:solidFill>
                  <a:srgbClr val="C00000"/>
                </a:solidFill>
                <a:latin typeface="EB Garamond 12"/>
                <a:cs typeface="EB Garamond 12"/>
              </a:rPr>
              <a:t>computed </a:t>
            </a:r>
            <a:r>
              <a:rPr sz="2000" spc="425" dirty="0">
                <a:solidFill>
                  <a:srgbClr val="C00000"/>
                </a:solidFill>
                <a:latin typeface="EB Garamond 12"/>
                <a:cs typeface="EB Garamond 12"/>
              </a:rPr>
              <a:t>tomography  </a:t>
            </a:r>
            <a:r>
              <a:rPr sz="2000" spc="275" dirty="0">
                <a:solidFill>
                  <a:srgbClr val="C00000"/>
                </a:solidFill>
                <a:latin typeface="EB Garamond 12"/>
                <a:cs typeface="EB Garamond 12"/>
              </a:rPr>
              <a:t>(LDCT)in </a:t>
            </a:r>
            <a:r>
              <a:rPr sz="2000" spc="320" dirty="0">
                <a:solidFill>
                  <a:srgbClr val="C00000"/>
                </a:solidFill>
                <a:latin typeface="EB Garamond 12"/>
                <a:cs typeface="EB Garamond 12"/>
              </a:rPr>
              <a:t>adults </a:t>
            </a:r>
            <a:r>
              <a:rPr sz="2000" spc="430" dirty="0">
                <a:solidFill>
                  <a:srgbClr val="C00000"/>
                </a:solidFill>
                <a:latin typeface="EB Garamond 12"/>
                <a:cs typeface="EB Garamond 12"/>
              </a:rPr>
              <a:t>aged </a:t>
            </a:r>
            <a:r>
              <a:rPr sz="2000" spc="495" dirty="0">
                <a:solidFill>
                  <a:srgbClr val="C00000"/>
                </a:solidFill>
                <a:latin typeface="EB Garamond 12"/>
                <a:cs typeface="EB Garamond 12"/>
              </a:rPr>
              <a:t>55–80 </a:t>
            </a:r>
            <a:r>
              <a:rPr sz="2000" spc="409" dirty="0">
                <a:solidFill>
                  <a:srgbClr val="C00000"/>
                </a:solidFill>
                <a:latin typeface="EB Garamond 12"/>
                <a:cs typeface="EB Garamond 12"/>
              </a:rPr>
              <a:t>years </a:t>
            </a:r>
            <a:r>
              <a:rPr sz="2000" spc="425" dirty="0">
                <a:solidFill>
                  <a:srgbClr val="C00000"/>
                </a:solidFill>
                <a:latin typeface="EB Garamond 12"/>
                <a:cs typeface="EB Garamond 12"/>
              </a:rPr>
              <a:t>who  </a:t>
            </a:r>
            <a:r>
              <a:rPr sz="2000" spc="409" dirty="0">
                <a:solidFill>
                  <a:srgbClr val="C00000"/>
                </a:solidFill>
                <a:latin typeface="EB Garamond 12"/>
                <a:cs typeface="EB Garamond 12"/>
              </a:rPr>
              <a:t>have </a:t>
            </a:r>
            <a:r>
              <a:rPr sz="2000" spc="400" dirty="0">
                <a:solidFill>
                  <a:srgbClr val="C00000"/>
                </a:solidFill>
                <a:latin typeface="EB Garamond 12"/>
                <a:cs typeface="EB Garamond 12"/>
              </a:rPr>
              <a:t>a </a:t>
            </a:r>
            <a:r>
              <a:rPr sz="2000" spc="430" dirty="0">
                <a:solidFill>
                  <a:srgbClr val="C00000"/>
                </a:solidFill>
                <a:latin typeface="EB Garamond 12"/>
                <a:cs typeface="EB Garamond 12"/>
              </a:rPr>
              <a:t>30-pack/yr </a:t>
            </a:r>
            <a:r>
              <a:rPr sz="2000" spc="425" dirty="0">
                <a:solidFill>
                  <a:srgbClr val="C00000"/>
                </a:solidFill>
                <a:latin typeface="EB Garamond 12"/>
                <a:cs typeface="EB Garamond 12"/>
              </a:rPr>
              <a:t>smoking </a:t>
            </a:r>
            <a:r>
              <a:rPr sz="2000" spc="355" dirty="0">
                <a:solidFill>
                  <a:srgbClr val="C00000"/>
                </a:solidFill>
                <a:latin typeface="EB Garamond 12"/>
                <a:cs typeface="EB Garamond 12"/>
              </a:rPr>
              <a:t>history </a:t>
            </a:r>
            <a:r>
              <a:rPr sz="2000" u="heavy" spc="415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and </a:t>
            </a:r>
            <a:r>
              <a:rPr sz="2000" spc="415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360" dirty="0">
                <a:solidFill>
                  <a:srgbClr val="C00000"/>
                </a:solidFill>
                <a:latin typeface="EB Garamond 12"/>
                <a:cs typeface="EB Garamond 12"/>
              </a:rPr>
              <a:t>currently </a:t>
            </a:r>
            <a:r>
              <a:rPr sz="2000" spc="455" dirty="0">
                <a:solidFill>
                  <a:srgbClr val="C00000"/>
                </a:solidFill>
                <a:latin typeface="EB Garamond 12"/>
                <a:cs typeface="EB Garamond 12"/>
              </a:rPr>
              <a:t>smoke </a:t>
            </a:r>
            <a:r>
              <a:rPr sz="2000" u="heavy" spc="39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or</a:t>
            </a:r>
            <a:r>
              <a:rPr sz="2000" spc="390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409" dirty="0">
                <a:solidFill>
                  <a:srgbClr val="C00000"/>
                </a:solidFill>
                <a:latin typeface="EB Garamond 12"/>
                <a:cs typeface="EB Garamond 12"/>
              </a:rPr>
              <a:t>have </a:t>
            </a:r>
            <a:r>
              <a:rPr sz="2000" spc="280" dirty="0">
                <a:solidFill>
                  <a:srgbClr val="C00000"/>
                </a:solidFill>
                <a:latin typeface="EB Garamond 12"/>
                <a:cs typeface="EB Garamond 12"/>
              </a:rPr>
              <a:t>quit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within </a:t>
            </a:r>
            <a:r>
              <a:rPr sz="2000" spc="360" dirty="0">
                <a:solidFill>
                  <a:srgbClr val="C00000"/>
                </a:solidFill>
                <a:latin typeface="EB Garamond 12"/>
                <a:cs typeface="EB Garamond 12"/>
              </a:rPr>
              <a:t>the 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past </a:t>
            </a:r>
            <a:r>
              <a:rPr sz="2000" spc="475" dirty="0">
                <a:solidFill>
                  <a:srgbClr val="C00000"/>
                </a:solidFill>
                <a:latin typeface="EB Garamond 12"/>
                <a:cs typeface="EB Garamond 12"/>
              </a:rPr>
              <a:t>15</a:t>
            </a:r>
            <a:r>
              <a:rPr sz="2000" spc="20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355" dirty="0" smtClean="0">
                <a:solidFill>
                  <a:srgbClr val="C00000"/>
                </a:solidFill>
                <a:latin typeface="EB Garamond 12"/>
                <a:cs typeface="EB Garamond 12"/>
              </a:rPr>
              <a:t>years</a:t>
            </a:r>
            <a:endParaRPr lang="en-US" sz="2000" spc="355" dirty="0">
              <a:solidFill>
                <a:srgbClr val="C00000"/>
              </a:solidFill>
              <a:latin typeface="EB Garamond 12"/>
              <a:cs typeface="EB Garamond 12"/>
            </a:endParaRPr>
          </a:p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endParaRPr lang="en-US" sz="2000" spc="355" dirty="0" smtClean="0">
              <a:solidFill>
                <a:srgbClr val="C00000"/>
              </a:solidFill>
              <a:latin typeface="EB Garamond 12"/>
              <a:cs typeface="EB Garamond 12"/>
            </a:endParaRPr>
          </a:p>
          <a:p>
            <a:pPr marL="12065" marR="508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tabLst>
                <a:tab pos="465455" algn="l"/>
                <a:tab pos="466090" algn="l"/>
              </a:tabLst>
            </a:pPr>
            <a:endParaRPr sz="2000" dirty="0">
              <a:latin typeface="EB Garamond 12"/>
              <a:cs typeface="EB Garamond 12"/>
            </a:endParaRPr>
          </a:p>
          <a:p>
            <a:pPr marL="465455" marR="136525" indent="-453390">
              <a:lnSpc>
                <a:spcPct val="100499"/>
              </a:lnSpc>
              <a:spcBef>
                <a:spcPts val="61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05" dirty="0">
                <a:latin typeface="EB Garamond 12"/>
                <a:cs typeface="EB Garamond 12"/>
              </a:rPr>
              <a:t>Screening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should</a:t>
            </a:r>
            <a:r>
              <a:rPr sz="2000" spc="160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be</a:t>
            </a:r>
            <a:r>
              <a:rPr sz="2000" spc="365" dirty="0">
                <a:latin typeface="EB Garamond 12"/>
                <a:cs typeface="EB Garamond 12"/>
              </a:rPr>
              <a:t> </a:t>
            </a:r>
            <a:r>
              <a:rPr sz="2000" b="1" spc="320" dirty="0">
                <a:latin typeface="Times New Roman"/>
                <a:cs typeface="Times New Roman"/>
              </a:rPr>
              <a:t>discontinued</a:t>
            </a:r>
            <a:r>
              <a:rPr sz="2000" b="1" spc="70" dirty="0">
                <a:latin typeface="Times New Roman"/>
                <a:cs typeface="Times New Roman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once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00" dirty="0">
                <a:latin typeface="EB Garamond 12"/>
                <a:cs typeface="EB Garamond 12"/>
              </a:rPr>
              <a:t>a  </a:t>
            </a:r>
            <a:r>
              <a:rPr sz="2000" spc="405" dirty="0">
                <a:latin typeface="EB Garamond 12"/>
                <a:cs typeface="EB Garamond 12"/>
              </a:rPr>
              <a:t>person </a:t>
            </a:r>
            <a:r>
              <a:rPr sz="2000" spc="390" dirty="0">
                <a:latin typeface="EB Garamond 12"/>
                <a:cs typeface="EB Garamond 12"/>
              </a:rPr>
              <a:t>has </a:t>
            </a:r>
            <a:r>
              <a:rPr sz="2000" spc="330" dirty="0">
                <a:latin typeface="EB Garamond 12"/>
                <a:cs typeface="EB Garamond 12"/>
              </a:rPr>
              <a:t>not </a:t>
            </a:r>
            <a:r>
              <a:rPr sz="2000" spc="450" dirty="0">
                <a:latin typeface="EB Garamond 12"/>
                <a:cs typeface="EB Garamond 12"/>
              </a:rPr>
              <a:t>smoked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475" dirty="0">
                <a:latin typeface="EB Garamond 12"/>
                <a:cs typeface="EB Garamond 12"/>
              </a:rPr>
              <a:t>15 </a:t>
            </a:r>
            <a:r>
              <a:rPr sz="2000" spc="409" dirty="0">
                <a:latin typeface="EB Garamond 12"/>
                <a:cs typeface="EB Garamond 12"/>
              </a:rPr>
              <a:t>years </a:t>
            </a:r>
            <a:r>
              <a:rPr sz="2000" u="heavy" spc="390" dirty="0">
                <a:uFill>
                  <a:solidFill>
                    <a:srgbClr val="000000"/>
                  </a:solidFill>
                </a:uFill>
                <a:latin typeface="EB Garamond 12"/>
                <a:cs typeface="EB Garamond 12"/>
              </a:rPr>
              <a:t>or </a:t>
            </a:r>
            <a:r>
              <a:rPr sz="2000" spc="390" dirty="0">
                <a:latin typeface="EB Garamond 12"/>
                <a:cs typeface="EB Garamond 12"/>
              </a:rPr>
              <a:t> develops </a:t>
            </a:r>
            <a:r>
              <a:rPr sz="2000" spc="400" dirty="0">
                <a:latin typeface="EB Garamond 12"/>
                <a:cs typeface="EB Garamond 12"/>
              </a:rPr>
              <a:t>a </a:t>
            </a:r>
            <a:r>
              <a:rPr sz="2000" spc="355" dirty="0">
                <a:latin typeface="EB Garamond 12"/>
                <a:cs typeface="EB Garamond 12"/>
              </a:rPr>
              <a:t>health </a:t>
            </a:r>
            <a:r>
              <a:rPr sz="2000" spc="425" dirty="0">
                <a:latin typeface="EB Garamond 12"/>
                <a:cs typeface="EB Garamond 12"/>
              </a:rPr>
              <a:t>problem </a:t>
            </a:r>
            <a:r>
              <a:rPr sz="2000" spc="290" dirty="0">
                <a:latin typeface="EB Garamond 12"/>
                <a:cs typeface="EB Garamond 12"/>
              </a:rPr>
              <a:t>that  </a:t>
            </a:r>
            <a:r>
              <a:rPr sz="2000" spc="315" dirty="0">
                <a:latin typeface="EB Garamond 12"/>
                <a:cs typeface="EB Garamond 12"/>
              </a:rPr>
              <a:t>substantially </a:t>
            </a:r>
            <a:r>
              <a:rPr sz="2000" spc="330" dirty="0">
                <a:latin typeface="EB Garamond 12"/>
                <a:cs typeface="EB Garamond 12"/>
              </a:rPr>
              <a:t>limits </a:t>
            </a:r>
            <a:r>
              <a:rPr sz="2000" spc="285" dirty="0">
                <a:latin typeface="EB Garamond 12"/>
                <a:cs typeface="EB Garamond 12"/>
              </a:rPr>
              <a:t>life </a:t>
            </a:r>
            <a:r>
              <a:rPr sz="2000" spc="409" dirty="0" err="1" smtClean="0">
                <a:latin typeface="EB Garamond 12"/>
                <a:cs typeface="EB Garamond 12"/>
              </a:rPr>
              <a:t>expectancy</a:t>
            </a:r>
            <a:r>
              <a:rPr lang="en-US" sz="2000" spc="409" dirty="0" err="1" smtClean="0">
                <a:latin typeface="EB Garamond 12"/>
                <a:cs typeface="EB Garamond 12"/>
              </a:rPr>
              <a:t>s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376236" y="757235"/>
          <a:ext cx="8458199" cy="55761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6114"/>
                <a:gridCol w="5733415"/>
                <a:gridCol w="788670"/>
              </a:tblGrid>
              <a:tr h="978798"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64135" marR="15176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  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4026791">
                <a:tc>
                  <a:txBody>
                    <a:bodyPr/>
                    <a:lstStyle/>
                    <a:p>
                      <a:pPr marL="64135" marR="41465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Adults Aged  55-80, with</a:t>
                      </a:r>
                      <a:r>
                        <a:rPr sz="2000" spc="-14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  History of  Smoking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2540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7034" marR="144780" indent="-323215">
                        <a:lnSpc>
                          <a:spcPct val="100000"/>
                        </a:lnSpc>
                        <a:spcBef>
                          <a:spcPts val="200"/>
                        </a:spcBef>
                        <a:buFont typeface="Arial"/>
                        <a:buChar char="•"/>
                        <a:tabLst>
                          <a:tab pos="407034" algn="l"/>
                          <a:tab pos="407670" algn="l"/>
                        </a:tabLst>
                      </a:pPr>
                      <a:r>
                        <a:rPr sz="2000" spc="320" dirty="0">
                          <a:latin typeface="EB Garamond 12"/>
                          <a:cs typeface="EB Garamond 12"/>
                        </a:rPr>
                        <a:t>The </a:t>
                      </a:r>
                      <a:r>
                        <a:rPr sz="2000" spc="295" dirty="0">
                          <a:latin typeface="EB Garamond 12"/>
                          <a:cs typeface="EB Garamond 12"/>
                        </a:rPr>
                        <a:t>USPSTF </a:t>
                      </a:r>
                      <a:r>
                        <a:rPr sz="2000" spc="370" dirty="0">
                          <a:latin typeface="EB Garamond 12"/>
                          <a:cs typeface="EB Garamond 12"/>
                        </a:rPr>
                        <a:t>recommends </a:t>
                      </a:r>
                      <a:r>
                        <a:rPr sz="2000" spc="280" dirty="0">
                          <a:latin typeface="EB Garamond 12"/>
                          <a:cs typeface="EB Garamond 12"/>
                        </a:rPr>
                        <a:t>annual  </a:t>
                      </a:r>
                      <a:r>
                        <a:rPr sz="2000" spc="300" dirty="0">
                          <a:latin typeface="EB Garamond 12"/>
                          <a:cs typeface="EB Garamond 12"/>
                        </a:rPr>
                        <a:t>screening</a:t>
                      </a:r>
                      <a:r>
                        <a:rPr sz="2000" spc="14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50" dirty="0">
                          <a:latin typeface="EB Garamond 12"/>
                          <a:cs typeface="EB Garamond 12"/>
                        </a:rPr>
                        <a:t>for</a:t>
                      </a:r>
                      <a:r>
                        <a:rPr sz="2000" spc="13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lung</a:t>
                      </a:r>
                      <a:r>
                        <a:rPr sz="2000" spc="12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15" dirty="0">
                          <a:latin typeface="EB Garamond 12"/>
                          <a:cs typeface="EB Garamond 12"/>
                        </a:rPr>
                        <a:t>cancer</a:t>
                      </a:r>
                      <a:r>
                        <a:rPr sz="2000" spc="16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45" dirty="0">
                          <a:latin typeface="EB Garamond 12"/>
                          <a:cs typeface="EB Garamond 12"/>
                        </a:rPr>
                        <a:t>with</a:t>
                      </a:r>
                      <a:r>
                        <a:rPr sz="2000" spc="170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00" dirty="0">
                          <a:latin typeface="EB Garamond 12"/>
                          <a:cs typeface="EB Garamond 12"/>
                        </a:rPr>
                        <a:t>low-dose  </a:t>
                      </a:r>
                      <a:r>
                        <a:rPr sz="2000" spc="325" dirty="0">
                          <a:latin typeface="EB Garamond 12"/>
                          <a:cs typeface="EB Garamond 12"/>
                        </a:rPr>
                        <a:t>computed tomography </a:t>
                      </a:r>
                      <a:r>
                        <a:rPr sz="2000" spc="195" dirty="0">
                          <a:latin typeface="EB Garamond 12"/>
                          <a:cs typeface="EB Garamond 12"/>
                        </a:rPr>
                        <a:t>(LDCT) </a:t>
                      </a:r>
                      <a:r>
                        <a:rPr sz="2000" spc="254" dirty="0">
                          <a:latin typeface="EB Garamond 12"/>
                          <a:cs typeface="EB Garamond 12"/>
                        </a:rPr>
                        <a:t>in  </a:t>
                      </a:r>
                      <a:r>
                        <a:rPr sz="2000" spc="245" dirty="0">
                          <a:latin typeface="EB Garamond 12"/>
                          <a:cs typeface="EB Garamond 12"/>
                        </a:rPr>
                        <a:t>adults </a:t>
                      </a:r>
                      <a:r>
                        <a:rPr sz="2000" spc="330" dirty="0">
                          <a:latin typeface="EB Garamond 12"/>
                          <a:cs typeface="EB Garamond 12"/>
                        </a:rPr>
                        <a:t>aged </a:t>
                      </a:r>
                      <a:r>
                        <a:rPr sz="2000" spc="415" dirty="0">
                          <a:latin typeface="EB Garamond 12"/>
                          <a:cs typeface="EB Garamond 12"/>
                        </a:rPr>
                        <a:t>55 </a:t>
                      </a:r>
                      <a:r>
                        <a:rPr sz="2000" spc="220" dirty="0">
                          <a:latin typeface="EB Garamond 12"/>
                          <a:cs typeface="EB Garamond 12"/>
                        </a:rPr>
                        <a:t>to </a:t>
                      </a:r>
                      <a:r>
                        <a:rPr sz="2000" spc="360" dirty="0">
                          <a:latin typeface="EB Garamond 12"/>
                          <a:cs typeface="EB Garamond 12"/>
                        </a:rPr>
                        <a:t>80 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years </a:t>
                      </a:r>
                      <a:r>
                        <a:rPr sz="2000" spc="325" dirty="0">
                          <a:latin typeface="EB Garamond 12"/>
                          <a:cs typeface="EB Garamond 12"/>
                        </a:rPr>
                        <a:t>who </a:t>
                      </a:r>
                      <a:r>
                        <a:rPr sz="2000" spc="320" dirty="0">
                          <a:latin typeface="EB Garamond 12"/>
                          <a:cs typeface="EB Garamond 12"/>
                        </a:rPr>
                        <a:t>have 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a  </a:t>
                      </a:r>
                      <a:r>
                        <a:rPr sz="2000" spc="450" dirty="0">
                          <a:latin typeface="EB Garamond 12"/>
                          <a:cs typeface="EB Garamond 12"/>
                        </a:rPr>
                        <a:t>30 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pack-year </a:t>
                      </a:r>
                      <a:r>
                        <a:rPr sz="2000" spc="325" dirty="0">
                          <a:latin typeface="EB Garamond 12"/>
                          <a:cs typeface="EB Garamond 12"/>
                        </a:rPr>
                        <a:t>smoking </a:t>
                      </a:r>
                      <a:r>
                        <a:rPr sz="2000" spc="270" dirty="0">
                          <a:latin typeface="EB Garamond 12"/>
                          <a:cs typeface="EB Garamond 12"/>
                        </a:rPr>
                        <a:t>history </a:t>
                      </a:r>
                      <a:r>
                        <a:rPr sz="2000" spc="320" dirty="0">
                          <a:latin typeface="EB Garamond 12"/>
                          <a:cs typeface="EB Garamond 12"/>
                        </a:rPr>
                        <a:t>and 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currently</a:t>
                      </a:r>
                      <a:r>
                        <a:rPr sz="2000" spc="100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45" dirty="0">
                          <a:latin typeface="EB Garamond 12"/>
                          <a:cs typeface="EB Garamond 12"/>
                        </a:rPr>
                        <a:t>smoke</a:t>
                      </a:r>
                      <a:r>
                        <a:rPr sz="2000" spc="229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95" dirty="0">
                          <a:latin typeface="EB Garamond 12"/>
                          <a:cs typeface="EB Garamond 12"/>
                        </a:rPr>
                        <a:t>or</a:t>
                      </a:r>
                      <a:r>
                        <a:rPr sz="2000" spc="13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20" dirty="0">
                          <a:latin typeface="EB Garamond 12"/>
                          <a:cs typeface="EB Garamond 12"/>
                        </a:rPr>
                        <a:t>have</a:t>
                      </a:r>
                      <a:r>
                        <a:rPr sz="2000" spc="12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10" dirty="0">
                          <a:latin typeface="EB Garamond 12"/>
                          <a:cs typeface="EB Garamond 12"/>
                        </a:rPr>
                        <a:t>quit</a:t>
                      </a:r>
                      <a:r>
                        <a:rPr sz="2000" spc="21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50" dirty="0">
                          <a:latin typeface="EB Garamond 12"/>
                          <a:cs typeface="EB Garamond 12"/>
                        </a:rPr>
                        <a:t>within</a:t>
                      </a:r>
                      <a:r>
                        <a:rPr sz="2000" spc="120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the  </a:t>
                      </a:r>
                      <a:r>
                        <a:rPr sz="2000" spc="250" dirty="0">
                          <a:latin typeface="EB Garamond 12"/>
                          <a:cs typeface="EB Garamond 12"/>
                        </a:rPr>
                        <a:t>past </a:t>
                      </a:r>
                      <a:r>
                        <a:rPr sz="2000" spc="365" dirty="0">
                          <a:latin typeface="EB Garamond 12"/>
                          <a:cs typeface="EB Garamond 12"/>
                        </a:rPr>
                        <a:t>15</a:t>
                      </a:r>
                      <a:r>
                        <a:rPr sz="2000" spc="8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70" dirty="0">
                          <a:latin typeface="EB Garamond 12"/>
                          <a:cs typeface="EB Garamond 12"/>
                        </a:rPr>
                        <a:t>years.</a:t>
                      </a:r>
                      <a:endParaRPr sz="2000">
                        <a:latin typeface="EB Garamond 12"/>
                        <a:cs typeface="EB Garamond 12"/>
                      </a:endParaRPr>
                    </a:p>
                    <a:p>
                      <a:pPr marL="407034" marR="148590" indent="-32321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470534" algn="l"/>
                          <a:tab pos="471170" algn="l"/>
                        </a:tabLst>
                      </a:pPr>
                      <a:r>
                        <a:rPr dirty="0"/>
                        <a:t>	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Screening </a:t>
                      </a:r>
                      <a:r>
                        <a:rPr sz="2000" spc="280" dirty="0">
                          <a:latin typeface="EB Garamond 12"/>
                          <a:cs typeface="EB Garamond 12"/>
                        </a:rPr>
                        <a:t>should </a:t>
                      </a:r>
                      <a:r>
                        <a:rPr sz="2000" spc="315" dirty="0">
                          <a:latin typeface="EB Garamond 12"/>
                          <a:cs typeface="EB Garamond 12"/>
                        </a:rPr>
                        <a:t>be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discontinued</a:t>
                      </a:r>
                      <a:r>
                        <a:rPr sz="2000" spc="-13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25" dirty="0">
                          <a:latin typeface="EB Garamond 12"/>
                          <a:cs typeface="EB Garamond 12"/>
                        </a:rPr>
                        <a:t>once  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a</a:t>
                      </a:r>
                      <a:r>
                        <a:rPr sz="2000" spc="90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05" dirty="0">
                          <a:latin typeface="EB Garamond 12"/>
                          <a:cs typeface="EB Garamond 12"/>
                        </a:rPr>
                        <a:t>person</a:t>
                      </a:r>
                      <a:r>
                        <a:rPr sz="2000" spc="24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00" dirty="0">
                          <a:latin typeface="EB Garamond 12"/>
                          <a:cs typeface="EB Garamond 12"/>
                        </a:rPr>
                        <a:t>has</a:t>
                      </a:r>
                      <a:r>
                        <a:rPr sz="2000" spc="10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50" dirty="0">
                          <a:latin typeface="EB Garamond 12"/>
                          <a:cs typeface="EB Garamond 12"/>
                        </a:rPr>
                        <a:t>not</a:t>
                      </a:r>
                      <a:r>
                        <a:rPr sz="2000" spc="15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45" dirty="0">
                          <a:latin typeface="EB Garamond 12"/>
                          <a:cs typeface="EB Garamond 12"/>
                        </a:rPr>
                        <a:t>smoked</a:t>
                      </a:r>
                      <a:r>
                        <a:rPr sz="2000" spc="180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50" dirty="0">
                          <a:latin typeface="EB Garamond 12"/>
                          <a:cs typeface="EB Garamond 12"/>
                        </a:rPr>
                        <a:t>for</a:t>
                      </a:r>
                      <a:r>
                        <a:rPr sz="2000" spc="23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65" dirty="0">
                          <a:latin typeface="EB Garamond 12"/>
                          <a:cs typeface="EB Garamond 12"/>
                        </a:rPr>
                        <a:t>15</a:t>
                      </a:r>
                      <a:r>
                        <a:rPr sz="2000" spc="17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years</a:t>
                      </a:r>
                      <a:r>
                        <a:rPr sz="2000" spc="14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95" dirty="0">
                          <a:latin typeface="EB Garamond 12"/>
                          <a:cs typeface="EB Garamond 12"/>
                        </a:rPr>
                        <a:t>or  develops </a:t>
                      </a:r>
                      <a:r>
                        <a:rPr sz="2000" spc="310" dirty="0">
                          <a:latin typeface="EB Garamond 12"/>
                          <a:cs typeface="EB Garamond 12"/>
                        </a:rPr>
                        <a:t>a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health </a:t>
                      </a:r>
                      <a:r>
                        <a:rPr sz="2000" spc="325" dirty="0">
                          <a:latin typeface="EB Garamond 12"/>
                          <a:cs typeface="EB Garamond 12"/>
                        </a:rPr>
                        <a:t>problem </a:t>
                      </a:r>
                      <a:r>
                        <a:rPr sz="2000" spc="225" dirty="0">
                          <a:latin typeface="EB Garamond 12"/>
                          <a:cs typeface="EB Garamond 12"/>
                        </a:rPr>
                        <a:t>that  </a:t>
                      </a:r>
                      <a:r>
                        <a:rPr sz="2000" spc="240" dirty="0">
                          <a:latin typeface="EB Garamond 12"/>
                          <a:cs typeface="EB Garamond 12"/>
                        </a:rPr>
                        <a:t>substantially </a:t>
                      </a:r>
                      <a:r>
                        <a:rPr sz="2000" spc="250" dirty="0">
                          <a:latin typeface="EB Garamond 12"/>
                          <a:cs typeface="EB Garamond 12"/>
                        </a:rPr>
                        <a:t>limits </a:t>
                      </a:r>
                      <a:r>
                        <a:rPr sz="2000" spc="220" dirty="0">
                          <a:latin typeface="EB Garamond 12"/>
                          <a:cs typeface="EB Garamond 12"/>
                        </a:rPr>
                        <a:t>life </a:t>
                      </a:r>
                      <a:r>
                        <a:rPr sz="2000" spc="315" dirty="0">
                          <a:latin typeface="EB Garamond 12"/>
                          <a:cs typeface="EB Garamond 12"/>
                        </a:rPr>
                        <a:t>expectancy </a:t>
                      </a:r>
                      <a:r>
                        <a:rPr sz="2000" spc="295" dirty="0">
                          <a:latin typeface="EB Garamond 12"/>
                          <a:cs typeface="EB Garamond 12"/>
                        </a:rPr>
                        <a:t>or 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the </a:t>
                      </a:r>
                      <a:r>
                        <a:rPr sz="2000" spc="235" dirty="0">
                          <a:latin typeface="EB Garamond 12"/>
                          <a:cs typeface="EB Garamond 12"/>
                        </a:rPr>
                        <a:t>ability </a:t>
                      </a:r>
                      <a:r>
                        <a:rPr sz="2000" spc="295" dirty="0">
                          <a:latin typeface="EB Garamond 12"/>
                          <a:cs typeface="EB Garamond 12"/>
                        </a:rPr>
                        <a:t>or </a:t>
                      </a:r>
                      <a:r>
                        <a:rPr sz="2000" spc="260" dirty="0">
                          <a:latin typeface="EB Garamond 12"/>
                          <a:cs typeface="EB Garamond 12"/>
                        </a:rPr>
                        <a:t>willingness </a:t>
                      </a:r>
                      <a:r>
                        <a:rPr sz="2000" spc="220" dirty="0">
                          <a:latin typeface="EB Garamond 12"/>
                          <a:cs typeface="EB Garamond 12"/>
                        </a:rPr>
                        <a:t>to </a:t>
                      </a:r>
                      <a:r>
                        <a:rPr sz="2000" spc="320" dirty="0">
                          <a:latin typeface="EB Garamond 12"/>
                          <a:cs typeface="EB Garamond 12"/>
                        </a:rPr>
                        <a:t>have  </a:t>
                      </a:r>
                      <a:r>
                        <a:rPr sz="2000" spc="265" dirty="0">
                          <a:latin typeface="EB Garamond 12"/>
                          <a:cs typeface="EB Garamond 12"/>
                        </a:rPr>
                        <a:t>curative </a:t>
                      </a:r>
                      <a:r>
                        <a:rPr sz="2000" spc="275" dirty="0">
                          <a:latin typeface="EB Garamond 12"/>
                          <a:cs typeface="EB Garamond 12"/>
                        </a:rPr>
                        <a:t>lung</a:t>
                      </a:r>
                      <a:r>
                        <a:rPr sz="2000" spc="35" dirty="0">
                          <a:latin typeface="EB Garamond 12"/>
                          <a:cs typeface="EB Garamond 12"/>
                        </a:rPr>
                        <a:t> </a:t>
                      </a:r>
                      <a:r>
                        <a:rPr sz="2000" spc="265" dirty="0">
                          <a:latin typeface="EB Garamond 12"/>
                          <a:cs typeface="EB Garamond 12"/>
                        </a:rPr>
                        <a:t>surgery.</a:t>
                      </a:r>
                      <a:endParaRPr sz="2000">
                        <a:latin typeface="EB Garamond 12"/>
                        <a:cs typeface="EB Garamond 12"/>
                      </a:endParaRPr>
                    </a:p>
                  </a:txBody>
                  <a:tcPr marL="0" marR="0" marT="2540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123950" marR="5080" indent="-895350">
              <a:lnSpc>
                <a:spcPct val="100699"/>
              </a:lnSpc>
              <a:spcBef>
                <a:spcPts val="70"/>
              </a:spcBef>
            </a:pPr>
            <a:r>
              <a:rPr spc="-295" dirty="0"/>
              <a:t>Health</a:t>
            </a:r>
            <a:r>
              <a:rPr spc="-585" dirty="0"/>
              <a:t> </a:t>
            </a:r>
            <a:r>
              <a:rPr spc="-310" dirty="0"/>
              <a:t>Maintenance:  </a:t>
            </a:r>
            <a:r>
              <a:rPr spc="-215" dirty="0"/>
              <a:t>Ages</a:t>
            </a:r>
            <a:r>
              <a:rPr spc="-540" dirty="0"/>
              <a:t> </a:t>
            </a:r>
            <a:r>
              <a:rPr spc="-200" dirty="0"/>
              <a:t>60–74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189562"/>
            <a:ext cx="7515859" cy="543115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770255" marR="5080" indent="-609600">
              <a:lnSpc>
                <a:spcPct val="100699"/>
              </a:lnSpc>
              <a:spcBef>
                <a:spcPts val="70"/>
              </a:spcBef>
              <a:buFont typeface="Noto Sans Symbols"/>
              <a:buChar char="❑"/>
              <a:tabLst>
                <a:tab pos="770255" algn="l"/>
                <a:tab pos="770890" algn="l"/>
              </a:tabLst>
            </a:pPr>
            <a:r>
              <a:rPr sz="3600" b="1" spc="-280" dirty="0">
                <a:solidFill>
                  <a:srgbClr val="1F487C"/>
                </a:solidFill>
                <a:latin typeface="Verdana"/>
                <a:cs typeface="Verdana"/>
              </a:rPr>
              <a:t>Screening </a:t>
            </a:r>
            <a:r>
              <a:rPr sz="3600" b="1" spc="-245" dirty="0">
                <a:solidFill>
                  <a:srgbClr val="1F487C"/>
                </a:solidFill>
                <a:latin typeface="Verdana"/>
                <a:cs typeface="Verdana"/>
              </a:rPr>
              <a:t>for</a:t>
            </a:r>
            <a:r>
              <a:rPr sz="3600" b="1" spc="-950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360" dirty="0">
                <a:solidFill>
                  <a:srgbClr val="1F487C"/>
                </a:solidFill>
                <a:latin typeface="Verdana"/>
                <a:cs typeface="Verdana"/>
              </a:rPr>
              <a:t>abdominal </a:t>
            </a:r>
            <a:r>
              <a:rPr sz="3600" b="1" spc="-245" dirty="0">
                <a:solidFill>
                  <a:srgbClr val="1F487C"/>
                </a:solidFill>
                <a:latin typeface="Verdana"/>
                <a:cs typeface="Verdana"/>
              </a:rPr>
              <a:t>aortic  </a:t>
            </a:r>
            <a:r>
              <a:rPr sz="3600" b="1" spc="-355" dirty="0">
                <a:solidFill>
                  <a:srgbClr val="1F487C"/>
                </a:solidFill>
                <a:latin typeface="Verdana"/>
                <a:cs typeface="Verdana"/>
              </a:rPr>
              <a:t>aneurysm </a:t>
            </a:r>
            <a:r>
              <a:rPr sz="3600" b="1" spc="-350" dirty="0">
                <a:solidFill>
                  <a:srgbClr val="1F487C"/>
                </a:solidFill>
                <a:latin typeface="Verdana"/>
                <a:cs typeface="Verdana"/>
              </a:rPr>
              <a:t>(AAA), </a:t>
            </a:r>
            <a:r>
              <a:rPr sz="3600" b="1" spc="-405" dirty="0">
                <a:solidFill>
                  <a:srgbClr val="1F487C"/>
                </a:solidFill>
                <a:latin typeface="Verdana"/>
                <a:cs typeface="Verdana"/>
              </a:rPr>
              <a:t>men</a:t>
            </a:r>
            <a:r>
              <a:rPr sz="3600" b="1" spc="-869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3600" b="1" spc="-335" dirty="0">
                <a:solidFill>
                  <a:srgbClr val="1F487C"/>
                </a:solidFill>
                <a:latin typeface="Verdana"/>
                <a:cs typeface="Verdana"/>
              </a:rPr>
              <a:t>only</a:t>
            </a:r>
            <a:endParaRPr sz="3600">
              <a:latin typeface="Verdana"/>
              <a:cs typeface="Verdana"/>
            </a:endParaRPr>
          </a:p>
          <a:p>
            <a:pPr marL="465455" marR="172085" indent="-453390">
              <a:lnSpc>
                <a:spcPct val="101000"/>
              </a:lnSpc>
              <a:spcBef>
                <a:spcPts val="13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dirty="0"/>
              <a:t>	</a:t>
            </a:r>
            <a:r>
              <a:rPr sz="2600" spc="440" dirty="0">
                <a:latin typeface="EB Garamond 12"/>
                <a:cs typeface="EB Garamond 12"/>
              </a:rPr>
              <a:t>One-time </a:t>
            </a:r>
            <a:r>
              <a:rPr sz="2600" spc="395" dirty="0">
                <a:latin typeface="EB Garamond 12"/>
                <a:cs typeface="EB Garamond 12"/>
              </a:rPr>
              <a:t>screening </a:t>
            </a:r>
            <a:r>
              <a:rPr sz="2600" spc="330" dirty="0">
                <a:latin typeface="EB Garamond 12"/>
                <a:cs typeface="EB Garamond 12"/>
              </a:rPr>
              <a:t>for </a:t>
            </a:r>
            <a:r>
              <a:rPr sz="2600" spc="200" dirty="0">
                <a:latin typeface="EB Garamond 12"/>
                <a:cs typeface="EB Garamond 12"/>
              </a:rPr>
              <a:t>AAA </a:t>
            </a:r>
            <a:r>
              <a:rPr sz="2600" spc="415" dirty="0">
                <a:latin typeface="EB Garamond 12"/>
                <a:cs typeface="EB Garamond 12"/>
              </a:rPr>
              <a:t>by  </a:t>
            </a:r>
            <a:r>
              <a:rPr sz="2600" spc="375" dirty="0">
                <a:latin typeface="EB Garamond 12"/>
                <a:cs typeface="EB Garamond 12"/>
              </a:rPr>
              <a:t>ultrasonography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in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550" dirty="0">
                <a:latin typeface="EB Garamond 12"/>
                <a:cs typeface="EB Garamond 12"/>
              </a:rPr>
              <a:t>men</a:t>
            </a:r>
            <a:r>
              <a:rPr sz="2600" spc="290" dirty="0">
                <a:latin typeface="EB Garamond 12"/>
                <a:cs typeface="EB Garamond 12"/>
              </a:rPr>
              <a:t> </a:t>
            </a:r>
            <a:r>
              <a:rPr sz="2600" spc="430" dirty="0">
                <a:latin typeface="EB Garamond 12"/>
                <a:cs typeface="EB Garamond 12"/>
              </a:rPr>
              <a:t>aged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65–75</a:t>
            </a:r>
            <a:r>
              <a:rPr sz="2600" spc="220" dirty="0">
                <a:latin typeface="EB Garamond 12"/>
                <a:cs typeface="EB Garamond 12"/>
              </a:rPr>
              <a:t> </a:t>
            </a:r>
            <a:r>
              <a:rPr sz="2600" spc="425" dirty="0">
                <a:latin typeface="EB Garamond 12"/>
                <a:cs typeface="EB Garamond 12"/>
              </a:rPr>
              <a:t>who  </a:t>
            </a:r>
            <a:r>
              <a:rPr sz="2600" spc="409" dirty="0">
                <a:latin typeface="EB Garamond 12"/>
                <a:cs typeface="EB Garamond 12"/>
              </a:rPr>
              <a:t>have </a:t>
            </a:r>
            <a:r>
              <a:rPr sz="2600" spc="415" dirty="0">
                <a:latin typeface="EB Garamond 12"/>
                <a:cs typeface="EB Garamond 12"/>
              </a:rPr>
              <a:t>ever </a:t>
            </a:r>
            <a:r>
              <a:rPr sz="2600" spc="450" dirty="0">
                <a:latin typeface="EB Garamond 12"/>
                <a:cs typeface="EB Garamond 12"/>
              </a:rPr>
              <a:t>smoked </a:t>
            </a:r>
            <a:r>
              <a:rPr sz="2600" spc="285" dirty="0">
                <a:latin typeface="EB Garamond 12"/>
                <a:cs typeface="EB Garamond 12"/>
              </a:rPr>
              <a:t>(B),(deﬁned </a:t>
            </a:r>
            <a:r>
              <a:rPr sz="2600" spc="365" dirty="0">
                <a:latin typeface="EB Garamond 12"/>
                <a:cs typeface="EB Garamond 12"/>
              </a:rPr>
              <a:t>as </a:t>
            </a:r>
            <a:r>
              <a:rPr sz="2600" spc="-25" dirty="0">
                <a:latin typeface="EB Garamond 12"/>
                <a:cs typeface="EB Garamond 12"/>
              </a:rPr>
              <a:t>&gt; </a:t>
            </a:r>
            <a:r>
              <a:rPr sz="2600" spc="490" dirty="0">
                <a:latin typeface="EB Garamond 12"/>
                <a:cs typeface="EB Garamond 12"/>
              </a:rPr>
              <a:t>100  </a:t>
            </a:r>
            <a:r>
              <a:rPr sz="2600" spc="350" dirty="0">
                <a:latin typeface="EB Garamond 12"/>
                <a:cs typeface="EB Garamond 12"/>
              </a:rPr>
              <a:t>lifetime </a:t>
            </a:r>
            <a:r>
              <a:rPr sz="2600" spc="345" dirty="0">
                <a:latin typeface="EB Garamond 12"/>
                <a:cs typeface="EB Garamond 12"/>
              </a:rPr>
              <a:t>cigarettes</a:t>
            </a:r>
            <a:r>
              <a:rPr sz="2600" spc="70" dirty="0">
                <a:latin typeface="EB Garamond 12"/>
                <a:cs typeface="EB Garamond 12"/>
              </a:rPr>
              <a:t> </a:t>
            </a:r>
            <a:r>
              <a:rPr sz="2600" spc="65" dirty="0">
                <a:latin typeface="EB Garamond 12"/>
                <a:cs typeface="EB Garamond 12"/>
              </a:rPr>
              <a:t>).</a:t>
            </a:r>
            <a:endParaRPr sz="2600">
              <a:latin typeface="EB Garamond 12"/>
              <a:cs typeface="EB Garamond 12"/>
            </a:endParaRPr>
          </a:p>
          <a:p>
            <a:pPr marL="465455" marR="698500" indent="-453390">
              <a:lnSpc>
                <a:spcPct val="99800"/>
              </a:lnSpc>
              <a:spcBef>
                <a:spcPts val="63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335" dirty="0">
                <a:latin typeface="EB Garamond 12"/>
                <a:cs typeface="EB Garamond 12"/>
              </a:rPr>
              <a:t>No </a:t>
            </a:r>
            <a:r>
              <a:rPr sz="2600" spc="434" dirty="0">
                <a:latin typeface="EB Garamond 12"/>
                <a:cs typeface="EB Garamond 12"/>
              </a:rPr>
              <a:t>recommendation </a:t>
            </a:r>
            <a:r>
              <a:rPr sz="2600" spc="330" dirty="0">
                <a:latin typeface="EB Garamond 12"/>
                <a:cs typeface="EB Garamond 12"/>
              </a:rPr>
              <a:t>for </a:t>
            </a:r>
            <a:r>
              <a:rPr sz="2600" spc="390" dirty="0">
                <a:latin typeface="EB Garamond 12"/>
                <a:cs typeface="EB Garamond 12"/>
              </a:rPr>
              <a:t>or </a:t>
            </a:r>
            <a:r>
              <a:rPr sz="2600" spc="340" dirty="0">
                <a:latin typeface="EB Garamond 12"/>
                <a:cs typeface="EB Garamond 12"/>
              </a:rPr>
              <a:t>against  </a:t>
            </a:r>
            <a:r>
              <a:rPr sz="2600" spc="395" dirty="0">
                <a:latin typeface="EB Garamond 12"/>
                <a:cs typeface="EB Garamond 12"/>
              </a:rPr>
              <a:t>screening</a:t>
            </a:r>
            <a:r>
              <a:rPr sz="2600" spc="17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200" dirty="0">
                <a:latin typeface="EB Garamond 12"/>
                <a:cs typeface="EB Garamond 12"/>
              </a:rPr>
              <a:t>AAA</a:t>
            </a:r>
            <a:r>
              <a:rPr sz="2600" spc="250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in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550" dirty="0">
                <a:latin typeface="EB Garamond 12"/>
                <a:cs typeface="EB Garamond 12"/>
              </a:rPr>
              <a:t>men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430" dirty="0">
                <a:latin typeface="EB Garamond 12"/>
                <a:cs typeface="EB Garamond 12"/>
              </a:rPr>
              <a:t>aged</a:t>
            </a:r>
            <a:r>
              <a:rPr sz="2600" spc="240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65–75  </a:t>
            </a:r>
            <a:r>
              <a:rPr sz="2600" spc="409" dirty="0">
                <a:latin typeface="EB Garamond 12"/>
                <a:cs typeface="EB Garamond 12"/>
              </a:rPr>
              <a:t>years</a:t>
            </a:r>
            <a:r>
              <a:rPr sz="2600" spc="215" dirty="0">
                <a:latin typeface="EB Garamond 12"/>
                <a:cs typeface="EB Garamond 12"/>
              </a:rPr>
              <a:t> </a:t>
            </a:r>
            <a:r>
              <a:rPr sz="2600" spc="425" dirty="0">
                <a:latin typeface="EB Garamond 12"/>
                <a:cs typeface="EB Garamond 12"/>
              </a:rPr>
              <a:t>who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409" dirty="0">
                <a:latin typeface="EB Garamond 12"/>
                <a:cs typeface="EB Garamond 12"/>
              </a:rPr>
              <a:t>have</a:t>
            </a:r>
            <a:r>
              <a:rPr sz="2600" spc="17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never</a:t>
            </a:r>
            <a:r>
              <a:rPr sz="2600" spc="270" dirty="0">
                <a:latin typeface="EB Garamond 12"/>
                <a:cs typeface="EB Garamond 12"/>
              </a:rPr>
              <a:t> </a:t>
            </a:r>
            <a:r>
              <a:rPr sz="2600" spc="450" dirty="0">
                <a:latin typeface="EB Garamond 12"/>
                <a:cs typeface="EB Garamond 12"/>
              </a:rPr>
              <a:t>smoked</a:t>
            </a:r>
            <a:r>
              <a:rPr sz="2600" spc="250" dirty="0">
                <a:latin typeface="EB Garamond 12"/>
                <a:cs typeface="EB Garamond 12"/>
              </a:rPr>
              <a:t> </a:t>
            </a:r>
            <a:r>
              <a:rPr sz="2600" spc="130" dirty="0">
                <a:latin typeface="EB Garamond 12"/>
                <a:cs typeface="EB Garamond 12"/>
              </a:rPr>
              <a:t>(C).</a:t>
            </a:r>
            <a:endParaRPr sz="2600">
              <a:latin typeface="EB Garamond 12"/>
              <a:cs typeface="EB Garamond 12"/>
            </a:endParaRPr>
          </a:p>
          <a:p>
            <a:pPr marL="465455" marR="121920" indent="-453390">
              <a:lnSpc>
                <a:spcPct val="99800"/>
              </a:lnSpc>
              <a:spcBef>
                <a:spcPts val="63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dirty="0"/>
              <a:t>	</a:t>
            </a:r>
            <a:r>
              <a:rPr sz="2600" spc="310" dirty="0">
                <a:latin typeface="EB Garamond 12"/>
                <a:cs typeface="EB Garamond 12"/>
              </a:rPr>
              <a:t>Against </a:t>
            </a:r>
            <a:r>
              <a:rPr sz="2600" spc="345" dirty="0">
                <a:latin typeface="EB Garamond 12"/>
                <a:cs typeface="EB Garamond 12"/>
              </a:rPr>
              <a:t>routine </a:t>
            </a:r>
            <a:r>
              <a:rPr sz="2600" spc="395" dirty="0">
                <a:latin typeface="EB Garamond 12"/>
                <a:cs typeface="EB Garamond 12"/>
              </a:rPr>
              <a:t>screening </a:t>
            </a:r>
            <a:r>
              <a:rPr sz="2600" spc="330" dirty="0">
                <a:latin typeface="EB Garamond 12"/>
                <a:cs typeface="EB Garamond 12"/>
              </a:rPr>
              <a:t>for </a:t>
            </a:r>
            <a:r>
              <a:rPr sz="2600" spc="200" dirty="0">
                <a:latin typeface="EB Garamond 12"/>
                <a:cs typeface="EB Garamond 12"/>
              </a:rPr>
              <a:t>AAA </a:t>
            </a:r>
            <a:r>
              <a:rPr sz="2600" spc="330" dirty="0">
                <a:latin typeface="EB Garamond 12"/>
                <a:cs typeface="EB Garamond 12"/>
              </a:rPr>
              <a:t>in  </a:t>
            </a:r>
            <a:r>
              <a:rPr sz="2600" spc="490" dirty="0">
                <a:latin typeface="EB Garamond 12"/>
                <a:cs typeface="EB Garamond 12"/>
              </a:rPr>
              <a:t>women </a:t>
            </a:r>
            <a:r>
              <a:rPr sz="2600" spc="114" dirty="0">
                <a:latin typeface="EB Garamond 12"/>
                <a:cs typeface="EB Garamond 12"/>
              </a:rPr>
              <a:t>(D), </a:t>
            </a:r>
            <a:r>
              <a:rPr sz="2600" spc="425" dirty="0">
                <a:latin typeface="EB Garamond 12"/>
                <a:cs typeface="EB Garamond 12"/>
              </a:rPr>
              <a:t>due</a:t>
            </a:r>
            <a:r>
              <a:rPr sz="2600" spc="-310" dirty="0">
                <a:latin typeface="EB Garamond 12"/>
                <a:cs typeface="EB Garamond 12"/>
              </a:rPr>
              <a:t> </a:t>
            </a:r>
            <a:r>
              <a:rPr sz="2600" spc="285" dirty="0">
                <a:latin typeface="EB Garamond 12"/>
                <a:cs typeface="EB Garamond 12"/>
              </a:rPr>
              <a:t>to </a:t>
            </a:r>
            <a:r>
              <a:rPr sz="2600" spc="345" dirty="0">
                <a:latin typeface="EB Garamond 12"/>
                <a:cs typeface="EB Garamond 12"/>
              </a:rPr>
              <a:t>false-positive </a:t>
            </a:r>
            <a:r>
              <a:rPr sz="2600" spc="350" dirty="0">
                <a:latin typeface="EB Garamond 12"/>
                <a:cs typeface="EB Garamond 12"/>
              </a:rPr>
              <a:t>rate </a:t>
            </a:r>
            <a:r>
              <a:rPr sz="2600" spc="415" dirty="0">
                <a:latin typeface="EB Garamond 12"/>
                <a:cs typeface="EB Garamond 12"/>
              </a:rPr>
              <a:t>and  </a:t>
            </a:r>
            <a:r>
              <a:rPr sz="2600" spc="360" dirty="0">
                <a:latin typeface="EB Garamond 12"/>
                <a:cs typeface="EB Garamond 12"/>
              </a:rPr>
              <a:t>lower </a:t>
            </a:r>
            <a:r>
              <a:rPr sz="2600" spc="400" dirty="0">
                <a:latin typeface="EB Garamond 12"/>
                <a:cs typeface="EB Garamond 12"/>
              </a:rPr>
              <a:t>prevalence </a:t>
            </a:r>
            <a:r>
              <a:rPr sz="2600" spc="325" dirty="0">
                <a:latin typeface="EB Garamond 12"/>
                <a:cs typeface="EB Garamond 12"/>
              </a:rPr>
              <a:t>of</a:t>
            </a:r>
            <a:r>
              <a:rPr sz="2600" spc="-145" dirty="0">
                <a:latin typeface="EB Garamond 12"/>
                <a:cs typeface="EB Garamond 12"/>
              </a:rPr>
              <a:t> </a:t>
            </a:r>
            <a:r>
              <a:rPr sz="2600" spc="175" dirty="0">
                <a:latin typeface="EB Garamond 12"/>
                <a:cs typeface="EB Garamond 12"/>
              </a:rPr>
              <a:t>AAA.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2436" y="1976433"/>
          <a:ext cx="8229599" cy="27439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/>
                <a:gridCol w="4937759"/>
                <a:gridCol w="1234440"/>
              </a:tblGrid>
              <a:tr h="64389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599889">
                <a:tc>
                  <a:txBody>
                    <a:bodyPr/>
                    <a:lstStyle/>
                    <a:p>
                      <a:pPr marL="91440" marR="370205">
                        <a:lnSpc>
                          <a:spcPct val="100699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Men aged 65</a:t>
                      </a:r>
                      <a:r>
                        <a:rPr sz="1800" spc="-1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 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75 years</a:t>
                      </a:r>
                      <a:r>
                        <a:rPr sz="1800" spc="-5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who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 marR="341630">
                        <a:lnSpc>
                          <a:spcPct val="100699"/>
                        </a:lnSpc>
                        <a:spcBef>
                          <a:spcPts val="270"/>
                        </a:spcBef>
                      </a:pP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1-time</a:t>
                      </a:r>
                      <a:r>
                        <a:rPr sz="1800" spc="-9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screening 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abdominal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aortic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aneurysm (AAA)</a:t>
                      </a:r>
                      <a:r>
                        <a:rPr sz="1800" spc="-5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with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02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91440">
                        <a:lnSpc>
                          <a:spcPts val="2070"/>
                        </a:lnSpc>
                      </a:pP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have</a:t>
                      </a:r>
                      <a:r>
                        <a:rPr sz="1800" spc="-1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ever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070"/>
                        </a:lnSpc>
                      </a:pP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ultrasonography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 men aged 65 </a:t>
                      </a:r>
                      <a:r>
                        <a:rPr sz="18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1800" spc="-4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</a:tcPr>
                </a:tc>
              </a:tr>
              <a:tr h="1223981">
                <a:tc>
                  <a:txBody>
                    <a:bodyPr/>
                    <a:lstStyle/>
                    <a:p>
                      <a:pPr marL="91440">
                        <a:lnSpc>
                          <a:spcPts val="2070"/>
                        </a:lnSpc>
                      </a:pP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smoked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2070"/>
                        </a:lnSpc>
                      </a:pP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who have ever</a:t>
                      </a:r>
                      <a:r>
                        <a:rPr sz="1800" spc="-2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smoked.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443563"/>
            <a:ext cx="7637145" cy="5195461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655955" marR="1982470" indent="-528320">
              <a:lnSpc>
                <a:spcPct val="100400"/>
              </a:lnSpc>
              <a:spcBef>
                <a:spcPts val="85"/>
              </a:spcBef>
              <a:buFont typeface="Noto Sans Symbols"/>
              <a:buChar char="❑"/>
              <a:tabLst>
                <a:tab pos="655955" algn="l"/>
                <a:tab pos="656590" algn="l"/>
              </a:tabLst>
            </a:pPr>
            <a:r>
              <a:rPr sz="2000" b="1" spc="-220" dirty="0">
                <a:solidFill>
                  <a:srgbClr val="1F487C"/>
                </a:solidFill>
                <a:latin typeface="Verdana"/>
                <a:cs typeface="Verdana"/>
              </a:rPr>
              <a:t>Screening</a:t>
            </a:r>
            <a:r>
              <a:rPr sz="2000" b="1" spc="-40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2000" b="1" spc="-190" dirty="0">
                <a:solidFill>
                  <a:srgbClr val="1F487C"/>
                </a:solidFill>
                <a:latin typeface="Verdana"/>
                <a:cs typeface="Verdana"/>
              </a:rPr>
              <a:t>for</a:t>
            </a:r>
            <a:r>
              <a:rPr sz="2000" b="1" spc="-47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2000" b="1" spc="-215" dirty="0">
                <a:solidFill>
                  <a:srgbClr val="1F487C"/>
                </a:solidFill>
                <a:latin typeface="Verdana"/>
                <a:cs typeface="Verdana"/>
              </a:rPr>
              <a:t>osteoporosis</a:t>
            </a:r>
            <a:r>
              <a:rPr sz="2000" b="1" spc="-385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2000" b="1" spc="-275" dirty="0">
                <a:solidFill>
                  <a:srgbClr val="1F487C"/>
                </a:solidFill>
                <a:latin typeface="Verdana"/>
                <a:cs typeface="Verdana"/>
              </a:rPr>
              <a:t>in  </a:t>
            </a:r>
            <a:r>
              <a:rPr sz="2000" b="1" spc="-254" dirty="0">
                <a:solidFill>
                  <a:srgbClr val="1F487C"/>
                </a:solidFill>
                <a:latin typeface="Verdana"/>
                <a:cs typeface="Verdana"/>
              </a:rPr>
              <a:t>postmenopausal</a:t>
            </a:r>
            <a:r>
              <a:rPr sz="2000" b="1" spc="-459" dirty="0">
                <a:solidFill>
                  <a:srgbClr val="1F487C"/>
                </a:solidFill>
                <a:latin typeface="Verdana"/>
                <a:cs typeface="Verdana"/>
              </a:rPr>
              <a:t> </a:t>
            </a:r>
            <a:r>
              <a:rPr sz="2000" b="1" spc="-330" dirty="0">
                <a:solidFill>
                  <a:srgbClr val="1F487C"/>
                </a:solidFill>
                <a:latin typeface="Verdana"/>
                <a:cs typeface="Verdana"/>
              </a:rPr>
              <a:t>women</a:t>
            </a:r>
            <a:endParaRPr sz="2000" dirty="0">
              <a:latin typeface="Verdana"/>
              <a:cs typeface="Verdana"/>
            </a:endParaRPr>
          </a:p>
          <a:p>
            <a:pPr marL="465455" marR="552450" indent="-453390" algn="just">
              <a:lnSpc>
                <a:spcPct val="101000"/>
              </a:lnSpc>
              <a:spcBef>
                <a:spcPts val="127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990" algn="l"/>
              </a:tabLst>
            </a:pPr>
            <a:r>
              <a:rPr sz="2000" dirty="0"/>
              <a:t>	</a:t>
            </a:r>
            <a:r>
              <a:rPr sz="2000" spc="210" dirty="0">
                <a:latin typeface="EB Garamond 12"/>
                <a:cs typeface="EB Garamond 12"/>
              </a:rPr>
              <a:t>All </a:t>
            </a:r>
            <a:r>
              <a:rPr sz="2000" spc="490" dirty="0">
                <a:latin typeface="EB Garamond 12"/>
                <a:cs typeface="EB Garamond 12"/>
              </a:rPr>
              <a:t>women </a:t>
            </a:r>
            <a:r>
              <a:rPr sz="2000" spc="430" dirty="0">
                <a:latin typeface="EB Garamond 12"/>
                <a:cs typeface="EB Garamond 12"/>
              </a:rPr>
              <a:t>aged </a:t>
            </a:r>
            <a:r>
              <a:rPr sz="2000" spc="310" dirty="0">
                <a:latin typeface="RobotoRegular"/>
                <a:cs typeface="RobotoRegular"/>
              </a:rPr>
              <a:t>≥</a:t>
            </a:r>
            <a:r>
              <a:rPr sz="2000" spc="310" dirty="0">
                <a:latin typeface="EB Garamond 12"/>
                <a:cs typeface="EB Garamond 12"/>
              </a:rPr>
              <a:t>65 </a:t>
            </a:r>
            <a:r>
              <a:rPr sz="2000" spc="409" dirty="0">
                <a:latin typeface="EB Garamond 12"/>
                <a:cs typeface="EB Garamond 12"/>
              </a:rPr>
              <a:t>years </a:t>
            </a:r>
            <a:r>
              <a:rPr sz="2000" spc="370" dirty="0">
                <a:latin typeface="EB Garamond 12"/>
                <a:cs typeface="EB Garamond 12"/>
              </a:rPr>
              <a:t>should </a:t>
            </a:r>
            <a:r>
              <a:rPr sz="2000" spc="415" dirty="0">
                <a:latin typeface="EB Garamond 12"/>
                <a:cs typeface="EB Garamond 12"/>
              </a:rPr>
              <a:t>be  </a:t>
            </a:r>
            <a:r>
              <a:rPr sz="2000" spc="420" dirty="0">
                <a:latin typeface="EB Garamond 12"/>
                <a:cs typeface="EB Garamond 12"/>
              </a:rPr>
              <a:t>screened </a:t>
            </a:r>
            <a:r>
              <a:rPr sz="2000" spc="350" dirty="0">
                <a:latin typeface="EB Garamond 12"/>
                <a:cs typeface="EB Garamond 12"/>
              </a:rPr>
              <a:t>routinely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60" dirty="0">
                <a:latin typeface="EB Garamond 12"/>
                <a:cs typeface="EB Garamond 12"/>
              </a:rPr>
              <a:t>osteoporosis</a:t>
            </a:r>
            <a:r>
              <a:rPr sz="2000" spc="-300" dirty="0">
                <a:latin typeface="EB Garamond 12"/>
                <a:cs typeface="EB Garamond 12"/>
              </a:rPr>
              <a:t> </a:t>
            </a:r>
            <a:r>
              <a:rPr sz="2000" spc="150" dirty="0">
                <a:latin typeface="EB Garamond 12"/>
                <a:cs typeface="EB Garamond 12"/>
              </a:rPr>
              <a:t>(B).</a:t>
            </a:r>
            <a:endParaRPr sz="2000" dirty="0">
              <a:latin typeface="EB Garamond 12"/>
              <a:cs typeface="EB Garamond 12"/>
            </a:endParaRPr>
          </a:p>
          <a:p>
            <a:pPr marL="465455" marR="73025" indent="-453390" algn="just">
              <a:lnSpc>
                <a:spcPct val="99800"/>
              </a:lnSpc>
              <a:spcBef>
                <a:spcPts val="63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990" algn="l"/>
              </a:tabLst>
            </a:pPr>
            <a:r>
              <a:rPr sz="2000" dirty="0"/>
              <a:t>	</a:t>
            </a:r>
            <a:r>
              <a:rPr sz="2000" spc="505" dirty="0">
                <a:latin typeface="EB Garamond 12"/>
                <a:cs typeface="EB Garamond 12"/>
              </a:rPr>
              <a:t>Women</a:t>
            </a:r>
            <a:r>
              <a:rPr sz="2000" spc="-229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 </a:t>
            </a:r>
            <a:r>
              <a:rPr sz="2000" spc="390" dirty="0">
                <a:latin typeface="EB Garamond 12"/>
                <a:cs typeface="EB Garamond 12"/>
              </a:rPr>
              <a:t>increased </a:t>
            </a:r>
            <a:r>
              <a:rPr sz="2000" spc="335" dirty="0">
                <a:latin typeface="EB Garamond 12"/>
                <a:cs typeface="EB Garamond 12"/>
              </a:rPr>
              <a:t>risk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50" dirty="0">
                <a:latin typeface="EB Garamond 12"/>
                <a:cs typeface="EB Garamond 12"/>
              </a:rPr>
              <a:t>osteoporotic  </a:t>
            </a:r>
            <a:r>
              <a:rPr sz="2000" spc="345" dirty="0">
                <a:latin typeface="EB Garamond 12"/>
                <a:cs typeface="EB Garamond 12"/>
              </a:rPr>
              <a:t>fractures</a:t>
            </a:r>
            <a:r>
              <a:rPr sz="2000" spc="114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should</a:t>
            </a:r>
            <a:r>
              <a:rPr sz="2000" spc="260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begin</a:t>
            </a:r>
            <a:r>
              <a:rPr sz="2000" spc="240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</a:t>
            </a:r>
            <a:r>
              <a:rPr sz="2000" spc="245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age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65" dirty="0">
                <a:latin typeface="EB Garamond 12"/>
                <a:cs typeface="EB Garamond 12"/>
              </a:rPr>
              <a:t>60  </a:t>
            </a:r>
            <a:r>
              <a:rPr sz="2000" spc="150" dirty="0">
                <a:latin typeface="EB Garamond 12"/>
                <a:cs typeface="EB Garamond 12"/>
              </a:rPr>
              <a:t>(B).</a:t>
            </a:r>
            <a:endParaRPr sz="2000" dirty="0">
              <a:latin typeface="EB Garamond 12"/>
              <a:cs typeface="EB Garamond 12"/>
            </a:endParaRPr>
          </a:p>
          <a:p>
            <a:pPr marL="465455" marR="353060" indent="-453390">
              <a:lnSpc>
                <a:spcPct val="100499"/>
              </a:lnSpc>
              <a:spcBef>
                <a:spcPts val="61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sz="2000" dirty="0"/>
              <a:t>	</a:t>
            </a:r>
            <a:r>
              <a:rPr sz="2000" spc="335" dirty="0">
                <a:latin typeface="EB Garamond 12"/>
                <a:cs typeface="EB Garamond 12"/>
              </a:rPr>
              <a:t>No </a:t>
            </a:r>
            <a:r>
              <a:rPr sz="2000" spc="434" dirty="0">
                <a:latin typeface="EB Garamond 12"/>
                <a:cs typeface="EB Garamond 12"/>
              </a:rPr>
              <a:t>recommendation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90" dirty="0">
                <a:latin typeface="EB Garamond 12"/>
                <a:cs typeface="EB Garamond 12"/>
              </a:rPr>
              <a:t>or </a:t>
            </a:r>
            <a:r>
              <a:rPr sz="2000" spc="340" dirty="0">
                <a:latin typeface="EB Garamond 12"/>
                <a:cs typeface="EB Garamond 12"/>
              </a:rPr>
              <a:t>against  </a:t>
            </a:r>
            <a:r>
              <a:rPr sz="2000" spc="345" dirty="0">
                <a:latin typeface="EB Garamond 12"/>
                <a:cs typeface="EB Garamond 12"/>
              </a:rPr>
              <a:t>routine </a:t>
            </a:r>
            <a:r>
              <a:rPr sz="2000" spc="360" dirty="0">
                <a:latin typeface="EB Garamond 12"/>
                <a:cs typeface="EB Garamond 12"/>
              </a:rPr>
              <a:t>osteoporosis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330" dirty="0">
                <a:latin typeface="EB Garamond 12"/>
                <a:cs typeface="EB Garamond 12"/>
              </a:rPr>
              <a:t>in  </a:t>
            </a:r>
            <a:r>
              <a:rPr sz="2000" spc="395" dirty="0">
                <a:latin typeface="EB Garamond 12"/>
                <a:cs typeface="EB Garamond 12"/>
              </a:rPr>
              <a:t>postmenopausal </a:t>
            </a:r>
            <a:r>
              <a:rPr sz="2000" spc="490" dirty="0">
                <a:latin typeface="EB Garamond 12"/>
                <a:cs typeface="EB Garamond 12"/>
              </a:rPr>
              <a:t>women </a:t>
            </a:r>
            <a:r>
              <a:rPr sz="2000" spc="430" dirty="0">
                <a:latin typeface="EB Garamond 12"/>
                <a:cs typeface="EB Garamond 12"/>
              </a:rPr>
              <a:t>aged </a:t>
            </a:r>
            <a:r>
              <a:rPr sz="2000" spc="300" dirty="0">
                <a:latin typeface="EB Garamond 12"/>
                <a:cs typeface="EB Garamond 12"/>
              </a:rPr>
              <a:t>&lt;60 </a:t>
            </a:r>
            <a:r>
              <a:rPr sz="2000" spc="390" dirty="0">
                <a:latin typeface="EB Garamond 12"/>
                <a:cs typeface="EB Garamond 12"/>
              </a:rPr>
              <a:t>or </a:t>
            </a:r>
            <a:r>
              <a:rPr sz="2000" spc="330" dirty="0">
                <a:latin typeface="EB Garamond 12"/>
                <a:cs typeface="EB Garamond 12"/>
              </a:rPr>
              <a:t>in 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125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aged</a:t>
            </a:r>
            <a:r>
              <a:rPr sz="2000" spc="240" dirty="0">
                <a:latin typeface="EB Garamond 12"/>
                <a:cs typeface="EB Garamond 12"/>
              </a:rPr>
              <a:t> </a:t>
            </a:r>
            <a:r>
              <a:rPr sz="2000" spc="405" dirty="0">
                <a:latin typeface="EB Garamond 12"/>
                <a:cs typeface="EB Garamond 12"/>
              </a:rPr>
              <a:t>60–64</a:t>
            </a:r>
            <a:r>
              <a:rPr sz="2000" spc="27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who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405" dirty="0">
                <a:latin typeface="EB Garamond 12"/>
                <a:cs typeface="EB Garamond 12"/>
              </a:rPr>
              <a:t>are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not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  </a:t>
            </a:r>
            <a:r>
              <a:rPr sz="2000" spc="390" dirty="0">
                <a:latin typeface="EB Garamond 12"/>
                <a:cs typeface="EB Garamond 12"/>
              </a:rPr>
              <a:t>increased </a:t>
            </a:r>
            <a:r>
              <a:rPr sz="2000" spc="335" dirty="0">
                <a:latin typeface="EB Garamond 12"/>
                <a:cs typeface="EB Garamond 12"/>
              </a:rPr>
              <a:t>risk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50" dirty="0">
                <a:latin typeface="EB Garamond 12"/>
                <a:cs typeface="EB Garamond 12"/>
              </a:rPr>
              <a:t>osteoporotic </a:t>
            </a:r>
            <a:r>
              <a:rPr sz="2000" spc="345" dirty="0">
                <a:latin typeface="EB Garamond 12"/>
                <a:cs typeface="EB Garamond 12"/>
              </a:rPr>
              <a:t>fractures  </a:t>
            </a:r>
            <a:r>
              <a:rPr sz="2000" spc="130" dirty="0">
                <a:latin typeface="EB Garamond 12"/>
                <a:cs typeface="EB Garamond 12"/>
              </a:rPr>
              <a:t>(C).</a:t>
            </a:r>
            <a:endParaRPr sz="2000" dirty="0">
              <a:latin typeface="EB Garamond 12"/>
              <a:cs typeface="EB Garamond 12"/>
            </a:endParaRPr>
          </a:p>
          <a:p>
            <a:pPr marL="465455" marR="5080" indent="-453390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05" dirty="0">
                <a:latin typeface="EB Garamond 12"/>
                <a:cs typeface="EB Garamond 12"/>
              </a:rPr>
              <a:t>Screening</a:t>
            </a:r>
            <a:r>
              <a:rPr sz="2000" spc="185" dirty="0">
                <a:latin typeface="EB Garamond 12"/>
                <a:cs typeface="EB Garamond 12"/>
              </a:rPr>
              <a:t> </a:t>
            </a:r>
            <a:r>
              <a:rPr sz="2000" spc="370" dirty="0">
                <a:latin typeface="EB Garamond 12"/>
                <a:cs typeface="EB Garamond 12"/>
              </a:rPr>
              <a:t>should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occur</a:t>
            </a:r>
            <a:r>
              <a:rPr sz="2000" spc="300" dirty="0">
                <a:latin typeface="EB Garamond 12"/>
                <a:cs typeface="EB Garamond 12"/>
              </a:rPr>
              <a:t> </a:t>
            </a:r>
            <a:r>
              <a:rPr sz="2000" spc="434" dirty="0">
                <a:latin typeface="EB Garamond 12"/>
                <a:cs typeface="EB Garamond 12"/>
              </a:rPr>
              <a:t>every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630" dirty="0">
                <a:latin typeface="EB Garamond 12"/>
                <a:cs typeface="EB Garamond 12"/>
              </a:rPr>
              <a:t>3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even  </a:t>
            </a:r>
            <a:r>
              <a:rPr sz="2000" spc="245" dirty="0">
                <a:latin typeface="EB Garamond 12"/>
                <a:cs typeface="EB Garamond 12"/>
              </a:rPr>
              <a:t>if </a:t>
            </a:r>
            <a:r>
              <a:rPr sz="2000" spc="375" dirty="0">
                <a:latin typeface="EB Garamond 12"/>
                <a:cs typeface="EB Garamond 12"/>
              </a:rPr>
              <a:t>treatment </a:t>
            </a:r>
            <a:r>
              <a:rPr sz="2000" spc="295" dirty="0">
                <a:latin typeface="EB Garamond 12"/>
                <a:cs typeface="EB Garamond 12"/>
              </a:rPr>
              <a:t>is</a:t>
            </a:r>
            <a:r>
              <a:rPr sz="2000" spc="15" dirty="0">
                <a:latin typeface="EB Garamond 12"/>
                <a:cs typeface="EB Garamond 12"/>
              </a:rPr>
              <a:t> </a:t>
            </a:r>
            <a:r>
              <a:rPr sz="2000" spc="290" dirty="0">
                <a:latin typeface="EB Garamond 12"/>
                <a:cs typeface="EB Garamond 12"/>
              </a:rPr>
              <a:t>initiated.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604836" y="452436"/>
          <a:ext cx="8077200" cy="51053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9300"/>
                <a:gridCol w="5143500"/>
                <a:gridCol w="914400"/>
              </a:tblGrid>
              <a:tr h="979823"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Population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Recommendation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Grade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A6A6A6"/>
                      </a:solidFill>
                      <a:prstDash val="solid"/>
                    </a:lnL>
                    <a:lnR w="9525">
                      <a:solidFill>
                        <a:srgbClr val="A6A6A6"/>
                      </a:solidFill>
                      <a:prstDash val="solid"/>
                    </a:lnR>
                    <a:lnT w="9525">
                      <a:solidFill>
                        <a:srgbClr val="A6A6A6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</a:tr>
              <a:tr h="1500196">
                <a:tc>
                  <a:txBody>
                    <a:bodyPr/>
                    <a:lstStyle/>
                    <a:p>
                      <a:pPr marL="80010" marR="18542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spc="-1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Women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65  years and</a:t>
                      </a:r>
                      <a:r>
                        <a:rPr sz="2000" spc="-14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older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010" marR="3365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screening for  osteoporosis with bone measurement  testing to prevent osteoporotic fractures</a:t>
                      </a:r>
                      <a:r>
                        <a:rPr sz="2000" spc="-2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  women 65 years and</a:t>
                      </a:r>
                      <a:r>
                        <a:rPr sz="2000" spc="-5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spc="-2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older.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800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</a:tr>
              <a:tr h="2625369">
                <a:tc>
                  <a:txBody>
                    <a:bodyPr/>
                    <a:lstStyle/>
                    <a:p>
                      <a:pPr marL="80010" marR="952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Postmenopausa  l women  younger</a:t>
                      </a:r>
                      <a:r>
                        <a:rPr sz="2000" spc="-1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than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80010" marR="211454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65 years at  increased risk  of</a:t>
                      </a:r>
                      <a:r>
                        <a:rPr sz="2000" spc="-12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osteoporosis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010" marR="3365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The USPSTF recommends screening for  osteoporosis with bone measurement  testing to prevent osteoporotic fractures</a:t>
                      </a:r>
                      <a:r>
                        <a:rPr sz="2000" spc="-2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in  postmenopausal women younger than 65  years who are at increased risk of  osteoporosis, as determined by a formal  clinical risk assessment</a:t>
                      </a:r>
                      <a:r>
                        <a:rPr sz="2000" spc="-7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tool.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9525">
                      <a:solidFill>
                        <a:srgbClr val="999999"/>
                      </a:solidFill>
                      <a:prstDash val="solid"/>
                    </a:lnL>
                    <a:lnR w="9525">
                      <a:solidFill>
                        <a:srgbClr val="999999"/>
                      </a:solidFill>
                      <a:prstDash val="solid"/>
                    </a:lnR>
                    <a:lnT w="9525">
                      <a:solidFill>
                        <a:srgbClr val="999999"/>
                      </a:solidFill>
                      <a:prstDash val="solid"/>
                    </a:lnT>
                    <a:lnB w="9525">
                      <a:solidFill>
                        <a:srgbClr val="99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800" b="1" u="heavy" dirty="0">
                          <a:solidFill>
                            <a:srgbClr val="8BB3E2"/>
                          </a:solidFill>
                          <a:uFill>
                            <a:solidFill>
                              <a:srgbClr val="8BB3E2"/>
                            </a:solidFill>
                          </a:uFill>
                          <a:latin typeface="Arial"/>
                          <a:cs typeface="Arial"/>
                        </a:rPr>
                        <a:t>B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27305" marB="0">
                    <a:lnL w="9525">
                      <a:solidFill>
                        <a:srgbClr val="999999"/>
                      </a:solidFill>
                      <a:prstDash val="solid"/>
                    </a:lnL>
                    <a:lnT w="9525">
                      <a:solidFill>
                        <a:srgbClr val="999999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0924" y="2658122"/>
            <a:ext cx="4554855" cy="11264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397000" marR="5080" indent="-1384300">
              <a:lnSpc>
                <a:spcPct val="100699"/>
              </a:lnSpc>
              <a:spcBef>
                <a:spcPts val="70"/>
              </a:spcBef>
            </a:pPr>
            <a:r>
              <a:rPr spc="-295" dirty="0"/>
              <a:t>Health</a:t>
            </a:r>
            <a:r>
              <a:rPr spc="-585" dirty="0"/>
              <a:t> </a:t>
            </a:r>
            <a:r>
              <a:rPr spc="-310" dirty="0"/>
              <a:t>Maintenance:  </a:t>
            </a:r>
            <a:r>
              <a:rPr spc="-210" dirty="0"/>
              <a:t>Age</a:t>
            </a:r>
            <a:r>
              <a:rPr spc="-530" dirty="0"/>
              <a:t> </a:t>
            </a:r>
            <a:r>
              <a:rPr spc="-495" dirty="0"/>
              <a:t>≥75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2878" y="1464926"/>
            <a:ext cx="7745095" cy="41554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559435" marR="64897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9435" algn="l"/>
                <a:tab pos="560070" algn="l"/>
              </a:tabLst>
            </a:pPr>
            <a:r>
              <a:rPr sz="2600" spc="385" dirty="0">
                <a:latin typeface="EB Garamond 12"/>
                <a:cs typeface="EB Garamond 12"/>
              </a:rPr>
              <a:t>Perhaps </a:t>
            </a:r>
            <a:r>
              <a:rPr sz="2600" spc="360" dirty="0">
                <a:latin typeface="EB Garamond 12"/>
                <a:cs typeface="EB Garamond 12"/>
              </a:rPr>
              <a:t>the </a:t>
            </a:r>
            <a:r>
              <a:rPr sz="2600" spc="420" dirty="0">
                <a:latin typeface="EB Garamond 12"/>
                <a:cs typeface="EB Garamond 12"/>
              </a:rPr>
              <a:t>most </a:t>
            </a:r>
            <a:r>
              <a:rPr sz="2600" spc="370" dirty="0">
                <a:latin typeface="EB Garamond 12"/>
                <a:cs typeface="EB Garamond 12"/>
              </a:rPr>
              <a:t>important </a:t>
            </a:r>
            <a:r>
              <a:rPr sz="2600" spc="365" dirty="0">
                <a:latin typeface="EB Garamond 12"/>
                <a:cs typeface="EB Garamond 12"/>
              </a:rPr>
              <a:t>aspect </a:t>
            </a:r>
            <a:r>
              <a:rPr sz="2600" spc="325" dirty="0">
                <a:latin typeface="EB Garamond 12"/>
                <a:cs typeface="EB Garamond 12"/>
              </a:rPr>
              <a:t>of  </a:t>
            </a:r>
            <a:r>
              <a:rPr sz="2600" spc="355" dirty="0">
                <a:latin typeface="EB Garamond 12"/>
                <a:cs typeface="EB Garamond 12"/>
              </a:rPr>
              <a:t>health</a:t>
            </a:r>
            <a:r>
              <a:rPr sz="2600" spc="13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maintenance</a:t>
            </a:r>
            <a:r>
              <a:rPr sz="2600" spc="28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in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400" dirty="0">
                <a:latin typeface="EB Garamond 12"/>
                <a:cs typeface="EB Garamond 12"/>
              </a:rPr>
              <a:t>people</a:t>
            </a:r>
            <a:r>
              <a:rPr sz="2600" spc="215" dirty="0">
                <a:latin typeface="EB Garamond 12"/>
                <a:cs typeface="EB Garamond 12"/>
              </a:rPr>
              <a:t> </a:t>
            </a:r>
            <a:r>
              <a:rPr sz="2600" spc="430" dirty="0">
                <a:latin typeface="EB Garamond 12"/>
                <a:cs typeface="EB Garamond 12"/>
              </a:rPr>
              <a:t>aged</a:t>
            </a:r>
            <a:r>
              <a:rPr sz="2600" spc="245" dirty="0">
                <a:latin typeface="EB Garamond 12"/>
                <a:cs typeface="EB Garamond 12"/>
              </a:rPr>
              <a:t> </a:t>
            </a:r>
            <a:r>
              <a:rPr sz="2600" spc="200" dirty="0">
                <a:latin typeface="RobotoRegular"/>
                <a:cs typeface="RobotoRegular"/>
              </a:rPr>
              <a:t>≥</a:t>
            </a:r>
            <a:r>
              <a:rPr sz="2600" spc="200" dirty="0">
                <a:latin typeface="EB Garamond 12"/>
                <a:cs typeface="EB Garamond 12"/>
              </a:rPr>
              <a:t>75  </a:t>
            </a:r>
            <a:r>
              <a:rPr sz="2600" spc="409" dirty="0">
                <a:latin typeface="EB Garamond 12"/>
                <a:cs typeface="EB Garamond 12"/>
              </a:rPr>
              <a:t>years </a:t>
            </a:r>
            <a:r>
              <a:rPr sz="2600" spc="295" dirty="0">
                <a:latin typeface="EB Garamond 12"/>
                <a:cs typeface="EB Garamond 12"/>
              </a:rPr>
              <a:t>is</a:t>
            </a:r>
            <a:r>
              <a:rPr sz="2600" spc="15" dirty="0">
                <a:latin typeface="EB Garamond 12"/>
                <a:cs typeface="EB Garamond 12"/>
              </a:rPr>
              <a:t> </a:t>
            </a:r>
            <a:r>
              <a:rPr sz="2600" spc="290" dirty="0">
                <a:latin typeface="EB Garamond 12"/>
                <a:cs typeface="EB Garamond 12"/>
              </a:rPr>
              <a:t>lifestyle.</a:t>
            </a:r>
            <a:endParaRPr sz="2600">
              <a:latin typeface="EB Garamond 12"/>
              <a:cs typeface="EB Garamond 12"/>
            </a:endParaRPr>
          </a:p>
          <a:p>
            <a:pPr marL="559435" marR="892175" indent="-453390">
              <a:lnSpc>
                <a:spcPct val="99800"/>
              </a:lnSpc>
              <a:spcBef>
                <a:spcPts val="64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9435" algn="l"/>
                <a:tab pos="560070" algn="l"/>
              </a:tabLst>
            </a:pPr>
            <a:r>
              <a:rPr sz="2600" spc="300" dirty="0">
                <a:latin typeface="EB Garamond 12"/>
                <a:cs typeface="EB Garamond 12"/>
              </a:rPr>
              <a:t>In </a:t>
            </a:r>
            <a:r>
              <a:rPr sz="2600" spc="325" dirty="0">
                <a:latin typeface="EB Garamond 12"/>
                <a:cs typeface="EB Garamond 12"/>
              </a:rPr>
              <a:t>patients </a:t>
            </a:r>
            <a:r>
              <a:rPr sz="2600" spc="430" dirty="0">
                <a:latin typeface="EB Garamond 12"/>
                <a:cs typeface="EB Garamond 12"/>
              </a:rPr>
              <a:t>aged </a:t>
            </a:r>
            <a:r>
              <a:rPr sz="2600" spc="200" dirty="0">
                <a:latin typeface="RobotoRegular"/>
                <a:cs typeface="RobotoRegular"/>
              </a:rPr>
              <a:t>≥</a:t>
            </a:r>
            <a:r>
              <a:rPr sz="2600" spc="200" dirty="0">
                <a:latin typeface="EB Garamond 12"/>
                <a:cs typeface="EB Garamond 12"/>
              </a:rPr>
              <a:t>75 </a:t>
            </a:r>
            <a:r>
              <a:rPr sz="2600" spc="360" dirty="0">
                <a:latin typeface="EB Garamond 12"/>
                <a:cs typeface="EB Garamond 12"/>
              </a:rPr>
              <a:t>years, </a:t>
            </a:r>
            <a:r>
              <a:rPr sz="2600" spc="355" dirty="0">
                <a:latin typeface="EB Garamond 12"/>
                <a:cs typeface="EB Garamond 12"/>
              </a:rPr>
              <a:t>health  </a:t>
            </a:r>
            <a:r>
              <a:rPr sz="2600" spc="415" dirty="0">
                <a:latin typeface="EB Garamond 12"/>
                <a:cs typeface="EB Garamond 12"/>
              </a:rPr>
              <a:t>maintenance </a:t>
            </a:r>
            <a:r>
              <a:rPr sz="2600" spc="370" dirty="0">
                <a:latin typeface="EB Garamond 12"/>
                <a:cs typeface="EB Garamond 12"/>
              </a:rPr>
              <a:t>decisions </a:t>
            </a:r>
            <a:r>
              <a:rPr sz="2600" spc="480" dirty="0">
                <a:latin typeface="EB Garamond 12"/>
                <a:cs typeface="EB Garamond 12"/>
              </a:rPr>
              <a:t>become</a:t>
            </a:r>
            <a:r>
              <a:rPr sz="2600" spc="-175" dirty="0">
                <a:latin typeface="EB Garamond 12"/>
                <a:cs typeface="EB Garamond 12"/>
              </a:rPr>
              <a:t> </a:t>
            </a:r>
            <a:r>
              <a:rPr sz="2600" spc="495" dirty="0">
                <a:latin typeface="EB Garamond 12"/>
                <a:cs typeface="EB Garamond 12"/>
              </a:rPr>
              <a:t>more  </a:t>
            </a:r>
            <a:r>
              <a:rPr sz="2600" spc="400" dirty="0">
                <a:latin typeface="EB Garamond 12"/>
                <a:cs typeface="EB Garamond 12"/>
              </a:rPr>
              <a:t>complex.</a:t>
            </a:r>
            <a:endParaRPr sz="2600">
              <a:latin typeface="EB Garamond 12"/>
              <a:cs typeface="EB Garamond 12"/>
            </a:endParaRPr>
          </a:p>
          <a:p>
            <a:pPr marL="559435" marR="5080" indent="-547370">
              <a:lnSpc>
                <a:spcPct val="100200"/>
              </a:lnSpc>
              <a:spcBef>
                <a:spcPts val="620"/>
              </a:spcBef>
              <a:buClr>
                <a:srgbClr val="4F81BC"/>
              </a:buClr>
              <a:buSzPct val="86538"/>
              <a:buFont typeface="Noto Sans Symbols"/>
              <a:buChar char="●"/>
              <a:tabLst>
                <a:tab pos="559435" algn="l"/>
                <a:tab pos="560070" algn="l"/>
              </a:tabLst>
            </a:pPr>
            <a:r>
              <a:rPr sz="2600" i="1" spc="45" dirty="0">
                <a:latin typeface="Georgia"/>
                <a:cs typeface="Georgia"/>
              </a:rPr>
              <a:t>Guidelines </a:t>
            </a:r>
            <a:r>
              <a:rPr sz="2600" i="1" dirty="0">
                <a:latin typeface="Georgia"/>
                <a:cs typeface="Georgia"/>
              </a:rPr>
              <a:t>regarding </a:t>
            </a:r>
            <a:r>
              <a:rPr sz="2600" i="1" spc="-10" dirty="0">
                <a:latin typeface="Georgia"/>
                <a:cs typeface="Georgia"/>
              </a:rPr>
              <a:t>cancer screening </a:t>
            </a:r>
            <a:r>
              <a:rPr sz="2600" spc="330" dirty="0">
                <a:latin typeface="EB Garamond 12"/>
                <a:cs typeface="EB Garamond 12"/>
              </a:rPr>
              <a:t>in  </a:t>
            </a:r>
            <a:r>
              <a:rPr sz="2600" spc="325" dirty="0">
                <a:latin typeface="EB Garamond 12"/>
                <a:cs typeface="EB Garamond 12"/>
              </a:rPr>
              <a:t>patients </a:t>
            </a:r>
            <a:r>
              <a:rPr sz="2600" spc="430" dirty="0">
                <a:latin typeface="EB Garamond 12"/>
                <a:cs typeface="EB Garamond 12"/>
              </a:rPr>
              <a:t>aged </a:t>
            </a:r>
            <a:r>
              <a:rPr sz="2600" spc="200" dirty="0">
                <a:latin typeface="RobotoRegular"/>
                <a:cs typeface="RobotoRegular"/>
              </a:rPr>
              <a:t>≥</a:t>
            </a:r>
            <a:r>
              <a:rPr sz="2600" spc="200" dirty="0">
                <a:latin typeface="EB Garamond 12"/>
                <a:cs typeface="EB Garamond 12"/>
              </a:rPr>
              <a:t>75 </a:t>
            </a:r>
            <a:r>
              <a:rPr sz="2600" spc="409" dirty="0">
                <a:latin typeface="EB Garamond 12"/>
                <a:cs typeface="EB Garamond 12"/>
              </a:rPr>
              <a:t>years </a:t>
            </a:r>
            <a:r>
              <a:rPr sz="2600" spc="370" dirty="0">
                <a:latin typeface="EB Garamond 12"/>
                <a:cs typeface="EB Garamond 12"/>
              </a:rPr>
              <a:t>especially require  </a:t>
            </a:r>
            <a:r>
              <a:rPr sz="2600" spc="345" dirty="0">
                <a:latin typeface="EB Garamond 12"/>
                <a:cs typeface="EB Garamond 12"/>
              </a:rPr>
              <a:t>individualized, </a:t>
            </a:r>
            <a:r>
              <a:rPr sz="2600" spc="360" dirty="0">
                <a:latin typeface="EB Garamond 12"/>
                <a:cs typeface="EB Garamond 12"/>
              </a:rPr>
              <a:t>patient-speciﬁc</a:t>
            </a:r>
            <a:r>
              <a:rPr sz="2600" spc="-35" dirty="0">
                <a:latin typeface="EB Garamond 12"/>
                <a:cs typeface="EB Garamond 12"/>
              </a:rPr>
              <a:t> </a:t>
            </a:r>
            <a:r>
              <a:rPr sz="2600" spc="355" dirty="0">
                <a:latin typeface="EB Garamond 12"/>
                <a:cs typeface="EB Garamond 12"/>
              </a:rPr>
              <a:t>discussions  </a:t>
            </a:r>
            <a:r>
              <a:rPr sz="2600" spc="415" dirty="0">
                <a:latin typeface="EB Garamond 12"/>
                <a:cs typeface="EB Garamond 12"/>
              </a:rPr>
              <a:t>and</a:t>
            </a:r>
            <a:r>
              <a:rPr sz="2600" spc="185" dirty="0">
                <a:latin typeface="EB Garamond 12"/>
                <a:cs typeface="EB Garamond 12"/>
              </a:rPr>
              <a:t> </a:t>
            </a:r>
            <a:r>
              <a:rPr sz="2600" spc="340" dirty="0">
                <a:latin typeface="EB Garamond 12"/>
                <a:cs typeface="EB Garamond 12"/>
              </a:rPr>
              <a:t>decisions.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26749" y="702924"/>
            <a:ext cx="264033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320" dirty="0">
                <a:solidFill>
                  <a:srgbClr val="000000"/>
                </a:solidFill>
                <a:latin typeface="Times New Roman"/>
                <a:cs typeface="Times New Roman"/>
              </a:rPr>
              <a:t>PREVENTION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73821" y="2112629"/>
            <a:ext cx="7818755" cy="222186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493395" marR="5080" indent="-481330">
              <a:lnSpc>
                <a:spcPts val="3070"/>
              </a:lnSpc>
              <a:spcBef>
                <a:spcPts val="240"/>
              </a:spcBef>
              <a:buClr>
                <a:srgbClr val="4F81BC"/>
              </a:buClr>
              <a:buSzPct val="84615"/>
              <a:buFont typeface="Noto Sans Symbols"/>
              <a:buChar char="❖"/>
              <a:tabLst>
                <a:tab pos="493395" algn="l"/>
                <a:tab pos="494030" algn="l"/>
              </a:tabLst>
            </a:pPr>
            <a:r>
              <a:rPr sz="2600" spc="320" dirty="0">
                <a:latin typeface="EB Garamond 12"/>
                <a:cs typeface="EB Garamond 12"/>
              </a:rPr>
              <a:t>Health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maintenance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350" dirty="0">
                <a:latin typeface="EB Garamond 12"/>
                <a:cs typeface="EB Garamond 12"/>
              </a:rPr>
              <a:t>involves</a:t>
            </a:r>
            <a:r>
              <a:rPr sz="2600" spc="190" dirty="0">
                <a:latin typeface="EB Garamond 12"/>
                <a:cs typeface="EB Garamond 12"/>
              </a:rPr>
              <a:t> </a:t>
            </a:r>
            <a:r>
              <a:rPr sz="2600" spc="380" dirty="0">
                <a:latin typeface="EB Garamond 12"/>
                <a:cs typeface="EB Garamond 12"/>
              </a:rPr>
              <a:t>three</a:t>
            </a:r>
            <a:r>
              <a:rPr sz="2600" spc="315" dirty="0">
                <a:latin typeface="EB Garamond 12"/>
                <a:cs typeface="EB Garamond 12"/>
              </a:rPr>
              <a:t> </a:t>
            </a:r>
            <a:r>
              <a:rPr sz="2600" spc="380" dirty="0">
                <a:latin typeface="EB Garamond 12"/>
                <a:cs typeface="EB Garamond 12"/>
              </a:rPr>
              <a:t>types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of  </a:t>
            </a:r>
            <a:r>
              <a:rPr sz="2600" spc="345" dirty="0">
                <a:latin typeface="EB Garamond 12"/>
                <a:cs typeface="EB Garamond 12"/>
              </a:rPr>
              <a:t>prevention:</a:t>
            </a:r>
            <a:endParaRPr sz="2600">
              <a:latin typeface="EB Garamond 12"/>
              <a:cs typeface="EB Garamond 12"/>
            </a:endParaRPr>
          </a:p>
          <a:p>
            <a:pPr marL="493395" indent="-453390">
              <a:lnSpc>
                <a:spcPct val="100000"/>
              </a:lnSpc>
              <a:spcBef>
                <a:spcPts val="54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93395" algn="l"/>
                <a:tab pos="494030" algn="l"/>
              </a:tabLst>
            </a:pPr>
            <a:r>
              <a:rPr sz="2600" spc="370" dirty="0">
                <a:latin typeface="EB Garamond 12"/>
                <a:cs typeface="EB Garamond 12"/>
              </a:rPr>
              <a:t>Primary.</a:t>
            </a:r>
            <a:endParaRPr sz="2600">
              <a:latin typeface="EB Garamond 12"/>
              <a:cs typeface="EB Garamond 12"/>
            </a:endParaRPr>
          </a:p>
          <a:p>
            <a:pPr marL="493395" indent="-453390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93395" algn="l"/>
                <a:tab pos="494030" algn="l"/>
              </a:tabLst>
            </a:pPr>
            <a:r>
              <a:rPr sz="2600" spc="385" dirty="0">
                <a:latin typeface="EB Garamond 12"/>
                <a:cs typeface="EB Garamond 12"/>
              </a:rPr>
              <a:t>Secondary.</a:t>
            </a:r>
            <a:endParaRPr sz="2600">
              <a:latin typeface="EB Garamond 12"/>
              <a:cs typeface="EB Garamond 12"/>
            </a:endParaRPr>
          </a:p>
          <a:p>
            <a:pPr marL="493395" indent="-453390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93395" algn="l"/>
                <a:tab pos="494030" algn="l"/>
              </a:tabLst>
            </a:pPr>
            <a:r>
              <a:rPr sz="2600" spc="325" dirty="0">
                <a:latin typeface="EB Garamond 12"/>
                <a:cs typeface="EB Garamond 12"/>
              </a:rPr>
              <a:t>Tertiary</a:t>
            </a:r>
            <a:r>
              <a:rPr sz="2600" spc="120" dirty="0">
                <a:latin typeface="EB Garamond 12"/>
                <a:cs typeface="EB Garamond 12"/>
              </a:rPr>
              <a:t> </a:t>
            </a:r>
            <a:r>
              <a:rPr sz="2600" spc="90" dirty="0">
                <a:latin typeface="EB Garamond 12"/>
                <a:cs typeface="EB Garamond 12"/>
              </a:rPr>
              <a:t>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1464926"/>
            <a:ext cx="7601584" cy="4470583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355" dirty="0">
                <a:latin typeface="EB Garamond 12"/>
                <a:cs typeface="EB Garamond 12"/>
              </a:rPr>
              <a:t>suggests </a:t>
            </a:r>
            <a:r>
              <a:rPr sz="2000" spc="290" dirty="0">
                <a:latin typeface="EB Garamond 12"/>
                <a:cs typeface="EB Garamond 12"/>
              </a:rPr>
              <a:t>that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65" dirty="0">
                <a:latin typeface="EB Garamond 12"/>
                <a:cs typeface="EB Garamond 12"/>
              </a:rPr>
              <a:t>beneﬁts </a:t>
            </a:r>
            <a:r>
              <a:rPr sz="2000" spc="325" dirty="0">
                <a:latin typeface="EB Garamond 12"/>
                <a:cs typeface="EB Garamond 12"/>
              </a:rPr>
              <a:t>of  </a:t>
            </a:r>
            <a:r>
              <a:rPr sz="2000" spc="375" dirty="0">
                <a:latin typeface="EB Garamond 12"/>
                <a:cs typeface="EB Garamond 12"/>
              </a:rPr>
              <a:t>colon </a:t>
            </a:r>
            <a:r>
              <a:rPr sz="2000" spc="415" dirty="0">
                <a:latin typeface="EB Garamond 12"/>
                <a:cs typeface="EB Garamond 12"/>
              </a:rPr>
              <a:t>cancer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320" dirty="0">
                <a:latin typeface="EB Garamond 12"/>
                <a:cs typeface="EB Garamond 12"/>
              </a:rPr>
              <a:t>adults </a:t>
            </a:r>
            <a:r>
              <a:rPr sz="2000" spc="430" dirty="0">
                <a:latin typeface="EB Garamond 12"/>
                <a:cs typeface="EB Garamond 12"/>
              </a:rPr>
              <a:t>aged  </a:t>
            </a:r>
            <a:r>
              <a:rPr sz="2000" spc="400" dirty="0">
                <a:latin typeface="EB Garamond 12"/>
                <a:cs typeface="EB Garamond 12"/>
              </a:rPr>
              <a:t>75–85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do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not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outweigh</a:t>
            </a:r>
            <a:r>
              <a:rPr sz="2000" spc="254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00" dirty="0">
                <a:latin typeface="EB Garamond 12"/>
                <a:cs typeface="EB Garamond 12"/>
              </a:rPr>
              <a:t>risks,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and  </a:t>
            </a:r>
            <a:r>
              <a:rPr sz="2000" spc="484" dirty="0">
                <a:latin typeface="EB Garamond 12"/>
                <a:cs typeface="EB Garamond 12"/>
              </a:rPr>
              <a:t>recommends</a:t>
            </a:r>
            <a:r>
              <a:rPr sz="2000" spc="-165" dirty="0">
                <a:latin typeface="EB Garamond 12"/>
                <a:cs typeface="EB Garamond 12"/>
              </a:rPr>
              <a:t> </a:t>
            </a:r>
            <a:r>
              <a:rPr sz="2000" spc="340" dirty="0">
                <a:latin typeface="EB Garamond 12"/>
                <a:cs typeface="EB Garamond 12"/>
              </a:rPr>
              <a:t>against </a:t>
            </a:r>
            <a:r>
              <a:rPr sz="2000" spc="204" dirty="0">
                <a:latin typeface="EB Garamond 12"/>
                <a:cs typeface="EB Garamond 12"/>
              </a:rPr>
              <a:t>it </a:t>
            </a:r>
            <a:r>
              <a:rPr sz="2000" spc="330" dirty="0">
                <a:latin typeface="EB Garamond 12"/>
                <a:cs typeface="EB Garamond 12"/>
              </a:rPr>
              <a:t>in </a:t>
            </a:r>
            <a:r>
              <a:rPr sz="2000" spc="325" dirty="0">
                <a:latin typeface="EB Garamond 12"/>
                <a:cs typeface="EB Garamond 12"/>
              </a:rPr>
              <a:t>patients </a:t>
            </a:r>
            <a:r>
              <a:rPr sz="2000" spc="430" dirty="0">
                <a:latin typeface="EB Garamond 12"/>
                <a:cs typeface="EB Garamond 12"/>
              </a:rPr>
              <a:t>aged</a:t>
            </a:r>
            <a:endParaRPr sz="2000" dirty="0">
              <a:latin typeface="EB Garamond 12"/>
              <a:cs typeface="EB Garamond 12"/>
            </a:endParaRPr>
          </a:p>
          <a:p>
            <a:pPr marL="465455">
              <a:lnSpc>
                <a:spcPct val="100000"/>
              </a:lnSpc>
              <a:spcBef>
                <a:spcPts val="30"/>
              </a:spcBef>
            </a:pPr>
            <a:r>
              <a:rPr sz="2000" spc="305" dirty="0">
                <a:latin typeface="EB Garamond 12"/>
                <a:cs typeface="EB Garamond 12"/>
              </a:rPr>
              <a:t>&gt;85</a:t>
            </a:r>
            <a:r>
              <a:rPr sz="2000" spc="210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years.</a:t>
            </a:r>
            <a:endParaRPr sz="2000" dirty="0">
              <a:latin typeface="EB Garamond 12"/>
              <a:cs typeface="EB Garamond 12"/>
            </a:endParaRPr>
          </a:p>
          <a:p>
            <a:pPr marL="465455" marR="532765" indent="-453390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484" dirty="0">
                <a:latin typeface="EB Garamond 12"/>
                <a:cs typeface="EB Garamond 12"/>
              </a:rPr>
              <a:t>recommends </a:t>
            </a:r>
            <a:r>
              <a:rPr sz="2000" spc="370" dirty="0">
                <a:latin typeface="EB Garamond 12"/>
                <a:cs typeface="EB Garamond 12"/>
              </a:rPr>
              <a:t>neither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400" dirty="0">
                <a:latin typeface="EB Garamond 12"/>
                <a:cs typeface="EB Garamond 12"/>
              </a:rPr>
              <a:t>nor  </a:t>
            </a:r>
            <a:r>
              <a:rPr sz="2000" spc="340" dirty="0">
                <a:latin typeface="EB Garamond 12"/>
                <a:cs typeface="EB Garamond 12"/>
              </a:rPr>
              <a:t>against</a:t>
            </a:r>
            <a:r>
              <a:rPr sz="2000" spc="190" dirty="0">
                <a:latin typeface="EB Garamond 12"/>
                <a:cs typeface="EB Garamond 12"/>
              </a:rPr>
              <a:t> </a:t>
            </a:r>
            <a:r>
              <a:rPr sz="2000" spc="509" dirty="0">
                <a:latin typeface="EB Garamond 12"/>
                <a:cs typeface="EB Garamond 12"/>
              </a:rPr>
              <a:t>mammography</a:t>
            </a:r>
            <a:r>
              <a:rPr sz="2000" spc="16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in</a:t>
            </a:r>
            <a:r>
              <a:rPr sz="2000" spc="290" dirty="0">
                <a:latin typeface="EB Garamond 12"/>
                <a:cs typeface="EB Garamond 12"/>
              </a:rPr>
              <a:t> </a:t>
            </a:r>
            <a:r>
              <a:rPr sz="2000" spc="490" dirty="0">
                <a:latin typeface="EB Garamond 12"/>
                <a:cs typeface="EB Garamond 12"/>
              </a:rPr>
              <a:t>women</a:t>
            </a:r>
            <a:r>
              <a:rPr sz="2000" spc="130" dirty="0">
                <a:latin typeface="EB Garamond 12"/>
                <a:cs typeface="EB Garamond 12"/>
              </a:rPr>
              <a:t> </a:t>
            </a:r>
            <a:r>
              <a:rPr sz="2000" spc="430" dirty="0">
                <a:latin typeface="EB Garamond 12"/>
                <a:cs typeface="EB Garamond 12"/>
              </a:rPr>
              <a:t>aged</a:t>
            </a:r>
            <a:endParaRPr sz="2000" dirty="0">
              <a:latin typeface="EB Garamond 12"/>
              <a:cs typeface="EB Garamond 12"/>
            </a:endParaRPr>
          </a:p>
          <a:p>
            <a:pPr marL="465455">
              <a:lnSpc>
                <a:spcPts val="3060"/>
              </a:lnSpc>
            </a:pPr>
            <a:r>
              <a:rPr sz="2000" spc="200" dirty="0">
                <a:latin typeface="RobotoRegular"/>
                <a:cs typeface="RobotoRegular"/>
              </a:rPr>
              <a:t>≥</a:t>
            </a:r>
            <a:r>
              <a:rPr sz="2000" spc="200" dirty="0">
                <a:latin typeface="EB Garamond 12"/>
                <a:cs typeface="EB Garamond 12"/>
              </a:rPr>
              <a:t>75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355" dirty="0">
                <a:latin typeface="EB Garamond 12"/>
                <a:cs typeface="EB Garamond 12"/>
              </a:rPr>
              <a:t>years.</a:t>
            </a:r>
            <a:endParaRPr sz="2000" dirty="0">
              <a:latin typeface="EB Garamond 12"/>
              <a:cs typeface="EB Garamond 12"/>
            </a:endParaRPr>
          </a:p>
          <a:p>
            <a:pPr marL="465455" marR="310515" indent="-453390">
              <a:lnSpc>
                <a:spcPct val="100400"/>
              </a:lnSpc>
              <a:spcBef>
                <a:spcPts val="62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409" dirty="0">
                <a:latin typeface="EB Garamond 12"/>
                <a:cs typeface="EB Garamond 12"/>
              </a:rPr>
              <a:t>American</a:t>
            </a:r>
            <a:r>
              <a:rPr sz="2000" spc="13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Cancer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85" dirty="0">
                <a:latin typeface="EB Garamond 12"/>
                <a:cs typeface="EB Garamond 12"/>
              </a:rPr>
              <a:t>Society</a:t>
            </a:r>
            <a:r>
              <a:rPr sz="2000" spc="280" dirty="0">
                <a:latin typeface="EB Garamond 12"/>
                <a:cs typeface="EB Garamond 12"/>
              </a:rPr>
              <a:t> </a:t>
            </a:r>
            <a:r>
              <a:rPr sz="2000" spc="215" dirty="0">
                <a:latin typeface="EB Garamond 12"/>
                <a:cs typeface="EB Garamond 12"/>
              </a:rPr>
              <a:t>(ACS)</a:t>
            </a:r>
            <a:r>
              <a:rPr sz="2000" spc="16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and  </a:t>
            </a: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420" dirty="0">
                <a:latin typeface="EB Garamond 12"/>
                <a:cs typeface="EB Garamond 12"/>
              </a:rPr>
              <a:t>agree </a:t>
            </a:r>
            <a:r>
              <a:rPr sz="2000" spc="290" dirty="0">
                <a:latin typeface="EB Garamond 12"/>
                <a:cs typeface="EB Garamond 12"/>
              </a:rPr>
              <a:t>that </a:t>
            </a:r>
            <a:r>
              <a:rPr sz="2000" spc="380" dirty="0">
                <a:latin typeface="EB Garamond 12"/>
                <a:cs typeface="EB Garamond 12"/>
              </a:rPr>
              <a:t>older </a:t>
            </a:r>
            <a:r>
              <a:rPr sz="2000" spc="490" dirty="0">
                <a:latin typeface="EB Garamond 12"/>
                <a:cs typeface="EB Garamond 12"/>
              </a:rPr>
              <a:t>women </a:t>
            </a:r>
            <a:r>
              <a:rPr sz="2000" spc="325" dirty="0">
                <a:latin typeface="EB Garamond 12"/>
                <a:cs typeface="EB Garamond 12"/>
              </a:rPr>
              <a:t>with  </a:t>
            </a:r>
            <a:r>
              <a:rPr sz="2000" spc="370" dirty="0">
                <a:latin typeface="EB Garamond 12"/>
                <a:cs typeface="EB Garamond 12"/>
              </a:rPr>
              <a:t>previously negative </a:t>
            </a:r>
            <a:r>
              <a:rPr sz="2000" spc="375" dirty="0">
                <a:latin typeface="EB Garamond 12"/>
                <a:cs typeface="EB Garamond 12"/>
              </a:rPr>
              <a:t>Pap </a:t>
            </a:r>
            <a:r>
              <a:rPr sz="2000" spc="320" dirty="0">
                <a:latin typeface="EB Garamond 12"/>
                <a:cs typeface="EB Garamond 12"/>
              </a:rPr>
              <a:t>results </a:t>
            </a:r>
            <a:r>
              <a:rPr sz="2000" spc="425" dirty="0">
                <a:latin typeface="EB Garamond 12"/>
                <a:cs typeface="EB Garamond 12"/>
              </a:rPr>
              <a:t>do </a:t>
            </a:r>
            <a:r>
              <a:rPr sz="2000" spc="330" dirty="0">
                <a:latin typeface="EB Garamond 12"/>
                <a:cs typeface="EB Garamond 12"/>
              </a:rPr>
              <a:t>not  </a:t>
            </a:r>
            <a:r>
              <a:rPr sz="2000" spc="370" dirty="0">
                <a:latin typeface="EB Garamond 12"/>
                <a:cs typeface="EB Garamond 12"/>
              </a:rPr>
              <a:t>beneﬁt </a:t>
            </a:r>
            <a:r>
              <a:rPr sz="2000" spc="440" dirty="0">
                <a:latin typeface="EB Garamond 12"/>
                <a:cs typeface="EB Garamond 12"/>
              </a:rPr>
              <a:t>from </a:t>
            </a:r>
            <a:r>
              <a:rPr sz="2000" spc="390" dirty="0">
                <a:latin typeface="EB Garamond 12"/>
                <a:cs typeface="EB Garamond 12"/>
              </a:rPr>
              <a:t>ongoing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330" dirty="0">
                <a:latin typeface="EB Garamond 12"/>
                <a:cs typeface="EB Garamond 12"/>
              </a:rPr>
              <a:t>for  </a:t>
            </a:r>
            <a:r>
              <a:rPr sz="2000" spc="370" dirty="0">
                <a:latin typeface="EB Garamond 12"/>
                <a:cs typeface="EB Garamond 12"/>
              </a:rPr>
              <a:t>cervical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15" dirty="0">
                <a:latin typeface="EB Garamond 12"/>
                <a:cs typeface="EB Garamond 12"/>
              </a:rPr>
              <a:t>cancer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afier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425" dirty="0">
                <a:latin typeface="EB Garamond 12"/>
                <a:cs typeface="EB Garamond 12"/>
              </a:rPr>
              <a:t>age</a:t>
            </a:r>
            <a:r>
              <a:rPr sz="2000" spc="200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of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220" dirty="0">
                <a:latin typeface="EB Garamond 12"/>
                <a:cs typeface="EB Garamond 12"/>
              </a:rPr>
              <a:t>75.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914400"/>
            <a:ext cx="7613650" cy="5647123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465455" marR="11430" indent="-453390">
              <a:lnSpc>
                <a:spcPts val="2770"/>
              </a:lnSpc>
              <a:spcBef>
                <a:spcPts val="48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30" dirty="0">
                <a:latin typeface="EB Garamond 12"/>
                <a:cs typeface="EB Garamond 12"/>
              </a:rPr>
              <a:t>Prostate </a:t>
            </a:r>
            <a:r>
              <a:rPr sz="2000" spc="415" dirty="0">
                <a:latin typeface="EB Garamond 12"/>
                <a:cs typeface="EB Garamond 12"/>
              </a:rPr>
              <a:t>cancer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425" dirty="0">
                <a:latin typeface="EB Garamond 12"/>
                <a:cs typeface="EB Garamond 12"/>
              </a:rPr>
              <a:t>remains </a:t>
            </a:r>
            <a:r>
              <a:rPr sz="2000" spc="400" dirty="0">
                <a:latin typeface="EB Garamond 12"/>
                <a:cs typeface="EB Garamond 12"/>
              </a:rPr>
              <a:t>a  </a:t>
            </a:r>
            <a:r>
              <a:rPr sz="2000" spc="350" dirty="0">
                <a:latin typeface="EB Garamond 12"/>
                <a:cs typeface="EB Garamond 12"/>
              </a:rPr>
              <a:t>controversial </a:t>
            </a:r>
            <a:r>
              <a:rPr sz="2000" spc="295" dirty="0">
                <a:latin typeface="EB Garamond 12"/>
                <a:cs typeface="EB Garamond 12"/>
              </a:rPr>
              <a:t>topic, </a:t>
            </a:r>
            <a:r>
              <a:rPr sz="2000" spc="325" dirty="0">
                <a:latin typeface="EB Garamond 12"/>
                <a:cs typeface="EB Garamond 12"/>
              </a:rPr>
              <a:t>with </a:t>
            </a:r>
            <a:r>
              <a:rPr sz="2000" spc="385" dirty="0">
                <a:latin typeface="EB Garamond 12"/>
                <a:cs typeface="EB Garamond 12"/>
              </a:rPr>
              <a:t>USPSTF</a:t>
            </a:r>
            <a:r>
              <a:rPr sz="2000" spc="-135" dirty="0">
                <a:latin typeface="EB Garamond 12"/>
                <a:cs typeface="EB Garamond 12"/>
              </a:rPr>
              <a:t> </a:t>
            </a:r>
            <a:r>
              <a:rPr sz="2000" spc="365" dirty="0">
                <a:latin typeface="EB Garamond 12"/>
                <a:cs typeface="EB Garamond 12"/>
              </a:rPr>
              <a:t>advising  </a:t>
            </a:r>
            <a:r>
              <a:rPr sz="2000" spc="340" dirty="0">
                <a:latin typeface="EB Garamond 12"/>
                <a:cs typeface="EB Garamond 12"/>
              </a:rPr>
              <a:t>against </a:t>
            </a:r>
            <a:r>
              <a:rPr sz="2000" spc="360" dirty="0">
                <a:latin typeface="EB Garamond 12"/>
                <a:cs typeface="EB Garamond 12"/>
              </a:rPr>
              <a:t>the </a:t>
            </a:r>
            <a:r>
              <a:rPr sz="2000" spc="395" dirty="0">
                <a:latin typeface="EB Garamond 12"/>
                <a:cs typeface="EB Garamond 12"/>
              </a:rPr>
              <a:t>use </a:t>
            </a:r>
            <a:r>
              <a:rPr sz="2000" spc="325" dirty="0">
                <a:latin typeface="EB Garamond 12"/>
                <a:cs typeface="EB Garamond 12"/>
              </a:rPr>
              <a:t>of </a:t>
            </a:r>
            <a:r>
              <a:rPr sz="2000" spc="360" dirty="0">
                <a:latin typeface="EB Garamond 12"/>
                <a:cs typeface="EB Garamond 12"/>
              </a:rPr>
              <a:t>prostate-speciﬁc</a:t>
            </a:r>
            <a:r>
              <a:rPr sz="2000" spc="-28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antigen  </a:t>
            </a:r>
            <a:r>
              <a:rPr sz="2000" spc="210" dirty="0">
                <a:latin typeface="EB Garamond 12"/>
                <a:cs typeface="EB Garamond 12"/>
              </a:rPr>
              <a:t>(PSA)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35" dirty="0">
                <a:latin typeface="EB Garamond 12"/>
                <a:cs typeface="EB Garamond 12"/>
              </a:rPr>
              <a:t>prostate</a:t>
            </a:r>
            <a:r>
              <a:rPr sz="2000" spc="95" dirty="0">
                <a:latin typeface="EB Garamond 12"/>
                <a:cs typeface="EB Garamond 12"/>
              </a:rPr>
              <a:t> </a:t>
            </a:r>
            <a:r>
              <a:rPr sz="2000" spc="350" dirty="0">
                <a:latin typeface="EB Garamond 12"/>
                <a:cs typeface="EB Garamond 12"/>
              </a:rPr>
              <a:t>cancer.</a:t>
            </a:r>
            <a:endParaRPr sz="2000" dirty="0">
              <a:latin typeface="EB Garamond 12"/>
              <a:cs typeface="EB Garamond 12"/>
            </a:endParaRPr>
          </a:p>
          <a:p>
            <a:pPr marL="465455" marR="5080" indent="-453390">
              <a:lnSpc>
                <a:spcPts val="2770"/>
              </a:lnSpc>
              <a:spcBef>
                <a:spcPts val="62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420" dirty="0">
                <a:latin typeface="EB Garamond 12"/>
                <a:cs typeface="EB Garamond 12"/>
              </a:rPr>
              <a:t>The </a:t>
            </a:r>
            <a:r>
              <a:rPr sz="2000" spc="409" dirty="0">
                <a:latin typeface="EB Garamond 12"/>
                <a:cs typeface="EB Garamond 12"/>
              </a:rPr>
              <a:t>American </a:t>
            </a:r>
            <a:r>
              <a:rPr sz="2000" spc="340" dirty="0">
                <a:latin typeface="EB Garamond 12"/>
                <a:cs typeface="EB Garamond 12"/>
              </a:rPr>
              <a:t>Geriatric </a:t>
            </a:r>
            <a:r>
              <a:rPr sz="2000" spc="385" dirty="0">
                <a:latin typeface="EB Garamond 12"/>
                <a:cs typeface="EB Garamond 12"/>
              </a:rPr>
              <a:t>Society  </a:t>
            </a:r>
            <a:r>
              <a:rPr sz="2000" spc="484" dirty="0">
                <a:latin typeface="EB Garamond 12"/>
                <a:cs typeface="EB Garamond 12"/>
              </a:rPr>
              <a:t>recommends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screening</a:t>
            </a:r>
            <a:r>
              <a:rPr sz="2000" spc="175" dirty="0">
                <a:latin typeface="EB Garamond 12"/>
                <a:cs typeface="EB Garamond 12"/>
              </a:rPr>
              <a:t> </a:t>
            </a:r>
            <a:r>
              <a:rPr sz="2000" spc="275" dirty="0">
                <a:latin typeface="EB Garamond 12"/>
                <a:cs typeface="EB Garamond 12"/>
              </a:rPr>
              <a:t>all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380" dirty="0">
                <a:latin typeface="EB Garamond 12"/>
                <a:cs typeface="EB Garamond 12"/>
              </a:rPr>
              <a:t>older</a:t>
            </a:r>
            <a:r>
              <a:rPr sz="2000" spc="235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adults</a:t>
            </a:r>
            <a:r>
              <a:rPr sz="2000" spc="22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  </a:t>
            </a:r>
            <a:r>
              <a:rPr sz="2000" spc="400" dirty="0">
                <a:latin typeface="EB Garamond 12"/>
                <a:cs typeface="EB Garamond 12"/>
              </a:rPr>
              <a:t>a</a:t>
            </a:r>
            <a:r>
              <a:rPr sz="2000" spc="130" dirty="0">
                <a:latin typeface="EB Garamond 12"/>
                <a:cs typeface="EB Garamond 12"/>
              </a:rPr>
              <a:t> </a:t>
            </a:r>
            <a:r>
              <a:rPr sz="2000" spc="355" dirty="0">
                <a:solidFill>
                  <a:srgbClr val="C00000"/>
                </a:solidFill>
                <a:latin typeface="EB Garamond 12"/>
                <a:cs typeface="EB Garamond 12"/>
              </a:rPr>
              <a:t>history</a:t>
            </a:r>
            <a:r>
              <a:rPr sz="2000" spc="235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of</a:t>
            </a:r>
            <a:r>
              <a:rPr sz="2000" spc="204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280" dirty="0">
                <a:solidFill>
                  <a:srgbClr val="C00000"/>
                </a:solidFill>
                <a:latin typeface="EB Garamond 12"/>
                <a:cs typeface="EB Garamond 12"/>
              </a:rPr>
              <a:t>falls</a:t>
            </a:r>
            <a:r>
              <a:rPr sz="2000" spc="295" dirty="0">
                <a:latin typeface="EB Garamond 12"/>
                <a:cs typeface="EB Garamond 12"/>
              </a:rPr>
              <a:t> </a:t>
            </a:r>
            <a:r>
              <a:rPr sz="2000" spc="325" dirty="0">
                <a:latin typeface="EB Garamond 12"/>
                <a:cs typeface="EB Garamond 12"/>
              </a:rPr>
              <a:t>within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</a:t>
            </a:r>
            <a:r>
              <a:rPr sz="2000" spc="215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last</a:t>
            </a:r>
            <a:r>
              <a:rPr sz="2000" spc="225" dirty="0">
                <a:latin typeface="EB Garamond 12"/>
                <a:cs typeface="EB Garamond 12"/>
              </a:rPr>
              <a:t> </a:t>
            </a:r>
            <a:r>
              <a:rPr sz="2000" spc="300" dirty="0">
                <a:latin typeface="EB Garamond 12"/>
                <a:cs typeface="EB Garamond 12"/>
              </a:rPr>
              <a:t>year,.</a:t>
            </a:r>
            <a:endParaRPr sz="2000" dirty="0">
              <a:latin typeface="EB Garamond 12"/>
              <a:cs typeface="EB Garamond 12"/>
            </a:endParaRPr>
          </a:p>
          <a:p>
            <a:pPr marL="465455" marR="121285" indent="-453390">
              <a:lnSpc>
                <a:spcPts val="2770"/>
              </a:lnSpc>
              <a:spcBef>
                <a:spcPts val="61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000" spc="385" dirty="0">
                <a:latin typeface="EB Garamond 12"/>
                <a:cs typeface="EB Garamond 12"/>
              </a:rPr>
              <a:t>USPSTF</a:t>
            </a:r>
            <a:r>
              <a:rPr sz="2000" spc="195" dirty="0">
                <a:latin typeface="EB Garamond 12"/>
                <a:cs typeface="EB Garamond 12"/>
              </a:rPr>
              <a:t> </a:t>
            </a:r>
            <a:r>
              <a:rPr sz="2000" spc="484" dirty="0">
                <a:latin typeface="EB Garamond 12"/>
                <a:cs typeface="EB Garamond 12"/>
              </a:rPr>
              <a:t>recommends</a:t>
            </a:r>
            <a:r>
              <a:rPr sz="2000" spc="180" dirty="0">
                <a:latin typeface="EB Garamond 12"/>
                <a:cs typeface="EB Garamond 12"/>
              </a:rPr>
              <a:t> </a:t>
            </a:r>
            <a:r>
              <a:rPr sz="2000" spc="360" dirty="0">
                <a:latin typeface="EB Garamond 12"/>
                <a:cs typeface="EB Garamond 12"/>
              </a:rPr>
              <a:t>the</a:t>
            </a:r>
            <a:r>
              <a:rPr sz="2000" spc="204" dirty="0">
                <a:latin typeface="EB Garamond 12"/>
                <a:cs typeface="EB Garamond 12"/>
              </a:rPr>
              <a:t> </a:t>
            </a:r>
            <a:r>
              <a:rPr sz="2000" spc="395" dirty="0">
                <a:solidFill>
                  <a:srgbClr val="C00000"/>
                </a:solidFill>
                <a:latin typeface="EB Garamond 12"/>
                <a:cs typeface="EB Garamond 12"/>
              </a:rPr>
              <a:t>use</a:t>
            </a:r>
            <a:r>
              <a:rPr sz="2000" spc="260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325" dirty="0">
                <a:solidFill>
                  <a:srgbClr val="C00000"/>
                </a:solidFill>
                <a:latin typeface="EB Garamond 12"/>
                <a:cs typeface="EB Garamond 12"/>
              </a:rPr>
              <a:t>of</a:t>
            </a:r>
            <a:r>
              <a:rPr sz="2000" spc="200" dirty="0">
                <a:solidFill>
                  <a:srgbClr val="C00000"/>
                </a:solidFill>
                <a:latin typeface="EB Garamond 12"/>
                <a:cs typeface="EB Garamond 12"/>
              </a:rPr>
              <a:t> </a:t>
            </a:r>
            <a:r>
              <a:rPr sz="2000" spc="360" dirty="0">
                <a:solidFill>
                  <a:srgbClr val="C00000"/>
                </a:solidFill>
                <a:latin typeface="EB Garamond 12"/>
                <a:cs typeface="EB Garamond 12"/>
              </a:rPr>
              <a:t>exercise,  physical </a:t>
            </a:r>
            <a:r>
              <a:rPr sz="2000" spc="335" dirty="0">
                <a:solidFill>
                  <a:srgbClr val="C00000"/>
                </a:solidFill>
                <a:latin typeface="EB Garamond 12"/>
                <a:cs typeface="EB Garamond 12"/>
              </a:rPr>
              <a:t>therapy, </a:t>
            </a:r>
            <a:r>
              <a:rPr sz="2000" spc="415" dirty="0">
                <a:solidFill>
                  <a:srgbClr val="C00000"/>
                </a:solidFill>
                <a:latin typeface="EB Garamond 12"/>
                <a:cs typeface="EB Garamond 12"/>
              </a:rPr>
              <a:t>and </a:t>
            </a:r>
            <a:r>
              <a:rPr sz="2000" spc="380" dirty="0">
                <a:solidFill>
                  <a:srgbClr val="C00000"/>
                </a:solidFill>
                <a:latin typeface="EB Garamond 12"/>
                <a:cs typeface="EB Garamond 12"/>
              </a:rPr>
              <a:t>vitamin </a:t>
            </a:r>
            <a:r>
              <a:rPr sz="2000" spc="335" dirty="0">
                <a:solidFill>
                  <a:srgbClr val="C00000"/>
                </a:solidFill>
                <a:latin typeface="EB Garamond 12"/>
                <a:cs typeface="EB Garamond 12"/>
              </a:rPr>
              <a:t>D  </a:t>
            </a:r>
            <a:r>
              <a:rPr sz="2000" spc="380" dirty="0">
                <a:solidFill>
                  <a:srgbClr val="C00000"/>
                </a:solidFill>
                <a:latin typeface="EB Garamond 12"/>
                <a:cs typeface="EB Garamond 12"/>
              </a:rPr>
              <a:t>supplementation</a:t>
            </a:r>
            <a:r>
              <a:rPr sz="2000" spc="38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in</a:t>
            </a:r>
            <a:r>
              <a:rPr sz="2000" spc="25" dirty="0">
                <a:latin typeface="EB Garamond 12"/>
                <a:cs typeface="EB Garamond 12"/>
              </a:rPr>
              <a:t> </a:t>
            </a:r>
            <a:r>
              <a:rPr sz="2000" spc="405" dirty="0">
                <a:latin typeface="EB Garamond 12"/>
                <a:cs typeface="EB Garamond 12"/>
              </a:rPr>
              <a:t>community-dwelling  </a:t>
            </a:r>
            <a:r>
              <a:rPr sz="2000" spc="380" dirty="0">
                <a:latin typeface="EB Garamond 12"/>
                <a:cs typeface="EB Garamond 12"/>
              </a:rPr>
              <a:t>older</a:t>
            </a:r>
            <a:r>
              <a:rPr sz="2000" spc="140" dirty="0">
                <a:latin typeface="EB Garamond 12"/>
                <a:cs typeface="EB Garamond 12"/>
              </a:rPr>
              <a:t> </a:t>
            </a:r>
            <a:r>
              <a:rPr sz="2000" spc="320" dirty="0">
                <a:latin typeface="EB Garamond 12"/>
                <a:cs typeface="EB Garamond 12"/>
              </a:rPr>
              <a:t>adults</a:t>
            </a:r>
            <a:r>
              <a:rPr sz="2000" spc="229" dirty="0">
                <a:latin typeface="EB Garamond 12"/>
                <a:cs typeface="EB Garamond 12"/>
              </a:rPr>
              <a:t> </a:t>
            </a:r>
            <a:r>
              <a:rPr sz="2000" spc="280" dirty="0">
                <a:latin typeface="EB Garamond 12"/>
                <a:cs typeface="EB Garamond 12"/>
              </a:rPr>
              <a:t>at</a:t>
            </a:r>
            <a:r>
              <a:rPr sz="2000" spc="254" dirty="0">
                <a:latin typeface="EB Garamond 12"/>
                <a:cs typeface="EB Garamond 12"/>
              </a:rPr>
              <a:t> </a:t>
            </a:r>
            <a:r>
              <a:rPr sz="2000" spc="390" dirty="0">
                <a:latin typeface="EB Garamond 12"/>
                <a:cs typeface="EB Garamond 12"/>
              </a:rPr>
              <a:t>increased</a:t>
            </a:r>
            <a:r>
              <a:rPr sz="2000" spc="240" dirty="0">
                <a:latin typeface="EB Garamond 12"/>
                <a:cs typeface="EB Garamond 12"/>
              </a:rPr>
              <a:t> </a:t>
            </a:r>
            <a:r>
              <a:rPr sz="2000" spc="335" dirty="0">
                <a:latin typeface="EB Garamond 12"/>
                <a:cs typeface="EB Garamond 12"/>
              </a:rPr>
              <a:t>risk</a:t>
            </a:r>
            <a:r>
              <a:rPr sz="2000" spc="170" dirty="0">
                <a:latin typeface="EB Garamond 12"/>
                <a:cs typeface="EB Garamond 12"/>
              </a:rPr>
              <a:t> </a:t>
            </a:r>
            <a:r>
              <a:rPr sz="2000" spc="330" dirty="0">
                <a:latin typeface="EB Garamond 12"/>
                <a:cs typeface="EB Garamond 12"/>
              </a:rPr>
              <a:t>for</a:t>
            </a:r>
            <a:r>
              <a:rPr sz="2000" spc="290" dirty="0">
                <a:latin typeface="EB Garamond 12"/>
                <a:cs typeface="EB Garamond 12"/>
              </a:rPr>
              <a:t> </a:t>
            </a:r>
            <a:r>
              <a:rPr sz="2000" spc="250" dirty="0">
                <a:latin typeface="EB Garamond 12"/>
                <a:cs typeface="EB Garamond 12"/>
              </a:rPr>
              <a:t>falls.</a:t>
            </a:r>
            <a:endParaRPr sz="2000" dirty="0">
              <a:latin typeface="EB Garamond 12"/>
              <a:cs typeface="EB Garamond 12"/>
            </a:endParaRPr>
          </a:p>
          <a:p>
            <a:pPr marL="465455" marR="310515" indent="-453390">
              <a:lnSpc>
                <a:spcPts val="2770"/>
              </a:lnSpc>
              <a:spcBef>
                <a:spcPts val="62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sz="2000" dirty="0"/>
              <a:t>	</a:t>
            </a:r>
            <a:r>
              <a:rPr sz="2000" spc="385" dirty="0">
                <a:latin typeface="EB Garamond 12"/>
                <a:cs typeface="EB Garamond 12"/>
              </a:rPr>
              <a:t>USPSTF </a:t>
            </a:r>
            <a:r>
              <a:rPr sz="2000" spc="484" dirty="0">
                <a:latin typeface="EB Garamond 12"/>
                <a:cs typeface="EB Garamond 12"/>
              </a:rPr>
              <a:t>recommends </a:t>
            </a:r>
            <a:r>
              <a:rPr sz="2000" spc="370" dirty="0">
                <a:latin typeface="EB Garamond 12"/>
                <a:cs typeface="EB Garamond 12"/>
              </a:rPr>
              <a:t>neither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400" dirty="0">
                <a:latin typeface="EB Garamond 12"/>
                <a:cs typeface="EB Garamond 12"/>
              </a:rPr>
              <a:t>nor  </a:t>
            </a:r>
            <a:r>
              <a:rPr sz="2000" spc="340" dirty="0">
                <a:latin typeface="EB Garamond 12"/>
                <a:cs typeface="EB Garamond 12"/>
              </a:rPr>
              <a:t>against </a:t>
            </a:r>
            <a:r>
              <a:rPr sz="2000" spc="395" dirty="0">
                <a:latin typeface="EB Garamond 12"/>
                <a:cs typeface="EB Garamond 12"/>
              </a:rPr>
              <a:t>screening </a:t>
            </a:r>
            <a:r>
              <a:rPr sz="2000" spc="330" dirty="0">
                <a:latin typeface="EB Garamond 12"/>
                <a:cs typeface="EB Garamond 12"/>
              </a:rPr>
              <a:t>for </a:t>
            </a:r>
            <a:r>
              <a:rPr sz="2000" spc="350" dirty="0">
                <a:latin typeface="EB Garamond 12"/>
                <a:cs typeface="EB Garamond 12"/>
              </a:rPr>
              <a:t>vision</a:t>
            </a:r>
            <a:r>
              <a:rPr sz="2000" spc="-254" dirty="0">
                <a:latin typeface="EB Garamond 12"/>
                <a:cs typeface="EB Garamond 12"/>
              </a:rPr>
              <a:t> </a:t>
            </a:r>
            <a:r>
              <a:rPr sz="2000" spc="395" dirty="0">
                <a:latin typeface="EB Garamond 12"/>
                <a:cs typeface="EB Garamond 12"/>
              </a:rPr>
              <a:t>impairment,  hearing </a:t>
            </a:r>
            <a:r>
              <a:rPr sz="2000" spc="425" dirty="0">
                <a:latin typeface="EB Garamond 12"/>
                <a:cs typeface="EB Garamond 12"/>
              </a:rPr>
              <a:t>impairment </a:t>
            </a:r>
            <a:r>
              <a:rPr sz="2000" spc="390" dirty="0">
                <a:latin typeface="EB Garamond 12"/>
                <a:cs typeface="EB Garamond 12"/>
              </a:rPr>
              <a:t>or </a:t>
            </a:r>
            <a:r>
              <a:rPr sz="2000" spc="420" dirty="0">
                <a:latin typeface="EB Garamond 12"/>
                <a:cs typeface="EB Garamond 12"/>
              </a:rPr>
              <a:t>dementia </a:t>
            </a:r>
            <a:r>
              <a:rPr sz="2000" spc="330" dirty="0">
                <a:latin typeface="EB Garamond 12"/>
                <a:cs typeface="EB Garamond 12"/>
              </a:rPr>
              <a:t>in  </a:t>
            </a:r>
            <a:r>
              <a:rPr sz="2000" spc="415" dirty="0">
                <a:latin typeface="EB Garamond 12"/>
                <a:cs typeface="EB Garamond 12"/>
              </a:rPr>
              <a:t>asymptomatic </a:t>
            </a:r>
            <a:r>
              <a:rPr sz="2000" spc="325" dirty="0">
                <a:latin typeface="EB Garamond 12"/>
                <a:cs typeface="EB Garamond 12"/>
              </a:rPr>
              <a:t>patients </a:t>
            </a:r>
            <a:r>
              <a:rPr sz="2000" spc="430" dirty="0">
                <a:latin typeface="EB Garamond 12"/>
                <a:cs typeface="EB Garamond 12"/>
              </a:rPr>
              <a:t>aged</a:t>
            </a:r>
            <a:r>
              <a:rPr sz="2000" spc="-100" dirty="0">
                <a:latin typeface="EB Garamond 12"/>
                <a:cs typeface="EB Garamond 12"/>
              </a:rPr>
              <a:t> </a:t>
            </a:r>
            <a:r>
              <a:rPr sz="2000" spc="200" dirty="0">
                <a:latin typeface="RobotoRegular"/>
                <a:cs typeface="RobotoRegular"/>
              </a:rPr>
              <a:t>≥</a:t>
            </a:r>
            <a:r>
              <a:rPr sz="2000" spc="200" dirty="0">
                <a:latin typeface="EB Garamond 12"/>
                <a:cs typeface="EB Garamond 12"/>
              </a:rPr>
              <a:t>75 </a:t>
            </a:r>
            <a:r>
              <a:rPr sz="2000" spc="409" dirty="0">
                <a:latin typeface="EB Garamond 12"/>
                <a:cs typeface="EB Garamond 12"/>
              </a:rPr>
              <a:t>years</a:t>
            </a:r>
            <a:endParaRPr sz="20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228600"/>
            <a:ext cx="279463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295" dirty="0"/>
              <a:t>Reference</a:t>
            </a:r>
            <a:r>
              <a:rPr sz="4000" spc="-655" dirty="0"/>
              <a:t> </a:t>
            </a:r>
            <a:r>
              <a:rPr sz="4000" spc="-610" dirty="0"/>
              <a:t>: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990600"/>
            <a:ext cx="7639684" cy="435546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87680" marR="859790" indent="-462915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❑"/>
              <a:tabLst>
                <a:tab pos="487680" algn="l"/>
                <a:tab pos="488315" algn="l"/>
              </a:tabLst>
            </a:pPr>
            <a:r>
              <a:rPr sz="2600" spc="365" dirty="0">
                <a:latin typeface="EB Garamond 12"/>
                <a:cs typeface="EB Garamond 12"/>
              </a:rPr>
              <a:t>Current </a:t>
            </a:r>
            <a:r>
              <a:rPr sz="2600" spc="350" dirty="0">
                <a:latin typeface="EB Garamond 12"/>
                <a:cs typeface="EB Garamond 12"/>
              </a:rPr>
              <a:t>Diagnosis </a:t>
            </a:r>
            <a:r>
              <a:rPr sz="2600" spc="415" dirty="0">
                <a:latin typeface="EB Garamond 12"/>
                <a:cs typeface="EB Garamond 12"/>
              </a:rPr>
              <a:t>and </a:t>
            </a:r>
            <a:r>
              <a:rPr sz="2600" spc="370" dirty="0">
                <a:latin typeface="EB Garamond 12"/>
                <a:cs typeface="EB Garamond 12"/>
              </a:rPr>
              <a:t>Treatment</a:t>
            </a:r>
            <a:r>
              <a:rPr sz="2600" spc="-26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  </a:t>
            </a:r>
            <a:r>
              <a:rPr sz="2600" spc="405" dirty="0">
                <a:latin typeface="EB Garamond 12"/>
                <a:cs typeface="EB Garamond 12"/>
              </a:rPr>
              <a:t>Family </a:t>
            </a:r>
            <a:r>
              <a:rPr sz="2600" spc="390" dirty="0">
                <a:latin typeface="EB Garamond 12"/>
                <a:cs typeface="EB Garamond 12"/>
              </a:rPr>
              <a:t>Medicine </a:t>
            </a:r>
            <a:r>
              <a:rPr sz="2600" spc="204" dirty="0">
                <a:latin typeface="EB Garamond 12"/>
                <a:cs typeface="EB Garamond 12"/>
              </a:rPr>
              <a:t>4</a:t>
            </a:r>
            <a:r>
              <a:rPr sz="2325" spc="307" baseline="34050" dirty="0">
                <a:latin typeface="EB Garamond 12"/>
                <a:cs typeface="EB Garamond 12"/>
              </a:rPr>
              <a:t>th</a:t>
            </a:r>
            <a:r>
              <a:rPr sz="2325" spc="112" baseline="34050" dirty="0">
                <a:latin typeface="EB Garamond 12"/>
                <a:cs typeface="EB Garamond 12"/>
              </a:rPr>
              <a:t> </a:t>
            </a:r>
            <a:r>
              <a:rPr sz="2600" spc="310" dirty="0">
                <a:latin typeface="EB Garamond 12"/>
                <a:cs typeface="EB Garamond 12"/>
              </a:rPr>
              <a:t>Edition.</a:t>
            </a:r>
            <a:endParaRPr sz="2600" dirty="0">
              <a:latin typeface="EB Garamond 12"/>
              <a:cs typeface="EB Garamond 12"/>
            </a:endParaRPr>
          </a:p>
          <a:p>
            <a:pPr marL="487680" marR="460375" indent="-462915">
              <a:lnSpc>
                <a:spcPts val="3070"/>
              </a:lnSpc>
              <a:spcBef>
                <a:spcPts val="775"/>
              </a:spcBef>
              <a:buClr>
                <a:srgbClr val="4F81BC"/>
              </a:buClr>
              <a:buSzPct val="84615"/>
              <a:buFont typeface="Noto Sans Symbols"/>
              <a:buChar char="❑"/>
              <a:tabLst>
                <a:tab pos="487680" algn="l"/>
                <a:tab pos="488315" algn="l"/>
                <a:tab pos="2019935" algn="l"/>
              </a:tabLst>
            </a:pPr>
            <a:r>
              <a:rPr sz="2600" spc="409" dirty="0">
                <a:latin typeface="EB Garamond 12"/>
                <a:cs typeface="EB Garamond 12"/>
              </a:rPr>
              <a:t>American </a:t>
            </a:r>
            <a:r>
              <a:rPr sz="2600" spc="445" dirty="0">
                <a:latin typeface="EB Garamond 12"/>
                <a:cs typeface="EB Garamond 12"/>
              </a:rPr>
              <a:t>Academy</a:t>
            </a:r>
            <a:r>
              <a:rPr sz="2600" spc="-295" dirty="0">
                <a:latin typeface="EB Garamond 12"/>
                <a:cs typeface="EB Garamond 12"/>
              </a:rPr>
              <a:t>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95" dirty="0">
                <a:latin typeface="EB Garamond 12"/>
                <a:cs typeface="EB Garamond 12"/>
              </a:rPr>
              <a:t>family </a:t>
            </a:r>
            <a:r>
              <a:rPr sz="2600" spc="365" dirty="0">
                <a:latin typeface="EB Garamond 12"/>
                <a:cs typeface="EB Garamond 12"/>
              </a:rPr>
              <a:t>Physician  </a:t>
            </a:r>
            <a:r>
              <a:rPr sz="2600" spc="360" dirty="0">
                <a:latin typeface="EB Garamond 12"/>
                <a:cs typeface="EB Garamond 12"/>
              </a:rPr>
              <a:t>Website	</a:t>
            </a:r>
            <a:r>
              <a:rPr sz="2600" u="heavy" spc="3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EB Garamond 12"/>
                <a:cs typeface="EB Garamond 12"/>
                <a:hlinkClick r:id="rId2"/>
              </a:rPr>
              <a:t>www.aafp.org</a:t>
            </a:r>
            <a:r>
              <a:rPr sz="2600" spc="320" dirty="0">
                <a:latin typeface="EB Garamond 12"/>
                <a:cs typeface="EB Garamond 12"/>
                <a:hlinkClick r:id="rId2"/>
              </a:rPr>
              <a:t>.</a:t>
            </a:r>
            <a:endParaRPr sz="2600" dirty="0">
              <a:latin typeface="EB Garamond 12"/>
              <a:cs typeface="EB Garamond 12"/>
            </a:endParaRPr>
          </a:p>
          <a:p>
            <a:pPr marL="487680" marR="960755" indent="-462915">
              <a:lnSpc>
                <a:spcPts val="3070"/>
              </a:lnSpc>
              <a:spcBef>
                <a:spcPts val="685"/>
              </a:spcBef>
              <a:buClr>
                <a:srgbClr val="4F81BC"/>
              </a:buClr>
              <a:buSzPct val="84615"/>
              <a:buFont typeface="Noto Sans Symbols"/>
              <a:buChar char="❑"/>
              <a:tabLst>
                <a:tab pos="487680" algn="l"/>
                <a:tab pos="488315" algn="l"/>
              </a:tabLst>
            </a:pPr>
            <a:r>
              <a:rPr sz="2600" spc="405" dirty="0">
                <a:latin typeface="EB Garamond 12"/>
                <a:cs typeface="EB Garamond 12"/>
              </a:rPr>
              <a:t>Family </a:t>
            </a:r>
            <a:r>
              <a:rPr sz="2600" spc="390" dirty="0">
                <a:latin typeface="EB Garamond 12"/>
                <a:cs typeface="EB Garamond 12"/>
              </a:rPr>
              <a:t>Medicine </a:t>
            </a:r>
            <a:r>
              <a:rPr sz="2600" spc="415" dirty="0">
                <a:latin typeface="EB Garamond 12"/>
                <a:cs typeface="EB Garamond 12"/>
              </a:rPr>
              <a:t>Board</a:t>
            </a:r>
            <a:r>
              <a:rPr sz="2600" spc="-305" dirty="0">
                <a:latin typeface="EB Garamond 12"/>
                <a:cs typeface="EB Garamond 12"/>
              </a:rPr>
              <a:t> </a:t>
            </a:r>
            <a:r>
              <a:rPr sz="2600" spc="360" dirty="0">
                <a:latin typeface="EB Garamond 12"/>
                <a:cs typeface="EB Garamond 12"/>
              </a:rPr>
              <a:t>Review </a:t>
            </a:r>
            <a:r>
              <a:rPr sz="2600" spc="320" dirty="0">
                <a:latin typeface="EB Garamond 12"/>
                <a:cs typeface="EB Garamond 12"/>
              </a:rPr>
              <a:t>(new  </a:t>
            </a:r>
            <a:r>
              <a:rPr sz="2600" spc="275" dirty="0">
                <a:latin typeface="EB Garamond 12"/>
                <a:cs typeface="EB Garamond 12"/>
              </a:rPr>
              <a:t>Bratton).</a:t>
            </a:r>
            <a:endParaRPr sz="2600" dirty="0">
              <a:latin typeface="EB Garamond 12"/>
              <a:cs typeface="EB Garamond 12"/>
            </a:endParaRPr>
          </a:p>
          <a:p>
            <a:pPr marL="487680" indent="-462915">
              <a:lnSpc>
                <a:spcPct val="100000"/>
              </a:lnSpc>
              <a:spcBef>
                <a:spcPts val="540"/>
              </a:spcBef>
              <a:buClr>
                <a:srgbClr val="4F81BC"/>
              </a:buClr>
              <a:buSzPct val="84615"/>
              <a:buFont typeface="Noto Sans Symbols"/>
              <a:buChar char="❑"/>
              <a:tabLst>
                <a:tab pos="487680" algn="l"/>
                <a:tab pos="488315" algn="l"/>
              </a:tabLst>
            </a:pPr>
            <a:r>
              <a:rPr sz="2600" spc="270" dirty="0">
                <a:latin typeface="EB Garamond 12"/>
                <a:cs typeface="EB Garamond 12"/>
              </a:rPr>
              <a:t>PreTest </a:t>
            </a:r>
            <a:r>
              <a:rPr sz="2600" spc="405" dirty="0">
                <a:latin typeface="EB Garamond 12"/>
                <a:cs typeface="EB Garamond 12"/>
              </a:rPr>
              <a:t>Family </a:t>
            </a:r>
            <a:r>
              <a:rPr sz="2600" spc="390" dirty="0">
                <a:latin typeface="EB Garamond 12"/>
                <a:cs typeface="EB Garamond 12"/>
              </a:rPr>
              <a:t>Medicine </a:t>
            </a:r>
            <a:r>
              <a:rPr sz="2600" spc="240" dirty="0">
                <a:latin typeface="EB Garamond 12"/>
                <a:cs typeface="EB Garamond 12"/>
              </a:rPr>
              <a:t>4</a:t>
            </a:r>
            <a:r>
              <a:rPr sz="2325" spc="359" baseline="35842" dirty="0">
                <a:latin typeface="EB Garamond 12"/>
                <a:cs typeface="EB Garamond 12"/>
              </a:rPr>
              <a:t>th</a:t>
            </a:r>
            <a:r>
              <a:rPr sz="2325" spc="-82" baseline="35842" dirty="0">
                <a:latin typeface="EB Garamond 12"/>
                <a:cs typeface="EB Garamond 12"/>
              </a:rPr>
              <a:t> </a:t>
            </a:r>
            <a:r>
              <a:rPr sz="2600" spc="310" dirty="0">
                <a:latin typeface="EB Garamond 12"/>
                <a:cs typeface="EB Garamond 12"/>
              </a:rPr>
              <a:t>Edition.</a:t>
            </a:r>
            <a:endParaRPr sz="2600" dirty="0">
              <a:latin typeface="EB Garamond 12"/>
              <a:cs typeface="EB Garamond 12"/>
            </a:endParaRPr>
          </a:p>
          <a:p>
            <a:pPr marL="576580" indent="-55181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Noto Sans Symbols"/>
              <a:buChar char="❑"/>
              <a:tabLst>
                <a:tab pos="576580" algn="l"/>
                <a:tab pos="577215" algn="l"/>
              </a:tabLst>
            </a:pPr>
            <a:r>
              <a:rPr sz="2600" spc="380" dirty="0">
                <a:latin typeface="EB Garamond 12"/>
                <a:cs typeface="EB Garamond 12"/>
              </a:rPr>
              <a:t>US</a:t>
            </a:r>
            <a:r>
              <a:rPr sz="2600" spc="170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Preventive</a:t>
            </a:r>
            <a:r>
              <a:rPr sz="2600" spc="235" dirty="0">
                <a:latin typeface="EB Garamond 12"/>
                <a:cs typeface="EB Garamond 12"/>
              </a:rPr>
              <a:t> </a:t>
            </a:r>
            <a:r>
              <a:rPr sz="2600" spc="295" dirty="0">
                <a:latin typeface="EB Garamond 12"/>
                <a:cs typeface="EB Garamond 12"/>
              </a:rPr>
              <a:t>Task</a:t>
            </a:r>
            <a:r>
              <a:rPr sz="2600" spc="240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Force</a:t>
            </a:r>
            <a:r>
              <a:rPr sz="2600" spc="240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service</a:t>
            </a:r>
            <a:r>
              <a:rPr sz="2600" spc="210" dirty="0">
                <a:latin typeface="EB Garamond 12"/>
                <a:cs typeface="EB Garamond 12"/>
              </a:rPr>
              <a:t> </a:t>
            </a:r>
            <a:r>
              <a:rPr sz="2600" spc="350" dirty="0">
                <a:latin typeface="EB Garamond 12"/>
                <a:cs typeface="EB Garamond 12"/>
              </a:rPr>
              <a:t>website</a:t>
            </a:r>
            <a:endParaRPr sz="2600" dirty="0">
              <a:latin typeface="EB Garamond 12"/>
              <a:cs typeface="EB Garamond 12"/>
            </a:endParaRPr>
          </a:p>
          <a:p>
            <a:pPr marL="220979" marR="17780">
              <a:lnSpc>
                <a:spcPts val="3080"/>
              </a:lnSpc>
              <a:spcBef>
                <a:spcPts val="695"/>
              </a:spcBef>
            </a:pPr>
            <a:r>
              <a:rPr sz="2600" u="heavy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u="heavy" spc="1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600" u="heavy" spc="254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EB Garamond 12"/>
                <a:cs typeface="EB Garamond 12"/>
              </a:rPr>
              <a:t>https:</a:t>
            </a:r>
            <a:r>
              <a:rPr sz="2600" u="heavy" spc="254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</a:rPr>
              <a:t>/ </a:t>
            </a:r>
            <a:r>
              <a:rPr sz="2600" u="heavy" spc="35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EB Garamond 12"/>
                <a:cs typeface="EB Garamond 12"/>
              </a:rPr>
              <a:t>www.uspreventiveservicestaskforce. </a:t>
            </a:r>
            <a:r>
              <a:rPr sz="2600" spc="350" dirty="0">
                <a:solidFill>
                  <a:srgbClr val="0000FF"/>
                </a:solidFill>
                <a:latin typeface="EB Garamond 12"/>
                <a:cs typeface="EB Garamond 12"/>
              </a:rPr>
              <a:t> </a:t>
            </a:r>
            <a:r>
              <a:rPr sz="2600" u="heavy" spc="34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EB Garamond 12"/>
                <a:cs typeface="EB Garamond 12"/>
              </a:rPr>
              <a:t>org/</a:t>
            </a:r>
            <a:endParaRPr sz="26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9143981" cy="685798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5312" y="69754"/>
              <a:ext cx="9013825" cy="6692265"/>
            </a:xfrm>
            <a:custGeom>
              <a:avLst/>
              <a:gdLst/>
              <a:ahLst/>
              <a:cxnLst/>
              <a:rect l="l" t="t" r="r" b="b"/>
              <a:pathLst>
                <a:path w="9013825" h="6692265">
                  <a:moveTo>
                    <a:pt x="0" y="329856"/>
                  </a:moveTo>
                  <a:lnTo>
                    <a:pt x="3576" y="281113"/>
                  </a:lnTo>
                  <a:lnTo>
                    <a:pt x="13965" y="234590"/>
                  </a:lnTo>
                  <a:lnTo>
                    <a:pt x="30657" y="190797"/>
                  </a:lnTo>
                  <a:lnTo>
                    <a:pt x="53142" y="150246"/>
                  </a:lnTo>
                  <a:lnTo>
                    <a:pt x="80908" y="113446"/>
                  </a:lnTo>
                  <a:lnTo>
                    <a:pt x="113447" y="80908"/>
                  </a:lnTo>
                  <a:lnTo>
                    <a:pt x="150247" y="53142"/>
                  </a:lnTo>
                  <a:lnTo>
                    <a:pt x="190798" y="30657"/>
                  </a:lnTo>
                  <a:lnTo>
                    <a:pt x="234591" y="13965"/>
                  </a:lnTo>
                  <a:lnTo>
                    <a:pt x="281114" y="3576"/>
                  </a:lnTo>
                  <a:lnTo>
                    <a:pt x="329858" y="0"/>
                  </a:lnTo>
                  <a:lnTo>
                    <a:pt x="8683494" y="0"/>
                  </a:lnTo>
                  <a:lnTo>
                    <a:pt x="8735402" y="4109"/>
                  </a:lnTo>
                  <a:lnTo>
                    <a:pt x="8785567" y="16192"/>
                  </a:lnTo>
                  <a:lnTo>
                    <a:pt x="8833103" y="35881"/>
                  </a:lnTo>
                  <a:lnTo>
                    <a:pt x="8877123" y="62810"/>
                  </a:lnTo>
                  <a:lnTo>
                    <a:pt x="8916744" y="96613"/>
                  </a:lnTo>
                  <a:lnTo>
                    <a:pt x="8950540" y="136226"/>
                  </a:lnTo>
                  <a:lnTo>
                    <a:pt x="8977466" y="180243"/>
                  </a:lnTo>
                  <a:lnTo>
                    <a:pt x="8997153" y="227778"/>
                  </a:lnTo>
                  <a:lnTo>
                    <a:pt x="9009235" y="277944"/>
                  </a:lnTo>
                  <a:lnTo>
                    <a:pt x="9013343" y="329856"/>
                  </a:lnTo>
                  <a:lnTo>
                    <a:pt x="9013343" y="6362332"/>
                  </a:lnTo>
                  <a:lnTo>
                    <a:pt x="9009767" y="6411075"/>
                  </a:lnTo>
                  <a:lnTo>
                    <a:pt x="8999378" y="6457598"/>
                  </a:lnTo>
                  <a:lnTo>
                    <a:pt x="8982687" y="6501390"/>
                  </a:lnTo>
                  <a:lnTo>
                    <a:pt x="8960204" y="6541940"/>
                  </a:lnTo>
                  <a:lnTo>
                    <a:pt x="8932438" y="6578739"/>
                  </a:lnTo>
                  <a:lnTo>
                    <a:pt x="8899901" y="6611276"/>
                  </a:lnTo>
                  <a:lnTo>
                    <a:pt x="8863102" y="6639041"/>
                  </a:lnTo>
                  <a:lnTo>
                    <a:pt x="8822552" y="6661525"/>
                  </a:lnTo>
                  <a:lnTo>
                    <a:pt x="8778760" y="6678216"/>
                  </a:lnTo>
                  <a:lnTo>
                    <a:pt x="8732238" y="6688605"/>
                  </a:lnTo>
                  <a:lnTo>
                    <a:pt x="8683494" y="6692181"/>
                  </a:lnTo>
                  <a:lnTo>
                    <a:pt x="329858" y="6692181"/>
                  </a:lnTo>
                  <a:lnTo>
                    <a:pt x="281114" y="6688605"/>
                  </a:lnTo>
                  <a:lnTo>
                    <a:pt x="234591" y="6678216"/>
                  </a:lnTo>
                  <a:lnTo>
                    <a:pt x="190798" y="6661525"/>
                  </a:lnTo>
                  <a:lnTo>
                    <a:pt x="150247" y="6639041"/>
                  </a:lnTo>
                  <a:lnTo>
                    <a:pt x="113447" y="6611276"/>
                  </a:lnTo>
                  <a:lnTo>
                    <a:pt x="80908" y="6578739"/>
                  </a:lnTo>
                  <a:lnTo>
                    <a:pt x="53142" y="6541940"/>
                  </a:lnTo>
                  <a:lnTo>
                    <a:pt x="30657" y="6501390"/>
                  </a:lnTo>
                  <a:lnTo>
                    <a:pt x="13965" y="6457598"/>
                  </a:lnTo>
                  <a:lnTo>
                    <a:pt x="3576" y="6411075"/>
                  </a:lnTo>
                  <a:lnTo>
                    <a:pt x="0" y="6362332"/>
                  </a:lnTo>
                  <a:lnTo>
                    <a:pt x="0" y="32985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930" y="1396717"/>
              <a:ext cx="9022080" cy="120650"/>
            </a:xfrm>
            <a:custGeom>
              <a:avLst/>
              <a:gdLst/>
              <a:ahLst/>
              <a:cxnLst/>
              <a:rect l="l" t="t" r="r" b="b"/>
              <a:pathLst>
                <a:path w="9022080" h="120650">
                  <a:moveTo>
                    <a:pt x="9021506" y="120579"/>
                  </a:moveTo>
                  <a:lnTo>
                    <a:pt x="0" y="120579"/>
                  </a:lnTo>
                  <a:lnTo>
                    <a:pt x="0" y="0"/>
                  </a:lnTo>
                  <a:lnTo>
                    <a:pt x="9021506" y="0"/>
                  </a:lnTo>
                  <a:lnTo>
                    <a:pt x="9021506" y="120579"/>
                  </a:lnTo>
                  <a:close/>
                </a:path>
              </a:pathLst>
            </a:custGeom>
            <a:solidFill>
              <a:srgbClr val="B0C0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930" y="2976644"/>
              <a:ext cx="9022080" cy="111125"/>
            </a:xfrm>
            <a:custGeom>
              <a:avLst/>
              <a:gdLst/>
              <a:ahLst/>
              <a:cxnLst/>
              <a:rect l="l" t="t" r="r" b="b"/>
              <a:pathLst>
                <a:path w="9022080" h="111125">
                  <a:moveTo>
                    <a:pt x="9021506" y="110531"/>
                  </a:moveTo>
                  <a:lnTo>
                    <a:pt x="0" y="110531"/>
                  </a:lnTo>
                  <a:lnTo>
                    <a:pt x="0" y="0"/>
                  </a:lnTo>
                  <a:lnTo>
                    <a:pt x="9021506" y="0"/>
                  </a:lnTo>
                  <a:lnTo>
                    <a:pt x="9021506" y="110531"/>
                  </a:lnTo>
                  <a:close/>
                </a:path>
              </a:pathLst>
            </a:custGeom>
            <a:solidFill>
              <a:srgbClr val="4AAC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2930" y="1517296"/>
            <a:ext cx="9022080" cy="1459865"/>
          </a:xfrm>
          <a:prstGeom prst="rect">
            <a:avLst/>
          </a:prstGeom>
          <a:solidFill>
            <a:srgbClr val="4F81BC"/>
          </a:solidFill>
        </p:spPr>
        <p:txBody>
          <a:bodyPr vert="horz" wrap="square" lIns="0" tIns="114935" rIns="0" bIns="0" rtlCol="0">
            <a:spAutoFit/>
          </a:bodyPr>
          <a:lstStyle/>
          <a:p>
            <a:pPr marR="9525" algn="ctr">
              <a:lnSpc>
                <a:spcPct val="100000"/>
              </a:lnSpc>
              <a:spcBef>
                <a:spcPts val="905"/>
              </a:spcBef>
            </a:pPr>
            <a:r>
              <a:rPr sz="7200" b="0" spc="204" dirty="0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sz="7200" b="0" spc="-4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200" b="0" spc="225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7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24" y="681687"/>
            <a:ext cx="487553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30" dirty="0"/>
              <a:t>Primary</a:t>
            </a:r>
            <a:r>
              <a:rPr sz="4000" spc="-645" dirty="0"/>
              <a:t> </a:t>
            </a:r>
            <a:r>
              <a:rPr sz="4000" spc="-370" dirty="0"/>
              <a:t>prevention: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53466" y="1464926"/>
            <a:ext cx="7282180" cy="435546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18465" marR="5080" indent="-40640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□"/>
              <a:tabLst>
                <a:tab pos="418465" algn="l"/>
                <a:tab pos="419100" algn="l"/>
              </a:tabLst>
            </a:pPr>
            <a:r>
              <a:rPr sz="2600" spc="315" dirty="0">
                <a:latin typeface="EB Garamond 12"/>
                <a:cs typeface="EB Garamond 12"/>
              </a:rPr>
              <a:t>Targets </a:t>
            </a:r>
            <a:r>
              <a:rPr sz="2600" spc="345" dirty="0">
                <a:latin typeface="EB Garamond 12"/>
                <a:cs typeface="EB Garamond 12"/>
              </a:rPr>
              <a:t>individuals </a:t>
            </a:r>
            <a:r>
              <a:rPr sz="2600" spc="425" dirty="0">
                <a:latin typeface="EB Garamond 12"/>
                <a:cs typeface="EB Garamond 12"/>
              </a:rPr>
              <a:t>who </a:t>
            </a:r>
            <a:r>
              <a:rPr sz="2600" spc="545" dirty="0">
                <a:latin typeface="EB Garamond 12"/>
                <a:cs typeface="EB Garamond 12"/>
              </a:rPr>
              <a:t>may</a:t>
            </a:r>
            <a:r>
              <a:rPr sz="2600" spc="-14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be </a:t>
            </a:r>
            <a:r>
              <a:rPr sz="2600" i="1" spc="15" dirty="0">
                <a:latin typeface="Georgia"/>
                <a:cs typeface="Georgia"/>
              </a:rPr>
              <a:t>at </a:t>
            </a:r>
            <a:r>
              <a:rPr sz="2600" i="1" spc="-15" dirty="0">
                <a:latin typeface="Georgia"/>
                <a:cs typeface="Georgia"/>
              </a:rPr>
              <a:t>risk </a:t>
            </a:r>
            <a:r>
              <a:rPr sz="2600" spc="285" dirty="0">
                <a:latin typeface="EB Garamond 12"/>
                <a:cs typeface="EB Garamond 12"/>
              </a:rPr>
              <a:t>to  </a:t>
            </a:r>
            <a:r>
              <a:rPr sz="2600" spc="395" dirty="0">
                <a:latin typeface="EB Garamond 12"/>
                <a:cs typeface="EB Garamond 12"/>
              </a:rPr>
              <a:t>develop </a:t>
            </a:r>
            <a:r>
              <a:rPr sz="2600" spc="400" dirty="0">
                <a:latin typeface="EB Garamond 12"/>
                <a:cs typeface="EB Garamond 12"/>
              </a:rPr>
              <a:t>a </a:t>
            </a:r>
            <a:r>
              <a:rPr sz="2600" spc="420" dirty="0">
                <a:latin typeface="EB Garamond 12"/>
                <a:cs typeface="EB Garamond 12"/>
              </a:rPr>
              <a:t>medical </a:t>
            </a:r>
            <a:r>
              <a:rPr sz="2600" spc="350" dirty="0">
                <a:latin typeface="EB Garamond 12"/>
                <a:cs typeface="EB Garamond 12"/>
              </a:rPr>
              <a:t>condition </a:t>
            </a:r>
            <a:r>
              <a:rPr sz="2600" spc="415" dirty="0">
                <a:latin typeface="EB Garamond 12"/>
                <a:cs typeface="EB Garamond 12"/>
              </a:rPr>
              <a:t>and  </a:t>
            </a:r>
            <a:r>
              <a:rPr sz="2600" spc="375" dirty="0">
                <a:latin typeface="EB Garamond 12"/>
                <a:cs typeface="EB Garamond 12"/>
              </a:rPr>
              <a:t>intervenes </a:t>
            </a:r>
            <a:r>
              <a:rPr sz="2600" spc="285" dirty="0">
                <a:latin typeface="EB Garamond 12"/>
                <a:cs typeface="EB Garamond 12"/>
              </a:rPr>
              <a:t>to </a:t>
            </a:r>
            <a:r>
              <a:rPr sz="2600" spc="375" dirty="0">
                <a:latin typeface="EB Garamond 12"/>
                <a:cs typeface="EB Garamond 12"/>
              </a:rPr>
              <a:t>prevent </a:t>
            </a:r>
            <a:r>
              <a:rPr sz="2600" spc="360" dirty="0">
                <a:latin typeface="EB Garamond 12"/>
                <a:cs typeface="EB Garamond 12"/>
              </a:rPr>
              <a:t>the onset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290" dirty="0">
                <a:latin typeface="EB Garamond 12"/>
                <a:cs typeface="EB Garamond 12"/>
              </a:rPr>
              <a:t>that  </a:t>
            </a:r>
            <a:r>
              <a:rPr sz="2600" spc="350" dirty="0">
                <a:latin typeface="EB Garamond 12"/>
                <a:cs typeface="EB Garamond 12"/>
              </a:rPr>
              <a:t>condition </a:t>
            </a:r>
            <a:r>
              <a:rPr sz="2600" spc="114" dirty="0">
                <a:latin typeface="EB Garamond 12"/>
                <a:cs typeface="EB Garamond 12"/>
              </a:rPr>
              <a:t>, </a:t>
            </a:r>
            <a:r>
              <a:rPr sz="2600" spc="305" dirty="0">
                <a:latin typeface="EB Garamond 12"/>
                <a:cs typeface="EB Garamond 12"/>
              </a:rPr>
              <a:t>like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95" dirty="0">
                <a:latin typeface="EB Garamond 12"/>
                <a:cs typeface="EB Garamond 12"/>
              </a:rPr>
              <a:t>:</a:t>
            </a:r>
            <a:endParaRPr sz="2600">
              <a:latin typeface="EB Garamond 12"/>
              <a:cs typeface="EB Garamond 12"/>
            </a:endParaRPr>
          </a:p>
          <a:p>
            <a:pPr marL="418465" lvl="1" indent="-332105">
              <a:lnSpc>
                <a:spcPct val="100000"/>
              </a:lnSpc>
              <a:spcBef>
                <a:spcPts val="630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600" spc="385" dirty="0">
                <a:latin typeface="EB Garamond 12"/>
                <a:cs typeface="EB Garamond 12"/>
              </a:rPr>
              <a:t>childhood </a:t>
            </a:r>
            <a:r>
              <a:rPr sz="2600" spc="355" dirty="0">
                <a:latin typeface="EB Garamond 12"/>
                <a:cs typeface="EB Garamond 12"/>
              </a:rPr>
              <a:t>vaccination</a:t>
            </a:r>
            <a:r>
              <a:rPr sz="2600" spc="-15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programs.</a:t>
            </a:r>
            <a:endParaRPr sz="2600">
              <a:latin typeface="EB Garamond 12"/>
              <a:cs typeface="EB Garamond 12"/>
            </a:endParaRPr>
          </a:p>
          <a:p>
            <a:pPr marL="418465" lvl="1" indent="-33210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600" spc="360" dirty="0">
                <a:latin typeface="EB Garamond 12"/>
                <a:cs typeface="EB Garamond 12"/>
              </a:rPr>
              <a:t>water</a:t>
            </a:r>
            <a:r>
              <a:rPr sz="2600" spc="130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ﬂuoridation.</a:t>
            </a:r>
            <a:endParaRPr sz="2600">
              <a:latin typeface="EB Garamond 12"/>
              <a:cs typeface="EB Garamond 12"/>
            </a:endParaRPr>
          </a:p>
          <a:p>
            <a:pPr marL="418465" lvl="1" indent="-33210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600" spc="425" dirty="0">
                <a:latin typeface="EB Garamond 12"/>
                <a:cs typeface="EB Garamond 12"/>
              </a:rPr>
              <a:t>smoking </a:t>
            </a:r>
            <a:r>
              <a:rPr sz="2600" spc="370" dirty="0">
                <a:latin typeface="EB Garamond 12"/>
                <a:cs typeface="EB Garamond 12"/>
              </a:rPr>
              <a:t>prevention</a:t>
            </a:r>
            <a:r>
              <a:rPr sz="2600" spc="15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programs.</a:t>
            </a:r>
            <a:endParaRPr sz="2600">
              <a:latin typeface="EB Garamond 12"/>
              <a:cs typeface="EB Garamond 12"/>
            </a:endParaRPr>
          </a:p>
          <a:p>
            <a:pPr marL="418465" lvl="1" indent="-33210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600" spc="380" dirty="0">
                <a:latin typeface="EB Garamond 12"/>
                <a:cs typeface="EB Garamond 12"/>
              </a:rPr>
              <a:t>clean </a:t>
            </a:r>
            <a:r>
              <a:rPr sz="2600" spc="305" dirty="0">
                <a:latin typeface="EB Garamond 12"/>
                <a:cs typeface="EB Garamond 12"/>
              </a:rPr>
              <a:t>water, </a:t>
            </a:r>
            <a:r>
              <a:rPr sz="2600" spc="415" dirty="0">
                <a:latin typeface="EB Garamond 12"/>
                <a:cs typeface="EB Garamond 12"/>
              </a:rPr>
              <a:t>and</a:t>
            </a:r>
            <a:r>
              <a:rPr sz="2600" spc="-65" dirty="0">
                <a:latin typeface="EB Garamond 12"/>
                <a:cs typeface="EB Garamond 12"/>
              </a:rPr>
              <a:t> </a:t>
            </a:r>
            <a:r>
              <a:rPr sz="2600" spc="300" dirty="0">
                <a:latin typeface="EB Garamond 12"/>
                <a:cs typeface="EB Garamond 12"/>
              </a:rPr>
              <a:t>sanitation.</a:t>
            </a:r>
            <a:endParaRPr sz="2600">
              <a:latin typeface="EB Garamond 12"/>
              <a:cs typeface="EB Garamond 12"/>
            </a:endParaRPr>
          </a:p>
          <a:p>
            <a:pPr marL="418465" marR="221615" indent="-406400">
              <a:lnSpc>
                <a:spcPts val="3070"/>
              </a:lnSpc>
              <a:spcBef>
                <a:spcPts val="700"/>
              </a:spcBef>
              <a:buClr>
                <a:srgbClr val="4F81BC"/>
              </a:buClr>
              <a:buSzPct val="84615"/>
              <a:buFont typeface="Noto Sans Symbols"/>
              <a:buChar char="□"/>
              <a:tabLst>
                <a:tab pos="418465" algn="l"/>
                <a:tab pos="419100" algn="l"/>
              </a:tabLst>
            </a:pPr>
            <a:r>
              <a:rPr sz="2600" spc="420" dirty="0">
                <a:latin typeface="EB Garamond 12"/>
                <a:cs typeface="EB Garamond 12"/>
              </a:rPr>
              <a:t>The </a:t>
            </a:r>
            <a:r>
              <a:rPr sz="2600" spc="385" dirty="0">
                <a:latin typeface="EB Garamond 12"/>
                <a:cs typeface="EB Garamond 12"/>
              </a:rPr>
              <a:t>disease </a:t>
            </a:r>
            <a:r>
              <a:rPr sz="2600" spc="415" dirty="0">
                <a:latin typeface="EB Garamond 12"/>
                <a:cs typeface="EB Garamond 12"/>
              </a:rPr>
              <a:t>does </a:t>
            </a:r>
            <a:r>
              <a:rPr sz="2600" i="1" spc="25" dirty="0">
                <a:latin typeface="Georgia"/>
                <a:cs typeface="Georgia"/>
              </a:rPr>
              <a:t>not </a:t>
            </a:r>
            <a:r>
              <a:rPr sz="2600" spc="290" dirty="0">
                <a:latin typeface="EB Garamond 12"/>
                <a:cs typeface="EB Garamond 12"/>
              </a:rPr>
              <a:t>exist. </a:t>
            </a:r>
            <a:r>
              <a:rPr sz="2600" spc="420" dirty="0">
                <a:latin typeface="EB Garamond 12"/>
                <a:cs typeface="EB Garamond 12"/>
              </a:rPr>
              <a:t>The</a:t>
            </a:r>
            <a:r>
              <a:rPr sz="2600" spc="-75" dirty="0">
                <a:latin typeface="EB Garamond 12"/>
                <a:cs typeface="EB Garamond 12"/>
              </a:rPr>
              <a:t> </a:t>
            </a:r>
            <a:r>
              <a:rPr sz="2600" i="1" spc="-10" dirty="0">
                <a:latin typeface="Georgia"/>
                <a:cs typeface="Georgia"/>
              </a:rPr>
              <a:t>goal </a:t>
            </a:r>
            <a:r>
              <a:rPr sz="2600" i="1" spc="-5" dirty="0">
                <a:latin typeface="Georgia"/>
                <a:cs typeface="Georgia"/>
              </a:rPr>
              <a:t>is </a:t>
            </a:r>
            <a:r>
              <a:rPr sz="2600" i="1" dirty="0">
                <a:latin typeface="Georgia"/>
                <a:cs typeface="Georgia"/>
              </a:rPr>
              <a:t>to  </a:t>
            </a:r>
            <a:r>
              <a:rPr sz="2600" i="1" spc="5" dirty="0">
                <a:latin typeface="Georgia"/>
                <a:cs typeface="Georgia"/>
              </a:rPr>
              <a:t>prevent </a:t>
            </a:r>
            <a:r>
              <a:rPr sz="2600" i="1" spc="10" dirty="0">
                <a:latin typeface="Georgia"/>
                <a:cs typeface="Georgia"/>
              </a:rPr>
              <a:t>development </a:t>
            </a:r>
            <a:r>
              <a:rPr sz="2600" spc="325" dirty="0">
                <a:latin typeface="EB Garamond 12"/>
                <a:cs typeface="EB Garamond 12"/>
              </a:rPr>
              <a:t>of</a:t>
            </a:r>
            <a:r>
              <a:rPr sz="2600" spc="375" dirty="0">
                <a:latin typeface="EB Garamond 12"/>
                <a:cs typeface="EB Garamond 12"/>
              </a:rPr>
              <a:t> </a:t>
            </a:r>
            <a:r>
              <a:rPr sz="2600" spc="350" dirty="0">
                <a:latin typeface="EB Garamond 12"/>
                <a:cs typeface="EB Garamond 12"/>
              </a:rPr>
              <a:t>disease.</a:t>
            </a:r>
            <a:endParaRPr sz="260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3124" y="681687"/>
            <a:ext cx="55899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20" dirty="0"/>
              <a:t>Secondary</a:t>
            </a:r>
            <a:r>
              <a:rPr sz="4000" spc="-590" dirty="0"/>
              <a:t> </a:t>
            </a:r>
            <a:r>
              <a:rPr sz="4000" spc="-345" dirty="0"/>
              <a:t>Prevention: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62000" y="1371600"/>
            <a:ext cx="8153400" cy="489852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18465" marR="272415" indent="-40640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□"/>
              <a:tabLst>
                <a:tab pos="418465" algn="l"/>
                <a:tab pos="419100" algn="l"/>
              </a:tabLst>
            </a:pPr>
            <a:r>
              <a:rPr sz="2600" spc="315" dirty="0">
                <a:latin typeface="EB Garamond 12"/>
                <a:cs typeface="EB Garamond 12"/>
              </a:rPr>
              <a:t>Targets </a:t>
            </a:r>
            <a:r>
              <a:rPr sz="2600" spc="345" dirty="0">
                <a:latin typeface="EB Garamond 12"/>
                <a:cs typeface="EB Garamond 12"/>
              </a:rPr>
              <a:t>individuals </a:t>
            </a:r>
            <a:r>
              <a:rPr sz="2600" spc="425" dirty="0">
                <a:latin typeface="EB Garamond 12"/>
                <a:cs typeface="EB Garamond 12"/>
              </a:rPr>
              <a:t>who </a:t>
            </a:r>
            <a:r>
              <a:rPr sz="2600" spc="409" dirty="0">
                <a:latin typeface="EB Garamond 12"/>
                <a:cs typeface="EB Garamond 12"/>
              </a:rPr>
              <a:t>have</a:t>
            </a:r>
            <a:r>
              <a:rPr sz="2600" spc="-245" dirty="0">
                <a:latin typeface="EB Garamond 12"/>
                <a:cs typeface="EB Garamond 12"/>
              </a:rPr>
              <a:t> </a:t>
            </a:r>
            <a:r>
              <a:rPr sz="2600" spc="409" dirty="0">
                <a:latin typeface="EB Garamond 12"/>
                <a:cs typeface="EB Garamond 12"/>
              </a:rPr>
              <a:t>developed  </a:t>
            </a:r>
            <a:r>
              <a:rPr sz="2600" spc="405" dirty="0">
                <a:latin typeface="EB Garamond 12"/>
                <a:cs typeface="EB Garamond 12"/>
              </a:rPr>
              <a:t>an </a:t>
            </a:r>
            <a:r>
              <a:rPr sz="2600" i="1" spc="-20" dirty="0">
                <a:latin typeface="Georgia"/>
                <a:cs typeface="Georgia"/>
              </a:rPr>
              <a:t>asymptomatic </a:t>
            </a:r>
            <a:r>
              <a:rPr sz="2600" spc="385" dirty="0">
                <a:latin typeface="EB Garamond 12"/>
                <a:cs typeface="EB Garamond 12"/>
              </a:rPr>
              <a:t>disease </a:t>
            </a:r>
            <a:r>
              <a:rPr sz="2600" spc="415" dirty="0">
                <a:latin typeface="EB Garamond 12"/>
                <a:cs typeface="EB Garamond 12"/>
              </a:rPr>
              <a:t>and </a:t>
            </a:r>
            <a:r>
              <a:rPr sz="2600" spc="290" dirty="0">
                <a:latin typeface="EB Garamond 12"/>
                <a:cs typeface="EB Garamond 12"/>
              </a:rPr>
              <a:t>institutes  </a:t>
            </a:r>
            <a:r>
              <a:rPr sz="2600" spc="375" dirty="0">
                <a:latin typeface="EB Garamond 12"/>
                <a:cs typeface="EB Garamond 12"/>
              </a:rPr>
              <a:t>treatment</a:t>
            </a:r>
            <a:r>
              <a:rPr sz="2600" spc="210" dirty="0">
                <a:latin typeface="EB Garamond 12"/>
                <a:cs typeface="EB Garamond 12"/>
              </a:rPr>
              <a:t> </a:t>
            </a:r>
            <a:r>
              <a:rPr sz="2600" spc="235" dirty="0">
                <a:latin typeface="EB Garamond 12"/>
                <a:cs typeface="EB Garamond 12"/>
              </a:rPr>
              <a:t>,like:</a:t>
            </a:r>
            <a:endParaRPr sz="2600" dirty="0">
              <a:latin typeface="EB Garamond 12"/>
              <a:cs typeface="EB Garamond 12"/>
            </a:endParaRPr>
          </a:p>
          <a:p>
            <a:pPr marL="507365" lvl="1" indent="-421005">
              <a:lnSpc>
                <a:spcPct val="100000"/>
              </a:lnSpc>
              <a:spcBef>
                <a:spcPts val="630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2600" spc="345" dirty="0">
                <a:latin typeface="EB Garamond 12"/>
                <a:cs typeface="EB Garamond 12"/>
              </a:rPr>
              <a:t>routine </a:t>
            </a:r>
            <a:r>
              <a:rPr sz="2600" spc="375" dirty="0">
                <a:latin typeface="EB Garamond 12"/>
                <a:cs typeface="EB Garamond 12"/>
              </a:rPr>
              <a:t>Pap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395" dirty="0">
                <a:latin typeface="EB Garamond 12"/>
                <a:cs typeface="EB Garamond 12"/>
              </a:rPr>
              <a:t>smears.</a:t>
            </a:r>
            <a:endParaRPr sz="2600" dirty="0">
              <a:latin typeface="EB Garamond 12"/>
              <a:cs typeface="EB Garamond 12"/>
            </a:endParaRPr>
          </a:p>
          <a:p>
            <a:pPr marL="507365" lvl="1" indent="-42100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507365" algn="l"/>
                <a:tab pos="508000" algn="l"/>
              </a:tabLst>
            </a:pPr>
            <a:r>
              <a:rPr sz="2600" spc="395" dirty="0">
                <a:latin typeface="EB Garamond 12"/>
                <a:cs typeface="EB Garamond 12"/>
              </a:rPr>
              <a:t>screening </a:t>
            </a:r>
            <a:r>
              <a:rPr sz="2600" spc="330" dirty="0">
                <a:latin typeface="EB Garamond 12"/>
                <a:cs typeface="EB Garamond 12"/>
              </a:rPr>
              <a:t>for</a:t>
            </a:r>
            <a:r>
              <a:rPr sz="2600" spc="75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hypertension.</a:t>
            </a:r>
            <a:endParaRPr sz="2600" dirty="0">
              <a:latin typeface="EB Garamond 12"/>
              <a:cs typeface="EB Garamond 12"/>
            </a:endParaRPr>
          </a:p>
          <a:p>
            <a:pPr marL="418465" lvl="1" indent="-33210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sz="2600" spc="405" dirty="0">
                <a:latin typeface="EB Garamond 12"/>
                <a:cs typeface="EB Garamond 12"/>
              </a:rPr>
              <a:t>Screening </a:t>
            </a:r>
            <a:r>
              <a:rPr sz="2600" spc="330" dirty="0">
                <a:latin typeface="EB Garamond 12"/>
                <a:cs typeface="EB Garamond 12"/>
              </a:rPr>
              <a:t>for</a:t>
            </a:r>
            <a:r>
              <a:rPr sz="2600" spc="-25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diabetes.</a:t>
            </a:r>
            <a:endParaRPr sz="2600" dirty="0">
              <a:latin typeface="EB Garamond 12"/>
              <a:cs typeface="EB Garamond 12"/>
            </a:endParaRPr>
          </a:p>
          <a:p>
            <a:pPr marL="418465" lvl="1" indent="-33210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Arial"/>
              <a:buChar char="•"/>
              <a:tabLst>
                <a:tab pos="418465" algn="l"/>
                <a:tab pos="419100" algn="l"/>
                <a:tab pos="2894965" algn="l"/>
              </a:tabLst>
            </a:pPr>
            <a:r>
              <a:rPr sz="2600" spc="405" dirty="0">
                <a:latin typeface="EB Garamond 12"/>
                <a:cs typeface="EB Garamond 12"/>
              </a:rPr>
              <a:t>Screening</a:t>
            </a:r>
            <a:r>
              <a:rPr sz="2600" spc="270" dirty="0">
                <a:latin typeface="EB Garamond 12"/>
                <a:cs typeface="EB Garamond 12"/>
              </a:rPr>
              <a:t> </a:t>
            </a:r>
            <a:r>
              <a:rPr sz="2600" spc="330" dirty="0">
                <a:latin typeface="EB Garamond 12"/>
                <a:cs typeface="EB Garamond 12"/>
              </a:rPr>
              <a:t>for	</a:t>
            </a:r>
            <a:r>
              <a:rPr sz="2600" spc="380" dirty="0">
                <a:latin typeface="EB Garamond 12"/>
                <a:cs typeface="EB Garamond 12"/>
              </a:rPr>
              <a:t>hyperlipidemia.</a:t>
            </a:r>
            <a:endParaRPr sz="2600" dirty="0">
              <a:latin typeface="EB Garamond 12"/>
              <a:cs typeface="EB Garamond 12"/>
            </a:endParaRPr>
          </a:p>
          <a:p>
            <a:pPr marL="418465" marR="300355" indent="-406400">
              <a:lnSpc>
                <a:spcPts val="3070"/>
              </a:lnSpc>
              <a:spcBef>
                <a:spcPts val="700"/>
              </a:spcBef>
              <a:buClr>
                <a:srgbClr val="4F81BC"/>
              </a:buClr>
              <a:buSzPct val="84615"/>
              <a:buFont typeface="Noto Sans Symbols"/>
              <a:buChar char="□"/>
              <a:tabLst>
                <a:tab pos="418465" algn="l"/>
                <a:tab pos="419100" algn="l"/>
              </a:tabLst>
            </a:pPr>
            <a:r>
              <a:rPr sz="2600" spc="420" dirty="0">
                <a:latin typeface="EB Garamond 12"/>
                <a:cs typeface="EB Garamond 12"/>
              </a:rPr>
              <a:t>The</a:t>
            </a:r>
            <a:r>
              <a:rPr sz="2600" spc="204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disease</a:t>
            </a:r>
            <a:r>
              <a:rPr sz="2600" spc="15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does</a:t>
            </a:r>
            <a:r>
              <a:rPr sz="2600" spc="245" dirty="0">
                <a:latin typeface="EB Garamond 12"/>
                <a:cs typeface="EB Garamond 12"/>
              </a:rPr>
              <a:t> </a:t>
            </a:r>
            <a:r>
              <a:rPr sz="2600" spc="295" dirty="0">
                <a:latin typeface="EB Garamond 12"/>
                <a:cs typeface="EB Garamond 12"/>
              </a:rPr>
              <a:t>exist,</a:t>
            </a:r>
            <a:r>
              <a:rPr sz="2600" spc="260" dirty="0">
                <a:latin typeface="EB Garamond 12"/>
                <a:cs typeface="EB Garamond 12"/>
              </a:rPr>
              <a:t> </a:t>
            </a:r>
            <a:r>
              <a:rPr sz="2600" spc="295" dirty="0">
                <a:latin typeface="EB Garamond 12"/>
                <a:cs typeface="EB Garamond 12"/>
              </a:rPr>
              <a:t>but</a:t>
            </a:r>
            <a:r>
              <a:rPr sz="2600" spc="145" dirty="0">
                <a:latin typeface="EB Garamond 12"/>
                <a:cs typeface="EB Garamond 12"/>
              </a:rPr>
              <a:t> </a:t>
            </a:r>
            <a:r>
              <a:rPr sz="2600" spc="360" dirty="0">
                <a:latin typeface="EB Garamond 12"/>
                <a:cs typeface="EB Garamond 12"/>
              </a:rPr>
              <a:t>the</a:t>
            </a:r>
            <a:r>
              <a:rPr sz="2600" spc="215" dirty="0">
                <a:latin typeface="EB Garamond 12"/>
                <a:cs typeface="EB Garamond 12"/>
              </a:rPr>
              <a:t> </a:t>
            </a:r>
            <a:r>
              <a:rPr sz="2600" spc="405" dirty="0">
                <a:latin typeface="EB Garamond 12"/>
                <a:cs typeface="EB Garamond 12"/>
              </a:rPr>
              <a:t>person</a:t>
            </a:r>
            <a:r>
              <a:rPr sz="2600" spc="305" dirty="0">
                <a:latin typeface="EB Garamond 12"/>
                <a:cs typeface="EB Garamond 12"/>
              </a:rPr>
              <a:t> </a:t>
            </a:r>
            <a:r>
              <a:rPr sz="2600" spc="295" dirty="0">
                <a:latin typeface="EB Garamond 12"/>
                <a:cs typeface="EB Garamond 12"/>
              </a:rPr>
              <a:t>is  </a:t>
            </a:r>
            <a:r>
              <a:rPr sz="2600" spc="390" dirty="0">
                <a:latin typeface="EB Garamond 12"/>
                <a:cs typeface="EB Garamond 12"/>
              </a:rPr>
              <a:t>unaware</a:t>
            </a:r>
            <a:r>
              <a:rPr sz="2600" spc="120" dirty="0">
                <a:latin typeface="EB Garamond 12"/>
                <a:cs typeface="EB Garamond 12"/>
              </a:rPr>
              <a:t> </a:t>
            </a:r>
            <a:r>
              <a:rPr sz="2600" spc="10" dirty="0">
                <a:latin typeface="EB Garamond 12"/>
                <a:cs typeface="EB Garamond 12"/>
              </a:rPr>
              <a:t>(</a:t>
            </a:r>
            <a:r>
              <a:rPr sz="2600" i="1" spc="10" dirty="0">
                <a:latin typeface="Georgia"/>
                <a:cs typeface="Georgia"/>
              </a:rPr>
              <a:t>asymptomatic</a:t>
            </a:r>
            <a:r>
              <a:rPr sz="2600" spc="10" dirty="0">
                <a:latin typeface="EB Garamond 12"/>
                <a:cs typeface="EB Garamond 12"/>
              </a:rPr>
              <a:t>).</a:t>
            </a:r>
            <a:endParaRPr sz="2600" dirty="0">
              <a:latin typeface="EB Garamond 12"/>
              <a:cs typeface="EB Garamond 12"/>
            </a:endParaRPr>
          </a:p>
          <a:p>
            <a:pPr marL="418465" marR="5080" indent="-406400">
              <a:lnSpc>
                <a:spcPts val="3070"/>
              </a:lnSpc>
              <a:spcBef>
                <a:spcPts val="685"/>
              </a:spcBef>
              <a:buClr>
                <a:srgbClr val="4F81BC"/>
              </a:buClr>
              <a:buSzPct val="84615"/>
              <a:buFont typeface="Noto Sans Symbols"/>
              <a:buChar char="□"/>
              <a:tabLst>
                <a:tab pos="418465" algn="l"/>
                <a:tab pos="419100" algn="l"/>
              </a:tabLst>
            </a:pPr>
            <a:r>
              <a:rPr sz="2600" spc="420" dirty="0">
                <a:latin typeface="EB Garamond 12"/>
                <a:cs typeface="EB Garamond 12"/>
              </a:rPr>
              <a:t>The </a:t>
            </a:r>
            <a:r>
              <a:rPr sz="2600" i="1" spc="-10" dirty="0">
                <a:latin typeface="Georgia"/>
                <a:cs typeface="Georgia"/>
              </a:rPr>
              <a:t>goal </a:t>
            </a:r>
            <a:r>
              <a:rPr sz="2600" i="1" spc="-5" dirty="0">
                <a:latin typeface="Georgia"/>
                <a:cs typeface="Georgia"/>
              </a:rPr>
              <a:t>is </a:t>
            </a:r>
            <a:r>
              <a:rPr sz="2600" i="1" dirty="0">
                <a:latin typeface="Georgia"/>
                <a:cs typeface="Georgia"/>
              </a:rPr>
              <a:t>to </a:t>
            </a:r>
            <a:r>
              <a:rPr sz="2600" i="1" spc="35" dirty="0">
                <a:latin typeface="Georgia"/>
                <a:cs typeface="Georgia"/>
              </a:rPr>
              <a:t>identify </a:t>
            </a:r>
            <a:r>
              <a:rPr sz="2600" i="1" spc="45" dirty="0">
                <a:latin typeface="Georgia"/>
                <a:cs typeface="Georgia"/>
              </a:rPr>
              <a:t>and </a:t>
            </a:r>
            <a:r>
              <a:rPr sz="2600" i="1" spc="-5" dirty="0">
                <a:latin typeface="Georgia"/>
                <a:cs typeface="Georgia"/>
              </a:rPr>
              <a:t>treat </a:t>
            </a:r>
            <a:r>
              <a:rPr sz="2600" spc="400" dirty="0">
                <a:latin typeface="EB Garamond 12"/>
                <a:cs typeface="EB Garamond 12"/>
              </a:rPr>
              <a:t>people </a:t>
            </a:r>
            <a:r>
              <a:rPr sz="2600" spc="325" dirty="0">
                <a:latin typeface="EB Garamond 12"/>
                <a:cs typeface="EB Garamond 12"/>
              </a:rPr>
              <a:t>with  </a:t>
            </a:r>
            <a:r>
              <a:rPr sz="2600" spc="350" dirty="0">
                <a:latin typeface="EB Garamond 12"/>
                <a:cs typeface="EB Garamond 12"/>
              </a:rPr>
              <a:t>disease.</a:t>
            </a:r>
            <a:endParaRPr sz="26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228600"/>
            <a:ext cx="47224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320" dirty="0"/>
              <a:t>Tertiary</a:t>
            </a:r>
            <a:r>
              <a:rPr sz="4000" spc="-610" dirty="0"/>
              <a:t> </a:t>
            </a:r>
            <a:r>
              <a:rPr sz="4000" spc="-350" dirty="0"/>
              <a:t>prevention</a:t>
            </a:r>
            <a:endParaRPr sz="4000" dirty="0"/>
          </a:p>
        </p:txBody>
      </p:sp>
      <p:sp>
        <p:nvSpPr>
          <p:cNvPr id="3" name="object 3"/>
          <p:cNvSpPr txBox="1"/>
          <p:nvPr/>
        </p:nvSpPr>
        <p:spPr>
          <a:xfrm>
            <a:off x="762000" y="1066800"/>
            <a:ext cx="7757795" cy="389826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60325" indent="-406400">
              <a:lnSpc>
                <a:spcPct val="101000"/>
              </a:lnSpc>
              <a:spcBef>
                <a:spcPts val="65"/>
              </a:spcBef>
              <a:tabLst>
                <a:tab pos="465455" algn="l"/>
              </a:tabLst>
            </a:pPr>
            <a:r>
              <a:rPr sz="2200" spc="-325" dirty="0">
                <a:solidFill>
                  <a:srgbClr val="4F81BC"/>
                </a:solidFill>
                <a:latin typeface="Noto Sans Symbols"/>
                <a:cs typeface="Noto Sans Symbols"/>
              </a:rPr>
              <a:t>□	</a:t>
            </a:r>
            <a:r>
              <a:rPr sz="2600" spc="370" dirty="0">
                <a:latin typeface="EB Garamond 12"/>
                <a:cs typeface="EB Garamond 12"/>
              </a:rPr>
              <a:t>Treatment </a:t>
            </a:r>
            <a:r>
              <a:rPr sz="2600" spc="330" dirty="0">
                <a:latin typeface="EB Garamond 12"/>
                <a:cs typeface="EB Garamond 12"/>
              </a:rPr>
              <a:t>targets </a:t>
            </a:r>
            <a:r>
              <a:rPr sz="2600" spc="345" dirty="0">
                <a:latin typeface="EB Garamond 12"/>
                <a:cs typeface="EB Garamond 12"/>
              </a:rPr>
              <a:t>individuals 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400" dirty="0">
                <a:latin typeface="EB Garamond 12"/>
                <a:cs typeface="EB Garamond 12"/>
              </a:rPr>
              <a:t>a</a:t>
            </a:r>
            <a:r>
              <a:rPr sz="2600" spc="-270" dirty="0">
                <a:latin typeface="EB Garamond 12"/>
                <a:cs typeface="EB Garamond 12"/>
              </a:rPr>
              <a:t> </a:t>
            </a:r>
            <a:r>
              <a:rPr sz="2600" i="1" spc="30" dirty="0">
                <a:latin typeface="Georgia"/>
                <a:cs typeface="Georgia"/>
              </a:rPr>
              <a:t>known  </a:t>
            </a:r>
            <a:r>
              <a:rPr sz="2600" spc="350" dirty="0">
                <a:latin typeface="EB Garamond 12"/>
                <a:cs typeface="EB Garamond 12"/>
              </a:rPr>
              <a:t>disease, 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360" dirty="0">
                <a:latin typeface="EB Garamond 12"/>
                <a:cs typeface="EB Garamond 12"/>
              </a:rPr>
              <a:t>the goal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40" dirty="0">
                <a:latin typeface="EB Garamond 12"/>
                <a:cs typeface="EB Garamond 12"/>
              </a:rPr>
              <a:t>limiting </a:t>
            </a:r>
            <a:r>
              <a:rPr sz="2600" spc="390" dirty="0">
                <a:latin typeface="EB Garamond 12"/>
                <a:cs typeface="EB Garamond 12"/>
              </a:rPr>
              <a:t>or  </a:t>
            </a:r>
            <a:r>
              <a:rPr sz="2600" spc="370" dirty="0">
                <a:latin typeface="EB Garamond 12"/>
                <a:cs typeface="EB Garamond 12"/>
              </a:rPr>
              <a:t>preventing </a:t>
            </a:r>
            <a:r>
              <a:rPr sz="2600" spc="325" dirty="0">
                <a:latin typeface="EB Garamond 12"/>
                <a:cs typeface="EB Garamond 12"/>
              </a:rPr>
              <a:t>future </a:t>
            </a:r>
            <a:r>
              <a:rPr sz="2600" spc="370" dirty="0">
                <a:latin typeface="EB Garamond 12"/>
                <a:cs typeface="EB Garamond 12"/>
              </a:rPr>
              <a:t>complications</a:t>
            </a:r>
            <a:r>
              <a:rPr sz="2600" spc="-114" dirty="0">
                <a:latin typeface="EB Garamond 12"/>
                <a:cs typeface="EB Garamond 12"/>
              </a:rPr>
              <a:t> </a:t>
            </a:r>
            <a:r>
              <a:rPr sz="2600" spc="260" dirty="0">
                <a:latin typeface="EB Garamond 12"/>
                <a:cs typeface="EB Garamond 12"/>
              </a:rPr>
              <a:t>like:</a:t>
            </a:r>
            <a:endParaRPr sz="2600" dirty="0">
              <a:latin typeface="EB Garamond 12"/>
              <a:cs typeface="EB Garamond 12"/>
            </a:endParaRPr>
          </a:p>
          <a:p>
            <a:pPr marL="465455" indent="-453390">
              <a:lnSpc>
                <a:spcPct val="100000"/>
              </a:lnSpc>
              <a:spcBef>
                <a:spcPts val="63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360" dirty="0">
                <a:latin typeface="EB Garamond 12"/>
                <a:cs typeface="EB Garamond 12"/>
              </a:rPr>
              <a:t>rigorous </a:t>
            </a:r>
            <a:r>
              <a:rPr sz="2600" spc="375" dirty="0">
                <a:latin typeface="EB Garamond 12"/>
                <a:cs typeface="EB Garamond 12"/>
              </a:rPr>
              <a:t>treatment </a:t>
            </a:r>
            <a:r>
              <a:rPr sz="2600" spc="325" dirty="0">
                <a:latin typeface="EB Garamond 12"/>
                <a:cs typeface="EB Garamond 12"/>
              </a:rPr>
              <a:t>of </a:t>
            </a:r>
            <a:r>
              <a:rPr sz="2600" spc="360" dirty="0">
                <a:latin typeface="EB Garamond 12"/>
                <a:cs typeface="EB Garamond 12"/>
              </a:rPr>
              <a:t>diabetes</a:t>
            </a:r>
            <a:r>
              <a:rPr sz="2600" spc="-229" dirty="0">
                <a:latin typeface="EB Garamond 12"/>
                <a:cs typeface="EB Garamond 12"/>
              </a:rPr>
              <a:t> </a:t>
            </a:r>
            <a:r>
              <a:rPr sz="2600" spc="320" dirty="0">
                <a:latin typeface="EB Garamond 12"/>
                <a:cs typeface="EB Garamond 12"/>
              </a:rPr>
              <a:t>mellitus.</a:t>
            </a:r>
            <a:endParaRPr sz="2600" dirty="0">
              <a:latin typeface="EB Garamond 12"/>
              <a:cs typeface="EB Garamond 12"/>
            </a:endParaRPr>
          </a:p>
          <a:p>
            <a:pPr marL="465455" marR="798830" indent="-453390">
              <a:lnSpc>
                <a:spcPts val="3070"/>
              </a:lnSpc>
              <a:spcBef>
                <a:spcPts val="70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554355" algn="l"/>
                <a:tab pos="554990" algn="l"/>
              </a:tabLst>
            </a:pPr>
            <a:r>
              <a:rPr dirty="0"/>
              <a:t>	</a:t>
            </a:r>
            <a:r>
              <a:rPr sz="2600" spc="385" dirty="0">
                <a:latin typeface="EB Garamond 12"/>
                <a:cs typeface="EB Garamond 12"/>
              </a:rPr>
              <a:t>post–myocardial </a:t>
            </a:r>
            <a:r>
              <a:rPr sz="2600" spc="330" dirty="0">
                <a:latin typeface="EB Garamond 12"/>
                <a:cs typeface="EB Garamond 12"/>
              </a:rPr>
              <a:t>infarction</a:t>
            </a:r>
            <a:r>
              <a:rPr sz="2600" spc="55" dirty="0">
                <a:latin typeface="EB Garamond 12"/>
                <a:cs typeface="EB Garamond 12"/>
              </a:rPr>
              <a:t> </a:t>
            </a:r>
            <a:r>
              <a:rPr sz="2600" spc="375" dirty="0">
                <a:latin typeface="EB Garamond 12"/>
                <a:cs typeface="EB Garamond 12"/>
              </a:rPr>
              <a:t>treatment  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285" dirty="0">
                <a:latin typeface="RobotoRegular"/>
                <a:cs typeface="RobotoRegular"/>
              </a:rPr>
              <a:t>β-</a:t>
            </a:r>
            <a:r>
              <a:rPr sz="2600" spc="285" dirty="0">
                <a:latin typeface="EB Garamond 12"/>
                <a:cs typeface="EB Garamond 12"/>
              </a:rPr>
              <a:t>blockers </a:t>
            </a:r>
            <a:r>
              <a:rPr sz="2600" spc="415" dirty="0">
                <a:latin typeface="EB Garamond 12"/>
                <a:cs typeface="EB Garamond 12"/>
              </a:rPr>
              <a:t>and</a:t>
            </a:r>
            <a:r>
              <a:rPr sz="2600" spc="40" dirty="0">
                <a:latin typeface="EB Garamond 12"/>
                <a:cs typeface="EB Garamond 12"/>
              </a:rPr>
              <a:t> </a:t>
            </a:r>
            <a:r>
              <a:rPr sz="2600" spc="315" dirty="0">
                <a:latin typeface="EB Garamond 12"/>
                <a:cs typeface="EB Garamond 12"/>
              </a:rPr>
              <a:t>aspirin.</a:t>
            </a:r>
            <a:endParaRPr sz="2600" dirty="0">
              <a:latin typeface="EB Garamond 12"/>
              <a:cs typeface="EB Garamond 12"/>
            </a:endParaRPr>
          </a:p>
          <a:p>
            <a:pPr marL="465455" indent="-407034">
              <a:lnSpc>
                <a:spcPct val="100000"/>
              </a:lnSpc>
              <a:spcBef>
                <a:spcPts val="540"/>
              </a:spcBef>
              <a:buClr>
                <a:srgbClr val="4F81BC"/>
              </a:buClr>
              <a:buSzPct val="84615"/>
              <a:buFont typeface="Noto Sans Symbols"/>
              <a:buChar char="□"/>
              <a:tabLst>
                <a:tab pos="465455" algn="l"/>
                <a:tab pos="466090" algn="l"/>
              </a:tabLst>
            </a:pPr>
            <a:r>
              <a:rPr sz="2600" spc="420" dirty="0">
                <a:latin typeface="EB Garamond 12"/>
                <a:cs typeface="EB Garamond 12"/>
              </a:rPr>
              <a:t>The</a:t>
            </a:r>
            <a:r>
              <a:rPr sz="2600" spc="200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disease</a:t>
            </a:r>
            <a:r>
              <a:rPr sz="2600" spc="150" dirty="0">
                <a:latin typeface="EB Garamond 12"/>
                <a:cs typeface="EB Garamond 12"/>
              </a:rPr>
              <a:t> </a:t>
            </a:r>
            <a:r>
              <a:rPr sz="2600" spc="335" dirty="0">
                <a:latin typeface="EB Garamond 12"/>
                <a:cs typeface="EB Garamond 12"/>
              </a:rPr>
              <a:t>exists</a:t>
            </a:r>
            <a:r>
              <a:rPr sz="2600" spc="285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and</a:t>
            </a:r>
            <a:r>
              <a:rPr sz="2600" spc="180" dirty="0">
                <a:latin typeface="EB Garamond 12"/>
                <a:cs typeface="EB Garamond 12"/>
              </a:rPr>
              <a:t> </a:t>
            </a:r>
            <a:r>
              <a:rPr sz="2600" spc="380" dirty="0">
                <a:latin typeface="EB Garamond 12"/>
                <a:cs typeface="EB Garamond 12"/>
              </a:rPr>
              <a:t>there</a:t>
            </a:r>
            <a:r>
              <a:rPr sz="2600" spc="210" dirty="0">
                <a:latin typeface="EB Garamond 12"/>
                <a:cs typeface="EB Garamond 12"/>
              </a:rPr>
              <a:t> </a:t>
            </a:r>
            <a:r>
              <a:rPr sz="2600" spc="405" dirty="0">
                <a:latin typeface="EB Garamond 12"/>
                <a:cs typeface="EB Garamond 12"/>
              </a:rPr>
              <a:t>are</a:t>
            </a:r>
            <a:r>
              <a:rPr sz="2600" spc="229" dirty="0">
                <a:latin typeface="EB Garamond 12"/>
                <a:cs typeface="EB Garamond 12"/>
              </a:rPr>
              <a:t> </a:t>
            </a:r>
            <a:r>
              <a:rPr sz="2600" spc="420" dirty="0">
                <a:latin typeface="EB Garamond 12"/>
                <a:cs typeface="EB Garamond 12"/>
              </a:rPr>
              <a:t>symptoms.</a:t>
            </a:r>
            <a:endParaRPr sz="2600" dirty="0">
              <a:latin typeface="EB Garamond 12"/>
              <a:cs typeface="EB Garamond 12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4F81BC"/>
              </a:buClr>
              <a:buFont typeface="Noto Sans Symbols"/>
              <a:buChar char="□"/>
            </a:pPr>
            <a:endParaRPr sz="3000" dirty="0">
              <a:latin typeface="EB Garamond 12"/>
              <a:cs typeface="EB Garamond 12"/>
            </a:endParaRPr>
          </a:p>
          <a:p>
            <a:pPr marL="465455" indent="-407034">
              <a:lnSpc>
                <a:spcPct val="100000"/>
              </a:lnSpc>
              <a:buClr>
                <a:srgbClr val="4F81BC"/>
              </a:buClr>
              <a:buSzPct val="84615"/>
              <a:buFont typeface="Noto Sans Symbols"/>
              <a:buChar char="□"/>
              <a:tabLst>
                <a:tab pos="465455" algn="l"/>
                <a:tab pos="466090" algn="l"/>
              </a:tabLst>
            </a:pPr>
            <a:r>
              <a:rPr sz="2600" spc="420" dirty="0">
                <a:latin typeface="EB Garamond 12"/>
                <a:cs typeface="EB Garamond 12"/>
              </a:rPr>
              <a:t>The </a:t>
            </a:r>
            <a:r>
              <a:rPr sz="2600" i="1" spc="-10" dirty="0">
                <a:latin typeface="Georgia"/>
                <a:cs typeface="Georgia"/>
              </a:rPr>
              <a:t>goal </a:t>
            </a:r>
            <a:r>
              <a:rPr sz="2600" i="1" spc="-5" dirty="0">
                <a:latin typeface="Georgia"/>
                <a:cs typeface="Georgia"/>
              </a:rPr>
              <a:t>is </a:t>
            </a:r>
            <a:r>
              <a:rPr sz="2600" i="1" dirty="0">
                <a:latin typeface="Georgia"/>
                <a:cs typeface="Georgia"/>
              </a:rPr>
              <a:t>to </a:t>
            </a:r>
            <a:r>
              <a:rPr sz="2600" i="1" spc="5" dirty="0">
                <a:latin typeface="Georgia"/>
                <a:cs typeface="Georgia"/>
              </a:rPr>
              <a:t>prevent</a:t>
            </a:r>
            <a:r>
              <a:rPr sz="2600" i="1" spc="185" dirty="0">
                <a:latin typeface="Georgia"/>
                <a:cs typeface="Georgia"/>
              </a:rPr>
              <a:t> </a:t>
            </a:r>
            <a:r>
              <a:rPr sz="2600" i="1" spc="15" dirty="0">
                <a:latin typeface="Georgia"/>
                <a:cs typeface="Georgia"/>
              </a:rPr>
              <a:t>complications</a:t>
            </a:r>
            <a:r>
              <a:rPr sz="2600" spc="15" dirty="0">
                <a:latin typeface="EB Garamond 12"/>
                <a:cs typeface="EB Garamond 12"/>
              </a:rPr>
              <a:t>.</a:t>
            </a:r>
            <a:endParaRPr sz="26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6689" y="1464926"/>
            <a:ext cx="7632700" cy="3141629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465455" marR="5080" indent="-45339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434" dirty="0">
                <a:latin typeface="EB Garamond 12"/>
                <a:cs typeface="EB Garamond 12"/>
              </a:rPr>
              <a:t>Secondary</a:t>
            </a:r>
            <a:r>
              <a:rPr sz="2600" spc="114" dirty="0">
                <a:latin typeface="EB Garamond 12"/>
                <a:cs typeface="EB Garamond 12"/>
              </a:rPr>
              <a:t> </a:t>
            </a:r>
            <a:r>
              <a:rPr sz="2600" spc="415" dirty="0">
                <a:latin typeface="EB Garamond 12"/>
                <a:cs typeface="EB Garamond 12"/>
              </a:rPr>
              <a:t>and</a:t>
            </a:r>
            <a:r>
              <a:rPr sz="2600" spc="275" dirty="0">
                <a:latin typeface="EB Garamond 12"/>
                <a:cs typeface="EB Garamond 12"/>
              </a:rPr>
              <a:t> </a:t>
            </a:r>
            <a:r>
              <a:rPr sz="2600" spc="340" dirty="0">
                <a:latin typeface="EB Garamond 12"/>
                <a:cs typeface="EB Garamond 12"/>
              </a:rPr>
              <a:t>tertiary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370" dirty="0">
                <a:latin typeface="EB Garamond 12"/>
                <a:cs typeface="EB Garamond 12"/>
              </a:rPr>
              <a:t>prevention</a:t>
            </a:r>
            <a:r>
              <a:rPr sz="2600" spc="260" dirty="0">
                <a:latin typeface="EB Garamond 12"/>
                <a:cs typeface="EB Garamond 12"/>
              </a:rPr>
              <a:t> </a:t>
            </a:r>
            <a:r>
              <a:rPr sz="2600" spc="370" dirty="0">
                <a:latin typeface="EB Garamond 12"/>
                <a:cs typeface="EB Garamond 12"/>
              </a:rPr>
              <a:t>require  </a:t>
            </a:r>
            <a:r>
              <a:rPr sz="2600" spc="495" dirty="0">
                <a:latin typeface="EB Garamond 12"/>
                <a:cs typeface="EB Garamond 12"/>
              </a:rPr>
              <a:t>some </a:t>
            </a:r>
            <a:r>
              <a:rPr sz="2600" spc="390" dirty="0">
                <a:latin typeface="EB Garamond 12"/>
                <a:cs typeface="EB Garamond 12"/>
              </a:rPr>
              <a:t>type </a:t>
            </a:r>
            <a:r>
              <a:rPr sz="2600" spc="325" dirty="0">
                <a:latin typeface="EB Garamond 12"/>
                <a:cs typeface="EB Garamond 12"/>
              </a:rPr>
              <a:t>of</a:t>
            </a:r>
            <a:r>
              <a:rPr sz="2600" spc="-290" dirty="0">
                <a:latin typeface="EB Garamond 12"/>
                <a:cs typeface="EB Garamond 12"/>
              </a:rPr>
              <a:t> </a:t>
            </a:r>
            <a:r>
              <a:rPr sz="2600" spc="365" dirty="0">
                <a:latin typeface="EB Garamond 12"/>
                <a:cs typeface="EB Garamond 12"/>
              </a:rPr>
              <a:t>screening</a:t>
            </a:r>
            <a:r>
              <a:rPr sz="2600" spc="365" dirty="0" smtClean="0">
                <a:latin typeface="EB Garamond 12"/>
                <a:cs typeface="EB Garamond 12"/>
              </a:rPr>
              <a:t>.</a:t>
            </a:r>
            <a:endParaRPr lang="en-US" sz="2600" spc="365" dirty="0" smtClean="0">
              <a:latin typeface="EB Garamond 12"/>
              <a:cs typeface="EB Garamond 12"/>
            </a:endParaRPr>
          </a:p>
          <a:p>
            <a:pPr marL="12065" marR="5080">
              <a:lnSpc>
                <a:spcPct val="101000"/>
              </a:lnSpc>
              <a:spcBef>
                <a:spcPts val="65"/>
              </a:spcBef>
              <a:buClr>
                <a:srgbClr val="4F81BC"/>
              </a:buClr>
              <a:buSzPct val="84615"/>
              <a:tabLst>
                <a:tab pos="465455" algn="l"/>
                <a:tab pos="466090" algn="l"/>
              </a:tabLst>
            </a:pPr>
            <a:endParaRPr sz="2600" dirty="0">
              <a:latin typeface="EB Garamond 12"/>
              <a:cs typeface="EB Garamond 12"/>
            </a:endParaRPr>
          </a:p>
          <a:p>
            <a:pPr marL="465455" indent="-453390">
              <a:lnSpc>
                <a:spcPct val="100000"/>
              </a:lnSpc>
              <a:spcBef>
                <a:spcPts val="630"/>
              </a:spcBef>
              <a:buClr>
                <a:srgbClr val="4F81BC"/>
              </a:buClr>
              <a:buSzPct val="84615"/>
              <a:buFont typeface="Noto Sans Symbols"/>
              <a:buChar char="⚫"/>
              <a:tabLst>
                <a:tab pos="465455" algn="l"/>
                <a:tab pos="466090" algn="l"/>
              </a:tabLst>
            </a:pPr>
            <a:r>
              <a:rPr sz="2600" spc="345" dirty="0">
                <a:latin typeface="EB Garamond 12"/>
                <a:cs typeface="EB Garamond 12"/>
              </a:rPr>
              <a:t>This </a:t>
            </a:r>
            <a:r>
              <a:rPr sz="2600" spc="360" dirty="0">
                <a:latin typeface="EB Garamond 12"/>
                <a:cs typeface="EB Garamond 12"/>
              </a:rPr>
              <a:t>raises </a:t>
            </a:r>
            <a:r>
              <a:rPr sz="2600" spc="370" dirty="0">
                <a:latin typeface="EB Garamond 12"/>
                <a:cs typeface="EB Garamond 12"/>
              </a:rPr>
              <a:t>important</a:t>
            </a:r>
            <a:r>
              <a:rPr sz="2600" spc="-114" dirty="0">
                <a:latin typeface="EB Garamond 12"/>
                <a:cs typeface="EB Garamond 12"/>
              </a:rPr>
              <a:t> </a:t>
            </a:r>
            <a:r>
              <a:rPr sz="2600" spc="315" dirty="0">
                <a:latin typeface="EB Garamond 12"/>
                <a:cs typeface="EB Garamond 12"/>
              </a:rPr>
              <a:t>issues:</a:t>
            </a:r>
            <a:endParaRPr sz="2600" dirty="0">
              <a:latin typeface="EB Garamond 12"/>
              <a:cs typeface="EB Garamond 12"/>
            </a:endParaRPr>
          </a:p>
          <a:p>
            <a:pPr marL="713105" lvl="1" indent="-58483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RobotoRegular"/>
              <a:buAutoNum type="arabicParenBoth"/>
              <a:tabLst>
                <a:tab pos="713105" algn="l"/>
                <a:tab pos="713740" algn="l"/>
              </a:tabLst>
            </a:pPr>
            <a:r>
              <a:rPr sz="2600" spc="425" dirty="0">
                <a:latin typeface="EB Garamond 12"/>
                <a:cs typeface="EB Garamond 12"/>
              </a:rPr>
              <a:t>who </a:t>
            </a:r>
            <a:r>
              <a:rPr sz="2600" spc="370" dirty="0">
                <a:latin typeface="EB Garamond 12"/>
                <a:cs typeface="EB Garamond 12"/>
              </a:rPr>
              <a:t>should </a:t>
            </a:r>
            <a:r>
              <a:rPr sz="2600" spc="415" dirty="0">
                <a:latin typeface="EB Garamond 12"/>
                <a:cs typeface="EB Garamond 12"/>
              </a:rPr>
              <a:t>be</a:t>
            </a:r>
            <a:r>
              <a:rPr sz="2600" spc="-165" dirty="0">
                <a:latin typeface="EB Garamond 12"/>
                <a:cs typeface="EB Garamond 12"/>
              </a:rPr>
              <a:t> </a:t>
            </a:r>
            <a:r>
              <a:rPr sz="2600" spc="385" dirty="0">
                <a:latin typeface="EB Garamond 12"/>
                <a:cs typeface="EB Garamond 12"/>
              </a:rPr>
              <a:t>screened,</a:t>
            </a:r>
            <a:endParaRPr sz="2600" dirty="0">
              <a:latin typeface="EB Garamond 12"/>
              <a:cs typeface="EB Garamond 12"/>
            </a:endParaRPr>
          </a:p>
          <a:p>
            <a:pPr marL="802005" lvl="1" indent="-67373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RobotoRegular"/>
              <a:buAutoNum type="arabicParenBoth"/>
              <a:tabLst>
                <a:tab pos="802005" algn="l"/>
                <a:tab pos="802640" algn="l"/>
              </a:tabLst>
            </a:pPr>
            <a:r>
              <a:rPr sz="2600" spc="330" dirty="0">
                <a:latin typeface="EB Garamond 12"/>
                <a:cs typeface="EB Garamond 12"/>
              </a:rPr>
              <a:t>for </a:t>
            </a:r>
            <a:r>
              <a:rPr sz="2600" spc="395" dirty="0">
                <a:latin typeface="EB Garamond 12"/>
                <a:cs typeface="EB Garamond 12"/>
              </a:rPr>
              <a:t>which</a:t>
            </a:r>
            <a:r>
              <a:rPr sz="2600" spc="75" dirty="0">
                <a:latin typeface="EB Garamond 12"/>
                <a:cs typeface="EB Garamond 12"/>
              </a:rPr>
              <a:t> </a:t>
            </a:r>
            <a:r>
              <a:rPr sz="2600" spc="285" dirty="0">
                <a:latin typeface="EB Garamond 12"/>
                <a:cs typeface="EB Garamond 12"/>
              </a:rPr>
              <a:t>disease(s),</a:t>
            </a:r>
            <a:endParaRPr sz="2600" dirty="0">
              <a:latin typeface="EB Garamond 12"/>
              <a:cs typeface="EB Garamond 12"/>
            </a:endParaRPr>
          </a:p>
          <a:p>
            <a:pPr marL="713105" lvl="1" indent="-584835">
              <a:lnSpc>
                <a:spcPct val="100000"/>
              </a:lnSpc>
              <a:spcBef>
                <a:spcPts val="555"/>
              </a:spcBef>
              <a:buClr>
                <a:srgbClr val="4F81BC"/>
              </a:buClr>
              <a:buSzPct val="84615"/>
              <a:buFont typeface="RobotoRegular"/>
              <a:buAutoNum type="arabicParenBoth"/>
              <a:tabLst>
                <a:tab pos="713105" algn="l"/>
                <a:tab pos="713740" algn="l"/>
                <a:tab pos="1525905" algn="l"/>
              </a:tabLst>
            </a:pPr>
            <a:r>
              <a:rPr sz="2600" spc="415" dirty="0">
                <a:latin typeface="EB Garamond 12"/>
                <a:cs typeface="EB Garamond 12"/>
              </a:rPr>
              <a:t>and	</a:t>
            </a:r>
            <a:r>
              <a:rPr sz="2600" spc="325" dirty="0">
                <a:latin typeface="EB Garamond 12"/>
                <a:cs typeface="EB Garamond 12"/>
              </a:rPr>
              <a:t>with </a:t>
            </a:r>
            <a:r>
              <a:rPr sz="2600" spc="355" dirty="0">
                <a:latin typeface="EB Garamond 12"/>
                <a:cs typeface="EB Garamond 12"/>
              </a:rPr>
              <a:t>what</a:t>
            </a:r>
            <a:r>
              <a:rPr sz="2600" spc="140" dirty="0">
                <a:latin typeface="EB Garamond 12"/>
                <a:cs typeface="EB Garamond 12"/>
              </a:rPr>
              <a:t> </a:t>
            </a:r>
            <a:r>
              <a:rPr sz="2600" spc="190" dirty="0">
                <a:latin typeface="EB Garamond 12"/>
                <a:cs typeface="EB Garamond 12"/>
              </a:rPr>
              <a:t>test(s).</a:t>
            </a:r>
            <a:endParaRPr sz="2600" dirty="0">
              <a:latin typeface="EB Garamond 12"/>
              <a:cs typeface="EB Garamond 1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