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331" r:id="rId4"/>
    <p:sldId id="330" r:id="rId5"/>
    <p:sldId id="325" r:id="rId7"/>
    <p:sldId id="332" r:id="rId8"/>
    <p:sldId id="258" r:id="rId9"/>
    <p:sldId id="263" r:id="rId10"/>
    <p:sldId id="352" r:id="rId11"/>
    <p:sldId id="264" r:id="rId12"/>
    <p:sldId id="333" r:id="rId13"/>
    <p:sldId id="353" r:id="rId14"/>
    <p:sldId id="265" r:id="rId15"/>
    <p:sldId id="339" r:id="rId16"/>
    <p:sldId id="266" r:id="rId17"/>
    <p:sldId id="267" r:id="rId18"/>
    <p:sldId id="268" r:id="rId19"/>
    <p:sldId id="269" r:id="rId20"/>
    <p:sldId id="335" r:id="rId21"/>
    <p:sldId id="336" r:id="rId22"/>
    <p:sldId id="337" r:id="rId23"/>
    <p:sldId id="382" r:id="rId24"/>
    <p:sldId id="383" r:id="rId25"/>
    <p:sldId id="354" r:id="rId26"/>
    <p:sldId id="355" r:id="rId27"/>
    <p:sldId id="356" r:id="rId28"/>
    <p:sldId id="357" r:id="rId29"/>
    <p:sldId id="358" r:id="rId30"/>
    <p:sldId id="359" r:id="rId31"/>
    <p:sldId id="361" r:id="rId32"/>
    <p:sldId id="362" r:id="rId33"/>
    <p:sldId id="363" r:id="rId34"/>
    <p:sldId id="384" r:id="rId35"/>
    <p:sldId id="364" r:id="rId36"/>
    <p:sldId id="3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30" autoAdjust="0"/>
  </p:normalViewPr>
  <p:slideViewPr>
    <p:cSldViewPr>
      <p:cViewPr>
        <p:scale>
          <a:sx n="78" d="100"/>
          <a:sy n="78" d="100"/>
        </p:scale>
        <p:origin x="-1570" y="-264"/>
      </p:cViewPr>
      <p:guideLst>
        <p:guide orient="horz" pos="218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339ED-18BF-49C4-918A-9B577F493C87}"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4E8F1-22A7-4BB8-BC84-D51EFFAFD2E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l" rtl="0" eaLnBrk="1" hangingPunct="1">
              <a:lnSpc>
                <a:spcPct val="90000"/>
              </a:lnSpc>
            </a:pPr>
            <a:r>
              <a:rPr lang="en-US" sz="1200" dirty="0"/>
              <a:t>Mechanism of action</a:t>
            </a:r>
            <a:endParaRPr lang="en-US" sz="1200" dirty="0"/>
          </a:p>
          <a:p>
            <a:pPr marL="609600" indent="-609600" algn="l" rtl="0" eaLnBrk="1" hangingPunct="1">
              <a:lnSpc>
                <a:spcPct val="90000"/>
              </a:lnSpc>
              <a:buFont typeface="Wingdings" panose="05000000000000000000" pitchFamily="2" charset="2"/>
              <a:buAutoNum type="arabicPeriod"/>
            </a:pPr>
            <a:r>
              <a:rPr lang="en-US" sz="1200" dirty="0"/>
              <a:t>Act by decrease hepatic glucose </a:t>
            </a:r>
            <a:r>
              <a:rPr lang="en-US" sz="1200" dirty="0" err="1"/>
              <a:t>producion</a:t>
            </a:r>
            <a:endParaRPr lang="en-US" sz="1200" dirty="0"/>
          </a:p>
          <a:p>
            <a:pPr marL="609600" indent="-609600" algn="l" rtl="0" eaLnBrk="1" hangingPunct="1">
              <a:lnSpc>
                <a:spcPct val="90000"/>
              </a:lnSpc>
              <a:buFont typeface="Wingdings" panose="05000000000000000000" pitchFamily="2" charset="2"/>
              <a:buAutoNum type="arabicPeriod"/>
            </a:pPr>
            <a:r>
              <a:rPr lang="en-US" sz="1200" dirty="0"/>
              <a:t>Increase glucose utilization</a:t>
            </a:r>
            <a:endParaRPr lang="en-US" sz="1200" dirty="0"/>
          </a:p>
          <a:p>
            <a:pPr marL="609600" indent="-609600" algn="l" rtl="0" eaLnBrk="1" hangingPunct="1">
              <a:lnSpc>
                <a:spcPct val="90000"/>
              </a:lnSpc>
              <a:buFont typeface="Wingdings" panose="05000000000000000000" pitchFamily="2" charset="2"/>
              <a:buAutoNum type="arabicPeriod"/>
            </a:pPr>
            <a:r>
              <a:rPr lang="en-US" sz="1200" dirty="0"/>
              <a:t>Decrease insulin resistance</a:t>
            </a:r>
            <a:endParaRPr lang="en-US" sz="1200" dirty="0"/>
          </a:p>
          <a:p>
            <a:pPr algn="l" rtl="0" eaLnBrk="1" hangingPunct="1">
              <a:buFont typeface="Wingdings" panose="05000000000000000000" pitchFamily="2" charset="2"/>
              <a:buChar char="Ø"/>
            </a:pPr>
            <a:r>
              <a:rPr lang="en-US" sz="1800" dirty="0"/>
              <a:t>Contraindication</a:t>
            </a:r>
            <a:r>
              <a:rPr lang="en-US" dirty="0"/>
              <a:t>:</a:t>
            </a:r>
            <a:endParaRPr lang="en-US" sz="1200" dirty="0"/>
          </a:p>
          <a:p>
            <a:pPr algn="l" eaLnBrk="1" hangingPunct="1"/>
            <a:r>
              <a:rPr lang="en-US" sz="1200" dirty="0"/>
              <a:t>Serum </a:t>
            </a:r>
            <a:r>
              <a:rPr lang="en-US" sz="1200" dirty="0" err="1"/>
              <a:t>Creatinine</a:t>
            </a:r>
            <a:r>
              <a:rPr lang="en-US" sz="1200" dirty="0"/>
              <a:t> &gt;1.5 mg in men/dl,1.4 mg in women</a:t>
            </a:r>
            <a:endParaRPr lang="en-US" sz="1200" dirty="0"/>
          </a:p>
          <a:p>
            <a:pPr algn="l" eaLnBrk="1" hangingPunct="1"/>
            <a:r>
              <a:rPr lang="en-US" sz="1200" dirty="0"/>
              <a:t>Radiographic contrast studies</a:t>
            </a:r>
            <a:endParaRPr lang="en-US" sz="1200" dirty="0"/>
          </a:p>
          <a:p>
            <a:pPr algn="l" eaLnBrk="1" hangingPunct="1"/>
            <a:r>
              <a:rPr lang="en-US" sz="1200" dirty="0"/>
              <a:t>Seriously ill patients</a:t>
            </a:r>
            <a:endParaRPr lang="en-US" sz="1200" dirty="0"/>
          </a:p>
          <a:p>
            <a:pPr algn="l" eaLnBrk="1" hangingPunct="1"/>
            <a:r>
              <a:rPr lang="en-US" sz="1200" dirty="0"/>
              <a:t>Acidosis</a:t>
            </a:r>
            <a:endParaRPr lang="en-US" sz="1200" dirty="0"/>
          </a:p>
          <a:p>
            <a:pPr algn="l" eaLnBrk="1" hangingPunct="1">
              <a:buFont typeface="Wingdings" panose="05000000000000000000" pitchFamily="2" charset="2"/>
              <a:buChar char="Ø"/>
            </a:pPr>
            <a:r>
              <a:rPr lang="en-US" sz="1200" dirty="0"/>
              <a:t>Reduce HbA1C by 1-2%</a:t>
            </a:r>
            <a:endParaRPr lang="en-US" sz="1200" dirty="0"/>
          </a:p>
          <a:p>
            <a:endParaRPr lang="en-US" dirty="0"/>
          </a:p>
        </p:txBody>
      </p:sp>
      <p:sp>
        <p:nvSpPr>
          <p:cNvPr id="4" name="Slide Number Placeholder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l" eaLnBrk="1" hangingPunct="1">
              <a:lnSpc>
                <a:spcPct val="90000"/>
              </a:lnSpc>
              <a:buFont typeface="Wingdings" panose="05000000000000000000" pitchFamily="2" charset="2"/>
              <a:buAutoNum type="arabicPeriod"/>
            </a:pPr>
            <a:r>
              <a:rPr lang="en-US" sz="1200" dirty="0"/>
              <a:t>First generation (</a:t>
            </a:r>
            <a:r>
              <a:rPr lang="en-US" sz="1200" dirty="0" err="1"/>
              <a:t>chlorpropamide,tolbutamide</a:t>
            </a:r>
            <a:r>
              <a:rPr lang="en-US" sz="1200" dirty="0"/>
              <a:t>)</a:t>
            </a:r>
            <a:endParaRPr lang="en-US" sz="1200" dirty="0"/>
          </a:p>
          <a:p>
            <a:pPr marL="609600" indent="-609600" algn="l" eaLnBrk="1" hangingPunct="1">
              <a:lnSpc>
                <a:spcPct val="90000"/>
              </a:lnSpc>
              <a:buFont typeface="Wingdings" panose="05000000000000000000" pitchFamily="2" charset="2"/>
              <a:buAutoNum type="arabicPeriod"/>
            </a:pPr>
            <a:r>
              <a:rPr lang="en-US" sz="1200" dirty="0"/>
              <a:t>Second generation (</a:t>
            </a:r>
            <a:r>
              <a:rPr lang="en-US" sz="1200" dirty="0" err="1"/>
              <a:t>Glibenclamide,Gliclizide</a:t>
            </a:r>
            <a:r>
              <a:rPr lang="en-US" sz="1200" dirty="0"/>
              <a:t>, </a:t>
            </a:r>
            <a:r>
              <a:rPr lang="en-US" sz="1200" dirty="0" err="1"/>
              <a:t>glipizide</a:t>
            </a:r>
            <a:r>
              <a:rPr lang="en-US" sz="1200" dirty="0"/>
              <a:t>)</a:t>
            </a:r>
            <a:endParaRPr lang="en-US" sz="1200" dirty="0"/>
          </a:p>
          <a:p>
            <a:pPr marL="609600" indent="-609600" algn="l" eaLnBrk="1" hangingPunct="1">
              <a:lnSpc>
                <a:spcPct val="90000"/>
              </a:lnSpc>
              <a:buFont typeface="Wingdings" panose="05000000000000000000" pitchFamily="2" charset="2"/>
              <a:buAutoNum type="arabicPeriod"/>
            </a:pPr>
            <a:r>
              <a:rPr lang="en-US" sz="1200" dirty="0"/>
              <a:t>Third generation as </a:t>
            </a:r>
            <a:r>
              <a:rPr lang="en-US" sz="1200" dirty="0" err="1"/>
              <a:t>glimperide</a:t>
            </a:r>
            <a:endParaRPr lang="en-US" sz="1200" dirty="0"/>
          </a:p>
          <a:p>
            <a:pPr marL="0" indent="0" algn="l" eaLnBrk="1" hangingPunct="1">
              <a:lnSpc>
                <a:spcPct val="90000"/>
              </a:lnSpc>
              <a:buFont typeface="Wingdings" panose="05000000000000000000" pitchFamily="2" charset="2"/>
              <a:buNone/>
            </a:pPr>
            <a:endParaRPr lang="en-US" sz="1200" dirty="0"/>
          </a:p>
          <a:p>
            <a:pPr marL="609600" indent="-609600" algn="l" eaLnBrk="1" hangingPunct="1">
              <a:lnSpc>
                <a:spcPct val="90000"/>
              </a:lnSpc>
              <a:buFont typeface="Wingdings" panose="05000000000000000000" pitchFamily="2" charset="2"/>
              <a:buNone/>
            </a:pPr>
            <a:r>
              <a:rPr lang="en-US" sz="1200" u="sng" dirty="0"/>
              <a:t>Mode of action:</a:t>
            </a:r>
            <a:endParaRPr lang="en-US" sz="1200" u="sng" dirty="0"/>
          </a:p>
          <a:p>
            <a:pPr marL="609600" indent="-609600" algn="l" eaLnBrk="1" hangingPunct="1">
              <a:lnSpc>
                <a:spcPct val="90000"/>
              </a:lnSpc>
              <a:buFont typeface="Wingdings" panose="05000000000000000000" pitchFamily="2" charset="2"/>
              <a:buNone/>
            </a:pPr>
            <a:r>
              <a:rPr lang="en-US" sz="1200" dirty="0"/>
              <a:t>Act by stimulating a receptor on Beta </a:t>
            </a:r>
            <a:r>
              <a:rPr lang="en-US" sz="1200" dirty="0" err="1"/>
              <a:t>cells,closing</a:t>
            </a:r>
            <a:r>
              <a:rPr lang="en-US" sz="1200" dirty="0"/>
              <a:t> potassium channels and opening a </a:t>
            </a:r>
            <a:r>
              <a:rPr lang="en-US" sz="1200" dirty="0" err="1"/>
              <a:t>Ca</a:t>
            </a:r>
            <a:r>
              <a:rPr lang="en-US" sz="1200" dirty="0"/>
              <a:t> channel with subsequent insulin release</a:t>
            </a:r>
            <a:endParaRPr lang="en-US" sz="1200" dirty="0"/>
          </a:p>
          <a:p>
            <a:pPr marL="0" indent="0" algn="l" eaLnBrk="1" hangingPunct="1">
              <a:lnSpc>
                <a:spcPct val="90000"/>
              </a:lnSpc>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dirty="0"/>
              <a:t>Mechanism of Action: by decrease glucose absorption esp. postprandial hyperglycemia, by inhibiting the enzyme that convert oligosaccharides to glucose</a:t>
            </a:r>
            <a:endParaRPr lang="en-US" sz="1200" dirty="0"/>
          </a:p>
          <a:p>
            <a:endParaRPr lang="en-US" dirty="0"/>
          </a:p>
        </p:txBody>
      </p:sp>
      <p:sp>
        <p:nvSpPr>
          <p:cNvPr id="4" name="Slide Number Placeholder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smtClean="0"/>
              <a:t>Somagi</a:t>
            </a:r>
            <a:r>
              <a:rPr lang="en-US" dirty="0" smtClean="0"/>
              <a:t> </a:t>
            </a:r>
            <a:endParaRPr lang="en-US" dirty="0"/>
          </a:p>
        </p:txBody>
      </p:sp>
      <p:sp>
        <p:nvSpPr>
          <p:cNvPr id="4" name="عنصر نائب لرقم الشريحة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Continuous subcutaneous insulin infusion</a:t>
            </a:r>
            <a:endParaRPr lang="en-US" dirty="0"/>
          </a:p>
        </p:txBody>
      </p:sp>
      <p:sp>
        <p:nvSpPr>
          <p:cNvPr id="4" name="عنصر نائب لرقم الشريحة 3"/>
          <p:cNvSpPr>
            <a:spLocks noGrp="1"/>
          </p:cNvSpPr>
          <p:nvPr>
            <p:ph type="sldNum" sz="quarter" idx="10"/>
          </p:nvPr>
        </p:nvSpPr>
        <p:spPr/>
        <p:txBody>
          <a:bodyPr/>
          <a:lstStyle/>
          <a:p>
            <a:fld id="{B264E8F1-22A7-4BB8-BC84-D51EFFAFD2E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0283AD9-EC05-4921-94C6-D4C019A6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0283AD9-EC05-4921-94C6-D4C019A6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0283AD9-EC05-4921-94C6-D4C019A6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0283AD9-EC05-4921-94C6-D4C019A6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0283AD9-EC05-4921-94C6-D4C019A690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0283AD9-EC05-4921-94C6-D4C019A690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0283AD9-EC05-4921-94C6-D4C019A690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0283AD9-EC05-4921-94C6-D4C019A690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83AD9-EC05-4921-94C6-D4C019A690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0283AD9-EC05-4921-94C6-D4C019A690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0283AD9-EC05-4921-94C6-D4C019A690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59846-5575-460C-B93A-A46D9720C3F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83AD9-EC05-4921-94C6-D4C019A6901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59846-5575-460C-B93A-A46D9720C3F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iatribe.org/rybelsus-first-glp-1-pill-approved-type-2-diabetes-europ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780" y="0"/>
            <a:ext cx="9126220" cy="3734435"/>
          </a:xfrm>
          <a:prstGeom prst="rect">
            <a:avLst/>
          </a:prstGeom>
        </p:spPr>
      </p:pic>
      <p:sp>
        <p:nvSpPr>
          <p:cNvPr id="2" name="Title 1"/>
          <p:cNvSpPr>
            <a:spLocks noGrp="1"/>
          </p:cNvSpPr>
          <p:nvPr>
            <p:ph type="ctrTitle"/>
          </p:nvPr>
        </p:nvSpPr>
        <p:spPr>
          <a:xfrm>
            <a:off x="694717" y="3733800"/>
            <a:ext cx="7772400" cy="914400"/>
          </a:xfrm>
        </p:spPr>
        <p:txBody>
          <a:bodyPr>
            <a:normAutofit/>
          </a:bodyPr>
          <a:lstStyle/>
          <a:p>
            <a:r>
              <a:rPr lang="en-US" sz="4000" b="1" dirty="0" smtClean="0">
                <a:solidFill>
                  <a:srgbClr val="C00000"/>
                </a:solidFill>
                <a:effectLst>
                  <a:outerShdw blurRad="38100" dist="38100" dir="2700000" algn="tl">
                    <a:srgbClr val="000000">
                      <a:alpha val="43137"/>
                    </a:srgbClr>
                  </a:outerShdw>
                </a:effectLst>
              </a:rPr>
              <a:t>Management of </a:t>
            </a:r>
            <a:r>
              <a:rPr lang="en-US" sz="4000" b="1" dirty="0">
                <a:solidFill>
                  <a:srgbClr val="C00000"/>
                </a:solidFill>
                <a:effectLst>
                  <a:outerShdw blurRad="38100" dist="38100" dir="2700000" algn="tl">
                    <a:srgbClr val="000000">
                      <a:alpha val="43137"/>
                    </a:srgbClr>
                  </a:outerShdw>
                </a:effectLst>
              </a:rPr>
              <a:t>diabetes</a:t>
            </a:r>
            <a:endParaRPr lang="en-US" sz="40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2730" y="4800600"/>
            <a:ext cx="8745220" cy="1752600"/>
          </a:xfrm>
        </p:spPr>
        <p:txBody>
          <a:bodyPr>
            <a:noAutofit/>
          </a:bodyPr>
          <a:lstStyle/>
          <a:p>
            <a:pPr algn="l"/>
            <a:r>
              <a:rPr lang="en-US" sz="2800" b="1" dirty="0" err="1">
                <a:solidFill>
                  <a:schemeClr val="tx1">
                    <a:lumMod val="95000"/>
                    <a:lumOff val="5000"/>
                  </a:schemeClr>
                </a:solidFill>
                <a:effectLst>
                  <a:outerShdw blurRad="38100" dist="38100" dir="2700000" algn="tl">
                    <a:srgbClr val="000000">
                      <a:alpha val="43137"/>
                    </a:srgbClr>
                  </a:outerShdw>
                </a:effectLst>
              </a:rPr>
              <a:t>Presesnted</a:t>
            </a:r>
            <a:r>
              <a:rPr lang="en-US" sz="2800" b="1" dirty="0">
                <a:solidFill>
                  <a:schemeClr val="tx1">
                    <a:lumMod val="95000"/>
                    <a:lumOff val="5000"/>
                  </a:schemeClr>
                </a:solidFill>
                <a:effectLst>
                  <a:outerShdw blurRad="38100" dist="38100" dir="2700000" algn="tl">
                    <a:srgbClr val="000000">
                      <a:alpha val="43137"/>
                    </a:srgbClr>
                  </a:outerShdw>
                </a:effectLst>
              </a:rPr>
              <a:t> by :                                 </a:t>
            </a:r>
            <a:r>
              <a:rPr lang="en-US" sz="2800" b="1" dirty="0" smtClean="0">
                <a:solidFill>
                  <a:schemeClr val="tx1">
                    <a:lumMod val="95000"/>
                    <a:lumOff val="5000"/>
                  </a:schemeClr>
                </a:solidFill>
                <a:effectLst>
                  <a:outerShdw blurRad="38100" dist="38100" dir="2700000" algn="tl">
                    <a:srgbClr val="000000">
                      <a:alpha val="43137"/>
                    </a:srgbClr>
                  </a:outerShdw>
                </a:effectLst>
                <a:sym typeface="+mn-ea"/>
              </a:rPr>
              <a:t>Supervised </a:t>
            </a:r>
            <a:r>
              <a:rPr lang="en-US" sz="2800" b="1" dirty="0">
                <a:solidFill>
                  <a:schemeClr val="tx1">
                    <a:lumMod val="95000"/>
                    <a:lumOff val="5000"/>
                  </a:schemeClr>
                </a:solidFill>
                <a:effectLst>
                  <a:outerShdw blurRad="38100" dist="38100" dir="2700000" algn="tl">
                    <a:srgbClr val="000000">
                      <a:alpha val="43137"/>
                    </a:srgbClr>
                  </a:outerShdw>
                </a:effectLst>
                <a:sym typeface="+mn-ea"/>
              </a:rPr>
              <a:t>by : </a:t>
            </a:r>
            <a:endParaRPr lang="en-US" sz="2800" b="1" dirty="0">
              <a:solidFill>
                <a:schemeClr val="tx1">
                  <a:lumMod val="95000"/>
                  <a:lumOff val="5000"/>
                </a:schemeClr>
              </a:solidFill>
              <a:effectLst>
                <a:outerShdw blurRad="38100" dist="38100" dir="2700000" algn="tl">
                  <a:srgbClr val="000000">
                    <a:alpha val="43137"/>
                  </a:srgbClr>
                </a:outerShdw>
              </a:effectLst>
            </a:endParaRPr>
          </a:p>
          <a:p>
            <a:pPr algn="l"/>
            <a:r>
              <a:rPr lang="en-US" sz="2800" b="1" dirty="0" smtClean="0">
                <a:solidFill>
                  <a:schemeClr val="tx1">
                    <a:lumMod val="95000"/>
                    <a:lumOff val="5000"/>
                  </a:schemeClr>
                </a:solidFill>
                <a:effectLst>
                  <a:outerShdw blurRad="38100" dist="38100" dir="2700000" algn="tl">
                    <a:srgbClr val="000000">
                      <a:alpha val="43137"/>
                    </a:srgbClr>
                  </a:outerShdw>
                </a:effectLst>
                <a:sym typeface="+mn-ea"/>
              </a:rPr>
              <a:t>Malak Ajour</a:t>
            </a:r>
            <a:r>
              <a:rPr lang="en-US" sz="2800" b="1" dirty="0">
                <a:solidFill>
                  <a:schemeClr val="tx1">
                    <a:lumMod val="95000"/>
                    <a:lumOff val="5000"/>
                  </a:schemeClr>
                </a:solidFill>
                <a:effectLst>
                  <a:outerShdw blurRad="38100" dist="38100" dir="2700000" algn="tl">
                    <a:srgbClr val="000000">
                      <a:alpha val="43137"/>
                    </a:srgbClr>
                  </a:outerShdw>
                </a:effectLst>
                <a:sym typeface="+mn-ea"/>
              </a:rPr>
              <a:t>                                      Dr. M</a:t>
            </a:r>
            <a:r>
              <a:rPr lang="en-US" sz="2800" b="1" dirty="0" err="1" smtClean="0">
                <a:solidFill>
                  <a:schemeClr val="tx1">
                    <a:lumMod val="95000"/>
                    <a:lumOff val="5000"/>
                  </a:schemeClr>
                </a:solidFill>
                <a:effectLst>
                  <a:outerShdw blurRad="38100" dist="38100" dir="2700000" algn="tl">
                    <a:srgbClr val="000000">
                      <a:alpha val="43137"/>
                    </a:srgbClr>
                  </a:outerShdw>
                </a:effectLst>
                <a:sym typeface="+mn-ea"/>
              </a:rPr>
              <a:t>eeran bataineh</a:t>
            </a:r>
            <a:endParaRPr lang="en-US" sz="2800" b="1" dirty="0" smtClean="0">
              <a:solidFill>
                <a:schemeClr val="tx1">
                  <a:lumMod val="95000"/>
                  <a:lumOff val="5000"/>
                </a:schemeClr>
              </a:solidFill>
              <a:effectLst>
                <a:outerShdw blurRad="38100" dist="38100" dir="2700000" algn="tl">
                  <a:srgbClr val="000000">
                    <a:alpha val="43137"/>
                  </a:srgbClr>
                </a:outerShdw>
              </a:effectLst>
            </a:endParaRPr>
          </a:p>
          <a:p>
            <a:pPr algn="l"/>
            <a:r>
              <a:rPr lang="en-US" sz="2800" b="1" dirty="0" smtClean="0">
                <a:solidFill>
                  <a:schemeClr val="tx1">
                    <a:lumMod val="95000"/>
                    <a:lumOff val="5000"/>
                  </a:schemeClr>
                </a:solidFill>
                <a:effectLst>
                  <a:outerShdw blurRad="38100" dist="38100" dir="2700000" algn="tl">
                    <a:srgbClr val="000000">
                      <a:alpha val="43137"/>
                    </a:srgbClr>
                  </a:outerShdw>
                </a:effectLst>
              </a:rPr>
              <a:t>      </a:t>
            </a:r>
            <a:endParaRPr lang="en-US" sz="2800" b="1" dirty="0" smtClean="0">
              <a:solidFill>
                <a:schemeClr val="tx1">
                  <a:lumMod val="95000"/>
                  <a:lumOff val="5000"/>
                </a:schemeClr>
              </a:solidFill>
              <a:effectLst>
                <a:outerShdw blurRad="38100" dist="38100" dir="2700000" algn="tl">
                  <a:srgbClr val="000000">
                    <a:alpha val="43137"/>
                  </a:srgbClr>
                </a:outerShdw>
              </a:effectLst>
            </a:endParaRPr>
          </a:p>
          <a:p>
            <a:pPr algn="l"/>
            <a:r>
              <a:rPr lang="en-US" sz="2800" b="1" dirty="0" smtClean="0">
                <a:solidFill>
                  <a:schemeClr val="tx1">
                    <a:lumMod val="95000"/>
                    <a:lumOff val="5000"/>
                  </a:schemeClr>
                </a:solidFill>
                <a:effectLst>
                  <a:outerShdw blurRad="38100" dist="38100" dir="2700000" algn="tl">
                    <a:srgbClr val="000000">
                      <a:alpha val="43137"/>
                    </a:srgbClr>
                  </a:outerShdw>
                </a:effectLst>
              </a:rPr>
              <a:t> </a:t>
            </a:r>
            <a:endParaRPr lang="en-US" sz="2800" b="1" dirty="0" smtClean="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458200" cy="6248400"/>
          </a:xfrm>
        </p:spPr>
        <p:txBody>
          <a:bodyPr>
            <a:normAutofit/>
          </a:bodyPr>
          <a:lstStyle/>
          <a:p>
            <a:pPr>
              <a:buFont typeface="Wingdings" panose="05000000000000000000" pitchFamily="2" charset="2"/>
              <a:buChar char="q"/>
            </a:pPr>
            <a:r>
              <a:rPr lang="en-US" sz="2800" spc="-5" dirty="0">
                <a:solidFill>
                  <a:schemeClr val="accent1">
                    <a:lumMod val="75000"/>
                  </a:schemeClr>
                </a:solidFill>
                <a:latin typeface="Arial" panose="020B0604020202020204"/>
                <a:cs typeface="Arial" panose="020B0604020202020204"/>
              </a:rPr>
              <a:t>Side </a:t>
            </a:r>
            <a:r>
              <a:rPr lang="en-US" sz="2800" spc="-10" dirty="0">
                <a:solidFill>
                  <a:schemeClr val="accent1">
                    <a:lumMod val="75000"/>
                  </a:schemeClr>
                </a:solidFill>
                <a:latin typeface="Arial" panose="020B0604020202020204"/>
                <a:cs typeface="Arial" panose="020B0604020202020204"/>
              </a:rPr>
              <a:t>effects </a:t>
            </a:r>
            <a:r>
              <a:rPr lang="en-US" sz="2800" spc="-5" dirty="0">
                <a:solidFill>
                  <a:schemeClr val="accent1">
                    <a:lumMod val="75000"/>
                  </a:schemeClr>
                </a:solidFill>
                <a:latin typeface="Arial" panose="020B0604020202020204"/>
                <a:cs typeface="Arial" panose="020B0604020202020204"/>
              </a:rPr>
              <a:t>and</a:t>
            </a:r>
            <a:r>
              <a:rPr lang="en-US" sz="2800" spc="15" dirty="0">
                <a:solidFill>
                  <a:schemeClr val="accent1">
                    <a:lumMod val="75000"/>
                  </a:schemeClr>
                </a:solidFill>
                <a:latin typeface="Arial" panose="020B0604020202020204"/>
                <a:cs typeface="Arial" panose="020B0604020202020204"/>
              </a:rPr>
              <a:t> </a:t>
            </a:r>
            <a:r>
              <a:rPr lang="en-US" sz="2800" spc="-5" dirty="0">
                <a:solidFill>
                  <a:schemeClr val="accent1">
                    <a:lumMod val="75000"/>
                  </a:schemeClr>
                </a:solidFill>
                <a:latin typeface="Arial" panose="020B0604020202020204"/>
                <a:cs typeface="Arial" panose="020B0604020202020204"/>
              </a:rPr>
              <a:t>precautions:</a:t>
            </a:r>
            <a:endParaRPr lang="ar-SA" sz="2800" spc="-5" dirty="0">
              <a:solidFill>
                <a:schemeClr val="accent1">
                  <a:lumMod val="75000"/>
                </a:schemeClr>
              </a:solidFill>
              <a:latin typeface="Arial" panose="020B0604020202020204"/>
            </a:endParaRPr>
          </a:p>
          <a:p>
            <a:pPr>
              <a:buFont typeface="Wingdings" panose="05000000000000000000" pitchFamily="2" charset="2"/>
              <a:buChar char="ü"/>
            </a:pPr>
            <a:r>
              <a:rPr lang="ar-SA" sz="2285" spc="-5" dirty="0">
                <a:solidFill>
                  <a:srgbClr val="6D2618"/>
                </a:solidFill>
                <a:latin typeface="Arial" panose="020B0604020202020204"/>
              </a:rPr>
              <a:t> </a:t>
            </a:r>
            <a:r>
              <a:rPr lang="en-US" sz="2285" spc="-5" dirty="0">
                <a:latin typeface="Arial" panose="020B0604020202020204"/>
                <a:cs typeface="Arial" panose="020B0604020202020204"/>
              </a:rPr>
              <a:t>dose – related abdominal pain and diarrhea, lactic acidosis and metallic taste.</a:t>
            </a:r>
            <a:endParaRPr lang="en-US" sz="2285" spc="-5" dirty="0">
              <a:latin typeface="Arial" panose="020B0604020202020204"/>
              <a:cs typeface="Arial" panose="020B0604020202020204"/>
            </a:endParaRPr>
          </a:p>
          <a:p>
            <a:pPr marL="0" indent="0">
              <a:buFont typeface="Wingdings" panose="05000000000000000000" pitchFamily="2" charset="2"/>
              <a:buNone/>
            </a:pPr>
            <a:endParaRPr lang="en-US" sz="2285" spc="-5" dirty="0">
              <a:latin typeface="Arial" panose="020B0604020202020204"/>
              <a:cs typeface="Arial" panose="020B0604020202020204"/>
            </a:endParaRPr>
          </a:p>
          <a:p>
            <a:pPr>
              <a:buFont typeface="Wingdings" panose="05000000000000000000" charset="0"/>
              <a:buChar char="q"/>
            </a:pPr>
            <a:r>
              <a:rPr lang="en-US" sz="2800" spc="-5" dirty="0" err="1">
                <a:solidFill>
                  <a:schemeClr val="accent1">
                    <a:lumMod val="75000"/>
                  </a:schemeClr>
                </a:solidFill>
                <a:latin typeface="Arial" panose="020B0604020202020204"/>
                <a:cs typeface="Arial" panose="020B0604020202020204"/>
              </a:rPr>
              <a:t>Contraidicated</a:t>
            </a:r>
            <a:r>
              <a:rPr lang="en-US" sz="2800" spc="-5" dirty="0">
                <a:solidFill>
                  <a:schemeClr val="accent1">
                    <a:lumMod val="75000"/>
                  </a:schemeClr>
                </a:solidFill>
                <a:latin typeface="Arial" panose="020B0604020202020204"/>
                <a:cs typeface="Arial" panose="020B0604020202020204"/>
              </a:rPr>
              <a:t> in patients with:</a:t>
            </a:r>
            <a:endParaRPr lang="en-US" sz="2800" spc="-5" dirty="0">
              <a:solidFill>
                <a:schemeClr val="accent1">
                  <a:lumMod val="75000"/>
                </a:schemeClr>
              </a:solidFill>
              <a:latin typeface="Arial" panose="020B0604020202020204"/>
              <a:cs typeface="Arial" panose="020B0604020202020204"/>
            </a:endParaRPr>
          </a:p>
          <a:p>
            <a:pPr lvl="2">
              <a:buFont typeface="Courier New" panose="02070309020205020404" pitchFamily="49" charset="0"/>
              <a:buChar char="o"/>
            </a:pPr>
            <a:r>
              <a:rPr lang="en-US" sz="2285" spc="-5" dirty="0">
                <a:latin typeface="Arial" panose="020B0604020202020204"/>
                <a:cs typeface="Arial" panose="020B0604020202020204"/>
              </a:rPr>
              <a:t> </a:t>
            </a:r>
            <a:r>
              <a:rPr lang="en-US" sz="2285" spc="-5" dirty="0" smtClean="0">
                <a:latin typeface="Arial" panose="020B0604020202020204"/>
                <a:cs typeface="Arial" panose="020B0604020202020204"/>
              </a:rPr>
              <a:t>severe </a:t>
            </a:r>
            <a:r>
              <a:rPr lang="en-US" sz="2285" spc="-5" dirty="0">
                <a:latin typeface="Arial" panose="020B0604020202020204"/>
                <a:cs typeface="Arial" panose="020B0604020202020204"/>
              </a:rPr>
              <a:t>renal dysfunction (GFR &lt; 30 ,, Cr &gt;1.5)</a:t>
            </a:r>
            <a:endParaRPr lang="en-US" sz="2285" spc="-5" dirty="0">
              <a:latin typeface="Arial" panose="020B0604020202020204"/>
              <a:cs typeface="Arial" panose="020B0604020202020204"/>
            </a:endParaRPr>
          </a:p>
          <a:p>
            <a:pPr lvl="2">
              <a:buFont typeface="Courier New" panose="02070309020205020404" pitchFamily="49" charset="0"/>
              <a:buChar char="o"/>
            </a:pPr>
            <a:r>
              <a:rPr lang="en-US" sz="2285" spc="-5" dirty="0" smtClean="0">
                <a:latin typeface="Arial" panose="020B0604020202020204"/>
                <a:cs typeface="Arial" panose="020B0604020202020204"/>
              </a:rPr>
              <a:t> Decompensated </a:t>
            </a:r>
            <a:r>
              <a:rPr lang="en-US" sz="2285" spc="-5" dirty="0">
                <a:latin typeface="Arial" panose="020B0604020202020204"/>
                <a:cs typeface="Arial" panose="020B0604020202020204"/>
              </a:rPr>
              <a:t>HF </a:t>
            </a:r>
            <a:endParaRPr lang="en-US" sz="2285" spc="-5" dirty="0">
              <a:latin typeface="Arial" panose="020B0604020202020204"/>
              <a:cs typeface="Arial" panose="020B0604020202020204"/>
            </a:endParaRPr>
          </a:p>
          <a:p>
            <a:pPr lvl="2">
              <a:buFont typeface="Courier New" panose="02070309020205020404" pitchFamily="49" charset="0"/>
              <a:buChar char="o"/>
            </a:pPr>
            <a:r>
              <a:rPr lang="en-US" sz="2285" spc="-5" dirty="0" smtClean="0">
                <a:latin typeface="Arial" panose="020B0604020202020204"/>
                <a:cs typeface="Arial" panose="020B0604020202020204"/>
              </a:rPr>
              <a:t>Acute </a:t>
            </a:r>
            <a:r>
              <a:rPr lang="en-US" sz="2285" spc="-5" dirty="0">
                <a:latin typeface="Arial" panose="020B0604020202020204"/>
                <a:cs typeface="Arial" panose="020B0604020202020204"/>
              </a:rPr>
              <a:t>or chronic metabolic acidosis </a:t>
            </a:r>
            <a:endParaRPr lang="en-US" sz="2285" spc="-5" dirty="0">
              <a:latin typeface="Arial" panose="020B0604020202020204"/>
              <a:cs typeface="Arial" panose="020B0604020202020204"/>
            </a:endParaRPr>
          </a:p>
          <a:p>
            <a:pPr>
              <a:buFont typeface="Wingdings" panose="05000000000000000000" pitchFamily="2" charset="2"/>
              <a:buChar char="ü"/>
            </a:pPr>
            <a:endParaRPr lang="en-US" sz="2285" spc="5" dirty="0" smtClean="0">
              <a:latin typeface="Arial" panose="020B0604020202020204"/>
              <a:cs typeface="Arial" panose="020B0604020202020204"/>
            </a:endParaRPr>
          </a:p>
          <a:p>
            <a:pPr lvl="2">
              <a:buFont typeface="Courier New" panose="02070309020205020404" pitchFamily="49" charset="0"/>
              <a:buChar char="o"/>
            </a:pPr>
            <a:r>
              <a:rPr lang="en-US" sz="2285" spc="5" dirty="0" smtClean="0">
                <a:latin typeface="Arial" panose="020B0604020202020204"/>
                <a:cs typeface="Arial" panose="020B0604020202020204"/>
              </a:rPr>
              <a:t>Metformin </a:t>
            </a:r>
            <a:r>
              <a:rPr lang="en-US" sz="2285" spc="10" dirty="0">
                <a:latin typeface="Arial" panose="020B0604020202020204"/>
                <a:cs typeface="Arial" panose="020B0604020202020204"/>
              </a:rPr>
              <a:t>may </a:t>
            </a:r>
            <a:r>
              <a:rPr lang="en-US" sz="2285" spc="5" dirty="0">
                <a:latin typeface="Arial" panose="020B0604020202020204"/>
                <a:cs typeface="Arial" panose="020B0604020202020204"/>
              </a:rPr>
              <a:t>induce vitamin B12 </a:t>
            </a:r>
            <a:r>
              <a:rPr lang="en-US" sz="2285" spc="5" dirty="0" err="1">
                <a:latin typeface="Arial" panose="020B0604020202020204"/>
                <a:cs typeface="Arial" panose="020B0604020202020204"/>
              </a:rPr>
              <a:t>malabsorption</a:t>
            </a:r>
            <a:r>
              <a:rPr lang="en-US" sz="2285" spc="5" dirty="0">
                <a:latin typeface="Arial" panose="020B0604020202020204"/>
                <a:cs typeface="Arial" panose="020B0604020202020204"/>
              </a:rPr>
              <a:t>, </a:t>
            </a:r>
            <a:r>
              <a:rPr lang="en-US" sz="2285" spc="10" dirty="0">
                <a:latin typeface="Arial" panose="020B0604020202020204"/>
                <a:cs typeface="Arial" panose="020B0604020202020204"/>
              </a:rPr>
              <a:t>so </a:t>
            </a:r>
            <a:r>
              <a:rPr lang="en-US" sz="2285" spc="5" dirty="0">
                <a:latin typeface="Arial" panose="020B0604020202020204"/>
                <a:cs typeface="Arial" panose="020B0604020202020204"/>
              </a:rPr>
              <a:t>regular  B12 monitoring </a:t>
            </a:r>
            <a:r>
              <a:rPr lang="en-US" sz="2285" dirty="0">
                <a:latin typeface="Arial" panose="020B0604020202020204"/>
                <a:cs typeface="Arial" panose="020B0604020202020204"/>
              </a:rPr>
              <a:t>is</a:t>
            </a:r>
            <a:r>
              <a:rPr lang="en-US" sz="2285" spc="-20" dirty="0">
                <a:latin typeface="Arial" panose="020B0604020202020204"/>
                <a:cs typeface="Arial" panose="020B0604020202020204"/>
              </a:rPr>
              <a:t> </a:t>
            </a:r>
            <a:r>
              <a:rPr lang="en-US" sz="2285" dirty="0">
                <a:latin typeface="Arial" panose="020B0604020202020204"/>
                <a:cs typeface="Arial" panose="020B0604020202020204"/>
              </a:rPr>
              <a:t>advised.</a:t>
            </a:r>
            <a:endParaRPr lang="en-US" sz="2285" dirty="0">
              <a:latin typeface="Arial" panose="020B0604020202020204"/>
              <a:cs typeface="Arial" panose="020B0604020202020204"/>
            </a:endParaRPr>
          </a:p>
          <a:p>
            <a:pPr marL="0" indent="0">
              <a:buNone/>
            </a:pPr>
            <a:endParaRPr lang="en-US" sz="2285" dirty="0"/>
          </a:p>
          <a:p>
            <a:pPr marL="0" indent="0">
              <a:buNone/>
            </a:pPr>
            <a:endParaRPr lang="en-US" sz="228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371283"/>
            <a:ext cx="8229600" cy="1143000"/>
          </a:xfrm>
        </p:spPr>
        <p:txBody>
          <a:bodyPr>
            <a:normAutofit fontScale="90000"/>
          </a:bodyPr>
          <a:p>
            <a:r>
              <a:rPr lang="en-US" sz="6000">
                <a:solidFill>
                  <a:srgbClr val="FF0000"/>
                </a:solidFill>
                <a:sym typeface="+mn-ea"/>
              </a:rPr>
              <a:t>Secretagogues </a:t>
            </a:r>
            <a:br>
              <a:rPr lang="en-US" sz="6000">
                <a:solidFill>
                  <a:srgbClr val="FF0000"/>
                </a:solidFill>
              </a:rPr>
            </a:br>
            <a:endParaRPr lang="en-US" sz="6000">
              <a:solidFill>
                <a:srgbClr val="FF0000"/>
              </a:solidFill>
            </a:endParaRPr>
          </a:p>
        </p:txBody>
      </p:sp>
      <p:sp>
        <p:nvSpPr>
          <p:cNvPr id="3" name="Content Placeholder 2"/>
          <p:cNvSpPr>
            <a:spLocks noGrp="1"/>
          </p:cNvSpPr>
          <p:nvPr>
            <p:ph idx="1"/>
          </p:nvPr>
        </p:nvSpPr>
        <p:spPr>
          <a:xfrm>
            <a:off x="533400" y="2331720"/>
            <a:ext cx="8229600" cy="4525963"/>
          </a:xfrm>
        </p:spPr>
        <p:txBody>
          <a:bodyPr/>
          <a:p>
            <a:r>
              <a:rPr lang="en-US" sz="4000">
                <a:solidFill>
                  <a:srgbClr val="FF0000"/>
                </a:solidFill>
              </a:rPr>
              <a:t>Sulfonylurease</a:t>
            </a:r>
            <a:endParaRPr lang="en-US" sz="4000">
              <a:solidFill>
                <a:srgbClr val="FF0000"/>
              </a:solidFill>
            </a:endParaRPr>
          </a:p>
          <a:p>
            <a:pPr marL="0" indent="0">
              <a:buNone/>
            </a:pPr>
            <a:r>
              <a:rPr lang="en-US" sz="4000">
                <a:solidFill>
                  <a:srgbClr val="FF0000"/>
                </a:solidFill>
              </a:rPr>
              <a:t> </a:t>
            </a:r>
            <a:endParaRPr lang="en-US" sz="4000">
              <a:solidFill>
                <a:srgbClr val="FF0000"/>
              </a:solidFill>
            </a:endParaRPr>
          </a:p>
          <a:p>
            <a:r>
              <a:rPr lang="en-US" sz="4000">
                <a:solidFill>
                  <a:srgbClr val="FF0000"/>
                </a:solidFill>
              </a:rPr>
              <a:t>Meglitinides </a:t>
            </a:r>
            <a:endParaRPr lang="en-US" sz="40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sulphonylureas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04800" y="1066800"/>
            <a:ext cx="8839200" cy="5791200"/>
          </a:xfrm>
        </p:spPr>
        <p:txBody>
          <a:bodyPr>
            <a:normAutofit/>
          </a:bodyPr>
          <a:lstStyle/>
          <a:p>
            <a:pPr>
              <a:buFont typeface="Wingdings" panose="05000000000000000000" pitchFamily="2" charset="2"/>
              <a:buChar char="ü"/>
            </a:pPr>
            <a:r>
              <a:rPr lang="en-US" sz="2800" spc="-5" dirty="0" err="1">
                <a:solidFill>
                  <a:srgbClr val="C00000"/>
                </a:solidFill>
                <a:latin typeface="Arial" panose="020B0604020202020204"/>
                <a:cs typeface="Arial" panose="020B0604020202020204"/>
              </a:rPr>
              <a:t>Glimeperide</a:t>
            </a:r>
            <a:endParaRPr lang="en-US" sz="2800" spc="-5" dirty="0">
              <a:solidFill>
                <a:srgbClr val="C00000"/>
              </a:solidFill>
              <a:latin typeface="Arial" panose="020B0604020202020204"/>
              <a:cs typeface="Arial" panose="020B0604020202020204"/>
            </a:endParaRPr>
          </a:p>
          <a:p>
            <a:pPr>
              <a:buFont typeface="Wingdings" panose="05000000000000000000" pitchFamily="2" charset="2"/>
              <a:buChar char="ü"/>
            </a:pPr>
            <a:r>
              <a:rPr lang="en-US" sz="2800" spc="-5" dirty="0" smtClean="0">
                <a:solidFill>
                  <a:srgbClr val="C00000"/>
                </a:solidFill>
                <a:latin typeface="Arial" panose="020B0604020202020204"/>
                <a:cs typeface="Arial" panose="020B0604020202020204"/>
              </a:rPr>
              <a:t>Glyburide (very long half life )</a:t>
            </a:r>
            <a:endParaRPr lang="en-US" sz="2800" spc="-5" dirty="0">
              <a:solidFill>
                <a:srgbClr val="C00000"/>
              </a:solidFill>
              <a:latin typeface="Arial" panose="020B0604020202020204"/>
              <a:cs typeface="Arial" panose="020B0604020202020204"/>
            </a:endParaRPr>
          </a:p>
          <a:p>
            <a:pPr>
              <a:buFont typeface="Wingdings" panose="05000000000000000000" pitchFamily="2" charset="2"/>
              <a:buChar char="ü"/>
            </a:pPr>
            <a:r>
              <a:rPr lang="en-US" sz="2800" spc="-5" dirty="0" err="1">
                <a:solidFill>
                  <a:srgbClr val="C00000"/>
                </a:solidFill>
                <a:latin typeface="Arial" panose="020B0604020202020204"/>
                <a:cs typeface="Arial" panose="020B0604020202020204"/>
              </a:rPr>
              <a:t>Glipizide</a:t>
            </a:r>
            <a:r>
              <a:rPr lang="en-US" sz="2800" dirty="0" smtClean="0">
                <a:solidFill>
                  <a:srgbClr val="C00000"/>
                </a:solidFill>
              </a:rPr>
              <a:t>.</a:t>
            </a:r>
            <a:endParaRPr lang="en-US" sz="2800" dirty="0">
              <a:solidFill>
                <a:srgbClr val="C00000"/>
              </a:solidFill>
            </a:endParaRPr>
          </a:p>
          <a:p>
            <a:pPr marL="342900" lvl="1" indent="-342900">
              <a:buFont typeface="Arial" panose="020B0604020202020204" pitchFamily="34" charset="0"/>
              <a:buChar char="•"/>
            </a:pPr>
            <a:r>
              <a:rPr lang="en-US" sz="2220" spc="-5" dirty="0">
                <a:latin typeface="Arial" panose="020B0604020202020204"/>
                <a:cs typeface="Arial" panose="020B0604020202020204"/>
              </a:rPr>
              <a:t>Induce insulin </a:t>
            </a:r>
            <a:r>
              <a:rPr lang="en-US" sz="2220" dirty="0">
                <a:latin typeface="Arial" panose="020B0604020202020204"/>
                <a:cs typeface="Arial" panose="020B0604020202020204"/>
              </a:rPr>
              <a:t>secretion </a:t>
            </a:r>
            <a:r>
              <a:rPr lang="en-US" sz="2220" spc="-5" dirty="0">
                <a:latin typeface="Arial" panose="020B0604020202020204"/>
                <a:cs typeface="Arial" panose="020B0604020202020204"/>
              </a:rPr>
              <a:t>from pancreatic </a:t>
            </a:r>
            <a:r>
              <a:rPr lang="en-US" sz="2220" dirty="0">
                <a:latin typeface="Arial" panose="020B0604020202020204"/>
                <a:cs typeface="Arial" panose="020B0604020202020204"/>
              </a:rPr>
              <a:t>B</a:t>
            </a:r>
            <a:r>
              <a:rPr lang="en-US" sz="2220" spc="-105" dirty="0">
                <a:latin typeface="Arial" panose="020B0604020202020204"/>
                <a:cs typeface="Arial" panose="020B0604020202020204"/>
              </a:rPr>
              <a:t> </a:t>
            </a:r>
            <a:r>
              <a:rPr lang="en-US" sz="2220" dirty="0">
                <a:latin typeface="Arial" panose="020B0604020202020204"/>
                <a:cs typeface="Arial" panose="020B0604020202020204"/>
              </a:rPr>
              <a:t>cells.</a:t>
            </a:r>
            <a:endParaRPr lang="en-US" sz="2220" dirty="0">
              <a:latin typeface="Arial" panose="020B0604020202020204"/>
              <a:cs typeface="Arial" panose="020B0604020202020204"/>
            </a:endParaRPr>
          </a:p>
          <a:p>
            <a:pPr>
              <a:buFont typeface="Wingdings" panose="05000000000000000000" pitchFamily="2" charset="2"/>
              <a:buChar char="q"/>
            </a:pPr>
            <a:r>
              <a:rPr lang="en-US" sz="2800" spc="-5" dirty="0">
                <a:solidFill>
                  <a:schemeClr val="accent1">
                    <a:lumMod val="75000"/>
                  </a:schemeClr>
                </a:solidFill>
                <a:latin typeface="Arial" panose="020B0604020202020204"/>
                <a:cs typeface="Arial" panose="020B0604020202020204"/>
                <a:sym typeface="+mn-ea"/>
              </a:rPr>
              <a:t>Side </a:t>
            </a:r>
            <a:r>
              <a:rPr lang="en-US" sz="2800" spc="-10" dirty="0">
                <a:solidFill>
                  <a:schemeClr val="accent1">
                    <a:lumMod val="75000"/>
                  </a:schemeClr>
                </a:solidFill>
                <a:latin typeface="Arial" panose="020B0604020202020204"/>
                <a:cs typeface="Arial" panose="020B0604020202020204"/>
                <a:sym typeface="+mn-ea"/>
              </a:rPr>
              <a:t>effects </a:t>
            </a:r>
            <a:r>
              <a:rPr lang="en-US" sz="2800" spc="-5" dirty="0">
                <a:solidFill>
                  <a:schemeClr val="accent1">
                    <a:lumMod val="75000"/>
                  </a:schemeClr>
                </a:solidFill>
                <a:latin typeface="Arial" panose="020B0604020202020204"/>
                <a:cs typeface="Arial" panose="020B0604020202020204"/>
                <a:sym typeface="+mn-ea"/>
              </a:rPr>
              <a:t>and</a:t>
            </a:r>
            <a:r>
              <a:rPr lang="en-US" sz="2800" spc="-20" dirty="0">
                <a:solidFill>
                  <a:schemeClr val="accent1">
                    <a:lumMod val="75000"/>
                  </a:schemeClr>
                </a:solidFill>
                <a:latin typeface="Arial" panose="020B0604020202020204"/>
                <a:cs typeface="Arial" panose="020B0604020202020204"/>
                <a:sym typeface="+mn-ea"/>
              </a:rPr>
              <a:t> </a:t>
            </a:r>
            <a:r>
              <a:rPr lang="en-US" sz="2800" spc="-5" dirty="0">
                <a:solidFill>
                  <a:schemeClr val="accent1">
                    <a:lumMod val="75000"/>
                  </a:schemeClr>
                </a:solidFill>
                <a:latin typeface="Arial" panose="020B0604020202020204"/>
                <a:cs typeface="Arial" panose="020B0604020202020204"/>
                <a:sym typeface="+mn-ea"/>
              </a:rPr>
              <a:t>precaution :</a:t>
            </a:r>
            <a:endParaRPr lang="en-US" sz="2800" dirty="0">
              <a:solidFill>
                <a:schemeClr val="accent1">
                  <a:lumMod val="75000"/>
                </a:schemeClr>
              </a:solidFill>
            </a:endParaRPr>
          </a:p>
          <a:p>
            <a:pPr marL="593090" indent="-457200">
              <a:spcBef>
                <a:spcPts val="225"/>
              </a:spcBef>
              <a:buClr>
                <a:srgbClr val="93A199"/>
              </a:buClr>
              <a:buSzPct val="83000"/>
              <a:buFont typeface="Wingdings" panose="05000000000000000000" pitchFamily="2" charset="2"/>
              <a:buChar char="ü"/>
              <a:tabLst>
                <a:tab pos="281305" algn="l"/>
              </a:tabLst>
            </a:pPr>
            <a:r>
              <a:rPr lang="en-US" sz="2500" spc="-5" dirty="0">
                <a:latin typeface="Arial" panose="020B0604020202020204"/>
                <a:cs typeface="Arial" panose="020B0604020202020204"/>
                <a:sym typeface="+mn-ea"/>
              </a:rPr>
              <a:t>Hypoglycemia.</a:t>
            </a:r>
            <a:endParaRPr lang="en-US" sz="2500" dirty="0">
              <a:latin typeface="Arial" panose="020B0604020202020204"/>
              <a:cs typeface="Arial" panose="020B0604020202020204"/>
            </a:endParaRPr>
          </a:p>
          <a:p>
            <a:pPr marL="593090" indent="-457200">
              <a:spcBef>
                <a:spcPts val="195"/>
              </a:spcBef>
              <a:buClr>
                <a:srgbClr val="93A199"/>
              </a:buClr>
              <a:buSzPct val="83000"/>
              <a:buFont typeface="Wingdings" panose="05000000000000000000" pitchFamily="2" charset="2"/>
              <a:buChar char="ü"/>
              <a:tabLst>
                <a:tab pos="281305" algn="l"/>
              </a:tabLst>
            </a:pPr>
            <a:r>
              <a:rPr lang="en-US" sz="2500" spc="-15" dirty="0">
                <a:latin typeface="Arial" panose="020B0604020202020204"/>
                <a:cs typeface="Arial" panose="020B0604020202020204"/>
                <a:sym typeface="+mn-ea"/>
              </a:rPr>
              <a:t>Weight</a:t>
            </a:r>
            <a:r>
              <a:rPr lang="en-US" sz="2500" spc="-10" dirty="0">
                <a:latin typeface="Arial" panose="020B0604020202020204"/>
                <a:cs typeface="Arial" panose="020B0604020202020204"/>
                <a:sym typeface="+mn-ea"/>
              </a:rPr>
              <a:t> </a:t>
            </a:r>
            <a:r>
              <a:rPr lang="en-US" sz="2500" spc="-5" dirty="0">
                <a:latin typeface="Arial" panose="020B0604020202020204"/>
                <a:cs typeface="Arial" panose="020B0604020202020204"/>
                <a:sym typeface="+mn-ea"/>
              </a:rPr>
              <a:t>gain.</a:t>
            </a:r>
            <a:endParaRPr lang="en-US" sz="2500" dirty="0">
              <a:latin typeface="Arial" panose="020B0604020202020204"/>
              <a:cs typeface="Arial" panose="020B0604020202020204"/>
            </a:endParaRPr>
          </a:p>
          <a:p>
            <a:pPr marL="592455" marR="747395" indent="-457200">
              <a:lnSpc>
                <a:spcPts val="2590"/>
              </a:lnSpc>
              <a:spcBef>
                <a:spcPts val="520"/>
              </a:spcBef>
              <a:buClr>
                <a:srgbClr val="93A199"/>
              </a:buClr>
              <a:buSzPct val="83000"/>
              <a:buFont typeface="Wingdings" panose="05000000000000000000" pitchFamily="2" charset="2"/>
              <a:buChar char="ü"/>
              <a:tabLst>
                <a:tab pos="281305" algn="l"/>
              </a:tabLst>
            </a:pPr>
            <a:r>
              <a:rPr lang="en-US" sz="2500" spc="-5" dirty="0">
                <a:latin typeface="Arial" panose="020B0604020202020204"/>
                <a:cs typeface="Arial" panose="020B0604020202020204"/>
                <a:sym typeface="+mn-ea"/>
              </a:rPr>
              <a:t>They </a:t>
            </a:r>
            <a:r>
              <a:rPr lang="en-US" sz="2500" dirty="0">
                <a:latin typeface="Arial" panose="020B0604020202020204"/>
                <a:cs typeface="Arial" panose="020B0604020202020204"/>
                <a:sym typeface="+mn-ea"/>
              </a:rPr>
              <a:t>should </a:t>
            </a:r>
            <a:r>
              <a:rPr lang="en-US" sz="2500" spc="-5" dirty="0">
                <a:latin typeface="Arial" panose="020B0604020202020204"/>
                <a:cs typeface="Arial" panose="020B0604020202020204"/>
                <a:sym typeface="+mn-ea"/>
              </a:rPr>
              <a:t>be taken with in 30 </a:t>
            </a:r>
            <a:r>
              <a:rPr lang="en-US" sz="2500" dirty="0">
                <a:latin typeface="Arial" panose="020B0604020202020204"/>
                <a:cs typeface="Arial" panose="020B0604020202020204"/>
                <a:sym typeface="+mn-ea"/>
              </a:rPr>
              <a:t>min </a:t>
            </a:r>
            <a:r>
              <a:rPr lang="en-US" sz="2500" spc="-5" dirty="0">
                <a:latin typeface="Arial" panose="020B0604020202020204"/>
                <a:cs typeface="Arial" panose="020B0604020202020204"/>
                <a:sym typeface="+mn-ea"/>
              </a:rPr>
              <a:t>before </a:t>
            </a:r>
            <a:r>
              <a:rPr lang="en-US" sz="2500" dirty="0">
                <a:latin typeface="Arial" panose="020B0604020202020204"/>
                <a:cs typeface="Arial" panose="020B0604020202020204"/>
                <a:sym typeface="+mn-ea"/>
              </a:rPr>
              <a:t>meals </a:t>
            </a:r>
            <a:r>
              <a:rPr lang="en-US" sz="2500" spc="-5" dirty="0">
                <a:latin typeface="Arial" panose="020B0604020202020204"/>
                <a:cs typeface="Arial" panose="020B0604020202020204"/>
                <a:sym typeface="+mn-ea"/>
              </a:rPr>
              <a:t>to  induce insulin</a:t>
            </a:r>
            <a:r>
              <a:rPr lang="en-US" sz="2500" spc="-10" dirty="0">
                <a:latin typeface="Arial" panose="020B0604020202020204"/>
                <a:cs typeface="Arial" panose="020B0604020202020204"/>
                <a:sym typeface="+mn-ea"/>
              </a:rPr>
              <a:t> </a:t>
            </a:r>
            <a:r>
              <a:rPr lang="en-US" sz="2500" dirty="0">
                <a:latin typeface="Arial" panose="020B0604020202020204"/>
                <a:cs typeface="Arial" panose="020B0604020202020204"/>
                <a:sym typeface="+mn-ea"/>
              </a:rPr>
              <a:t>secretion.</a:t>
            </a:r>
            <a:endParaRPr lang="en-US" sz="2500" dirty="0">
              <a:latin typeface="Arial" panose="020B0604020202020204"/>
              <a:cs typeface="Arial" panose="020B0604020202020204"/>
            </a:endParaRPr>
          </a:p>
          <a:p>
            <a:pPr marL="592455" marR="800735" indent="-457200">
              <a:lnSpc>
                <a:spcPts val="2590"/>
              </a:lnSpc>
              <a:spcBef>
                <a:spcPts val="520"/>
              </a:spcBef>
              <a:buClr>
                <a:srgbClr val="93A199"/>
              </a:buClr>
              <a:buSzPct val="83000"/>
              <a:buFont typeface="Wingdings" panose="05000000000000000000" pitchFamily="2" charset="2"/>
              <a:buChar char="ü"/>
              <a:tabLst>
                <a:tab pos="281305" algn="l"/>
              </a:tabLst>
            </a:pPr>
            <a:r>
              <a:rPr lang="en-US" sz="2500" dirty="0" smtClean="0">
                <a:latin typeface="Arial" panose="020B0604020202020204"/>
                <a:cs typeface="Arial" panose="020B0604020202020204"/>
                <a:sym typeface="+mn-ea"/>
              </a:rPr>
              <a:t>sulfonylureas </a:t>
            </a:r>
            <a:r>
              <a:rPr lang="en-US" sz="2500" spc="-5" dirty="0">
                <a:latin typeface="Arial" panose="020B0604020202020204"/>
                <a:cs typeface="Arial" panose="020B0604020202020204"/>
                <a:sym typeface="+mn-ea"/>
              </a:rPr>
              <a:t>lose </a:t>
            </a:r>
            <a:r>
              <a:rPr lang="en-US" sz="2500" spc="-10" dirty="0">
                <a:latin typeface="Arial" panose="020B0604020202020204"/>
                <a:cs typeface="Arial" panose="020B0604020202020204"/>
                <a:sym typeface="+mn-ea"/>
              </a:rPr>
              <a:t>efficacy </a:t>
            </a:r>
            <a:r>
              <a:rPr lang="en-US" sz="2500" spc="-5" dirty="0">
                <a:latin typeface="Arial" panose="020B0604020202020204"/>
                <a:cs typeface="Arial" panose="020B0604020202020204"/>
                <a:sym typeface="+mn-ea"/>
              </a:rPr>
              <a:t>over</a:t>
            </a:r>
            <a:r>
              <a:rPr lang="en-US" sz="2500" spc="-25" dirty="0">
                <a:latin typeface="Arial" panose="020B0604020202020204"/>
                <a:cs typeface="Arial" panose="020B0604020202020204"/>
                <a:sym typeface="+mn-ea"/>
              </a:rPr>
              <a:t> </a:t>
            </a:r>
            <a:r>
              <a:rPr lang="en-US" sz="2500" spc="-5" dirty="0">
                <a:latin typeface="Arial" panose="020B0604020202020204"/>
                <a:cs typeface="Arial" panose="020B0604020202020204"/>
                <a:sym typeface="+mn-ea"/>
              </a:rPr>
              <a:t>time.</a:t>
            </a:r>
            <a:endParaRPr lang="en-US" sz="2500" dirty="0">
              <a:latin typeface="Arial" panose="020B0604020202020204"/>
              <a:cs typeface="Arial" panose="020B0604020202020204"/>
            </a:endParaRPr>
          </a:p>
          <a:p>
            <a:pPr marL="592455" marR="5080" indent="-457200">
              <a:lnSpc>
                <a:spcPct val="91000"/>
              </a:lnSpc>
              <a:spcBef>
                <a:spcPts val="465"/>
              </a:spcBef>
              <a:buClr>
                <a:srgbClr val="93A199"/>
              </a:buClr>
              <a:buSzPct val="83000"/>
              <a:buFont typeface="Wingdings" panose="05000000000000000000" pitchFamily="2" charset="2"/>
              <a:buChar char="ü"/>
              <a:tabLst>
                <a:tab pos="281305" algn="l"/>
              </a:tabLst>
            </a:pPr>
            <a:r>
              <a:rPr lang="en-US" sz="2500" spc="-5" dirty="0">
                <a:latin typeface="Arial" panose="020B0604020202020204"/>
                <a:cs typeface="Arial" panose="020B0604020202020204"/>
                <a:sym typeface="+mn-ea"/>
              </a:rPr>
              <a:t>Glyburide has the greatest potential for hypoglycemia and  </a:t>
            </a:r>
            <a:r>
              <a:rPr lang="en-US" sz="2500" dirty="0">
                <a:latin typeface="Arial" panose="020B0604020202020204"/>
                <a:cs typeface="Arial" panose="020B0604020202020204"/>
                <a:sym typeface="+mn-ea"/>
              </a:rPr>
              <a:t>cannot </a:t>
            </a:r>
            <a:r>
              <a:rPr lang="en-US" sz="2500" spc="-5" dirty="0">
                <a:latin typeface="Arial" panose="020B0604020202020204"/>
                <a:cs typeface="Arial" panose="020B0604020202020204"/>
                <a:sym typeface="+mn-ea"/>
              </a:rPr>
              <a:t>be used in </a:t>
            </a:r>
            <a:r>
              <a:rPr lang="en-US" sz="2500" dirty="0">
                <a:latin typeface="Arial" panose="020B0604020202020204"/>
                <a:cs typeface="Arial" panose="020B0604020202020204"/>
                <a:sym typeface="+mn-ea"/>
              </a:rPr>
              <a:t>renal </a:t>
            </a:r>
            <a:r>
              <a:rPr lang="en-US" sz="2500" spc="-5" dirty="0">
                <a:latin typeface="Arial" panose="020B0604020202020204"/>
                <a:cs typeface="Arial" panose="020B0604020202020204"/>
                <a:sym typeface="+mn-ea"/>
              </a:rPr>
              <a:t>failure</a:t>
            </a:r>
            <a:endParaRPr lang="en-US" sz="2500" dirty="0"/>
          </a:p>
          <a:p>
            <a:endParaRPr lang="en-US" sz="25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Meglitinides</a:t>
            </a:r>
            <a:r>
              <a:rPr lang="en-US" dirty="0" smtClean="0">
                <a:solidFill>
                  <a:srgbClr val="FF0000"/>
                </a:solidFill>
              </a:rPr>
              <a:t> </a:t>
            </a:r>
            <a:endParaRPr lang="en-US"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US" dirty="0" smtClean="0"/>
              <a:t>Induce insulin secretion </a:t>
            </a:r>
            <a:endParaRPr lang="en-US" dirty="0" smtClean="0"/>
          </a:p>
          <a:p>
            <a:r>
              <a:rPr lang="en-US" dirty="0" smtClean="0"/>
              <a:t>These are rapid-acting with a very short – half life </a:t>
            </a:r>
            <a:endParaRPr lang="en-US" dirty="0" smtClean="0"/>
          </a:p>
          <a:p>
            <a:pPr>
              <a:buFont typeface="Wingdings" panose="05000000000000000000" pitchFamily="2" charset="2"/>
              <a:buChar char="Ø"/>
            </a:pPr>
            <a:r>
              <a:rPr lang="en-US" dirty="0" err="1" smtClean="0">
                <a:solidFill>
                  <a:srgbClr val="C00000"/>
                </a:solidFill>
              </a:rPr>
              <a:t>Repaglinide</a:t>
            </a:r>
            <a:r>
              <a:rPr lang="en-US" dirty="0" smtClean="0">
                <a:solidFill>
                  <a:srgbClr val="C00000"/>
                </a:solidFill>
              </a:rPr>
              <a:t> </a:t>
            </a:r>
            <a:endParaRPr lang="en-US" dirty="0" smtClean="0">
              <a:solidFill>
                <a:srgbClr val="C00000"/>
              </a:solidFill>
            </a:endParaRPr>
          </a:p>
          <a:p>
            <a:pPr>
              <a:buFont typeface="Wingdings" panose="05000000000000000000" pitchFamily="2" charset="2"/>
              <a:buChar char="Ø"/>
            </a:pPr>
            <a:r>
              <a:rPr lang="en-US" dirty="0" err="1" smtClean="0">
                <a:solidFill>
                  <a:srgbClr val="C00000"/>
                </a:solidFill>
              </a:rPr>
              <a:t>Nateglinide</a:t>
            </a:r>
            <a:r>
              <a:rPr lang="en-US" dirty="0" smtClean="0">
                <a:solidFill>
                  <a:srgbClr val="C00000"/>
                </a:solidFill>
              </a:rPr>
              <a:t> </a:t>
            </a:r>
            <a:endParaRPr lang="en-US" dirty="0" smtClean="0">
              <a:solidFill>
                <a:srgbClr val="C00000"/>
              </a:solidFill>
            </a:endParaRPr>
          </a:p>
          <a:p>
            <a:r>
              <a:rPr lang="en-US" u="sng" dirty="0" smtClean="0"/>
              <a:t>The major effect is on postprandial glucose </a:t>
            </a:r>
            <a:endParaRPr lang="en-US" u="sng" dirty="0" smtClean="0"/>
          </a:p>
          <a:p>
            <a:pPr>
              <a:buFont typeface="Wingdings" panose="05000000000000000000" pitchFamily="2" charset="2"/>
              <a:buChar char="q"/>
            </a:pPr>
            <a:r>
              <a:rPr lang="en-US" dirty="0" smtClean="0">
                <a:solidFill>
                  <a:schemeClr val="tx2">
                    <a:lumMod val="60000"/>
                    <a:lumOff val="40000"/>
                  </a:schemeClr>
                </a:solidFill>
              </a:rPr>
              <a:t> </a:t>
            </a:r>
            <a:r>
              <a:rPr lang="en-US" spc="-5" dirty="0">
                <a:solidFill>
                  <a:schemeClr val="tx2">
                    <a:lumMod val="60000"/>
                    <a:lumOff val="40000"/>
                  </a:schemeClr>
                </a:solidFill>
                <a:latin typeface="Arial" panose="020B0604020202020204"/>
                <a:cs typeface="Arial" panose="020B0604020202020204"/>
              </a:rPr>
              <a:t>Side </a:t>
            </a:r>
            <a:r>
              <a:rPr lang="en-US" spc="-10" dirty="0">
                <a:solidFill>
                  <a:schemeClr val="tx2">
                    <a:lumMod val="60000"/>
                    <a:lumOff val="40000"/>
                  </a:schemeClr>
                </a:solidFill>
                <a:latin typeface="Arial" panose="020B0604020202020204"/>
                <a:cs typeface="Arial" panose="020B0604020202020204"/>
              </a:rPr>
              <a:t>effects </a:t>
            </a:r>
            <a:r>
              <a:rPr lang="en-US" spc="-5" dirty="0">
                <a:solidFill>
                  <a:schemeClr val="tx2">
                    <a:lumMod val="60000"/>
                    <a:lumOff val="40000"/>
                  </a:schemeClr>
                </a:solidFill>
                <a:latin typeface="Arial" panose="020B0604020202020204"/>
                <a:cs typeface="Arial" panose="020B0604020202020204"/>
              </a:rPr>
              <a:t>and</a:t>
            </a:r>
            <a:r>
              <a:rPr lang="en-US" spc="-20" dirty="0">
                <a:solidFill>
                  <a:schemeClr val="tx2">
                    <a:lumMod val="60000"/>
                    <a:lumOff val="40000"/>
                  </a:schemeClr>
                </a:solidFill>
                <a:latin typeface="Arial" panose="020B0604020202020204"/>
                <a:cs typeface="Arial" panose="020B0604020202020204"/>
              </a:rPr>
              <a:t> </a:t>
            </a:r>
            <a:r>
              <a:rPr lang="en-US" spc="-5" dirty="0">
                <a:solidFill>
                  <a:schemeClr val="tx2">
                    <a:lumMod val="60000"/>
                    <a:lumOff val="40000"/>
                  </a:schemeClr>
                </a:solidFill>
                <a:latin typeface="Arial" panose="020B0604020202020204"/>
                <a:cs typeface="Arial" panose="020B0604020202020204"/>
              </a:rPr>
              <a:t>precaution </a:t>
            </a:r>
            <a:r>
              <a:rPr lang="en-US" spc="-5" dirty="0" smtClean="0">
                <a:solidFill>
                  <a:schemeClr val="tx2">
                    <a:lumMod val="60000"/>
                    <a:lumOff val="40000"/>
                  </a:schemeClr>
                </a:solidFill>
                <a:latin typeface="Arial" panose="020B0604020202020204"/>
                <a:cs typeface="Arial" panose="020B0604020202020204"/>
              </a:rPr>
              <a:t>:</a:t>
            </a:r>
            <a:endParaRPr lang="en-US" spc="-5" dirty="0" smtClean="0">
              <a:solidFill>
                <a:schemeClr val="tx2">
                  <a:lumMod val="60000"/>
                  <a:lumOff val="40000"/>
                </a:schemeClr>
              </a:solidFill>
              <a:latin typeface="Arial" panose="020B0604020202020204"/>
              <a:cs typeface="Arial" panose="020B0604020202020204"/>
            </a:endParaRPr>
          </a:p>
          <a:p>
            <a:pPr>
              <a:buFont typeface="Wingdings" panose="05000000000000000000" pitchFamily="2" charset="2"/>
              <a:buChar char="ü"/>
            </a:pPr>
            <a:r>
              <a:rPr lang="en-US" spc="-5" dirty="0" smtClean="0">
                <a:latin typeface="Arial" panose="020B0604020202020204"/>
                <a:cs typeface="Arial" panose="020B0604020202020204"/>
              </a:rPr>
              <a:t>Weight gain </a:t>
            </a:r>
            <a:endParaRPr lang="en-US" spc="-5" dirty="0" smtClean="0">
              <a:latin typeface="Arial" panose="020B0604020202020204"/>
              <a:cs typeface="Arial" panose="020B0604020202020204"/>
            </a:endParaRPr>
          </a:p>
          <a:p>
            <a:pPr>
              <a:buFont typeface="Wingdings" panose="05000000000000000000" pitchFamily="2" charset="2"/>
              <a:buChar char="ü"/>
            </a:pPr>
            <a:r>
              <a:rPr lang="en-US" spc="-5" dirty="0" smtClean="0">
                <a:latin typeface="Arial" panose="020B0604020202020204"/>
                <a:cs typeface="Arial" panose="020B0604020202020204"/>
              </a:rPr>
              <a:t>Use with caution in patients with </a:t>
            </a:r>
            <a:r>
              <a:rPr lang="en-US" spc="-5" dirty="0" err="1" smtClean="0">
                <a:latin typeface="Arial" panose="020B0604020202020204"/>
                <a:cs typeface="Arial" panose="020B0604020202020204"/>
              </a:rPr>
              <a:t>chronin</a:t>
            </a:r>
            <a:r>
              <a:rPr lang="en-US" spc="-5" dirty="0" smtClean="0">
                <a:latin typeface="Arial" panose="020B0604020202020204"/>
                <a:cs typeface="Arial" panose="020B0604020202020204"/>
              </a:rPr>
              <a:t> kidney disease </a:t>
            </a:r>
            <a:endParaRPr lang="en-US" dirty="0"/>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Alpha-</a:t>
            </a:r>
            <a:r>
              <a:rPr lang="en-US" b="1" dirty="0" err="1">
                <a:solidFill>
                  <a:srgbClr val="FF0000"/>
                </a:solidFill>
              </a:rPr>
              <a:t>glucosidase</a:t>
            </a:r>
            <a:r>
              <a:rPr lang="en-US" b="1" dirty="0">
                <a:solidFill>
                  <a:srgbClr val="FF0000"/>
                </a:solidFill>
              </a:rPr>
              <a:t> inhibitors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105535"/>
            <a:ext cx="8229600" cy="5020945"/>
          </a:xfrm>
        </p:spPr>
        <p:txBody>
          <a:bodyPr>
            <a:normAutofit/>
          </a:bodyPr>
          <a:lstStyle/>
          <a:p>
            <a:pPr>
              <a:buFont typeface="Wingdings" panose="05000000000000000000" pitchFamily="2" charset="2"/>
              <a:buChar char="ü"/>
            </a:pPr>
            <a:r>
              <a:rPr lang="en-US" sz="2400" dirty="0" err="1">
                <a:solidFill>
                  <a:srgbClr val="C00000"/>
                </a:solidFill>
              </a:rPr>
              <a:t>miglitol</a:t>
            </a:r>
            <a:endParaRPr lang="en-US" sz="2400" dirty="0">
              <a:solidFill>
                <a:srgbClr val="C00000"/>
              </a:solidFill>
            </a:endParaRPr>
          </a:p>
          <a:p>
            <a:pPr>
              <a:buFont typeface="Wingdings" panose="05000000000000000000" pitchFamily="2" charset="2"/>
              <a:buChar char="ü"/>
            </a:pPr>
            <a:r>
              <a:rPr lang="en-US" sz="2400" dirty="0" err="1" smtClean="0">
                <a:solidFill>
                  <a:srgbClr val="C00000"/>
                </a:solidFill>
              </a:rPr>
              <a:t>Acarbose</a:t>
            </a:r>
            <a:endParaRPr lang="en-US" sz="2400" dirty="0" smtClean="0">
              <a:solidFill>
                <a:srgbClr val="C00000"/>
              </a:solidFill>
            </a:endParaRPr>
          </a:p>
          <a:p>
            <a:r>
              <a:rPr lang="en-US" sz="2400" dirty="0" smtClean="0"/>
              <a:t>These </a:t>
            </a:r>
            <a:r>
              <a:rPr lang="en-US" sz="2400" dirty="0"/>
              <a:t>delay carbohydrate absorption in the gut by selectively inhibiting </a:t>
            </a:r>
            <a:r>
              <a:rPr lang="en-US" sz="2400" dirty="0" err="1"/>
              <a:t>disaccharidases</a:t>
            </a:r>
            <a:r>
              <a:rPr lang="en-US" sz="2400" dirty="0"/>
              <a:t>. </a:t>
            </a:r>
            <a:endParaRPr lang="en-US" sz="2400" dirty="0" smtClean="0"/>
          </a:p>
          <a:p>
            <a:r>
              <a:rPr lang="en-US" sz="2400" dirty="0" smtClean="0"/>
              <a:t>taken </a:t>
            </a:r>
            <a:r>
              <a:rPr lang="en-US" sz="2400" dirty="0"/>
              <a:t>with each meal and lowers post prandial blood glucose.</a:t>
            </a:r>
            <a:endParaRPr lang="en-US" sz="2400" dirty="0"/>
          </a:p>
          <a:p>
            <a:pPr marL="0" indent="0">
              <a:buNone/>
            </a:pPr>
            <a:endParaRPr lang="en-US" sz="2400" dirty="0"/>
          </a:p>
          <a:p>
            <a:pPr>
              <a:buFont typeface="Wingdings" panose="05000000000000000000" pitchFamily="2" charset="2"/>
              <a:buChar char="q"/>
            </a:pPr>
            <a:r>
              <a:rPr lang="en-US" sz="2400" dirty="0" smtClean="0">
                <a:solidFill>
                  <a:srgbClr val="0070C0"/>
                </a:solidFill>
              </a:rPr>
              <a:t>Side </a:t>
            </a:r>
            <a:r>
              <a:rPr lang="en-US" sz="2400" dirty="0">
                <a:solidFill>
                  <a:srgbClr val="0070C0"/>
                </a:solidFill>
              </a:rPr>
              <a:t>effects </a:t>
            </a:r>
            <a:r>
              <a:rPr lang="en-US" sz="2400" dirty="0" smtClean="0">
                <a:solidFill>
                  <a:srgbClr val="0070C0"/>
                </a:solidFill>
              </a:rPr>
              <a:t>are: </a:t>
            </a:r>
            <a:endParaRPr lang="en-US" sz="2400" dirty="0" smtClean="0">
              <a:solidFill>
                <a:srgbClr val="0070C0"/>
              </a:solidFill>
            </a:endParaRPr>
          </a:p>
          <a:p>
            <a:pPr>
              <a:buFont typeface="Wingdings" panose="05000000000000000000" pitchFamily="2" charset="2"/>
              <a:buChar char="ü"/>
            </a:pPr>
            <a:r>
              <a:rPr lang="en-US" sz="2400" dirty="0" smtClean="0"/>
              <a:t> </a:t>
            </a:r>
            <a:r>
              <a:rPr lang="en-US" sz="2400" b="1" dirty="0" smtClean="0"/>
              <a:t>flatulence</a:t>
            </a:r>
            <a:endParaRPr lang="en-US" sz="2400" dirty="0"/>
          </a:p>
          <a:p>
            <a:pPr>
              <a:buFont typeface="Wingdings" panose="05000000000000000000" pitchFamily="2" charset="2"/>
              <a:buChar char="ü"/>
            </a:pPr>
            <a:r>
              <a:rPr lang="en-US" sz="2400" dirty="0" smtClean="0"/>
              <a:t> </a:t>
            </a:r>
            <a:r>
              <a:rPr lang="en-US" sz="2400" b="1" dirty="0"/>
              <a:t>abdominal </a:t>
            </a:r>
            <a:r>
              <a:rPr lang="en-US" sz="2400" b="1" dirty="0" smtClean="0"/>
              <a:t>bloating</a:t>
            </a:r>
            <a:endParaRPr lang="en-US" sz="2400" b="1" dirty="0" smtClean="0"/>
          </a:p>
          <a:p>
            <a:pPr>
              <a:buFont typeface="Wingdings" panose="05000000000000000000" pitchFamily="2" charset="2"/>
              <a:buChar char="ü"/>
            </a:pPr>
            <a:r>
              <a:rPr lang="en-US" sz="2400" b="1" dirty="0" smtClean="0"/>
              <a:t> </a:t>
            </a:r>
            <a:r>
              <a:rPr lang="en-US" sz="2400" b="1" dirty="0" err="1"/>
              <a:t>diarrhoea</a:t>
            </a:r>
            <a:endParaRPr lang="en-US" sz="2400" b="1" dirty="0"/>
          </a:p>
          <a:p>
            <a:pPr marL="0" indent="0">
              <a:buNone/>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Thiazolidinediones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24691" y="914400"/>
            <a:ext cx="8991600" cy="5715000"/>
          </a:xfrm>
        </p:spPr>
        <p:txBody>
          <a:bodyPr>
            <a:noAutofit/>
          </a:bodyPr>
          <a:lstStyle/>
          <a:p>
            <a:pPr>
              <a:buFont typeface="Wingdings" panose="05000000000000000000" pitchFamily="2" charset="2"/>
              <a:buChar char="ü"/>
            </a:pPr>
            <a:r>
              <a:rPr lang="en-US" sz="2000" b="1" dirty="0">
                <a:solidFill>
                  <a:srgbClr val="C00000"/>
                </a:solidFill>
              </a:rPr>
              <a:t>pioglitazone</a:t>
            </a:r>
            <a:endParaRPr lang="en-US" sz="2000" b="1" dirty="0">
              <a:solidFill>
                <a:srgbClr val="C00000"/>
              </a:solidFill>
            </a:endParaRPr>
          </a:p>
          <a:p>
            <a:pPr>
              <a:buFont typeface="Wingdings" panose="05000000000000000000" pitchFamily="2" charset="2"/>
              <a:buChar char="ü"/>
            </a:pPr>
            <a:r>
              <a:rPr lang="en-US" sz="2000" b="1" dirty="0">
                <a:solidFill>
                  <a:srgbClr val="C00000"/>
                </a:solidFill>
              </a:rPr>
              <a:t>Rosiglitazone </a:t>
            </a:r>
            <a:endParaRPr lang="en-US" sz="2000" b="1" dirty="0" smtClean="0">
              <a:solidFill>
                <a:srgbClr val="C00000"/>
              </a:solidFill>
            </a:endParaRPr>
          </a:p>
          <a:p>
            <a:r>
              <a:rPr lang="en-US" sz="2000" dirty="0" smtClean="0"/>
              <a:t>These </a:t>
            </a:r>
            <a:r>
              <a:rPr lang="en-US" sz="2000" dirty="0"/>
              <a:t>drugs (</a:t>
            </a:r>
            <a:r>
              <a:rPr lang="en-US" sz="2000" dirty="0" err="1"/>
              <a:t>glitazones</a:t>
            </a:r>
            <a:r>
              <a:rPr lang="en-US" sz="2000" dirty="0"/>
              <a:t>) bind and activate receptor found in </a:t>
            </a:r>
            <a:r>
              <a:rPr lang="en-US" sz="2000" b="1" dirty="0"/>
              <a:t>adipose  tissue</a:t>
            </a:r>
            <a:r>
              <a:rPr lang="en-US" sz="2000" dirty="0"/>
              <a:t>, and work by enhancing the actions of endogenous insulin.  </a:t>
            </a:r>
            <a:r>
              <a:rPr lang="en-US" sz="2000" u="sng" dirty="0"/>
              <a:t>Plasma insulin concentrations are not increased and </a:t>
            </a:r>
            <a:r>
              <a:rPr lang="en-US" sz="2000" u="sng" dirty="0" err="1"/>
              <a:t>hypoglycaemia</a:t>
            </a:r>
            <a:r>
              <a:rPr lang="en-US" sz="2000" u="sng" dirty="0"/>
              <a:t>  is not a problem</a:t>
            </a:r>
            <a:r>
              <a:rPr lang="en-US" sz="2000" u="sng" dirty="0" smtClean="0"/>
              <a:t>.</a:t>
            </a:r>
            <a:endParaRPr lang="en-US" sz="2000" u="sng" dirty="0" smtClean="0"/>
          </a:p>
          <a:p>
            <a:endParaRPr lang="en-US" sz="2000" u="sng" dirty="0"/>
          </a:p>
          <a:p>
            <a:r>
              <a:rPr lang="en-US" sz="2000" dirty="0">
                <a:latin typeface="Arial" panose="020B0604020202020204"/>
                <a:cs typeface="Arial" panose="020B0604020202020204"/>
              </a:rPr>
              <a:t>Pioglitazone </a:t>
            </a:r>
            <a:r>
              <a:rPr lang="en-US" sz="2000" spc="5" dirty="0">
                <a:latin typeface="Arial" panose="020B0604020202020204"/>
                <a:cs typeface="Arial" panose="020B0604020202020204"/>
              </a:rPr>
              <a:t>decreases </a:t>
            </a:r>
            <a:r>
              <a:rPr lang="en-US" sz="2000" dirty="0">
                <a:latin typeface="Arial" panose="020B0604020202020204"/>
                <a:cs typeface="Arial" panose="020B0604020202020204"/>
              </a:rPr>
              <a:t>triglyceride levels </a:t>
            </a:r>
            <a:r>
              <a:rPr lang="en-US" sz="2000" spc="5" dirty="0" smtClean="0">
                <a:latin typeface="Arial" panose="020B0604020202020204"/>
                <a:cs typeface="Arial" panose="020B0604020202020204"/>
              </a:rPr>
              <a:t>and  </a:t>
            </a:r>
            <a:r>
              <a:rPr lang="en-US" sz="2000" spc="5" dirty="0">
                <a:latin typeface="Arial" panose="020B0604020202020204"/>
                <a:cs typeface="Arial" panose="020B0604020202020204"/>
              </a:rPr>
              <a:t>increases </a:t>
            </a:r>
            <a:r>
              <a:rPr lang="en-US" sz="2000" spc="10" dirty="0" smtClean="0">
                <a:latin typeface="Arial" panose="020B0604020202020204"/>
                <a:cs typeface="Arial" panose="020B0604020202020204"/>
              </a:rPr>
              <a:t>HDL</a:t>
            </a:r>
            <a:endParaRPr lang="en-US" sz="2000" spc="10" dirty="0" smtClean="0">
              <a:latin typeface="Arial" panose="020B0604020202020204"/>
              <a:cs typeface="Arial" panose="020B0604020202020204"/>
            </a:endParaRPr>
          </a:p>
          <a:p>
            <a:endParaRPr lang="en-US" sz="2000" spc="10" dirty="0">
              <a:latin typeface="Arial" panose="020B0604020202020204"/>
              <a:cs typeface="Arial" panose="020B0604020202020204"/>
            </a:endParaRPr>
          </a:p>
          <a:p>
            <a:pPr>
              <a:buFont typeface="Wingdings" panose="05000000000000000000" pitchFamily="2" charset="2"/>
              <a:buChar char="q"/>
            </a:pPr>
            <a:r>
              <a:rPr lang="en-US" sz="2000" spc="-5" dirty="0">
                <a:solidFill>
                  <a:schemeClr val="tx2">
                    <a:lumMod val="60000"/>
                    <a:lumOff val="40000"/>
                  </a:schemeClr>
                </a:solidFill>
                <a:latin typeface="Arial" panose="020B0604020202020204"/>
                <a:cs typeface="Arial" panose="020B0604020202020204"/>
              </a:rPr>
              <a:t>Side </a:t>
            </a:r>
            <a:r>
              <a:rPr lang="en-US" sz="2000" spc="-10" dirty="0">
                <a:solidFill>
                  <a:schemeClr val="tx2">
                    <a:lumMod val="60000"/>
                    <a:lumOff val="40000"/>
                  </a:schemeClr>
                </a:solidFill>
                <a:latin typeface="Arial" panose="020B0604020202020204"/>
                <a:cs typeface="Arial" panose="020B0604020202020204"/>
              </a:rPr>
              <a:t>effects </a:t>
            </a:r>
            <a:r>
              <a:rPr lang="en-US" sz="2000" spc="-5" dirty="0">
                <a:solidFill>
                  <a:schemeClr val="tx2">
                    <a:lumMod val="60000"/>
                    <a:lumOff val="40000"/>
                  </a:schemeClr>
                </a:solidFill>
                <a:latin typeface="Arial" panose="020B0604020202020204"/>
                <a:cs typeface="Arial" panose="020B0604020202020204"/>
              </a:rPr>
              <a:t>and</a:t>
            </a:r>
            <a:r>
              <a:rPr lang="en-US" sz="2000" spc="-20" dirty="0">
                <a:solidFill>
                  <a:schemeClr val="tx2">
                    <a:lumMod val="60000"/>
                    <a:lumOff val="40000"/>
                  </a:schemeClr>
                </a:solidFill>
                <a:latin typeface="Arial" panose="020B0604020202020204"/>
                <a:cs typeface="Arial" panose="020B0604020202020204"/>
              </a:rPr>
              <a:t> </a:t>
            </a:r>
            <a:r>
              <a:rPr lang="en-US" sz="2000" spc="-5" dirty="0" smtClean="0">
                <a:solidFill>
                  <a:schemeClr val="tx2">
                    <a:lumMod val="60000"/>
                    <a:lumOff val="40000"/>
                  </a:schemeClr>
                </a:solidFill>
                <a:latin typeface="Arial" panose="020B0604020202020204"/>
                <a:cs typeface="Arial" panose="020B0604020202020204"/>
              </a:rPr>
              <a:t>precaution :</a:t>
            </a:r>
            <a:endParaRPr lang="en-US" sz="2000" dirty="0">
              <a:solidFill>
                <a:schemeClr val="tx2">
                  <a:lumMod val="60000"/>
                  <a:lumOff val="40000"/>
                </a:schemeClr>
              </a:solidFill>
            </a:endParaRPr>
          </a:p>
          <a:p>
            <a:pPr>
              <a:buFont typeface="Wingdings" panose="05000000000000000000" pitchFamily="2" charset="2"/>
              <a:buChar char="ü"/>
            </a:pPr>
            <a:r>
              <a:rPr lang="en-US" sz="2000" dirty="0" smtClean="0"/>
              <a:t>Was reported </a:t>
            </a:r>
            <a:r>
              <a:rPr lang="en-US" sz="2000" dirty="0"/>
              <a:t>to increase  the risk of myocardial infarction and was withdrawn  </a:t>
            </a:r>
            <a:endParaRPr lang="en-US" sz="2000" dirty="0"/>
          </a:p>
          <a:p>
            <a:pPr>
              <a:buFont typeface="Wingdings" panose="05000000000000000000" pitchFamily="2" charset="2"/>
              <a:buChar char="ü"/>
            </a:pPr>
            <a:r>
              <a:rPr lang="en-US" sz="2000" dirty="0"/>
              <a:t>fluid retention</a:t>
            </a:r>
            <a:endParaRPr lang="en-US" sz="2000" dirty="0"/>
          </a:p>
          <a:p>
            <a:pPr>
              <a:buFont typeface="Wingdings" panose="05000000000000000000" pitchFamily="2" charset="2"/>
              <a:buChar char="ü"/>
            </a:pPr>
            <a:r>
              <a:rPr lang="en-US" sz="2000" dirty="0" smtClean="0"/>
              <a:t>Exacerbation of stable heart  failure</a:t>
            </a:r>
            <a:endParaRPr lang="en-US" sz="2000" dirty="0" smtClean="0"/>
          </a:p>
          <a:p>
            <a:pPr>
              <a:buFont typeface="Wingdings" panose="05000000000000000000" pitchFamily="2" charset="2"/>
              <a:buChar char="ü"/>
            </a:pPr>
            <a:r>
              <a:rPr lang="en-US" sz="2000" dirty="0"/>
              <a:t>weight </a:t>
            </a:r>
            <a:r>
              <a:rPr lang="en-US" sz="2000" dirty="0" smtClean="0"/>
              <a:t>gain</a:t>
            </a:r>
            <a:endParaRPr lang="en-US" sz="2000" dirty="0" smtClean="0"/>
          </a:p>
          <a:p>
            <a:pPr>
              <a:buFont typeface="Wingdings" panose="05000000000000000000" pitchFamily="2" charset="2"/>
              <a:buChar char="ü"/>
            </a:pPr>
            <a:r>
              <a:rPr lang="en-US" sz="2000" dirty="0"/>
              <a:t>increases the risk of bone fracture </a:t>
            </a:r>
            <a:endParaRPr lang="en-US" sz="2000" dirty="0" smtClean="0"/>
          </a:p>
          <a:p>
            <a:pPr>
              <a:buFont typeface="Wingdings" panose="05000000000000000000" pitchFamily="2" charset="2"/>
              <a:buChar char="ü"/>
            </a:pPr>
            <a:r>
              <a:rPr lang="en-US" sz="2000" dirty="0" smtClean="0">
                <a:latin typeface="Arial" panose="020B0604020202020204"/>
                <a:cs typeface="Arial" panose="020B0604020202020204"/>
              </a:rPr>
              <a:t>Pioglitazone </a:t>
            </a:r>
            <a:r>
              <a:rPr lang="en-US" sz="2000" spc="5" dirty="0">
                <a:latin typeface="Arial" panose="020B0604020202020204"/>
                <a:cs typeface="Arial" panose="020B0604020202020204"/>
              </a:rPr>
              <a:t>has been </a:t>
            </a:r>
            <a:r>
              <a:rPr lang="en-US" sz="2000" spc="10" dirty="0">
                <a:latin typeface="Arial" panose="020B0604020202020204"/>
                <a:cs typeface="Arial" panose="020B0604020202020204"/>
              </a:rPr>
              <a:t>shown </a:t>
            </a:r>
            <a:r>
              <a:rPr lang="en-US" sz="2000" spc="5" dirty="0">
                <a:latin typeface="Arial" panose="020B0604020202020204"/>
                <a:cs typeface="Arial" panose="020B0604020202020204"/>
              </a:rPr>
              <a:t>to increase the risk </a:t>
            </a:r>
            <a:r>
              <a:rPr lang="en-US" sz="2000" dirty="0">
                <a:latin typeface="Arial" panose="020B0604020202020204"/>
                <a:cs typeface="Arial" panose="020B0604020202020204"/>
              </a:rPr>
              <a:t>of  </a:t>
            </a:r>
            <a:r>
              <a:rPr lang="en-US" sz="2000" spc="5" dirty="0">
                <a:latin typeface="Arial" panose="020B0604020202020204"/>
                <a:cs typeface="Arial" panose="020B0604020202020204"/>
              </a:rPr>
              <a:t>bladder </a:t>
            </a:r>
            <a:r>
              <a:rPr lang="en-US" sz="2000" spc="10" dirty="0" smtClean="0">
                <a:latin typeface="Arial" panose="020B0604020202020204"/>
                <a:cs typeface="Arial" panose="020B0604020202020204"/>
              </a:rPr>
              <a:t>cancer</a:t>
            </a:r>
            <a:endParaRPr lang="en-US" sz="2000" spc="10" dirty="0" smtClean="0">
              <a:latin typeface="Arial" panose="020B0604020202020204"/>
              <a:cs typeface="Arial" panose="020B0604020202020204"/>
            </a:endParaRPr>
          </a:p>
          <a:p>
            <a:pPr>
              <a:buFont typeface="Wingdings" panose="05000000000000000000" pitchFamily="2" charset="2"/>
              <a:buChar char="ü"/>
            </a:pPr>
            <a:r>
              <a:rPr lang="en-US" sz="2000" dirty="0" smtClean="0"/>
              <a:t> rare hepatotoxicity  has been reported</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16000"/>
          </a:xfrm>
        </p:spPr>
        <p:txBody>
          <a:bodyPr>
            <a:normAutofit fontScale="90000"/>
          </a:bodyPr>
          <a:lstStyle/>
          <a:p>
            <a:r>
              <a:rPr lang="en-US" b="1" dirty="0" err="1">
                <a:solidFill>
                  <a:srgbClr val="FF0000"/>
                </a:solidFill>
              </a:rPr>
              <a:t>Incretin</a:t>
            </a:r>
            <a:r>
              <a:rPr lang="en-US" b="1" dirty="0">
                <a:solidFill>
                  <a:srgbClr val="FF0000"/>
                </a:solidFill>
              </a:rPr>
              <a:t>-based </a:t>
            </a:r>
            <a:r>
              <a:rPr lang="en-US" b="1" dirty="0" smtClean="0">
                <a:solidFill>
                  <a:srgbClr val="FF0000"/>
                </a:solidFill>
              </a:rPr>
              <a:t>therapies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81000" y="1295400"/>
            <a:ext cx="8229600" cy="4525963"/>
          </a:xfrm>
        </p:spPr>
        <p:txBody>
          <a:bodyPr>
            <a:normAutofit/>
          </a:bodyPr>
          <a:lstStyle/>
          <a:p>
            <a:pPr>
              <a:buFont typeface="Wingdings" panose="05000000000000000000" pitchFamily="2" charset="2"/>
              <a:buChar char="Ø"/>
            </a:pPr>
            <a:r>
              <a:rPr lang="en-US" sz="3110" b="1" u="sng" dirty="0">
                <a:solidFill>
                  <a:srgbClr val="C00000"/>
                </a:solidFill>
              </a:rPr>
              <a:t>Glucagon-like peptide 1 receptor agonist </a:t>
            </a:r>
            <a:endParaRPr lang="en-US" sz="3110" b="1" u="sng" dirty="0" smtClean="0">
              <a:solidFill>
                <a:srgbClr val="C00000"/>
              </a:solidFill>
            </a:endParaRPr>
          </a:p>
          <a:p>
            <a:r>
              <a:rPr lang="en-US" sz="2400" dirty="0" smtClean="0"/>
              <a:t>The </a:t>
            </a:r>
            <a:r>
              <a:rPr lang="en-US" sz="2400" dirty="0" err="1"/>
              <a:t>incretin is hormone released by gut and</a:t>
            </a:r>
            <a:r>
              <a:rPr lang="en-US" sz="2400" dirty="0"/>
              <a:t> regulate glucose by stimulating insulin release, inhibiting postprandial glucagon release, slowing nutrition absorption and accelrate satiety. </a:t>
            </a:r>
            <a:endParaRPr lang="en-US" sz="2400" dirty="0"/>
          </a:p>
          <a:p>
            <a:pPr marL="0" indent="0">
              <a:buNone/>
            </a:pPr>
            <a:endParaRPr lang="en-US" sz="2400" dirty="0"/>
          </a:p>
          <a:p>
            <a:pPr marL="0" indent="0">
              <a:buNone/>
            </a:pPr>
            <a:endParaRPr lang="en-US" sz="2400" dirty="0"/>
          </a:p>
          <a:p>
            <a:pPr>
              <a:buFont typeface="Wingdings" panose="05000000000000000000" charset="0"/>
              <a:buChar char="Ø"/>
            </a:pPr>
            <a:r>
              <a:rPr lang="en-US" sz="3110" b="1" u="sng" dirty="0">
                <a:solidFill>
                  <a:srgbClr val="C00000"/>
                </a:solidFill>
              </a:rPr>
              <a:t>DPP-4 inhibitors</a:t>
            </a:r>
            <a:r>
              <a:rPr lang="en-US" sz="2400" dirty="0"/>
              <a:t>: slow the inactivation of neutral incretins, and increase endogenous GLP1 and GIP </a:t>
            </a:r>
            <a:r>
              <a:rPr lang="en-US" sz="2400" dirty="0" smtClean="0"/>
              <a:t>levels.</a:t>
            </a:r>
            <a:endParaRPr lang="en-US" sz="2400" dirty="0" smtClean="0"/>
          </a:p>
          <a:p>
            <a:pPr marL="0" indent="0">
              <a:buNone/>
            </a:pPr>
            <a:endParaRPr lang="en-US" sz="2400" dirty="0"/>
          </a:p>
          <a:p>
            <a:pPr marL="0" indent="0">
              <a:buNone/>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83"/>
            <a:ext cx="8229600" cy="1143000"/>
          </a:xfrm>
        </p:spPr>
        <p:txBody>
          <a:bodyPr/>
          <a:lstStyle/>
          <a:p>
            <a:r>
              <a:rPr lang="en-US" b="1" dirty="0">
                <a:solidFill>
                  <a:srgbClr val="FF0000"/>
                </a:solidFill>
              </a:rPr>
              <a:t>Glu-1 receptor agonists</a:t>
            </a:r>
            <a:endParaRPr lang="en-US" dirty="0">
              <a:solidFill>
                <a:srgbClr val="FF0000"/>
              </a:solidFill>
            </a:endParaRPr>
          </a:p>
        </p:txBody>
      </p:sp>
      <p:sp>
        <p:nvSpPr>
          <p:cNvPr id="3" name="Content Placeholder 2"/>
          <p:cNvSpPr>
            <a:spLocks noGrp="1"/>
          </p:cNvSpPr>
          <p:nvPr>
            <p:ph idx="1"/>
          </p:nvPr>
        </p:nvSpPr>
        <p:spPr>
          <a:xfrm>
            <a:off x="457200" y="1194435"/>
            <a:ext cx="8458200" cy="4932045"/>
          </a:xfrm>
        </p:spPr>
        <p:txBody>
          <a:bodyPr>
            <a:normAutofit fontScale="92500" lnSpcReduction="10000"/>
          </a:bodyPr>
          <a:lstStyle/>
          <a:p>
            <a:r>
              <a:rPr lang="en-US" sz="2400" dirty="0" smtClean="0"/>
              <a:t>Mimic </a:t>
            </a:r>
            <a:r>
              <a:rPr lang="en-US" sz="2400" dirty="0"/>
              <a:t>GLP1 but are modified to resist </a:t>
            </a:r>
            <a:r>
              <a:rPr lang="en-US" sz="2400" dirty="0" smtClean="0"/>
              <a:t>DPP4</a:t>
            </a:r>
            <a:endParaRPr lang="en-US" sz="2400" dirty="0" smtClean="0"/>
          </a:p>
          <a:p>
            <a:pPr>
              <a:buFont typeface="Wingdings" panose="05000000000000000000" pitchFamily="2" charset="2"/>
              <a:buChar char="Ø"/>
            </a:pPr>
            <a:r>
              <a:rPr lang="en-US" sz="2400" dirty="0" err="1" smtClean="0">
                <a:solidFill>
                  <a:srgbClr val="C00000"/>
                </a:solidFill>
              </a:rPr>
              <a:t>semaglutide</a:t>
            </a:r>
            <a:r>
              <a:rPr lang="en-US" sz="2400" dirty="0"/>
              <a:t> </a:t>
            </a:r>
            <a:r>
              <a:rPr lang="en-US" sz="2400" dirty="0" smtClean="0"/>
              <a:t>(</a:t>
            </a:r>
            <a:r>
              <a:rPr lang="en-US" sz="2400" dirty="0" err="1" smtClean="0">
                <a:hlinkClick r:id="rId1"/>
              </a:rPr>
              <a:t>Rybelsus</a:t>
            </a:r>
            <a:r>
              <a:rPr lang="en-US" sz="2400" dirty="0" smtClean="0"/>
              <a:t>, oral, </a:t>
            </a:r>
            <a:r>
              <a:rPr lang="en-US" sz="2400" dirty="0"/>
              <a:t>taken by mouth once daily)</a:t>
            </a:r>
            <a:endParaRPr lang="en-US" sz="2400" dirty="0" smtClean="0"/>
          </a:p>
          <a:p>
            <a:pPr>
              <a:buFont typeface="Wingdings" panose="05000000000000000000" pitchFamily="2" charset="2"/>
              <a:buChar char="Ø"/>
            </a:pPr>
            <a:r>
              <a:rPr lang="en-US" sz="2400" dirty="0" smtClean="0">
                <a:solidFill>
                  <a:srgbClr val="C00000"/>
                </a:solidFill>
              </a:rPr>
              <a:t> </a:t>
            </a:r>
            <a:r>
              <a:rPr lang="en-US" sz="2400" dirty="0" err="1">
                <a:solidFill>
                  <a:srgbClr val="C00000"/>
                </a:solidFill>
              </a:rPr>
              <a:t>exenatide</a:t>
            </a:r>
            <a:r>
              <a:rPr lang="en-US" sz="2400" dirty="0">
                <a:solidFill>
                  <a:srgbClr val="C00000"/>
                </a:solidFill>
              </a:rPr>
              <a:t> </a:t>
            </a:r>
            <a:r>
              <a:rPr lang="en-US" sz="2400" dirty="0" smtClean="0">
                <a:solidFill>
                  <a:srgbClr val="C00000"/>
                </a:solidFill>
              </a:rPr>
              <a:t> </a:t>
            </a:r>
            <a:r>
              <a:rPr lang="en-US" sz="2400" dirty="0"/>
              <a:t>(once weekly) </a:t>
            </a:r>
            <a:r>
              <a:rPr lang="en-US" sz="2400" dirty="0" smtClean="0"/>
              <a:t>(SC)</a:t>
            </a:r>
            <a:endParaRPr lang="en-US" sz="2400" dirty="0"/>
          </a:p>
          <a:p>
            <a:pPr>
              <a:buFont typeface="Wingdings" panose="05000000000000000000" pitchFamily="2" charset="2"/>
              <a:buChar char="Ø"/>
            </a:pPr>
            <a:r>
              <a:rPr lang="en-US" sz="2400" dirty="0" smtClean="0">
                <a:solidFill>
                  <a:srgbClr val="C00000"/>
                </a:solidFill>
              </a:rPr>
              <a:t> </a:t>
            </a:r>
            <a:r>
              <a:rPr lang="en-US" sz="2400" dirty="0" err="1">
                <a:solidFill>
                  <a:srgbClr val="C00000"/>
                </a:solidFill>
              </a:rPr>
              <a:t>liraglutide</a:t>
            </a:r>
            <a:r>
              <a:rPr lang="en-US" sz="2400" dirty="0">
                <a:solidFill>
                  <a:srgbClr val="C00000"/>
                </a:solidFill>
              </a:rPr>
              <a:t> </a:t>
            </a:r>
            <a:r>
              <a:rPr lang="en-US" sz="2400" dirty="0"/>
              <a:t>(once daily</a:t>
            </a:r>
            <a:r>
              <a:rPr lang="en-US" sz="2400" dirty="0" smtClean="0"/>
              <a:t>) (SC)</a:t>
            </a:r>
            <a:endParaRPr lang="en-US" sz="2400" dirty="0" smtClean="0"/>
          </a:p>
          <a:p>
            <a:pPr>
              <a:buFont typeface="Wingdings" panose="05000000000000000000" pitchFamily="2" charset="2"/>
              <a:buChar char="Ø"/>
            </a:pPr>
            <a:r>
              <a:rPr lang="en-US" sz="2400" spc="-5" dirty="0" err="1" smtClean="0">
                <a:solidFill>
                  <a:srgbClr val="C00000"/>
                </a:solidFill>
                <a:latin typeface="Arial" panose="020B0604020202020204"/>
                <a:cs typeface="Arial" panose="020B0604020202020204"/>
              </a:rPr>
              <a:t>Dulaglutide</a:t>
            </a:r>
            <a:r>
              <a:rPr lang="en-US" sz="2400" spc="-5" dirty="0" smtClean="0">
                <a:latin typeface="Arial" panose="020B0604020202020204"/>
                <a:cs typeface="Arial" panose="020B0604020202020204"/>
              </a:rPr>
              <a:t> (</a:t>
            </a:r>
            <a:r>
              <a:rPr lang="en-US" sz="2400" dirty="0" smtClean="0">
                <a:latin typeface="Arial" panose="020B0604020202020204"/>
                <a:cs typeface="Arial" panose="020B0604020202020204"/>
              </a:rPr>
              <a:t>once</a:t>
            </a:r>
            <a:r>
              <a:rPr lang="en-US" sz="2400" spc="-25" dirty="0" smtClean="0">
                <a:latin typeface="Arial" panose="020B0604020202020204"/>
                <a:cs typeface="Arial" panose="020B0604020202020204"/>
              </a:rPr>
              <a:t> </a:t>
            </a:r>
            <a:r>
              <a:rPr lang="en-US" sz="2400" spc="-5" dirty="0" smtClean="0">
                <a:latin typeface="Arial" panose="020B0604020202020204"/>
                <a:cs typeface="Arial" panose="020B0604020202020204"/>
              </a:rPr>
              <a:t>weekly) (SC)</a:t>
            </a:r>
            <a:endParaRPr lang="en-US" sz="2400" dirty="0"/>
          </a:p>
          <a:p>
            <a:endParaRPr lang="en-US" sz="2400" spc="-5" dirty="0">
              <a:solidFill>
                <a:srgbClr val="282834"/>
              </a:solidFill>
              <a:latin typeface="Arial" panose="020B0604020202020204"/>
              <a:cs typeface="Arial" panose="020B0604020202020204"/>
            </a:endParaRPr>
          </a:p>
          <a:p>
            <a:pPr marL="0" indent="0">
              <a:buNone/>
            </a:pPr>
            <a:endParaRPr lang="en-US" sz="2400" dirty="0"/>
          </a:p>
          <a:p>
            <a:r>
              <a:rPr lang="en-US" sz="2400" dirty="0" smtClean="0">
                <a:solidFill>
                  <a:schemeClr val="tx2">
                    <a:lumMod val="75000"/>
                  </a:schemeClr>
                </a:solidFill>
              </a:rPr>
              <a:t>have </a:t>
            </a:r>
            <a:r>
              <a:rPr lang="en-US" sz="2400" dirty="0">
                <a:solidFill>
                  <a:schemeClr val="tx2">
                    <a:lumMod val="75000"/>
                  </a:schemeClr>
                </a:solidFill>
              </a:rPr>
              <a:t>a key advantage over DPP4 inhibitors: they decrease appetite at the level of the hypothalamus. Thus lower blood glucose and result in weight loss </a:t>
            </a:r>
            <a:endParaRPr lang="en-US" sz="2400" dirty="0" smtClean="0">
              <a:solidFill>
                <a:schemeClr val="tx2">
                  <a:lumMod val="75000"/>
                </a:schemeClr>
              </a:solidFill>
            </a:endParaRPr>
          </a:p>
          <a:p>
            <a:r>
              <a:rPr lang="en-US" sz="2400" dirty="0" smtClean="0">
                <a:solidFill>
                  <a:schemeClr val="tx2">
                    <a:lumMod val="75000"/>
                  </a:schemeClr>
                </a:solidFill>
              </a:rPr>
              <a:t>GLP-1 RECEPTOR AGONIST are recommended for patients who cannot tolerate or take metformin . Otherwise , they are useful add-ons to metformin </a:t>
            </a:r>
            <a:endParaRPr lang="en-US" sz="2400" dirty="0">
              <a:solidFill>
                <a:schemeClr val="tx2">
                  <a:lumMod val="75000"/>
                </a:schemeClr>
              </a:solidFill>
            </a:endParaRPr>
          </a:p>
          <a:p>
            <a:pPr marL="0" indent="0">
              <a:buNone/>
            </a:pPr>
            <a:endParaRPr lang="en-US" sz="2400" dirty="0">
              <a:solidFill>
                <a:schemeClr val="tx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txBody>
          <a:bodyPr/>
          <a:lstStyle/>
          <a:p>
            <a:pPr>
              <a:buFont typeface="Wingdings" panose="05000000000000000000" pitchFamily="2" charset="2"/>
              <a:buChar char="q"/>
            </a:pPr>
            <a:r>
              <a:rPr lang="en-US" spc="-5" dirty="0">
                <a:solidFill>
                  <a:schemeClr val="tx2">
                    <a:lumMod val="60000"/>
                    <a:lumOff val="40000"/>
                  </a:schemeClr>
                </a:solidFill>
                <a:latin typeface="Arial" panose="020B0604020202020204"/>
                <a:cs typeface="Arial" panose="020B0604020202020204"/>
              </a:rPr>
              <a:t>Side </a:t>
            </a:r>
            <a:r>
              <a:rPr lang="en-US" spc="-10" dirty="0">
                <a:solidFill>
                  <a:schemeClr val="tx2">
                    <a:lumMod val="60000"/>
                    <a:lumOff val="40000"/>
                  </a:schemeClr>
                </a:solidFill>
                <a:latin typeface="Arial" panose="020B0604020202020204"/>
                <a:cs typeface="Arial" panose="020B0604020202020204"/>
              </a:rPr>
              <a:t>effects</a:t>
            </a:r>
            <a:r>
              <a:rPr lang="en-US" spc="-10" dirty="0" smtClean="0">
                <a:solidFill>
                  <a:schemeClr val="tx2">
                    <a:lumMod val="60000"/>
                    <a:lumOff val="40000"/>
                  </a:schemeClr>
                </a:solidFill>
                <a:latin typeface="Arial" panose="020B0604020202020204"/>
                <a:cs typeface="Arial" panose="020B0604020202020204"/>
              </a:rPr>
              <a:t>:</a:t>
            </a:r>
            <a:endParaRPr lang="en-US" spc="-10" dirty="0" smtClean="0">
              <a:solidFill>
                <a:schemeClr val="tx2">
                  <a:lumMod val="60000"/>
                  <a:lumOff val="40000"/>
                </a:schemeClr>
              </a:solidFill>
              <a:latin typeface="Arial" panose="020B0604020202020204"/>
              <a:cs typeface="Arial" panose="020B0604020202020204"/>
            </a:endParaRPr>
          </a:p>
          <a:p>
            <a:pPr>
              <a:buFont typeface="Wingdings" panose="05000000000000000000" pitchFamily="2" charset="2"/>
              <a:buChar char="ü"/>
            </a:pPr>
            <a:r>
              <a:rPr lang="en-US" sz="2800" spc="-10" dirty="0" smtClean="0">
                <a:latin typeface="Arial" panose="020B0604020202020204"/>
                <a:cs typeface="Arial" panose="020B0604020202020204"/>
              </a:rPr>
              <a:t>Vomiting and diarrhea </a:t>
            </a:r>
            <a:endParaRPr lang="en-US" sz="2800" spc="-10" dirty="0" smtClean="0">
              <a:latin typeface="Arial" panose="020B0604020202020204"/>
              <a:cs typeface="Arial" panose="020B0604020202020204"/>
            </a:endParaRPr>
          </a:p>
          <a:p>
            <a:pPr>
              <a:buFont typeface="Wingdings" panose="05000000000000000000" pitchFamily="2" charset="2"/>
              <a:buChar char="ü"/>
            </a:pPr>
            <a:r>
              <a:rPr lang="en-US" sz="2800" spc="-10" dirty="0" smtClean="0">
                <a:latin typeface="Arial" panose="020B0604020202020204"/>
                <a:cs typeface="Arial" panose="020B0604020202020204"/>
              </a:rPr>
              <a:t>initial data showed some association with pancreatitis </a:t>
            </a:r>
            <a:endParaRPr lang="en-US" sz="2800" spc="-10" dirty="0" smtClean="0">
              <a:latin typeface="Arial" panose="020B0604020202020204"/>
              <a:cs typeface="Arial" panose="020B0604020202020204"/>
            </a:endParaRPr>
          </a:p>
          <a:p>
            <a:pPr>
              <a:buFont typeface="Wingdings" panose="05000000000000000000" pitchFamily="2" charset="2"/>
              <a:buChar char="ü"/>
            </a:pPr>
            <a:r>
              <a:rPr lang="en-US" sz="2800" spc="-10" dirty="0" smtClean="0">
                <a:latin typeface="Arial" panose="020B0604020202020204"/>
                <a:cs typeface="Arial" panose="020B0604020202020204"/>
              </a:rPr>
              <a:t>C.I in patient with family history of medullary thyroid cancer </a:t>
            </a:r>
            <a:r>
              <a:rPr lang="en-US" sz="2800" spc="-10" dirty="0" smtClean="0">
                <a:solidFill>
                  <a:srgbClr val="FF0000"/>
                </a:solidFill>
                <a:latin typeface="Arial" panose="020B0604020202020204"/>
                <a:cs typeface="Arial" panose="020B0604020202020204"/>
              </a:rPr>
              <a:t>(liraglutide)</a:t>
            </a:r>
            <a:endParaRPr lang="en-US" sz="2800" spc="-10" dirty="0" smtClean="0">
              <a:latin typeface="Arial" panose="020B0604020202020204"/>
              <a:cs typeface="Arial" panose="020B0604020202020204"/>
            </a:endParaRPr>
          </a:p>
          <a:p>
            <a:pPr>
              <a:buFont typeface="Wingdings" panose="05000000000000000000" pitchFamily="2" charset="2"/>
              <a:buChar char="ü"/>
            </a:pPr>
            <a:r>
              <a:rPr lang="en-US" sz="2800" spc="-10" dirty="0" smtClean="0">
                <a:latin typeface="Arial" panose="020B0604020202020204"/>
                <a:cs typeface="Arial" panose="020B0604020202020204"/>
              </a:rPr>
              <a:t>They should not be used in patient with GFR </a:t>
            </a:r>
            <a:r>
              <a:rPr lang="ar-SA" sz="2800" spc="-10" dirty="0" smtClean="0">
                <a:latin typeface="Arial" panose="020B0604020202020204"/>
                <a:cs typeface="Arial" panose="020B0604020202020204"/>
              </a:rPr>
              <a:t>&gt;</a:t>
            </a:r>
            <a:r>
              <a:rPr lang="en-US" sz="2800" spc="-10" dirty="0" smtClean="0">
                <a:latin typeface="Arial" panose="020B0604020202020204"/>
                <a:cs typeface="Arial" panose="020B0604020202020204"/>
              </a:rPr>
              <a:t>30 </a:t>
            </a:r>
            <a:endParaRPr lang="en-US" sz="2800" dirty="0"/>
          </a:p>
          <a:p>
            <a:pPr>
              <a:buFont typeface="Wingdings" panose="05000000000000000000" pitchFamily="2" charset="2"/>
              <a:buChar char="q"/>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DPP4Is</a:t>
            </a:r>
            <a:endParaRPr lang="en-US" dirty="0">
              <a:solidFill>
                <a:srgbClr val="FF0000"/>
              </a:solidFill>
            </a:endParaRPr>
          </a:p>
        </p:txBody>
      </p:sp>
      <p:sp>
        <p:nvSpPr>
          <p:cNvPr id="3" name="عنصر نائب للمحتوى 2"/>
          <p:cNvSpPr>
            <a:spLocks noGrp="1"/>
          </p:cNvSpPr>
          <p:nvPr>
            <p:ph idx="1"/>
          </p:nvPr>
        </p:nvSpPr>
        <p:spPr/>
        <p:txBody>
          <a:bodyPr>
            <a:normAutofit lnSpcReduction="10000"/>
          </a:bodyPr>
          <a:lstStyle/>
          <a:p>
            <a:r>
              <a:rPr lang="en-US" dirty="0" smtClean="0"/>
              <a:t>Slow the inactivation of endogenous </a:t>
            </a:r>
            <a:r>
              <a:rPr lang="en-US" dirty="0" err="1" smtClean="0"/>
              <a:t>incretins</a:t>
            </a:r>
            <a:r>
              <a:rPr lang="en-US" dirty="0" smtClean="0"/>
              <a:t> </a:t>
            </a:r>
            <a:endParaRPr lang="en-US" dirty="0" smtClean="0"/>
          </a:p>
          <a:p>
            <a:pPr marL="593090" indent="-457200">
              <a:spcBef>
                <a:spcPts val="550"/>
              </a:spcBef>
              <a:buClr>
                <a:srgbClr val="93A199"/>
              </a:buClr>
              <a:buSzPct val="83000"/>
              <a:buFont typeface="Wingdings" panose="05000000000000000000" pitchFamily="2" charset="2"/>
              <a:buChar char="Ø"/>
              <a:tabLst>
                <a:tab pos="281305" algn="l"/>
              </a:tabLst>
            </a:pPr>
            <a:r>
              <a:rPr lang="en-US" sz="2400" spc="-5" dirty="0" err="1" smtClean="0">
                <a:solidFill>
                  <a:srgbClr val="C00000"/>
                </a:solidFill>
                <a:latin typeface="Arial" panose="020B0604020202020204"/>
                <a:cs typeface="Arial" panose="020B0604020202020204"/>
              </a:rPr>
              <a:t>Sitagliptin</a:t>
            </a:r>
            <a:endParaRPr lang="en-US" sz="2400" spc="-5" dirty="0" smtClean="0">
              <a:solidFill>
                <a:srgbClr val="C00000"/>
              </a:solidFill>
              <a:latin typeface="Arial" panose="020B0604020202020204"/>
              <a:cs typeface="Arial" panose="020B0604020202020204"/>
            </a:endParaRPr>
          </a:p>
          <a:p>
            <a:pPr marL="593090" indent="-457200">
              <a:spcBef>
                <a:spcPts val="550"/>
              </a:spcBef>
              <a:buClr>
                <a:srgbClr val="93A199"/>
              </a:buClr>
              <a:buSzPct val="83000"/>
              <a:buFont typeface="Wingdings" panose="05000000000000000000" pitchFamily="2" charset="2"/>
              <a:buChar char="Ø"/>
              <a:tabLst>
                <a:tab pos="281305" algn="l"/>
              </a:tabLst>
            </a:pPr>
            <a:r>
              <a:rPr lang="en-US" sz="2400" spc="-5" dirty="0" err="1" smtClean="0">
                <a:solidFill>
                  <a:srgbClr val="C00000"/>
                </a:solidFill>
                <a:latin typeface="Arial" panose="020B0604020202020204"/>
                <a:cs typeface="Arial" panose="020B0604020202020204"/>
              </a:rPr>
              <a:t>Saxagliptin</a:t>
            </a:r>
            <a:r>
              <a:rPr lang="en-US" sz="2400" spc="-5" dirty="0" smtClean="0">
                <a:solidFill>
                  <a:srgbClr val="C00000"/>
                </a:solidFill>
                <a:latin typeface="Arial" panose="020B0604020202020204"/>
                <a:cs typeface="Arial" panose="020B0604020202020204"/>
              </a:rPr>
              <a:t> </a:t>
            </a:r>
            <a:endParaRPr lang="en-US" sz="2400" dirty="0">
              <a:solidFill>
                <a:srgbClr val="C00000"/>
              </a:solidFill>
              <a:latin typeface="Arial" panose="020B0604020202020204"/>
              <a:cs typeface="Arial" panose="020B0604020202020204"/>
            </a:endParaRPr>
          </a:p>
          <a:p>
            <a:pPr marL="593090" indent="-457200">
              <a:spcBef>
                <a:spcPts val="450"/>
              </a:spcBef>
              <a:buClr>
                <a:srgbClr val="93A199"/>
              </a:buClr>
              <a:buSzPct val="83000"/>
              <a:buFont typeface="Wingdings" panose="05000000000000000000" pitchFamily="2" charset="2"/>
              <a:buChar char="Ø"/>
              <a:tabLst>
                <a:tab pos="281305" algn="l"/>
              </a:tabLst>
            </a:pPr>
            <a:r>
              <a:rPr lang="en-US" sz="2400" spc="-5" dirty="0" err="1" smtClean="0">
                <a:solidFill>
                  <a:srgbClr val="C00000"/>
                </a:solidFill>
                <a:latin typeface="Arial" panose="020B0604020202020204"/>
                <a:cs typeface="Arial" panose="020B0604020202020204"/>
              </a:rPr>
              <a:t>Linagliptin</a:t>
            </a:r>
            <a:endParaRPr lang="en-US" sz="2400" spc="-5" dirty="0" smtClean="0">
              <a:solidFill>
                <a:srgbClr val="C00000"/>
              </a:solidFill>
              <a:latin typeface="Arial" panose="020B0604020202020204"/>
              <a:cs typeface="Arial" panose="020B0604020202020204"/>
            </a:endParaRPr>
          </a:p>
          <a:p>
            <a:pPr marL="593090" indent="-457200">
              <a:spcBef>
                <a:spcPts val="450"/>
              </a:spcBef>
              <a:buClr>
                <a:srgbClr val="93A199"/>
              </a:buClr>
              <a:buSzPct val="83000"/>
              <a:buFont typeface="Wingdings" panose="05000000000000000000" pitchFamily="2" charset="2"/>
              <a:buChar char="Ø"/>
              <a:tabLst>
                <a:tab pos="281305" algn="l"/>
              </a:tabLst>
            </a:pPr>
            <a:r>
              <a:rPr lang="en-US" sz="2400" spc="-5" dirty="0" smtClean="0">
                <a:solidFill>
                  <a:srgbClr val="C00000"/>
                </a:solidFill>
                <a:latin typeface="Arial" panose="020B0604020202020204"/>
                <a:cs typeface="Arial" panose="020B0604020202020204"/>
              </a:rPr>
              <a:t> </a:t>
            </a:r>
            <a:r>
              <a:rPr lang="en-US" sz="2400" spc="-5" dirty="0" err="1" smtClean="0">
                <a:solidFill>
                  <a:srgbClr val="C00000"/>
                </a:solidFill>
                <a:latin typeface="Arial" panose="020B0604020202020204"/>
                <a:cs typeface="Arial" panose="020B0604020202020204"/>
              </a:rPr>
              <a:t>Alogliptin</a:t>
            </a:r>
            <a:endParaRPr lang="en-US" sz="2400" spc="-5" dirty="0" smtClean="0">
              <a:solidFill>
                <a:srgbClr val="C00000"/>
              </a:solidFill>
              <a:latin typeface="Arial" panose="020B0604020202020204"/>
              <a:cs typeface="Arial" panose="020B0604020202020204"/>
            </a:endParaRPr>
          </a:p>
          <a:p>
            <a:pPr marL="478790">
              <a:spcBef>
                <a:spcPts val="450"/>
              </a:spcBef>
              <a:buClr>
                <a:srgbClr val="93A199"/>
              </a:buClr>
              <a:buSzPct val="83000"/>
              <a:tabLst>
                <a:tab pos="281305" algn="l"/>
              </a:tabLst>
            </a:pPr>
            <a:r>
              <a:rPr lang="en-US" sz="2400" spc="-5" dirty="0" smtClean="0">
                <a:latin typeface="Arial" panose="020B0604020202020204"/>
                <a:cs typeface="Arial" panose="020B0604020202020204"/>
              </a:rPr>
              <a:t>The biggest effect is on decreasing postprandial hyperglycemia</a:t>
            </a:r>
            <a:endParaRPr lang="en-US" sz="2400" spc="-5" dirty="0" smtClean="0">
              <a:latin typeface="Arial" panose="020B0604020202020204"/>
              <a:cs typeface="Arial" panose="020B0604020202020204"/>
            </a:endParaRPr>
          </a:p>
          <a:p>
            <a:pPr marL="478790">
              <a:spcBef>
                <a:spcPts val="450"/>
              </a:spcBef>
              <a:buClr>
                <a:srgbClr val="93A199"/>
              </a:buClr>
              <a:buSzPct val="83000"/>
              <a:tabLst>
                <a:tab pos="281305" algn="l"/>
              </a:tabLst>
            </a:pPr>
            <a:r>
              <a:rPr lang="en-US" sz="2400" spc="-5" dirty="0" smtClean="0">
                <a:latin typeface="Arial" panose="020B0604020202020204"/>
                <a:cs typeface="Arial" panose="020B0604020202020204"/>
              </a:rPr>
              <a:t>Do not tend to cause hypoglycemia </a:t>
            </a:r>
            <a:endParaRPr lang="en-US" sz="2400" spc="-5" dirty="0" smtClean="0">
              <a:latin typeface="Arial" panose="020B0604020202020204"/>
              <a:cs typeface="Arial" panose="020B0604020202020204"/>
            </a:endParaRPr>
          </a:p>
          <a:p>
            <a:pPr marL="478790">
              <a:spcBef>
                <a:spcPts val="450"/>
              </a:spcBef>
              <a:buClr>
                <a:srgbClr val="93A199"/>
              </a:buClr>
              <a:buSzPct val="83000"/>
              <a:tabLst>
                <a:tab pos="281305" algn="l"/>
              </a:tabLst>
            </a:pPr>
            <a:r>
              <a:rPr lang="en-US" sz="2400" dirty="0">
                <a:solidFill>
                  <a:schemeClr val="tx2">
                    <a:lumMod val="75000"/>
                  </a:schemeClr>
                </a:solidFill>
              </a:rPr>
              <a:t>recommended for patients who cannot tolerate or take </a:t>
            </a:r>
            <a:r>
              <a:rPr lang="en-US" sz="2400" dirty="0" smtClean="0">
                <a:solidFill>
                  <a:schemeClr val="tx2">
                    <a:lumMod val="75000"/>
                  </a:schemeClr>
                </a:solidFill>
              </a:rPr>
              <a:t>metformin , sulfonylureas , TZDs ,they also considered add-on drugs.</a:t>
            </a:r>
            <a:endParaRPr lang="en-US" sz="2400" dirty="0" smtClean="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2750496" y="304800"/>
            <a:ext cx="3429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DM types </a:t>
            </a:r>
            <a:endParaRPr lang="en-US" sz="4000" dirty="0"/>
          </a:p>
        </p:txBody>
      </p:sp>
      <p:cxnSp>
        <p:nvCxnSpPr>
          <p:cNvPr id="7" name="رابط كسهم مستقيم 6"/>
          <p:cNvCxnSpPr>
            <a:stCxn id="5" idx="2"/>
            <a:endCxn id="5" idx="2"/>
          </p:cNvCxnSpPr>
          <p:nvPr/>
        </p:nvCxnSpPr>
        <p:spPr>
          <a:xfrm>
            <a:off x="4464996" y="11430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381000" y="60960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1</a:t>
            </a:r>
            <a:endParaRPr lang="en-US" dirty="0"/>
          </a:p>
        </p:txBody>
      </p:sp>
      <p:sp>
        <p:nvSpPr>
          <p:cNvPr id="16" name="مستطيل مستدير الزوايا 15"/>
          <p:cNvSpPr/>
          <p:nvPr/>
        </p:nvSpPr>
        <p:spPr>
          <a:xfrm>
            <a:off x="2615118" y="6096000"/>
            <a:ext cx="149968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2</a:t>
            </a:r>
            <a:endParaRPr lang="en-US" dirty="0"/>
          </a:p>
        </p:txBody>
      </p:sp>
      <p:sp>
        <p:nvSpPr>
          <p:cNvPr id="17" name="مستطيل مستدير الزوايا 16"/>
          <p:cNvSpPr/>
          <p:nvPr/>
        </p:nvSpPr>
        <p:spPr>
          <a:xfrm>
            <a:off x="4731696" y="60960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gestational</a:t>
            </a:r>
            <a:endParaRPr lang="en-US" dirty="0"/>
          </a:p>
        </p:txBody>
      </p:sp>
      <p:sp>
        <p:nvSpPr>
          <p:cNvPr id="18" name="مستطيل مستدير الزوايا 17"/>
          <p:cNvSpPr/>
          <p:nvPr/>
        </p:nvSpPr>
        <p:spPr>
          <a:xfrm>
            <a:off x="7086600" y="5867400"/>
            <a:ext cx="163100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types</a:t>
            </a:r>
            <a:endParaRPr lang="en-US" dirty="0"/>
          </a:p>
        </p:txBody>
      </p:sp>
      <p:pic>
        <p:nvPicPr>
          <p:cNvPr id="2" name="صورة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34265" y="1905000"/>
            <a:ext cx="2357336" cy="3810000"/>
          </a:xfrm>
          <a:prstGeom prst="rect">
            <a:avLst/>
          </a:prstGeom>
        </p:spPr>
      </p:pic>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904" y="1905000"/>
            <a:ext cx="2288496" cy="3845928"/>
          </a:xfrm>
          <a:prstGeom prst="rect">
            <a:avLst/>
          </a:prstGeom>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05000"/>
            <a:ext cx="1981200" cy="381000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905000"/>
            <a:ext cx="2054904" cy="381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buFont typeface="Wingdings" panose="05000000000000000000" pitchFamily="2" charset="2"/>
              <a:buChar char="q"/>
            </a:pPr>
            <a:r>
              <a:rPr lang="en-US" spc="-5" dirty="0">
                <a:solidFill>
                  <a:schemeClr val="tx2">
                    <a:lumMod val="60000"/>
                    <a:lumOff val="40000"/>
                  </a:schemeClr>
                </a:solidFill>
                <a:latin typeface="Arial" panose="020B0604020202020204"/>
                <a:cs typeface="Arial" panose="020B0604020202020204"/>
              </a:rPr>
              <a:t>Side </a:t>
            </a:r>
            <a:r>
              <a:rPr lang="en-US" spc="-10" dirty="0">
                <a:solidFill>
                  <a:schemeClr val="tx2">
                    <a:lumMod val="60000"/>
                    <a:lumOff val="40000"/>
                  </a:schemeClr>
                </a:solidFill>
                <a:latin typeface="Arial" panose="020B0604020202020204"/>
                <a:cs typeface="Arial" panose="020B0604020202020204"/>
              </a:rPr>
              <a:t>effects</a:t>
            </a:r>
            <a:r>
              <a:rPr lang="en-US" spc="-10" dirty="0" smtClean="0">
                <a:solidFill>
                  <a:schemeClr val="tx2">
                    <a:lumMod val="60000"/>
                    <a:lumOff val="40000"/>
                  </a:schemeClr>
                </a:solidFill>
                <a:latin typeface="Arial" panose="020B0604020202020204"/>
                <a:cs typeface="Arial" panose="020B0604020202020204"/>
              </a:rPr>
              <a:t>:</a:t>
            </a:r>
            <a:endParaRPr lang="en-US" spc="-10" dirty="0" smtClean="0">
              <a:solidFill>
                <a:schemeClr val="tx2">
                  <a:lumMod val="60000"/>
                  <a:lumOff val="40000"/>
                </a:schemeClr>
              </a:solidFill>
              <a:latin typeface="Arial" panose="020B0604020202020204"/>
              <a:cs typeface="Arial" panose="020B0604020202020204"/>
            </a:endParaRPr>
          </a:p>
          <a:p>
            <a:pPr>
              <a:buFont typeface="Wingdings" panose="05000000000000000000" pitchFamily="2" charset="2"/>
              <a:buChar char="ü"/>
            </a:pPr>
            <a:r>
              <a:rPr lang="en-US" spc="-10" dirty="0" smtClean="0">
                <a:latin typeface="Arial" panose="020B0604020202020204"/>
                <a:cs typeface="Arial" panose="020B0604020202020204"/>
              </a:rPr>
              <a:t>Rarely cause severe skin reactions </a:t>
            </a:r>
            <a:endParaRPr lang="en-US" spc="-10" dirty="0" smtClean="0">
              <a:latin typeface="Arial" panose="020B0604020202020204"/>
              <a:cs typeface="Arial" panose="020B0604020202020204"/>
            </a:endParaRPr>
          </a:p>
          <a:p>
            <a:pPr>
              <a:buFont typeface="Wingdings" panose="05000000000000000000" pitchFamily="2" charset="2"/>
              <a:buChar char="ü"/>
            </a:pPr>
            <a:r>
              <a:rPr lang="en-US" spc="-10" dirty="0" smtClean="0">
                <a:latin typeface="Arial" panose="020B0604020202020204"/>
                <a:cs typeface="Arial" panose="020B0604020202020204"/>
              </a:rPr>
              <a:t>Concerns about increased pancreatitis with DPP4Is</a:t>
            </a:r>
            <a:endParaRPr lang="en-US" spc="-10" dirty="0" smtClean="0">
              <a:latin typeface="Arial" panose="020B0604020202020204"/>
              <a:cs typeface="Arial" panose="020B0604020202020204"/>
            </a:endParaRPr>
          </a:p>
          <a:p>
            <a:pPr>
              <a:buFont typeface="Wingdings" panose="05000000000000000000" pitchFamily="2" charset="2"/>
              <a:buChar char="ü"/>
            </a:pPr>
            <a:r>
              <a:rPr lang="en-US" spc="-10" dirty="0" smtClean="0">
                <a:latin typeface="Arial" panose="020B0604020202020204"/>
                <a:cs typeface="Arial" panose="020B0604020202020204"/>
              </a:rPr>
              <a:t>Increased risk of heart failure hospitalization</a:t>
            </a:r>
            <a:endParaRPr lang="en-US" spc="-10" dirty="0" smtClean="0">
              <a:latin typeface="Arial" panose="020B0604020202020204"/>
              <a:cs typeface="Arial" panose="020B0604020202020204"/>
            </a:endParaRPr>
          </a:p>
          <a:p>
            <a:pPr>
              <a:buFont typeface="Wingdings" panose="05000000000000000000" pitchFamily="2" charset="2"/>
              <a:buChar char="ü"/>
            </a:pPr>
            <a:endParaRPr lang="en-US" spc="-10" dirty="0">
              <a:solidFill>
                <a:srgbClr val="6D2618"/>
              </a:solidFill>
              <a:latin typeface="Arial" panose="020B0604020202020204"/>
              <a:cs typeface="Arial" panose="020B0604020202020204"/>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75883"/>
            <a:ext cx="8229600" cy="1143000"/>
          </a:xfrm>
        </p:spPr>
        <p:txBody>
          <a:bodyPr/>
          <a:p>
            <a:r>
              <a:rPr lang="en-US" sz="3600" b="1">
                <a:solidFill>
                  <a:srgbClr val="FF0000"/>
                </a:solidFill>
                <a:sym typeface="+mn-ea"/>
              </a:rPr>
              <a:t>Newer Agents - Amylin Analogs</a:t>
            </a:r>
            <a:endParaRPr lang="en-US" sz="3600" b="1">
              <a:solidFill>
                <a:srgbClr val="FF0000"/>
              </a:solidFill>
              <a:sym typeface="+mn-ea"/>
            </a:endParaRPr>
          </a:p>
        </p:txBody>
      </p:sp>
      <p:sp>
        <p:nvSpPr>
          <p:cNvPr id="3" name="Content Placeholder 2"/>
          <p:cNvSpPr>
            <a:spLocks noGrp="1"/>
          </p:cNvSpPr>
          <p:nvPr>
            <p:ph idx="1"/>
          </p:nvPr>
        </p:nvSpPr>
        <p:spPr>
          <a:xfrm>
            <a:off x="457200" y="1346835"/>
            <a:ext cx="8229600" cy="4779645"/>
          </a:xfrm>
        </p:spPr>
        <p:txBody>
          <a:bodyPr>
            <a:normAutofit fontScale="90000"/>
          </a:bodyPr>
          <a:p>
            <a:r>
              <a:rPr lang="en-US" sz="2890"/>
              <a:t>Amylin is a hormone secreted by pancreatic beta cells along with insulin and helps to regulate glucose influx by suppressing glucagon and slowing stomach emptying. </a:t>
            </a:r>
            <a:endParaRPr lang="en-US" sz="2890"/>
          </a:p>
          <a:p>
            <a:pPr marL="0" indent="0">
              <a:buNone/>
            </a:pPr>
            <a:endParaRPr lang="en-US" sz="2890"/>
          </a:p>
          <a:p>
            <a:r>
              <a:rPr lang="en-US" sz="2890" b="1">
                <a:solidFill>
                  <a:srgbClr val="FF0000"/>
                </a:solidFill>
              </a:rPr>
              <a:t>Pramlintide</a:t>
            </a:r>
            <a:r>
              <a:rPr lang="en-US" sz="2890"/>
              <a:t> is an analog that comes as an injection given before meals. It is intended to be used with prandial insulin, because it helps insulin to work more effectively so Cut the insulin dose by 50% when initiating treatment. </a:t>
            </a:r>
            <a:endParaRPr lang="en-US" sz="2890"/>
          </a:p>
          <a:p>
            <a:endParaRPr lang="en-US" sz="2890"/>
          </a:p>
          <a:p>
            <a:r>
              <a:rPr lang="en-US" sz="2890">
                <a:solidFill>
                  <a:schemeClr val="tx2">
                    <a:lumMod val="75000"/>
                  </a:schemeClr>
                </a:solidFill>
              </a:rPr>
              <a:t>Gastroparesis and insensitivity to hypoglycemia are contraindications.</a:t>
            </a:r>
            <a:endParaRPr lang="en-US" sz="2890">
              <a:solidFill>
                <a:schemeClr val="tx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sz="3555" b="1">
                <a:solidFill>
                  <a:srgbClr val="FF0000"/>
                </a:solidFill>
                <a:sym typeface="+mn-ea"/>
              </a:rPr>
              <a:t>Sodium-Glucose Co-transport Inhibitors </a:t>
            </a:r>
            <a:br>
              <a:rPr lang="en-US" sz="3555" b="1">
                <a:solidFill>
                  <a:srgbClr val="FF0000"/>
                </a:solidFill>
                <a:sym typeface="+mn-ea"/>
              </a:rPr>
            </a:br>
            <a:r>
              <a:rPr lang="en-US" sz="3555" b="1">
                <a:solidFill>
                  <a:srgbClr val="FF0000"/>
                </a:solidFill>
                <a:sym typeface="+mn-ea"/>
              </a:rPr>
              <a:t>(SGLT-2 Inhibitors)</a:t>
            </a:r>
            <a:endParaRPr lang="en-US" sz="3555" b="1">
              <a:solidFill>
                <a:srgbClr val="FF0000"/>
              </a:solidFill>
              <a:sym typeface="+mn-ea"/>
            </a:endParaRPr>
          </a:p>
        </p:txBody>
      </p:sp>
      <p:sp>
        <p:nvSpPr>
          <p:cNvPr id="3" name="Content Placeholder 2"/>
          <p:cNvSpPr>
            <a:spLocks noGrp="1"/>
          </p:cNvSpPr>
          <p:nvPr>
            <p:ph idx="1"/>
          </p:nvPr>
        </p:nvSpPr>
        <p:spPr/>
        <p:txBody>
          <a:bodyPr>
            <a:noAutofit/>
          </a:bodyPr>
          <a:p>
            <a:r>
              <a:rPr lang="en-US" sz="2100"/>
              <a:t>SGLT-2 inhibitors block the co-transport of sodium glucose in the proximal tubule, reducing glucose reabsorption and causing renal excretion of glucose. </a:t>
            </a:r>
            <a:endParaRPr lang="en-US" sz="2100"/>
          </a:p>
          <a:p>
            <a:r>
              <a:rPr lang="en-US" sz="2100" b="1">
                <a:solidFill>
                  <a:srgbClr val="FF0000"/>
                </a:solidFill>
                <a:sym typeface="+mn-ea"/>
              </a:rPr>
              <a:t>Canagliflozin is the 1" agent </a:t>
            </a:r>
            <a:r>
              <a:rPr lang="en-US" sz="2100">
                <a:sym typeface="+mn-ea"/>
              </a:rPr>
              <a:t>in this class that works by inhibiting glucose reabsorption in the renal tubules. It is oral agent approved monotherapy and in combination with metformin, sulfonylureas, glitazones, and insulin</a:t>
            </a:r>
            <a:endParaRPr lang="en-US" sz="2100">
              <a:sym typeface="+mn-ea"/>
            </a:endParaRPr>
          </a:p>
          <a:p>
            <a:endParaRPr lang="en-US" sz="2100"/>
          </a:p>
          <a:p>
            <a:r>
              <a:rPr lang="en-US" sz="2100"/>
              <a:t>It is</a:t>
            </a:r>
            <a:r>
              <a:rPr lang="en-US" sz="2100" b="1"/>
              <a:t> contraindicated</a:t>
            </a:r>
            <a:r>
              <a:rPr lang="en-US" sz="2100"/>
              <a:t> in Type 1 diabetes and in patients with a GFR  &lt;45. </a:t>
            </a:r>
            <a:endParaRPr lang="en-US" sz="2100"/>
          </a:p>
          <a:p>
            <a:r>
              <a:rPr lang="en-US" sz="2100" b="1"/>
              <a:t>Common side effects</a:t>
            </a:r>
            <a:r>
              <a:rPr lang="en-US" sz="2100"/>
              <a:t> are dehydration, renal impairment, urinary tract infections, genital mycotic infections, </a:t>
            </a:r>
            <a:r>
              <a:rPr lang="en-US" sz="2100">
                <a:sym typeface="+mn-ea"/>
              </a:rPr>
              <a:t>There is an increased risk of vulvovaginal infections in females.</a:t>
            </a:r>
            <a:endParaRPr lang="en-US" sz="2100"/>
          </a:p>
          <a:p>
            <a:endParaRPr 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1"/>
          <a:stretch>
            <a:fillRect/>
          </a:stretch>
        </p:blipFill>
        <p:spPr>
          <a:xfrm>
            <a:off x="19669" y="457200"/>
            <a:ext cx="9104662" cy="47762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1"/>
          <a:stretch>
            <a:fillRect/>
          </a:stretch>
        </p:blipFill>
        <p:spPr>
          <a:xfrm>
            <a:off x="-67733" y="-6096"/>
            <a:ext cx="9211733"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457200" y="424180"/>
            <a:ext cx="8229600" cy="5702300"/>
          </a:xfrm>
        </p:spPr>
        <p:txBody>
          <a:bodyPr>
            <a:normAutofit lnSpcReduction="20000"/>
          </a:bodyPr>
          <a:p>
            <a:pPr marL="0" indent="0">
              <a:buNone/>
            </a:pPr>
            <a:r>
              <a:rPr lang="en-US" sz="2800" u="sng"/>
              <a:t>Insulin should be added after oral drugs</a:t>
            </a:r>
            <a:r>
              <a:rPr lang="en-US" sz="2800"/>
              <a:t> are used except in the following special situations, where insulin should be instituted early: </a:t>
            </a:r>
            <a:endParaRPr lang="en-US" sz="2800"/>
          </a:p>
          <a:p>
            <a:pPr marL="0" indent="0">
              <a:buNone/>
            </a:pPr>
            <a:endParaRPr lang="en-US" sz="2800"/>
          </a:p>
          <a:p>
            <a:r>
              <a:rPr lang="en-US" sz="2800" b="1">
                <a:solidFill>
                  <a:srgbClr val="00B050"/>
                </a:solidFill>
              </a:rPr>
              <a:t>Patients who have consistently high random plasma glucoses (&gt; 300-350 mg/dL) </a:t>
            </a:r>
            <a:endParaRPr lang="en-US" sz="2800" b="1">
              <a:solidFill>
                <a:srgbClr val="00B050"/>
              </a:solidFill>
            </a:endParaRPr>
          </a:p>
          <a:p>
            <a:r>
              <a:rPr lang="en-US" sz="2800" b="1">
                <a:solidFill>
                  <a:srgbClr val="00B050"/>
                </a:solidFill>
              </a:rPr>
              <a:t> A1c &gt;10-12% </a:t>
            </a:r>
            <a:endParaRPr lang="en-US" sz="2800" b="1">
              <a:solidFill>
                <a:srgbClr val="00B050"/>
              </a:solidFill>
            </a:endParaRPr>
          </a:p>
          <a:p>
            <a:r>
              <a:rPr lang="en-US" sz="2800" b="1">
                <a:solidFill>
                  <a:srgbClr val="00B050"/>
                </a:solidFill>
              </a:rPr>
              <a:t>A1c &gt;9% with symptoms </a:t>
            </a:r>
            <a:endParaRPr lang="en-US" sz="2800" b="1">
              <a:solidFill>
                <a:srgbClr val="00B050"/>
              </a:solidFill>
            </a:endParaRPr>
          </a:p>
          <a:p>
            <a:r>
              <a:rPr lang="en-US" sz="2800" b="1">
                <a:solidFill>
                  <a:srgbClr val="00B050"/>
                </a:solidFill>
              </a:rPr>
              <a:t>Signs of ketosis on physical exam </a:t>
            </a:r>
            <a:endParaRPr lang="en-US" sz="2800" b="1">
              <a:solidFill>
                <a:srgbClr val="00B050"/>
              </a:solidFill>
            </a:endParaRPr>
          </a:p>
          <a:p>
            <a:r>
              <a:rPr lang="en-US" sz="2800" b="1">
                <a:solidFill>
                  <a:srgbClr val="00B050"/>
                </a:solidFill>
              </a:rPr>
              <a:t>Severe symptoms of hyperglycemia or history of DKA</a:t>
            </a:r>
            <a:endParaRPr lang="en-US" sz="2800" b="1">
              <a:solidFill>
                <a:srgbClr val="00B050"/>
              </a:solidFill>
            </a:endParaRPr>
          </a:p>
          <a:p>
            <a:pPr marL="0" indent="0">
              <a:buNone/>
            </a:pPr>
            <a:r>
              <a:rPr lang="en-US" sz="2800">
                <a:solidFill>
                  <a:schemeClr val="tx1"/>
                </a:solidFill>
              </a:rPr>
              <a:t>in these groups, oral agents can be added later, after the glucose have stabilized with insulin-and, eventually, you may be able to stop the insulin entirely.</a:t>
            </a:r>
            <a:endParaRPr lang="en-US" sz="280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2"/>
                </a:solidFill>
              </a:rPr>
              <a:t>The basal/bolus insulin concept</a:t>
            </a:r>
            <a:endParaRPr lang="en-US" dirty="0">
              <a:solidFill>
                <a:schemeClr val="accent2"/>
              </a:solidFill>
            </a:endParaRPr>
          </a:p>
        </p:txBody>
      </p:sp>
      <p:sp>
        <p:nvSpPr>
          <p:cNvPr id="4" name="object 3"/>
          <p:cNvSpPr txBox="1"/>
          <p:nvPr/>
        </p:nvSpPr>
        <p:spPr>
          <a:xfrm>
            <a:off x="533400" y="1828800"/>
            <a:ext cx="6944359" cy="3804920"/>
          </a:xfrm>
          <a:prstGeom prst="rect">
            <a:avLst/>
          </a:prstGeom>
        </p:spPr>
        <p:txBody>
          <a:bodyPr vert="horz" wrap="square" lIns="0" tIns="69850" rIns="0" bIns="0" rtlCol="0">
            <a:spAutoFit/>
          </a:bodyPr>
          <a:lstStyle/>
          <a:p>
            <a:pPr marL="280670" indent="-268605">
              <a:spcBef>
                <a:spcPts val="550"/>
              </a:spcBef>
              <a:buClr>
                <a:srgbClr val="93A199"/>
              </a:buClr>
              <a:buSzPct val="85000"/>
              <a:buFont typeface="Noto Sans Symbols"/>
              <a:buChar char="❑"/>
              <a:tabLst>
                <a:tab pos="281305" algn="l"/>
              </a:tabLst>
            </a:pPr>
            <a:r>
              <a:rPr sz="2400" i="1" spc="-5" dirty="0">
                <a:solidFill>
                  <a:schemeClr val="accent2"/>
                </a:solidFill>
                <a:latin typeface="Arial" panose="020B0604020202020204"/>
                <a:cs typeface="Arial" panose="020B0604020202020204"/>
              </a:rPr>
              <a:t>Basal</a:t>
            </a:r>
            <a:r>
              <a:rPr sz="2400" i="1" spc="-90" dirty="0">
                <a:solidFill>
                  <a:schemeClr val="accent2"/>
                </a:solidFill>
                <a:latin typeface="Arial" panose="020B0604020202020204"/>
                <a:cs typeface="Arial" panose="020B0604020202020204"/>
              </a:rPr>
              <a:t> </a:t>
            </a:r>
            <a:r>
              <a:rPr sz="2400" i="1" spc="-5" dirty="0">
                <a:solidFill>
                  <a:schemeClr val="accent2"/>
                </a:solidFill>
                <a:latin typeface="Arial" panose="020B0604020202020204"/>
                <a:cs typeface="Arial" panose="020B0604020202020204"/>
              </a:rPr>
              <a:t>insulin</a:t>
            </a:r>
            <a:endParaRPr sz="2400" dirty="0">
              <a:solidFill>
                <a:schemeClr val="accent2"/>
              </a:solidFill>
              <a:latin typeface="Arial" panose="020B0604020202020204"/>
              <a:cs typeface="Arial" panose="020B0604020202020204"/>
            </a:endParaRPr>
          </a:p>
          <a:p>
            <a:pPr marL="280670" marR="5080" lvl="1" indent="-144145">
              <a:lnSpc>
                <a:spcPct val="100000"/>
              </a:lnSpc>
              <a:spcBef>
                <a:spcPts val="435"/>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Suppress glucose production between </a:t>
            </a:r>
            <a:r>
              <a:rPr sz="2400" dirty="0">
                <a:solidFill>
                  <a:srgbClr val="282834"/>
                </a:solidFill>
                <a:latin typeface="Arial" panose="020B0604020202020204"/>
                <a:cs typeface="Arial" panose="020B0604020202020204"/>
              </a:rPr>
              <a:t>meals </a:t>
            </a:r>
            <a:r>
              <a:rPr sz="2400" spc="-5" dirty="0">
                <a:solidFill>
                  <a:srgbClr val="282834"/>
                </a:solidFill>
                <a:latin typeface="Arial" panose="020B0604020202020204"/>
                <a:cs typeface="Arial" panose="020B0604020202020204"/>
              </a:rPr>
              <a:t>and  overnight</a:t>
            </a:r>
            <a:r>
              <a:rPr sz="2400" spc="-10" dirty="0">
                <a:solidFill>
                  <a:srgbClr val="282834"/>
                </a:solidFill>
                <a:latin typeface="Arial" panose="020B0604020202020204"/>
                <a:cs typeface="Arial" panose="020B0604020202020204"/>
              </a:rPr>
              <a:t> </a:t>
            </a:r>
            <a:r>
              <a:rPr sz="2400" dirty="0">
                <a:solidFill>
                  <a:srgbClr val="282834"/>
                </a:solidFill>
                <a:latin typeface="Arial" panose="020B0604020202020204"/>
                <a:cs typeface="Arial" panose="020B0604020202020204"/>
              </a:rPr>
              <a:t>.</a:t>
            </a:r>
            <a:endParaRPr sz="2400" dirty="0">
              <a:solidFill>
                <a:prstClr val="black"/>
              </a:solidFill>
              <a:latin typeface="Arial" panose="020B0604020202020204"/>
              <a:cs typeface="Arial" panose="020B0604020202020204"/>
            </a:endParaRPr>
          </a:p>
          <a:p>
            <a:pPr marL="280670" lvl="1" indent="-144780">
              <a:spcBef>
                <a:spcPts val="450"/>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Nearly </a:t>
            </a:r>
            <a:r>
              <a:rPr sz="2400" dirty="0">
                <a:solidFill>
                  <a:srgbClr val="282834"/>
                </a:solidFill>
                <a:latin typeface="Arial" panose="020B0604020202020204"/>
                <a:cs typeface="Arial" panose="020B0604020202020204"/>
              </a:rPr>
              <a:t>constant</a:t>
            </a:r>
            <a:r>
              <a:rPr sz="2400" spc="-10" dirty="0">
                <a:solidFill>
                  <a:srgbClr val="282834"/>
                </a:solidFill>
                <a:latin typeface="Arial" panose="020B0604020202020204"/>
                <a:cs typeface="Arial" panose="020B0604020202020204"/>
              </a:rPr>
              <a:t> </a:t>
            </a:r>
            <a:r>
              <a:rPr sz="2400" spc="-5" dirty="0">
                <a:solidFill>
                  <a:srgbClr val="282834"/>
                </a:solidFill>
                <a:latin typeface="Arial" panose="020B0604020202020204"/>
                <a:cs typeface="Arial" panose="020B0604020202020204"/>
              </a:rPr>
              <a:t>levels.</a:t>
            </a:r>
            <a:endParaRPr sz="2400" dirty="0">
              <a:solidFill>
                <a:prstClr val="black"/>
              </a:solidFill>
              <a:latin typeface="Arial" panose="020B0604020202020204"/>
              <a:cs typeface="Arial" panose="020B0604020202020204"/>
            </a:endParaRPr>
          </a:p>
          <a:p>
            <a:pPr marL="280670" lvl="1" indent="-144780">
              <a:spcBef>
                <a:spcPts val="495"/>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50 </a:t>
            </a:r>
            <a:r>
              <a:rPr sz="2400" dirty="0">
                <a:solidFill>
                  <a:srgbClr val="282834"/>
                </a:solidFill>
                <a:latin typeface="Arial" panose="020B0604020202020204"/>
                <a:cs typeface="Arial" panose="020B0604020202020204"/>
              </a:rPr>
              <a:t>% </a:t>
            </a:r>
            <a:r>
              <a:rPr sz="2400" spc="-5" dirty="0">
                <a:solidFill>
                  <a:srgbClr val="282834"/>
                </a:solidFill>
                <a:latin typeface="Arial" panose="020B0604020202020204"/>
                <a:cs typeface="Arial" panose="020B0604020202020204"/>
              </a:rPr>
              <a:t>of daily</a:t>
            </a:r>
            <a:r>
              <a:rPr sz="2400" spc="-20" dirty="0">
                <a:solidFill>
                  <a:srgbClr val="282834"/>
                </a:solidFill>
                <a:latin typeface="Arial" panose="020B0604020202020204"/>
                <a:cs typeface="Arial" panose="020B0604020202020204"/>
              </a:rPr>
              <a:t> </a:t>
            </a:r>
            <a:r>
              <a:rPr sz="2400" spc="-5" dirty="0">
                <a:solidFill>
                  <a:srgbClr val="282834"/>
                </a:solidFill>
                <a:latin typeface="Arial" panose="020B0604020202020204"/>
                <a:cs typeface="Arial" panose="020B0604020202020204"/>
              </a:rPr>
              <a:t>needs.</a:t>
            </a:r>
            <a:endParaRPr sz="2400" dirty="0">
              <a:solidFill>
                <a:prstClr val="black"/>
              </a:solidFill>
              <a:latin typeface="Arial" panose="020B0604020202020204"/>
              <a:cs typeface="Arial" panose="020B0604020202020204"/>
            </a:endParaRPr>
          </a:p>
          <a:p>
            <a:pPr marL="280670" indent="-268605">
              <a:spcBef>
                <a:spcPts val="495"/>
              </a:spcBef>
              <a:buClr>
                <a:srgbClr val="93A199"/>
              </a:buClr>
              <a:buSzPct val="85000"/>
              <a:buFont typeface="Noto Sans Symbols"/>
              <a:buChar char="❑"/>
              <a:tabLst>
                <a:tab pos="281305" algn="l"/>
              </a:tabLst>
            </a:pPr>
            <a:r>
              <a:rPr sz="2400" i="1" spc="-5" dirty="0">
                <a:solidFill>
                  <a:schemeClr val="accent2"/>
                </a:solidFill>
                <a:latin typeface="Arial" panose="020B0604020202020204"/>
                <a:cs typeface="Arial" panose="020B0604020202020204"/>
              </a:rPr>
              <a:t>Bolus insulin </a:t>
            </a:r>
            <a:r>
              <a:rPr sz="2400" i="1" dirty="0">
                <a:solidFill>
                  <a:schemeClr val="accent2"/>
                </a:solidFill>
                <a:latin typeface="Arial" panose="020B0604020202020204"/>
                <a:cs typeface="Arial" panose="020B0604020202020204"/>
              </a:rPr>
              <a:t>(mealtime </a:t>
            </a:r>
            <a:r>
              <a:rPr sz="2400" i="1" spc="-5" dirty="0">
                <a:solidFill>
                  <a:schemeClr val="accent2"/>
                </a:solidFill>
                <a:latin typeface="Arial" panose="020B0604020202020204"/>
                <a:cs typeface="Arial" panose="020B0604020202020204"/>
              </a:rPr>
              <a:t>or prandial</a:t>
            </a:r>
            <a:r>
              <a:rPr sz="2400" i="1" spc="-30" dirty="0">
                <a:solidFill>
                  <a:schemeClr val="accent2"/>
                </a:solidFill>
                <a:latin typeface="Arial" panose="020B0604020202020204"/>
                <a:cs typeface="Arial" panose="020B0604020202020204"/>
              </a:rPr>
              <a:t> </a:t>
            </a:r>
            <a:r>
              <a:rPr sz="2400" i="1" dirty="0">
                <a:solidFill>
                  <a:schemeClr val="accent2"/>
                </a:solidFill>
                <a:latin typeface="Arial" panose="020B0604020202020204"/>
                <a:cs typeface="Arial" panose="020B0604020202020204"/>
              </a:rPr>
              <a:t>)</a:t>
            </a:r>
            <a:endParaRPr sz="2400" dirty="0">
              <a:solidFill>
                <a:schemeClr val="accent2"/>
              </a:solidFill>
              <a:latin typeface="Arial" panose="020B0604020202020204"/>
              <a:cs typeface="Arial" panose="020B0604020202020204"/>
            </a:endParaRPr>
          </a:p>
          <a:p>
            <a:pPr marL="280670" indent="-144780">
              <a:spcBef>
                <a:spcPts val="495"/>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Limits hyperglycemia after </a:t>
            </a:r>
            <a:r>
              <a:rPr sz="2400" dirty="0">
                <a:solidFill>
                  <a:srgbClr val="282834"/>
                </a:solidFill>
                <a:latin typeface="Arial" panose="020B0604020202020204"/>
                <a:cs typeface="Arial" panose="020B0604020202020204"/>
              </a:rPr>
              <a:t>meals</a:t>
            </a:r>
            <a:r>
              <a:rPr sz="2400" spc="-20" dirty="0">
                <a:solidFill>
                  <a:srgbClr val="282834"/>
                </a:solidFill>
                <a:latin typeface="Arial" panose="020B0604020202020204"/>
                <a:cs typeface="Arial" panose="020B0604020202020204"/>
              </a:rPr>
              <a:t> </a:t>
            </a:r>
            <a:r>
              <a:rPr sz="2400" dirty="0">
                <a:solidFill>
                  <a:srgbClr val="282834"/>
                </a:solidFill>
                <a:latin typeface="Arial" panose="020B0604020202020204"/>
                <a:cs typeface="Arial" panose="020B0604020202020204"/>
              </a:rPr>
              <a:t>.</a:t>
            </a:r>
            <a:endParaRPr sz="2400" dirty="0">
              <a:solidFill>
                <a:prstClr val="black"/>
              </a:solidFill>
              <a:latin typeface="Arial" panose="020B0604020202020204"/>
              <a:cs typeface="Arial" panose="020B0604020202020204"/>
            </a:endParaRPr>
          </a:p>
          <a:p>
            <a:pPr marL="280670" indent="-144780">
              <a:spcBef>
                <a:spcPts val="495"/>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Immediate </a:t>
            </a:r>
            <a:r>
              <a:rPr sz="2400" dirty="0">
                <a:solidFill>
                  <a:srgbClr val="282834"/>
                </a:solidFill>
                <a:latin typeface="Arial" panose="020B0604020202020204"/>
                <a:cs typeface="Arial" panose="020B0604020202020204"/>
              </a:rPr>
              <a:t>rise </a:t>
            </a:r>
            <a:r>
              <a:rPr sz="2400" spc="-5" dirty="0">
                <a:solidFill>
                  <a:srgbClr val="282834"/>
                </a:solidFill>
                <a:latin typeface="Arial" panose="020B0604020202020204"/>
                <a:cs typeface="Arial" panose="020B0604020202020204"/>
              </a:rPr>
              <a:t>and </a:t>
            </a:r>
            <a:r>
              <a:rPr sz="2400" dirty="0">
                <a:solidFill>
                  <a:srgbClr val="282834"/>
                </a:solidFill>
                <a:latin typeface="Arial" panose="020B0604020202020204"/>
                <a:cs typeface="Arial" panose="020B0604020202020204"/>
              </a:rPr>
              <a:t>sharp </a:t>
            </a:r>
            <a:r>
              <a:rPr sz="2400" spc="-5" dirty="0">
                <a:solidFill>
                  <a:srgbClr val="282834"/>
                </a:solidFill>
                <a:latin typeface="Arial" panose="020B0604020202020204"/>
                <a:cs typeface="Arial" panose="020B0604020202020204"/>
              </a:rPr>
              <a:t>peak at </a:t>
            </a:r>
            <a:r>
              <a:rPr sz="2400" dirty="0">
                <a:solidFill>
                  <a:srgbClr val="282834"/>
                </a:solidFill>
                <a:latin typeface="Arial" panose="020B0604020202020204"/>
                <a:cs typeface="Arial" panose="020B0604020202020204"/>
              </a:rPr>
              <a:t>1 </a:t>
            </a:r>
            <a:r>
              <a:rPr sz="2400" spc="-5" dirty="0">
                <a:solidFill>
                  <a:srgbClr val="282834"/>
                </a:solidFill>
                <a:latin typeface="Arial" panose="020B0604020202020204"/>
                <a:cs typeface="Arial" panose="020B0604020202020204"/>
              </a:rPr>
              <a:t>hour</a:t>
            </a:r>
            <a:r>
              <a:rPr sz="2400" spc="-55" dirty="0">
                <a:solidFill>
                  <a:srgbClr val="282834"/>
                </a:solidFill>
                <a:latin typeface="Arial" panose="020B0604020202020204"/>
                <a:cs typeface="Arial" panose="020B0604020202020204"/>
              </a:rPr>
              <a:t> </a:t>
            </a:r>
            <a:r>
              <a:rPr sz="2400" dirty="0">
                <a:solidFill>
                  <a:srgbClr val="282834"/>
                </a:solidFill>
                <a:latin typeface="Arial" panose="020B0604020202020204"/>
                <a:cs typeface="Arial" panose="020B0604020202020204"/>
              </a:rPr>
              <a:t>.</a:t>
            </a:r>
            <a:endParaRPr sz="2400" dirty="0">
              <a:solidFill>
                <a:prstClr val="black"/>
              </a:solidFill>
              <a:latin typeface="Arial" panose="020B0604020202020204"/>
              <a:cs typeface="Arial" panose="020B0604020202020204"/>
            </a:endParaRPr>
          </a:p>
          <a:p>
            <a:pPr marL="280670" indent="-144780">
              <a:spcBef>
                <a:spcPts val="495"/>
              </a:spcBef>
              <a:buClr>
                <a:srgbClr val="93A199"/>
              </a:buClr>
              <a:buSzPct val="83000"/>
              <a:buFontTx/>
              <a:buChar char="•"/>
              <a:tabLst>
                <a:tab pos="281305" algn="l"/>
              </a:tabLst>
            </a:pPr>
            <a:r>
              <a:rPr sz="2400" spc="-5" dirty="0">
                <a:solidFill>
                  <a:srgbClr val="282834"/>
                </a:solidFill>
                <a:latin typeface="Arial" panose="020B0604020202020204"/>
                <a:cs typeface="Arial" panose="020B0604020202020204"/>
              </a:rPr>
              <a:t>10% to 20% of total daily insulin</a:t>
            </a:r>
            <a:r>
              <a:rPr sz="2400" spc="-50" dirty="0">
                <a:solidFill>
                  <a:srgbClr val="282834"/>
                </a:solidFill>
                <a:latin typeface="Arial" panose="020B0604020202020204"/>
                <a:cs typeface="Arial" panose="020B0604020202020204"/>
              </a:rPr>
              <a:t> </a:t>
            </a:r>
            <a:r>
              <a:rPr sz="2400" dirty="0">
                <a:solidFill>
                  <a:srgbClr val="282834"/>
                </a:solidFill>
                <a:latin typeface="Arial" panose="020B0604020202020204"/>
                <a:cs typeface="Arial" panose="020B0604020202020204"/>
              </a:rPr>
              <a:t>requirement.</a:t>
            </a:r>
            <a:endParaRPr sz="2400" dirty="0">
              <a:solidFill>
                <a:prstClr val="black"/>
              </a:solidFill>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2895600" cy="1143000"/>
          </a:xfrm>
        </p:spPr>
        <p:txBody>
          <a:bodyPr/>
          <a:lstStyle/>
          <a:p>
            <a:r>
              <a:rPr lang="en-US" dirty="0"/>
              <a:t>Insulin</a:t>
            </a:r>
            <a:endParaRPr lang="en-US" dirty="0"/>
          </a:p>
        </p:txBody>
      </p:sp>
      <p:sp>
        <p:nvSpPr>
          <p:cNvPr id="3" name="Content Placeholder 2"/>
          <p:cNvSpPr>
            <a:spLocks noGrp="1"/>
          </p:cNvSpPr>
          <p:nvPr>
            <p:ph idx="1"/>
          </p:nvPr>
        </p:nvSpPr>
        <p:spPr>
          <a:xfrm>
            <a:off x="228600" y="914400"/>
            <a:ext cx="8686800" cy="4267200"/>
          </a:xfrm>
        </p:spPr>
        <p:txBody>
          <a:bodyPr>
            <a:normAutofit fontScale="92500" lnSpcReduction="10000"/>
          </a:bodyPr>
          <a:lstStyle/>
          <a:p>
            <a:pPr marL="0" indent="0">
              <a:buNone/>
            </a:pPr>
            <a:r>
              <a:rPr lang="en-US" b="1" i="1" dirty="0">
                <a:solidFill>
                  <a:srgbClr val="00B050"/>
                </a:solidFill>
              </a:rPr>
              <a:t>Subcutaneous multiple dose insulin </a:t>
            </a:r>
            <a:r>
              <a:rPr lang="en-US" b="1" i="1" dirty="0" smtClean="0">
                <a:solidFill>
                  <a:srgbClr val="00B050"/>
                </a:solidFill>
              </a:rPr>
              <a:t>therapy</a:t>
            </a:r>
            <a:endParaRPr lang="en-US" b="1" i="1" dirty="0" smtClean="0">
              <a:solidFill>
                <a:srgbClr val="00B050"/>
              </a:solidFill>
            </a:endParaRPr>
          </a:p>
          <a:p>
            <a:pPr marL="0" indent="0">
              <a:buNone/>
            </a:pPr>
            <a:endParaRPr lang="en-US" sz="2800" dirty="0"/>
          </a:p>
          <a:p>
            <a:pPr marL="0" indent="0">
              <a:buNone/>
            </a:pPr>
            <a:r>
              <a:rPr lang="en-US" sz="2600" dirty="0"/>
              <a:t>The rate of absorption of insulin may be influenced by the </a:t>
            </a:r>
            <a:r>
              <a:rPr lang="en-US" sz="2600" dirty="0">
                <a:solidFill>
                  <a:schemeClr val="accent6"/>
                </a:solidFill>
              </a:rPr>
              <a:t>insulin formulation</a:t>
            </a:r>
            <a:r>
              <a:rPr lang="en-US" sz="2600" dirty="0"/>
              <a:t>, </a:t>
            </a:r>
            <a:r>
              <a:rPr lang="en-US" sz="2600" dirty="0">
                <a:solidFill>
                  <a:schemeClr val="accent6"/>
                </a:solidFill>
              </a:rPr>
              <a:t>the site</a:t>
            </a:r>
            <a:r>
              <a:rPr lang="en-US" sz="2600" dirty="0"/>
              <a:t>, </a:t>
            </a:r>
            <a:r>
              <a:rPr lang="en-US" sz="2600" dirty="0">
                <a:solidFill>
                  <a:schemeClr val="accent6"/>
                </a:solidFill>
              </a:rPr>
              <a:t>depth </a:t>
            </a:r>
            <a:r>
              <a:rPr lang="en-US" sz="2600" dirty="0"/>
              <a:t>and </a:t>
            </a:r>
            <a:r>
              <a:rPr lang="en-US" sz="2600" dirty="0">
                <a:solidFill>
                  <a:schemeClr val="accent6"/>
                </a:solidFill>
              </a:rPr>
              <a:t>volume of injection</a:t>
            </a:r>
            <a:r>
              <a:rPr lang="en-US" sz="2600" dirty="0"/>
              <a:t>, </a:t>
            </a:r>
            <a:r>
              <a:rPr lang="en-US" sz="2600" dirty="0">
                <a:solidFill>
                  <a:schemeClr val="accent6"/>
                </a:solidFill>
              </a:rPr>
              <a:t>skin temperature (warming), local </a:t>
            </a:r>
            <a:r>
              <a:rPr lang="en-US" sz="2600" dirty="0" smtClean="0">
                <a:solidFill>
                  <a:schemeClr val="accent6"/>
                </a:solidFill>
              </a:rPr>
              <a:t>massage</a:t>
            </a:r>
            <a:endParaRPr lang="en-US" sz="2600" dirty="0" smtClean="0">
              <a:solidFill>
                <a:schemeClr val="accent6"/>
              </a:solidFill>
            </a:endParaRPr>
          </a:p>
          <a:p>
            <a:pPr marL="0" indent="0">
              <a:buNone/>
            </a:pPr>
            <a:endParaRPr lang="en-US" sz="2600" dirty="0"/>
          </a:p>
          <a:p>
            <a:pPr marL="0" indent="0">
              <a:buNone/>
            </a:pPr>
            <a:r>
              <a:rPr lang="en-US" sz="2600" dirty="0"/>
              <a:t>once absorbed into the blood, insulin has a half life of just a few minutes.</a:t>
            </a:r>
            <a:endParaRPr lang="en-US" sz="2600" dirty="0"/>
          </a:p>
          <a:p>
            <a:pPr marL="0" indent="0">
              <a:buNone/>
            </a:pPr>
            <a:endParaRPr lang="en-US" sz="2600" dirty="0"/>
          </a:p>
          <a:p>
            <a:pPr marL="0" indent="0">
              <a:buNone/>
            </a:pPr>
            <a:r>
              <a:rPr lang="en-US" sz="2600" dirty="0"/>
              <a:t> Excretion is hepatic and renal, so insulin levels are elevated in hepatic or renal failure.</a:t>
            </a:r>
            <a:endParaRPr lang="en-US" sz="2600" dirty="0"/>
          </a:p>
          <a:p>
            <a:pPr marL="0" indent="0">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صورة 3"/>
          <p:cNvPicPr>
            <a:picLocks noChangeAspect="1"/>
          </p:cNvPicPr>
          <p:nvPr/>
        </p:nvPicPr>
        <p:blipFill>
          <a:blip r:embed="rId1"/>
          <a:stretch>
            <a:fillRect/>
          </a:stretch>
        </p:blipFill>
        <p:spPr>
          <a:xfrm>
            <a:off x="4953000" y="4876628"/>
            <a:ext cx="3651821" cy="19813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farah_erdd3bi\Desktop\47683731_1112415008936219_2945958552688132096_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669473"/>
            <a:ext cx="8169846" cy="3276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a:t>
            </a:r>
            <a:r>
              <a:rPr lang="en-US" b="1" dirty="0">
                <a:solidFill>
                  <a:schemeClr val="accent5">
                    <a:lumMod val="75000"/>
                  </a:schemeClr>
                </a:solidFill>
              </a:rPr>
              <a:t>complications</a:t>
            </a:r>
            <a:r>
              <a:rPr lang="en-US" dirty="0"/>
              <a:t> of insulin therapy include: </a:t>
            </a:r>
            <a:endParaRPr lang="en-US" dirty="0"/>
          </a:p>
          <a:p>
            <a:pPr>
              <a:buFont typeface="Wingdings" panose="05000000000000000000" pitchFamily="2" charset="2"/>
              <a:buChar char="Ø"/>
            </a:pPr>
            <a:r>
              <a:rPr lang="en-US" dirty="0" err="1"/>
              <a:t>Hypoglycaemia</a:t>
            </a:r>
            <a:endParaRPr lang="en-US" dirty="0"/>
          </a:p>
          <a:p>
            <a:pPr>
              <a:buFont typeface="Wingdings" panose="05000000000000000000" pitchFamily="2" charset="2"/>
              <a:buChar char="Ø"/>
            </a:pPr>
            <a:r>
              <a:rPr lang="en-US" dirty="0"/>
              <a:t>Weight gain. </a:t>
            </a:r>
            <a:endParaRPr lang="en-US" dirty="0"/>
          </a:p>
          <a:p>
            <a:pPr>
              <a:buFont typeface="Wingdings" panose="05000000000000000000" pitchFamily="2" charset="2"/>
              <a:buChar char="Ø"/>
            </a:pPr>
            <a:r>
              <a:rPr lang="en-US" dirty="0"/>
              <a:t>Peripheral </a:t>
            </a:r>
            <a:r>
              <a:rPr lang="en-US" dirty="0" err="1"/>
              <a:t>oedema</a:t>
            </a:r>
            <a:endParaRPr lang="en-US" dirty="0"/>
          </a:p>
          <a:p>
            <a:pPr>
              <a:buFont typeface="Wingdings" panose="05000000000000000000" pitchFamily="2" charset="2"/>
              <a:buChar char="Ø"/>
            </a:pPr>
            <a:r>
              <a:rPr lang="en-US" dirty="0"/>
              <a:t>Insulin antibodies </a:t>
            </a:r>
            <a:endParaRPr lang="en-US" dirty="0"/>
          </a:p>
          <a:p>
            <a:pPr>
              <a:buFont typeface="Wingdings" panose="05000000000000000000" pitchFamily="2" charset="2"/>
              <a:buChar char="Ø"/>
            </a:pPr>
            <a:r>
              <a:rPr lang="en-US" dirty="0"/>
              <a:t>Local allergy (rare). </a:t>
            </a:r>
            <a:endParaRPr lang="en-US" dirty="0"/>
          </a:p>
          <a:p>
            <a:pPr>
              <a:buFont typeface="Wingdings" panose="05000000000000000000" pitchFamily="2" charset="2"/>
              <a:buChar char="Ø"/>
            </a:pPr>
            <a:r>
              <a:rPr lang="en-US" dirty="0" err="1"/>
              <a:t>Lipodystrophy</a:t>
            </a:r>
            <a:r>
              <a:rPr lang="en-US" dirty="0"/>
              <a:t> at injection site</a:t>
            </a:r>
            <a:endParaRPr lang="en-US" dirty="0"/>
          </a:p>
          <a:p>
            <a:pPr marL="0" indent="0">
              <a:buNone/>
            </a:pPr>
            <a:endParaRPr lang="en-US" dirty="0"/>
          </a:p>
          <a:p>
            <a:pPr marL="0" indent="0">
              <a:buNone/>
            </a:pPr>
            <a:r>
              <a:rPr lang="en-US" dirty="0"/>
              <a:t>A common problem is </a:t>
            </a:r>
            <a:r>
              <a:rPr lang="en-US" b="1" u="sng" dirty="0">
                <a:solidFill>
                  <a:schemeClr val="accent2">
                    <a:lumMod val="75000"/>
                  </a:schemeClr>
                </a:solidFill>
              </a:rPr>
              <a:t>fasting </a:t>
            </a:r>
            <a:r>
              <a:rPr lang="en-US" b="1" u="sng" dirty="0" err="1">
                <a:solidFill>
                  <a:schemeClr val="accent2">
                    <a:lumMod val="75000"/>
                  </a:schemeClr>
                </a:solidFill>
              </a:rPr>
              <a:t>hyperglycaemia</a:t>
            </a:r>
            <a:r>
              <a:rPr lang="en-US" b="1" u="sng" dirty="0">
                <a:solidFill>
                  <a:schemeClr val="accent2">
                    <a:lumMod val="75000"/>
                  </a:schemeClr>
                </a:solidFill>
              </a:rPr>
              <a:t> </a:t>
            </a:r>
            <a:r>
              <a:rPr lang="en-US" dirty="0"/>
              <a:t>(the ‘dawn phenomenon’) caused by the release of counter regulatory hormones  during the night, which increases insulin requirement before wakening</a:t>
            </a:r>
            <a:endParaRPr lang="en-US" dirty="0"/>
          </a:p>
          <a:p>
            <a:pPr marL="0" indent="0">
              <a:buNone/>
            </a:pPr>
            <a:endParaRPr lang="en-US" dirty="0"/>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0" y="304800"/>
            <a:ext cx="8534400" cy="6477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normAutofit fontScale="90000"/>
          </a:bodyPr>
          <a:lstStyle/>
          <a:p>
            <a:pPr algn="l"/>
            <a:r>
              <a:rPr lang="en-US" sz="4000" b="1" i="1" dirty="0">
                <a:solidFill>
                  <a:srgbClr val="00B050"/>
                </a:solidFill>
              </a:rPr>
              <a:t>insulin dosing regimens</a:t>
            </a:r>
            <a:br>
              <a:rPr lang="en-US" dirty="0"/>
            </a:b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marL="0" indent="0">
              <a:buNone/>
            </a:pPr>
            <a:r>
              <a:rPr lang="en-US" dirty="0"/>
              <a:t>The choice of regimen depends on </a:t>
            </a:r>
            <a:r>
              <a:rPr lang="en-US" dirty="0" smtClean="0"/>
              <a:t>the </a:t>
            </a:r>
            <a:r>
              <a:rPr lang="en-US" dirty="0"/>
              <a:t>desired degree of </a:t>
            </a:r>
            <a:r>
              <a:rPr lang="en-US" dirty="0" smtClean="0">
                <a:solidFill>
                  <a:schemeClr val="accent6"/>
                </a:solidFill>
              </a:rPr>
              <a:t>glycemic </a:t>
            </a:r>
            <a:r>
              <a:rPr lang="en-US" dirty="0">
                <a:solidFill>
                  <a:schemeClr val="accent6"/>
                </a:solidFill>
              </a:rPr>
              <a:t>control</a:t>
            </a:r>
            <a:r>
              <a:rPr lang="en-US" dirty="0"/>
              <a:t>, the </a:t>
            </a:r>
            <a:r>
              <a:rPr lang="en-US" dirty="0">
                <a:solidFill>
                  <a:schemeClr val="accent6"/>
                </a:solidFill>
              </a:rPr>
              <a:t>severity of insulin deficiency</a:t>
            </a:r>
            <a:r>
              <a:rPr lang="en-US" dirty="0"/>
              <a:t>, the </a:t>
            </a:r>
            <a:r>
              <a:rPr lang="en-US" dirty="0">
                <a:solidFill>
                  <a:schemeClr val="accent6"/>
                </a:solidFill>
              </a:rPr>
              <a:t>patient’s lifestyle</a:t>
            </a:r>
            <a:r>
              <a:rPr lang="en-US" dirty="0"/>
              <a:t>, and  </a:t>
            </a:r>
            <a:r>
              <a:rPr lang="en-US" dirty="0">
                <a:solidFill>
                  <a:schemeClr val="accent6"/>
                </a:solidFill>
              </a:rPr>
              <a:t>their ability to adjust the insulin dose</a:t>
            </a:r>
            <a:r>
              <a:rPr lang="en-US" dirty="0"/>
              <a:t>.</a:t>
            </a:r>
            <a:endParaRPr lang="en-US" dirty="0"/>
          </a:p>
          <a:p>
            <a:pPr>
              <a:buFont typeface="Wingdings" panose="05000000000000000000" charset="0"/>
              <a:buChar char="Ø"/>
            </a:pPr>
            <a:r>
              <a:rPr lang="en-US" dirty="0"/>
              <a:t> Most people with type 1  diabetes require two or more insulin injections daily. In type 2 diabetes, insulin is usually initiated as a once daily long acting insulin, with or without oral </a:t>
            </a:r>
            <a:r>
              <a:rPr lang="en-US" dirty="0" err="1"/>
              <a:t>hypoglycaemic</a:t>
            </a:r>
            <a:r>
              <a:rPr lang="en-US" dirty="0"/>
              <a:t> agents</a:t>
            </a:r>
            <a:endParaRPr lang="en-US" dirty="0"/>
          </a:p>
          <a:p>
            <a:pPr marL="0" indent="0">
              <a:buNone/>
            </a:pPr>
            <a:endParaRPr lang="en-US" dirty="0"/>
          </a:p>
          <a:p>
            <a:pPr marL="0" indent="0">
              <a:buNone/>
            </a:pPr>
            <a:r>
              <a:rPr lang="en-US" b="1" dirty="0">
                <a:solidFill>
                  <a:srgbClr val="00B050"/>
                </a:solidFill>
              </a:rPr>
              <a:t>Twice-daily administration:</a:t>
            </a:r>
            <a:endParaRPr lang="en-US" b="1" dirty="0">
              <a:solidFill>
                <a:srgbClr val="00B050"/>
              </a:solidFill>
            </a:endParaRPr>
          </a:p>
          <a:p>
            <a:pPr marL="0" indent="0">
              <a:buNone/>
            </a:pPr>
            <a:r>
              <a:rPr lang="en-US" dirty="0"/>
              <a:t>A </a:t>
            </a:r>
            <a:r>
              <a:rPr lang="en-US" dirty="0">
                <a:solidFill>
                  <a:schemeClr val="accent6"/>
                </a:solidFill>
              </a:rPr>
              <a:t>short acting </a:t>
            </a:r>
            <a:r>
              <a:rPr lang="en-US" dirty="0"/>
              <a:t>and </a:t>
            </a:r>
            <a:r>
              <a:rPr lang="en-US" dirty="0">
                <a:solidFill>
                  <a:schemeClr val="accent6"/>
                </a:solidFill>
              </a:rPr>
              <a:t>intermediate acting</a:t>
            </a:r>
            <a:r>
              <a:rPr lang="en-US" dirty="0"/>
              <a:t> insulin (usually soluble and </a:t>
            </a:r>
            <a:r>
              <a:rPr lang="en-US" dirty="0" err="1"/>
              <a:t>isophane</a:t>
            </a:r>
            <a:r>
              <a:rPr lang="en-US" dirty="0"/>
              <a:t>), given before breakfast  and the evening meal, is the simplest regimen. Initially, two thirds  of the daily insulin is given in the morning in a ratio of short to intermediate acting of 1 to 2; the remainder  is given in the evening. </a:t>
            </a:r>
            <a:endParaRPr lang="en-US" dirty="0"/>
          </a:p>
          <a:p>
            <a:pPr marL="0" indent="0">
              <a:buNone/>
            </a:pPr>
            <a:endParaRPr lang="en-US" dirty="0"/>
          </a:p>
          <a:p>
            <a:pPr marL="0"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400" b="1" i="1" dirty="0">
                <a:solidFill>
                  <a:srgbClr val="00B050"/>
                </a:solidFill>
              </a:rPr>
              <a:t>Multiple injection regimens:</a:t>
            </a:r>
            <a:endParaRPr lang="en-US" sz="2400" b="1" i="1" dirty="0">
              <a:solidFill>
                <a:srgbClr val="00B050"/>
              </a:solidFill>
            </a:endParaRPr>
          </a:p>
          <a:p>
            <a:pPr marL="0" indent="0">
              <a:buNone/>
            </a:pPr>
            <a:r>
              <a:rPr lang="en-US" sz="2400" dirty="0"/>
              <a:t>These are popular, with short acting  insulin before each meal, plus intermediate or long acting insulin  injected once or twice daily (basal bolus regimen). This regimen  allows greater freedom of meal timing and more variable day to day  physical activity.</a:t>
            </a:r>
            <a:endParaRPr lang="en-US" sz="2400" dirty="0"/>
          </a:p>
          <a:p>
            <a:pPr marL="0" indent="0">
              <a:buNone/>
            </a:pPr>
            <a:endParaRPr lang="en-US" sz="2400" b="1" dirty="0" smtClean="0">
              <a:solidFill>
                <a:srgbClr val="00B050"/>
              </a:solidFill>
            </a:endParaRPr>
          </a:p>
          <a:p>
            <a:pPr marL="0" indent="0">
              <a:buNone/>
            </a:pPr>
            <a:r>
              <a:rPr lang="en-US" sz="2400" b="1" dirty="0" smtClean="0">
                <a:solidFill>
                  <a:srgbClr val="00B050"/>
                </a:solidFill>
              </a:rPr>
              <a:t>Portable </a:t>
            </a:r>
            <a:r>
              <a:rPr lang="en-US" sz="2400" b="1" dirty="0">
                <a:solidFill>
                  <a:srgbClr val="00B050"/>
                </a:solidFill>
              </a:rPr>
              <a:t>pumps:</a:t>
            </a:r>
            <a:endParaRPr lang="en-US" sz="2400" b="1" dirty="0">
              <a:solidFill>
                <a:srgbClr val="00B050"/>
              </a:solidFill>
            </a:endParaRPr>
          </a:p>
          <a:p>
            <a:pPr marL="0" indent="0">
              <a:buNone/>
            </a:pPr>
            <a:r>
              <a:rPr lang="en-US" sz="2400" dirty="0"/>
              <a:t>Pumps infusing continuous SC or </a:t>
            </a:r>
            <a:endParaRPr lang="en-US" sz="2400" dirty="0" smtClean="0"/>
          </a:p>
          <a:p>
            <a:pPr marL="0" indent="0">
              <a:buNone/>
            </a:pPr>
            <a:r>
              <a:rPr lang="en-US" sz="2400" dirty="0" smtClean="0"/>
              <a:t>IV </a:t>
            </a:r>
            <a:r>
              <a:rPr lang="en-US" sz="2400" dirty="0"/>
              <a:t>insulin </a:t>
            </a:r>
            <a:r>
              <a:rPr lang="en-US" sz="2400" dirty="0" smtClean="0"/>
              <a:t>can  achieve</a:t>
            </a:r>
            <a:endParaRPr lang="en-US" sz="2400" dirty="0" smtClean="0"/>
          </a:p>
          <a:p>
            <a:pPr marL="0" indent="0">
              <a:buNone/>
            </a:pPr>
            <a:r>
              <a:rPr lang="en-US" sz="2400" dirty="0" smtClean="0"/>
              <a:t> </a:t>
            </a:r>
            <a:r>
              <a:rPr lang="en-US" sz="2400" dirty="0"/>
              <a:t>excellent </a:t>
            </a:r>
            <a:r>
              <a:rPr lang="en-US" sz="2400" dirty="0" err="1"/>
              <a:t>glycaemic</a:t>
            </a:r>
            <a:r>
              <a:rPr lang="en-US" sz="2400" dirty="0"/>
              <a:t> </a:t>
            </a:r>
            <a:r>
              <a:rPr lang="en-US" sz="2400" dirty="0" smtClean="0"/>
              <a:t>control</a:t>
            </a:r>
            <a:endParaRPr lang="en-US" sz="2400" dirty="0"/>
          </a:p>
        </p:txBody>
      </p:sp>
      <p:pic>
        <p:nvPicPr>
          <p:cNvPr id="4" name="صورة 3"/>
          <p:cNvPicPr>
            <a:picLocks noChangeAspect="1"/>
          </p:cNvPicPr>
          <p:nvPr/>
        </p:nvPicPr>
        <p:blipFill rotWithShape="1">
          <a:blip r:embed="rId1">
            <a:extLst>
              <a:ext uri="{28A0092B-C50C-407E-A947-70E740481C1C}">
                <a14:useLocalDpi xmlns:a14="http://schemas.microsoft.com/office/drawing/2010/main" val="0"/>
              </a:ext>
            </a:extLst>
          </a:blip>
          <a:srcRect l="5264" t="4908" r="7016" b="-1"/>
          <a:stretch>
            <a:fillRect/>
          </a:stretch>
        </p:blipFill>
        <p:spPr>
          <a:xfrm>
            <a:off x="5313624" y="3962400"/>
            <a:ext cx="3373176" cy="26145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98145"/>
            <a:ext cx="8229600" cy="5728335"/>
          </a:xfrm>
        </p:spPr>
        <p:txBody>
          <a:bodyPr>
            <a:normAutofit fontScale="70000"/>
          </a:bodyPr>
          <a:p>
            <a:r>
              <a:rPr lang="en-US"/>
              <a:t>Fixed daily doses of each type of insulin do not always correct hyperglycemia, especially in patients whose intake of carbohydrates varies dramatically. </a:t>
            </a:r>
            <a:endParaRPr lang="en-US"/>
          </a:p>
          <a:p>
            <a:endParaRPr lang="en-US"/>
          </a:p>
          <a:p>
            <a:r>
              <a:rPr lang="en-US"/>
              <a:t>A recent approach is to use nutritional counseling to teach patients how to effectively estimate the grams of carbohydrate in their next meal. Then, they use a </a:t>
            </a:r>
            <a:r>
              <a:rPr lang="en-US" b="1">
                <a:solidFill>
                  <a:srgbClr val="0070C0"/>
                </a:solidFill>
              </a:rPr>
              <a:t>pre-established carbohydrate:insulin ratio to calculate the dose of their pre-meal short-acting insulin</a:t>
            </a:r>
            <a:r>
              <a:rPr lang="en-US"/>
              <a:t>. (For example, if using regular insulin and the patient's individualized C:I ratio is 15:1, then when the intake is estimated at 130 gm carbs, the dose would be 130/15, or 8.5 u of short- acting pre-meal). </a:t>
            </a:r>
            <a:endParaRPr lang="en-US"/>
          </a:p>
          <a:p>
            <a:endParaRPr lang="en-US"/>
          </a:p>
          <a:p>
            <a:r>
              <a:rPr lang="en-US"/>
              <a:t>This route for dosing gives patients a little more dietary flexibility and still prevents hyperglycemia. The counseling aspect is important because both physicians and diabetic patients erroneously estimate the carbohydrate content of most meals.</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Transplantation</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855" y="1219200"/>
            <a:ext cx="9144000" cy="4602163"/>
          </a:xfrm>
        </p:spPr>
        <p:txBody>
          <a:bodyPr>
            <a:noAutofit/>
          </a:bodyPr>
          <a:lstStyle/>
          <a:p>
            <a:pPr marL="0" indent="0">
              <a:buNone/>
            </a:pPr>
            <a:endParaRPr lang="en-US" sz="2400" dirty="0"/>
          </a:p>
          <a:p>
            <a:pPr marL="0" indent="0">
              <a:buNone/>
            </a:pPr>
            <a:r>
              <a:rPr lang="en-US" sz="2400" b="1" dirty="0">
                <a:solidFill>
                  <a:schemeClr val="accent6">
                    <a:lumMod val="75000"/>
                  </a:schemeClr>
                </a:solidFill>
              </a:rPr>
              <a:t>Whole pancreas </a:t>
            </a:r>
            <a:r>
              <a:rPr lang="en-US" sz="2400" dirty="0"/>
              <a:t>transplantation presents problems relating to exocrine pancreatic secretions and long term immunosuppression is necessary. At present, the procedure is usually undertaken only in  patients with </a:t>
            </a:r>
            <a:r>
              <a:rPr lang="en-US" sz="2400" b="1" dirty="0">
                <a:solidFill>
                  <a:schemeClr val="accent5">
                    <a:lumMod val="75000"/>
                  </a:schemeClr>
                </a:solidFill>
              </a:rPr>
              <a:t>ESRF</a:t>
            </a:r>
            <a:r>
              <a:rPr lang="en-US" sz="2400" dirty="0"/>
              <a:t> who require a combined  pancreas/kidney transplantation and in whom diabetes control is  particularly difficult, e.g. because of recurrent </a:t>
            </a:r>
            <a:r>
              <a:rPr lang="en-US" sz="2400" dirty="0" err="1"/>
              <a:t>hypoglycaemia</a:t>
            </a:r>
            <a:r>
              <a:rPr lang="en-US" sz="2400" dirty="0"/>
              <a:t>.</a:t>
            </a:r>
            <a:endParaRPr lang="en-US" sz="2400" dirty="0"/>
          </a:p>
          <a:p>
            <a:pPr marL="0" indent="0">
              <a:buNone/>
            </a:pPr>
            <a:endParaRPr lang="en-US" sz="2400" dirty="0"/>
          </a:p>
          <a:p>
            <a:pPr marL="0" indent="0">
              <a:buNone/>
            </a:pPr>
            <a:r>
              <a:rPr lang="en-US" sz="2400" dirty="0"/>
              <a:t>Transplantation of </a:t>
            </a:r>
            <a:r>
              <a:rPr lang="en-US" sz="2400" b="1" dirty="0">
                <a:solidFill>
                  <a:schemeClr val="accent6">
                    <a:lumMod val="75000"/>
                  </a:schemeClr>
                </a:solidFill>
              </a:rPr>
              <a:t>isolated pancreatic islets </a:t>
            </a:r>
            <a:r>
              <a:rPr lang="en-US" sz="2400" dirty="0"/>
              <a:t>(usually into the liver  via the portal vein) has been achieved safely in an increasing number  of </a:t>
            </a:r>
            <a:r>
              <a:rPr lang="en-US" sz="2400" dirty="0" err="1"/>
              <a:t>centres</a:t>
            </a:r>
            <a:r>
              <a:rPr lang="en-US" sz="2400" dirty="0"/>
              <a:t> around the world. Progress is being made towards  meeting the needs of supply, purification and storage of islets, but  the problems of transplant rejection, and of destruction by the  patient’s autoantibodies against  β cells, remain</a:t>
            </a:r>
            <a:endParaRPr lang="en-US" sz="2400" dirty="0"/>
          </a:p>
          <a:p>
            <a:pPr marL="0" indent="0">
              <a:buNone/>
            </a:pP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2286000"/>
            <a:ext cx="5365750" cy="1143000"/>
          </a:xfrm>
        </p:spPr>
        <p:txBody>
          <a:bodyPr>
            <a:noAutofit/>
          </a:bodyPr>
          <a:lstStyle/>
          <a:p>
            <a:r>
              <a:rPr lang="en-US" sz="11500" b="1" dirty="0" smtClean="0">
                <a:gradFill>
                  <a:gsLst>
                    <a:gs pos="0">
                      <a:srgbClr val="007BD3"/>
                    </a:gs>
                    <a:gs pos="100000">
                      <a:srgbClr val="034373"/>
                    </a:gs>
                  </a:gsLst>
                  <a:lin scaled="0"/>
                </a:gradFill>
                <a:latin typeface="Algerian" panose="04020705040A02060702" pitchFamily="82" charset="0"/>
              </a:rPr>
              <a:t>Thank you </a:t>
            </a:r>
            <a:endParaRPr lang="en-US" sz="11500" b="1" dirty="0" smtClean="0">
              <a:gradFill>
                <a:gsLst>
                  <a:gs pos="0">
                    <a:srgbClr val="007BD3"/>
                  </a:gs>
                  <a:gs pos="100000">
                    <a:srgbClr val="034373"/>
                  </a:gs>
                </a:gsLst>
                <a:lin scaled="0"/>
              </a:gradFill>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283"/>
            <a:ext cx="8229600" cy="1143000"/>
          </a:xfrm>
        </p:spPr>
        <p:txBody>
          <a:bodyPr/>
          <a:lstStyle/>
          <a:p>
            <a:r>
              <a:rPr lang="en-US" dirty="0"/>
              <a:t>Diagnosis</a:t>
            </a:r>
            <a:endParaRPr lang="en-US" dirty="0"/>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96455" y="457200"/>
            <a:ext cx="1947545" cy="1621155"/>
          </a:xfrm>
          <a:prstGeom prst="rect">
            <a:avLst/>
          </a:prstGeom>
        </p:spPr>
      </p:pic>
      <p:pic>
        <p:nvPicPr>
          <p:cNvPr id="91" name="Google Shape;91;p14" descr="Diagnostic criteria for DM | Medicine, Internal medicine, Curriculum"/>
          <p:cNvPicPr preferRelativeResize="0">
            <a:picLocks noChangeAspect="1"/>
          </p:cNvPicPr>
          <p:nvPr>
            <p:ph sz="half" idx="2"/>
          </p:nvPr>
        </p:nvPicPr>
        <p:blipFill rotWithShape="1">
          <a:blip r:embed="rId2"/>
          <a:srcRect/>
          <a:stretch>
            <a:fillRect/>
          </a:stretch>
        </p:blipFill>
        <p:spPr>
          <a:xfrm>
            <a:off x="1066165" y="1905000"/>
            <a:ext cx="6130290" cy="42913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Treatment </a:t>
            </a:r>
            <a:endParaRPr lang="en-US" dirty="0"/>
          </a:p>
        </p:txBody>
      </p:sp>
      <p:sp>
        <p:nvSpPr>
          <p:cNvPr id="3" name="عنصر نائب للمحتوى 2"/>
          <p:cNvSpPr>
            <a:spLocks noGrp="1"/>
          </p:cNvSpPr>
          <p:nvPr>
            <p:ph idx="1"/>
          </p:nvPr>
        </p:nvSpPr>
        <p:spPr/>
        <p:txBody>
          <a:bodyPr/>
          <a:lstStyle/>
          <a:p>
            <a:pPr marL="514350" indent="-514350">
              <a:buFont typeface="+mj-lt"/>
              <a:buAutoNum type="arabicPeriod"/>
            </a:pPr>
            <a:r>
              <a:rPr lang="en-US" dirty="0" smtClean="0"/>
              <a:t>Lifestyle changes</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Oral hypoglycemic drugs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Insulin </a:t>
            </a:r>
            <a:endParaRPr lang="en-US" dirty="0"/>
          </a:p>
        </p:txBody>
      </p:sp>
      <p:pic>
        <p:nvPicPr>
          <p:cNvPr id="4" name="عنصر نائب للمحتوى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91000" y="3680460"/>
            <a:ext cx="4770120" cy="31775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791200"/>
          </a:xfrm>
        </p:spPr>
        <p:txBody>
          <a:bodyPr>
            <a:normAutofit/>
          </a:bodyPr>
          <a:lstStyle/>
          <a:p>
            <a:pPr marL="0" indent="0">
              <a:buNone/>
            </a:pPr>
            <a:r>
              <a:rPr lang="en-US" sz="2800" b="1" dirty="0">
                <a:solidFill>
                  <a:schemeClr val="accent4">
                    <a:lumMod val="75000"/>
                  </a:schemeClr>
                </a:solidFill>
              </a:rPr>
              <a:t>Diet and lifestyle</a:t>
            </a:r>
            <a:endParaRPr lang="en-US" sz="2800" b="1" dirty="0">
              <a:solidFill>
                <a:schemeClr val="accent4">
                  <a:lumMod val="75000"/>
                </a:schemeClr>
              </a:solidFill>
            </a:endParaRPr>
          </a:p>
          <a:p>
            <a:pPr marL="0" indent="0">
              <a:buNone/>
            </a:pPr>
            <a:r>
              <a:rPr lang="en-US" sz="2800" dirty="0"/>
              <a:t>Lifestyle changes, such as taking </a:t>
            </a:r>
            <a:r>
              <a:rPr lang="en-US" sz="2800" u="sng" dirty="0"/>
              <a:t>regular exercise, </a:t>
            </a:r>
            <a:r>
              <a:rPr lang="en-US" sz="2800" u="sng" dirty="0" smtClean="0"/>
              <a:t>weight loss</a:t>
            </a:r>
            <a:r>
              <a:rPr lang="en-US" sz="2800" dirty="0" smtClean="0"/>
              <a:t> - </a:t>
            </a:r>
            <a:r>
              <a:rPr lang="en-US" sz="2800" dirty="0"/>
              <a:t>In extreme cases, bariatric surgery can induce marked weight loss and improvement in HbA1cin patients with type 2 </a:t>
            </a:r>
            <a:r>
              <a:rPr lang="en-US" sz="2800" dirty="0" smtClean="0"/>
              <a:t>diabetes-  , </a:t>
            </a:r>
            <a:r>
              <a:rPr lang="en-US" sz="2800" u="sng" dirty="0" smtClean="0"/>
              <a:t>observing </a:t>
            </a:r>
            <a:r>
              <a:rPr lang="en-US" sz="2800" u="sng" dirty="0"/>
              <a:t>a </a:t>
            </a:r>
            <a:r>
              <a:rPr lang="en-US" sz="2800" u="sng" dirty="0" smtClean="0"/>
              <a:t>healthy </a:t>
            </a:r>
            <a:r>
              <a:rPr lang="en-US" sz="2800" u="sng" dirty="0"/>
              <a:t>diet, reducing alcohol consumption and stopping smoking</a:t>
            </a:r>
            <a:r>
              <a:rPr lang="en-US" sz="2800" dirty="0"/>
              <a:t>, </a:t>
            </a:r>
            <a:r>
              <a:rPr lang="en-US" sz="2800" dirty="0" smtClean="0"/>
              <a:t>are </a:t>
            </a:r>
            <a:r>
              <a:rPr lang="en-US" sz="2800" dirty="0"/>
              <a:t>important but difficult for many to sustain</a:t>
            </a:r>
            <a:r>
              <a:rPr lang="en-US" sz="2800" dirty="0" smtClean="0"/>
              <a:t>.</a:t>
            </a:r>
            <a:endParaRPr lang="en-US" sz="2800" dirty="0"/>
          </a:p>
          <a:p>
            <a:pPr marL="0" indent="0">
              <a:buNone/>
            </a:pPr>
            <a:r>
              <a:rPr lang="en-US" sz="2800" dirty="0" smtClean="0"/>
              <a:t>Should be implemented 1</a:t>
            </a:r>
            <a:r>
              <a:rPr lang="en-US" sz="2800" baseline="30000" dirty="0" smtClean="0"/>
              <a:t>st</a:t>
            </a:r>
            <a:r>
              <a:rPr lang="en-US" sz="2800" dirty="0" smtClean="0"/>
              <a:t> in all patients with T2DM </a:t>
            </a:r>
            <a:endParaRPr lang="en-US" sz="2800" dirty="0"/>
          </a:p>
          <a:p>
            <a:pPr marL="0" indent="0">
              <a:buNone/>
            </a:pPr>
            <a:endParaRPr lang="en-US" sz="2800" dirty="0"/>
          </a:p>
        </p:txBody>
      </p:sp>
      <p:pic>
        <p:nvPicPr>
          <p:cNvPr id="4" name="صورة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685" y="4800600"/>
            <a:ext cx="9067800" cy="2057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591" y="-4864"/>
            <a:ext cx="9129409" cy="6862864"/>
          </a:xfrm>
        </p:spPr>
      </p:pic>
      <p:sp>
        <p:nvSpPr>
          <p:cNvPr id="2" name="Title 1"/>
          <p:cNvSpPr>
            <a:spLocks noGrp="1"/>
          </p:cNvSpPr>
          <p:nvPr>
            <p:ph type="title"/>
          </p:nvPr>
        </p:nvSpPr>
        <p:spPr>
          <a:xfrm>
            <a:off x="457200" y="32426"/>
            <a:ext cx="8229600" cy="805774"/>
          </a:xfrm>
          <a:solidFill>
            <a:schemeClr val="accent1">
              <a:lumMod val="60000"/>
              <a:lumOff val="40000"/>
            </a:schemeClr>
          </a:solidFill>
        </p:spPr>
        <p:txBody>
          <a:bodyPr>
            <a:normAutofit/>
          </a:bodyPr>
          <a:lstStyle/>
          <a:p>
            <a:r>
              <a:rPr lang="en-US" b="1" dirty="0" smtClean="0">
                <a:solidFill>
                  <a:schemeClr val="accent3">
                    <a:lumMod val="40000"/>
                    <a:lumOff val="60000"/>
                  </a:schemeClr>
                </a:solidFill>
              </a:rPr>
              <a:t>Oral hypoglycemic drugs </a:t>
            </a:r>
            <a:endParaRPr lang="en-US" b="1" dirty="0">
              <a:solidFill>
                <a:schemeClr val="accent3">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71780"/>
            <a:ext cx="8229600" cy="5854700"/>
          </a:xfrm>
        </p:spPr>
        <p:txBody>
          <a:bodyPr>
            <a:normAutofit fontScale="70000"/>
          </a:bodyPr>
          <a:p>
            <a:pPr>
              <a:buFont typeface="Wingdings" panose="05000000000000000000" charset="0"/>
              <a:buChar char="v"/>
            </a:pPr>
            <a:r>
              <a:rPr lang="en-US" sz="3335" u="sng"/>
              <a:t>Oral hypoglycemics should be prescribed for all type 2 diabetics</a:t>
            </a:r>
            <a:r>
              <a:rPr lang="en-US" sz="3335"/>
              <a:t>. Metformin is</a:t>
            </a:r>
            <a:endParaRPr lang="en-US" sz="3335"/>
          </a:p>
          <a:p>
            <a:pPr marL="0" indent="0">
              <a:buNone/>
            </a:pPr>
            <a:r>
              <a:rPr lang="en-US" sz="3335"/>
              <a:t>the drug of choice and along with lifestyle intervention should be used in all</a:t>
            </a:r>
            <a:endParaRPr lang="en-US" sz="3335"/>
          </a:p>
          <a:p>
            <a:pPr marL="0" indent="0">
              <a:buNone/>
            </a:pPr>
            <a:r>
              <a:rPr lang="en-US" sz="3335"/>
              <a:t>newly diagnosed patients.</a:t>
            </a:r>
            <a:endParaRPr lang="en-US" sz="3335"/>
          </a:p>
          <a:p>
            <a:pPr marL="0" indent="0">
              <a:buNone/>
            </a:pPr>
            <a:endParaRPr lang="en-US" sz="3335"/>
          </a:p>
          <a:p>
            <a:pPr marL="0" indent="0">
              <a:buNone/>
            </a:pPr>
            <a:endParaRPr lang="en-US" sz="3335"/>
          </a:p>
          <a:p>
            <a:pPr/>
            <a:r>
              <a:rPr lang="en-US" sz="3335"/>
              <a:t>If a patient is </a:t>
            </a:r>
            <a:r>
              <a:rPr lang="en-US" sz="3335" b="1">
                <a:gradFill>
                  <a:gsLst>
                    <a:gs pos="0">
                      <a:srgbClr val="012D86"/>
                    </a:gs>
                    <a:gs pos="100000">
                      <a:srgbClr val="0E2557"/>
                    </a:gs>
                  </a:gsLst>
                  <a:lin scaled="0"/>
                </a:gradFill>
              </a:rPr>
              <a:t>initiated on metformin yet the diabetes does not become wellcontrolled, add a sulfonylurea.</a:t>
            </a:r>
            <a:endParaRPr lang="en-US" sz="3335" b="1">
              <a:gradFill>
                <a:gsLst>
                  <a:gs pos="0">
                    <a:srgbClr val="012D86"/>
                  </a:gs>
                  <a:gs pos="100000">
                    <a:srgbClr val="0E2557"/>
                  </a:gs>
                </a:gsLst>
                <a:lin scaled="0"/>
              </a:gradFill>
            </a:endParaRPr>
          </a:p>
          <a:p>
            <a:r>
              <a:rPr lang="en-US" sz="3335" b="1">
                <a:gradFill>
                  <a:gsLst>
                    <a:gs pos="0">
                      <a:srgbClr val="012D86"/>
                    </a:gs>
                    <a:gs pos="100000">
                      <a:srgbClr val="0E2557"/>
                    </a:gs>
                  </a:gsLst>
                  <a:lin scaled="0"/>
                </a:gradFill>
              </a:rPr>
              <a:t>If a patient is already on sulfonylurea but the diabetes is not   well-controlle add metformin.</a:t>
            </a:r>
            <a:endParaRPr lang="en-US" sz="3335" b="1">
              <a:gradFill>
                <a:gsLst>
                  <a:gs pos="0">
                    <a:srgbClr val="012D86"/>
                  </a:gs>
                  <a:gs pos="100000">
                    <a:srgbClr val="0E2557"/>
                  </a:gs>
                </a:gsLst>
                <a:lin scaled="0"/>
              </a:gradFill>
            </a:endParaRPr>
          </a:p>
          <a:p>
            <a:r>
              <a:rPr lang="en-US" sz="3335" b="1">
                <a:gradFill>
                  <a:gsLst>
                    <a:gs pos="0">
                      <a:srgbClr val="012D86"/>
                    </a:gs>
                    <a:gs pos="100000">
                      <a:srgbClr val="0E2557"/>
                    </a:gs>
                  </a:gsLst>
                  <a:lin scaled="0"/>
                </a:gradFill>
              </a:rPr>
              <a:t>If a patient is already taking both metformin and a sulfonylurea yet there                   is still poor glycemic control, then either switch to insulin or add a glitazone.</a:t>
            </a:r>
            <a:endParaRPr lang="en-US" sz="3335" b="1">
              <a:gradFill>
                <a:gsLst>
                  <a:gs pos="0">
                    <a:srgbClr val="012D86"/>
                  </a:gs>
                  <a:gs pos="100000">
                    <a:srgbClr val="0E2557"/>
                  </a:gs>
                </a:gsLst>
                <a:lin scaled="0"/>
              </a:gradFill>
            </a:endParaRPr>
          </a:p>
          <a:p>
            <a:pPr>
              <a:buNone/>
            </a:pPr>
            <a:endParaRPr lang="en-US" sz="3335"/>
          </a:p>
          <a:p>
            <a:pPr marL="0" indent="0">
              <a:buNone/>
            </a:pPr>
            <a:endParaRPr lang="en-US" sz="3335"/>
          </a:p>
          <a:p>
            <a:pPr marL="0" indent="0">
              <a:buFont typeface="Wingdings" panose="05000000000000000000" charset="0"/>
              <a:buNone/>
            </a:pPr>
            <a:endParaRPr lang="en-US" sz="333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Biguanides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52400" y="990600"/>
            <a:ext cx="8763000" cy="5638800"/>
          </a:xfrm>
        </p:spPr>
        <p:txBody>
          <a:bodyPr>
            <a:normAutofit fontScale="67500"/>
          </a:bodyPr>
          <a:lstStyle/>
          <a:p>
            <a:pPr>
              <a:buFont typeface="Wingdings" panose="05000000000000000000" pitchFamily="2" charset="2"/>
              <a:buChar char="ü"/>
            </a:pPr>
            <a:r>
              <a:rPr lang="en-US" sz="3600" dirty="0" smtClean="0">
                <a:solidFill>
                  <a:srgbClr val="C00000"/>
                </a:solidFill>
              </a:rPr>
              <a:t>Metformin</a:t>
            </a:r>
            <a:endParaRPr lang="en-US" sz="3600" dirty="0" smtClean="0">
              <a:solidFill>
                <a:srgbClr val="C00000"/>
              </a:solidFill>
            </a:endParaRPr>
          </a:p>
          <a:p>
            <a:r>
              <a:rPr lang="en-US" sz="3600" dirty="0" smtClean="0"/>
              <a:t>It is the 1</a:t>
            </a:r>
            <a:r>
              <a:rPr lang="en-US" sz="3600" baseline="30000" dirty="0" smtClean="0"/>
              <a:t>st</a:t>
            </a:r>
            <a:r>
              <a:rPr lang="en-US" sz="3600" dirty="0" smtClean="0"/>
              <a:t> line medication.</a:t>
            </a:r>
            <a:endParaRPr lang="en-US" sz="3600" dirty="0" smtClean="0"/>
          </a:p>
          <a:p>
            <a:r>
              <a:rPr lang="en-US" sz="3600" dirty="0">
                <a:sym typeface="+mn-ea"/>
              </a:rPr>
              <a:t>Metformin is given with food, 2–3 times daily , the usual starting dose is 500mg twice daily</a:t>
            </a:r>
            <a:endParaRPr lang="en-US" sz="3600" dirty="0" smtClean="0"/>
          </a:p>
          <a:p>
            <a:r>
              <a:rPr lang="en-US" sz="3600" dirty="0" smtClean="0"/>
              <a:t>It </a:t>
            </a:r>
            <a:r>
              <a:rPr lang="en-US" sz="3600" dirty="0"/>
              <a:t>improves </a:t>
            </a:r>
            <a:r>
              <a:rPr lang="en-US" sz="3600" b="1" dirty="0">
                <a:solidFill>
                  <a:srgbClr val="C00000"/>
                </a:solidFill>
              </a:rPr>
              <a:t>insulin sensitivity </a:t>
            </a:r>
            <a:r>
              <a:rPr lang="en-US" sz="3600" dirty="0"/>
              <a:t>and peripheral glucose uptake, and impairs both glucose absorption by the gut and hepatic  gluconeogenesis. </a:t>
            </a:r>
            <a:endParaRPr lang="en-US" sz="3600" dirty="0"/>
          </a:p>
          <a:p>
            <a:pPr marL="0" indent="0">
              <a:buNone/>
            </a:pPr>
            <a:endParaRPr lang="en-US" sz="3600" dirty="0"/>
          </a:p>
          <a:p>
            <a:pPr>
              <a:buFont typeface="Wingdings" panose="05000000000000000000" pitchFamily="2" charset="2"/>
              <a:buChar char="q"/>
            </a:pPr>
            <a:r>
              <a:rPr lang="en-US" sz="3600" spc="-5" dirty="0">
                <a:solidFill>
                  <a:schemeClr val="tx2">
                    <a:lumMod val="60000"/>
                    <a:lumOff val="40000"/>
                  </a:schemeClr>
                </a:solidFill>
                <a:latin typeface="Arial" panose="020B0604020202020204"/>
                <a:cs typeface="Arial" panose="020B0604020202020204"/>
              </a:rPr>
              <a:t>Advantages </a:t>
            </a:r>
            <a:r>
              <a:rPr lang="en-US" sz="3600" spc="-5" dirty="0" smtClean="0">
                <a:solidFill>
                  <a:schemeClr val="tx2">
                    <a:lumMod val="60000"/>
                    <a:lumOff val="40000"/>
                  </a:schemeClr>
                </a:solidFill>
                <a:latin typeface="Arial" panose="020B0604020202020204"/>
                <a:cs typeface="Arial" panose="020B0604020202020204"/>
              </a:rPr>
              <a:t>:</a:t>
            </a:r>
            <a:endParaRPr lang="en-US" sz="3600" spc="-5" dirty="0" smtClean="0">
              <a:solidFill>
                <a:schemeClr val="tx2">
                  <a:lumMod val="60000"/>
                  <a:lumOff val="40000"/>
                </a:schemeClr>
              </a:solidFill>
              <a:latin typeface="Arial" panose="020B0604020202020204"/>
              <a:cs typeface="Arial" panose="020B0604020202020204"/>
            </a:endParaRPr>
          </a:p>
          <a:p>
            <a:pPr>
              <a:buFont typeface="Wingdings" panose="05000000000000000000" pitchFamily="2" charset="2"/>
              <a:buChar char="ü"/>
            </a:pPr>
            <a:r>
              <a:rPr lang="en-US" sz="3600" dirty="0" smtClean="0"/>
              <a:t>it </a:t>
            </a:r>
            <a:r>
              <a:rPr lang="en-US" sz="3600" dirty="0"/>
              <a:t>does not increase insulin secretion and seldom causes </a:t>
            </a:r>
            <a:r>
              <a:rPr lang="en-US" sz="3600" dirty="0" err="1"/>
              <a:t>hypoglycaemia</a:t>
            </a:r>
            <a:r>
              <a:rPr lang="en-US" sz="3600" dirty="0"/>
              <a:t>. </a:t>
            </a:r>
            <a:endParaRPr lang="en-US" sz="3600" dirty="0"/>
          </a:p>
          <a:p>
            <a:pPr>
              <a:buFont typeface="Wingdings" panose="05000000000000000000" pitchFamily="2" charset="2"/>
              <a:buChar char="ü"/>
            </a:pPr>
            <a:r>
              <a:rPr lang="en-US" sz="3600" dirty="0" smtClean="0"/>
              <a:t>does </a:t>
            </a:r>
            <a:r>
              <a:rPr lang="en-US" sz="3600" dirty="0"/>
              <a:t>not increase body </a:t>
            </a:r>
            <a:r>
              <a:rPr lang="en-US" sz="3600" dirty="0" err="1" smtClean="0"/>
              <a:t>wt</a:t>
            </a:r>
            <a:endParaRPr lang="en-US" sz="3600" dirty="0" smtClean="0"/>
          </a:p>
          <a:p>
            <a:pPr>
              <a:buFont typeface="Wingdings" panose="05000000000000000000" pitchFamily="2" charset="2"/>
              <a:buChar char="ü"/>
            </a:pPr>
            <a:r>
              <a:rPr lang="en-US" sz="3600" spc="-5" dirty="0">
                <a:solidFill>
                  <a:srgbClr val="282834"/>
                </a:solidFill>
                <a:latin typeface="Arial" panose="020B0604020202020204"/>
                <a:cs typeface="Arial" panose="020B0604020202020204"/>
              </a:rPr>
              <a:t>Improves lipids and endothelial</a:t>
            </a:r>
            <a:r>
              <a:rPr lang="en-US" sz="3600" spc="-30" dirty="0">
                <a:solidFill>
                  <a:srgbClr val="282834"/>
                </a:solidFill>
                <a:latin typeface="Arial" panose="020B0604020202020204"/>
                <a:cs typeface="Arial" panose="020B0604020202020204"/>
              </a:rPr>
              <a:t> </a:t>
            </a:r>
            <a:r>
              <a:rPr lang="en-US" sz="3600" spc="-5" dirty="0" smtClean="0">
                <a:solidFill>
                  <a:srgbClr val="282834"/>
                </a:solidFill>
                <a:latin typeface="Arial" panose="020B0604020202020204"/>
                <a:cs typeface="Arial" panose="020B0604020202020204"/>
              </a:rPr>
              <a:t>function</a:t>
            </a:r>
            <a:endParaRPr lang="en-US" sz="3600" spc="-5" dirty="0" smtClean="0">
              <a:solidFill>
                <a:srgbClr val="282834"/>
              </a:solidFill>
              <a:latin typeface="Arial" panose="020B0604020202020204"/>
              <a:cs typeface="Arial" panose="020B0604020202020204"/>
            </a:endParaRPr>
          </a:p>
          <a:p>
            <a:pPr>
              <a:buFont typeface="Wingdings" panose="05000000000000000000" pitchFamily="2" charset="2"/>
              <a:buChar char="ü"/>
            </a:pPr>
            <a:endParaRPr lang="en-US" sz="3600" spc="-5" dirty="0">
              <a:solidFill>
                <a:srgbClr val="282834"/>
              </a:solidFill>
              <a:latin typeface="Arial" panose="020B0604020202020204"/>
              <a:cs typeface="Arial" panose="020B0604020202020204"/>
            </a:endParaRPr>
          </a:p>
          <a:p>
            <a:pPr marL="0" indent="0">
              <a:buNone/>
            </a:pPr>
            <a:endParaRPr lang="en-US" sz="2400" dirty="0">
              <a:latin typeface="Arial" panose="020B0604020202020204"/>
              <a:cs typeface="Arial" panose="020B0604020202020204"/>
            </a:endParaRPr>
          </a:p>
          <a:p>
            <a:pPr marL="0" indent="0">
              <a:buNone/>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10585</Words>
  <Application>WPS Presentation</Application>
  <PresentationFormat>عرض على الشاشة (3:4)‏</PresentationFormat>
  <Paragraphs>280</Paragraphs>
  <Slides>34</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SimSun</vt:lpstr>
      <vt:lpstr>Wingdings</vt:lpstr>
      <vt:lpstr>Arial</vt:lpstr>
      <vt:lpstr>Courier New</vt:lpstr>
      <vt:lpstr>Calibri</vt:lpstr>
      <vt:lpstr>Microsoft YaHei</vt:lpstr>
      <vt:lpstr>Arial Unicode MS</vt:lpstr>
      <vt:lpstr>Wingdings</vt:lpstr>
      <vt:lpstr>Arial Unicode MS</vt:lpstr>
      <vt:lpstr>Noto Sans Symbols</vt:lpstr>
      <vt:lpstr>Segoe Print</vt:lpstr>
      <vt:lpstr>Californian FB</vt:lpstr>
      <vt:lpstr>Algerian</vt:lpstr>
      <vt:lpstr>Times New Roman</vt:lpstr>
      <vt:lpstr>Office Theme</vt:lpstr>
      <vt:lpstr>Management of diabetes</vt:lpstr>
      <vt:lpstr>PowerPoint 演示文稿</vt:lpstr>
      <vt:lpstr>PowerPoint 演示文稿</vt:lpstr>
      <vt:lpstr>diagnosis</vt:lpstr>
      <vt:lpstr>Treatment </vt:lpstr>
      <vt:lpstr>PowerPoint 演示文稿</vt:lpstr>
      <vt:lpstr>Oral hypoglycemic drugs </vt:lpstr>
      <vt:lpstr>PowerPoint 演示文稿</vt:lpstr>
      <vt:lpstr>Biguanides </vt:lpstr>
      <vt:lpstr>PowerPoint 演示文稿</vt:lpstr>
      <vt:lpstr>PowerPoint 演示文稿</vt:lpstr>
      <vt:lpstr>sulphonylureas </vt:lpstr>
      <vt:lpstr>Meglitinides </vt:lpstr>
      <vt:lpstr>Alpha-glucosidase inhibitors </vt:lpstr>
      <vt:lpstr>Thiazolidinediones </vt:lpstr>
      <vt:lpstr>incretin-based therapies </vt:lpstr>
      <vt:lpstr>GLP-1 receptor agonists</vt:lpstr>
      <vt:lpstr>PowerPoint 演示文稿</vt:lpstr>
      <vt:lpstr>DPP4Is</vt:lpstr>
      <vt:lpstr>PowerPoint 演示文稿</vt:lpstr>
      <vt:lpstr>PowerPoint 演示文稿</vt:lpstr>
      <vt:lpstr>PowerPoint 演示文稿</vt:lpstr>
      <vt:lpstr>PowerPoint 演示文稿</vt:lpstr>
      <vt:lpstr>PowerPoint 演示文稿</vt:lpstr>
      <vt:lpstr>PowerPoint 演示文稿</vt:lpstr>
      <vt:lpstr>The basal/bolus insulin concept</vt:lpstr>
      <vt:lpstr>Insulin</vt:lpstr>
      <vt:lpstr>PowerPoint 演示文稿</vt:lpstr>
      <vt:lpstr>PowerPoint 演示文稿</vt:lpstr>
      <vt:lpstr>insulin dosing regimens </vt:lpstr>
      <vt:lpstr>PowerPoint 演示文稿</vt:lpstr>
      <vt:lpstr>PowerPoint 演示文稿</vt:lpstr>
      <vt:lpstr>Transplantation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&amp; complications  of diabetes</dc:title>
  <dc:creator>mhmd obeidat</dc:creator>
  <cp:lastModifiedBy>Lenovo</cp:lastModifiedBy>
  <cp:revision>32</cp:revision>
  <dcterms:created xsi:type="dcterms:W3CDTF">2019-02-19T05:38:00Z</dcterms:created>
  <dcterms:modified xsi:type="dcterms:W3CDTF">2022-02-16T14:30:45Z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1B88C77AC9E5495882FCF2C112EAF541</vt:lpwstr>
  </property>
  <property fmtid="{D5CDD505-2E9C-101B-9397-08002B2CF9AE}" pid="3" name="KSOProductBuildVer">
    <vt:lpwstr>1033-11.2.0.10443</vt:lpwstr>
  </property>
</Properties>
</file>