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7" r:id="rId4"/>
    <p:sldId id="259" r:id="rId5"/>
    <p:sldId id="280" r:id="rId6"/>
    <p:sldId id="260" r:id="rId7"/>
    <p:sldId id="261" r:id="rId8"/>
    <p:sldId id="282" r:id="rId9"/>
    <p:sldId id="262" r:id="rId10"/>
    <p:sldId id="281" r:id="rId11"/>
    <p:sldId id="263" r:id="rId12"/>
    <p:sldId id="264" r:id="rId13"/>
    <p:sldId id="265" r:id="rId14"/>
    <p:sldId id="266" r:id="rId15"/>
    <p:sldId id="279" r:id="rId16"/>
    <p:sldId id="267" r:id="rId17"/>
    <p:sldId id="268"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0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61E73F-1A5B-43EC-AC40-02F8C2E655B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292479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1E73F-1A5B-43EC-AC40-02F8C2E655B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133290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1E73F-1A5B-43EC-AC40-02F8C2E655B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114458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1E73F-1A5B-43EC-AC40-02F8C2E655B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176176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1E73F-1A5B-43EC-AC40-02F8C2E655B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333262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61E73F-1A5B-43EC-AC40-02F8C2E655B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12830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61E73F-1A5B-43EC-AC40-02F8C2E655B9}"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154522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61E73F-1A5B-43EC-AC40-02F8C2E655B9}"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382029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1E73F-1A5B-43EC-AC40-02F8C2E655B9}"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355635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61E73F-1A5B-43EC-AC40-02F8C2E655B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206653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61E73F-1A5B-43EC-AC40-02F8C2E655B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39953-D7D5-4E20-8874-07A14E232069}" type="slidenum">
              <a:rPr lang="en-US" smtClean="0"/>
              <a:t>‹#›</a:t>
            </a:fld>
            <a:endParaRPr lang="en-US"/>
          </a:p>
        </p:txBody>
      </p:sp>
    </p:spTree>
    <p:extLst>
      <p:ext uri="{BB962C8B-B14F-4D97-AF65-F5344CB8AC3E}">
        <p14:creationId xmlns:p14="http://schemas.microsoft.com/office/powerpoint/2010/main" val="94603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1E73F-1A5B-43EC-AC40-02F8C2E655B9}"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39953-D7D5-4E20-8874-07A14E232069}" type="slidenum">
              <a:rPr lang="en-US" smtClean="0"/>
              <a:t>‹#›</a:t>
            </a:fld>
            <a:endParaRPr lang="en-US"/>
          </a:p>
        </p:txBody>
      </p:sp>
    </p:spTree>
    <p:extLst>
      <p:ext uri="{BB962C8B-B14F-4D97-AF65-F5344CB8AC3E}">
        <p14:creationId xmlns:p14="http://schemas.microsoft.com/office/powerpoint/2010/main" val="2417710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461" y="2494722"/>
            <a:ext cx="9144000" cy="2387600"/>
          </a:xfrm>
        </p:spPr>
        <p:txBody>
          <a:bodyPr/>
          <a:lstStyle/>
          <a:p>
            <a:pPr>
              <a:defRPr/>
            </a:pPr>
            <a:r>
              <a:rPr lang="en-US" altLang="en-US" sz="6600" b="1" dirty="0">
                <a:latin typeface="Times New Roman" panose="02020603050405020304" pitchFamily="18" charset="0"/>
                <a:cs typeface="Times New Roman" panose="02020603050405020304" pitchFamily="18" charset="0"/>
              </a:rPr>
              <a:t>The </a:t>
            </a:r>
            <a:r>
              <a:rPr lang="en-US" sz="6600" b="1" dirty="0">
                <a:latin typeface="Times New Roman" panose="02020603050405020304" pitchFamily="18" charset="0"/>
                <a:cs typeface="Times New Roman" panose="02020603050405020304" pitchFamily="18" charset="0"/>
              </a:rPr>
              <a:t>Integumentary</a:t>
            </a:r>
            <a:r>
              <a:rPr lang="en-US" altLang="en-US" sz="6600" b="1" dirty="0">
                <a:latin typeface="Times New Roman" panose="02020603050405020304" pitchFamily="18" charset="0"/>
                <a:cs typeface="Times New Roman" panose="02020603050405020304" pitchFamily="18" charset="0"/>
              </a:rPr>
              <a:t> System</a:t>
            </a:r>
            <a:endParaRPr lang="en-US" dirty="0"/>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l="53619" t="35616" r="19514" b="22572"/>
          <a:stretch>
            <a:fillRect/>
          </a:stretch>
        </p:blipFill>
        <p:spPr bwMode="auto">
          <a:xfrm>
            <a:off x="9969992" y="121295"/>
            <a:ext cx="2082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03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Subcutaneous layer</a:t>
            </a:r>
            <a:r>
              <a:rPr lang="en-US" dirty="0"/>
              <a:t>, also called </a:t>
            </a:r>
            <a:r>
              <a:rPr lang="en-US" b="1" i="1" dirty="0"/>
              <a:t>hypodermis</a:t>
            </a:r>
            <a:endParaRPr lang="en-US" dirty="0"/>
          </a:p>
        </p:txBody>
      </p:sp>
      <p:sp>
        <p:nvSpPr>
          <p:cNvPr id="3" name="Content Placeholder 2"/>
          <p:cNvSpPr>
            <a:spLocks noGrp="1"/>
          </p:cNvSpPr>
          <p:nvPr>
            <p:ph idx="1"/>
          </p:nvPr>
        </p:nvSpPr>
        <p:spPr/>
        <p:txBody>
          <a:bodyPr/>
          <a:lstStyle/>
          <a:p>
            <a:r>
              <a:rPr lang="en-US" dirty="0"/>
              <a:t>It binds the dermis to underlying structures. </a:t>
            </a:r>
          </a:p>
          <a:p>
            <a:r>
              <a:rPr lang="en-US" dirty="0"/>
              <a:t>It is composed primarily of </a:t>
            </a:r>
            <a:r>
              <a:rPr lang="en-US" u="sng" dirty="0"/>
              <a:t>loose</a:t>
            </a:r>
            <a:r>
              <a:rPr lang="en-US" dirty="0"/>
              <a:t> connective tissue and </a:t>
            </a:r>
            <a:r>
              <a:rPr lang="en-US" b="1" u="sng" dirty="0"/>
              <a:t>adipose</a:t>
            </a:r>
            <a:r>
              <a:rPr lang="en-US" b="1" dirty="0"/>
              <a:t> </a:t>
            </a:r>
            <a:r>
              <a:rPr lang="en-US" dirty="0"/>
              <a:t>(fat) tissue interlaced with blood vessels. </a:t>
            </a:r>
          </a:p>
          <a:p>
            <a:r>
              <a:rPr lang="en-US" dirty="0"/>
              <a:t>It stores fats, insulates and cushions the body, and regulates temperature.</a:t>
            </a:r>
          </a:p>
          <a:p>
            <a:pPr marL="0" indent="0">
              <a:buNone/>
            </a:pPr>
            <a:endParaRPr lang="en-US" dirty="0"/>
          </a:p>
        </p:txBody>
      </p:sp>
    </p:spTree>
    <p:extLst>
      <p:ext uri="{BB962C8B-B14F-4D97-AF65-F5344CB8AC3E}">
        <p14:creationId xmlns:p14="http://schemas.microsoft.com/office/powerpoint/2010/main" val="118471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366" t="19289" r="15261" b="8039"/>
          <a:stretch/>
        </p:blipFill>
        <p:spPr>
          <a:xfrm>
            <a:off x="914401" y="259307"/>
            <a:ext cx="11000096" cy="6469039"/>
          </a:xfrm>
          <a:prstGeom prst="rect">
            <a:avLst/>
          </a:prstGeom>
          <a:ln>
            <a:noFill/>
          </a:ln>
          <a:effectLst>
            <a:softEdge rad="112500"/>
          </a:effectLst>
        </p:spPr>
      </p:pic>
    </p:spTree>
    <p:extLst>
      <p:ext uri="{BB962C8B-B14F-4D97-AF65-F5344CB8AC3E}">
        <p14:creationId xmlns:p14="http://schemas.microsoft.com/office/powerpoint/2010/main" val="217465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Accessory Organs of the Skin</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a:t>Glands</a:t>
            </a:r>
          </a:p>
          <a:p>
            <a:r>
              <a:rPr lang="en-US" dirty="0"/>
              <a:t>Two important glands located in the dermis produce secretions: the </a:t>
            </a:r>
            <a:r>
              <a:rPr lang="en-US" b="1" dirty="0"/>
              <a:t>sudoriferous (</a:t>
            </a:r>
            <a:r>
              <a:rPr lang="en-US" b="1" dirty="0">
                <a:solidFill>
                  <a:srgbClr val="FF0000"/>
                </a:solidFill>
              </a:rPr>
              <a:t>sweat</a:t>
            </a:r>
            <a:r>
              <a:rPr lang="en-US" b="1" dirty="0"/>
              <a:t>) glands </a:t>
            </a:r>
            <a:r>
              <a:rPr lang="en-US" dirty="0"/>
              <a:t>produce sweat and the </a:t>
            </a:r>
            <a:r>
              <a:rPr lang="en-US" b="1" dirty="0">
                <a:solidFill>
                  <a:srgbClr val="FF0000"/>
                </a:solidFill>
              </a:rPr>
              <a:t>sebaceous</a:t>
            </a:r>
            <a:r>
              <a:rPr lang="en-US" b="1" dirty="0"/>
              <a:t> (oil) glands </a:t>
            </a:r>
            <a:r>
              <a:rPr lang="en-US" dirty="0"/>
              <a:t>produce oil. </a:t>
            </a:r>
          </a:p>
          <a:p>
            <a:r>
              <a:rPr lang="en-US" dirty="0"/>
              <a:t>These two glands are </a:t>
            </a:r>
            <a:r>
              <a:rPr lang="en-US" b="1" dirty="0">
                <a:solidFill>
                  <a:srgbClr val="FF0000"/>
                </a:solidFill>
              </a:rPr>
              <a:t>exocrine </a:t>
            </a:r>
            <a:r>
              <a:rPr lang="en-US" b="1" dirty="0"/>
              <a:t>glands </a:t>
            </a:r>
            <a:r>
              <a:rPr lang="en-US" dirty="0"/>
              <a:t>because they secrete substances through ducts to an outer surface of the body rather than directly into the bloodstream. </a:t>
            </a:r>
          </a:p>
          <a:p>
            <a:r>
              <a:rPr lang="en-US" dirty="0"/>
              <a:t>The sudoriferous glands secrete sweat onto the surface of the skin through </a:t>
            </a:r>
            <a:r>
              <a:rPr lang="en-US" dirty="0">
                <a:solidFill>
                  <a:srgbClr val="FF0000"/>
                </a:solidFill>
              </a:rPr>
              <a:t>pores</a:t>
            </a:r>
            <a:r>
              <a:rPr lang="en-US" dirty="0"/>
              <a:t>. Pores are most plentiful on the palms, soles, forehead, and </a:t>
            </a:r>
            <a:r>
              <a:rPr lang="en-US" b="1" dirty="0"/>
              <a:t>axillae </a:t>
            </a:r>
            <a:r>
              <a:rPr lang="en-US" dirty="0"/>
              <a:t>(armpits). The main functions of the sudoriferous glands are to cool the body by evaporation, excrete waste products, and moisten surface cells.</a:t>
            </a:r>
          </a:p>
        </p:txBody>
      </p:sp>
    </p:spTree>
    <p:extLst>
      <p:ext uri="{BB962C8B-B14F-4D97-AF65-F5344CB8AC3E}">
        <p14:creationId xmlns:p14="http://schemas.microsoft.com/office/powerpoint/2010/main" val="239848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Accessory Organs of the Skin</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u="sng" dirty="0"/>
              <a:t>The sebaceous glands </a:t>
            </a:r>
            <a:r>
              <a:rPr lang="en-US" dirty="0"/>
              <a:t>are filled with cells, the centers of which contain fatty droplets. As these cells disintegrate, they yield an oily secretion called </a:t>
            </a:r>
            <a:r>
              <a:rPr lang="en-US" b="1" i="1" dirty="0">
                <a:solidFill>
                  <a:srgbClr val="FF0000"/>
                </a:solidFill>
              </a:rPr>
              <a:t>sebum</a:t>
            </a:r>
            <a:r>
              <a:rPr lang="en-US" b="1" i="1" dirty="0"/>
              <a:t>. </a:t>
            </a:r>
            <a:r>
              <a:rPr lang="en-US" dirty="0"/>
              <a:t>The </a:t>
            </a:r>
            <a:r>
              <a:rPr lang="en-US" u="sng" dirty="0"/>
              <a:t>acidic </a:t>
            </a:r>
            <a:r>
              <a:rPr lang="en-US" dirty="0"/>
              <a:t>nature of sebum helps destroy harmful organisms on the skin, thus preventing infection. When </a:t>
            </a:r>
            <a:r>
              <a:rPr lang="en-US" b="1" dirty="0" err="1"/>
              <a:t>ductules</a:t>
            </a:r>
            <a:r>
              <a:rPr lang="en-US" b="1" dirty="0"/>
              <a:t> </a:t>
            </a:r>
            <a:r>
              <a:rPr lang="en-US" dirty="0"/>
              <a:t>of the sebaceous glands become blocked, </a:t>
            </a:r>
            <a:r>
              <a:rPr lang="en-US" u="sng" dirty="0"/>
              <a:t>acne</a:t>
            </a:r>
            <a:r>
              <a:rPr lang="en-US" dirty="0"/>
              <a:t> may result. </a:t>
            </a:r>
          </a:p>
          <a:p>
            <a:pPr marL="0" indent="0">
              <a:buNone/>
            </a:pPr>
            <a:r>
              <a:rPr lang="en-US" dirty="0"/>
              <a:t> Sex hormones, particularly </a:t>
            </a:r>
            <a:r>
              <a:rPr lang="en-US" b="1" dirty="0"/>
              <a:t>androgens </a:t>
            </a:r>
            <a:r>
              <a:rPr lang="en-US" dirty="0"/>
              <a:t>regulate production and secretion of sebum.</a:t>
            </a:r>
          </a:p>
        </p:txBody>
      </p:sp>
      <p:pic>
        <p:nvPicPr>
          <p:cNvPr id="5" name="Content Placeholder 4"/>
          <p:cNvPicPr>
            <a:picLocks noGrp="1" noChangeAspect="1"/>
          </p:cNvPicPr>
          <p:nvPr>
            <p:ph sz="half" idx="2"/>
          </p:nvPr>
        </p:nvPicPr>
        <p:blipFill rotWithShape="1">
          <a:blip r:embed="rId2"/>
          <a:srcRect l="33008" t="21186" r="11192" b="10217"/>
          <a:stretch/>
        </p:blipFill>
        <p:spPr>
          <a:xfrm>
            <a:off x="6755642" y="1825624"/>
            <a:ext cx="5010367" cy="4015617"/>
          </a:xfrm>
          <a:prstGeom prst="rect">
            <a:avLst/>
          </a:prstGeom>
        </p:spPr>
      </p:pic>
    </p:spTree>
    <p:extLst>
      <p:ext uri="{BB962C8B-B14F-4D97-AF65-F5344CB8AC3E}">
        <p14:creationId xmlns:p14="http://schemas.microsoft.com/office/powerpoint/2010/main" val="382900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Hair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b="1" dirty="0"/>
          </a:p>
          <a:p>
            <a:pPr marL="0" indent="0">
              <a:buNone/>
            </a:pPr>
            <a:r>
              <a:rPr lang="en-US" dirty="0"/>
              <a:t>Hair is found on nearly all parts of the body </a:t>
            </a:r>
            <a:r>
              <a:rPr lang="en-US" u="sng" dirty="0"/>
              <a:t>except</a:t>
            </a:r>
            <a:r>
              <a:rPr lang="en-US" dirty="0"/>
              <a:t> for the lips, nipples, palms of the hands, soles of the feet, and parts of the external genitalia. The </a:t>
            </a:r>
            <a:r>
              <a:rPr lang="en-US" u="sng" dirty="0"/>
              <a:t>visible</a:t>
            </a:r>
            <a:r>
              <a:rPr lang="en-US" dirty="0"/>
              <a:t> part of the hair is the </a:t>
            </a:r>
            <a:r>
              <a:rPr lang="en-US" b="1" dirty="0">
                <a:solidFill>
                  <a:srgbClr val="FF0000"/>
                </a:solidFill>
              </a:rPr>
              <a:t>hair shaft</a:t>
            </a:r>
            <a:r>
              <a:rPr lang="en-US" dirty="0"/>
              <a:t>; the part that is embedded in the dermis is the </a:t>
            </a:r>
            <a:r>
              <a:rPr lang="en-US" dirty="0">
                <a:solidFill>
                  <a:srgbClr val="FF0000"/>
                </a:solidFill>
              </a:rPr>
              <a:t>hair root</a:t>
            </a:r>
            <a:r>
              <a:rPr lang="en-US" dirty="0"/>
              <a:t>. </a:t>
            </a:r>
          </a:p>
          <a:p>
            <a:pPr marL="0" indent="0">
              <a:buNone/>
            </a:pPr>
            <a:r>
              <a:rPr lang="en-US" dirty="0"/>
              <a:t>The root, together with its coverings, forms the </a:t>
            </a:r>
            <a:r>
              <a:rPr lang="en-US" b="1" u="sng" dirty="0"/>
              <a:t>hair follicle</a:t>
            </a:r>
            <a:r>
              <a:rPr lang="en-US" b="1" dirty="0"/>
              <a:t>. </a:t>
            </a:r>
            <a:r>
              <a:rPr lang="en-US" dirty="0"/>
              <a:t>At the bottom of the follicle is a loop of capillaries enclosed in a covering called the </a:t>
            </a:r>
            <a:r>
              <a:rPr lang="en-US" b="1" dirty="0"/>
              <a:t>papilla. </a:t>
            </a:r>
            <a:r>
              <a:rPr lang="en-US" dirty="0"/>
              <a:t>The cluster of epithelial cells lying over the papilla reproduces and is responsible for the eventual formation of the hair shaft. As long as these cells remain alive, hair will regenerate even if it is cut, plucked, or otherwise removed. </a:t>
            </a:r>
          </a:p>
          <a:p>
            <a:pPr marL="0" indent="0">
              <a:buNone/>
            </a:pPr>
            <a:r>
              <a:rPr lang="en-US" b="1" u="sng" dirty="0"/>
              <a:t>Alopecia </a:t>
            </a:r>
            <a:r>
              <a:rPr lang="en-US" dirty="0"/>
              <a:t>(baldness) occurs when the hairs of the scalp are not replaced because of death of the papillae (</a:t>
            </a:r>
            <a:r>
              <a:rPr lang="en-US" dirty="0" err="1"/>
              <a:t>singular,</a:t>
            </a:r>
            <a:r>
              <a:rPr lang="en-US" i="1" dirty="0" err="1"/>
              <a:t>papilla</a:t>
            </a:r>
            <a:r>
              <a:rPr lang="en-US" dirty="0"/>
              <a:t>).</a:t>
            </a:r>
          </a:p>
        </p:txBody>
      </p:sp>
    </p:spTree>
    <p:extLst>
      <p:ext uri="{BB962C8B-B14F-4D97-AF65-F5344CB8AC3E}">
        <p14:creationId xmlns:p14="http://schemas.microsoft.com/office/powerpoint/2010/main" val="2824350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418" t="18692" r="26455" b="10229"/>
          <a:stretch/>
        </p:blipFill>
        <p:spPr>
          <a:xfrm>
            <a:off x="6428095" y="573206"/>
            <a:ext cx="5529415" cy="5882185"/>
          </a:xfrm>
          <a:prstGeom prst="rect">
            <a:avLst/>
          </a:prstGeom>
          <a:ln>
            <a:noFill/>
          </a:ln>
          <a:effectLst>
            <a:softEdge rad="112500"/>
          </a:effectLst>
        </p:spPr>
      </p:pic>
      <p:pic>
        <p:nvPicPr>
          <p:cNvPr id="11" name="Content Placeholder 10"/>
          <p:cNvPicPr>
            <a:picLocks noGrp="1" noChangeAspect="1"/>
          </p:cNvPicPr>
          <p:nvPr>
            <p:ph sz="half" idx="1"/>
          </p:nvPr>
        </p:nvPicPr>
        <p:blipFill rotWithShape="1">
          <a:blip r:embed="rId3"/>
          <a:srcRect l="32551" t="21473" r="32855" b="17334"/>
          <a:stretch/>
        </p:blipFill>
        <p:spPr>
          <a:xfrm>
            <a:off x="883746" y="1825625"/>
            <a:ext cx="4855874" cy="4351338"/>
          </a:xfrm>
          <a:prstGeom prst="rect">
            <a:avLst/>
          </a:prstGeom>
        </p:spPr>
      </p:pic>
      <p:sp>
        <p:nvSpPr>
          <p:cNvPr id="10" name="Content Placeholder 9"/>
          <p:cNvSpPr>
            <a:spLocks noGrp="1"/>
          </p:cNvSpPr>
          <p:nvPr>
            <p:ph sz="half" idx="2"/>
          </p:nvPr>
        </p:nvSpPr>
        <p:spPr>
          <a:xfrm>
            <a:off x="6302326" y="1839693"/>
            <a:ext cx="5655184" cy="4351338"/>
          </a:xfrm>
        </p:spPr>
        <p:txBody>
          <a:bodyPr/>
          <a:lstStyle/>
          <a:p>
            <a:endParaRPr lang="en-US" dirty="0"/>
          </a:p>
        </p:txBody>
      </p:sp>
    </p:spTree>
    <p:extLst>
      <p:ext uri="{BB962C8B-B14F-4D97-AF65-F5344CB8AC3E}">
        <p14:creationId xmlns:p14="http://schemas.microsoft.com/office/powerpoint/2010/main" val="190362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Nails</a:t>
            </a:r>
            <a:endParaRPr lang="en-US" dirty="0"/>
          </a:p>
        </p:txBody>
      </p:sp>
      <p:sp>
        <p:nvSpPr>
          <p:cNvPr id="3" name="Content Placeholder 2"/>
          <p:cNvSpPr>
            <a:spLocks noGrp="1"/>
          </p:cNvSpPr>
          <p:nvPr>
            <p:ph idx="1"/>
          </p:nvPr>
        </p:nvSpPr>
        <p:spPr/>
        <p:txBody>
          <a:bodyPr>
            <a:normAutofit/>
          </a:bodyPr>
          <a:lstStyle/>
          <a:p>
            <a:pPr marL="0" indent="0">
              <a:buNone/>
            </a:pPr>
            <a:r>
              <a:rPr lang="en-US" dirty="0"/>
              <a:t>Nails protect the tips of the fingers and toes from bruises and injuries. Each nail is formed in the </a:t>
            </a:r>
            <a:r>
              <a:rPr lang="en-US" b="1" u="sng" dirty="0"/>
              <a:t>nail root </a:t>
            </a:r>
            <a:r>
              <a:rPr lang="en-US" dirty="0"/>
              <a:t>and is composed of keratinized stratified squamous epithelial cells producing a very tough covering. As the nail grows, it stays attached and slides forward over the layer of epithelium called the </a:t>
            </a:r>
            <a:r>
              <a:rPr lang="en-US" b="1" dirty="0"/>
              <a:t>nail bed.</a:t>
            </a:r>
          </a:p>
          <a:p>
            <a:pPr marL="0" indent="0">
              <a:buNone/>
            </a:pPr>
            <a:r>
              <a:rPr lang="en-US" dirty="0"/>
              <a:t>This epithelial layer is continuous with the epithelium of the skin. Most of the </a:t>
            </a:r>
            <a:r>
              <a:rPr lang="en-US" b="1" dirty="0"/>
              <a:t>nail body </a:t>
            </a:r>
            <a:r>
              <a:rPr lang="en-US" dirty="0"/>
              <a:t>appears pink because of the underlying vascular tissue. The half-moon–shaped area at the base of the nail, the </a:t>
            </a:r>
            <a:r>
              <a:rPr lang="en-US" b="1" dirty="0" err="1"/>
              <a:t>lunula</a:t>
            </a:r>
            <a:r>
              <a:rPr lang="en-US" dirty="0"/>
              <a:t>, is the region where new growth occurs. The </a:t>
            </a:r>
            <a:r>
              <a:rPr lang="en-US" dirty="0" err="1"/>
              <a:t>lunula</a:t>
            </a:r>
            <a:r>
              <a:rPr lang="en-US" dirty="0"/>
              <a:t> has a whitish appearance because the vascular tissue underneath does not show through. </a:t>
            </a:r>
          </a:p>
        </p:txBody>
      </p:sp>
    </p:spTree>
    <p:extLst>
      <p:ext uri="{BB962C8B-B14F-4D97-AF65-F5344CB8AC3E}">
        <p14:creationId xmlns:p14="http://schemas.microsoft.com/office/powerpoint/2010/main" val="173920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664" t="26855" r="8434" b="12021"/>
          <a:stretch/>
        </p:blipFill>
        <p:spPr>
          <a:xfrm>
            <a:off x="450377" y="559559"/>
            <a:ext cx="11532358" cy="5909480"/>
          </a:xfrm>
          <a:prstGeom prst="rect">
            <a:avLst/>
          </a:prstGeom>
        </p:spPr>
      </p:pic>
    </p:spTree>
    <p:extLst>
      <p:ext uri="{BB962C8B-B14F-4D97-AF65-F5344CB8AC3E}">
        <p14:creationId xmlns:p14="http://schemas.microsoft.com/office/powerpoint/2010/main" val="299968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246" t="21205" r="9604" b="10946"/>
          <a:stretch/>
        </p:blipFill>
        <p:spPr>
          <a:xfrm>
            <a:off x="385842" y="232012"/>
            <a:ext cx="10996391" cy="6400800"/>
          </a:xfrm>
          <a:prstGeom prst="rect">
            <a:avLst/>
          </a:prstGeom>
        </p:spPr>
      </p:pic>
    </p:spTree>
    <p:extLst>
      <p:ext uri="{BB962C8B-B14F-4D97-AF65-F5344CB8AC3E}">
        <p14:creationId xmlns:p14="http://schemas.microsoft.com/office/powerpoint/2010/main" val="312934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246" t="13116" r="4179" b="17198"/>
          <a:stretch/>
        </p:blipFill>
        <p:spPr>
          <a:xfrm>
            <a:off x="266586" y="260217"/>
            <a:ext cx="11354939" cy="6155141"/>
          </a:xfrm>
          <a:prstGeom prst="rect">
            <a:avLst/>
          </a:prstGeom>
        </p:spPr>
      </p:pic>
    </p:spTree>
    <p:extLst>
      <p:ext uri="{BB962C8B-B14F-4D97-AF65-F5344CB8AC3E}">
        <p14:creationId xmlns:p14="http://schemas.microsoft.com/office/powerpoint/2010/main" val="154566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a:t>
            </a:r>
          </a:p>
        </p:txBody>
      </p:sp>
      <p:sp>
        <p:nvSpPr>
          <p:cNvPr id="3" name="Subtitle 2"/>
          <p:cNvSpPr>
            <a:spLocks noGrp="1"/>
          </p:cNvSpPr>
          <p:nvPr>
            <p:ph idx="1"/>
          </p:nvPr>
        </p:nvSpPr>
        <p:spPr/>
        <p:txBody>
          <a:bodyPr>
            <a:normAutofit/>
          </a:bodyPr>
          <a:lstStyle/>
          <a:p>
            <a:r>
              <a:rPr lang="en-US" b="1" u="sng" dirty="0"/>
              <a:t>The skin</a:t>
            </a:r>
            <a:r>
              <a:rPr lang="en-US" dirty="0"/>
              <a:t>, also called </a:t>
            </a:r>
            <a:r>
              <a:rPr lang="en-US" i="1" dirty="0"/>
              <a:t>integument, </a:t>
            </a:r>
            <a:r>
              <a:rPr lang="en-US" dirty="0"/>
              <a:t>is the largest organ in the body. Together with its </a:t>
            </a:r>
            <a:r>
              <a:rPr lang="en-US" b="1" u="sng" dirty="0"/>
              <a:t>accessory organs </a:t>
            </a:r>
            <a:r>
              <a:rPr lang="en-US" dirty="0"/>
              <a:t>(hair, nails, and glands), the skin makes up the </a:t>
            </a:r>
            <a:r>
              <a:rPr lang="en-US" b="1" dirty="0"/>
              <a:t>integumentary system. </a:t>
            </a:r>
          </a:p>
          <a:p>
            <a:endParaRPr lang="en-US" dirty="0"/>
          </a:p>
          <a:p>
            <a:pPr marL="0" indent="0">
              <a:buNone/>
            </a:pPr>
            <a:endParaRPr lang="en-US" dirty="0"/>
          </a:p>
          <a:p>
            <a:r>
              <a:rPr lang="en-US" dirty="0"/>
              <a:t>It’s a system of distinct tissues includes </a:t>
            </a:r>
            <a:r>
              <a:rPr lang="en-US" u="sng" dirty="0"/>
              <a:t>glands</a:t>
            </a:r>
            <a:r>
              <a:rPr lang="en-US" dirty="0"/>
              <a:t> that produce several types of secretions, </a:t>
            </a:r>
            <a:r>
              <a:rPr lang="en-US" u="sng" dirty="0"/>
              <a:t>nerves</a:t>
            </a:r>
            <a:r>
              <a:rPr lang="en-US" dirty="0"/>
              <a:t> that transmit impulses, and </a:t>
            </a:r>
            <a:r>
              <a:rPr lang="en-US" u="sng" dirty="0"/>
              <a:t>blood vessels </a:t>
            </a:r>
            <a:r>
              <a:rPr lang="en-US" dirty="0"/>
              <a:t>that help regulate body temperature. </a:t>
            </a:r>
          </a:p>
        </p:txBody>
      </p:sp>
    </p:spTree>
    <p:extLst>
      <p:ext uri="{BB962C8B-B14F-4D97-AF65-F5344CB8AC3E}">
        <p14:creationId xmlns:p14="http://schemas.microsoft.com/office/powerpoint/2010/main" val="3989391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477" t="12145" r="2724" b="54829"/>
          <a:stretch/>
        </p:blipFill>
        <p:spPr>
          <a:xfrm>
            <a:off x="225581" y="1029115"/>
            <a:ext cx="11839040" cy="4648354"/>
          </a:xfrm>
          <a:prstGeom prst="rect">
            <a:avLst/>
          </a:prstGeom>
        </p:spPr>
      </p:pic>
    </p:spTree>
    <p:extLst>
      <p:ext uri="{BB962C8B-B14F-4D97-AF65-F5344CB8AC3E}">
        <p14:creationId xmlns:p14="http://schemas.microsoft.com/office/powerpoint/2010/main" val="89865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030" t="19289" r="2388" b="8238"/>
          <a:stretch/>
        </p:blipFill>
        <p:spPr>
          <a:xfrm>
            <a:off x="202928" y="204716"/>
            <a:ext cx="11989072" cy="6475863"/>
          </a:xfrm>
          <a:prstGeom prst="rect">
            <a:avLst/>
          </a:prstGeom>
        </p:spPr>
      </p:pic>
    </p:spTree>
    <p:extLst>
      <p:ext uri="{BB962C8B-B14F-4D97-AF65-F5344CB8AC3E}">
        <p14:creationId xmlns:p14="http://schemas.microsoft.com/office/powerpoint/2010/main" val="202964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358" t="12718" r="3172" b="9433"/>
          <a:stretch/>
        </p:blipFill>
        <p:spPr>
          <a:xfrm>
            <a:off x="0" y="150125"/>
            <a:ext cx="12026140" cy="6707875"/>
          </a:xfrm>
          <a:prstGeom prst="rect">
            <a:avLst/>
          </a:prstGeom>
        </p:spPr>
      </p:pic>
    </p:spTree>
    <p:extLst>
      <p:ext uri="{BB962C8B-B14F-4D97-AF65-F5344CB8AC3E}">
        <p14:creationId xmlns:p14="http://schemas.microsoft.com/office/powerpoint/2010/main" val="112272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858" t="12917" r="9216" b="9433"/>
          <a:stretch/>
        </p:blipFill>
        <p:spPr>
          <a:xfrm>
            <a:off x="204716" y="0"/>
            <a:ext cx="11696131" cy="6778374"/>
          </a:xfrm>
          <a:prstGeom prst="rect">
            <a:avLst/>
          </a:prstGeom>
        </p:spPr>
      </p:pic>
    </p:spTree>
    <p:extLst>
      <p:ext uri="{BB962C8B-B14F-4D97-AF65-F5344CB8AC3E}">
        <p14:creationId xmlns:p14="http://schemas.microsoft.com/office/powerpoint/2010/main" val="224673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135" t="12918" r="19179" b="10030"/>
          <a:stretch/>
        </p:blipFill>
        <p:spPr>
          <a:xfrm>
            <a:off x="1023582" y="538014"/>
            <a:ext cx="9840036" cy="6149389"/>
          </a:xfrm>
          <a:prstGeom prst="rect">
            <a:avLst/>
          </a:prstGeom>
        </p:spPr>
      </p:pic>
    </p:spTree>
    <p:extLst>
      <p:ext uri="{BB962C8B-B14F-4D97-AF65-F5344CB8AC3E}">
        <p14:creationId xmlns:p14="http://schemas.microsoft.com/office/powerpoint/2010/main" val="242750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Epidermis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It is relatively </a:t>
            </a:r>
            <a:r>
              <a:rPr lang="en-US" dirty="0">
                <a:solidFill>
                  <a:srgbClr val="FF0000"/>
                </a:solidFill>
              </a:rPr>
              <a:t>thin</a:t>
            </a:r>
            <a:r>
              <a:rPr lang="en-US" dirty="0"/>
              <a:t> over most areas but is </a:t>
            </a:r>
            <a:r>
              <a:rPr lang="en-US" dirty="0">
                <a:solidFill>
                  <a:srgbClr val="FF0000"/>
                </a:solidFill>
              </a:rPr>
              <a:t>thickest </a:t>
            </a:r>
            <a:r>
              <a:rPr lang="en-US" dirty="0"/>
              <a:t>on the palms of the hands and the soles of the feet. </a:t>
            </a:r>
          </a:p>
          <a:p>
            <a:r>
              <a:rPr lang="en-US" dirty="0"/>
              <a:t>The epidermis is composed of several sublayers called </a:t>
            </a:r>
            <a:r>
              <a:rPr lang="en-US" b="1" i="1" dirty="0"/>
              <a:t>strata (only 2 are mentioned here for their importance).</a:t>
            </a:r>
          </a:p>
          <a:p>
            <a:pPr marL="514350" indent="-514350">
              <a:buFont typeface="+mj-lt"/>
              <a:buAutoNum type="arabicPeriod"/>
            </a:pPr>
            <a:r>
              <a:rPr lang="en-US" dirty="0"/>
              <a:t>The </a:t>
            </a:r>
            <a:r>
              <a:rPr lang="en-US" b="1" u="sng" dirty="0"/>
              <a:t>stratum corneum </a:t>
            </a:r>
            <a:r>
              <a:rPr lang="en-US" dirty="0"/>
              <a:t>is composed of </a:t>
            </a:r>
            <a:r>
              <a:rPr lang="en-US" dirty="0">
                <a:solidFill>
                  <a:srgbClr val="FF0000"/>
                </a:solidFill>
              </a:rPr>
              <a:t>dead </a:t>
            </a:r>
            <a:r>
              <a:rPr lang="en-US" dirty="0"/>
              <a:t>flat cells that </a:t>
            </a:r>
            <a:r>
              <a:rPr lang="en-US" dirty="0">
                <a:solidFill>
                  <a:srgbClr val="FF0000"/>
                </a:solidFill>
              </a:rPr>
              <a:t>lack</a:t>
            </a:r>
            <a:r>
              <a:rPr lang="en-US" dirty="0"/>
              <a:t> a blood supply and sensory receptors. Its thickness is correlated with normal wear of the area it covers.</a:t>
            </a:r>
          </a:p>
          <a:p>
            <a:pPr marL="514350" indent="-514350">
              <a:buFont typeface="+mj-lt"/>
              <a:buAutoNum type="arabicPeriod"/>
            </a:pPr>
            <a:r>
              <a:rPr lang="en-US" dirty="0"/>
              <a:t>The </a:t>
            </a:r>
            <a:r>
              <a:rPr lang="en-US" b="1" u="sng" dirty="0"/>
              <a:t>stratum basale </a:t>
            </a:r>
            <a:r>
              <a:rPr lang="en-US" dirty="0"/>
              <a:t>(deepest) is the only layer of the epidermis that is composed of </a:t>
            </a:r>
            <a:r>
              <a:rPr lang="en-US" dirty="0">
                <a:solidFill>
                  <a:srgbClr val="FF0000"/>
                </a:solidFill>
              </a:rPr>
              <a:t>living cells </a:t>
            </a:r>
            <a:r>
              <a:rPr lang="en-US" dirty="0"/>
              <a:t>where new cells are formed. As these cells move toward the stratum corneum to replace the cells that have been sloughed off, they die and become filled with a hard protein material called </a:t>
            </a:r>
            <a:r>
              <a:rPr lang="en-US" b="1" i="1" dirty="0">
                <a:solidFill>
                  <a:srgbClr val="FF0000"/>
                </a:solidFill>
              </a:rPr>
              <a:t>keratin</a:t>
            </a:r>
            <a:r>
              <a:rPr lang="en-US" b="1" i="1" dirty="0"/>
              <a:t>.</a:t>
            </a:r>
            <a:r>
              <a:rPr lang="en-US" dirty="0"/>
              <a:t> The entire process by which a cell forms in the basal layer, rises to the surface, becomes keratinized, and sloughs off takes about 1 month.</a:t>
            </a:r>
            <a:r>
              <a:rPr lang="en-US" b="1" i="1" dirty="0"/>
              <a:t> </a:t>
            </a:r>
            <a:endParaRPr lang="en-US" dirty="0"/>
          </a:p>
        </p:txBody>
      </p:sp>
    </p:spTree>
    <p:extLst>
      <p:ext uri="{BB962C8B-B14F-4D97-AF65-F5344CB8AC3E}">
        <p14:creationId xmlns:p14="http://schemas.microsoft.com/office/powerpoint/2010/main" val="156353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82" t="19090" r="55000" b="43877"/>
          <a:stretch/>
        </p:blipFill>
        <p:spPr>
          <a:xfrm>
            <a:off x="635445" y="1340199"/>
            <a:ext cx="10718355" cy="5388147"/>
          </a:xfrm>
          <a:prstGeom prst="rect">
            <a:avLst/>
          </a:prstGeom>
        </p:spPr>
      </p:pic>
      <p:sp>
        <p:nvSpPr>
          <p:cNvPr id="6" name="Rectangle 5"/>
          <p:cNvSpPr/>
          <p:nvPr/>
        </p:nvSpPr>
        <p:spPr>
          <a:xfrm>
            <a:off x="635445" y="2565779"/>
            <a:ext cx="3390645" cy="5049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8412" y="5270310"/>
            <a:ext cx="3390645" cy="5049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2513" y="366215"/>
            <a:ext cx="10778319" cy="1292662"/>
          </a:xfrm>
          <a:prstGeom prst="rect">
            <a:avLst/>
          </a:prstGeom>
          <a:noFill/>
        </p:spPr>
        <p:txBody>
          <a:bodyPr wrap="square" rtlCol="0">
            <a:spAutoFit/>
          </a:bodyPr>
          <a:lstStyle/>
          <a:p>
            <a:r>
              <a:rPr lang="en-US" sz="2000" b="1" u="sng" dirty="0">
                <a:solidFill>
                  <a:srgbClr val="FF0000"/>
                </a:solidFill>
              </a:rPr>
              <a:t>Functions of keratin:</a:t>
            </a:r>
          </a:p>
          <a:p>
            <a:r>
              <a:rPr lang="en-US" sz="2000" dirty="0"/>
              <a:t>It prevents body fluids from evaporating and moisture from entering the body due to it’s relative waterproof characteristics.</a:t>
            </a:r>
          </a:p>
          <a:p>
            <a:endParaRPr lang="en-US" dirty="0"/>
          </a:p>
        </p:txBody>
      </p:sp>
    </p:spTree>
    <p:extLst>
      <p:ext uri="{BB962C8B-B14F-4D97-AF65-F5344CB8AC3E}">
        <p14:creationId xmlns:p14="http://schemas.microsoft.com/office/powerpoint/2010/main" val="261453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Epidermis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i="1" dirty="0"/>
              <a:t>Melanocytes </a:t>
            </a:r>
            <a:r>
              <a:rPr lang="en-US" dirty="0"/>
              <a:t>are special cells, found in the </a:t>
            </a:r>
            <a:r>
              <a:rPr lang="en-US" u="sng" dirty="0"/>
              <a:t>basal</a:t>
            </a:r>
            <a:r>
              <a:rPr lang="en-US" dirty="0"/>
              <a:t> layer. It produce a black pigment called </a:t>
            </a:r>
            <a:r>
              <a:rPr lang="en-US" b="1" i="1" dirty="0"/>
              <a:t>melanin.</a:t>
            </a:r>
          </a:p>
          <a:p>
            <a:pPr marL="0" indent="0">
              <a:buNone/>
            </a:pPr>
            <a:r>
              <a:rPr lang="en-US" b="1" u="sng" dirty="0">
                <a:solidFill>
                  <a:srgbClr val="FF0000"/>
                </a:solidFill>
              </a:rPr>
              <a:t>functions of Melanin </a:t>
            </a:r>
          </a:p>
          <a:p>
            <a:pPr marL="0" indent="0">
              <a:buNone/>
            </a:pPr>
            <a:r>
              <a:rPr lang="en-US" b="1" dirty="0"/>
              <a:t>It </a:t>
            </a:r>
            <a:r>
              <a:rPr lang="en-US" dirty="0"/>
              <a:t>provides a</a:t>
            </a:r>
            <a:r>
              <a:rPr lang="en-US" dirty="0">
                <a:solidFill>
                  <a:srgbClr val="FF0000"/>
                </a:solidFill>
              </a:rPr>
              <a:t> protective </a:t>
            </a:r>
            <a:r>
              <a:rPr lang="en-US" dirty="0"/>
              <a:t>barrier from the damaging effects of the sun’s ultraviolet radiation, which can cause skin cancer. </a:t>
            </a:r>
            <a:r>
              <a:rPr lang="en-US" dirty="0">
                <a:solidFill>
                  <a:srgbClr val="FF0000"/>
                </a:solidFill>
              </a:rPr>
              <a:t>Moderate</a:t>
            </a:r>
            <a:r>
              <a:rPr lang="en-US" dirty="0"/>
              <a:t> sun exposure increases the rate of melanin production and results in a </a:t>
            </a:r>
            <a:r>
              <a:rPr lang="en-US" u="sng" dirty="0">
                <a:solidFill>
                  <a:srgbClr val="FF0000"/>
                </a:solidFill>
              </a:rPr>
              <a:t>suntan</a:t>
            </a:r>
            <a:r>
              <a:rPr lang="en-US" dirty="0"/>
              <a:t>. However, overexposure results in sunburn due to melanin’s inability to absorb sufficient ultraviolet rays to prevent the burn.</a:t>
            </a:r>
          </a:p>
        </p:txBody>
      </p:sp>
      <p:pic>
        <p:nvPicPr>
          <p:cNvPr id="5" name="Picture 4"/>
          <p:cNvPicPr>
            <a:picLocks noChangeAspect="1"/>
          </p:cNvPicPr>
          <p:nvPr/>
        </p:nvPicPr>
        <p:blipFill rotWithShape="1">
          <a:blip r:embed="rId2"/>
          <a:srcRect l="2351" t="13116" r="58806" b="25958"/>
          <a:stretch/>
        </p:blipFill>
        <p:spPr>
          <a:xfrm>
            <a:off x="6308412" y="1197164"/>
            <a:ext cx="5647028" cy="4979799"/>
          </a:xfrm>
          <a:prstGeom prst="rect">
            <a:avLst/>
          </a:prstGeom>
          <a:ln>
            <a:noFill/>
          </a:ln>
          <a:effectLst>
            <a:softEdge rad="112500"/>
          </a:effectLst>
        </p:spPr>
      </p:pic>
      <p:sp>
        <p:nvSpPr>
          <p:cNvPr id="6" name="Oval 5"/>
          <p:cNvSpPr/>
          <p:nvPr/>
        </p:nvSpPr>
        <p:spPr>
          <a:xfrm>
            <a:off x="11518710" y="1027906"/>
            <a:ext cx="436730" cy="662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47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Epidermis</a:t>
            </a:r>
            <a:endParaRPr lang="en-US" dirty="0"/>
          </a:p>
        </p:txBody>
      </p:sp>
      <p:sp>
        <p:nvSpPr>
          <p:cNvPr id="3" name="Content Placeholder 2"/>
          <p:cNvSpPr>
            <a:spLocks noGrp="1"/>
          </p:cNvSpPr>
          <p:nvPr>
            <p:ph sz="half" idx="1"/>
          </p:nvPr>
        </p:nvSpPr>
        <p:spPr>
          <a:xfrm>
            <a:off x="565245" y="1539022"/>
            <a:ext cx="4893860" cy="4351338"/>
          </a:xfrm>
        </p:spPr>
        <p:txBody>
          <a:bodyPr>
            <a:normAutofit fontScale="92500" lnSpcReduction="20000"/>
          </a:bodyPr>
          <a:lstStyle/>
          <a:p>
            <a:r>
              <a:rPr lang="en-US" dirty="0"/>
              <a:t>Production of melanocytes is genetically regulated and, thus, inherited. </a:t>
            </a:r>
          </a:p>
          <a:p>
            <a:r>
              <a:rPr lang="en-US" b="1" u="sng" dirty="0"/>
              <a:t>Local</a:t>
            </a:r>
            <a:r>
              <a:rPr lang="en-US" dirty="0"/>
              <a:t> accumulations of melanin are seen in pigmented </a:t>
            </a:r>
            <a:r>
              <a:rPr lang="en-US" b="1" u="sng" dirty="0"/>
              <a:t>moles</a:t>
            </a:r>
            <a:r>
              <a:rPr lang="en-US" dirty="0"/>
              <a:t> and </a:t>
            </a:r>
            <a:r>
              <a:rPr lang="en-US" b="1" u="sng" dirty="0"/>
              <a:t>freckles. </a:t>
            </a:r>
          </a:p>
          <a:p>
            <a:r>
              <a:rPr lang="en-US" dirty="0"/>
              <a:t>An absence of pigment in the skin, eyes, and hair is most likely due to an inherited inability to produce melanin. An individual who cannot produce melanin has a marked deficiency of pigment in the eyes, hair, and skin and is known as an </a:t>
            </a:r>
            <a:r>
              <a:rPr lang="en-US" b="1" i="1" u="sng" dirty="0"/>
              <a:t>albino.</a:t>
            </a:r>
            <a:endParaRPr lang="en-US" u="sng" dirty="0"/>
          </a:p>
        </p:txBody>
      </p:sp>
      <p:pic>
        <p:nvPicPr>
          <p:cNvPr id="5" name="Picture 4"/>
          <p:cNvPicPr>
            <a:picLocks noChangeAspect="1"/>
          </p:cNvPicPr>
          <p:nvPr/>
        </p:nvPicPr>
        <p:blipFill rotWithShape="1">
          <a:blip r:embed="rId2"/>
          <a:srcRect l="4365" t="41787" r="58695" b="16601"/>
          <a:stretch/>
        </p:blipFill>
        <p:spPr>
          <a:xfrm>
            <a:off x="6772133" y="3570240"/>
            <a:ext cx="4503762" cy="2852382"/>
          </a:xfrm>
          <a:prstGeom prst="rect">
            <a:avLst/>
          </a:prstGeom>
        </p:spPr>
      </p:pic>
      <p:pic>
        <p:nvPicPr>
          <p:cNvPr id="7" name="Picture 6"/>
          <p:cNvPicPr>
            <a:picLocks noChangeAspect="1"/>
          </p:cNvPicPr>
          <p:nvPr/>
        </p:nvPicPr>
        <p:blipFill rotWithShape="1">
          <a:blip r:embed="rId3"/>
          <a:srcRect l="6941" t="16501" r="59365" b="41488"/>
          <a:stretch/>
        </p:blipFill>
        <p:spPr>
          <a:xfrm>
            <a:off x="5586767" y="928048"/>
            <a:ext cx="3437247" cy="2593074"/>
          </a:xfrm>
          <a:prstGeom prst="rect">
            <a:avLst/>
          </a:prstGeom>
        </p:spPr>
      </p:pic>
      <p:pic>
        <p:nvPicPr>
          <p:cNvPr id="8" name="Picture 7"/>
          <p:cNvPicPr>
            <a:picLocks noChangeAspect="1"/>
          </p:cNvPicPr>
          <p:nvPr/>
        </p:nvPicPr>
        <p:blipFill rotWithShape="1">
          <a:blip r:embed="rId4"/>
          <a:srcRect l="6716" t="18492" r="58470" b="35714"/>
          <a:stretch/>
        </p:blipFill>
        <p:spPr>
          <a:xfrm>
            <a:off x="9024015" y="928048"/>
            <a:ext cx="3167986" cy="2593074"/>
          </a:xfrm>
          <a:prstGeom prst="rect">
            <a:avLst/>
          </a:prstGeom>
        </p:spPr>
      </p:pic>
    </p:spTree>
    <p:extLst>
      <p:ext uri="{BB962C8B-B14F-4D97-AF65-F5344CB8AC3E}">
        <p14:creationId xmlns:p14="http://schemas.microsoft.com/office/powerpoint/2010/main" val="375303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8246" t="8736" r="18396" b="5849"/>
          <a:stretch/>
        </p:blipFill>
        <p:spPr>
          <a:xfrm>
            <a:off x="1337481" y="320385"/>
            <a:ext cx="9376011" cy="6537615"/>
          </a:xfrm>
          <a:prstGeom prst="rect">
            <a:avLst/>
          </a:prstGeom>
        </p:spPr>
      </p:pic>
    </p:spTree>
    <p:extLst>
      <p:ext uri="{BB962C8B-B14F-4D97-AF65-F5344CB8AC3E}">
        <p14:creationId xmlns:p14="http://schemas.microsoft.com/office/powerpoint/2010/main" val="253635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Dermis , </a:t>
            </a:r>
            <a:r>
              <a:rPr lang="en-US" dirty="0"/>
              <a:t>also called </a:t>
            </a:r>
            <a:r>
              <a:rPr lang="en-US" b="1" i="1" dirty="0"/>
              <a:t>corium</a:t>
            </a:r>
            <a:endParaRPr lang="en-US" dirty="0"/>
          </a:p>
        </p:txBody>
      </p:sp>
      <p:sp>
        <p:nvSpPr>
          <p:cNvPr id="3" name="Content Placeholder 2"/>
          <p:cNvSpPr>
            <a:spLocks noGrp="1"/>
          </p:cNvSpPr>
          <p:nvPr>
            <p:ph idx="1"/>
          </p:nvPr>
        </p:nvSpPr>
        <p:spPr/>
        <p:txBody>
          <a:bodyPr>
            <a:normAutofit/>
          </a:bodyPr>
          <a:lstStyle/>
          <a:p>
            <a:r>
              <a:rPr lang="en-US" dirty="0"/>
              <a:t>The second layer of the skin</a:t>
            </a:r>
          </a:p>
          <a:p>
            <a:r>
              <a:rPr lang="en-US" dirty="0"/>
              <a:t>It lies directly beneath the epidermis. </a:t>
            </a:r>
          </a:p>
          <a:p>
            <a:r>
              <a:rPr lang="en-US" dirty="0"/>
              <a:t>It is composed of living tissue and contains numerous </a:t>
            </a:r>
            <a:r>
              <a:rPr lang="en-US" u="sng" dirty="0"/>
              <a:t>capillaries</a:t>
            </a:r>
            <a:r>
              <a:rPr lang="en-US" dirty="0"/>
              <a:t>, </a:t>
            </a:r>
            <a:r>
              <a:rPr lang="en-US" u="sng" dirty="0"/>
              <a:t>lymphatic</a:t>
            </a:r>
            <a:r>
              <a:rPr lang="en-US" dirty="0"/>
              <a:t> vessels, </a:t>
            </a:r>
            <a:r>
              <a:rPr lang="en-US" u="sng" dirty="0"/>
              <a:t>nerve</a:t>
            </a:r>
            <a:r>
              <a:rPr lang="en-US" dirty="0"/>
              <a:t> endings, </a:t>
            </a:r>
            <a:r>
              <a:rPr lang="en-US" u="sng" dirty="0"/>
              <a:t>hair</a:t>
            </a:r>
            <a:r>
              <a:rPr lang="en-US" dirty="0"/>
              <a:t> follicles, </a:t>
            </a:r>
            <a:r>
              <a:rPr lang="en-US" b="1" dirty="0"/>
              <a:t>sebaceous </a:t>
            </a:r>
            <a:r>
              <a:rPr lang="en-US" dirty="0"/>
              <a:t>(</a:t>
            </a:r>
            <a:r>
              <a:rPr lang="en-US" u="sng" dirty="0"/>
              <a:t>oil</a:t>
            </a:r>
            <a:r>
              <a:rPr lang="en-US" dirty="0"/>
              <a:t>) glands, and </a:t>
            </a:r>
            <a:r>
              <a:rPr lang="en-US" b="1" dirty="0"/>
              <a:t>sudoriferous </a:t>
            </a:r>
            <a:r>
              <a:rPr lang="en-US" dirty="0"/>
              <a:t>(</a:t>
            </a:r>
            <a:r>
              <a:rPr lang="en-US" u="sng" dirty="0"/>
              <a:t>sweat</a:t>
            </a:r>
            <a:r>
              <a:rPr lang="en-US" dirty="0"/>
              <a:t>) glands.</a:t>
            </a:r>
          </a:p>
        </p:txBody>
      </p:sp>
    </p:spTree>
    <p:extLst>
      <p:ext uri="{BB962C8B-B14F-4D97-AF65-F5344CB8AC3E}">
        <p14:creationId xmlns:p14="http://schemas.microsoft.com/office/powerpoint/2010/main" val="2869415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2FD25429CD749AB40CF2646401B8F" ma:contentTypeVersion="3" ma:contentTypeDescription="Create a new document." ma:contentTypeScope="" ma:versionID="f7ea783112e6fa3ad8e1cafc79e2405b">
  <xsd:schema xmlns:xsd="http://www.w3.org/2001/XMLSchema" xmlns:xs="http://www.w3.org/2001/XMLSchema" xmlns:p="http://schemas.microsoft.com/office/2006/metadata/properties" xmlns:ns2="f6c3315c-c0a1-4773-b6bd-687b9a6e1b81" targetNamespace="http://schemas.microsoft.com/office/2006/metadata/properties" ma:root="true" ma:fieldsID="678aa090f7acd33c4d1f41b5c9f3dead" ns2:_="">
    <xsd:import namespace="f6c3315c-c0a1-4773-b6bd-687b9a6e1b81"/>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3315c-c0a1-4773-b6bd-687b9a6e1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24BEBD-6422-4EB6-BCA4-FE732669946C}"/>
</file>

<file path=customXml/itemProps2.xml><?xml version="1.0" encoding="utf-8"?>
<ds:datastoreItem xmlns:ds="http://schemas.openxmlformats.org/officeDocument/2006/customXml" ds:itemID="{184CFFD2-9C77-41C4-A79B-DFD2E88BCC60}"/>
</file>

<file path=customXml/itemProps3.xml><?xml version="1.0" encoding="utf-8"?>
<ds:datastoreItem xmlns:ds="http://schemas.openxmlformats.org/officeDocument/2006/customXml" ds:itemID="{1AED9491-F92A-46E7-938F-8A3F5E5B725E}"/>
</file>

<file path=docProps/app.xml><?xml version="1.0" encoding="utf-8"?>
<Properties xmlns="http://schemas.openxmlformats.org/officeDocument/2006/extended-properties" xmlns:vt="http://schemas.openxmlformats.org/officeDocument/2006/docPropsVTypes">
  <TotalTime>595</TotalTime>
  <Words>983</Words>
  <Application>Microsoft Office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The Integumentary System</vt:lpstr>
      <vt:lpstr>Anatomy and Physiology</vt:lpstr>
      <vt:lpstr>PowerPoint Presentation</vt:lpstr>
      <vt:lpstr>Epidermis</vt:lpstr>
      <vt:lpstr>PowerPoint Presentation</vt:lpstr>
      <vt:lpstr>Epidermis</vt:lpstr>
      <vt:lpstr>Epidermis</vt:lpstr>
      <vt:lpstr>PowerPoint Presentation</vt:lpstr>
      <vt:lpstr>Dermis , also called corium</vt:lpstr>
      <vt:lpstr>Subcutaneous layer, also called hypodermis</vt:lpstr>
      <vt:lpstr>PowerPoint Presentation</vt:lpstr>
      <vt:lpstr>Accessory Organs of the Skin</vt:lpstr>
      <vt:lpstr>Accessory Organs of the Skin</vt:lpstr>
      <vt:lpstr>Hair</vt:lpstr>
      <vt:lpstr>PowerPoint Presentation</vt:lpstr>
      <vt:lpstr>Nails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Integumentary System</dc:title>
  <dc:creator>User</dc:creator>
  <cp:lastModifiedBy>Heba M. Ali</cp:lastModifiedBy>
  <cp:revision>45</cp:revision>
  <dcterms:created xsi:type="dcterms:W3CDTF">2019-10-14T16:08:46Z</dcterms:created>
  <dcterms:modified xsi:type="dcterms:W3CDTF">2022-01-14T18:23:51Z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0x010100BD22FD25429CD749AB40CF2646401B8F</vt:lpwstr>
  </property>
</Properties>
</file>