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7" r:id="rId2"/>
    <p:sldId id="264" r:id="rId3"/>
    <p:sldId id="265" r:id="rId4"/>
    <p:sldId id="320" r:id="rId5"/>
    <p:sldId id="327" r:id="rId6"/>
    <p:sldId id="328" r:id="rId7"/>
    <p:sldId id="1370" r:id="rId8"/>
    <p:sldId id="32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A25598-B383-4D52-BC56-86ECA9A20FE6}" type="datetimeFigureOut">
              <a:rPr lang="en-US" smtClean="0"/>
              <a:t>5/20/2022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620B92-AD89-417C-8C24-893CD618025E}" type="slidenum">
              <a:rPr lang="en-US" smtClean="0"/>
              <a:t>‹#›</a:t>
            </a:fld>
            <a:endParaRPr lang="en-US"/>
          </a:p>
        </p:txBody>
      </p:sp>
    </p:spTree>
    <p:extLst>
      <p:ext uri="{BB962C8B-B14F-4D97-AF65-F5344CB8AC3E}">
        <p14:creationId xmlns:p14="http://schemas.microsoft.com/office/powerpoint/2010/main" val="4012347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DEBF5A-AD0F-4F00-BAEE-27C5993EAFD0}" type="slidenum">
              <a:rPr lang="en-US" smtClean="0"/>
              <a:t>1</a:t>
            </a:fld>
            <a:endParaRPr lang="en-US"/>
          </a:p>
        </p:txBody>
      </p:sp>
    </p:spTree>
    <p:extLst>
      <p:ext uri="{BB962C8B-B14F-4D97-AF65-F5344CB8AC3E}">
        <p14:creationId xmlns:p14="http://schemas.microsoft.com/office/powerpoint/2010/main" val="39530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9DBBA0EF-ADC5-4DE9-85B9-C98AC2F0210F}"/>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E1CC0831-5532-4CAB-988A-D1FEE2E63D6E}"/>
              </a:ext>
            </a:extLst>
          </p:cNvPr>
          <p:cNvSpPr>
            <a:spLocks noGrp="1"/>
          </p:cNvSpPr>
          <p:nvPr>
            <p:ph type="body" idx="1"/>
          </p:nvPr>
        </p:nvSpPr>
        <p:spPr/>
        <p:txBody>
          <a:bodyPr>
            <a:normAutofit/>
          </a:bodyPr>
          <a:lstStyle/>
          <a:p>
            <a:pPr>
              <a:defRPr/>
            </a:pPr>
            <a:endParaRPr lang="en-US" dirty="0"/>
          </a:p>
        </p:txBody>
      </p:sp>
      <p:sp>
        <p:nvSpPr>
          <p:cNvPr id="37892" name="Slide Number Placeholder 3">
            <a:extLst>
              <a:ext uri="{FF2B5EF4-FFF2-40B4-BE49-F238E27FC236}">
                <a16:creationId xmlns:a16="http://schemas.microsoft.com/office/drawing/2014/main" id="{21E94BD6-4A80-4CD6-B947-98E6D65D2B3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32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32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32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3200">
                <a:solidFill>
                  <a:schemeClr val="tx1"/>
                </a:solidFill>
                <a:latin typeface="Times New Roman" panose="02020603050405020304" pitchFamily="18" charset="0"/>
                <a:cs typeface="Times New Roman" panose="02020603050405020304" pitchFamily="18" charset="0"/>
              </a:defRPr>
            </a:lvl5pPr>
            <a:lvl6pPr marL="25146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6pPr>
            <a:lvl7pPr marL="29718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7pPr>
            <a:lvl8pPr marL="34290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8pPr>
            <a:lvl9pPr marL="3886200" indent="-228600" algn="r" eaLnBrk="0" fontAlgn="base" hangingPunct="0">
              <a:spcBef>
                <a:spcPct val="50000"/>
              </a:spcBef>
              <a:spcAft>
                <a:spcPct val="0"/>
              </a:spcAft>
              <a:defRPr sz="3200">
                <a:solidFill>
                  <a:schemeClr val="tx1"/>
                </a:solidFill>
                <a:latin typeface="Times New Roman" panose="02020603050405020304" pitchFamily="18" charset="0"/>
                <a:cs typeface="Times New Roman" panose="02020603050405020304" pitchFamily="18" charset="0"/>
              </a:defRPr>
            </a:lvl9pPr>
          </a:lstStyle>
          <a:p>
            <a:pPr eaLnBrk="1" hangingPunct="1"/>
            <a:fld id="{BC725241-9B70-458E-B6CD-1FDAC301E9F9}" type="slidenum">
              <a:rPr lang="ar-SA" altLang="en-US" sz="1200"/>
              <a:pPr eaLnBrk="1" hangingPunct="1"/>
              <a:t>7</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7C060-17E1-ABED-75C6-51CAE20B60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855303-7298-CB20-F21E-991E648211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228A84-5AA4-A4C0-070D-2CF2799E2CEC}"/>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85032D03-F87E-CE9F-CF18-09D573880C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30DD8-FF28-75CD-2B1C-DC1F3820D995}"/>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76452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5CD63-CE55-CE55-DDCC-161D87DB8F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C32B37-94EB-E19D-1188-4BB54BB4D9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D2D1BF-C10B-740A-6BA8-6D426FFDC588}"/>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300B3EB4-4053-D3E8-0E85-87661EE54A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E6D4F2-736C-6F93-E4B7-BCB64E28843D}"/>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414138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572C9E-3932-7726-3268-A380E3FAAE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98BD43-58BD-9B23-585D-B193573F0C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F1E913-BD98-09E0-AFE1-4DCBA43BE477}"/>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EE3D4D10-BDA9-014B-2F36-04F35100B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5C3A9E-0EDE-BA27-0C2F-9BCF48D0A94B}"/>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113320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58F3B-201F-235D-CF50-4C32D114A7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A2A16D-9780-7C9A-E4A3-42B67396AC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2CBA5-2EFE-2044-6AD6-25DCE0623E09}"/>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C6EFFE0B-C608-B0C5-69A3-B947E29714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E8A79C-29C9-2ECA-A784-764234559F59}"/>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144863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8EA3D-E368-CEEF-BC37-3732972B65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F2B953-BC38-E61D-A505-F231247E0A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214D82-7760-BC47-9811-FE11C8407CB0}"/>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41A2B524-D707-A23C-262D-D89B8B9D7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22708-9262-088A-817C-55A80C58AC4D}"/>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2681095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8E99-46ED-245A-400E-81F744DECE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215C98-6EB8-2B50-9781-CBEA4A9606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6BC57B-81E6-DFCF-5BBB-CBA28A7B4B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0C690D-7B02-5A78-338D-816AC61561A8}"/>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6" name="Footer Placeholder 5">
            <a:extLst>
              <a:ext uri="{FF2B5EF4-FFF2-40B4-BE49-F238E27FC236}">
                <a16:creationId xmlns:a16="http://schemas.microsoft.com/office/drawing/2014/main" id="{4C8C9386-FE89-957B-3838-E28F6A8475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8BE2C7-1B6A-B2CF-DD60-9E53D3724BCC}"/>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189448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7CC63-3B4C-4273-1F0E-2AB9892FF7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661900-C71C-4935-E26C-F0F335F3CA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9455DA-0681-45FC-1A0B-CC9BAE3DB1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EB3AC2-FB83-EF40-BCC0-85F55C1344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E8ABAB-CB0F-6080-A34E-F411B2E463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1FE4A1-219D-8C9B-6248-DA9C2C306696}"/>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8" name="Footer Placeholder 7">
            <a:extLst>
              <a:ext uri="{FF2B5EF4-FFF2-40B4-BE49-F238E27FC236}">
                <a16:creationId xmlns:a16="http://schemas.microsoft.com/office/drawing/2014/main" id="{8F35E2F7-9D09-418F-F05D-332CEFEACC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683351-E5A7-BF9A-D5AD-B4C82BFE6638}"/>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1909349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8AD19-D303-16EE-418B-795BB06795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B29DAF-AE74-D44A-1E19-100DB86AF1F8}"/>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4" name="Footer Placeholder 3">
            <a:extLst>
              <a:ext uri="{FF2B5EF4-FFF2-40B4-BE49-F238E27FC236}">
                <a16:creationId xmlns:a16="http://schemas.microsoft.com/office/drawing/2014/main" id="{67DE8CBE-B1E5-4FFF-61B6-5F329A7BF5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06B8274-3F36-E213-1EEA-840D4C7B5BC0}"/>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407121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8B1B99-236D-9CAC-9C4B-29F1241CDF1D}"/>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3" name="Footer Placeholder 2">
            <a:extLst>
              <a:ext uri="{FF2B5EF4-FFF2-40B4-BE49-F238E27FC236}">
                <a16:creationId xmlns:a16="http://schemas.microsoft.com/office/drawing/2014/main" id="{925A0160-A696-217F-56E4-E4BC8A2EE6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5EBFEB-1D6A-0B0C-AC36-F65867F978D3}"/>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2255897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8B93D-573C-A667-98F0-DF1F8864B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AB5544-3C76-E167-F50B-A35B8F4267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3D66F2-FC62-25B7-4D75-671E289070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07C3ED-20FC-4AC9-8ABD-9DA8450CD62D}"/>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6" name="Footer Placeholder 5">
            <a:extLst>
              <a:ext uri="{FF2B5EF4-FFF2-40B4-BE49-F238E27FC236}">
                <a16:creationId xmlns:a16="http://schemas.microsoft.com/office/drawing/2014/main" id="{FC77E57D-5B6B-69B4-B4D8-EE8DC8AB14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3B0A8B-7C1F-7F29-0FD5-6CC700BB19FD}"/>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228184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55B71-742A-70C6-4EE3-C7865E519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07AFC3-3CA1-E6BA-A882-DF446E553B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EE958B-CF82-F321-BE6C-36CC954BA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51419D-1011-7F2C-122D-7527B7AB58DC}"/>
              </a:ext>
            </a:extLst>
          </p:cNvPr>
          <p:cNvSpPr>
            <a:spLocks noGrp="1"/>
          </p:cNvSpPr>
          <p:nvPr>
            <p:ph type="dt" sz="half" idx="10"/>
          </p:nvPr>
        </p:nvSpPr>
        <p:spPr/>
        <p:txBody>
          <a:bodyPr/>
          <a:lstStyle/>
          <a:p>
            <a:fld id="{7BDEA0C2-6D1E-472F-9093-F67C9F0DF028}" type="datetimeFigureOut">
              <a:rPr lang="en-US" smtClean="0"/>
              <a:t>5/20/2022</a:t>
            </a:fld>
            <a:endParaRPr lang="en-US"/>
          </a:p>
        </p:txBody>
      </p:sp>
      <p:sp>
        <p:nvSpPr>
          <p:cNvPr id="6" name="Footer Placeholder 5">
            <a:extLst>
              <a:ext uri="{FF2B5EF4-FFF2-40B4-BE49-F238E27FC236}">
                <a16:creationId xmlns:a16="http://schemas.microsoft.com/office/drawing/2014/main" id="{09D3C4F9-E594-42F5-51DD-E4D2213734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EAAC56-692C-6B15-54FE-274D98A30AC0}"/>
              </a:ext>
            </a:extLst>
          </p:cNvPr>
          <p:cNvSpPr>
            <a:spLocks noGrp="1"/>
          </p:cNvSpPr>
          <p:nvPr>
            <p:ph type="sldNum" sz="quarter" idx="12"/>
          </p:nvPr>
        </p:nvSpPr>
        <p:spPr/>
        <p:txBody>
          <a:bodyPr/>
          <a:lstStyle/>
          <a:p>
            <a:fld id="{9CCBDEF0-7E91-4116-80C5-D3BD059A2779}" type="slidenum">
              <a:rPr lang="en-US" smtClean="0"/>
              <a:t>‹#›</a:t>
            </a:fld>
            <a:endParaRPr lang="en-US"/>
          </a:p>
        </p:txBody>
      </p:sp>
    </p:spTree>
    <p:extLst>
      <p:ext uri="{BB962C8B-B14F-4D97-AF65-F5344CB8AC3E}">
        <p14:creationId xmlns:p14="http://schemas.microsoft.com/office/powerpoint/2010/main" val="157692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6119B-1F05-A5F8-C849-D982C0AE9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25E4EB-6722-F5DE-489E-D29EE99560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7896A-4871-94F9-2141-EC2FAE4B93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DEA0C2-6D1E-472F-9093-F67C9F0DF028}" type="datetimeFigureOut">
              <a:rPr lang="en-US" smtClean="0"/>
              <a:t>5/20/2022</a:t>
            </a:fld>
            <a:endParaRPr lang="en-US"/>
          </a:p>
        </p:txBody>
      </p:sp>
      <p:sp>
        <p:nvSpPr>
          <p:cNvPr id="5" name="Footer Placeholder 4">
            <a:extLst>
              <a:ext uri="{FF2B5EF4-FFF2-40B4-BE49-F238E27FC236}">
                <a16:creationId xmlns:a16="http://schemas.microsoft.com/office/drawing/2014/main" id="{B24FE73D-3BCC-B9B2-FA10-89829C21C2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61854-A3EC-F629-F400-F4CA8529DE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BDEF0-7E91-4116-80C5-D3BD059A2779}" type="slidenum">
              <a:rPr lang="en-US" smtClean="0"/>
              <a:t>‹#›</a:t>
            </a:fld>
            <a:endParaRPr lang="en-US"/>
          </a:p>
        </p:txBody>
      </p:sp>
    </p:spTree>
    <p:extLst>
      <p:ext uri="{BB962C8B-B14F-4D97-AF65-F5344CB8AC3E}">
        <p14:creationId xmlns:p14="http://schemas.microsoft.com/office/powerpoint/2010/main" val="463167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E350-CFF7-4051-B4E0-161AEA16F3F3}"/>
              </a:ext>
            </a:extLst>
          </p:cNvPr>
          <p:cNvSpPr>
            <a:spLocks noGrp="1"/>
          </p:cNvSpPr>
          <p:nvPr>
            <p:ph type="title"/>
          </p:nvPr>
        </p:nvSpPr>
        <p:spPr>
          <a:xfrm>
            <a:off x="648929" y="629266"/>
            <a:ext cx="4944152" cy="1622321"/>
          </a:xfrm>
        </p:spPr>
        <p:txBody>
          <a:bodyPr vert="horz" lIns="91440" tIns="45720" rIns="91440" bIns="45720" rtlCol="0" anchor="ctr">
            <a:normAutofit/>
          </a:bodyPr>
          <a:lstStyle/>
          <a:p>
            <a:r>
              <a:rPr lang="en-US" altLang="en-US" sz="2400" b="1" kern="1200" dirty="0">
                <a:solidFill>
                  <a:schemeClr val="tx1"/>
                </a:solidFill>
                <a:latin typeface="+mj-lt"/>
                <a:ea typeface="+mj-ea"/>
                <a:cs typeface="+mj-cs"/>
              </a:rPr>
              <a:t>Regulation of cardiac output ( implication of frank- starling law)</a:t>
            </a:r>
          </a:p>
        </p:txBody>
      </p:sp>
      <p:sp>
        <p:nvSpPr>
          <p:cNvPr id="6" name="Content Placeholder 5">
            <a:extLst>
              <a:ext uri="{FF2B5EF4-FFF2-40B4-BE49-F238E27FC236}">
                <a16:creationId xmlns:a16="http://schemas.microsoft.com/office/drawing/2014/main" id="{3A2633DF-54BD-4A22-8C26-815B706AB7A3}"/>
              </a:ext>
            </a:extLst>
          </p:cNvPr>
          <p:cNvSpPr>
            <a:spLocks noGrp="1"/>
          </p:cNvSpPr>
          <p:nvPr>
            <p:ph sz="quarter" idx="4"/>
          </p:nvPr>
        </p:nvSpPr>
        <p:spPr>
          <a:xfrm>
            <a:off x="648929" y="2251587"/>
            <a:ext cx="4944151" cy="3785419"/>
          </a:xfrm>
        </p:spPr>
        <p:txBody>
          <a:bodyPr vert="horz" lIns="91440" tIns="45720" rIns="91440" bIns="45720" rtlCol="0">
            <a:normAutofit fontScale="92500" lnSpcReduction="10000"/>
          </a:bodyPr>
          <a:lstStyle/>
          <a:p>
            <a:pPr marL="0"/>
            <a:r>
              <a:rPr lang="en-US" sz="2400" dirty="0"/>
              <a:t>Nervous system modifies  the cardiac rate</a:t>
            </a:r>
          </a:p>
          <a:p>
            <a:pPr marL="0"/>
            <a:endParaRPr lang="en-US" sz="2400" dirty="0"/>
          </a:p>
          <a:p>
            <a:pPr marL="0"/>
            <a:endParaRPr lang="en-US" sz="2400" dirty="0"/>
          </a:p>
          <a:p>
            <a:pPr marL="0"/>
            <a:r>
              <a:rPr lang="en-US" sz="2400" dirty="0"/>
              <a:t>Pacemakers trigger the action</a:t>
            </a:r>
          </a:p>
          <a:p>
            <a:pPr marL="0" indent="0">
              <a:buNone/>
            </a:pPr>
            <a:r>
              <a:rPr lang="en-US" sz="2400" dirty="0"/>
              <a:t> potential </a:t>
            </a:r>
          </a:p>
          <a:p>
            <a:r>
              <a:rPr lang="en-US" sz="2400" dirty="0"/>
              <a:t>Positive inotropes ( increase the contractility)</a:t>
            </a:r>
          </a:p>
          <a:p>
            <a:r>
              <a:rPr lang="en-US" sz="2400" dirty="0"/>
              <a:t>Negative inotropes ( decrease the cardiac contractility)</a:t>
            </a:r>
          </a:p>
        </p:txBody>
      </p:sp>
      <p:pic>
        <p:nvPicPr>
          <p:cNvPr id="7170" name="Picture 2">
            <a:extLst>
              <a:ext uri="{FF2B5EF4-FFF2-40B4-BE49-F238E27FC236}">
                <a16:creationId xmlns:a16="http://schemas.microsoft.com/office/drawing/2014/main" id="{A3F9603C-3A4D-4606-BDD4-7C84E0D8463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77582" y="557783"/>
            <a:ext cx="5130203" cy="5739187"/>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a:extLst>
              <a:ext uri="{FF2B5EF4-FFF2-40B4-BE49-F238E27FC236}">
                <a16:creationId xmlns:a16="http://schemas.microsoft.com/office/drawing/2014/main" id="{00B53BD3-C52B-4271-A763-C29E8C0F458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5951"/>
          <a:stretch>
            <a:fillRect/>
          </a:stretch>
        </p:blipFill>
        <p:spPr>
          <a:xfrm>
            <a:off x="0" y="0"/>
            <a:ext cx="12192000" cy="6858000"/>
          </a:xfr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a:extLst>
              <a:ext uri="{FF2B5EF4-FFF2-40B4-BE49-F238E27FC236}">
                <a16:creationId xmlns:a16="http://schemas.microsoft.com/office/drawing/2014/main" id="{B2704697-0504-4F04-BB29-0A815689BCA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4761"/>
          <a:stretch>
            <a:fillRect/>
          </a:stretch>
        </p:blipFill>
        <p:spPr>
          <a:xfrm>
            <a:off x="0" y="0"/>
            <a:ext cx="12192000" cy="6858000"/>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7CFF6C6F-D9E8-480E-8CCD-4136A087E50A}"/>
              </a:ext>
            </a:extLst>
          </p:cNvPr>
          <p:cNvSpPr>
            <a:spLocks noGrp="1" noChangeArrowheads="1"/>
          </p:cNvSpPr>
          <p:nvPr>
            <p:ph type="title"/>
          </p:nvPr>
        </p:nvSpPr>
        <p:spPr>
          <a:xfrm>
            <a:off x="2265364" y="609600"/>
            <a:ext cx="7648575" cy="1143000"/>
          </a:xfrm>
          <a:noFill/>
        </p:spPr>
        <p:txBody>
          <a:bodyPr/>
          <a:lstStyle/>
          <a:p>
            <a:pPr eaLnBrk="1" hangingPunct="1"/>
            <a:r>
              <a:rPr lang="en-US" altLang="en-US"/>
              <a:t>Adrenergic Receptors</a:t>
            </a:r>
          </a:p>
        </p:txBody>
      </p:sp>
      <p:sp>
        <p:nvSpPr>
          <p:cNvPr id="20483" name="Rectangle 5">
            <a:extLst>
              <a:ext uri="{FF2B5EF4-FFF2-40B4-BE49-F238E27FC236}">
                <a16:creationId xmlns:a16="http://schemas.microsoft.com/office/drawing/2014/main" id="{36E259F5-6505-4763-BF65-581F43E46881}"/>
              </a:ext>
            </a:extLst>
          </p:cNvPr>
          <p:cNvSpPr>
            <a:spLocks noGrp="1" noChangeArrowheads="1"/>
          </p:cNvSpPr>
          <p:nvPr>
            <p:ph type="body" idx="1"/>
          </p:nvPr>
        </p:nvSpPr>
        <p:spPr>
          <a:xfrm>
            <a:off x="2286001" y="1981200"/>
            <a:ext cx="7694613" cy="4114800"/>
          </a:xfrm>
          <a:noFill/>
        </p:spPr>
        <p:txBody>
          <a:bodyPr/>
          <a:lstStyle/>
          <a:p>
            <a:pPr eaLnBrk="1" hangingPunct="1"/>
            <a:r>
              <a:rPr lang="en-US" altLang="en-US"/>
              <a:t>Located throughout the body</a:t>
            </a:r>
          </a:p>
          <a:p>
            <a:pPr eaLnBrk="1" hangingPunct="1"/>
            <a:r>
              <a:rPr lang="en-US" altLang="en-US"/>
              <a:t>Are receptors for the sympathetic neurotransmitters</a:t>
            </a:r>
          </a:p>
          <a:p>
            <a:pPr eaLnBrk="1" hangingPunct="1"/>
            <a:r>
              <a:rPr lang="en-US" altLang="en-US"/>
              <a:t>Alpha-adrenergic receptors:  respond to NE</a:t>
            </a:r>
          </a:p>
          <a:p>
            <a:pPr eaLnBrk="1" hangingPunct="1"/>
            <a:r>
              <a:rPr lang="en-US" altLang="en-US"/>
              <a:t>Beta-adrenergic receptors: respond to EPI</a:t>
            </a:r>
          </a:p>
          <a:p>
            <a:pPr eaLnBrk="1" hangingPunct="1"/>
            <a:endParaRPr lang="en-US" altLang="en-US"/>
          </a:p>
          <a:p>
            <a:pPr eaLnBrk="1" hangingPunct="1"/>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a:extLst>
              <a:ext uri="{FF2B5EF4-FFF2-40B4-BE49-F238E27FC236}">
                <a16:creationId xmlns:a16="http://schemas.microsoft.com/office/drawing/2014/main" id="{325AF619-0F38-4178-BD0B-6D7CEF913796}"/>
              </a:ext>
            </a:extLst>
          </p:cNvPr>
          <p:cNvSpPr>
            <a:spLocks noGrp="1" noChangeArrowheads="1"/>
          </p:cNvSpPr>
          <p:nvPr>
            <p:ph type="title"/>
          </p:nvPr>
        </p:nvSpPr>
        <p:spPr>
          <a:xfrm>
            <a:off x="2057400" y="1600200"/>
            <a:ext cx="7772400" cy="3962400"/>
          </a:xfrm>
          <a:noFill/>
        </p:spPr>
        <p:txBody>
          <a:bodyPr>
            <a:normAutofit fontScale="90000"/>
          </a:bodyPr>
          <a:lstStyle/>
          <a:p>
            <a:pPr eaLnBrk="1" hangingPunct="1"/>
            <a:br>
              <a:rPr lang="en-US" altLang="en-US" b="1"/>
            </a:br>
            <a:r>
              <a:rPr lang="en-US" altLang="en-US" b="1"/>
              <a:t>What do the receptors do?</a:t>
            </a:r>
            <a:br>
              <a:rPr lang="en-US" altLang="en-US" b="1"/>
            </a:br>
            <a:br>
              <a:rPr lang="en-US" altLang="en-US"/>
            </a:br>
            <a:r>
              <a:rPr lang="en-US" altLang="en-US" sz="2400" u="sng"/>
              <a:t>Activation</a:t>
            </a:r>
            <a:r>
              <a:rPr lang="en-US" altLang="en-US" sz="2400"/>
              <a:t> of </a:t>
            </a:r>
            <a:r>
              <a:rPr lang="en-US" altLang="en-US" sz="2400" b="1">
                <a:sym typeface="Symbol" panose="05050102010706020507" pitchFamily="18" charset="2"/>
              </a:rPr>
              <a:t></a:t>
            </a:r>
            <a:r>
              <a:rPr lang="en-US" altLang="en-US" sz="2400" b="1"/>
              <a:t> receptors</a:t>
            </a:r>
            <a:r>
              <a:rPr lang="en-US" altLang="en-US" sz="2400"/>
              <a:t> leads to smooth muscle </a:t>
            </a:r>
            <a:r>
              <a:rPr lang="en-US" altLang="en-US" sz="2400" u="sng"/>
              <a:t>contraction</a:t>
            </a:r>
            <a:br>
              <a:rPr lang="en-US" altLang="en-US" sz="2400"/>
            </a:br>
            <a:br>
              <a:rPr lang="en-US" altLang="en-US" sz="2400"/>
            </a:br>
            <a:r>
              <a:rPr lang="en-US" altLang="en-US" sz="2400" u="sng"/>
              <a:t>Activation</a:t>
            </a:r>
            <a:r>
              <a:rPr lang="en-US" altLang="en-US" sz="2400"/>
              <a:t> of </a:t>
            </a:r>
            <a:r>
              <a:rPr lang="en-US" altLang="en-US" sz="2400" b="1">
                <a:sym typeface="Symbol" panose="05050102010706020507" pitchFamily="18" charset="2"/>
              </a:rPr>
              <a:t></a:t>
            </a:r>
            <a:r>
              <a:rPr lang="en-US" altLang="en-US" sz="2400" b="1"/>
              <a:t>2 receptors</a:t>
            </a:r>
            <a:r>
              <a:rPr lang="en-US" altLang="en-US" sz="2400"/>
              <a:t> leads to smooth muscle </a:t>
            </a:r>
            <a:r>
              <a:rPr lang="en-US" altLang="en-US" sz="2400" u="sng"/>
              <a:t>relaxation</a:t>
            </a:r>
            <a:br>
              <a:rPr lang="en-US" altLang="en-US" sz="2400"/>
            </a:br>
            <a:br>
              <a:rPr lang="en-US" altLang="en-US" sz="2400"/>
            </a:br>
            <a:r>
              <a:rPr lang="en-US" altLang="en-US" sz="2400" u="sng"/>
              <a:t>Activation</a:t>
            </a:r>
            <a:r>
              <a:rPr lang="en-US" altLang="en-US" sz="2400"/>
              <a:t> of </a:t>
            </a:r>
            <a:r>
              <a:rPr lang="en-US" altLang="en-US" sz="2400" b="1">
                <a:sym typeface="Symbol" panose="05050102010706020507" pitchFamily="18" charset="2"/>
              </a:rPr>
              <a:t></a:t>
            </a:r>
            <a:r>
              <a:rPr lang="en-US" altLang="en-US" sz="2400" b="1"/>
              <a:t>1 receptors</a:t>
            </a:r>
            <a:r>
              <a:rPr lang="en-US" altLang="en-US" sz="2400"/>
              <a:t> leads to smooth muscle </a:t>
            </a:r>
            <a:r>
              <a:rPr lang="en-US" altLang="en-US" sz="2400" u="sng"/>
              <a:t>contraction</a:t>
            </a:r>
            <a:r>
              <a:rPr lang="en-US" altLang="en-US" sz="2400"/>
              <a:t> (especially in heart)</a:t>
            </a:r>
            <a:br>
              <a:rPr lang="en-US" altLang="en-US" sz="2400"/>
            </a:br>
            <a:endParaRPr lang="en-US"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a:extLst>
              <a:ext uri="{FF2B5EF4-FFF2-40B4-BE49-F238E27FC236}">
                <a16:creationId xmlns:a16="http://schemas.microsoft.com/office/drawing/2014/main" id="{3A67707B-F6DF-40AF-B147-61F59DF89541}"/>
              </a:ext>
            </a:extLst>
          </p:cNvPr>
          <p:cNvSpPr txBox="1">
            <a:spLocks noChangeArrowheads="1"/>
          </p:cNvSpPr>
          <p:nvPr/>
        </p:nvSpPr>
        <p:spPr bwMode="auto">
          <a:xfrm>
            <a:off x="1524000" y="1600201"/>
            <a:ext cx="83820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sz="2400">
                <a:solidFill>
                  <a:prstClr val="black"/>
                </a:solidFill>
                <a:latin typeface="Times" panose="02020603050405020304" pitchFamily="18" charset="0"/>
                <a:ea typeface="ヒラギノ角ゴ Pro W3"/>
                <a:cs typeface="ヒラギノ角ゴ Pro W3"/>
              </a:rPr>
              <a:t>Clinical Utility of drugs which affect the adrenergic nervous system:</a:t>
            </a:r>
          </a:p>
          <a:p>
            <a:pPr eaLnBrk="1" fontAlgn="base" hangingPunct="1">
              <a:spcBef>
                <a:spcPct val="0"/>
              </a:spcBef>
              <a:spcAft>
                <a:spcPct val="0"/>
              </a:spcAft>
            </a:pPr>
            <a:endParaRPr lang="en-US" altLang="en-US" sz="2400">
              <a:solidFill>
                <a:prstClr val="black"/>
              </a:solidFill>
              <a:latin typeface="Times" panose="02020603050405020304" pitchFamily="18" charset="0"/>
              <a:ea typeface="ヒラギノ角ゴ Pro W3"/>
              <a:cs typeface="ヒラギノ角ゴ Pro W3"/>
            </a:endParaRPr>
          </a:p>
          <a:p>
            <a:pPr lvl="2" eaLnBrk="1" fontAlgn="base" hangingPunct="1">
              <a:spcBef>
                <a:spcPct val="0"/>
              </a:spcBef>
              <a:spcAft>
                <a:spcPct val="0"/>
              </a:spcAft>
            </a:pPr>
            <a:r>
              <a:rPr lang="en-US" altLang="en-US" sz="2400">
                <a:solidFill>
                  <a:prstClr val="black"/>
                </a:solidFill>
                <a:latin typeface="Times" panose="02020603050405020304" pitchFamily="18" charset="0"/>
                <a:ea typeface="ヒラギノ角ゴ Pro W3"/>
                <a:cs typeface="ヒラギノ角ゴ Pro W3"/>
              </a:rPr>
              <a:t>a.	</a:t>
            </a:r>
            <a:r>
              <a:rPr lang="en-US" altLang="en-US" sz="2400" b="1">
                <a:solidFill>
                  <a:prstClr val="black"/>
                </a:solidFill>
                <a:latin typeface="Times" panose="02020603050405020304" pitchFamily="18" charset="0"/>
                <a:ea typeface="ヒラギノ角ゴ Pro W3"/>
                <a:cs typeface="ヒラギノ角ゴ Pro W3"/>
              </a:rPr>
              <a:t>Agonists</a:t>
            </a:r>
            <a:r>
              <a:rPr lang="en-US" altLang="en-US" sz="2400">
                <a:solidFill>
                  <a:prstClr val="black"/>
                </a:solidFill>
                <a:latin typeface="Times" panose="02020603050405020304" pitchFamily="18" charset="0"/>
                <a:ea typeface="ヒラギノ角ゴ Pro W3"/>
                <a:cs typeface="ヒラギノ角ゴ Pro W3"/>
              </a:rPr>
              <a:t> of the </a:t>
            </a:r>
            <a:r>
              <a:rPr lang="en-US" altLang="en-US" sz="2400" b="1">
                <a:solidFill>
                  <a:prstClr val="black"/>
                </a:solidFill>
                <a:latin typeface="Symbol" panose="05050102010706020507" pitchFamily="18" charset="2"/>
                <a:ea typeface="ヒラギノ角ゴ Pro W3"/>
                <a:cs typeface="ヒラギノ角ゴ Pro W3"/>
                <a:sym typeface="Symbol" panose="05050102010706020507" pitchFamily="18" charset="2"/>
              </a:rPr>
              <a:t></a:t>
            </a:r>
            <a:r>
              <a:rPr lang="en-US" altLang="en-US" sz="2400" b="1" baseline="-25000">
                <a:solidFill>
                  <a:prstClr val="black"/>
                </a:solidFill>
                <a:latin typeface="Times" panose="02020603050405020304" pitchFamily="18" charset="0"/>
                <a:ea typeface="ヒラギノ角ゴ Pro W3"/>
                <a:cs typeface="ヒラギノ角ゴ Pro W3"/>
              </a:rPr>
              <a:t>2</a:t>
            </a:r>
            <a:r>
              <a:rPr lang="en-US" altLang="en-US" sz="2400" b="1">
                <a:solidFill>
                  <a:prstClr val="black"/>
                </a:solidFill>
                <a:latin typeface="Times" panose="02020603050405020304" pitchFamily="18" charset="0"/>
                <a:ea typeface="ヒラギノ角ゴ Pro W3"/>
                <a:cs typeface="ヒラギノ角ゴ Pro W3"/>
              </a:rPr>
              <a:t> receptors</a:t>
            </a:r>
            <a:r>
              <a:rPr lang="en-US" altLang="en-US" sz="2400">
                <a:solidFill>
                  <a:prstClr val="black"/>
                </a:solidFill>
                <a:latin typeface="Times" panose="02020603050405020304" pitchFamily="18" charset="0"/>
                <a:ea typeface="ヒラギノ角ゴ Pro W3"/>
                <a:cs typeface="ヒラギノ角ゴ Pro W3"/>
              </a:rPr>
              <a:t> are used in the treatment of asthma (</a:t>
            </a:r>
            <a:r>
              <a:rPr lang="en-US" altLang="en-US" sz="2400" u="sng">
                <a:solidFill>
                  <a:prstClr val="black"/>
                </a:solidFill>
                <a:latin typeface="Times" panose="02020603050405020304" pitchFamily="18" charset="0"/>
                <a:ea typeface="ヒラギノ角ゴ Pro W3"/>
                <a:cs typeface="ヒラギノ角ゴ Pro W3"/>
              </a:rPr>
              <a:t>relaxation</a:t>
            </a:r>
            <a:r>
              <a:rPr lang="en-US" altLang="en-US" sz="2400">
                <a:solidFill>
                  <a:prstClr val="black"/>
                </a:solidFill>
                <a:latin typeface="Times" panose="02020603050405020304" pitchFamily="18" charset="0"/>
                <a:ea typeface="ヒラギノ角ゴ Pro W3"/>
                <a:cs typeface="ヒラギノ角ゴ Pro W3"/>
              </a:rPr>
              <a:t> of the smooth muscles of the bronchi)</a:t>
            </a:r>
          </a:p>
          <a:p>
            <a:pPr lvl="2" eaLnBrk="1" fontAlgn="base" hangingPunct="1">
              <a:spcBef>
                <a:spcPct val="0"/>
              </a:spcBef>
              <a:spcAft>
                <a:spcPct val="0"/>
              </a:spcAft>
            </a:pPr>
            <a:r>
              <a:rPr lang="en-US" altLang="en-US" sz="2400">
                <a:solidFill>
                  <a:prstClr val="black"/>
                </a:solidFill>
                <a:latin typeface="Times" panose="02020603050405020304" pitchFamily="18" charset="0"/>
                <a:ea typeface="ヒラギノ角ゴ Pro W3"/>
                <a:cs typeface="ヒラギノ角ゴ Pro W3"/>
              </a:rPr>
              <a:t>b.	</a:t>
            </a:r>
            <a:r>
              <a:rPr lang="en-US" altLang="en-US" sz="2400" b="1">
                <a:solidFill>
                  <a:prstClr val="black"/>
                </a:solidFill>
                <a:latin typeface="Times" panose="02020603050405020304" pitchFamily="18" charset="0"/>
                <a:ea typeface="ヒラギノ角ゴ Pro W3"/>
                <a:cs typeface="ヒラギノ角ゴ Pro W3"/>
              </a:rPr>
              <a:t>Antagonists</a:t>
            </a:r>
            <a:r>
              <a:rPr lang="en-US" altLang="en-US" sz="2400">
                <a:solidFill>
                  <a:prstClr val="black"/>
                </a:solidFill>
                <a:latin typeface="Times" panose="02020603050405020304" pitchFamily="18" charset="0"/>
                <a:ea typeface="ヒラギノ角ゴ Pro W3"/>
                <a:cs typeface="ヒラギノ角ゴ Pro W3"/>
              </a:rPr>
              <a:t> of the </a:t>
            </a:r>
            <a:r>
              <a:rPr lang="en-US" altLang="en-US" sz="2400" b="1">
                <a:solidFill>
                  <a:prstClr val="black"/>
                </a:solidFill>
                <a:latin typeface="Symbol" panose="05050102010706020507" pitchFamily="18" charset="2"/>
                <a:ea typeface="ヒラギノ角ゴ Pro W3"/>
                <a:cs typeface="ヒラギノ角ゴ Pro W3"/>
                <a:sym typeface="Symbol" panose="05050102010706020507" pitchFamily="18" charset="2"/>
              </a:rPr>
              <a:t></a:t>
            </a:r>
            <a:r>
              <a:rPr lang="en-US" altLang="en-US" sz="2400" b="1" baseline="-25000">
                <a:solidFill>
                  <a:prstClr val="black"/>
                </a:solidFill>
                <a:latin typeface="Times" panose="02020603050405020304" pitchFamily="18" charset="0"/>
                <a:ea typeface="ヒラギノ角ゴ Pro W3"/>
                <a:cs typeface="ヒラギノ角ゴ Pro W3"/>
              </a:rPr>
              <a:t>1</a:t>
            </a:r>
            <a:r>
              <a:rPr lang="en-US" altLang="en-US" sz="2400" b="1">
                <a:solidFill>
                  <a:prstClr val="black"/>
                </a:solidFill>
                <a:latin typeface="Times" panose="02020603050405020304" pitchFamily="18" charset="0"/>
                <a:ea typeface="ヒラギノ角ゴ Pro W3"/>
                <a:cs typeface="ヒラギノ角ゴ Pro W3"/>
              </a:rPr>
              <a:t> receptors</a:t>
            </a:r>
            <a:r>
              <a:rPr lang="en-US" altLang="en-US" sz="2400">
                <a:solidFill>
                  <a:prstClr val="black"/>
                </a:solidFill>
                <a:latin typeface="Times" panose="02020603050405020304" pitchFamily="18" charset="0"/>
                <a:ea typeface="ヒラギノ角ゴ Pro W3"/>
                <a:cs typeface="ヒラギノ角ゴ Pro W3"/>
              </a:rPr>
              <a:t> are used in the treatment of hypertension and angina (</a:t>
            </a:r>
            <a:r>
              <a:rPr lang="en-US" altLang="en-US" sz="2400" u="sng">
                <a:solidFill>
                  <a:prstClr val="black"/>
                </a:solidFill>
                <a:latin typeface="Times" panose="02020603050405020304" pitchFamily="18" charset="0"/>
                <a:ea typeface="ヒラギノ角ゴ Pro W3"/>
                <a:cs typeface="ヒラギノ角ゴ Pro W3"/>
              </a:rPr>
              <a:t>slow</a:t>
            </a:r>
            <a:r>
              <a:rPr lang="en-US" altLang="en-US" sz="2400">
                <a:solidFill>
                  <a:prstClr val="black"/>
                </a:solidFill>
                <a:latin typeface="Times" panose="02020603050405020304" pitchFamily="18" charset="0"/>
                <a:ea typeface="ヒラギノ角ゴ Pro W3"/>
                <a:cs typeface="ヒラギノ角ゴ Pro W3"/>
              </a:rPr>
              <a:t> heart and reduce force of contraction)</a:t>
            </a:r>
          </a:p>
          <a:p>
            <a:pPr lvl="2" eaLnBrk="1" fontAlgn="base" hangingPunct="1">
              <a:spcBef>
                <a:spcPct val="0"/>
              </a:spcBef>
              <a:spcAft>
                <a:spcPct val="0"/>
              </a:spcAft>
            </a:pPr>
            <a:r>
              <a:rPr lang="en-US" altLang="en-US" sz="2400">
                <a:solidFill>
                  <a:prstClr val="black"/>
                </a:solidFill>
                <a:latin typeface="Times" panose="02020603050405020304" pitchFamily="18" charset="0"/>
                <a:ea typeface="ヒラギノ角ゴ Pro W3"/>
                <a:cs typeface="ヒラギノ角ゴ Pro W3"/>
              </a:rPr>
              <a:t>c.	</a:t>
            </a:r>
            <a:r>
              <a:rPr lang="en-US" altLang="en-US" sz="2400" b="1">
                <a:solidFill>
                  <a:prstClr val="black"/>
                </a:solidFill>
                <a:latin typeface="Times" panose="02020603050405020304" pitchFamily="18" charset="0"/>
                <a:ea typeface="ヒラギノ角ゴ Pro W3"/>
                <a:cs typeface="ヒラギノ角ゴ Pro W3"/>
              </a:rPr>
              <a:t>Antagonists</a:t>
            </a:r>
            <a:r>
              <a:rPr lang="en-US" altLang="en-US" sz="2400">
                <a:solidFill>
                  <a:prstClr val="black"/>
                </a:solidFill>
                <a:latin typeface="Times" panose="02020603050405020304" pitchFamily="18" charset="0"/>
                <a:ea typeface="ヒラギノ角ゴ Pro W3"/>
                <a:cs typeface="ヒラギノ角ゴ Pro W3"/>
              </a:rPr>
              <a:t> of the </a:t>
            </a:r>
            <a:r>
              <a:rPr lang="en-US" altLang="en-US" sz="2400" b="1">
                <a:solidFill>
                  <a:prstClr val="black"/>
                </a:solidFill>
                <a:latin typeface="Symbol" panose="05050102010706020507" pitchFamily="18" charset="2"/>
                <a:ea typeface="ヒラギノ角ゴ Pro W3"/>
                <a:cs typeface="ヒラギノ角ゴ Pro W3"/>
                <a:sym typeface="Symbol" panose="05050102010706020507" pitchFamily="18" charset="2"/>
              </a:rPr>
              <a:t></a:t>
            </a:r>
            <a:r>
              <a:rPr lang="en-US" altLang="en-US" sz="2400" b="1" baseline="-25000">
                <a:solidFill>
                  <a:prstClr val="black"/>
                </a:solidFill>
                <a:latin typeface="Times" panose="02020603050405020304" pitchFamily="18" charset="0"/>
                <a:ea typeface="ヒラギノ角ゴ Pro W3"/>
                <a:cs typeface="ヒラギノ角ゴ Pro W3"/>
              </a:rPr>
              <a:t>1</a:t>
            </a:r>
            <a:r>
              <a:rPr lang="en-US" altLang="en-US" sz="2400" b="1">
                <a:solidFill>
                  <a:prstClr val="black"/>
                </a:solidFill>
                <a:latin typeface="Times" panose="02020603050405020304" pitchFamily="18" charset="0"/>
                <a:ea typeface="ヒラギノ角ゴ Pro W3"/>
                <a:cs typeface="ヒラギノ角ゴ Pro W3"/>
              </a:rPr>
              <a:t> receptors</a:t>
            </a:r>
            <a:r>
              <a:rPr lang="en-US" altLang="en-US" sz="2400">
                <a:solidFill>
                  <a:prstClr val="black"/>
                </a:solidFill>
                <a:latin typeface="Times" panose="02020603050405020304" pitchFamily="18" charset="0"/>
                <a:ea typeface="ヒラギノ角ゴ Pro W3"/>
                <a:cs typeface="ヒラギノ角ゴ Pro W3"/>
              </a:rPr>
              <a:t> are known to cause lowering of the blood pressure (relaxation of smooth muscle and dilation of the blood vessels)</a:t>
            </a:r>
          </a:p>
          <a:p>
            <a:pPr eaLnBrk="1" fontAlgn="base" hangingPunct="1">
              <a:spcBef>
                <a:spcPct val="50000"/>
              </a:spcBef>
              <a:spcAft>
                <a:spcPct val="0"/>
              </a:spcAft>
            </a:pPr>
            <a:endParaRPr lang="en-US" altLang="en-US" sz="2400">
              <a:solidFill>
                <a:prstClr val="black"/>
              </a:solidFill>
              <a:ea typeface="ヒラギノ角ゴ Pro W3"/>
              <a:cs typeface="ヒラギノ角ゴ Pro W3"/>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340C452-734C-453A-A437-51254200581E}"/>
              </a:ext>
            </a:extLst>
          </p:cNvPr>
          <p:cNvSpPr>
            <a:spLocks noGrp="1"/>
          </p:cNvSpPr>
          <p:nvPr>
            <p:ph type="title"/>
          </p:nvPr>
        </p:nvSpPr>
        <p:spPr>
          <a:xfrm>
            <a:off x="804357" y="282371"/>
            <a:ext cx="4461326" cy="505905"/>
          </a:xfrm>
        </p:spPr>
        <p:txBody>
          <a:bodyPr vert="horz" lIns="91440" tIns="45720" rIns="91440" bIns="45720" rtlCol="0" anchor="b">
            <a:normAutofit/>
          </a:bodyPr>
          <a:lstStyle/>
          <a:p>
            <a:r>
              <a:rPr lang="en-US" altLang="en-US" sz="2800" b="1" kern="1200" dirty="0">
                <a:solidFill>
                  <a:schemeClr val="tx1"/>
                </a:solidFill>
                <a:latin typeface="+mj-lt"/>
                <a:ea typeface="+mj-ea"/>
                <a:cs typeface="+mj-cs"/>
              </a:rPr>
              <a:t>Ventricular Compliance </a:t>
            </a:r>
          </a:p>
        </p:txBody>
      </p:sp>
      <p:sp>
        <p:nvSpPr>
          <p:cNvPr id="5" name="Content Placeholder 4">
            <a:extLst>
              <a:ext uri="{FF2B5EF4-FFF2-40B4-BE49-F238E27FC236}">
                <a16:creationId xmlns:a16="http://schemas.microsoft.com/office/drawing/2014/main" id="{5812D55B-2DCC-476A-931A-21407716BEE2}"/>
              </a:ext>
            </a:extLst>
          </p:cNvPr>
          <p:cNvSpPr>
            <a:spLocks noGrp="1"/>
          </p:cNvSpPr>
          <p:nvPr>
            <p:ph sz="quarter" idx="4"/>
          </p:nvPr>
        </p:nvSpPr>
        <p:spPr>
          <a:xfrm>
            <a:off x="-1" y="971487"/>
            <a:ext cx="6092954" cy="5886513"/>
          </a:xfrm>
        </p:spPr>
        <p:txBody>
          <a:bodyPr vert="horz" lIns="91440" tIns="45720" rIns="91440" bIns="45720" rtlCol="0" anchor="t">
            <a:normAutofit lnSpcReduction="10000"/>
          </a:bodyPr>
          <a:lstStyle/>
          <a:p>
            <a:pPr>
              <a:defRPr/>
            </a:pPr>
            <a:r>
              <a:rPr lang="en-US" sz="1600" dirty="0"/>
              <a:t>As the ventricle fills with blood, the pressure and volume that result from filling are determined by the compliance of the ventricle. Normally, compliance curves are plotted as the change in volume (ΔV) over the change in pressure (ΔP). Therefore, the slope of the relationship is the reciprocal of the compliance, which is sometimes referred to as ventricular "stiffness.“</a:t>
            </a:r>
          </a:p>
          <a:p>
            <a:pPr>
              <a:defRPr/>
            </a:pPr>
            <a:endParaRPr lang="en-US" sz="1600" dirty="0"/>
          </a:p>
          <a:p>
            <a:pPr>
              <a:defRPr/>
            </a:pPr>
            <a:r>
              <a:rPr lang="en-US" sz="1600" dirty="0"/>
              <a:t>As the ventricle fills with blood and its volume increases, the pressure within the ventricular chamber passively increases (see the Normal filling curve in the figure). The relationship is not linear, particularly at higher volumes, because the compliance of the ventricular wall decreases ("stiffness" increases) the more the ventricular wall is stretched. This occurs in most biological tissues.</a:t>
            </a:r>
          </a:p>
          <a:p>
            <a:pPr>
              <a:defRPr/>
            </a:pPr>
            <a:endParaRPr lang="en-US" sz="1600" dirty="0"/>
          </a:p>
          <a:p>
            <a:pPr>
              <a:defRPr/>
            </a:pPr>
            <a:r>
              <a:rPr lang="en-US" sz="1600" dirty="0"/>
              <a:t>in ventricular hypertrophy the ventricular compliance is decreased (i.e., the ventricle is "stiffer") because the thickness of the ventricular wall increases; therefore, ventricular end-diastolic pressure (EDP) is higher at any given end-diastolic volume (EDV) </a:t>
            </a:r>
          </a:p>
          <a:p>
            <a:pPr>
              <a:defRPr/>
            </a:pPr>
            <a:endParaRPr lang="en-US" sz="1600" dirty="0"/>
          </a:p>
          <a:p>
            <a:pPr>
              <a:defRPr/>
            </a:pPr>
            <a:r>
              <a:rPr lang="en-US" sz="1600" dirty="0"/>
              <a:t>In a disease state such as dilated cardiomyopathy, the ventricle becomes very dilated without appreciable thickening of the wall. This dilated ventricle will have increased compliance as shown in the figure; therefore, although the EDV may be very high, the EDP may not be greatly elevated.</a:t>
            </a:r>
          </a:p>
          <a:p>
            <a:pPr marL="0"/>
            <a:endParaRPr lang="en-US" sz="900" dirty="0"/>
          </a:p>
        </p:txBody>
      </p:sp>
      <p:pic>
        <p:nvPicPr>
          <p:cNvPr id="29699" name="Picture 2">
            <a:extLst>
              <a:ext uri="{FF2B5EF4-FFF2-40B4-BE49-F238E27FC236}">
                <a16:creationId xmlns:a16="http://schemas.microsoft.com/office/drawing/2014/main" id="{2B9082C8-BC7D-4070-B8DE-21F9ED04716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9048" y="1316899"/>
            <a:ext cx="5458968" cy="42242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2">
            <a:extLst>
              <a:ext uri="{FF2B5EF4-FFF2-40B4-BE49-F238E27FC236}">
                <a16:creationId xmlns:a16="http://schemas.microsoft.com/office/drawing/2014/main" id="{FEA903AF-950B-4B8F-9A96-DF92EFC2049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01063" y="670278"/>
            <a:ext cx="1582087" cy="59581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4" name="Rectangle 1">
            <a:extLst>
              <a:ext uri="{FF2B5EF4-FFF2-40B4-BE49-F238E27FC236}">
                <a16:creationId xmlns:a16="http://schemas.microsoft.com/office/drawing/2014/main" id="{4619709D-0198-48AE-B416-18D45260E0EE}"/>
              </a:ext>
            </a:extLst>
          </p:cNvPr>
          <p:cNvSpPr>
            <a:spLocks noChangeArrowheads="1"/>
          </p:cNvSpPr>
          <p:nvPr/>
        </p:nvSpPr>
        <p:spPr bwMode="auto">
          <a:xfrm>
            <a:off x="6096000" y="968185"/>
            <a:ext cx="5579532" cy="5517444"/>
          </a:xfrm>
          <a:prstGeom prst="rect">
            <a:avLst/>
          </a:prstGeom>
        </p:spPr>
        <p:txBody>
          <a:bodyPr vert="horz" lIns="91440" tIns="45720" rIns="91440" bIns="45720" rtlCol="0" anchor="ctr">
            <a:normAutofit/>
          </a:bodyPr>
          <a:lstStyle/>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Conductance (C</a:t>
            </a:r>
            <a:r>
              <a:rPr kumimoji="0" lang="en-US" sz="1400" b="0" i="0" u="none" strike="noStrike" cap="none" spc="0" normalizeH="0" baseline="-25000" noProof="0" dirty="0">
                <a:ln>
                  <a:noFill/>
                </a:ln>
                <a:effectLst/>
                <a:uLnTx/>
                <a:uFillTx/>
              </a:rPr>
              <a:t>L</a:t>
            </a:r>
            <a:r>
              <a:rPr kumimoji="0" lang="en-US" sz="1400" b="0" i="0" u="none" strike="noStrike" cap="none" spc="0" normalizeH="0" baseline="0" noProof="0" dirty="0">
                <a:ln>
                  <a:noFill/>
                </a:ln>
                <a:effectLst/>
                <a:uLnTx/>
                <a:uFillTx/>
              </a:rPr>
              <a:t> ) is a measure of the blood flow through a vessel for a given pressure difference. .</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This is generally expressed in terms of milliliters per second per millimeter of mercury pressure, but it can also be expressed in terms of liters per second per millimeter of mercury or in any other units of blood flow and pressure.</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It is evident that conductance is the exact reciprocal of resistance in accord with the following equation:</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R="0" lvl="0" fontAlgn="auto">
              <a:lnSpc>
                <a:spcPct val="90000"/>
              </a:lnSpc>
              <a:spcBef>
                <a:spcPts val="0"/>
              </a:spcBef>
              <a:spcAft>
                <a:spcPts val="600"/>
              </a:spcAft>
              <a:buClrTx/>
              <a:buSzTx/>
              <a:tabLst/>
              <a:defRPr/>
            </a:pPr>
            <a:r>
              <a:rPr kumimoji="0" lang="en-US" sz="1400" b="0" i="0" u="none" strike="noStrike" cap="none" spc="0" normalizeH="0" baseline="0" noProof="0" dirty="0">
                <a:ln>
                  <a:noFill/>
                </a:ln>
                <a:effectLst/>
                <a:uLnTx/>
                <a:uFillTx/>
              </a:rPr>
              <a:t>The vascular compliance is proportional to the vascular distensibility and vascular volume of any given segment of the circulation. The compliance of a systemic vein is 24 times that of its corresponding artery because it is about 8 times as distensible, and it has a volume about 3 times as great.</a:t>
            </a: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a:p>
            <a:pPr marL="0" marR="0" lvl="0" indent="-228600" fontAlgn="auto">
              <a:lnSpc>
                <a:spcPct val="90000"/>
              </a:lnSpc>
              <a:spcBef>
                <a:spcPts val="0"/>
              </a:spcBef>
              <a:spcAft>
                <a:spcPts val="600"/>
              </a:spcAft>
              <a:buClrTx/>
              <a:buSzTx/>
              <a:buFont typeface="Arial" panose="020B0604020202020204" pitchFamily="34" charset="0"/>
              <a:buChar char="•"/>
              <a:tabLst/>
              <a:defRPr/>
            </a:pPr>
            <a:endParaRPr kumimoji="0" lang="en-US" sz="1400" b="0" i="0" u="none" strike="noStrike" cap="none" spc="0" normalizeH="0" baseline="0" noProof="0" dirty="0">
              <a:ln>
                <a:noFill/>
              </a:ln>
              <a:effectLst/>
              <a:uLnTx/>
              <a:uFillTx/>
            </a:endParaRPr>
          </a:p>
        </p:txBody>
      </p:sp>
      <p:sp>
        <p:nvSpPr>
          <p:cNvPr id="9219" name="Rectangle 2">
            <a:extLst>
              <a:ext uri="{FF2B5EF4-FFF2-40B4-BE49-F238E27FC236}">
                <a16:creationId xmlns:a16="http://schemas.microsoft.com/office/drawing/2014/main" id="{2587E5E5-83C8-45F5-9B9B-2C9A2C364D9B}"/>
              </a:ext>
            </a:extLst>
          </p:cNvPr>
          <p:cNvSpPr>
            <a:spLocks noChangeArrowheads="1"/>
          </p:cNvSpPr>
          <p:nvPr/>
        </p:nvSpPr>
        <p:spPr bwMode="auto">
          <a:xfrm>
            <a:off x="6971262" y="3148028"/>
            <a:ext cx="4876800"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Tw Cen MT" panose="020B0602020104020603" pitchFamily="34" charset="0"/>
                <a:ea typeface="+mn-ea"/>
                <a:cs typeface="Arial" panose="020B0604020202020204" pitchFamily="34" charset="0"/>
              </a:rPr>
              <a:t>Conductance= 1/Resistance </a:t>
            </a:r>
          </a:p>
          <a:p>
            <a:pPr marL="0" marR="0" lvl="0" indent="0" algn="l" defTabSz="914400" rtl="0" eaLnBrk="1" fontAlgn="auto" latinLnBrk="0" hangingPunct="1">
              <a:spcBef>
                <a:spcPts val="0"/>
              </a:spcBef>
              <a:spcAft>
                <a:spcPts val="60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Tw Cen MT" panose="020B0602020104020603" pitchFamily="34" charset="0"/>
              <a:ea typeface="+mn-ea"/>
              <a:cs typeface="Arial" panose="020B0604020202020204" pitchFamily="34" charset="0"/>
            </a:endParaRPr>
          </a:p>
        </p:txBody>
      </p:sp>
      <p:sp>
        <p:nvSpPr>
          <p:cNvPr id="9220" name="Rectangle 3">
            <a:extLst>
              <a:ext uri="{FF2B5EF4-FFF2-40B4-BE49-F238E27FC236}">
                <a16:creationId xmlns:a16="http://schemas.microsoft.com/office/drawing/2014/main" id="{F013807B-08D1-4964-9D62-8A4072FA251F}"/>
              </a:ext>
            </a:extLst>
          </p:cNvPr>
          <p:cNvSpPr>
            <a:spLocks noChangeArrowheads="1"/>
          </p:cNvSpPr>
          <p:nvPr/>
        </p:nvSpPr>
        <p:spPr bwMode="auto">
          <a:xfrm>
            <a:off x="1524000" y="3048001"/>
            <a:ext cx="6096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a:p>
            <a:pPr marL="0" marR="0" lvl="0" indent="0" algn="l" defTabSz="914400" rtl="0" eaLnBrk="1" fontAlgn="auto" latinLnBrk="0" hangingPunct="1">
              <a:spcBef>
                <a:spcPts val="0"/>
              </a:spcBef>
              <a:spcAft>
                <a:spcPts val="600"/>
              </a:spcAft>
              <a:buClrTx/>
              <a:buSzTx/>
              <a:buFontTx/>
              <a:buNone/>
              <a:tabLst/>
              <a:defRPr/>
            </a:pPr>
            <a:endParaRPr kumimoji="0" lang="en-US" altLang="en-US" b="0" i="0" u="none" strike="noStrike" kern="1200" cap="none" spc="0" normalizeH="0" baseline="0" noProof="0">
              <a:ln>
                <a:noFill/>
              </a:ln>
              <a:solidFill>
                <a:prstClr val="black"/>
              </a:solidFill>
              <a:effectLst/>
              <a:uLnTx/>
              <a:uFillTx/>
              <a:latin typeface="Tw Cen MT" panose="020B0602020104020603"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961DFFD5-279E-459B-B310-7970B4EC7FEB}"/>
              </a:ext>
            </a:extLst>
          </p:cNvPr>
          <p:cNvSpPr txBox="1"/>
          <p:nvPr/>
        </p:nvSpPr>
        <p:spPr>
          <a:xfrm>
            <a:off x="834558" y="2501697"/>
            <a:ext cx="3856892" cy="646331"/>
          </a:xfrm>
          <a:prstGeom prst="rect">
            <a:avLst/>
          </a:prstGeom>
          <a:noFill/>
        </p:spPr>
        <p:txBody>
          <a:bodyPr wrap="square">
            <a:spAutoFit/>
          </a:bodyPr>
          <a:lstStyle/>
          <a:p>
            <a:pPr marL="0" marR="0" lvl="0" indent="0" algn="l" defTabSz="914400" rtl="0" eaLnBrk="1" fontAlgn="auto" latinLnBrk="0" hangingPunct="1">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Calibri Light" panose="020F0302020204030204"/>
                <a:ea typeface="+mn-ea"/>
                <a:cs typeface="Arial" charset="0"/>
              </a:rPr>
              <a:t>“Conductance” of blood in a vessel and Its relation to resistance</a:t>
            </a:r>
          </a:p>
        </p:txBody>
      </p:sp>
    </p:spTree>
    <p:extLst>
      <p:ext uri="{BB962C8B-B14F-4D97-AF65-F5344CB8AC3E}">
        <p14:creationId xmlns:p14="http://schemas.microsoft.com/office/powerpoint/2010/main" val="697005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0C0D8B8-27BA-4CFC-9FA7-C3400093D4F0}"/>
</file>

<file path=customXml/itemProps2.xml><?xml version="1.0" encoding="utf-8"?>
<ds:datastoreItem xmlns:ds="http://schemas.openxmlformats.org/officeDocument/2006/customXml" ds:itemID="{91B2CFBB-3DC3-463B-898B-C1A9ADEC4CB4}"/>
</file>

<file path=customXml/itemProps3.xml><?xml version="1.0" encoding="utf-8"?>
<ds:datastoreItem xmlns:ds="http://schemas.openxmlformats.org/officeDocument/2006/customXml" ds:itemID="{8E8C0356-82B7-4AEF-8D3D-995458281458}"/>
</file>

<file path=docProps/app.xml><?xml version="1.0" encoding="utf-8"?>
<Properties xmlns="http://schemas.openxmlformats.org/officeDocument/2006/extended-properties" xmlns:vt="http://schemas.openxmlformats.org/officeDocument/2006/docPropsVTypes">
  <TotalTime>27</TotalTime>
  <Words>598</Words>
  <Application>Microsoft Office PowerPoint</Application>
  <PresentationFormat>Widescreen</PresentationFormat>
  <Paragraphs>51</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Symbol</vt:lpstr>
      <vt:lpstr>Times</vt:lpstr>
      <vt:lpstr>Times New Roman</vt:lpstr>
      <vt:lpstr>Tw Cen MT</vt:lpstr>
      <vt:lpstr>Office Theme</vt:lpstr>
      <vt:lpstr>Regulation of cardiac output ( implication of frank- starling law)</vt:lpstr>
      <vt:lpstr>PowerPoint Presentation</vt:lpstr>
      <vt:lpstr>PowerPoint Presentation</vt:lpstr>
      <vt:lpstr>Adrenergic Receptors</vt:lpstr>
      <vt:lpstr> What do the receptors do?  Activation of  receptors leads to smooth muscle contraction  Activation of 2 receptors leads to smooth muscle relaxation  Activation of 1 receptors leads to smooth muscle contraction (especially in heart) </vt:lpstr>
      <vt:lpstr>PowerPoint Presentation</vt:lpstr>
      <vt:lpstr>Ventricular Compliance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arwa rawashdeh</dc:creator>
  <cp:lastModifiedBy>arwa rawashdeh</cp:lastModifiedBy>
  <cp:revision>3</cp:revision>
  <dcterms:created xsi:type="dcterms:W3CDTF">2022-05-16T06:55:13Z</dcterms:created>
  <dcterms:modified xsi:type="dcterms:W3CDTF">2022-05-20T09:14:24Z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