
<file path=[Content_Types].xml><?xml version="1.0" encoding="utf-8"?>
<Types xmlns="http://schemas.openxmlformats.org/package/2006/content-types">
  <Default Extension="rels" ContentType="application/vnd.openxmlformats-package.relationships+xml"/>
  <Default Extension="xml" ContentType="application/xml"/>
  <Default Extension="wmf" ContentType="image/x-wm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1.xml" ContentType="application/vnd.openxmlformats-officedocument.presentationml.notesSlide+xml"/>
  <Override PartName="/ppt/slides/slide5.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notesSlides/notesSlide3.xml" ContentType="application/vnd.openxmlformats-officedocument.presentationml.notesSlide+xml"/>
  <Override PartName="/ppt/slides/slide9.xml" ContentType="application/vnd.openxmlformats-officedocument.presentationml.slide+xml"/>
  <Override PartName="/ppt/notesSlides/notesSlide4.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Slides/notesSlide5.xml" ContentType="application/vnd.openxmlformats-officedocument.presentationml.notes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Slides/notesSlide6.xml" ContentType="application/vnd.openxmlformats-officedocument.presentationml.notesSlide+xml"/>
  <Override PartName="/ppt/slides/slide22.xml" ContentType="application/vnd.openxmlformats-officedocument.presentationml.slide+xml"/>
  <Override PartName="/ppt/notesSlides/notesSlide7.xml" ContentType="application/vnd.openxmlformats-officedocument.presentationml.notes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Slides/notesSlide8.xml" ContentType="application/vnd.openxmlformats-officedocument.presentationml.notesSlide+xml"/>
  <Override PartName="/ppt/slides/slide26.xml" ContentType="application/vnd.openxmlformats-officedocument.presentationml.slide+xml"/>
  <Override PartName="/ppt/notesSlides/notesSlide9.xml" ContentType="application/vnd.openxmlformats-officedocument.presentationml.notes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Slides/notesSlide10.xml" ContentType="application/vnd.openxmlformats-officedocument.presentationml.notes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Slides/notesSlide11.xml" ContentType="application/vnd.openxmlformats-officedocument.presentationml.notes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Slides/notesSlide12.xml" ContentType="application/vnd.openxmlformats-officedocument.presentationml.notesSlide+xml"/>
  <Override PartName="/ppt/slides/slide38.xml" ContentType="application/vnd.openxmlformats-officedocument.presentationml.slide+xml"/>
  <Override PartName="/ppt/notesSlides/notesSlide13.xml" ContentType="application/vnd.openxmlformats-officedocument.presentationml.notesSlide+xml"/>
  <Override PartName="/ppt/slides/slide39.xml" ContentType="application/vnd.openxmlformats-officedocument.presentationml.slide+xml"/>
  <Override PartName="/ppt/notesSlides/notesSlide14.xml" ContentType="application/vnd.openxmlformats-officedocument.presentationml.notesSlide+xml"/>
  <Override PartName="/ppt/slides/slide40.xml" ContentType="application/vnd.openxmlformats-officedocument.presentationml.slide+xml"/>
  <Override PartName="/ppt/notesSlides/notesSlide15.xml" ContentType="application/vnd.openxmlformats-officedocument.presentationml.notesSlide+xml"/>
  <Override PartName="/ppt/slides/slide41.xml" ContentType="application/vnd.openxmlformats-officedocument.presentationml.slide+xml"/>
  <Override PartName="/ppt/notesSlides/notesSlide16.xml" ContentType="application/vnd.openxmlformats-officedocument.presentationml.notesSlide+xml"/>
  <Override PartName="/ppt/slides/slide42.xml" ContentType="application/vnd.openxmlformats-officedocument.presentationml.slide+xml"/>
  <Override PartName="/ppt/notesSlides/notesSlide17.xml" ContentType="application/vnd.openxmlformats-officedocument.presentationml.notesSlide+xml"/>
  <Override PartName="/ppt/slides/slide43.xml" ContentType="application/vnd.openxmlformats-officedocument.presentationml.slide+xml"/>
  <Override PartName="/ppt/notesSlides/notesSlide18.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slides/slide45.xml" ContentType="application/vnd.openxmlformats-officedocument.presentationml.slide+xml"/>
  <Override PartName="/ppt/notesSlides/notesSlide20.xml" ContentType="application/vnd.openxmlformats-officedocument.presentationml.notes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Slides/notesSlide21.xml" ContentType="application/vnd.openxmlformats-officedocument.presentationml.notesSlide+xml"/>
  <Override PartName="/ppt/slides/slide50.xml" ContentType="application/vnd.openxmlformats-officedocument.presentationml.slide+xml"/>
  <Override PartName="/ppt/notesSlides/notesSlide22.xml" ContentType="application/vnd.openxmlformats-officedocument.presentationml.notesSlide+xml"/>
  <Override PartName="/ppt/slides/slide51.xml" ContentType="application/vnd.openxmlformats-officedocument.presentationml.slide+xml"/>
  <Override PartName="/ppt/notesSlides/notesSlide23.xml" ContentType="application/vnd.openxmlformats-officedocument.presentationml.notesSlide+xml"/>
  <Override PartName="/ppt/slides/slide52.xml" ContentType="application/vnd.openxmlformats-officedocument.presentationml.slide+xml"/>
  <Override PartName="/ppt/notesSlides/notesSlide24.xml" ContentType="application/vnd.openxmlformats-officedocument.presentationml.notesSlide+xml"/>
  <Override PartName="/ppt/slides/slide53.xml" ContentType="application/vnd.openxmlformats-officedocument.presentationml.slide+xml"/>
  <Override PartName="/ppt/notesSlides/notesSlide25.xml" ContentType="application/vnd.openxmlformats-officedocument.presentationml.notesSlide+xml"/>
  <Override PartName="/ppt/slides/slide54.xml" ContentType="application/vnd.openxmlformats-officedocument.presentationml.slide+xml"/>
  <Override PartName="/ppt/notesSlides/notesSlide26.xml" ContentType="application/vnd.openxmlformats-officedocument.presentationml.notesSlide+xml"/>
  <Override PartName="/ppt/slides/slide55.xml" ContentType="application/vnd.openxmlformats-officedocument.presentationml.slide+xml"/>
  <Override PartName="/ppt/slides/slide56.xml" ContentType="application/vnd.openxmlformats-officedocument.presentationml.slide+xml"/>
  <Override PartName="/ppt/notesSlides/notesSlide27.xml" ContentType="application/vnd.openxmlformats-officedocument.presentationml.notes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strictFirstAndLastChars="0">
  <p:sldMasterIdLst>
    <p:sldMasterId id="2147483660" r:id="rId1"/>
  </p:sldMasterIdLst>
  <p:notesMasterIdLst>
    <p:notesMasterId r:id="rId2"/>
  </p:notesMasterIdLst>
  <p:sldIdLst>
    <p:sldId id="363"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413" r:id="rId53"/>
    <p:sldId id="414" r:id="rId54"/>
    <p:sldId id="415" r:id="rId55"/>
    <p:sldId id="416" r:id="rId56"/>
    <p:sldId id="417" r:id="rId57"/>
    <p:sldId id="418" r:id="rId58"/>
    <p:sldId id="419" r:id="rId59"/>
    <p:sldId id="420" r:id="rId60"/>
    <p:sldId id="421" r:id="rId61"/>
    <p:sldId id="422" r:id="rId62"/>
    <p:sldId id="423" r:id="rId63"/>
    <p:sldId id="424" r:id="rId64"/>
    <p:sldId id="425" r:id="rId65"/>
    <p:sldId id="426" r:id="rId66"/>
    <p:sldId id="427" r:id="rId67"/>
    <p:sldId id="428" r:id="rId68"/>
    <p:sldId id="429" r:id="rId69"/>
    <p:sldId id="430" r:id="rId70"/>
    <p:sldId id="431" r:id="rId71"/>
    <p:sldId id="432" r:id="rId72"/>
    <p:sldId id="433" r:id="rId73"/>
    <p:sldId id="434" r:id="rId74"/>
    <p:sldId id="435" r:id="rId75"/>
    <p:sldId id="436" r:id="rId76"/>
    <p:sldId id="437" r:id="rId77"/>
    <p:sldId id="438" r:id="rId78"/>
  </p:sldIdLst>
  <p:sldSz type="screen4x3" cy="6858000" cx="9144000"/>
  <p:notesSz cx="6858000" cy="9144000"/>
  <p:defaultTextStyle>
    <a:defPPr lvl="0">
      <a:defRPr lang="en-US"/>
    </a:defPPr>
    <a:lvl1pPr algn="l" defTabSz="914400" eaLnBrk="1" hangingPunct="1" latinLnBrk="0" lvl="0" marL="0" rtl="0">
      <a:defRPr sz="1800" kern="1200">
        <a:solidFill>
          <a:schemeClr val="tx1"/>
        </a:solidFill>
        <a:latin typeface="+mn-lt"/>
        <a:ea typeface="+mn-ea"/>
        <a:cs typeface="+mn-cs"/>
      </a:defRPr>
    </a:lvl1pPr>
    <a:lvl2pPr algn="l" defTabSz="914400" eaLnBrk="1" hangingPunct="1" latinLnBrk="0" lvl="1" marL="457200" rtl="0">
      <a:defRPr sz="1800" kern="1200">
        <a:solidFill>
          <a:schemeClr val="tx1"/>
        </a:solidFill>
        <a:latin typeface="+mn-lt"/>
        <a:ea typeface="+mn-ea"/>
        <a:cs typeface="+mn-cs"/>
      </a:defRPr>
    </a:lvl2pPr>
    <a:lvl3pPr algn="l" defTabSz="914400" eaLnBrk="1" hangingPunct="1" latinLnBrk="0" lvl="2" marL="914400" rtl="0">
      <a:defRPr sz="1800" kern="1200">
        <a:solidFill>
          <a:schemeClr val="tx1"/>
        </a:solidFill>
        <a:latin typeface="+mn-lt"/>
        <a:ea typeface="+mn-ea"/>
        <a:cs typeface="+mn-cs"/>
      </a:defRPr>
    </a:lvl3pPr>
    <a:lvl4pPr algn="l" defTabSz="914400" eaLnBrk="1" hangingPunct="1" latinLnBrk="0" lvl="3" marL="1371600" rtl="0">
      <a:defRPr sz="1800" kern="1200">
        <a:solidFill>
          <a:schemeClr val="tx1"/>
        </a:solidFill>
        <a:latin typeface="+mn-lt"/>
        <a:ea typeface="+mn-ea"/>
        <a:cs typeface="+mn-cs"/>
      </a:defRPr>
    </a:lvl4pPr>
    <a:lvl5pPr algn="l" defTabSz="914400" eaLnBrk="1" hangingPunct="1" latinLnBrk="0" lvl="4" marL="1828800" rtl="0">
      <a:defRPr sz="1800" kern="1200">
        <a:solidFill>
          <a:schemeClr val="tx1"/>
        </a:solidFill>
        <a:latin typeface="+mn-lt"/>
        <a:ea typeface="+mn-ea"/>
        <a:cs typeface="+mn-cs"/>
      </a:defRPr>
    </a:lvl5pPr>
    <a:lvl6pPr algn="l" defTabSz="914400" eaLnBrk="1" hangingPunct="1" latinLnBrk="0" lvl="5" marL="2286000" rtl="0">
      <a:defRPr sz="1800" kern="1200">
        <a:solidFill>
          <a:schemeClr val="tx1"/>
        </a:solidFill>
        <a:latin typeface="+mn-lt"/>
        <a:ea typeface="+mn-ea"/>
        <a:cs typeface="+mn-cs"/>
      </a:defRPr>
    </a:lvl6pPr>
    <a:lvl7pPr algn="l" defTabSz="914400" eaLnBrk="1" hangingPunct="1" latinLnBrk="0" lvl="6" marL="2743200" rtl="0">
      <a:defRPr sz="1800" kern="1200">
        <a:solidFill>
          <a:schemeClr val="tx1"/>
        </a:solidFill>
        <a:latin typeface="+mn-lt"/>
        <a:ea typeface="+mn-ea"/>
        <a:cs typeface="+mn-cs"/>
      </a:defRPr>
    </a:lvl7pPr>
    <a:lvl8pPr algn="l" defTabSz="914400" eaLnBrk="1" hangingPunct="1" latinLnBrk="0" lvl="7" marL="3200400" rtl="0">
      <a:defRPr sz="1800" kern="1200">
        <a:solidFill>
          <a:schemeClr val="tx1"/>
        </a:solidFill>
        <a:latin typeface="+mn-lt"/>
        <a:ea typeface="+mn-ea"/>
        <a:cs typeface="+mn-cs"/>
      </a:defRPr>
    </a:lvl8pPr>
    <a:lvl9pPr algn="l" defTabSz="914400" eaLnBrk="1" hangingPunct="1" latinLnBrk="0" lvl="8"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5366" autoAdjust="0"/>
    <p:restoredTop sz="94651"/>
  </p:normalViewPr>
  <p:slideViewPr>
    <p:cSldViewPr>
      <p:cViewPr varScale="1">
        <p:scale>
          <a:sx n="105" d="100"/>
          <a:sy n="105" d="100"/>
        </p:scale>
        <p:origin x="185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tableStyles" Target="tableStyles.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33" name=""/>
        <p:cNvGrpSpPr/>
        <p:nvPr/>
      </p:nvGrpSpPr>
      <p:grpSpPr>
        <a:xfrm>
          <a:off x="0" y="0"/>
          <a:ext cx="0" cy="0"/>
          <a:chOff x="0" y="0"/>
          <a:chExt cx="0" cy="0"/>
        </a:xfrm>
      </p:grpSpPr>
      <p:sp>
        <p:nvSpPr>
          <p:cNvPr id="1048870" name="Header Placeholder 1"/>
          <p:cNvSpPr>
            <a:spLocks noGrp="1"/>
          </p:cNvSpPr>
          <p:nvPr>
            <p:ph type="hdr" sz="quarter"/>
          </p:nvPr>
        </p:nvSpPr>
        <p:spPr>
          <a:xfrm>
            <a:off x="3886200" y="0"/>
            <a:ext cx="2971800" cy="457200"/>
          </a:xfrm>
          <a:prstGeom prst="rect"/>
        </p:spPr>
        <p:txBody>
          <a:bodyPr bIns="45720" lIns="91440" rIns="91440" rtlCol="1" tIns="45720" vert="horz"/>
          <a:lstStyle>
            <a:lvl1pPr algn="r">
              <a:defRPr sz="1200"/>
            </a:lvl1pPr>
          </a:lstStyle>
          <a:p>
            <a:endParaRPr lang="ar-JO"/>
          </a:p>
        </p:txBody>
      </p:sp>
      <p:sp>
        <p:nvSpPr>
          <p:cNvPr id="1048871" name="Date Placeholder 2"/>
          <p:cNvSpPr>
            <a:spLocks noGrp="1"/>
          </p:cNvSpPr>
          <p:nvPr>
            <p:ph type="dt" idx="1"/>
          </p:nvPr>
        </p:nvSpPr>
        <p:spPr>
          <a:xfrm>
            <a:off x="1588" y="0"/>
            <a:ext cx="2971800" cy="457200"/>
          </a:xfrm>
          <a:prstGeom prst="rect"/>
        </p:spPr>
        <p:txBody>
          <a:bodyPr bIns="45720" lIns="91440" rIns="91440" rtlCol="1" tIns="45720" vert="horz"/>
          <a:lstStyle>
            <a:lvl1pPr algn="l">
              <a:defRPr sz="1200"/>
            </a:lvl1pPr>
          </a:lstStyle>
          <a:p>
            <a:fld id="{B2BE443E-8281-436E-B98F-0485A421F5CD}" type="datetimeFigureOut">
              <a:rPr lang="ar-JO" smtClean="0"/>
              <a:t>26/02/1443</a:t>
            </a:fld>
            <a:endParaRPr lang="ar-JO"/>
          </a:p>
        </p:txBody>
      </p:sp>
      <p:sp>
        <p:nvSpPr>
          <p:cNvPr id="1048872"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1" tIns="45720" vert="horz"/>
          <a:p>
            <a:endParaRPr lang="ar-JO"/>
          </a:p>
        </p:txBody>
      </p:sp>
      <p:sp>
        <p:nvSpPr>
          <p:cNvPr id="1048873" name="Notes Placeholder 4"/>
          <p:cNvSpPr>
            <a:spLocks noGrp="1"/>
          </p:cNvSpPr>
          <p:nvPr>
            <p:ph type="body" sz="quarter" idx="3"/>
          </p:nvPr>
        </p:nvSpPr>
        <p:spPr>
          <a:xfrm>
            <a:off x="685800" y="4343400"/>
            <a:ext cx="5486400" cy="4114800"/>
          </a:xfrm>
          <a:prstGeom prst="rect"/>
        </p:spPr>
        <p:txBody>
          <a:bodyPr bIns="45720" lIns="91440" rIns="91440" rtlCol="1"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1048874" name="Footer Placeholder 5"/>
          <p:cNvSpPr>
            <a:spLocks noGrp="1"/>
          </p:cNvSpPr>
          <p:nvPr>
            <p:ph type="ftr" sz="quarter" idx="4"/>
          </p:nvPr>
        </p:nvSpPr>
        <p:spPr>
          <a:xfrm>
            <a:off x="3886200" y="8685213"/>
            <a:ext cx="2971800" cy="457200"/>
          </a:xfrm>
          <a:prstGeom prst="rect"/>
        </p:spPr>
        <p:txBody>
          <a:bodyPr anchor="b" bIns="45720" lIns="91440" rIns="91440" rtlCol="1" tIns="45720" vert="horz"/>
          <a:lstStyle>
            <a:lvl1pPr algn="r">
              <a:defRPr sz="1200"/>
            </a:lvl1pPr>
          </a:lstStyle>
          <a:p>
            <a:endParaRPr lang="ar-JO"/>
          </a:p>
        </p:txBody>
      </p:sp>
      <p:sp>
        <p:nvSpPr>
          <p:cNvPr id="1048875" name="Slide Number Placeholder 6"/>
          <p:cNvSpPr>
            <a:spLocks noGrp="1"/>
          </p:cNvSpPr>
          <p:nvPr>
            <p:ph type="sldNum" sz="quarter" idx="5"/>
          </p:nvPr>
        </p:nvSpPr>
        <p:spPr>
          <a:xfrm>
            <a:off x="1588" y="8685213"/>
            <a:ext cx="2971800" cy="457200"/>
          </a:xfrm>
          <a:prstGeom prst="rect"/>
        </p:spPr>
        <p:txBody>
          <a:bodyPr anchor="b" bIns="45720" lIns="91440" rIns="91440" rtlCol="1" tIns="45720" vert="horz"/>
          <a:lstStyle>
            <a:lvl1pPr algn="l">
              <a:defRPr sz="1200"/>
            </a:lvl1pPr>
          </a:lstStyle>
          <a:p>
            <a:fld id="{E1ED2B7A-1600-4C99-8631-DBA5FAE225B7}" type="slidenum">
              <a:rPr lang="ar-JO" smtClean="0"/>
              <a:t>‹#›</a:t>
            </a:fld>
            <a:endParaRPr lang="ar-JO"/>
          </a:p>
        </p:txBody>
      </p:sp>
    </p:spTree>
  </p:cSld>
  <p:clrMap accent1="accent1" accent2="accent2" accent3="accent3" accent4="accent4" accent5="accent5" accent6="accent6" bg1="lt1" bg2="lt2" tx1="dk1" tx2="dk2" hlink="hlink" folHlink="folHlink"/>
  <p:notesStyle>
    <a:lvl1pPr algn="r" defTabSz="914400" eaLnBrk="1" hangingPunct="1" latinLnBrk="0" marL="0" rtl="1">
      <a:defRPr sz="1200" kern="1200">
        <a:solidFill>
          <a:schemeClr val="tx1"/>
        </a:solidFill>
        <a:latin typeface="+mn-lt"/>
        <a:ea typeface="+mn-ea"/>
        <a:cs typeface="+mn-cs"/>
      </a:defRPr>
    </a:lvl1pPr>
    <a:lvl2pPr algn="r" defTabSz="914400" eaLnBrk="1" hangingPunct="1" latinLnBrk="0" marL="457200" rtl="1">
      <a:defRPr sz="1200" kern="1200">
        <a:solidFill>
          <a:schemeClr val="tx1"/>
        </a:solidFill>
        <a:latin typeface="+mn-lt"/>
        <a:ea typeface="+mn-ea"/>
        <a:cs typeface="+mn-cs"/>
      </a:defRPr>
    </a:lvl2pPr>
    <a:lvl3pPr algn="r" defTabSz="914400" eaLnBrk="1" hangingPunct="1" latinLnBrk="0" marL="914400" rtl="1">
      <a:defRPr sz="1200" kern="1200">
        <a:solidFill>
          <a:schemeClr val="tx1"/>
        </a:solidFill>
        <a:latin typeface="+mn-lt"/>
        <a:ea typeface="+mn-ea"/>
        <a:cs typeface="+mn-cs"/>
      </a:defRPr>
    </a:lvl3pPr>
    <a:lvl4pPr algn="r" defTabSz="914400" eaLnBrk="1" hangingPunct="1" latinLnBrk="0" marL="1371600" rtl="1">
      <a:defRPr sz="1200" kern="1200">
        <a:solidFill>
          <a:schemeClr val="tx1"/>
        </a:solidFill>
        <a:latin typeface="+mn-lt"/>
        <a:ea typeface="+mn-ea"/>
        <a:cs typeface="+mn-cs"/>
      </a:defRPr>
    </a:lvl4pPr>
    <a:lvl5pPr algn="r" defTabSz="914400" eaLnBrk="1" hangingPunct="1" latinLnBrk="0" marL="1828800" rtl="1">
      <a:defRPr sz="1200" kern="1200">
        <a:solidFill>
          <a:schemeClr val="tx1"/>
        </a:solidFill>
        <a:latin typeface="+mn-lt"/>
        <a:ea typeface="+mn-ea"/>
        <a:cs typeface="+mn-cs"/>
      </a:defRPr>
    </a:lvl5pPr>
    <a:lvl6pPr algn="r" defTabSz="914400" eaLnBrk="1" hangingPunct="1" latinLnBrk="0" marL="2286000" rtl="1">
      <a:defRPr sz="1200" kern="1200">
        <a:solidFill>
          <a:schemeClr val="tx1"/>
        </a:solidFill>
        <a:latin typeface="+mn-lt"/>
        <a:ea typeface="+mn-ea"/>
        <a:cs typeface="+mn-cs"/>
      </a:defRPr>
    </a:lvl6pPr>
    <a:lvl7pPr algn="r" defTabSz="914400" eaLnBrk="1" hangingPunct="1" latinLnBrk="0" marL="2743200" rtl="1">
      <a:defRPr sz="1200" kern="1200">
        <a:solidFill>
          <a:schemeClr val="tx1"/>
        </a:solidFill>
        <a:latin typeface="+mn-lt"/>
        <a:ea typeface="+mn-ea"/>
        <a:cs typeface="+mn-cs"/>
      </a:defRPr>
    </a:lvl7pPr>
    <a:lvl8pPr algn="r" defTabSz="914400" eaLnBrk="1" hangingPunct="1" latinLnBrk="0" marL="3200400" rtl="1">
      <a:defRPr sz="1200" kern="1200">
        <a:solidFill>
          <a:schemeClr val="tx1"/>
        </a:solidFill>
        <a:latin typeface="+mn-lt"/>
        <a:ea typeface="+mn-ea"/>
        <a:cs typeface="+mn-cs"/>
      </a:defRPr>
    </a:lvl8pPr>
    <a:lvl9pPr algn="r" defTabSz="914400" eaLnBrk="1" hangingPunct="1" latinLnBrk="0" marL="3657600" rtl="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 Target="../slides/slide33.xml"/><Relationship Id="rId3"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607" name="Slide Image Placeholder 1"/>
          <p:cNvSpPr>
            <a:spLocks noChangeAspect="1" noRot="1" noGrp="1" noTextEdit="1"/>
          </p:cNvSpPr>
          <p:nvPr>
            <p:ph type="sldImg"/>
          </p:nvPr>
        </p:nvSpPr>
        <p:spPr bwMode="auto">
          <a:noFill/>
          <a:ln>
            <a:solidFill>
              <a:srgbClr val="000000"/>
            </a:solidFill>
            <a:miter lim="800000"/>
            <a:headEnd/>
            <a:tailEnd/>
          </a:ln>
        </p:spPr>
      </p:sp>
      <p:sp>
        <p:nvSpPr>
          <p:cNvPr id="1048608"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lang="ar-JO"/>
          </a:p>
        </p:txBody>
      </p:sp>
      <p:sp>
        <p:nvSpPr>
          <p:cNvPr id="1048609" name="Slide Number Placeholder 3"/>
          <p:cNvSpPr>
            <a:spLocks noGrp="1"/>
          </p:cNvSpPr>
          <p:nvPr>
            <p:ph type="sldNum" sz="quarter" idx="5"/>
          </p:nvPr>
        </p:nvSpPr>
        <p:spPr bwMode="auto">
          <a:ln>
            <a:miter lim="800000"/>
            <a:headEnd/>
            <a:tailEnd/>
          </a:ln>
        </p:spPr>
        <p:txBody>
          <a:bodyPr anchorCtr="0" compatLnSpc="1" numCol="1" wrap="square">
            <a:prstTxWarp prst="textNoShape"/>
          </a:bodyPr>
          <a:p>
            <a:pPr fontAlgn="base">
              <a:spcBef>
                <a:spcPct val="0"/>
              </a:spcBef>
              <a:spcAft>
                <a:spcPct val="0"/>
              </a:spcAft>
            </a:pPr>
            <a:fld id="{68EE3C1A-A069-483B-ACDA-A48D9E21ABD8}" type="slidenum">
              <a:rPr lang="en-US" smtClean="0"/>
              <a:pPr fontAlgn="base">
                <a:spcBef>
                  <a:spcPct val="0"/>
                </a:spcBef>
                <a:spcAft>
                  <a:spcPct val="0"/>
                </a:spcAft>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674" name="Slide Image Placeholder 1"/>
          <p:cNvSpPr>
            <a:spLocks noChangeAspect="1" noRot="1" noGrp="1"/>
          </p:cNvSpPr>
          <p:nvPr>
            <p:ph type="sldImg"/>
          </p:nvPr>
        </p:nvSpPr>
        <p:spPr/>
      </p:sp>
      <p:sp>
        <p:nvSpPr>
          <p:cNvPr id="1048675" name="Notes Placeholder 2"/>
          <p:cNvSpPr>
            <a:spLocks noGrp="1"/>
          </p:cNvSpPr>
          <p:nvPr>
            <p:ph type="body" idx="1"/>
          </p:nvPr>
        </p:nvSpPr>
        <p:spPr/>
        <p:txBody>
          <a:bodyPr>
            <a:normAutofit/>
          </a:bodyPr>
          <a:p>
            <a:pPr algn="r" defTabSz="914400" eaLnBrk="1" fontAlgn="auto" hangingPunct="1" indent="0" latinLnBrk="0" marL="0" marR="0" rtl="1">
              <a:lnSpc>
                <a:spcPct val="100000"/>
              </a:lnSpc>
              <a:spcBef>
                <a:spcPts val="0"/>
              </a:spcBef>
              <a:spcAft>
                <a:spcPts val="0"/>
              </a:spcAft>
              <a:buClrTx/>
              <a:buSzTx/>
              <a:buFontTx/>
              <a:buNone/>
            </a:pPr>
            <a:r>
              <a:rPr dirty="0" lang="en-US"/>
              <a:t>**</a:t>
            </a:r>
            <a:r>
              <a:rPr b="1" dirty="0" sz="1200" lang="en-US"/>
              <a:t>The pressure in eye is 14-25 </a:t>
            </a:r>
            <a:r>
              <a:rPr b="1" dirty="0" sz="1200" lang="en-US" err="1"/>
              <a:t>mmhg</a:t>
            </a:r>
            <a:r>
              <a:rPr b="1" dirty="0" sz="1200" lang="en-US"/>
              <a:t> and it can be benefit in determine the death time </a:t>
            </a:r>
            <a:r>
              <a:rPr b="1" dirty="0" sz="1200" lang="en-US">
                <a:sym typeface="Wingdings" pitchFamily="2" charset="2"/>
              </a:rPr>
              <a:t> after one hour the pressure decrease to half and after two hours it decreases to zero.</a:t>
            </a:r>
            <a:endParaRPr b="1" dirty="0" sz="1200" lang="en-US"/>
          </a:p>
          <a:p>
            <a:pPr algn="l" rtl="0"/>
            <a:r>
              <a:rPr dirty="0" lang="en-US"/>
              <a:t>**pupils</a:t>
            </a:r>
            <a:r>
              <a:rPr baseline="0" dirty="0" lang="en-US"/>
              <a:t> are dilated after death because of relaxation of the muscles of the iris , later they are constricted with the onset of rigor mortis of the constrictor muscles and evaporation of fluids </a:t>
            </a:r>
            <a:endParaRPr dirty="0" lang="ar-JO"/>
          </a:p>
        </p:txBody>
      </p:sp>
      <p:sp>
        <p:nvSpPr>
          <p:cNvPr id="1048676" name="Slide Number Placeholder 3"/>
          <p:cNvSpPr>
            <a:spLocks noGrp="1"/>
          </p:cNvSpPr>
          <p:nvPr>
            <p:ph type="sldNum" sz="quarter" idx="10"/>
          </p:nvPr>
        </p:nvSpPr>
        <p:spPr/>
        <p:txBody>
          <a:bodyPr/>
          <a:p>
            <a:fld id="{E1ED2B7A-1600-4C99-8631-DBA5FAE225B7}" type="slidenum">
              <a:rPr lang="ar-JO" smtClean="0"/>
              <a:t>30</a:t>
            </a:fld>
            <a:endParaRPr lang="ar-J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8686" name="Slide Image Placeholder 1"/>
          <p:cNvSpPr>
            <a:spLocks noChangeAspect="1" noRot="1" noGrp="1" noTextEdit="1"/>
          </p:cNvSpPr>
          <p:nvPr>
            <p:ph type="sldImg"/>
          </p:nvPr>
        </p:nvSpPr>
        <p:spPr bwMode="auto">
          <a:noFill/>
          <a:ln>
            <a:solidFill>
              <a:srgbClr val="000000"/>
            </a:solidFill>
            <a:miter lim="800000"/>
            <a:headEnd/>
            <a:tailEnd/>
          </a:ln>
        </p:spPr>
      </p:sp>
      <p:sp>
        <p:nvSpPr>
          <p:cNvPr id="1048687" name="Notes Placeholder 2"/>
          <p:cNvSpPr>
            <a:spLocks noGrp="1"/>
          </p:cNvSpPr>
          <p:nvPr>
            <p:ph type="body" idx="1"/>
          </p:nvPr>
        </p:nvSpPr>
        <p:spPr bwMode="auto">
          <a:noFill/>
        </p:spPr>
        <p:txBody>
          <a:bodyPr anchor="t" anchorCtr="0" compatLnSpc="1" numCol="1" wrap="square">
            <a:prstTxWarp prst="textNoShape"/>
            <a:normAutofit fontScale="70000" lnSpcReduction="20000"/>
          </a:bodyPr>
          <a:p>
            <a:pPr eaLnBrk="1" hangingPunct="1">
              <a:buFont typeface="Wingdings" pitchFamily="2" charset="2"/>
              <a:buBlip>
                <a:blip xmlns:r="http://schemas.openxmlformats.org/officeDocument/2006/relationships" r:embed="rId1"/>
              </a:buBlip>
            </a:pPr>
            <a:r>
              <a:rPr dirty="0" sz="3200" lang="en-US"/>
              <a:t>In practice the temperature is either measured per rectum or intra-hepatic via an abdominal stab.</a:t>
            </a:r>
          </a:p>
          <a:p>
            <a:pPr eaLnBrk="1" hangingPunct="1">
              <a:buFont typeface="Wingdings" pitchFamily="2" charset="2"/>
              <a:buBlip>
                <a:blip xmlns:r="http://schemas.openxmlformats.org/officeDocument/2006/relationships" r:embed="rId1"/>
              </a:buBlip>
            </a:pPr>
            <a:endParaRPr dirty="0" sz="3200" lang="en-US"/>
          </a:p>
          <a:p>
            <a:pPr eaLnBrk="1" hangingPunct="1">
              <a:buFont typeface="Wingdings" pitchFamily="2" charset="2"/>
              <a:buNone/>
            </a:pPr>
            <a:endParaRPr dirty="0" sz="3200" lang="en-US"/>
          </a:p>
          <a:p>
            <a:pPr eaLnBrk="1" hangingPunct="1">
              <a:buFont typeface="Wingdings" pitchFamily="2" charset="2"/>
              <a:buBlip>
                <a:blip xmlns:r="http://schemas.openxmlformats.org/officeDocument/2006/relationships" r:embed="rId1"/>
              </a:buBlip>
            </a:pPr>
            <a:endParaRPr dirty="0" sz="3200" lang="en-US"/>
          </a:p>
          <a:p>
            <a:pPr eaLnBrk="1" hangingPunct="1">
              <a:buFontTx/>
              <a:buNone/>
            </a:pPr>
            <a:r>
              <a:rPr b="1" dirty="0" sz="3200" i="1" lang="en-US" u="sng">
                <a:solidFill>
                  <a:srgbClr val="C00000"/>
                </a:solidFill>
              </a:rPr>
              <a:t>Another method :</a:t>
            </a:r>
          </a:p>
          <a:p>
            <a:pPr eaLnBrk="1" hangingPunct="1">
              <a:buFont typeface="Wingdings" pitchFamily="2" charset="2"/>
              <a:buBlip>
                <a:blip xmlns:r="http://schemas.openxmlformats.org/officeDocument/2006/relationships" r:embed="rId1"/>
              </a:buBlip>
            </a:pPr>
            <a:r>
              <a:rPr dirty="0" sz="3200" i="1" lang="en-US"/>
              <a:t>The rate of body cooling:</a:t>
            </a:r>
          </a:p>
          <a:p>
            <a:pPr eaLnBrk="1" hangingPunct="1" lvl="1">
              <a:buFont typeface="Wingdings 2" pitchFamily="18" charset="2"/>
              <a:buBlip>
                <a:blip xmlns:r="http://schemas.openxmlformats.org/officeDocument/2006/relationships" r:embed="rId1"/>
              </a:buBlip>
            </a:pPr>
            <a:r>
              <a:rPr dirty="0" sz="3200" i="1" lang="en-US"/>
              <a:t>1C/hr in summer</a:t>
            </a:r>
          </a:p>
          <a:p>
            <a:pPr eaLnBrk="1" hangingPunct="1" lvl="1">
              <a:buFont typeface="Wingdings 2" pitchFamily="18" charset="2"/>
              <a:buBlip>
                <a:blip xmlns:r="http://schemas.openxmlformats.org/officeDocument/2006/relationships" r:embed="rId1"/>
              </a:buBlip>
            </a:pPr>
            <a:r>
              <a:rPr dirty="0" sz="3200" i="1" lang="en-US"/>
              <a:t>1.5C/hr in winter.</a:t>
            </a:r>
            <a:endParaRPr dirty="0" sz="3200" lang="en-US"/>
          </a:p>
          <a:p>
            <a:pPr eaLnBrk="1" hangingPunct="1"/>
            <a:r>
              <a:rPr dirty="0" sz="3200" lang="en-US" err="1"/>
              <a:t>Glaister</a:t>
            </a:r>
            <a:r>
              <a:rPr dirty="0" sz="3200" lang="en-US"/>
              <a:t> and Rantoul : time interval after death in hours = (37.2 C – rectal temperature )/(rate of fall of temperature /hour )</a:t>
            </a:r>
          </a:p>
          <a:p>
            <a:pPr eaLnBrk="1" hangingPunct="1">
              <a:buFont typeface="Wingdings" pitchFamily="2" charset="2"/>
              <a:buBlip>
                <a:blip xmlns:r="http://schemas.openxmlformats.org/officeDocument/2006/relationships" r:embed="rId1"/>
              </a:buBlip>
            </a:pPr>
            <a:endParaRPr dirty="0" sz="3200" i="1" lang="en-US"/>
          </a:p>
          <a:p>
            <a:pPr eaLnBrk="1" hangingPunct="1" indent="0" marL="0">
              <a:buFont typeface="Wingdings 2" pitchFamily="18" charset="2"/>
              <a:buNone/>
            </a:pPr>
            <a:endParaRPr dirty="0" sz="3200" lang="en-US"/>
          </a:p>
          <a:p>
            <a:pPr algn="l" eaLnBrk="1" hangingPunct="1" rtl="0">
              <a:spcBef>
                <a:spcPct val="0"/>
              </a:spcBef>
            </a:pPr>
            <a:endParaRPr dirty="0" lang="ar-JO"/>
          </a:p>
        </p:txBody>
      </p:sp>
      <p:sp>
        <p:nvSpPr>
          <p:cNvPr id="1048688" name="Slide Number Placeholder 3"/>
          <p:cNvSpPr>
            <a:spLocks noGrp="1"/>
          </p:cNvSpPr>
          <p:nvPr>
            <p:ph type="sldNum" sz="quarter" idx="5"/>
          </p:nvPr>
        </p:nvSpPr>
        <p:spPr bwMode="auto">
          <a:ln>
            <a:miter lim="800000"/>
            <a:headEnd/>
            <a:tailEnd/>
          </a:ln>
        </p:spPr>
        <p:txBody>
          <a:bodyPr anchorCtr="0" compatLnSpc="1" numCol="1" wrap="square">
            <a:prstTxWarp prst="textNoShape"/>
          </a:bodyPr>
          <a:p>
            <a:pPr fontAlgn="base">
              <a:spcBef>
                <a:spcPct val="0"/>
              </a:spcBef>
              <a:spcAft>
                <a:spcPct val="0"/>
              </a:spcAft>
            </a:pPr>
            <a:fld id="{867D8D1A-A3D6-4566-A81C-E0314E7CB312}" type="slidenum">
              <a:rPr lang="en-US" smtClean="0"/>
              <a:pPr fontAlgn="base">
                <a:spcBef>
                  <a:spcPct val="0"/>
                </a:spcBef>
                <a:spcAft>
                  <a:spcPct val="0"/>
                </a:spcAft>
              </a:pPr>
              <a:t>34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048697" name="Slide Image Placeholder 1"/>
          <p:cNvSpPr>
            <a:spLocks noChangeAspect="1" noRot="1" noGrp="1" noTextEdit="1"/>
          </p:cNvSpPr>
          <p:nvPr>
            <p:ph type="sldImg"/>
          </p:nvPr>
        </p:nvSpPr>
        <p:spPr bwMode="auto">
          <a:noFill/>
          <a:ln>
            <a:solidFill>
              <a:srgbClr val="000000"/>
            </a:solidFill>
            <a:miter lim="800000"/>
            <a:headEnd/>
            <a:tailEnd/>
          </a:ln>
        </p:spPr>
      </p:sp>
      <p:sp>
        <p:nvSpPr>
          <p:cNvPr id="1048698"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dirty="0" lang="ar-JO"/>
          </a:p>
        </p:txBody>
      </p:sp>
      <p:sp>
        <p:nvSpPr>
          <p:cNvPr id="1048699" name="Slide Number Placeholder 3"/>
          <p:cNvSpPr>
            <a:spLocks noGrp="1"/>
          </p:cNvSpPr>
          <p:nvPr>
            <p:ph type="sldNum" sz="quarter" idx="5"/>
          </p:nvPr>
        </p:nvSpPr>
        <p:spPr bwMode="auto">
          <a:ln>
            <a:miter lim="800000"/>
            <a:headEnd/>
            <a:tailEnd/>
          </a:ln>
        </p:spPr>
        <p:txBody>
          <a:bodyPr anchorCtr="0" compatLnSpc="1" numCol="1" wrap="square">
            <a:prstTxWarp prst="textNoShape"/>
          </a:bodyPr>
          <a:p>
            <a:pPr fontAlgn="base">
              <a:spcBef>
                <a:spcPct val="0"/>
              </a:spcBef>
              <a:spcAft>
                <a:spcPct val="0"/>
              </a:spcAft>
            </a:pPr>
            <a:fld id="{774D2B78-D5BA-40BF-9078-9186BE78ABD5}" type="slidenum">
              <a:rPr lang="en-US" smtClean="0"/>
              <a:pPr fontAlgn="base">
                <a:spcBef>
                  <a:spcPct val="0"/>
                </a:spcBef>
                <a:spcAft>
                  <a:spcPct val="0"/>
                </a:spcAft>
              </a:pPr>
              <a:t>38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sp>
        <p:nvSpPr>
          <p:cNvPr id="1048702" name="Slide Image Placeholder 1"/>
          <p:cNvSpPr>
            <a:spLocks noChangeAspect="1" noRot="1" noGrp="1" noTextEdit="1"/>
          </p:cNvSpPr>
          <p:nvPr>
            <p:ph type="sldImg"/>
          </p:nvPr>
        </p:nvSpPr>
        <p:spPr bwMode="auto">
          <a:noFill/>
          <a:ln>
            <a:solidFill>
              <a:srgbClr val="000000"/>
            </a:solidFill>
            <a:miter lim="800000"/>
            <a:headEnd/>
            <a:tailEnd/>
          </a:ln>
        </p:spPr>
      </p:sp>
      <p:sp>
        <p:nvSpPr>
          <p:cNvPr id="1048703"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r>
              <a:rPr dirty="0" lang="en-US"/>
              <a:t> This compresses </a:t>
            </a:r>
          </a:p>
          <a:p>
            <a:pPr eaLnBrk="1" hangingPunct="1">
              <a:spcBef>
                <a:spcPct val="0"/>
              </a:spcBef>
            </a:pPr>
            <a:r>
              <a:rPr dirty="0" lang="en-US"/>
              <a:t>the vascular channels in those areas, so that hypostasis is prevented from forming there, the skin remaining white. </a:t>
            </a:r>
            <a:endParaRPr dirty="0" lang="ar-JO"/>
          </a:p>
        </p:txBody>
      </p:sp>
      <p:sp>
        <p:nvSpPr>
          <p:cNvPr id="1048704" name="Slide Number Placeholder 3"/>
          <p:cNvSpPr>
            <a:spLocks noGrp="1"/>
          </p:cNvSpPr>
          <p:nvPr>
            <p:ph type="sldNum" sz="quarter" idx="5"/>
          </p:nvPr>
        </p:nvSpPr>
        <p:spPr bwMode="auto">
          <a:ln>
            <a:miter lim="800000"/>
            <a:headEnd/>
            <a:tailEnd/>
          </a:ln>
        </p:spPr>
        <p:txBody>
          <a:bodyPr anchorCtr="0" compatLnSpc="1" numCol="1" wrap="square">
            <a:prstTxWarp prst="textNoShape"/>
          </a:bodyPr>
          <a:p>
            <a:pPr fontAlgn="base">
              <a:spcBef>
                <a:spcPct val="0"/>
              </a:spcBef>
              <a:spcAft>
                <a:spcPct val="0"/>
              </a:spcAft>
            </a:pPr>
            <a:fld id="{9FF44686-CA43-4680-B415-A6CCE1867587}" type="slidenum">
              <a:rPr lang="en-US" smtClean="0"/>
              <a:pPr fontAlgn="base">
                <a:spcBef>
                  <a:spcPct val="0"/>
                </a:spcBef>
                <a:spcAft>
                  <a:spcPct val="0"/>
                </a:spcAft>
              </a:pPr>
              <a:t>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708" name="Slide Image Placeholder 1"/>
          <p:cNvSpPr>
            <a:spLocks noChangeAspect="1" noRot="1" noGrp="1"/>
          </p:cNvSpPr>
          <p:nvPr>
            <p:ph type="sldImg"/>
          </p:nvPr>
        </p:nvSpPr>
        <p:spPr/>
      </p:sp>
      <p:sp>
        <p:nvSpPr>
          <p:cNvPr id="1048709" name="Notes Placeholder 2"/>
          <p:cNvSpPr>
            <a:spLocks noGrp="1"/>
          </p:cNvSpPr>
          <p:nvPr>
            <p:ph type="body" idx="1"/>
          </p:nvPr>
        </p:nvSpPr>
        <p:spPr/>
        <p:txBody>
          <a:bodyPr>
            <a:normAutofit/>
          </a:bodyPr>
          <a:p>
            <a:r>
              <a:rPr dirty="0" lang="en-US"/>
              <a:t>deceased body is </a:t>
            </a:r>
            <a:r>
              <a:rPr dirty="0" lang="en-US" err="1"/>
              <a:t>lyinz</a:t>
            </a:r>
            <a:r>
              <a:rPr dirty="0" lang="en-US"/>
              <a:t> on its back, with the shoulders, buttocks and calves pressed against the supporting surface. </a:t>
            </a:r>
            <a:endParaRPr dirty="0" lang="ar-JO"/>
          </a:p>
        </p:txBody>
      </p:sp>
      <p:sp>
        <p:nvSpPr>
          <p:cNvPr id="1048710" name="Slide Number Placeholder 3"/>
          <p:cNvSpPr>
            <a:spLocks noGrp="1"/>
          </p:cNvSpPr>
          <p:nvPr>
            <p:ph type="sldNum" sz="quarter" idx="10"/>
          </p:nvPr>
        </p:nvSpPr>
        <p:spPr/>
        <p:txBody>
          <a:bodyPr/>
          <a:p>
            <a:fld id="{E1ED2B7A-1600-4C99-8631-DBA5FAE225B7}" type="slidenum">
              <a:rPr lang="ar-JO" smtClean="0"/>
              <a:t>40</a:t>
            </a:fld>
            <a:endParaRPr lang="ar-J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8714" name="Slide Image Placeholder 1"/>
          <p:cNvSpPr>
            <a:spLocks noChangeAspect="1" noRot="1" noGrp="1"/>
          </p:cNvSpPr>
          <p:nvPr>
            <p:ph type="sldImg"/>
          </p:nvPr>
        </p:nvSpPr>
        <p:spPr/>
      </p:sp>
      <p:sp>
        <p:nvSpPr>
          <p:cNvPr id="1048715" name="Notes Placeholder 2"/>
          <p:cNvSpPr>
            <a:spLocks noGrp="1"/>
          </p:cNvSpPr>
          <p:nvPr>
            <p:ph type="body" idx="1"/>
          </p:nvPr>
        </p:nvSpPr>
        <p:spPr/>
        <p:txBody>
          <a:bodyPr>
            <a:normAutofit/>
          </a:bodyPr>
          <a:p>
            <a:r>
              <a:rPr dirty="0" lang="en-US"/>
              <a:t>If the body remains vertical </a:t>
            </a:r>
            <a:r>
              <a:rPr dirty="0" lang="en-US" err="1"/>
              <a:t>afier</a:t>
            </a:r>
            <a:r>
              <a:rPr dirty="0" lang="en-US"/>
              <a:t> death, as in hanging, hypostasis will be most marked in the feet, legs and to lesser extent in the hands and distal part of the arms</a:t>
            </a:r>
            <a:endParaRPr dirty="0" lang="ar-JO"/>
          </a:p>
        </p:txBody>
      </p:sp>
      <p:sp>
        <p:nvSpPr>
          <p:cNvPr id="1048716" name="Slide Number Placeholder 3"/>
          <p:cNvSpPr>
            <a:spLocks noGrp="1"/>
          </p:cNvSpPr>
          <p:nvPr>
            <p:ph type="sldNum" sz="quarter" idx="10"/>
          </p:nvPr>
        </p:nvSpPr>
        <p:spPr/>
        <p:txBody>
          <a:bodyPr/>
          <a:p>
            <a:fld id="{E1ED2B7A-1600-4C99-8631-DBA5FAE225B7}" type="slidenum">
              <a:rPr lang="ar-JO" smtClean="0"/>
              <a:t>41</a:t>
            </a:fld>
            <a:endParaRPr lang="ar-J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719" name="Slide Image Placeholder 1"/>
          <p:cNvSpPr>
            <a:spLocks noChangeAspect="1" noRot="1" noGrp="1" noTextEdit="1"/>
          </p:cNvSpPr>
          <p:nvPr>
            <p:ph type="sldImg"/>
          </p:nvPr>
        </p:nvSpPr>
        <p:spPr bwMode="auto">
          <a:noFill/>
          <a:ln>
            <a:solidFill>
              <a:srgbClr val="000000"/>
            </a:solidFill>
            <a:miter lim="800000"/>
            <a:headEnd/>
            <a:tailEnd/>
          </a:ln>
        </p:spPr>
      </p:sp>
      <p:sp>
        <p:nvSpPr>
          <p:cNvPr id="1048720"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lang="ar-JO"/>
          </a:p>
        </p:txBody>
      </p:sp>
      <p:sp>
        <p:nvSpPr>
          <p:cNvPr id="1048721" name="Slide Number Placeholder 3"/>
          <p:cNvSpPr>
            <a:spLocks noGrp="1"/>
          </p:cNvSpPr>
          <p:nvPr>
            <p:ph type="sldNum" sz="quarter" idx="5"/>
          </p:nvPr>
        </p:nvSpPr>
        <p:spPr bwMode="auto">
          <a:ln>
            <a:miter lim="800000"/>
            <a:headEnd/>
            <a:tailEnd/>
          </a:ln>
        </p:spPr>
        <p:txBody>
          <a:bodyPr anchorCtr="0" compatLnSpc="1" numCol="1" wrap="square">
            <a:prstTxWarp prst="textNoShape"/>
          </a:bodyPr>
          <a:p>
            <a:pPr fontAlgn="base">
              <a:spcBef>
                <a:spcPct val="0"/>
              </a:spcBef>
              <a:spcAft>
                <a:spcPct val="0"/>
              </a:spcAft>
            </a:pPr>
            <a:fld id="{62D7E5AE-A88B-4B46-A94A-44F244F6BF8D}" type="slidenum">
              <a:rPr lang="en-US" smtClean="0"/>
              <a:pPr fontAlgn="base">
                <a:spcBef>
                  <a:spcPct val="0"/>
                </a:spcBef>
                <a:spcAft>
                  <a:spcPct val="0"/>
                </a:spcAft>
              </a:pPr>
              <a:t>42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724" name="Slide Image Placeholder 1"/>
          <p:cNvSpPr>
            <a:spLocks noChangeAspect="1" noRot="1" noGrp="1"/>
          </p:cNvSpPr>
          <p:nvPr>
            <p:ph type="sldImg"/>
          </p:nvPr>
        </p:nvSpPr>
        <p:spPr/>
      </p:sp>
      <p:sp>
        <p:nvSpPr>
          <p:cNvPr id="1048725" name="Notes Placeholder 2"/>
          <p:cNvSpPr>
            <a:spLocks noGrp="1"/>
          </p:cNvSpPr>
          <p:nvPr>
            <p:ph type="body" idx="1"/>
          </p:nvPr>
        </p:nvSpPr>
        <p:spPr/>
        <p:txBody>
          <a:bodyPr>
            <a:normAutofit/>
          </a:bodyPr>
          <a:p>
            <a:pPr algn="r" defTabSz="914400" eaLnBrk="1" fontAlgn="auto" hangingPunct="1" indent="0" latinLnBrk="0" marL="0" marR="0" rtl="1">
              <a:lnSpc>
                <a:spcPct val="100000"/>
              </a:lnSpc>
              <a:spcBef>
                <a:spcPts val="0"/>
              </a:spcBef>
              <a:spcAft>
                <a:spcPts val="0"/>
              </a:spcAft>
              <a:buClrTx/>
              <a:buSzTx/>
              <a:buFontTx/>
              <a:buNone/>
            </a:pPr>
            <a:endParaRPr dirty="0" lang="en-GB">
              <a:latin typeface="Tw Cen MT" pitchFamily="34" charset="0"/>
            </a:endParaRPr>
          </a:p>
          <a:p>
            <a:pPr algn="r" defTabSz="914400" eaLnBrk="1" fontAlgn="auto" hangingPunct="1" indent="0" latinLnBrk="0" marL="0" marR="0" rtl="1">
              <a:lnSpc>
                <a:spcPct val="100000"/>
              </a:lnSpc>
              <a:spcBef>
                <a:spcPts val="0"/>
              </a:spcBef>
              <a:spcAft>
                <a:spcPts val="0"/>
              </a:spcAft>
              <a:buClrTx/>
              <a:buSzTx/>
              <a:buFontTx/>
              <a:buNone/>
            </a:pPr>
            <a:endParaRPr dirty="0" lang="en-GB">
              <a:latin typeface="Tw Cen MT" pitchFamily="34" charset="0"/>
            </a:endParaRPr>
          </a:p>
          <a:p>
            <a:pPr algn="r" defTabSz="914400" eaLnBrk="1" fontAlgn="auto" hangingPunct="1" indent="0" latinLnBrk="0" marL="0" marR="0" rtl="1">
              <a:lnSpc>
                <a:spcPct val="100000"/>
              </a:lnSpc>
              <a:spcBef>
                <a:spcPts val="0"/>
              </a:spcBef>
              <a:spcAft>
                <a:spcPts val="0"/>
              </a:spcAft>
              <a:buClrTx/>
              <a:buSzTx/>
              <a:buFontTx/>
              <a:buNone/>
            </a:pPr>
            <a:r>
              <a:rPr dirty="0" lang="en-US">
                <a:latin typeface="Tw Cen MT" pitchFamily="34" charset="0"/>
              </a:rPr>
              <a:t>any local pressure can exclude hypostasis and produce a distinct pattern in contrast to the </a:t>
            </a:r>
            <a:r>
              <a:rPr dirty="0" lang="en-US" err="1">
                <a:latin typeface="Tw Cen MT" pitchFamily="34" charset="0"/>
              </a:rPr>
              <a:t>discoloured</a:t>
            </a:r>
            <a:r>
              <a:rPr dirty="0" lang="en-US">
                <a:latin typeface="Tw Cen MT" pitchFamily="34" charset="0"/>
              </a:rPr>
              <a:t> area</a:t>
            </a:r>
            <a:endParaRPr dirty="0" lang="en-GB">
              <a:latin typeface="Tw Cen MT" pitchFamily="34" charset="0"/>
            </a:endParaRPr>
          </a:p>
          <a:p>
            <a:pPr algn="r" defTabSz="914400" eaLnBrk="1" fontAlgn="auto" hangingPunct="1" indent="0" latinLnBrk="0" marL="0" marR="0" rtl="1">
              <a:lnSpc>
                <a:spcPct val="100000"/>
              </a:lnSpc>
              <a:spcBef>
                <a:spcPts val="0"/>
              </a:spcBef>
              <a:spcAft>
                <a:spcPts val="0"/>
              </a:spcAft>
              <a:buClrTx/>
              <a:buSzTx/>
              <a:buFontTx/>
              <a:buNone/>
            </a:pPr>
            <a:r>
              <a:rPr dirty="0" lang="en-US">
                <a:latin typeface="Tw Cen MT" pitchFamily="34" charset="0"/>
              </a:rPr>
              <a:t>The linear marks are formed by pressure from creases in the blanket. The pale areas around the mouth and nose are not necessarily signs of suffocation.</a:t>
            </a:r>
          </a:p>
          <a:p>
            <a:endParaRPr dirty="0" lang="ar-JO"/>
          </a:p>
        </p:txBody>
      </p:sp>
      <p:sp>
        <p:nvSpPr>
          <p:cNvPr id="1048726" name="Slide Number Placeholder 3"/>
          <p:cNvSpPr>
            <a:spLocks noGrp="1"/>
          </p:cNvSpPr>
          <p:nvPr>
            <p:ph type="sldNum" sz="quarter" idx="10"/>
          </p:nvPr>
        </p:nvSpPr>
        <p:spPr/>
        <p:txBody>
          <a:bodyPr/>
          <a:p>
            <a:fld id="{E1ED2B7A-1600-4C99-8631-DBA5FAE225B7}" type="slidenum">
              <a:rPr lang="ar-JO" smtClean="0"/>
              <a:t>43</a:t>
            </a:fld>
            <a:endParaRPr lang="ar-J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729" name="Slide Image Placeholder 1"/>
          <p:cNvSpPr>
            <a:spLocks noChangeAspect="1" noRot="1" noGrp="1"/>
          </p:cNvSpPr>
          <p:nvPr>
            <p:ph type="sldImg"/>
          </p:nvPr>
        </p:nvSpPr>
        <p:spPr/>
      </p:sp>
      <p:sp>
        <p:nvSpPr>
          <p:cNvPr id="1048730" name="Notes Placeholder 2"/>
          <p:cNvSpPr>
            <a:spLocks noGrp="1"/>
          </p:cNvSpPr>
          <p:nvPr>
            <p:ph type="body" idx="1"/>
          </p:nvPr>
        </p:nvSpPr>
        <p:spPr/>
        <p:txBody>
          <a:bodyPr>
            <a:normAutofit/>
          </a:bodyPr>
          <a:p>
            <a:r>
              <a:rPr dirty="0" lang="en-US"/>
              <a:t> They appear in the most gross form when a body dies or is left with the head downwards: the confluent </a:t>
            </a:r>
            <a:r>
              <a:rPr dirty="0" lang="en-US" err="1"/>
              <a:t>petechiae</a:t>
            </a:r>
            <a:r>
              <a:rPr dirty="0" lang="en-US"/>
              <a:t> and </a:t>
            </a:r>
            <a:r>
              <a:rPr dirty="0" lang="en-US" err="1"/>
              <a:t>ecchymoses</a:t>
            </a:r>
            <a:r>
              <a:rPr dirty="0" lang="en-US"/>
              <a:t> may be so marked that they virtually blacken the face and neck. </a:t>
            </a:r>
            <a:endParaRPr dirty="0" lang="ar-JO"/>
          </a:p>
        </p:txBody>
      </p:sp>
      <p:sp>
        <p:nvSpPr>
          <p:cNvPr id="1048731" name="Slide Number Placeholder 3"/>
          <p:cNvSpPr>
            <a:spLocks noGrp="1"/>
          </p:cNvSpPr>
          <p:nvPr>
            <p:ph type="sldNum" sz="quarter" idx="10"/>
          </p:nvPr>
        </p:nvSpPr>
        <p:spPr/>
        <p:txBody>
          <a:bodyPr/>
          <a:p>
            <a:fld id="{E1ED2B7A-1600-4C99-8631-DBA5FAE225B7}" type="slidenum">
              <a:rPr lang="ar-JO" smtClean="0"/>
              <a:t>44</a:t>
            </a:fld>
            <a:endParaRPr lang="ar-J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735" name="Slide Image Placeholder 1"/>
          <p:cNvSpPr>
            <a:spLocks noChangeAspect="1" noRot="1" noGrp="1" noTextEdit="1"/>
          </p:cNvSpPr>
          <p:nvPr>
            <p:ph type="sldImg"/>
          </p:nvPr>
        </p:nvSpPr>
        <p:spPr bwMode="auto">
          <a:noFill/>
          <a:ln>
            <a:solidFill>
              <a:srgbClr val="000000"/>
            </a:solidFill>
            <a:miter lim="800000"/>
            <a:headEnd/>
            <a:tailEnd/>
          </a:ln>
        </p:spPr>
      </p:sp>
      <p:sp>
        <p:nvSpPr>
          <p:cNvPr id="1048736"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lang="ar-JO"/>
          </a:p>
        </p:txBody>
      </p:sp>
      <p:sp>
        <p:nvSpPr>
          <p:cNvPr id="1048737" name="Slide Number Placeholder 3"/>
          <p:cNvSpPr>
            <a:spLocks noGrp="1"/>
          </p:cNvSpPr>
          <p:nvPr>
            <p:ph type="sldNum" sz="quarter" idx="5"/>
          </p:nvPr>
        </p:nvSpPr>
        <p:spPr bwMode="auto">
          <a:ln>
            <a:miter lim="800000"/>
            <a:headEnd/>
            <a:tailEnd/>
          </a:ln>
        </p:spPr>
        <p:txBody>
          <a:bodyPr anchorCtr="0" compatLnSpc="1" numCol="1" wrap="square">
            <a:prstTxWarp prst="textNoShape"/>
          </a:bodyPr>
          <a:p>
            <a:fld id="{B3777FB5-C24F-4A1E-AC60-5454F00D2DCB}" type="slidenum">
              <a:rPr lang="en-US" smtClean="0"/>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15" name="Slide Image Placeholder 1"/>
          <p:cNvSpPr>
            <a:spLocks noChangeAspect="1" noRot="1" noGrp="1"/>
          </p:cNvSpPr>
          <p:nvPr>
            <p:ph type="sldImg"/>
          </p:nvPr>
        </p:nvSpPr>
        <p:spPr/>
      </p:sp>
      <p:sp>
        <p:nvSpPr>
          <p:cNvPr id="1048616" name="Notes Placeholder 2"/>
          <p:cNvSpPr>
            <a:spLocks noGrp="1"/>
          </p:cNvSpPr>
          <p:nvPr>
            <p:ph type="body" idx="1"/>
          </p:nvPr>
        </p:nvSpPr>
        <p:spPr/>
        <p:txBody>
          <a:bodyPr>
            <a:normAutofit/>
          </a:bodyPr>
          <a:p>
            <a:r>
              <a:rPr dirty="0" lang="en-US"/>
              <a:t>In humans it is usually after </a:t>
            </a:r>
            <a:r>
              <a:rPr b="1" dirty="0" i="1" lang="en-US" u="sng">
                <a:solidFill>
                  <a:srgbClr val="C00000"/>
                </a:solidFill>
                <a:effectLst>
                  <a:outerShdw algn="tl" blurRad="38100" dir="2700000" dist="38100">
                    <a:srgbClr val="000000">
                      <a:alpha val="43137"/>
                    </a:srgbClr>
                  </a:outerShdw>
                </a:effectLst>
              </a:rPr>
              <a:t>brain death</a:t>
            </a:r>
            <a:r>
              <a:rPr dirty="0" lang="en-US"/>
              <a:t>, as the other vital organs are unable to function without the brain. With modern technology, though, one can be brain dead but still have circulation and respiration artificially. In such a case one isn't somatically dead because other organs are still alive. Once artificial support is removed somatic death occurs, because the person is then entirely and completely inactive with regard to brain, circulation, and respiration</a:t>
            </a:r>
            <a:endParaRPr dirty="0" lang="ar-JO"/>
          </a:p>
        </p:txBody>
      </p:sp>
      <p:sp>
        <p:nvSpPr>
          <p:cNvPr id="1048617" name="Slide Number Placeholder 3"/>
          <p:cNvSpPr>
            <a:spLocks noGrp="1"/>
          </p:cNvSpPr>
          <p:nvPr>
            <p:ph type="sldNum" sz="quarter" idx="10"/>
          </p:nvPr>
        </p:nvSpPr>
        <p:spPr/>
        <p:txBody>
          <a:bodyPr/>
          <a:p>
            <a:fld id="{E1ED2B7A-1600-4C99-8631-DBA5FAE225B7}" type="slidenum">
              <a:rPr lang="ar-JO" smtClean="0"/>
              <a:t>7</a:t>
            </a:fld>
            <a:endParaRPr lang="ar-J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79" name=""/>
        <p:cNvGrpSpPr/>
        <p:nvPr/>
      </p:nvGrpSpPr>
      <p:grpSpPr>
        <a:xfrm>
          <a:off x="0" y="0"/>
          <a:ext cx="0" cy="0"/>
          <a:chOff x="0" y="0"/>
          <a:chExt cx="0" cy="0"/>
        </a:xfrm>
      </p:grpSpPr>
      <p:sp>
        <p:nvSpPr>
          <p:cNvPr id="1048740" name="Slide Image Placeholder 1"/>
          <p:cNvSpPr>
            <a:spLocks noChangeAspect="1" noRot="1" noGrp="1"/>
          </p:cNvSpPr>
          <p:nvPr>
            <p:ph type="sldImg"/>
          </p:nvPr>
        </p:nvSpPr>
        <p:spPr/>
      </p:sp>
      <p:sp>
        <p:nvSpPr>
          <p:cNvPr id="1048741" name="Notes Placeholder 2"/>
          <p:cNvSpPr>
            <a:spLocks noGrp="1"/>
          </p:cNvSpPr>
          <p:nvPr>
            <p:ph type="body" idx="1"/>
          </p:nvPr>
        </p:nvSpPr>
        <p:spPr/>
        <p:txBody>
          <a:bodyPr>
            <a:normAutofit/>
          </a:bodyPr>
          <a:p>
            <a:r>
              <a:rPr dirty="0" lang="en-US"/>
              <a:t>Too much has been claimed in the past for the usefulness of hypostasis as an indicator of the time of death and post-mortem disturbance of the body. The phenomenon appears at a variable time after death - indeed, it may not appear at all, especially in infants, old people or those with </a:t>
            </a:r>
            <a:r>
              <a:rPr dirty="0" lang="en-US" err="1"/>
              <a:t>anaemia</a:t>
            </a:r>
            <a:r>
              <a:rPr dirty="0" lang="en-US"/>
              <a:t>. </a:t>
            </a:r>
            <a:endParaRPr dirty="0" lang="ar-JO"/>
          </a:p>
        </p:txBody>
      </p:sp>
      <p:sp>
        <p:nvSpPr>
          <p:cNvPr id="1048742" name="Slide Number Placeholder 3"/>
          <p:cNvSpPr>
            <a:spLocks noGrp="1"/>
          </p:cNvSpPr>
          <p:nvPr>
            <p:ph type="sldNum" sz="quarter" idx="10"/>
          </p:nvPr>
        </p:nvSpPr>
        <p:spPr/>
        <p:txBody>
          <a:bodyPr/>
          <a:p>
            <a:fld id="{E1ED2B7A-1600-4C99-8631-DBA5FAE225B7}" type="slidenum">
              <a:rPr lang="ar-JO" smtClean="0"/>
              <a:t>46</a:t>
            </a:fld>
            <a:endParaRPr lang="ar-J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750" name="Slide Image Placeholder 1"/>
          <p:cNvSpPr>
            <a:spLocks noChangeAspect="1" noRot="1" noGrp="1" noTextEdit="1"/>
          </p:cNvSpPr>
          <p:nvPr>
            <p:ph type="sldImg"/>
          </p:nvPr>
        </p:nvSpPr>
        <p:spPr bwMode="auto">
          <a:noFill/>
          <a:ln>
            <a:solidFill>
              <a:srgbClr val="000000"/>
            </a:solidFill>
            <a:miter lim="800000"/>
            <a:headEnd/>
            <a:tailEnd/>
          </a:ln>
        </p:spPr>
      </p:sp>
      <p:sp>
        <p:nvSpPr>
          <p:cNvPr id="1048751"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lang="ar-JO"/>
          </a:p>
        </p:txBody>
      </p:sp>
      <p:sp>
        <p:nvSpPr>
          <p:cNvPr id="1048752" name="Slide Number Placeholder 3"/>
          <p:cNvSpPr txBox="1">
            <a:spLocks noGrp="1"/>
          </p:cNvSpPr>
          <p:nvPr/>
        </p:nvSpPr>
        <p:spPr bwMode="auto">
          <a:xfrm>
            <a:off x="3884613" y="8685213"/>
            <a:ext cx="2971800" cy="457200"/>
          </a:xfrm>
          <a:prstGeom prst="rect"/>
          <a:noFill/>
          <a:ln w="9525">
            <a:noFill/>
            <a:miter lim="800000"/>
            <a:headEnd/>
            <a:tailEnd/>
          </a:ln>
        </p:spPr>
        <p:txBody>
          <a:bodyPr anchor="b"/>
          <a:p>
            <a:fld id="{D1E9BAE6-1FFE-4C85-870C-04C3BA913677}" type="slidenum">
              <a:rPr sz="1200" lang="ar-SA">
                <a:latin typeface="Calibri" pitchFamily="34" charset="0"/>
              </a:rPr>
              <a:t>50</a:t>
            </a:fld>
            <a:endParaRPr sz="1200" 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756" name="Slide Image Placeholder 1"/>
          <p:cNvSpPr>
            <a:spLocks noChangeAspect="1" noRot="1" noGrp="1" noTextEdit="1"/>
          </p:cNvSpPr>
          <p:nvPr>
            <p:ph type="sldImg"/>
          </p:nvPr>
        </p:nvSpPr>
        <p:spPr bwMode="auto">
          <a:noFill/>
          <a:ln>
            <a:solidFill>
              <a:srgbClr val="000000"/>
            </a:solidFill>
            <a:miter lim="800000"/>
            <a:headEnd/>
            <a:tailEnd/>
          </a:ln>
        </p:spPr>
      </p:sp>
      <p:sp>
        <p:nvSpPr>
          <p:cNvPr id="1048757"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lang="ar-JO"/>
          </a:p>
        </p:txBody>
      </p:sp>
      <p:sp>
        <p:nvSpPr>
          <p:cNvPr id="1048758" name="Slide Number Placeholder 3"/>
          <p:cNvSpPr>
            <a:spLocks noGrp="1"/>
          </p:cNvSpPr>
          <p:nvPr>
            <p:ph type="sldNum" sz="quarter" idx="5"/>
          </p:nvPr>
        </p:nvSpPr>
        <p:spPr bwMode="auto">
          <a:ln>
            <a:miter lim="800000"/>
            <a:headEnd/>
            <a:tailEnd/>
          </a:ln>
        </p:spPr>
        <p:txBody>
          <a:bodyPr anchorCtr="0" compatLnSpc="1" numCol="1" wrap="square">
            <a:prstTxWarp prst="textNoShape"/>
          </a:bodyPr>
          <a:p>
            <a:pPr fontAlgn="base">
              <a:spcBef>
                <a:spcPct val="0"/>
              </a:spcBef>
              <a:spcAft>
                <a:spcPct val="0"/>
              </a:spcAft>
            </a:pPr>
            <a:fld id="{D7290C26-BE50-4BF5-B180-ECBB68E1FA54}" type="slidenum">
              <a:rPr lang="ar-SA" smtClean="0"/>
              <a:pPr fontAlgn="base">
                <a:spcBef>
                  <a:spcPct val="0"/>
                </a:spcBef>
                <a:spcAft>
                  <a:spcPct val="0"/>
                </a:spcAft>
              </a:pPr>
              <a:t>51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sp>
        <p:nvSpPr>
          <p:cNvPr id="1048761" name="Slide Image Placeholder 1"/>
          <p:cNvSpPr>
            <a:spLocks noChangeAspect="1" noRot="1" noGrp="1" noTextEdit="1"/>
          </p:cNvSpPr>
          <p:nvPr>
            <p:ph type="sldImg"/>
          </p:nvPr>
        </p:nvSpPr>
        <p:spPr bwMode="auto">
          <a:noFill/>
          <a:ln>
            <a:solidFill>
              <a:srgbClr val="000000"/>
            </a:solidFill>
            <a:miter lim="800000"/>
            <a:headEnd/>
            <a:tailEnd/>
          </a:ln>
        </p:spPr>
      </p:sp>
      <p:sp>
        <p:nvSpPr>
          <p:cNvPr id="1048762"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lang="ar-JO"/>
          </a:p>
        </p:txBody>
      </p:sp>
      <p:sp>
        <p:nvSpPr>
          <p:cNvPr id="1048763" name="Slide Number Placeholder 3"/>
          <p:cNvSpPr>
            <a:spLocks noGrp="1"/>
          </p:cNvSpPr>
          <p:nvPr>
            <p:ph type="sldNum" sz="quarter" idx="5"/>
          </p:nvPr>
        </p:nvSpPr>
        <p:spPr bwMode="auto">
          <a:ln>
            <a:miter lim="800000"/>
            <a:headEnd/>
            <a:tailEnd/>
          </a:ln>
        </p:spPr>
        <p:txBody>
          <a:bodyPr anchorCtr="0" compatLnSpc="1" numCol="1" wrap="square">
            <a:prstTxWarp prst="textNoShape"/>
          </a:bodyPr>
          <a:p>
            <a:pPr fontAlgn="base">
              <a:spcBef>
                <a:spcPct val="0"/>
              </a:spcBef>
              <a:spcAft>
                <a:spcPct val="0"/>
              </a:spcAft>
            </a:pPr>
            <a:fld id="{5E79142E-5DC6-41CB-A9A5-CAEBFDA40B29}" type="slidenum">
              <a:rPr lang="ar-SA" smtClean="0"/>
              <a:pPr fontAlgn="base">
                <a:spcBef>
                  <a:spcPct val="0"/>
                </a:spcBef>
                <a:spcAft>
                  <a:spcPct val="0"/>
                </a:spcAft>
              </a:pPr>
              <a:t>52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8766" name="Slide Image Placeholder 1"/>
          <p:cNvSpPr>
            <a:spLocks noChangeAspect="1" noRot="1" noGrp="1" noTextEdit="1"/>
          </p:cNvSpPr>
          <p:nvPr>
            <p:ph type="sldImg"/>
          </p:nvPr>
        </p:nvSpPr>
        <p:spPr bwMode="auto">
          <a:noFill/>
          <a:ln>
            <a:solidFill>
              <a:srgbClr val="000000"/>
            </a:solidFill>
            <a:miter lim="800000"/>
            <a:headEnd/>
            <a:tailEnd/>
          </a:ln>
        </p:spPr>
      </p:sp>
      <p:sp>
        <p:nvSpPr>
          <p:cNvPr id="1048767"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lang="ar-JO"/>
          </a:p>
        </p:txBody>
      </p:sp>
      <p:sp>
        <p:nvSpPr>
          <p:cNvPr id="1048768" name="Slide Number Placeholder 3"/>
          <p:cNvSpPr>
            <a:spLocks noGrp="1"/>
          </p:cNvSpPr>
          <p:nvPr>
            <p:ph type="sldNum" sz="quarter" idx="5"/>
          </p:nvPr>
        </p:nvSpPr>
        <p:spPr bwMode="auto">
          <a:ln>
            <a:miter lim="800000"/>
            <a:headEnd/>
            <a:tailEnd/>
          </a:ln>
        </p:spPr>
        <p:txBody>
          <a:bodyPr anchorCtr="0" compatLnSpc="1" numCol="1" wrap="square">
            <a:prstTxWarp prst="textNoShape"/>
          </a:bodyPr>
          <a:p>
            <a:pPr fontAlgn="base">
              <a:spcBef>
                <a:spcPct val="0"/>
              </a:spcBef>
              <a:spcAft>
                <a:spcPct val="0"/>
              </a:spcAft>
            </a:pPr>
            <a:fld id="{E5842764-4BDF-46FC-8EA5-FC93C15616E5}" type="slidenum">
              <a:rPr lang="ar-SA" smtClean="0"/>
              <a:pPr fontAlgn="base">
                <a:spcBef>
                  <a:spcPct val="0"/>
                </a:spcBef>
                <a:spcAft>
                  <a:spcPct val="0"/>
                </a:spcAft>
              </a:pPr>
              <a:t>53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771" name="Slide Image Placeholder 1"/>
          <p:cNvSpPr>
            <a:spLocks noChangeAspect="1" noRot="1" noGrp="1" noTextEdit="1"/>
          </p:cNvSpPr>
          <p:nvPr>
            <p:ph type="sldImg"/>
          </p:nvPr>
        </p:nvSpPr>
        <p:spPr bwMode="auto">
          <a:noFill/>
          <a:ln>
            <a:solidFill>
              <a:srgbClr val="000000"/>
            </a:solidFill>
            <a:miter lim="800000"/>
            <a:headEnd/>
            <a:tailEnd/>
          </a:ln>
        </p:spPr>
      </p:sp>
      <p:sp>
        <p:nvSpPr>
          <p:cNvPr id="1048772"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lang="ar-JO"/>
          </a:p>
        </p:txBody>
      </p:sp>
      <p:sp>
        <p:nvSpPr>
          <p:cNvPr id="1048773" name="Slide Number Placeholder 3"/>
          <p:cNvSpPr>
            <a:spLocks noGrp="1"/>
          </p:cNvSpPr>
          <p:nvPr>
            <p:ph type="sldNum" sz="quarter" idx="5"/>
          </p:nvPr>
        </p:nvSpPr>
        <p:spPr bwMode="auto">
          <a:ln>
            <a:miter lim="800000"/>
            <a:headEnd/>
            <a:tailEnd/>
          </a:ln>
        </p:spPr>
        <p:txBody>
          <a:bodyPr anchorCtr="0" compatLnSpc="1" numCol="1" wrap="square">
            <a:prstTxWarp prst="textNoShape"/>
          </a:bodyPr>
          <a:p>
            <a:pPr fontAlgn="base">
              <a:spcBef>
                <a:spcPct val="0"/>
              </a:spcBef>
              <a:spcAft>
                <a:spcPct val="0"/>
              </a:spcAft>
            </a:pPr>
            <a:fld id="{ECECD88A-2134-4B93-80C2-0AE41756FBB6}" type="slidenum">
              <a:rPr lang="ar-SA" smtClean="0"/>
              <a:pPr fontAlgn="base">
                <a:spcBef>
                  <a:spcPct val="0"/>
                </a:spcBef>
                <a:spcAft>
                  <a:spcPct val="0"/>
                </a:spcAft>
              </a:pPr>
              <a:t>54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777" name="Slide Image Placeholder 1"/>
          <p:cNvSpPr>
            <a:spLocks noChangeAspect="1" noRot="1" noGrp="1" noTextEdit="1"/>
          </p:cNvSpPr>
          <p:nvPr>
            <p:ph type="sldImg"/>
          </p:nvPr>
        </p:nvSpPr>
        <p:spPr bwMode="auto">
          <a:noFill/>
          <a:ln>
            <a:solidFill>
              <a:srgbClr val="000000"/>
            </a:solidFill>
            <a:miter lim="800000"/>
            <a:headEnd/>
            <a:tailEnd/>
          </a:ln>
        </p:spPr>
      </p:sp>
      <p:sp>
        <p:nvSpPr>
          <p:cNvPr id="1048778"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lang="ar-JO"/>
          </a:p>
        </p:txBody>
      </p:sp>
      <p:sp>
        <p:nvSpPr>
          <p:cNvPr id="1048779" name="Slide Number Placeholder 3"/>
          <p:cNvSpPr>
            <a:spLocks noGrp="1"/>
          </p:cNvSpPr>
          <p:nvPr>
            <p:ph type="sldNum" sz="quarter" idx="5"/>
          </p:nvPr>
        </p:nvSpPr>
        <p:spPr bwMode="auto">
          <a:ln>
            <a:miter lim="800000"/>
            <a:headEnd/>
            <a:tailEnd/>
          </a:ln>
        </p:spPr>
        <p:txBody>
          <a:bodyPr anchorCtr="0" compatLnSpc="1" numCol="1" wrap="square">
            <a:prstTxWarp prst="textNoShape"/>
          </a:bodyPr>
          <a:p>
            <a:pPr fontAlgn="base">
              <a:spcBef>
                <a:spcPct val="0"/>
              </a:spcBef>
              <a:spcAft>
                <a:spcPct val="0"/>
              </a:spcAft>
            </a:pPr>
            <a:fld id="{C39CCBD8-EA3D-4C1F-ABAE-4D3A094DE00A}" type="slidenum">
              <a:rPr lang="ar-SA" smtClean="0"/>
              <a:pPr fontAlgn="base">
                <a:spcBef>
                  <a:spcPct val="0"/>
                </a:spcBef>
                <a:spcAft>
                  <a:spcPct val="0"/>
                </a:spcAft>
              </a:pPr>
              <a:t>55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204" name=""/>
        <p:cNvGrpSpPr/>
        <p:nvPr/>
      </p:nvGrpSpPr>
      <p:grpSpPr>
        <a:xfrm>
          <a:off x="0" y="0"/>
          <a:ext cx="0" cy="0"/>
          <a:chOff x="0" y="0"/>
          <a:chExt cx="0" cy="0"/>
        </a:xfrm>
      </p:grpSpPr>
      <p:sp>
        <p:nvSpPr>
          <p:cNvPr id="1048785" name="Slide Image Placeholder 1"/>
          <p:cNvSpPr>
            <a:spLocks noChangeAspect="1" noRot="1" noGrp="1" noTextEdit="1"/>
          </p:cNvSpPr>
          <p:nvPr>
            <p:ph type="sldImg"/>
          </p:nvPr>
        </p:nvSpPr>
        <p:spPr bwMode="auto">
          <a:noFill/>
          <a:ln>
            <a:solidFill>
              <a:srgbClr val="000000"/>
            </a:solidFill>
            <a:miter lim="800000"/>
            <a:headEnd/>
            <a:tailEnd/>
          </a:ln>
        </p:spPr>
      </p:sp>
      <p:sp>
        <p:nvSpPr>
          <p:cNvPr id="1048786"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lang="ar-JO"/>
          </a:p>
        </p:txBody>
      </p:sp>
      <p:sp>
        <p:nvSpPr>
          <p:cNvPr id="1048787" name="Slide Number Placeholder 3"/>
          <p:cNvSpPr>
            <a:spLocks noGrp="1"/>
          </p:cNvSpPr>
          <p:nvPr>
            <p:ph type="sldNum" sz="quarter" idx="5"/>
          </p:nvPr>
        </p:nvSpPr>
        <p:spPr bwMode="auto">
          <a:ln>
            <a:miter lim="800000"/>
            <a:headEnd/>
            <a:tailEnd/>
          </a:ln>
        </p:spPr>
        <p:txBody>
          <a:bodyPr anchorCtr="0" compatLnSpc="1" numCol="1" wrap="square">
            <a:prstTxWarp prst="textNoShape"/>
          </a:bodyPr>
          <a:p>
            <a:pPr fontAlgn="base">
              <a:spcBef>
                <a:spcPct val="0"/>
              </a:spcBef>
              <a:spcAft>
                <a:spcPct val="0"/>
              </a:spcAft>
            </a:pPr>
            <a:fld id="{126547C0-6C01-4DCB-8E44-1A48337845CC}" type="slidenum">
              <a:rPr lang="ar-SA" smtClean="0"/>
              <a:pPr fontAlgn="base">
                <a:spcBef>
                  <a:spcPct val="0"/>
                </a:spcBef>
                <a:spcAft>
                  <a:spcPct val="0"/>
                </a:spcAft>
              </a:pPr>
              <a:t>57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621" name="Slide Image Placeholder 1"/>
          <p:cNvSpPr>
            <a:spLocks noChangeAspect="1" noRot="1" noGrp="1"/>
          </p:cNvSpPr>
          <p:nvPr>
            <p:ph type="sldImg"/>
          </p:nvPr>
        </p:nvSpPr>
        <p:spPr/>
      </p:sp>
      <p:sp>
        <p:nvSpPr>
          <p:cNvPr id="1048622" name="Notes Placeholder 2"/>
          <p:cNvSpPr>
            <a:spLocks noGrp="1"/>
          </p:cNvSpPr>
          <p:nvPr>
            <p:ph type="body" idx="1"/>
          </p:nvPr>
        </p:nvSpPr>
        <p:spPr/>
        <p:txBody>
          <a:bodyPr>
            <a:normAutofit/>
          </a:bodyPr>
          <a:p>
            <a:r>
              <a:rPr dirty="0" lang="en-GB"/>
              <a:t>Clinical</a:t>
            </a:r>
            <a:r>
              <a:rPr baseline="0" dirty="0" lang="en-GB"/>
              <a:t> death begins at the very onset of symptoms of death </a:t>
            </a:r>
            <a:endParaRPr dirty="0" lang="ar-JO"/>
          </a:p>
        </p:txBody>
      </p:sp>
      <p:sp>
        <p:nvSpPr>
          <p:cNvPr id="1048623" name="Slide Number Placeholder 3"/>
          <p:cNvSpPr>
            <a:spLocks noGrp="1"/>
          </p:cNvSpPr>
          <p:nvPr>
            <p:ph type="sldNum" sz="quarter" idx="10"/>
          </p:nvPr>
        </p:nvSpPr>
        <p:spPr/>
        <p:txBody>
          <a:bodyPr/>
          <a:p>
            <a:fld id="{E1ED2B7A-1600-4C99-8631-DBA5FAE225B7}" type="slidenum">
              <a:rPr lang="ar-JO" smtClean="0"/>
              <a:t>9</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626" name="Slide Image Placeholder 1"/>
          <p:cNvSpPr>
            <a:spLocks noChangeAspect="1" noRot="1" noGrp="1"/>
          </p:cNvSpPr>
          <p:nvPr>
            <p:ph type="sldImg"/>
          </p:nvPr>
        </p:nvSpPr>
        <p:spPr/>
      </p:sp>
      <p:sp>
        <p:nvSpPr>
          <p:cNvPr id="1048627" name="Notes Placeholder 2"/>
          <p:cNvSpPr>
            <a:spLocks noGrp="1"/>
          </p:cNvSpPr>
          <p:nvPr>
            <p:ph type="body" idx="1"/>
          </p:nvPr>
        </p:nvSpPr>
        <p:spPr/>
        <p:txBody>
          <a:bodyPr>
            <a:normAutofit/>
          </a:bodyPr>
          <a:p>
            <a:r>
              <a:rPr dirty="0" lang="en-US"/>
              <a:t>This is brain death, and it's the reason why clinical death, the period in which a person can be resuscitated, is so short. Once the brain goes, the heart doesn't know how to pump and the lungs don't know how to breath.</a:t>
            </a:r>
            <a:endParaRPr dirty="0" lang="ar-JO"/>
          </a:p>
        </p:txBody>
      </p:sp>
      <p:sp>
        <p:nvSpPr>
          <p:cNvPr id="1048628" name="Slide Number Placeholder 3"/>
          <p:cNvSpPr>
            <a:spLocks noGrp="1"/>
          </p:cNvSpPr>
          <p:nvPr>
            <p:ph type="sldNum" sz="quarter" idx="10"/>
          </p:nvPr>
        </p:nvSpPr>
        <p:spPr/>
        <p:txBody>
          <a:bodyPr/>
          <a:p>
            <a:fld id="{E1ED2B7A-1600-4C99-8631-DBA5FAE225B7}" type="slidenum">
              <a:rPr lang="ar-JO" smtClean="0"/>
              <a:t>10</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048640" name="Slide Image Placeholder 1"/>
          <p:cNvSpPr>
            <a:spLocks noChangeAspect="1" noRot="1" noGrp="1"/>
          </p:cNvSpPr>
          <p:nvPr>
            <p:ph type="sldImg"/>
          </p:nvPr>
        </p:nvSpPr>
        <p:spPr/>
      </p:sp>
      <p:sp>
        <p:nvSpPr>
          <p:cNvPr id="1048641" name="Notes Placeholder 2"/>
          <p:cNvSpPr>
            <a:spLocks noGrp="1"/>
          </p:cNvSpPr>
          <p:nvPr>
            <p:ph type="body" idx="1"/>
          </p:nvPr>
        </p:nvSpPr>
        <p:spPr/>
        <p:txBody>
          <a:bodyPr>
            <a:normAutofit/>
          </a:bodyPr>
          <a:p>
            <a:r>
              <a:rPr dirty="0" lang="en-US"/>
              <a:t>Cellular death follows the </a:t>
            </a:r>
            <a:r>
              <a:rPr dirty="0" lang="en-US" err="1"/>
              <a:t>ischaemia</a:t>
            </a:r>
            <a:r>
              <a:rPr dirty="0" lang="en-US"/>
              <a:t> and anoxia inevitably consequent upon </a:t>
            </a:r>
            <a:r>
              <a:rPr dirty="0" lang="en-US" err="1"/>
              <a:t>cardiorespiratory</a:t>
            </a:r>
            <a:r>
              <a:rPr dirty="0" lang="en-US"/>
              <a:t> failure, but it is a process rather &amp;an </a:t>
            </a:r>
            <a:r>
              <a:rPr dirty="0" lang="en-US" err="1"/>
              <a:t>an</a:t>
            </a:r>
            <a:r>
              <a:rPr dirty="0" lang="en-US"/>
              <a:t> event, except in the exceptionally rare circum- stance of almost instantaneous total bodily destruction, such as filling into molten metal or a nuclear explosion. Even </a:t>
            </a:r>
            <a:r>
              <a:rPr dirty="0" lang="en-US" err="1"/>
              <a:t>frag</a:t>
            </a:r>
            <a:r>
              <a:rPr dirty="0" lang="en-US"/>
              <a:t>- </a:t>
            </a:r>
            <a:r>
              <a:rPr dirty="0" lang="en-US" err="1"/>
              <a:t>mentation</a:t>
            </a:r>
            <a:r>
              <a:rPr dirty="0" lang="en-US"/>
              <a:t> of a body by a bomb does not kill all cells instantly</a:t>
            </a:r>
            <a:endParaRPr dirty="0" lang="ar-JO"/>
          </a:p>
        </p:txBody>
      </p:sp>
      <p:sp>
        <p:nvSpPr>
          <p:cNvPr id="1048642" name="Slide Number Placeholder 3"/>
          <p:cNvSpPr>
            <a:spLocks noGrp="1"/>
          </p:cNvSpPr>
          <p:nvPr>
            <p:ph type="sldNum" sz="quarter" idx="10"/>
          </p:nvPr>
        </p:nvSpPr>
        <p:spPr/>
        <p:txBody>
          <a:bodyPr/>
          <a:p>
            <a:fld id="{E1ED2B7A-1600-4C99-8631-DBA5FAE225B7}" type="slidenum">
              <a:rPr lang="ar-JO" smtClean="0"/>
              <a:t>19</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647" name="Slide Image Placeholder 1"/>
          <p:cNvSpPr>
            <a:spLocks noChangeAspect="1" noRot="1" noGrp="1" noTextEdit="1"/>
          </p:cNvSpPr>
          <p:nvPr>
            <p:ph type="sldImg"/>
          </p:nvPr>
        </p:nvSpPr>
        <p:spPr bwMode="auto">
          <a:noFill/>
          <a:ln>
            <a:solidFill>
              <a:srgbClr val="000000"/>
            </a:solidFill>
            <a:miter lim="800000"/>
            <a:headEnd/>
            <a:tailEnd/>
          </a:ln>
        </p:spPr>
      </p:sp>
      <p:sp>
        <p:nvSpPr>
          <p:cNvPr id="1048648"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lang="ar-JO"/>
          </a:p>
        </p:txBody>
      </p:sp>
      <p:sp>
        <p:nvSpPr>
          <p:cNvPr id="1048649" name="Slide Number Placeholder 3"/>
          <p:cNvSpPr>
            <a:spLocks noGrp="1"/>
          </p:cNvSpPr>
          <p:nvPr>
            <p:ph type="sldNum" sz="quarter" idx="5"/>
          </p:nvPr>
        </p:nvSpPr>
        <p:spPr bwMode="auto">
          <a:ln>
            <a:miter lim="800000"/>
            <a:headEnd/>
            <a:tailEnd/>
          </a:ln>
        </p:spPr>
        <p:txBody>
          <a:bodyPr anchorCtr="0" compatLnSpc="1" numCol="1" wrap="square">
            <a:prstTxWarp prst="textNoShape"/>
          </a:bodyPr>
          <a:p>
            <a:pPr fontAlgn="base">
              <a:spcBef>
                <a:spcPct val="0"/>
              </a:spcBef>
              <a:spcAft>
                <a:spcPct val="0"/>
              </a:spcAft>
            </a:pPr>
            <a:fld id="{D413B81B-A671-4CD1-9B46-E84A7B1E46FE}" type="slidenum">
              <a:rPr lang="en-US" smtClean="0"/>
              <a:pPr fontAlgn="base">
                <a:spcBef>
                  <a:spcPct val="0"/>
                </a:spcBef>
                <a:spcAft>
                  <a:spcPct val="0"/>
                </a:spcAft>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sp>
        <p:nvSpPr>
          <p:cNvPr id="1048652" name="Slide Image Placeholder 1"/>
          <p:cNvSpPr>
            <a:spLocks noChangeAspect="1" noRot="1" noGrp="1" noTextEdit="1"/>
          </p:cNvSpPr>
          <p:nvPr>
            <p:ph type="sldImg"/>
          </p:nvPr>
        </p:nvSpPr>
        <p:spPr bwMode="auto">
          <a:noFill/>
          <a:ln>
            <a:solidFill>
              <a:srgbClr val="000000"/>
            </a:solidFill>
            <a:miter lim="800000"/>
            <a:headEnd/>
            <a:tailEnd/>
          </a:ln>
        </p:spPr>
      </p:sp>
      <p:sp>
        <p:nvSpPr>
          <p:cNvPr id="1048653"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lang="ar-JO"/>
          </a:p>
        </p:txBody>
      </p:sp>
      <p:sp>
        <p:nvSpPr>
          <p:cNvPr id="1048654" name="Slide Number Placeholder 3"/>
          <p:cNvSpPr>
            <a:spLocks noGrp="1"/>
          </p:cNvSpPr>
          <p:nvPr>
            <p:ph type="sldNum" sz="quarter" idx="5"/>
          </p:nvPr>
        </p:nvSpPr>
        <p:spPr bwMode="auto">
          <a:ln>
            <a:miter lim="800000"/>
            <a:headEnd/>
            <a:tailEnd/>
          </a:ln>
        </p:spPr>
        <p:txBody>
          <a:bodyPr anchorCtr="0" compatLnSpc="1" numCol="1" wrap="square">
            <a:prstTxWarp prst="textNoShape"/>
          </a:bodyPr>
          <a:p>
            <a:pPr fontAlgn="base">
              <a:spcBef>
                <a:spcPct val="0"/>
              </a:spcBef>
              <a:spcAft>
                <a:spcPct val="0"/>
              </a:spcAft>
            </a:pPr>
            <a:fld id="{4BF42250-1360-40A0-95B8-5AFEAB69C539}" type="slidenum">
              <a:rPr lang="en-US" smtClean="0"/>
              <a:pPr fontAlgn="base">
                <a:spcBef>
                  <a:spcPct val="0"/>
                </a:spcBef>
                <a:spcAft>
                  <a:spcPct val="0"/>
                </a:spcAft>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660" name="Slide Image Placeholder 1"/>
          <p:cNvSpPr>
            <a:spLocks noChangeAspect="1" noRot="1" noGrp="1"/>
          </p:cNvSpPr>
          <p:nvPr>
            <p:ph type="sldImg"/>
          </p:nvPr>
        </p:nvSpPr>
        <p:spPr/>
      </p:sp>
      <p:sp>
        <p:nvSpPr>
          <p:cNvPr id="1048661" name="Notes Placeholder 2"/>
          <p:cNvSpPr>
            <a:spLocks noGrp="1"/>
          </p:cNvSpPr>
          <p:nvPr>
            <p:ph type="body" idx="1"/>
          </p:nvPr>
        </p:nvSpPr>
        <p:spPr/>
        <p:txBody>
          <a:bodyPr>
            <a:normAutofit/>
          </a:bodyPr>
          <a:p>
            <a:r>
              <a:rPr dirty="0" lang="en-US"/>
              <a:t>Manner explains how</a:t>
            </a:r>
            <a:r>
              <a:rPr baseline="0" dirty="0" lang="en-US"/>
              <a:t> the cause of death  came about</a:t>
            </a:r>
            <a:endParaRPr baseline="0" dirty="0" lang="ar-JO"/>
          </a:p>
          <a:p>
            <a:r>
              <a:rPr baseline="0" dirty="0" lang="en-US"/>
              <a:t>undetermined</a:t>
            </a:r>
            <a:endParaRPr dirty="0" lang="ar-JO"/>
          </a:p>
        </p:txBody>
      </p:sp>
      <p:sp>
        <p:nvSpPr>
          <p:cNvPr id="1048662" name="Slide Number Placeholder 3"/>
          <p:cNvSpPr>
            <a:spLocks noGrp="1"/>
          </p:cNvSpPr>
          <p:nvPr>
            <p:ph type="sldNum" sz="quarter" idx="10"/>
          </p:nvPr>
        </p:nvSpPr>
        <p:spPr/>
        <p:txBody>
          <a:bodyPr/>
          <a:p>
            <a:fld id="{E1ED2B7A-1600-4C99-8631-DBA5FAE225B7}" type="slidenum">
              <a:rPr lang="ar-JO" smtClean="0"/>
              <a:t>26</a:t>
            </a:fld>
            <a:endParaRPr lang="ar-J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38" name=""/>
        <p:cNvGrpSpPr/>
        <p:nvPr/>
      </p:nvGrpSpPr>
      <p:grpSpPr>
        <a:xfrm>
          <a:off x="0" y="0"/>
          <a:ext cx="0" cy="0"/>
          <a:chOff x="0" y="0"/>
          <a:chExt cx="0" cy="0"/>
        </a:xfrm>
      </p:grpSpPr>
      <p:sp>
        <p:nvSpPr>
          <p:cNvPr id="1048665" name="Slide Image Placeholder 1"/>
          <p:cNvSpPr>
            <a:spLocks noChangeAspect="1" noRot="1" noGrp="1"/>
          </p:cNvSpPr>
          <p:nvPr>
            <p:ph type="sldImg"/>
          </p:nvPr>
        </p:nvSpPr>
        <p:spPr/>
      </p:sp>
      <p:sp>
        <p:nvSpPr>
          <p:cNvPr id="1048666" name="Notes Placeholder 2"/>
          <p:cNvSpPr>
            <a:spLocks noGrp="1"/>
          </p:cNvSpPr>
          <p:nvPr>
            <p:ph type="body" idx="1"/>
          </p:nvPr>
        </p:nvSpPr>
        <p:spPr/>
        <p:txBody>
          <a:bodyPr>
            <a:normAutofit/>
          </a:bodyPr>
          <a:p>
            <a:endParaRPr dirty="0" lang="ar-JO"/>
          </a:p>
        </p:txBody>
      </p:sp>
      <p:sp>
        <p:nvSpPr>
          <p:cNvPr id="1048667" name="Slide Number Placeholder 3"/>
          <p:cNvSpPr>
            <a:spLocks noGrp="1"/>
          </p:cNvSpPr>
          <p:nvPr>
            <p:ph type="sldNum" sz="quarter" idx="10"/>
          </p:nvPr>
        </p:nvSpPr>
        <p:spPr/>
        <p:txBody>
          <a:bodyPr/>
          <a:p>
            <a:fld id="{E1ED2B7A-1600-4C99-8631-DBA5FAE225B7}" type="slidenum">
              <a:rPr lang="ar-JO" smtClean="0"/>
              <a:t>27</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4" name=""/>
        <p:cNvGrpSpPr/>
        <p:nvPr/>
      </p:nvGrpSpPr>
      <p:grpSpPr>
        <a:xfrm>
          <a:off x="0" y="0"/>
          <a:ext cx="0" cy="0"/>
          <a:chOff x="0" y="0"/>
          <a:chExt cx="0" cy="0"/>
        </a:xfrm>
      </p:grpSpPr>
      <p:sp>
        <p:nvSpPr>
          <p:cNvPr id="1048583"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dirty="0" lang="en-US"/>
          </a:p>
        </p:txBody>
      </p:sp>
      <p:sp>
        <p:nvSpPr>
          <p:cNvPr id="1048584" name="Subtitle 2"/>
          <p:cNvSpPr>
            <a:spLocks noGrp="1"/>
          </p:cNvSpPr>
          <p:nvPr>
            <p:ph type="subTitle" idx="1"/>
          </p:nvPr>
        </p:nvSpPr>
        <p:spPr>
          <a:xfrm>
            <a:off x="685800" y="4572000"/>
            <a:ext cx="6461760" cy="1066800"/>
          </a:xfrm>
        </p:spPr>
        <p:txBody>
          <a:bodyPr anchor="t">
            <a:normAutofit/>
          </a:bodyPr>
          <a:lstStyle>
            <a:lvl1pPr algn="l" indent="0" marL="0">
              <a:buNone/>
              <a:defRPr sz="2000">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8585" name="Date Placeholder 3"/>
          <p:cNvSpPr>
            <a:spLocks noGrp="1"/>
          </p:cNvSpPr>
          <p:nvPr>
            <p:ph type="dt" sz="half" idx="10"/>
          </p:nvPr>
        </p:nvSpPr>
        <p:spPr/>
        <p:txBody>
          <a:bodyPr/>
          <a:p>
            <a:fld id="{1D8BD707-D9CF-40AE-B4C6-C98DA3205C09}" type="datetimeFigureOut">
              <a:rPr lang="en-US" smtClean="0"/>
              <a:t>10/3/2021</a:t>
            </a:fld>
            <a:endParaRPr lang="en-US"/>
          </a:p>
        </p:txBody>
      </p:sp>
      <p:sp>
        <p:nvSpPr>
          <p:cNvPr id="1048586" name="Footer Placeholder 4"/>
          <p:cNvSpPr>
            <a:spLocks noGrp="1"/>
          </p:cNvSpPr>
          <p:nvPr>
            <p:ph type="ftr" sz="quarter" idx="11"/>
          </p:nvPr>
        </p:nvSpPr>
        <p:spPr/>
        <p:txBody>
          <a:bodyPr/>
          <a:p>
            <a:endParaRPr lang="en-US"/>
          </a:p>
        </p:txBody>
      </p:sp>
      <p:sp>
        <p:nvSpPr>
          <p:cNvPr id="1048587"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29" name=""/>
        <p:cNvGrpSpPr/>
        <p:nvPr/>
      </p:nvGrpSpPr>
      <p:grpSpPr>
        <a:xfrm>
          <a:off x="0" y="0"/>
          <a:ext cx="0" cy="0"/>
          <a:chOff x="0" y="0"/>
          <a:chExt cx="0" cy="0"/>
        </a:xfrm>
      </p:grpSpPr>
      <p:sp>
        <p:nvSpPr>
          <p:cNvPr id="1048846" name="Title 1"/>
          <p:cNvSpPr>
            <a:spLocks noGrp="1"/>
          </p:cNvSpPr>
          <p:nvPr>
            <p:ph type="title"/>
          </p:nvPr>
        </p:nvSpPr>
        <p:spPr/>
        <p:txBody>
          <a:bodyPr/>
          <a:p>
            <a:r>
              <a:rPr lang="en-US"/>
              <a:t>Click to edit Master title style</a:t>
            </a:r>
          </a:p>
        </p:txBody>
      </p:sp>
      <p:sp>
        <p:nvSpPr>
          <p:cNvPr id="1048847"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48" name="Date Placeholder 3"/>
          <p:cNvSpPr>
            <a:spLocks noGrp="1"/>
          </p:cNvSpPr>
          <p:nvPr>
            <p:ph type="dt" sz="half" idx="10"/>
          </p:nvPr>
        </p:nvSpPr>
        <p:spPr/>
        <p:txBody>
          <a:bodyPr/>
          <a:p>
            <a:fld id="{1D8BD707-D9CF-40AE-B4C6-C98DA3205C09}" type="datetimeFigureOut">
              <a:rPr lang="en-US" smtClean="0"/>
              <a:t>10/3/2021</a:t>
            </a:fld>
            <a:endParaRPr lang="en-US"/>
          </a:p>
        </p:txBody>
      </p:sp>
      <p:sp>
        <p:nvSpPr>
          <p:cNvPr id="1048849" name="Footer Placeholder 4"/>
          <p:cNvSpPr>
            <a:spLocks noGrp="1"/>
          </p:cNvSpPr>
          <p:nvPr>
            <p:ph type="ftr" sz="quarter" idx="11"/>
          </p:nvPr>
        </p:nvSpPr>
        <p:spPr/>
        <p:txBody>
          <a:bodyPr/>
          <a:p>
            <a:endParaRPr lang="en-US"/>
          </a:p>
        </p:txBody>
      </p:sp>
      <p:sp>
        <p:nvSpPr>
          <p:cNvPr id="1048850"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27" name=""/>
        <p:cNvGrpSpPr/>
        <p:nvPr/>
      </p:nvGrpSpPr>
      <p:grpSpPr>
        <a:xfrm>
          <a:off x="0" y="0"/>
          <a:ext cx="0" cy="0"/>
          <a:chOff x="0" y="0"/>
          <a:chExt cx="0" cy="0"/>
        </a:xfrm>
      </p:grpSpPr>
      <p:sp>
        <p:nvSpPr>
          <p:cNvPr id="1048835" name="Vertical Title 1"/>
          <p:cNvSpPr>
            <a:spLocks noGrp="1"/>
          </p:cNvSpPr>
          <p:nvPr>
            <p:ph type="title" orient="vert"/>
          </p:nvPr>
        </p:nvSpPr>
        <p:spPr>
          <a:xfrm>
            <a:off x="6629400" y="274638"/>
            <a:ext cx="1752600" cy="5851525"/>
          </a:xfrm>
        </p:spPr>
        <p:txBody>
          <a:bodyPr anchor="b" anchorCtr="0" vert="eaVert"/>
          <a:p>
            <a:r>
              <a:rPr lang="en-US"/>
              <a:t>Click to edit Master title style</a:t>
            </a:r>
            <a:endParaRPr dirty="0" lang="en-US"/>
          </a:p>
        </p:txBody>
      </p:sp>
      <p:sp>
        <p:nvSpPr>
          <p:cNvPr id="1048836" name="Vertical Text Placeholder 2"/>
          <p:cNvSpPr>
            <a:spLocks noGrp="1"/>
          </p:cNvSpPr>
          <p:nvPr>
            <p:ph type="body" orient="vert" idx="1"/>
          </p:nvPr>
        </p:nvSpPr>
        <p:spPr>
          <a:xfrm>
            <a:off x="457200" y="274638"/>
            <a:ext cx="6019800" cy="5851525"/>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37" name="Date Placeholder 3"/>
          <p:cNvSpPr>
            <a:spLocks noGrp="1"/>
          </p:cNvSpPr>
          <p:nvPr>
            <p:ph type="dt" sz="half" idx="10"/>
          </p:nvPr>
        </p:nvSpPr>
        <p:spPr/>
        <p:txBody>
          <a:bodyPr/>
          <a:p>
            <a:fld id="{1D8BD707-D9CF-40AE-B4C6-C98DA3205C09}" type="datetimeFigureOut">
              <a:rPr lang="en-US" smtClean="0"/>
              <a:t>10/3/2021</a:t>
            </a:fld>
            <a:endParaRPr lang="en-US"/>
          </a:p>
        </p:txBody>
      </p:sp>
      <p:sp>
        <p:nvSpPr>
          <p:cNvPr id="1048838" name="Footer Placeholder 4"/>
          <p:cNvSpPr>
            <a:spLocks noGrp="1"/>
          </p:cNvSpPr>
          <p:nvPr>
            <p:ph type="ftr" sz="quarter" idx="11"/>
          </p:nvPr>
        </p:nvSpPr>
        <p:spPr/>
        <p:txBody>
          <a:bodyPr/>
          <a:p>
            <a:endParaRPr lang="en-US"/>
          </a:p>
        </p:txBody>
      </p:sp>
      <p:sp>
        <p:nvSpPr>
          <p:cNvPr id="1048839"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95" name=""/>
        <p:cNvGrpSpPr/>
        <p:nvPr/>
      </p:nvGrpSpPr>
      <p:grpSpPr>
        <a:xfrm>
          <a:off x="0" y="0"/>
          <a:ext cx="0" cy="0"/>
          <a:chOff x="0" y="0"/>
          <a:chExt cx="0" cy="0"/>
        </a:xfrm>
      </p:grpSpPr>
      <p:sp>
        <p:nvSpPr>
          <p:cNvPr id="1048595" name="Title 1"/>
          <p:cNvSpPr>
            <a:spLocks noGrp="1"/>
          </p:cNvSpPr>
          <p:nvPr>
            <p:ph type="title"/>
          </p:nvPr>
        </p:nvSpPr>
        <p:spPr/>
        <p:txBody>
          <a:bodyPr/>
          <a:p>
            <a:r>
              <a:rPr lang="en-US"/>
              <a:t>Click to edit Master title style</a:t>
            </a:r>
          </a:p>
        </p:txBody>
      </p:sp>
      <p:sp>
        <p:nvSpPr>
          <p:cNvPr id="1048596"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7" name="Date Placeholder 3"/>
          <p:cNvSpPr>
            <a:spLocks noGrp="1"/>
          </p:cNvSpPr>
          <p:nvPr>
            <p:ph type="dt" sz="half" idx="10"/>
          </p:nvPr>
        </p:nvSpPr>
        <p:spPr/>
        <p:txBody>
          <a:bodyPr/>
          <a:p>
            <a:fld id="{1D8BD707-D9CF-40AE-B4C6-C98DA3205C09}" type="datetimeFigureOut">
              <a:rPr lang="en-US" smtClean="0"/>
              <a:t>10/3/2021</a:t>
            </a:fld>
            <a:endParaRPr lang="en-US"/>
          </a:p>
        </p:txBody>
      </p:sp>
      <p:sp>
        <p:nvSpPr>
          <p:cNvPr id="1048598" name="Footer Placeholder 4"/>
          <p:cNvSpPr>
            <a:spLocks noGrp="1"/>
          </p:cNvSpPr>
          <p:nvPr>
            <p:ph type="ftr" sz="quarter" idx="11"/>
          </p:nvPr>
        </p:nvSpPr>
        <p:spPr/>
        <p:txBody>
          <a:bodyPr/>
          <a:p>
            <a:endParaRPr lang="en-US"/>
          </a:p>
        </p:txBody>
      </p:sp>
      <p:sp>
        <p:nvSpPr>
          <p:cNvPr id="1048599"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230" name=""/>
        <p:cNvGrpSpPr/>
        <p:nvPr/>
      </p:nvGrpSpPr>
      <p:grpSpPr>
        <a:xfrm>
          <a:off x="0" y="0"/>
          <a:ext cx="0" cy="0"/>
          <a:chOff x="0" y="0"/>
          <a:chExt cx="0" cy="0"/>
        </a:xfrm>
      </p:grpSpPr>
      <p:sp>
        <p:nvSpPr>
          <p:cNvPr id="1048851" name="Title 1"/>
          <p:cNvSpPr>
            <a:spLocks noGrp="1"/>
          </p:cNvSpPr>
          <p:nvPr>
            <p:ph type="title"/>
          </p:nvPr>
        </p:nvSpPr>
        <p:spPr>
          <a:xfrm>
            <a:off x="722313" y="5486400"/>
            <a:ext cx="7659687" cy="1168400"/>
          </a:xfrm>
        </p:spPr>
        <p:txBody>
          <a:bodyPr anchor="t"/>
          <a:lstStyle>
            <a:lvl1pPr algn="l">
              <a:defRPr b="0" cap="all" sz="3600"/>
            </a:lvl1pPr>
          </a:lstStyle>
          <a:p>
            <a:r>
              <a:rPr lang="en-US"/>
              <a:t>Click to edit Master title style</a:t>
            </a:r>
            <a:endParaRPr dirty="0" lang="en-US"/>
          </a:p>
        </p:txBody>
      </p:sp>
      <p:sp>
        <p:nvSpPr>
          <p:cNvPr id="1048852" name="Text Placeholder 2"/>
          <p:cNvSpPr>
            <a:spLocks noGrp="1"/>
          </p:cNvSpPr>
          <p:nvPr>
            <p:ph type="body" idx="1"/>
          </p:nvPr>
        </p:nvSpPr>
        <p:spPr>
          <a:xfrm>
            <a:off x="722313" y="3852863"/>
            <a:ext cx="6135687" cy="1633538"/>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853" name="Date Placeholder 3"/>
          <p:cNvSpPr>
            <a:spLocks noGrp="1"/>
          </p:cNvSpPr>
          <p:nvPr>
            <p:ph type="dt" sz="half" idx="10"/>
          </p:nvPr>
        </p:nvSpPr>
        <p:spPr/>
        <p:txBody>
          <a:bodyPr/>
          <a:p>
            <a:fld id="{1D8BD707-D9CF-40AE-B4C6-C98DA3205C09}" type="datetimeFigureOut">
              <a:rPr lang="en-US" smtClean="0"/>
              <a:t>10/3/2021</a:t>
            </a:fld>
            <a:endParaRPr lang="en-US"/>
          </a:p>
        </p:txBody>
      </p:sp>
      <p:sp>
        <p:nvSpPr>
          <p:cNvPr id="1048854" name="Footer Placeholder 4"/>
          <p:cNvSpPr>
            <a:spLocks noGrp="1"/>
          </p:cNvSpPr>
          <p:nvPr>
            <p:ph type="ftr" sz="quarter" idx="11"/>
          </p:nvPr>
        </p:nvSpPr>
        <p:spPr/>
        <p:txBody>
          <a:bodyPr/>
          <a:p>
            <a:endParaRPr lang="en-US"/>
          </a:p>
        </p:txBody>
      </p:sp>
      <p:sp>
        <p:nvSpPr>
          <p:cNvPr id="1048855"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210" name=""/>
        <p:cNvGrpSpPr/>
        <p:nvPr/>
      </p:nvGrpSpPr>
      <p:grpSpPr>
        <a:xfrm>
          <a:off x="0" y="0"/>
          <a:ext cx="0" cy="0"/>
          <a:chOff x="0" y="0"/>
          <a:chExt cx="0" cy="0"/>
        </a:xfrm>
      </p:grpSpPr>
      <p:sp>
        <p:nvSpPr>
          <p:cNvPr id="1048796" name="Title 1"/>
          <p:cNvSpPr>
            <a:spLocks noGrp="1"/>
          </p:cNvSpPr>
          <p:nvPr>
            <p:ph type="title"/>
          </p:nvPr>
        </p:nvSpPr>
        <p:spPr/>
        <p:txBody>
          <a:bodyPr/>
          <a:p>
            <a:r>
              <a:rPr lang="en-US"/>
              <a:t>Click to edit Master title style</a:t>
            </a:r>
          </a:p>
        </p:txBody>
      </p:sp>
      <p:sp>
        <p:nvSpPr>
          <p:cNvPr id="1048797"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98"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99" name="Date Placeholder 4"/>
          <p:cNvSpPr>
            <a:spLocks noGrp="1"/>
          </p:cNvSpPr>
          <p:nvPr>
            <p:ph type="dt" sz="half" idx="10"/>
          </p:nvPr>
        </p:nvSpPr>
        <p:spPr/>
        <p:txBody>
          <a:bodyPr/>
          <a:p>
            <a:fld id="{1D8BD707-D9CF-40AE-B4C6-C98DA3205C09}" type="datetimeFigureOut">
              <a:rPr lang="en-US" smtClean="0"/>
              <a:t>10/3/2021</a:t>
            </a:fld>
            <a:endParaRPr lang="en-US"/>
          </a:p>
        </p:txBody>
      </p:sp>
      <p:sp>
        <p:nvSpPr>
          <p:cNvPr id="1048800" name="Footer Placeholder 5"/>
          <p:cNvSpPr>
            <a:spLocks noGrp="1"/>
          </p:cNvSpPr>
          <p:nvPr>
            <p:ph type="ftr" sz="quarter" idx="11"/>
          </p:nvPr>
        </p:nvSpPr>
        <p:spPr/>
        <p:txBody>
          <a:bodyPr/>
          <a:p>
            <a:endParaRPr lang="en-US"/>
          </a:p>
        </p:txBody>
      </p:sp>
      <p:sp>
        <p:nvSpPr>
          <p:cNvPr id="1048801"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231" name=""/>
        <p:cNvGrpSpPr/>
        <p:nvPr/>
      </p:nvGrpSpPr>
      <p:grpSpPr>
        <a:xfrm>
          <a:off x="0" y="0"/>
          <a:ext cx="0" cy="0"/>
          <a:chOff x="0" y="0"/>
          <a:chExt cx="0" cy="0"/>
        </a:xfrm>
      </p:grpSpPr>
      <p:sp>
        <p:nvSpPr>
          <p:cNvPr id="1048856" name="Title 1"/>
          <p:cNvSpPr>
            <a:spLocks noGrp="1"/>
          </p:cNvSpPr>
          <p:nvPr>
            <p:ph type="title"/>
          </p:nvPr>
        </p:nvSpPr>
        <p:spPr/>
        <p:txBody>
          <a:bodyPr/>
          <a:p>
            <a:r>
              <a:rPr lang="en-US"/>
              <a:t>Click to edit Master title style</a:t>
            </a:r>
          </a:p>
        </p:txBody>
      </p:sp>
      <p:sp>
        <p:nvSpPr>
          <p:cNvPr id="1048857" name="Text Placeholder 2"/>
          <p:cNvSpPr>
            <a:spLocks noGrp="1"/>
          </p:cNvSpPr>
          <p:nvPr>
            <p:ph type="body" idx="1"/>
          </p:nvPr>
        </p:nvSpPr>
        <p:spPr>
          <a:xfrm>
            <a:off x="457200" y="1535113"/>
            <a:ext cx="3657600" cy="639762"/>
          </a:xfrm>
        </p:spPr>
        <p:txBody>
          <a:bodyPr anchor="b">
            <a:noAutofit/>
          </a:bodyPr>
          <a:lstStyle>
            <a:lvl1pPr algn="ctr" indent="0" marL="0">
              <a:buNone/>
              <a:defRPr b="1" sz="2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58"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59" name="Text Placeholder 4"/>
          <p:cNvSpPr>
            <a:spLocks noGrp="1"/>
          </p:cNvSpPr>
          <p:nvPr>
            <p:ph type="body" sz="quarter" idx="3"/>
          </p:nvPr>
        </p:nvSpPr>
        <p:spPr>
          <a:xfrm>
            <a:off x="4419600" y="1535113"/>
            <a:ext cx="3657600" cy="639762"/>
          </a:xfrm>
        </p:spPr>
        <p:txBody>
          <a:bodyPr anchor="b">
            <a:noAutofit/>
          </a:bodyPr>
          <a:lstStyle>
            <a:lvl1pPr algn="ctr" indent="0" marL="0">
              <a:buNone/>
              <a:defRPr b="1" sz="2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60"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61" name="Date Placeholder 6"/>
          <p:cNvSpPr>
            <a:spLocks noGrp="1"/>
          </p:cNvSpPr>
          <p:nvPr>
            <p:ph type="dt" sz="half" idx="10"/>
          </p:nvPr>
        </p:nvSpPr>
        <p:spPr/>
        <p:txBody>
          <a:bodyPr/>
          <a:p>
            <a:fld id="{1D8BD707-D9CF-40AE-B4C6-C98DA3205C09}" type="datetimeFigureOut">
              <a:rPr lang="en-US" smtClean="0"/>
              <a:t>10/3/2021</a:t>
            </a:fld>
            <a:endParaRPr lang="en-US"/>
          </a:p>
        </p:txBody>
      </p:sp>
      <p:sp>
        <p:nvSpPr>
          <p:cNvPr id="1048862" name="Footer Placeholder 7"/>
          <p:cNvSpPr>
            <a:spLocks noGrp="1"/>
          </p:cNvSpPr>
          <p:nvPr>
            <p:ph type="ftr" sz="quarter" idx="11"/>
          </p:nvPr>
        </p:nvSpPr>
        <p:spPr/>
        <p:txBody>
          <a:bodyPr/>
          <a:p>
            <a:endParaRPr lang="en-US"/>
          </a:p>
        </p:txBody>
      </p:sp>
      <p:sp>
        <p:nvSpPr>
          <p:cNvPr id="1048863" name="Slide Number Placeholder 8"/>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26" name=""/>
        <p:cNvGrpSpPr/>
        <p:nvPr/>
      </p:nvGrpSpPr>
      <p:grpSpPr>
        <a:xfrm>
          <a:off x="0" y="0"/>
          <a:ext cx="0" cy="0"/>
          <a:chOff x="0" y="0"/>
          <a:chExt cx="0" cy="0"/>
        </a:xfrm>
      </p:grpSpPr>
      <p:sp>
        <p:nvSpPr>
          <p:cNvPr id="1048831" name="Title 1"/>
          <p:cNvSpPr>
            <a:spLocks noGrp="1"/>
          </p:cNvSpPr>
          <p:nvPr>
            <p:ph type="title"/>
          </p:nvPr>
        </p:nvSpPr>
        <p:spPr/>
        <p:txBody>
          <a:bodyPr/>
          <a:p>
            <a:r>
              <a:rPr lang="en-US"/>
              <a:t>Click to edit Master title style</a:t>
            </a:r>
          </a:p>
        </p:txBody>
      </p:sp>
      <p:sp>
        <p:nvSpPr>
          <p:cNvPr id="1048832" name="Date Placeholder 2"/>
          <p:cNvSpPr>
            <a:spLocks noGrp="1"/>
          </p:cNvSpPr>
          <p:nvPr>
            <p:ph type="dt" sz="half" idx="10"/>
          </p:nvPr>
        </p:nvSpPr>
        <p:spPr/>
        <p:txBody>
          <a:bodyPr/>
          <a:p>
            <a:fld id="{1D8BD707-D9CF-40AE-B4C6-C98DA3205C09}" type="datetimeFigureOut">
              <a:rPr lang="en-US" smtClean="0"/>
              <a:t>10/3/2021</a:t>
            </a:fld>
            <a:endParaRPr lang="en-US"/>
          </a:p>
        </p:txBody>
      </p:sp>
      <p:sp>
        <p:nvSpPr>
          <p:cNvPr id="1048833" name="Footer Placeholder 3"/>
          <p:cNvSpPr>
            <a:spLocks noGrp="1"/>
          </p:cNvSpPr>
          <p:nvPr>
            <p:ph type="ftr" sz="quarter" idx="11"/>
          </p:nvPr>
        </p:nvSpPr>
        <p:spPr/>
        <p:txBody>
          <a:bodyPr/>
          <a:p>
            <a:endParaRPr lang="en-US"/>
          </a:p>
        </p:txBody>
      </p:sp>
      <p:sp>
        <p:nvSpPr>
          <p:cNvPr id="1048834" name="Slide Number Placeholder 4"/>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93" name=""/>
        <p:cNvGrpSpPr/>
        <p:nvPr/>
      </p:nvGrpSpPr>
      <p:grpSpPr>
        <a:xfrm>
          <a:off x="0" y="0"/>
          <a:ext cx="0" cy="0"/>
          <a:chOff x="0" y="0"/>
          <a:chExt cx="0" cy="0"/>
        </a:xfrm>
      </p:grpSpPr>
      <p:sp>
        <p:nvSpPr>
          <p:cNvPr id="1048590" name="Date Placeholder 1"/>
          <p:cNvSpPr>
            <a:spLocks noGrp="1"/>
          </p:cNvSpPr>
          <p:nvPr>
            <p:ph type="dt" sz="half" idx="10"/>
          </p:nvPr>
        </p:nvSpPr>
        <p:spPr/>
        <p:txBody>
          <a:bodyPr/>
          <a:p>
            <a:fld id="{1D8BD707-D9CF-40AE-B4C6-C98DA3205C09}" type="datetimeFigureOut">
              <a:rPr lang="en-US" smtClean="0"/>
              <a:t>10/3/2021</a:t>
            </a:fld>
            <a:endParaRPr lang="en-US"/>
          </a:p>
        </p:txBody>
      </p:sp>
      <p:sp>
        <p:nvSpPr>
          <p:cNvPr id="1048591" name="Footer Placeholder 2"/>
          <p:cNvSpPr>
            <a:spLocks noGrp="1"/>
          </p:cNvSpPr>
          <p:nvPr>
            <p:ph type="ftr" sz="quarter" idx="11"/>
          </p:nvPr>
        </p:nvSpPr>
        <p:spPr/>
        <p:txBody>
          <a:bodyPr/>
          <a:p>
            <a:endParaRPr lang="en-US"/>
          </a:p>
        </p:txBody>
      </p:sp>
      <p:sp>
        <p:nvSpPr>
          <p:cNvPr id="1048592" name="Slide Number Placeholder 3"/>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32" name=""/>
        <p:cNvGrpSpPr/>
        <p:nvPr/>
      </p:nvGrpSpPr>
      <p:grpSpPr>
        <a:xfrm>
          <a:off x="0" y="0"/>
          <a:ext cx="0" cy="0"/>
          <a:chOff x="0" y="0"/>
          <a:chExt cx="0" cy="0"/>
        </a:xfrm>
      </p:grpSpPr>
      <p:sp>
        <p:nvSpPr>
          <p:cNvPr id="1048864" name="Title 1"/>
          <p:cNvSpPr>
            <a:spLocks noGrp="1"/>
          </p:cNvSpPr>
          <p:nvPr>
            <p:ph type="title"/>
          </p:nvPr>
        </p:nvSpPr>
        <p:spPr>
          <a:xfrm>
            <a:off x="304801" y="5495544"/>
            <a:ext cx="7772400" cy="594360"/>
          </a:xfrm>
        </p:spPr>
        <p:txBody>
          <a:bodyPr anchor="b"/>
          <a:lstStyle>
            <a:lvl1pPr algn="ctr">
              <a:defRPr b="1" sz="2200"/>
            </a:lvl1pPr>
          </a:lstStyle>
          <a:p>
            <a:r>
              <a:rPr lang="en-US"/>
              <a:t>Click to edit Master title style</a:t>
            </a:r>
            <a:endParaRPr dirty="0" lang="en-US"/>
          </a:p>
        </p:txBody>
      </p:sp>
      <p:sp>
        <p:nvSpPr>
          <p:cNvPr id="1048865" name="Text Placeholder 3"/>
          <p:cNvSpPr>
            <a:spLocks noGrp="1"/>
          </p:cNvSpPr>
          <p:nvPr>
            <p:ph type="body" sz="half" idx="2"/>
          </p:nvPr>
        </p:nvSpPr>
        <p:spPr>
          <a:xfrm>
            <a:off x="304799" y="6096000"/>
            <a:ext cx="7772401" cy="609600"/>
          </a:xfrm>
        </p:spPr>
        <p:txBody>
          <a:bodyPr>
            <a:normAutofit/>
          </a:bodyPr>
          <a:lstStyle>
            <a:lvl1pPr algn="ctr" indent="0" marL="0">
              <a:buNone/>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866" name="Date Placeholder 4"/>
          <p:cNvSpPr>
            <a:spLocks noGrp="1"/>
          </p:cNvSpPr>
          <p:nvPr>
            <p:ph type="dt" sz="half" idx="10"/>
          </p:nvPr>
        </p:nvSpPr>
        <p:spPr/>
        <p:txBody>
          <a:bodyPr/>
          <a:p>
            <a:fld id="{1D8BD707-D9CF-40AE-B4C6-C98DA3205C09}" type="datetimeFigureOut">
              <a:rPr lang="en-US" smtClean="0"/>
              <a:t>10/3/2021</a:t>
            </a:fld>
            <a:endParaRPr lang="en-US"/>
          </a:p>
        </p:txBody>
      </p:sp>
      <p:sp>
        <p:nvSpPr>
          <p:cNvPr id="1048867" name="Footer Placeholder 5"/>
          <p:cNvSpPr>
            <a:spLocks noGrp="1"/>
          </p:cNvSpPr>
          <p:nvPr>
            <p:ph type="ftr" sz="quarter" idx="11"/>
          </p:nvPr>
        </p:nvSpPr>
        <p:spPr/>
        <p:txBody>
          <a:bodyPr/>
          <a:p>
            <a:endParaRPr lang="en-US"/>
          </a:p>
        </p:txBody>
      </p:sp>
      <p:sp>
        <p:nvSpPr>
          <p:cNvPr id="1048868" name="Slide Number Placeholder 6"/>
          <p:cNvSpPr>
            <a:spLocks noGrp="1"/>
          </p:cNvSpPr>
          <p:nvPr>
            <p:ph type="sldNum" sz="quarter" idx="12"/>
          </p:nvPr>
        </p:nvSpPr>
        <p:spPr/>
        <p:txBody>
          <a:bodyPr/>
          <a:p>
            <a:fld id="{B6F15528-21DE-4FAA-801E-634DDDAF4B2B}" type="slidenum">
              <a:rPr lang="en-US" smtClean="0"/>
              <a:t>‹#›</a:t>
            </a:fld>
            <a:endParaRPr lang="en-US"/>
          </a:p>
        </p:txBody>
      </p:sp>
      <p:sp>
        <p:nvSpPr>
          <p:cNvPr id="1048869" name="Content Placeholder 8"/>
          <p:cNvSpPr>
            <a:spLocks noGrp="1"/>
          </p:cNvSpPr>
          <p:nvPr>
            <p:ph sz="quarter" idx="13"/>
          </p:nvPr>
        </p:nvSpPr>
        <p:spPr>
          <a:xfrm>
            <a:off x="304800" y="381000"/>
            <a:ext cx="7772400" cy="4942840"/>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228" name=""/>
        <p:cNvGrpSpPr/>
        <p:nvPr/>
      </p:nvGrpSpPr>
      <p:grpSpPr>
        <a:xfrm>
          <a:off x="0" y="0"/>
          <a:ext cx="0" cy="0"/>
          <a:chOff x="0" y="0"/>
          <a:chExt cx="0" cy="0"/>
        </a:xfrm>
      </p:grpSpPr>
      <p:sp>
        <p:nvSpPr>
          <p:cNvPr id="1048840" name="Title 1"/>
          <p:cNvSpPr>
            <a:spLocks noGrp="1"/>
          </p:cNvSpPr>
          <p:nvPr>
            <p:ph type="title"/>
          </p:nvPr>
        </p:nvSpPr>
        <p:spPr>
          <a:xfrm>
            <a:off x="301752" y="5495278"/>
            <a:ext cx="7772400" cy="594626"/>
          </a:xfrm>
        </p:spPr>
        <p:txBody>
          <a:bodyPr anchor="b"/>
          <a:lstStyle>
            <a:lvl1pPr algn="ctr">
              <a:defRPr b="1" sz="2200">
                <a:ln>
                  <a:noFill/>
                </a:ln>
                <a:solidFill>
                  <a:schemeClr val="tx2"/>
                </a:solidFill>
              </a:defRPr>
            </a:lvl1pPr>
          </a:lstStyle>
          <a:p>
            <a:r>
              <a:rPr lang="en-US"/>
              <a:t>Click to edit Master title style</a:t>
            </a:r>
            <a:endParaRPr dirty="0" lang="en-US"/>
          </a:p>
        </p:txBody>
      </p:sp>
      <p:sp>
        <p:nvSpPr>
          <p:cNvPr id="1048841" name="Picture Placeholder 2"/>
          <p:cNvSpPr>
            <a:spLocks noGrp="1"/>
          </p:cNvSpPr>
          <p:nvPr>
            <p:ph type="pic" idx="1"/>
          </p:nvPr>
        </p:nvSpPr>
        <p:spPr>
          <a:xfrm>
            <a:off x="0" y="0"/>
            <a:ext cx="8458200" cy="54864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a:t>Click icon to add picture</a:t>
            </a:r>
            <a:endParaRPr dirty="0" lang="en-US"/>
          </a:p>
        </p:txBody>
      </p:sp>
      <p:sp>
        <p:nvSpPr>
          <p:cNvPr id="1048842" name="Text Placeholder 3"/>
          <p:cNvSpPr>
            <a:spLocks noGrp="1"/>
          </p:cNvSpPr>
          <p:nvPr>
            <p:ph type="body" sz="half" idx="2"/>
          </p:nvPr>
        </p:nvSpPr>
        <p:spPr>
          <a:xfrm>
            <a:off x="301752" y="6096000"/>
            <a:ext cx="7772400" cy="612648"/>
          </a:xfrm>
        </p:spPr>
        <p:txBody>
          <a:bodyPr>
            <a:normAutofit/>
          </a:bodyPr>
          <a:lstStyle>
            <a:lvl1pPr algn="ctr" indent="0" marL="0">
              <a:buNone/>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843" name="Date Placeholder 7"/>
          <p:cNvSpPr>
            <a:spLocks noGrp="1"/>
          </p:cNvSpPr>
          <p:nvPr>
            <p:ph type="dt" sz="half" idx="10"/>
          </p:nvPr>
        </p:nvSpPr>
        <p:spPr/>
        <p:txBody>
          <a:bodyPr/>
          <a:p>
            <a:fld id="{1D8BD707-D9CF-40AE-B4C6-C98DA3205C09}" type="datetimeFigureOut">
              <a:rPr lang="en-US" smtClean="0"/>
              <a:t>10/3/2021</a:t>
            </a:fld>
            <a:endParaRPr lang="en-US"/>
          </a:p>
        </p:txBody>
      </p:sp>
      <p:sp>
        <p:nvSpPr>
          <p:cNvPr id="1048844" name="Slide Number Placeholder 8"/>
          <p:cNvSpPr>
            <a:spLocks noGrp="1"/>
          </p:cNvSpPr>
          <p:nvPr>
            <p:ph type="sldNum" sz="quarter" idx="11"/>
          </p:nvPr>
        </p:nvSpPr>
        <p:spPr/>
        <p:txBody>
          <a:bodyPr/>
          <a:p>
            <a:fld id="{B6F15528-21DE-4FAA-801E-634DDDAF4B2B}" type="slidenum">
              <a:rPr lang="en-US" smtClean="0"/>
              <a:t>‹#›</a:t>
            </a:fld>
            <a:endParaRPr lang="en-US"/>
          </a:p>
        </p:txBody>
      </p:sp>
      <p:sp>
        <p:nvSpPr>
          <p:cNvPr id="1048845" name="Footer Placeholder 9"/>
          <p:cNvSpPr>
            <a:spLocks noGrp="1"/>
          </p:cNvSpPr>
          <p:nvPr>
            <p:ph type="ftr" sz="quarter" idx="12"/>
          </p:nvPr>
        </p:nvSpPr>
        <p:spPr/>
        <p:txBody>
          <a:bodyPr/>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457200" y="274638"/>
            <a:ext cx="7620000" cy="1143000"/>
          </a:xfrm>
          <a:prstGeom prst="rect"/>
        </p:spPr>
        <p:txBody>
          <a:bodyPr anchor="ctr" bIns="45720" lIns="91440" rIns="91440" rtlCol="0" tIns="45720" vert="horz">
            <a:noAutofit/>
          </a:bodyPr>
          <a:p>
            <a:r>
              <a:rPr lang="en-US"/>
              <a:t>Click to edit Master title style</a:t>
            </a:r>
            <a:endParaRPr dirty="0" lang="en-US"/>
          </a:p>
        </p:txBody>
      </p:sp>
      <p:sp>
        <p:nvSpPr>
          <p:cNvPr id="1048577" name="Text Placeholder 2"/>
          <p:cNvSpPr>
            <a:spLocks noGrp="1"/>
          </p:cNvSpPr>
          <p:nvPr>
            <p:ph type="body" idx="1"/>
          </p:nvPr>
        </p:nvSpPr>
        <p:spPr>
          <a:xfrm>
            <a:off x="457200" y="1600200"/>
            <a:ext cx="7620000" cy="4800600"/>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78" name="Rectangle 6"/>
          <p:cNvSpPr/>
          <p:nvPr/>
        </p:nvSpPr>
        <p:spPr>
          <a:xfrm>
            <a:off x="8458200" y="0"/>
            <a:ext cx="685800" cy="68580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79" name="Rectangle 7"/>
          <p:cNvSpPr/>
          <p:nvPr/>
        </p:nvSpPr>
        <p:spPr>
          <a:xfrm>
            <a:off x="8458200" y="5486400"/>
            <a:ext cx="685800" cy="685800"/>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80"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anchor="ctr" bIns="0" lIns="0" rIns="0" rtlCol="0" tIns="0" vert="horz"/>
          <a:lstStyle>
            <a:lvl1pPr algn="ctr">
              <a:defRPr sz="1800">
                <a:solidFill>
                  <a:srgbClr val="FFFFFF"/>
                </a:solidFill>
              </a:defRPr>
            </a:lvl1pPr>
          </a:lstStyle>
          <a:p>
            <a:fld id="{B6F15528-21DE-4FAA-801E-634DDDAF4B2B}" type="slidenum">
              <a:rPr lang="en-US" smtClean="0"/>
              <a:t>‹#›</a:t>
            </a:fld>
            <a:endParaRPr lang="en-US"/>
          </a:p>
        </p:txBody>
      </p:sp>
      <p:sp>
        <p:nvSpPr>
          <p:cNvPr id="1048581" name="Footer Placeholder 4"/>
          <p:cNvSpPr>
            <a:spLocks noGrp="1"/>
          </p:cNvSpPr>
          <p:nvPr>
            <p:ph type="ftr" sz="quarter" idx="3"/>
          </p:nvPr>
        </p:nvSpPr>
        <p:spPr>
          <a:xfrm rot="16200000">
            <a:off x="7586910" y="4048760"/>
            <a:ext cx="2367281" cy="365760"/>
          </a:xfrm>
          <a:prstGeom prst="rect"/>
        </p:spPr>
        <p:txBody>
          <a:bodyPr anchor="ctr" bIns="45720" lIns="91440" rIns="91440" rtlCol="0" tIns="45720" vert="horz"/>
          <a:lstStyle>
            <a:lvl1pPr algn="r">
              <a:defRPr sz="1200">
                <a:solidFill>
                  <a:schemeClr val="bg2"/>
                </a:solidFill>
              </a:defRPr>
            </a:lvl1pPr>
          </a:lstStyle>
          <a:p>
            <a:endParaRPr lang="en-US"/>
          </a:p>
        </p:txBody>
      </p:sp>
      <p:sp>
        <p:nvSpPr>
          <p:cNvPr id="1048582" name="Date Placeholder 3"/>
          <p:cNvSpPr>
            <a:spLocks noGrp="1"/>
          </p:cNvSpPr>
          <p:nvPr>
            <p:ph type="dt" sz="half" idx="2"/>
          </p:nvPr>
        </p:nvSpPr>
        <p:spPr>
          <a:xfrm rot="16200000">
            <a:off x="7551351" y="1645920"/>
            <a:ext cx="2438399" cy="365760"/>
          </a:xfrm>
          <a:prstGeom prst="rect"/>
        </p:spPr>
        <p:txBody>
          <a:bodyPr anchor="ctr" bIns="45720" lIns="91440" rIns="91440" rtlCol="0" tIns="45720" vert="horz"/>
          <a:lstStyle>
            <a:lvl1pPr algn="l">
              <a:defRPr sz="1200">
                <a:solidFill>
                  <a:schemeClr val="bg2"/>
                </a:solidFill>
              </a:defRPr>
            </a:lvl1pPr>
          </a:lstStyle>
          <a:p>
            <a:fld id="{1D8BD707-D9CF-40AE-B4C6-C98DA3205C09}" type="datetimeFigureOut">
              <a:rPr lang="en-US" smtClean="0"/>
              <a:t>10/3/2021</a:t>
            </a:fld>
            <a:endParaRPr lang="en-US"/>
          </a:p>
        </p:txBody>
      </p:sp>
    </p:spTree>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eaLnBrk="1" hangingPunct="1" latinLnBrk="0" rtl="0">
        <a:spcBef>
          <a:spcPct val="0"/>
        </a:spcBef>
        <a:buNone/>
        <a:defRPr baseline="0" cap="none" sz="4600" kern="1200" spc="-100">
          <a:ln>
            <a:noFill/>
          </a:ln>
          <a:solidFill>
            <a:schemeClr val="tx2"/>
          </a:solidFill>
          <a:effectLst/>
          <a:latin typeface="+mj-lt"/>
          <a:ea typeface="+mj-ea"/>
          <a:cs typeface="+mj-cs"/>
        </a:defRPr>
      </a:lvl1pPr>
    </p:titleStyle>
    <p:bodyStyle>
      <a:lvl1pPr algn="l" defTabSz="914400" eaLnBrk="1" hangingPunct="1" indent="-228600" latinLnBrk="0" marL="342900" rtl="0">
        <a:spcBef>
          <a:spcPct val="20000"/>
        </a:spcBef>
        <a:buClr>
          <a:schemeClr val="accent1"/>
        </a:buClr>
        <a:buFont typeface="Arial" pitchFamily="34" charset="0"/>
        <a:buChar char="•"/>
        <a:defRPr sz="2200" kern="1200">
          <a:solidFill>
            <a:schemeClr val="tx1"/>
          </a:solidFill>
          <a:latin typeface="+mn-lt"/>
          <a:ea typeface="+mn-ea"/>
          <a:cs typeface="+mn-cs"/>
        </a:defRPr>
      </a:lvl1pPr>
      <a:lvl2pPr algn="l" defTabSz="914400" eaLnBrk="1" hangingPunct="1" indent="-228600" latinLnBrk="0" marL="640080" rtl="0">
        <a:spcBef>
          <a:spcPct val="20000"/>
        </a:spcBef>
        <a:buClr>
          <a:schemeClr val="accent2"/>
        </a:buClr>
        <a:buFont typeface="Arial" pitchFamily="34" charset="0"/>
        <a:buChar char="•"/>
        <a:defRPr sz="2000" kern="1200">
          <a:solidFill>
            <a:schemeClr val="tx1"/>
          </a:solidFill>
          <a:latin typeface="+mn-lt"/>
          <a:ea typeface="+mn-ea"/>
          <a:cs typeface="+mn-cs"/>
        </a:defRPr>
      </a:lvl2pPr>
      <a:lvl3pPr algn="l" defTabSz="914400" eaLnBrk="1" hangingPunct="1" indent="-228600" latinLnBrk="0" marL="1005840" rtl="0">
        <a:spcBef>
          <a:spcPct val="20000"/>
        </a:spcBef>
        <a:buClr>
          <a:schemeClr val="accent3"/>
        </a:buClr>
        <a:buFont typeface="Arial" pitchFamily="34" charset="0"/>
        <a:buChar char="•"/>
        <a:defRPr sz="1800" kern="1200">
          <a:solidFill>
            <a:schemeClr val="tx1"/>
          </a:solidFill>
          <a:latin typeface="+mn-lt"/>
          <a:ea typeface="+mn-ea"/>
          <a:cs typeface="+mn-cs"/>
        </a:defRPr>
      </a:lvl3pPr>
      <a:lvl4pPr algn="l" defTabSz="914400" eaLnBrk="1" hangingPunct="1" indent="-228600" latinLnBrk="0" marL="1280160" rtl="0">
        <a:spcBef>
          <a:spcPct val="20000"/>
        </a:spcBef>
        <a:buClr>
          <a:schemeClr val="accent4"/>
        </a:buClr>
        <a:buFont typeface="Arial" pitchFamily="34" charset="0"/>
        <a:buChar char="•"/>
        <a:defRPr sz="1600" kern="1200">
          <a:solidFill>
            <a:schemeClr val="tx1"/>
          </a:solidFill>
          <a:latin typeface="+mn-lt"/>
          <a:ea typeface="+mn-ea"/>
          <a:cs typeface="+mn-cs"/>
        </a:defRPr>
      </a:lvl4pPr>
      <a:lvl5pPr algn="l" defTabSz="914400" eaLnBrk="1" hangingPunct="1" indent="-228600" latinLnBrk="0" marL="1554480" rtl="0">
        <a:spcBef>
          <a:spcPct val="20000"/>
        </a:spcBef>
        <a:buClr>
          <a:schemeClr val="accent5"/>
        </a:buClr>
        <a:buFont typeface="Arial" pitchFamily="34" charset="0"/>
        <a:buChar char="•"/>
        <a:defRPr baseline="0" sz="1400" kern="1200">
          <a:solidFill>
            <a:schemeClr val="tx1"/>
          </a:solidFill>
          <a:latin typeface="+mn-lt"/>
          <a:ea typeface="+mn-ea"/>
          <a:cs typeface="+mn-cs"/>
        </a:defRPr>
      </a:lvl5pPr>
      <a:lvl6pPr algn="l" defTabSz="914400" eaLnBrk="1" hangingPunct="1" indent="-182880" latinLnBrk="0" marL="1737360" rtl="0">
        <a:spcBef>
          <a:spcPct val="20000"/>
        </a:spcBef>
        <a:buClr>
          <a:schemeClr val="accent1"/>
        </a:buClr>
        <a:buFont typeface="Arial" pitchFamily="34" charset="0"/>
        <a:buChar char="•"/>
        <a:defRPr baseline="0" sz="1400" kern="1200">
          <a:solidFill>
            <a:schemeClr val="tx1"/>
          </a:solidFill>
          <a:latin typeface="+mn-lt"/>
          <a:ea typeface="+mn-ea"/>
          <a:cs typeface="+mn-cs"/>
        </a:defRPr>
      </a:lvl6pPr>
      <a:lvl7pPr algn="l" defTabSz="914400" eaLnBrk="1" hangingPunct="1" indent="-182880" latinLnBrk="0" marL="1920240" rtl="0">
        <a:spcBef>
          <a:spcPct val="20000"/>
        </a:spcBef>
        <a:buClr>
          <a:schemeClr val="accent2"/>
        </a:buClr>
        <a:buFont typeface="Arial" pitchFamily="34" charset="0"/>
        <a:buChar char="•"/>
        <a:defRPr sz="1400" kern="1200">
          <a:solidFill>
            <a:schemeClr val="tx1"/>
          </a:solidFill>
          <a:latin typeface="+mn-lt"/>
          <a:ea typeface="+mn-ea"/>
          <a:cs typeface="+mn-cs"/>
        </a:defRPr>
      </a:lvl7pPr>
      <a:lvl8pPr algn="l" defTabSz="914400" eaLnBrk="1" hangingPunct="1" indent="-182880" latinLnBrk="0" marL="2103120" rtl="0">
        <a:spcBef>
          <a:spcPct val="20000"/>
        </a:spcBef>
        <a:buClr>
          <a:schemeClr val="accent3"/>
        </a:buClr>
        <a:buFont typeface="Arial" pitchFamily="34" charset="0"/>
        <a:buChar char="•"/>
        <a:defRPr sz="1400" kern="1200">
          <a:solidFill>
            <a:schemeClr val="tx1"/>
          </a:solidFill>
          <a:latin typeface="+mn-lt"/>
          <a:ea typeface="+mn-ea"/>
          <a:cs typeface="+mn-cs"/>
        </a:defRPr>
      </a:lvl8pPr>
      <a:lvl9pPr algn="l" defTabSz="914400" eaLnBrk="1" hangingPunct="1" indent="-182880" latinLnBrk="0" marL="2286000" rtl="0">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2.xml"/><Relationship Id="rId4"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slideLayout" Target="../slideLayouts/slideLayout2.xml"/><Relationship Id="rId4"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2.xml"/><Relationship Id="rId4" Type="http://schemas.openxmlformats.org/officeDocument/2006/relationships/notesSlide" Target="../notesSlides/notesSlide16.xml"/></Relationships>
</file>

<file path=ppt/slides/_rels/slide42.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2.xml"/><Relationship Id="rId4"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45.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2.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2.xml"/><Relationship Id="rId4" Type="http://schemas.openxmlformats.org/officeDocument/2006/relationships/notesSlide" Target="../notesSlides/notesSlide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4.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png"/><Relationship Id="rId3" Type="http://schemas.openxmlformats.org/officeDocument/2006/relationships/slideLayout" Target="../slideLayouts/slideLayout2.xml"/><Relationship Id="rId4" Type="http://schemas.openxmlformats.org/officeDocument/2006/relationships/notesSlide" Target="../notesSlides/notesSlide26.xml"/></Relationships>
</file>

<file path=ppt/slides/_rels/slide55.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jpeg"/><Relationship Id="rId3"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hyperlink" Target="http://www1.lf1.cuni.cz/~jdusk/" TargetMode="External"/><Relationship Id="rId2"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593" name="TextBox 1"/>
          <p:cNvSpPr txBox="1">
            <a:spLocks noChangeArrowheads="1"/>
          </p:cNvSpPr>
          <p:nvPr/>
        </p:nvSpPr>
        <p:spPr bwMode="auto">
          <a:xfrm>
            <a:off x="609600" y="457200"/>
            <a:ext cx="5562600" cy="830997"/>
          </a:xfrm>
          <a:prstGeom prst="rect"/>
          <a:noFill/>
          <a:ln w="9525">
            <a:noFill/>
            <a:miter lim="800000"/>
            <a:headEnd/>
            <a:tailEnd/>
          </a:ln>
        </p:spPr>
        <p:txBody>
          <a:bodyPr wrap="square">
            <a:spAutoFit/>
          </a:bodyPr>
          <a:p>
            <a:pPr indent="-457200" marL="457200">
              <a:buFont typeface="Wingdings" pitchFamily="2" charset="2"/>
              <a:buChar char="v"/>
            </a:pPr>
            <a:r>
              <a:rPr b="1" dirty="0" sz="4800" lang="en-US">
                <a:solidFill>
                  <a:srgbClr val="EB2181"/>
                </a:solidFill>
              </a:rPr>
              <a:t>outline</a:t>
            </a:r>
          </a:p>
        </p:txBody>
      </p:sp>
      <p:sp>
        <p:nvSpPr>
          <p:cNvPr id="1048594" name="TextBox 2"/>
          <p:cNvSpPr txBox="1">
            <a:spLocks noChangeArrowheads="1"/>
          </p:cNvSpPr>
          <p:nvPr/>
        </p:nvSpPr>
        <p:spPr bwMode="auto">
          <a:xfrm>
            <a:off x="0" y="1313249"/>
            <a:ext cx="8382000" cy="4701540"/>
          </a:xfrm>
          <a:prstGeom prst="rect"/>
          <a:noFill/>
          <a:ln>
            <a:noFill/>
          </a:ln>
        </p:spPr>
        <p:txBody>
          <a:bodyPr>
            <a:spAutoFit/>
          </a:bodyPr>
          <a:lstStyle>
            <a:lvl1pPr eaLnBrk="0" hangingPunct="0">
              <a:defRPr>
                <a:solidFill>
                  <a:schemeClr val="tx1"/>
                </a:solidFill>
                <a:latin typeface="Arial" pitchFamily="34" charset="0"/>
                <a:cs typeface="Arial" pitchFamily="34" charset="0"/>
              </a:defRPr>
            </a:lvl1pPr>
            <a:lvl2pPr eaLnBrk="0" hangingPunct="0" indent="-285750" marL="742950">
              <a:defRPr>
                <a:solidFill>
                  <a:schemeClr val="tx1"/>
                </a:solidFill>
                <a:latin typeface="Arial" pitchFamily="34" charset="0"/>
                <a:cs typeface="Arial" pitchFamily="34" charset="0"/>
              </a:defRPr>
            </a:lvl2pPr>
            <a:lvl3pPr eaLnBrk="0" hangingPunct="0" indent="-228600" marL="1143000">
              <a:defRPr>
                <a:solidFill>
                  <a:schemeClr val="tx1"/>
                </a:solidFill>
                <a:latin typeface="Arial" pitchFamily="34" charset="0"/>
                <a:cs typeface="Arial" pitchFamily="34" charset="0"/>
              </a:defRPr>
            </a:lvl3pPr>
            <a:lvl4pPr eaLnBrk="0" hangingPunct="0" indent="-228600" marL="1600200">
              <a:defRPr>
                <a:solidFill>
                  <a:schemeClr val="tx1"/>
                </a:solidFill>
                <a:latin typeface="Arial" pitchFamily="34" charset="0"/>
                <a:cs typeface="Arial" pitchFamily="34" charset="0"/>
              </a:defRPr>
            </a:lvl4pPr>
            <a:lvl5pPr eaLnBrk="0" hangingPunct="0" indent="-228600" marL="2057400">
              <a:defRPr>
                <a:solidFill>
                  <a:schemeClr val="tx1"/>
                </a:solidFill>
                <a:latin typeface="Arial" pitchFamily="34" charset="0"/>
                <a:cs typeface="Arial" pitchFamily="34" charset="0"/>
              </a:defRPr>
            </a:lvl5pPr>
            <a:lvl6pPr eaLnBrk="0" fontAlgn="base" hangingPunct="0" indent="-228600" marL="2514600">
              <a:spcBef>
                <a:spcPct val="0"/>
              </a:spcBef>
              <a:spcAft>
                <a:spcPct val="0"/>
              </a:spcAft>
              <a:defRPr>
                <a:solidFill>
                  <a:schemeClr val="tx1"/>
                </a:solidFill>
                <a:latin typeface="Arial" pitchFamily="34" charset="0"/>
                <a:cs typeface="Arial" pitchFamily="34" charset="0"/>
              </a:defRPr>
            </a:lvl6pPr>
            <a:lvl7pPr eaLnBrk="0" fontAlgn="base" hangingPunct="0" indent="-228600" marL="2971800">
              <a:spcBef>
                <a:spcPct val="0"/>
              </a:spcBef>
              <a:spcAft>
                <a:spcPct val="0"/>
              </a:spcAft>
              <a:defRPr>
                <a:solidFill>
                  <a:schemeClr val="tx1"/>
                </a:solidFill>
                <a:latin typeface="Arial" pitchFamily="34" charset="0"/>
                <a:cs typeface="Arial" pitchFamily="34" charset="0"/>
              </a:defRPr>
            </a:lvl7pPr>
            <a:lvl8pPr eaLnBrk="0" fontAlgn="base" hangingPunct="0" indent="-228600" marL="3429000">
              <a:spcBef>
                <a:spcPct val="0"/>
              </a:spcBef>
              <a:spcAft>
                <a:spcPct val="0"/>
              </a:spcAft>
              <a:defRPr>
                <a:solidFill>
                  <a:schemeClr val="tx1"/>
                </a:solidFill>
                <a:latin typeface="Arial" pitchFamily="34" charset="0"/>
                <a:cs typeface="Arial" pitchFamily="34" charset="0"/>
              </a:defRPr>
            </a:lvl8pPr>
            <a:lvl9pPr eaLnBrk="0" fontAlgn="base" hangingPunct="0" indent="-228600" marL="3886200">
              <a:spcBef>
                <a:spcPct val="0"/>
              </a:spcBef>
              <a:spcAft>
                <a:spcPct val="0"/>
              </a:spcAft>
              <a:defRPr>
                <a:solidFill>
                  <a:schemeClr val="tx1"/>
                </a:solidFill>
                <a:latin typeface="Arial" pitchFamily="34" charset="0"/>
                <a:cs typeface="Arial" pitchFamily="34" charset="0"/>
              </a:defRPr>
            </a:lvl9pPr>
          </a:lstStyle>
          <a:p>
            <a:pPr eaLnBrk="1" hangingPunct="1" indent="-342900" marL="342900">
              <a:buFont typeface="Wingdings" pitchFamily="2" charset="2"/>
              <a:buChar char="Ø"/>
            </a:pPr>
            <a:r>
              <a:rPr b="1" dirty="0" sz="2800" lang="en-US"/>
              <a:t>definition of death</a:t>
            </a:r>
          </a:p>
          <a:p>
            <a:pPr eaLnBrk="1" hangingPunct="1" indent="-342900" marL="342900">
              <a:buFont typeface="Wingdings" pitchFamily="2" charset="2"/>
              <a:buChar char="Ø"/>
            </a:pPr>
            <a:r>
              <a:rPr b="1" dirty="0" sz="2800" lang="en-US"/>
              <a:t>Types of death</a:t>
            </a:r>
          </a:p>
          <a:p>
            <a:pPr eaLnBrk="1" hangingPunct="1" indent="-342900" marL="342900">
              <a:buFont typeface="Wingdings" pitchFamily="2" charset="2"/>
              <a:buChar char="Ø"/>
            </a:pPr>
            <a:r>
              <a:rPr b="1" dirty="0" sz="2800" lang="en-US"/>
              <a:t>Differences between: </a:t>
            </a:r>
            <a:r>
              <a:rPr b="1" dirty="0" sz="2800" lang="en-US" err="1"/>
              <a:t>cause..mode..manner</a:t>
            </a:r>
            <a:endParaRPr b="1" dirty="0" sz="2800" lang="en-US"/>
          </a:p>
          <a:p>
            <a:pPr eaLnBrk="1" hangingPunct="1" indent="-342900" marL="342900">
              <a:buFont typeface="Wingdings" pitchFamily="2" charset="2"/>
              <a:buChar char="Ø"/>
            </a:pPr>
            <a:r>
              <a:rPr b="1" dirty="0" sz="2800" lang="en-US"/>
              <a:t>Body changes after death.</a:t>
            </a:r>
          </a:p>
          <a:p>
            <a:pPr eaLnBrk="1" hangingPunct="1" indent="-342900" marL="342900">
              <a:buFont typeface="Wingdings" pitchFamily="2" charset="2"/>
              <a:buChar char="Ø"/>
            </a:pPr>
            <a:r>
              <a:rPr b="1" dirty="0" sz="2800" lang="en-US"/>
              <a:t>Mechanisms of  </a:t>
            </a:r>
            <a:r>
              <a:rPr b="1" dirty="0" sz="2800" lang="en-US" err="1"/>
              <a:t>algor</a:t>
            </a:r>
            <a:r>
              <a:rPr b="1" dirty="0" sz="2800" lang="en-US"/>
              <a:t> mortis, rigor mortis, </a:t>
            </a:r>
            <a:r>
              <a:rPr b="1" dirty="0" sz="2800" lang="en-US" err="1"/>
              <a:t>Livor</a:t>
            </a:r>
            <a:r>
              <a:rPr b="1" dirty="0" sz="2800" lang="en-US"/>
              <a:t> mortis</a:t>
            </a:r>
          </a:p>
          <a:p>
            <a:pPr eaLnBrk="1" hangingPunct="1" indent="-342900" marL="342900">
              <a:buFont typeface="Wingdings" pitchFamily="2" charset="2"/>
              <a:buChar char="Ø"/>
            </a:pPr>
            <a:r>
              <a:rPr b="1" dirty="0" sz="2800" lang="en-US"/>
              <a:t> types of decomposition</a:t>
            </a:r>
          </a:p>
          <a:p>
            <a:pPr eaLnBrk="1" hangingPunct="1" indent="-342900" marL="342900">
              <a:buFont typeface="Wingdings" pitchFamily="2" charset="2"/>
              <a:buChar char="Ø"/>
            </a:pPr>
            <a:r>
              <a:rPr b="1" dirty="0" sz="2800" lang="en-US"/>
              <a:t>Medico-legal aspects in post mortem changes</a:t>
            </a:r>
          </a:p>
          <a:p>
            <a:pPr eaLnBrk="1" hangingPunct="1" indent="-342900" marL="342900">
              <a:buFont typeface="Wingdings" pitchFamily="2" charset="2"/>
              <a:buChar char="Ø"/>
            </a:pPr>
            <a:r>
              <a:rPr b="1" dirty="0" sz="2800" lang="en-US"/>
              <a:t>Determination the time of death</a:t>
            </a:r>
          </a:p>
          <a:p>
            <a:pPr eaLnBrk="1" hangingPunct="1" indent="-285750" marL="285750">
              <a:buFont typeface="Wingdings" pitchFamily="2" charset="2"/>
              <a:buChar char="Ø"/>
            </a:pPr>
            <a:endParaRPr b="1" dirty="0" sz="2800" lang="en-US"/>
          </a:p>
          <a:p>
            <a:pPr eaLnBrk="1" hangingPunct="1" indent="-285750" marL="285750">
              <a:buFont typeface="Wingdings" pitchFamily="2" charset="2"/>
              <a:buChar char="Ø"/>
            </a:pPr>
            <a:endParaRPr b="1" dirty="0" sz="2800"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629" name="Title 1"/>
          <p:cNvSpPr>
            <a:spLocks noGrp="1"/>
          </p:cNvSpPr>
          <p:nvPr>
            <p:ph type="title"/>
          </p:nvPr>
        </p:nvSpPr>
        <p:spPr/>
        <p:txBody>
          <a:bodyPr/>
          <a:p>
            <a:r>
              <a:rPr dirty="0" lang="en-US">
                <a:solidFill>
                  <a:srgbClr val="C00000"/>
                </a:solidFill>
              </a:rPr>
              <a:t>Brain Death</a:t>
            </a:r>
          </a:p>
        </p:txBody>
      </p:sp>
      <p:sp>
        <p:nvSpPr>
          <p:cNvPr id="1048630" name="Content Placeholder 2"/>
          <p:cNvSpPr>
            <a:spLocks noGrp="1"/>
          </p:cNvSpPr>
          <p:nvPr>
            <p:ph idx="1"/>
          </p:nvPr>
        </p:nvSpPr>
        <p:spPr/>
        <p:txBody>
          <a:bodyPr>
            <a:normAutofit/>
          </a:bodyPr>
          <a:p>
            <a:pPr algn="l" rtl="0"/>
            <a:r>
              <a:rPr dirty="0" lang="en-US"/>
              <a:t>A three criteria for determining permanent non-function of the brain:</a:t>
            </a:r>
          </a:p>
          <a:p>
            <a:pPr algn="l" indent="-571500" marL="640080" rtl="0">
              <a:buFont typeface="+mj-lt"/>
              <a:buAutoNum type="romanUcPeriod"/>
            </a:pPr>
            <a:r>
              <a:rPr dirty="0" lang="en-US" err="1"/>
              <a:t>Unreceptivity</a:t>
            </a:r>
            <a:r>
              <a:rPr dirty="0" lang="en-US"/>
              <a:t> and </a:t>
            </a:r>
            <a:r>
              <a:rPr dirty="0" lang="en-US" err="1"/>
              <a:t>unresponsivity</a:t>
            </a:r>
            <a:r>
              <a:rPr dirty="0" lang="en-US"/>
              <a:t> </a:t>
            </a:r>
          </a:p>
          <a:p>
            <a:pPr algn="l" indent="-571500" marL="640080" rtl="0">
              <a:buFont typeface="+mj-lt"/>
              <a:buAutoNum type="romanUcPeriod"/>
            </a:pPr>
            <a:r>
              <a:rPr dirty="0" lang="en-US"/>
              <a:t>No movements or breathing</a:t>
            </a:r>
          </a:p>
          <a:p>
            <a:pPr algn="l" indent="-571500" marL="640080" rtl="0">
              <a:buFont typeface="+mj-lt"/>
              <a:buAutoNum type="romanUcPeriod"/>
            </a:pPr>
            <a:r>
              <a:rPr dirty="0" lang="en-US"/>
              <a:t> No reflexes</a:t>
            </a:r>
          </a:p>
          <a:p>
            <a:pPr algn="l" rtl="0"/>
            <a:r>
              <a:rPr dirty="0" lang="en-US"/>
              <a:t>And an added confirmatory test proposed was ‘a flat’ or isoelectric electroencephalogram(EEG)</a:t>
            </a:r>
          </a:p>
          <a:p>
            <a:pPr algn="l" rtl="0"/>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sp>
        <p:nvSpPr>
          <p:cNvPr id="1048631" name="Content Placeholder 2"/>
          <p:cNvSpPr>
            <a:spLocks noGrp="1"/>
          </p:cNvSpPr>
          <p:nvPr>
            <p:ph idx="1"/>
          </p:nvPr>
        </p:nvSpPr>
        <p:spPr>
          <a:xfrm>
            <a:off x="228600" y="457200"/>
            <a:ext cx="7772400" cy="5867400"/>
          </a:xfrm>
        </p:spPr>
        <p:txBody>
          <a:bodyPr>
            <a:normAutofit/>
          </a:bodyPr>
          <a:p>
            <a:pPr algn="l" rtl="0"/>
            <a:r>
              <a:rPr dirty="0" lang="en-US"/>
              <a:t>Currently, brain-stem has been the focus of attention where vital centers are situated because various strata of brain behave differently in their response to oxygen deprivation. </a:t>
            </a:r>
          </a:p>
          <a:p>
            <a:pPr algn="l" rtl="0"/>
            <a:r>
              <a:rPr dirty="0" lang="en-US"/>
              <a:t>Therefore, circumstances may be there, where cortex has been damaged but the lower brain including brain-stem is still functioning. In such a state, the victim will exist in a ‘</a:t>
            </a:r>
            <a:r>
              <a:rPr dirty="0" lang="en-US">
                <a:solidFill>
                  <a:srgbClr val="C00000"/>
                </a:solidFill>
              </a:rPr>
              <a:t>vegetative</a:t>
            </a:r>
            <a:r>
              <a:rPr dirty="0" lang="en-US">
                <a:solidFill>
                  <a:srgbClr val="FF0000"/>
                </a:solidFill>
              </a:rPr>
              <a:t> state</a:t>
            </a:r>
            <a:r>
              <a:rPr dirty="0" lang="en-US"/>
              <a:t>’, the so-called ‘</a:t>
            </a:r>
            <a:r>
              <a:rPr dirty="0" lang="en-US">
                <a:solidFill>
                  <a:srgbClr val="FF0000"/>
                </a:solidFill>
              </a:rPr>
              <a:t>living cadaver</a:t>
            </a:r>
            <a:r>
              <a:rPr dirty="0" lang="en-US"/>
              <a:t>’. The victim can remain in deep coma for a considerable period; may be for years</a:t>
            </a:r>
            <a:r>
              <a:rPr dirty="0" sz="2200" lang="en-US"/>
              <a:t>.</a:t>
            </a:r>
            <a:r>
              <a:rPr b="1" dirty="0" sz="2200" i="1" lang="en-US">
                <a:solidFill>
                  <a:srgbClr val="981A1A"/>
                </a:solidFill>
              </a:rPr>
              <a:t> but </a:t>
            </a:r>
            <a:r>
              <a:rPr dirty="0" sz="2200" i="1" lang="en-US">
                <a:solidFill>
                  <a:srgbClr val="981A1A"/>
                </a:solidFill>
              </a:rPr>
              <a:t>they are not on life-support machines.</a:t>
            </a:r>
          </a:p>
          <a:p>
            <a:pPr algn="l" rtl="0"/>
            <a:r>
              <a:rPr dirty="0" sz="2200" i="1" lang="en-US">
                <a:solidFill>
                  <a:srgbClr val="C00000"/>
                </a:solidFill>
              </a:rPr>
              <a:t>A cadaver is a dead human body used in scientific or medical research. Cadaver comes from the Latin verb, which means “to fall."</a:t>
            </a:r>
          </a:p>
          <a:p>
            <a:pPr algn="l" rtl="0"/>
            <a:endParaRPr dirty="0" lang="en-US"/>
          </a:p>
          <a:p>
            <a:pPr algn="l" indent="0" marL="68580" rtl="0">
              <a:buNone/>
            </a:pPr>
            <a:r>
              <a:rPr dirty="0" lang="en-US"/>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632" name="Content Placeholder 2"/>
          <p:cNvSpPr>
            <a:spLocks noGrp="1"/>
          </p:cNvSpPr>
          <p:nvPr>
            <p:ph idx="1"/>
          </p:nvPr>
        </p:nvSpPr>
        <p:spPr>
          <a:xfrm>
            <a:off x="304800" y="533400"/>
            <a:ext cx="7772400" cy="4800600"/>
          </a:xfrm>
        </p:spPr>
        <p:txBody>
          <a:bodyPr/>
          <a:p>
            <a:pPr algn="l" lvl="0" rtl="0">
              <a:buClr>
                <a:srgbClr val="D6ECFF"/>
              </a:buClr>
            </a:pPr>
            <a:r>
              <a:rPr dirty="0" sz="2800" lang="en-US"/>
              <a:t>However, when brain death spreads </a:t>
            </a:r>
            <a:r>
              <a:rPr dirty="0" sz="2800" lang="en-US">
                <a:solidFill>
                  <a:srgbClr val="C00000"/>
                </a:solidFill>
              </a:rPr>
              <a:t>below the tentorium</a:t>
            </a:r>
            <a:r>
              <a:rPr dirty="0" sz="2800" lang="en-US"/>
              <a:t>, i.e. when base of the brain including midbrain, pons and medulla suffer damage, the loss of vital centers and consciousness will cause the victim not only to be irreversibly comatose but also to be incapable of </a:t>
            </a:r>
            <a:r>
              <a:rPr dirty="0" sz="2800" lang="en-US">
                <a:solidFill>
                  <a:srgbClr val="C00000"/>
                </a:solidFill>
              </a:rPr>
              <a:t>spontaneous breathing</a:t>
            </a:r>
            <a:r>
              <a:rPr dirty="0" sz="2800" lang="en-US"/>
              <a:t>. Without medical intervention, the cardiac arrest invariably follows </a:t>
            </a:r>
            <a:r>
              <a:rPr dirty="0" sz="2800" lang="en-US">
                <a:solidFill>
                  <a:srgbClr val="C00000"/>
                </a:solidFill>
              </a:rPr>
              <a:t>within minutes </a:t>
            </a:r>
            <a:r>
              <a:rPr dirty="0" sz="2800" lang="en-US"/>
              <a:t>and then the usual process of ‘</a:t>
            </a:r>
            <a:r>
              <a:rPr dirty="0" sz="2800" lang="en-US">
                <a:solidFill>
                  <a:srgbClr val="C00000"/>
                </a:solidFill>
              </a:rPr>
              <a:t>cellular death</a:t>
            </a:r>
            <a:r>
              <a:rPr dirty="0" sz="2800" lang="en-US"/>
              <a:t>’ progresses.</a:t>
            </a:r>
          </a:p>
          <a:p>
            <a:pPr algn="l" indent="0" lvl="0" marL="68580" rtl="0">
              <a:buClr>
                <a:srgbClr val="D6ECFF"/>
              </a:buClr>
              <a:buNone/>
            </a:pPr>
            <a:r>
              <a:rPr dirty="0" sz="2100" lang="en-US">
                <a:solidFill>
                  <a:prstClr val="white"/>
                </a:solidFill>
              </a:rPr>
              <a:t> </a:t>
            </a:r>
            <a:endParaRPr dirty="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633" name="Content Placeholder 2"/>
          <p:cNvSpPr>
            <a:spLocks noGrp="1"/>
          </p:cNvSpPr>
          <p:nvPr>
            <p:ph idx="1"/>
          </p:nvPr>
        </p:nvSpPr>
        <p:spPr>
          <a:xfrm>
            <a:off x="152400" y="457200"/>
            <a:ext cx="8305800" cy="6019800"/>
          </a:xfrm>
        </p:spPr>
        <p:txBody>
          <a:bodyPr>
            <a:normAutofit/>
          </a:bodyPr>
          <a:p>
            <a:pPr algn="l" indent="-457200" marL="457200" rtl="0">
              <a:lnSpc>
                <a:spcPct val="80000"/>
              </a:lnSpc>
              <a:spcBef>
                <a:spcPct val="20000"/>
              </a:spcBef>
              <a:buClr>
                <a:srgbClr val="7FD13B"/>
              </a:buClr>
              <a:buSzPct val="85000"/>
            </a:pPr>
            <a:r>
              <a:rPr dirty="0" sz="3200" lang="en-US"/>
              <a:t>Once irreversible damage to the brain-stem has been established, the victim is dead in the </a:t>
            </a:r>
            <a:r>
              <a:rPr dirty="0" sz="3200" lang="en-US">
                <a:solidFill>
                  <a:srgbClr val="C00000"/>
                </a:solidFill>
              </a:rPr>
              <a:t>somatic sense</a:t>
            </a:r>
            <a:r>
              <a:rPr dirty="0" sz="3200" lang="en-US"/>
              <a:t>, though not yet dead in the </a:t>
            </a:r>
            <a:r>
              <a:rPr dirty="0" sz="3200" lang="en-US">
                <a:solidFill>
                  <a:srgbClr val="C00000"/>
                </a:solidFill>
              </a:rPr>
              <a:t>cellular sense</a:t>
            </a:r>
            <a:r>
              <a:rPr dirty="0" sz="3200" lang="en-US"/>
              <a:t>.</a:t>
            </a:r>
            <a:r>
              <a:rPr dirty="0" sz="2400" lang="en-US">
                <a:cs typeface="Arial" pitchFamily="34" charset="0"/>
              </a:rPr>
              <a:t> the loss of the 'vital </a:t>
            </a:r>
            <a:r>
              <a:rPr dirty="0" sz="2400" lang="en-US" err="1">
                <a:cs typeface="Arial" pitchFamily="34" charset="0"/>
              </a:rPr>
              <a:t>centres'</a:t>
            </a:r>
            <a:r>
              <a:rPr dirty="0" sz="2400" lang="en-US">
                <a:cs typeface="Arial" pitchFamily="34" charset="0"/>
              </a:rPr>
              <a:t> that control respiration, and of the ascending reticular activating system that sustains consciousness, cause the victim not only to be irreversibly comatose, but also to be incapable of spontaneous breathing and the heart stops </a:t>
            </a:r>
            <a:r>
              <a:rPr dirty="0" sz="2400" lang="en-US">
                <a:solidFill>
                  <a:srgbClr val="C00000"/>
                </a:solidFill>
                <a:cs typeface="Arial" pitchFamily="34" charset="0"/>
              </a:rPr>
              <a:t>…. </a:t>
            </a:r>
            <a:r>
              <a:rPr b="1" dirty="0" sz="2400" i="1" lang="en-US">
                <a:solidFill>
                  <a:srgbClr val="C00000"/>
                </a:solidFill>
                <a:cs typeface="Arial" pitchFamily="34" charset="0"/>
              </a:rPr>
              <a:t>Need life support machines </a:t>
            </a:r>
          </a:p>
          <a:p>
            <a:pPr algn="l" lvl="0" rtl="0">
              <a:buClr>
                <a:srgbClr val="D6ECFF"/>
              </a:buClr>
            </a:pPr>
            <a:endParaRPr dirty="0" sz="3200" lang="en-US"/>
          </a:p>
          <a:p>
            <a:pPr algn="l" lvl="0" rtl="0">
              <a:buClr>
                <a:srgbClr val="D6ECFF"/>
              </a:buClr>
            </a:pPr>
            <a:r>
              <a:rPr dirty="0" sz="3200" lang="en-US"/>
              <a:t> It is through this </a:t>
            </a:r>
            <a:r>
              <a:rPr dirty="0" sz="3200" lang="en-US">
                <a:solidFill>
                  <a:srgbClr val="C00000"/>
                </a:solidFill>
              </a:rPr>
              <a:t>‘physiological gap</a:t>
            </a:r>
            <a:r>
              <a:rPr dirty="0" sz="3200" lang="en-US"/>
              <a:t>’ that the advances in removing the organs from the cadavers for the transplantation purposes have broken through.</a:t>
            </a:r>
            <a:r>
              <a:rPr dirty="0" sz="2400" lang="en-US">
                <a:cs typeface="Arial" pitchFamily="34" charset="0"/>
              </a:rPr>
              <a:t> </a:t>
            </a:r>
            <a:r>
              <a:rPr dirty="0" sz="2400" lang="en-US">
                <a:solidFill>
                  <a:srgbClr val="C00000"/>
                </a:solidFill>
                <a:cs typeface="Arial" pitchFamily="34" charset="0"/>
              </a:rPr>
              <a:t>, not yet dead in the cellular sense </a:t>
            </a:r>
            <a:endParaRPr dirty="0" sz="3200" lang="en-US">
              <a:solidFill>
                <a:srgbClr val="C00000"/>
              </a:solidFill>
            </a:endParaRPr>
          </a:p>
          <a:p>
            <a:endParaRPr dirty="0" lang="en-US"/>
          </a:p>
          <a:p>
            <a:endParaRPr dirty="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634" name="Title 1"/>
          <p:cNvSpPr>
            <a:spLocks noGrp="1"/>
          </p:cNvSpPr>
          <p:nvPr>
            <p:ph type="title"/>
          </p:nvPr>
        </p:nvSpPr>
        <p:spPr/>
        <p:txBody>
          <a:bodyPr/>
          <a:p>
            <a:r>
              <a:rPr dirty="0" lang="en-US">
                <a:solidFill>
                  <a:srgbClr val="C00000"/>
                </a:solidFill>
              </a:rPr>
              <a:t>Brainstem Death</a:t>
            </a:r>
            <a:endParaRPr dirty="0" lang="ar-JO">
              <a:solidFill>
                <a:srgbClr val="C00000"/>
              </a:solidFill>
            </a:endParaRPr>
          </a:p>
        </p:txBody>
      </p:sp>
      <p:sp>
        <p:nvSpPr>
          <p:cNvPr id="1048635" name="Content Placeholder 2"/>
          <p:cNvSpPr>
            <a:spLocks noGrp="1"/>
          </p:cNvSpPr>
          <p:nvPr>
            <p:ph idx="1"/>
          </p:nvPr>
        </p:nvSpPr>
        <p:spPr>
          <a:xfrm>
            <a:off x="457200" y="1295400"/>
            <a:ext cx="8153400" cy="4907760"/>
          </a:xfrm>
        </p:spPr>
        <p:txBody>
          <a:bodyPr>
            <a:normAutofit/>
          </a:bodyPr>
          <a:p>
            <a:pPr algn="l" rtl="0">
              <a:buNone/>
            </a:pPr>
            <a:r>
              <a:rPr dirty="0" lang="en-US"/>
              <a:t>Brainstem death is clinical syndrome defined by the </a:t>
            </a:r>
            <a:r>
              <a:rPr dirty="0" lang="en-US">
                <a:solidFill>
                  <a:srgbClr val="C00000"/>
                </a:solidFill>
              </a:rPr>
              <a:t>absence of reflex with pathways through the brainstem</a:t>
            </a:r>
            <a:r>
              <a:rPr dirty="0" lang="en-US"/>
              <a:t>-the stalk of brain which connect the spinal cord to the mid-brain, cerebellum and cerebral hemisphere- in a deeply comatose, ventilator- dependent patient.</a:t>
            </a:r>
          </a:p>
          <a:p>
            <a:pPr algn="l" rtl="0">
              <a:buNone/>
            </a:pPr>
            <a:endParaRPr dirty="0" sz="3200" lang="en-US"/>
          </a:p>
          <a:p>
            <a:pPr algn="l" rtl="0">
              <a:buNone/>
            </a:pPr>
            <a:r>
              <a:rPr dirty="0" sz="3200" lang="en-US" u="sng">
                <a:solidFill>
                  <a:srgbClr val="C00000"/>
                </a:solidFill>
              </a:rPr>
              <a:t>No Abnormal Decorticate or </a:t>
            </a:r>
            <a:r>
              <a:rPr dirty="0" sz="3200" lang="en-US" err="1" u="sng">
                <a:solidFill>
                  <a:srgbClr val="C00000"/>
                </a:solidFill>
              </a:rPr>
              <a:t>Decerebrate</a:t>
            </a:r>
            <a:r>
              <a:rPr dirty="0" sz="3200" lang="en-US" u="sng">
                <a:solidFill>
                  <a:srgbClr val="C00000"/>
                </a:solidFill>
              </a:rPr>
              <a:t> postures should be present</a:t>
            </a:r>
          </a:p>
          <a:p>
            <a:pPr algn="l" rtl="0">
              <a:buNone/>
            </a:pPr>
            <a:endParaRPr dirty="0" lang="ar-JO"/>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636" name="Content Placeholder 2"/>
          <p:cNvSpPr>
            <a:spLocks noGrp="1"/>
          </p:cNvSpPr>
          <p:nvPr>
            <p:ph idx="1"/>
          </p:nvPr>
        </p:nvSpPr>
        <p:spPr>
          <a:xfrm>
            <a:off x="152400" y="304800"/>
            <a:ext cx="8305800" cy="6050760"/>
          </a:xfrm>
        </p:spPr>
        <p:txBody>
          <a:bodyPr>
            <a:normAutofit fontScale="81818" lnSpcReduction="20000"/>
          </a:bodyPr>
          <a:p>
            <a:pPr algn="l" rtl="0">
              <a:lnSpc>
                <a:spcPct val="90000"/>
              </a:lnSpc>
              <a:buFont typeface="Wingdings" pitchFamily="2" charset="2"/>
              <a:buChar char="Ø"/>
            </a:pPr>
            <a:r>
              <a:rPr b="1" dirty="0" sz="3600" i="1" lang="en-US" u="sng">
                <a:solidFill>
                  <a:srgbClr val="C00000"/>
                </a:solidFill>
                <a:effectLst>
                  <a:outerShdw algn="tl" blurRad="38100" dir="2700000" dist="38100">
                    <a:srgbClr val="000000">
                      <a:alpha val="43137"/>
                    </a:srgbClr>
                  </a:outerShdw>
                </a:effectLst>
              </a:rPr>
              <a:t>Decorticate</a:t>
            </a:r>
            <a:endParaRPr b="1" dirty="0" sz="3200" i="1" lang="en-US" u="sng">
              <a:solidFill>
                <a:srgbClr val="C00000"/>
              </a:solidFill>
              <a:effectLst>
                <a:outerShdw algn="tl" blurRad="38100" dir="2700000" dist="38100">
                  <a:srgbClr val="000000">
                    <a:alpha val="43137"/>
                  </a:srgbClr>
                </a:outerShdw>
              </a:effectLst>
            </a:endParaRPr>
          </a:p>
          <a:p>
            <a:pPr algn="l" indent="0" marL="0" rtl="0">
              <a:lnSpc>
                <a:spcPct val="90000"/>
              </a:lnSpc>
              <a:buNone/>
            </a:pPr>
            <a:r>
              <a:rPr dirty="0" sz="3200" i="1" lang="en-US">
                <a:solidFill>
                  <a:srgbClr val="FF0000"/>
                </a:solidFill>
              </a:rPr>
              <a:t> </a:t>
            </a:r>
            <a:r>
              <a:rPr dirty="0" sz="3200" lang="en-US"/>
              <a:t>Decorticate posture is an abnormal posturing in which a person is </a:t>
            </a:r>
            <a:r>
              <a:rPr dirty="0" sz="3200" lang="en-US">
                <a:solidFill>
                  <a:srgbClr val="C00000"/>
                </a:solidFill>
              </a:rPr>
              <a:t>stiff with bent arms, clenched fists</a:t>
            </a:r>
            <a:r>
              <a:rPr dirty="0" sz="3200" lang="en-US"/>
              <a:t>, and </a:t>
            </a:r>
            <a:r>
              <a:rPr dirty="0" sz="3200" lang="en-US">
                <a:solidFill>
                  <a:srgbClr val="C00000"/>
                </a:solidFill>
              </a:rPr>
              <a:t>legs held out straight</a:t>
            </a:r>
            <a:r>
              <a:rPr dirty="0" sz="3200" lang="en-US"/>
              <a:t>. The arms are bent in toward the body and the wrists and fingers are bent and held on the chest. </a:t>
            </a:r>
          </a:p>
          <a:p>
            <a:pPr algn="l" rtl="0">
              <a:lnSpc>
                <a:spcPct val="90000"/>
              </a:lnSpc>
              <a:buFont typeface="Wingdings" pitchFamily="2" charset="2"/>
              <a:buChar char="Ø"/>
            </a:pPr>
            <a:endParaRPr dirty="0" sz="3200" lang="en-US"/>
          </a:p>
          <a:p>
            <a:pPr algn="l" rtl="0">
              <a:lnSpc>
                <a:spcPct val="90000"/>
              </a:lnSpc>
              <a:buFont typeface="Wingdings" pitchFamily="2" charset="2"/>
              <a:buChar char="Ø"/>
            </a:pPr>
            <a:endParaRPr dirty="0" sz="3200" lang="en-US"/>
          </a:p>
          <a:p>
            <a:pPr algn="l" rtl="0">
              <a:lnSpc>
                <a:spcPct val="90000"/>
              </a:lnSpc>
              <a:buFont typeface="Wingdings" pitchFamily="2" charset="2"/>
              <a:buChar char="Ø"/>
            </a:pPr>
            <a:r>
              <a:rPr dirty="0" sz="3200" lang="en-US"/>
              <a:t> </a:t>
            </a:r>
            <a:r>
              <a:rPr b="1" dirty="0" sz="3600" i="1" lang="en-US" err="1" u="sng">
                <a:solidFill>
                  <a:srgbClr val="C00000"/>
                </a:solidFill>
                <a:effectLst>
                  <a:outerShdw algn="tl" blurRad="38100" dir="2700000" dist="38100">
                    <a:srgbClr val="000000">
                      <a:alpha val="43137"/>
                    </a:srgbClr>
                  </a:outerShdw>
                </a:effectLst>
              </a:rPr>
              <a:t>Decerebrate</a:t>
            </a:r>
            <a:endParaRPr b="1" dirty="0" sz="3200" i="1" lang="en-US" u="sng">
              <a:solidFill>
                <a:srgbClr val="C00000"/>
              </a:solidFill>
              <a:effectLst>
                <a:outerShdw algn="tl" blurRad="38100" dir="2700000" dist="38100">
                  <a:srgbClr val="000000">
                    <a:alpha val="43137"/>
                  </a:srgbClr>
                </a:outerShdw>
              </a:effectLst>
            </a:endParaRPr>
          </a:p>
          <a:p>
            <a:pPr algn="l" indent="0" marL="0" rtl="0">
              <a:lnSpc>
                <a:spcPct val="90000"/>
              </a:lnSpc>
              <a:buNone/>
            </a:pPr>
            <a:r>
              <a:rPr dirty="0" sz="3200" lang="en-US"/>
              <a:t> </a:t>
            </a:r>
            <a:r>
              <a:rPr dirty="0" sz="3200" lang="en-US" err="1"/>
              <a:t>Decerebrate</a:t>
            </a:r>
            <a:r>
              <a:rPr dirty="0" sz="3200" lang="en-US"/>
              <a:t> posture is an abnormal body posture that involves the </a:t>
            </a:r>
            <a:r>
              <a:rPr dirty="0" sz="3200" lang="en-US">
                <a:solidFill>
                  <a:srgbClr val="C00000"/>
                </a:solidFill>
              </a:rPr>
              <a:t>arms and legs being held straight</a:t>
            </a:r>
            <a:r>
              <a:rPr dirty="0" sz="3200" lang="en-US">
                <a:solidFill>
                  <a:schemeClr val="accent1">
                    <a:lumMod val="75000"/>
                  </a:schemeClr>
                </a:solidFill>
              </a:rPr>
              <a:t> </a:t>
            </a:r>
            <a:r>
              <a:rPr dirty="0" sz="3200" lang="en-US">
                <a:solidFill>
                  <a:srgbClr val="C00000"/>
                </a:solidFill>
              </a:rPr>
              <a:t>out</a:t>
            </a:r>
            <a:r>
              <a:rPr dirty="0" sz="3200" lang="en-US"/>
              <a:t>, the </a:t>
            </a:r>
            <a:r>
              <a:rPr dirty="0" sz="3200" lang="en-US">
                <a:solidFill>
                  <a:srgbClr val="C00000"/>
                </a:solidFill>
              </a:rPr>
              <a:t>toes being pointed downward</a:t>
            </a:r>
            <a:r>
              <a:rPr dirty="0" sz="3200" lang="en-US"/>
              <a:t>, and the </a:t>
            </a:r>
            <a:r>
              <a:rPr dirty="0" sz="3200" lang="en-US">
                <a:solidFill>
                  <a:srgbClr val="C00000"/>
                </a:solidFill>
              </a:rPr>
              <a:t>head </a:t>
            </a:r>
            <a:r>
              <a:rPr dirty="0" sz="3200" lang="en-US"/>
              <a:t>and </a:t>
            </a:r>
            <a:r>
              <a:rPr dirty="0" sz="3200" lang="en-US">
                <a:solidFill>
                  <a:srgbClr val="C00000"/>
                </a:solidFill>
              </a:rPr>
              <a:t>neck being arched backwards</a:t>
            </a:r>
            <a:r>
              <a:rPr dirty="0" sz="3200" lang="en-US"/>
              <a:t>. The muscles are tightened and held rigidly. This type of posturing usually means there has been </a:t>
            </a:r>
            <a:r>
              <a:rPr b="1" dirty="0" sz="3200" lang="en-US">
                <a:solidFill>
                  <a:srgbClr val="C00000"/>
                </a:solidFill>
              </a:rPr>
              <a:t>severe damage to the brain</a:t>
            </a:r>
          </a:p>
          <a:p>
            <a:pPr algn="l" rtl="0">
              <a:lnSpc>
                <a:spcPct val="90000"/>
              </a:lnSpc>
            </a:pPr>
            <a:endParaRPr dirty="0" sz="3200" lang="en-US"/>
          </a:p>
          <a:p>
            <a:pPr algn="l" rtl="0"/>
            <a:endParaRPr dirty="0" lang="ar-JO"/>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pic>
        <p:nvPicPr>
          <p:cNvPr id="2097152" name="Picture 2" descr="C:\Users\user\Desktop\8b38bfbc829dba8c0c703e292830d79e.jpg"/>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533400" y="304800"/>
            <a:ext cx="8285659" cy="6269482"/>
          </a:xfrm>
          <a:prstGeom prst="rect"/>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637" name="Content Placeholder 2"/>
          <p:cNvSpPr>
            <a:spLocks noGrp="1"/>
          </p:cNvSpPr>
          <p:nvPr>
            <p:ph idx="1"/>
          </p:nvPr>
        </p:nvSpPr>
        <p:spPr>
          <a:xfrm>
            <a:off x="533400" y="304800"/>
            <a:ext cx="7772400" cy="5638800"/>
          </a:xfrm>
        </p:spPr>
        <p:txBody>
          <a:bodyPr>
            <a:normAutofit fontScale="95833" lnSpcReduction="10000"/>
          </a:bodyPr>
          <a:p>
            <a:pPr algn="l" rtl="0"/>
            <a:r>
              <a:rPr b="1" dirty="0" sz="2800" lang="en-US">
                <a:solidFill>
                  <a:srgbClr val="C00000"/>
                </a:solidFill>
              </a:rPr>
              <a:t>The structural and functional damage of brain-stem may be diagnosed depending upon the following observations</a:t>
            </a:r>
            <a:r>
              <a:rPr b="1" dirty="0" sz="2800" lang="en-US">
                <a:solidFill>
                  <a:srgbClr val="FF0000"/>
                </a:solidFill>
              </a:rPr>
              <a:t>:</a:t>
            </a:r>
          </a:p>
          <a:p>
            <a:pPr algn="l" indent="-514350" marL="582930" rtl="0">
              <a:buFont typeface="+mj-lt"/>
              <a:buAutoNum type="romanUcPeriod"/>
            </a:pPr>
            <a:r>
              <a:rPr dirty="0" sz="2400" lang="en-US"/>
              <a:t>Absence of spontaneous breathing</a:t>
            </a:r>
          </a:p>
          <a:p>
            <a:pPr algn="l" indent="-514350" marL="582930" rtl="0">
              <a:buFont typeface="+mj-lt"/>
              <a:buAutoNum type="romanUcPeriod"/>
            </a:pPr>
            <a:r>
              <a:rPr dirty="0" sz="2400" lang="en-US"/>
              <a:t>Dilated fixed pupils, not responding to sharp changes in intensity of incident light.</a:t>
            </a:r>
          </a:p>
          <a:p>
            <a:pPr algn="l" indent="-514350" marL="582930" rtl="0">
              <a:buFont typeface="+mj-lt"/>
              <a:buAutoNum type="romanUcPeriod"/>
            </a:pPr>
            <a:r>
              <a:rPr dirty="0" sz="2400" lang="en-US"/>
              <a:t>Absence of motor responses within the cranial nerve distribution on painful stimulation.</a:t>
            </a:r>
          </a:p>
          <a:p>
            <a:pPr algn="l" indent="-514350" marL="582930" rtl="0">
              <a:buFont typeface="+mj-lt"/>
              <a:buAutoNum type="romanUcPeriod"/>
            </a:pPr>
            <a:r>
              <a:rPr dirty="0" sz="2400" lang="en-US"/>
              <a:t>Absence of corneal reflexes.</a:t>
            </a:r>
          </a:p>
          <a:p>
            <a:pPr algn="l" indent="-514350" marL="582930" rtl="0">
              <a:buFont typeface="+mj-lt"/>
              <a:buAutoNum type="romanUcPeriod"/>
            </a:pPr>
            <a:r>
              <a:rPr dirty="0" sz="2400" lang="en-US"/>
              <a:t>Absence of </a:t>
            </a:r>
            <a:r>
              <a:rPr dirty="0" sz="2400" lang="en-US" err="1"/>
              <a:t>vestibulo</a:t>
            </a:r>
            <a:r>
              <a:rPr dirty="0" sz="2400" lang="en-US"/>
              <a:t>-ocular reflexes.</a:t>
            </a:r>
          </a:p>
          <a:p>
            <a:pPr algn="l" indent="-514350" marL="582930" rtl="0">
              <a:buFont typeface="+mj-lt"/>
              <a:buAutoNum type="romanUcPeriod"/>
            </a:pPr>
            <a:r>
              <a:rPr dirty="0" sz="2400" lang="en-US"/>
              <a:t>Absence of gag reflex or reflex response to bronchial stimulation by a suction-catheter passed down the trachea.</a:t>
            </a:r>
          </a:p>
          <a:p>
            <a:pPr algn="l" indent="-514350" marL="582930" rtl="0">
              <a:buFont typeface="+mj-lt"/>
              <a:buAutoNum type="romanUcPeriod"/>
            </a:pPr>
            <a:r>
              <a:rPr dirty="0" sz="2400" lang="en-US"/>
              <a:t>Absent of the </a:t>
            </a:r>
            <a:r>
              <a:rPr dirty="0" sz="2400" lang="en-US" err="1"/>
              <a:t>oculo</a:t>
            </a:r>
            <a:r>
              <a:rPr dirty="0" sz="2400" lang="en-US"/>
              <a:t>-cephalic reflex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638" name="Title 1"/>
          <p:cNvSpPr>
            <a:spLocks noGrp="1"/>
          </p:cNvSpPr>
          <p:nvPr>
            <p:ph type="title"/>
          </p:nvPr>
        </p:nvSpPr>
        <p:spPr>
          <a:xfrm>
            <a:off x="381000" y="228600"/>
            <a:ext cx="7620000" cy="1143000"/>
          </a:xfrm>
        </p:spPr>
        <p:txBody>
          <a:bodyPr/>
          <a:p>
            <a:r>
              <a:rPr dirty="0" lang="en-US">
                <a:solidFill>
                  <a:srgbClr val="C00000"/>
                </a:solidFill>
              </a:rPr>
              <a:t>Cellular Death</a:t>
            </a:r>
            <a:endParaRPr dirty="0" lang="ar-JO">
              <a:solidFill>
                <a:srgbClr val="C00000"/>
              </a:solidFill>
            </a:endParaRPr>
          </a:p>
        </p:txBody>
      </p:sp>
      <p:sp>
        <p:nvSpPr>
          <p:cNvPr id="1048639" name="Content Placeholder 2"/>
          <p:cNvSpPr>
            <a:spLocks noGrp="1"/>
          </p:cNvSpPr>
          <p:nvPr>
            <p:ph idx="1"/>
          </p:nvPr>
        </p:nvSpPr>
        <p:spPr>
          <a:xfrm>
            <a:off x="304800" y="1447800"/>
            <a:ext cx="8001000" cy="4907760"/>
          </a:xfrm>
        </p:spPr>
        <p:txBody>
          <a:bodyPr>
            <a:normAutofit/>
          </a:bodyPr>
          <a:p>
            <a:pPr algn="l" rtl="0"/>
            <a:r>
              <a:rPr dirty="0" lang="en-US"/>
              <a:t>cellular death, death of cells and tissues individually , they no longer function or metabolic activity, primarily </a:t>
            </a:r>
            <a:r>
              <a:rPr dirty="0" lang="en-US">
                <a:solidFill>
                  <a:srgbClr val="C00000"/>
                </a:solidFill>
              </a:rPr>
              <a:t>aerobic respiration </a:t>
            </a:r>
            <a:r>
              <a:rPr dirty="0" sz="3200" lang="en-US">
                <a:solidFill>
                  <a:srgbClr val="C00000"/>
                </a:solidFill>
              </a:rPr>
              <a:t>(the utilization of oxygen) </a:t>
            </a:r>
          </a:p>
          <a:p>
            <a:pPr algn="l" rtl="0"/>
            <a:r>
              <a:rPr dirty="0" lang="en-US"/>
              <a:t>Different tissues die at different rates, the cerebral cortex being vulnerable to only a few minutes' anoxia, whereas connective tissues and even muscle survive for many hours, even days after the cessation of the circulation</a:t>
            </a:r>
            <a:endParaRPr dirty="0" lang="ar-JO"/>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sp>
        <p:nvSpPr>
          <p:cNvPr id="1048643" name="Title 1"/>
          <p:cNvSpPr>
            <a:spLocks noGrp="1"/>
          </p:cNvSpPr>
          <p:nvPr>
            <p:ph type="title"/>
          </p:nvPr>
        </p:nvSpPr>
        <p:spPr>
          <a:xfrm>
            <a:off x="304800" y="381000"/>
            <a:ext cx="5410200" cy="762000"/>
          </a:xfrm>
        </p:spPr>
        <p:txBody>
          <a:bodyPr/>
          <a:p>
            <a:r>
              <a:rPr dirty="0" lang="en-US" err="1">
                <a:solidFill>
                  <a:srgbClr val="C00000"/>
                </a:solidFill>
              </a:rPr>
              <a:t>Supravital</a:t>
            </a:r>
            <a:r>
              <a:rPr dirty="0" lang="en-US">
                <a:solidFill>
                  <a:srgbClr val="C00000"/>
                </a:solidFill>
              </a:rPr>
              <a:t> period</a:t>
            </a:r>
          </a:p>
        </p:txBody>
      </p:sp>
      <p:sp>
        <p:nvSpPr>
          <p:cNvPr id="1048644" name="Content Placeholder 2"/>
          <p:cNvSpPr>
            <a:spLocks noGrp="1"/>
          </p:cNvSpPr>
          <p:nvPr>
            <p:ph idx="1"/>
          </p:nvPr>
        </p:nvSpPr>
        <p:spPr>
          <a:xfrm>
            <a:off x="76200" y="1295400"/>
            <a:ext cx="7772400" cy="5257800"/>
          </a:xfrm>
        </p:spPr>
        <p:txBody>
          <a:bodyPr/>
          <a:p>
            <a:pPr algn="l" rtl="0"/>
            <a:r>
              <a:rPr b="1" dirty="0" lang="en-US">
                <a:solidFill>
                  <a:srgbClr val="C00000"/>
                </a:solidFill>
              </a:rPr>
              <a:t>Clinical death </a:t>
            </a:r>
            <a:r>
              <a:rPr b="1" dirty="0" lang="en-US" err="1">
                <a:solidFill>
                  <a:srgbClr val="C00000"/>
                </a:solidFill>
              </a:rPr>
              <a:t>vs</a:t>
            </a:r>
            <a:r>
              <a:rPr b="1" dirty="0" lang="en-US">
                <a:solidFill>
                  <a:srgbClr val="C00000"/>
                </a:solidFill>
              </a:rPr>
              <a:t> biological death</a:t>
            </a:r>
          </a:p>
          <a:p>
            <a:pPr algn="l" rtl="0"/>
            <a:r>
              <a:rPr b="1" dirty="0" sz="2400" lang="en-US">
                <a:solidFill>
                  <a:srgbClr val="C00000"/>
                </a:solidFill>
              </a:rPr>
              <a:t>Clinical death </a:t>
            </a:r>
            <a:r>
              <a:rPr dirty="0" sz="2400" lang="en-US"/>
              <a:t>: is a phenomenon in which pulse rate and beating of heart stop their function.</a:t>
            </a:r>
          </a:p>
          <a:p>
            <a:pPr algn="l" rtl="0"/>
            <a:r>
              <a:rPr b="1" dirty="0" sz="2400" lang="en-US">
                <a:solidFill>
                  <a:srgbClr val="C00000"/>
                </a:solidFill>
              </a:rPr>
              <a:t>biological death </a:t>
            </a:r>
            <a:r>
              <a:rPr dirty="0" sz="2400" lang="en-US"/>
              <a:t>:  occurs due to the degeneration of tissue or cells. In such type of death, organs become dead just after the death and thus, organs are not used for the transplantation.</a:t>
            </a:r>
          </a:p>
          <a:p>
            <a:pPr algn="l" rtl="0"/>
            <a:r>
              <a:rPr b="1" dirty="0" sz="2400" lang="en-US" err="1">
                <a:solidFill>
                  <a:srgbClr val="C00000"/>
                </a:solidFill>
              </a:rPr>
              <a:t>Supravital</a:t>
            </a:r>
            <a:r>
              <a:rPr b="1" dirty="0" sz="2400" lang="en-US">
                <a:solidFill>
                  <a:srgbClr val="C00000"/>
                </a:solidFill>
              </a:rPr>
              <a:t> period</a:t>
            </a:r>
            <a:r>
              <a:rPr dirty="0" sz="2400" lang="en-US"/>
              <a:t>: the period between the clinical death and the biological death, which there is some tissues still survival after circulation arrest (clinical death). And it is an important period in case of organs </a:t>
            </a:r>
            <a:r>
              <a:rPr dirty="0" sz="2400" lang="en-US" err="1"/>
              <a:t>transplantion</a:t>
            </a:r>
            <a:r>
              <a:rPr dirty="0" sz="2400" lang="en-US"/>
              <a:t>.</a:t>
            </a:r>
          </a:p>
          <a:p>
            <a:pPr algn="l" rtl="0"/>
            <a:endParaRPr dirty="0" sz="2400"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600" name="Title 3"/>
          <p:cNvSpPr>
            <a:spLocks noGrp="1"/>
          </p:cNvSpPr>
          <p:nvPr>
            <p:ph type="title"/>
          </p:nvPr>
        </p:nvSpPr>
        <p:spPr/>
        <p:txBody>
          <a:bodyPr/>
          <a:p>
            <a:pPr eaLnBrk="1" hangingPunct="1"/>
            <a:r>
              <a:rPr b="1" dirty="0" lang="en-US">
                <a:solidFill>
                  <a:schemeClr val="tx2">
                    <a:lumMod val="50000"/>
                  </a:schemeClr>
                </a:solidFill>
              </a:rPr>
              <a:t>DEATH</a:t>
            </a:r>
          </a:p>
        </p:txBody>
      </p:sp>
      <p:sp>
        <p:nvSpPr>
          <p:cNvPr id="1048601" name="Content Placeholder 2"/>
          <p:cNvSpPr>
            <a:spLocks noGrp="1"/>
          </p:cNvSpPr>
          <p:nvPr>
            <p:ph idx="1"/>
          </p:nvPr>
        </p:nvSpPr>
        <p:spPr>
          <a:xfrm>
            <a:off x="152400" y="1295400"/>
            <a:ext cx="8305800" cy="4419600"/>
          </a:xfrm>
        </p:spPr>
        <p:txBody>
          <a:bodyPr>
            <a:noAutofit/>
          </a:bodyPr>
          <a:p>
            <a:pPr algn="l" indent="-457200" marL="457200" rtl="0">
              <a:lnSpc>
                <a:spcPct val="90000"/>
              </a:lnSpc>
            </a:pPr>
            <a:r>
              <a:rPr dirty="0" sz="3200" lang="en-US">
                <a:solidFill>
                  <a:srgbClr val="FF0000"/>
                </a:solidFill>
              </a:rPr>
              <a:t>Forensic Thanatology </a:t>
            </a:r>
            <a:r>
              <a:rPr dirty="0" sz="2800" lang="en-US"/>
              <a:t>: deals with all aspect of the death.</a:t>
            </a:r>
          </a:p>
          <a:p>
            <a:pPr algn="l" indent="-457200" marL="457200" rtl="0">
              <a:lnSpc>
                <a:spcPct val="90000"/>
              </a:lnSpc>
            </a:pPr>
            <a:r>
              <a:rPr dirty="0" sz="2800" lang="en-US"/>
              <a:t>Death is the end of dying. It is a process rather than an event except in the exceptionally rare situations where death may be almost instantaneous such as in case of crushing of the brain in a vehicular accident .</a:t>
            </a:r>
          </a:p>
          <a:p>
            <a:pPr algn="l" indent="-457200" marL="457200" rtl="0">
              <a:lnSpc>
                <a:spcPct val="90000"/>
              </a:lnSpc>
            </a:pPr>
            <a:endParaRPr dirty="0" sz="2800" lang="en-US"/>
          </a:p>
          <a:p>
            <a:pPr algn="l" indent="-457200" marL="457200" rtl="0">
              <a:lnSpc>
                <a:spcPct val="90000"/>
              </a:lnSpc>
            </a:pPr>
            <a:r>
              <a:rPr b="1" dirty="0" sz="2800" lang="en-US">
                <a:solidFill>
                  <a:srgbClr val="C00000"/>
                </a:solidFill>
              </a:rPr>
              <a:t>*process  </a:t>
            </a:r>
            <a:r>
              <a:rPr dirty="0" sz="2800" lang="en-US"/>
              <a:t>means </a:t>
            </a:r>
            <a:r>
              <a:rPr dirty="0" sz="2800" lang="en-US" u="sng">
                <a:solidFill>
                  <a:srgbClr val="C00000"/>
                </a:solidFill>
              </a:rPr>
              <a:t>not all </a:t>
            </a:r>
            <a:r>
              <a:rPr dirty="0" sz="2800" lang="en-US"/>
              <a:t>cells death together (brain die first then gradually other tissues will be dead).</a:t>
            </a:r>
            <a:endParaRPr b="1" dirty="0" sz="2800" lang="en-US"/>
          </a:p>
          <a:p>
            <a:pPr algn="l" rtl="0"/>
            <a:endParaRPr dirty="0" sz="2800" lang="en-US"/>
          </a:p>
          <a:p>
            <a:pPr algn="l" eaLnBrk="1" hangingPunct="1">
              <a:buFont typeface="Arial" pitchFamily="34" charset="0"/>
              <a:buNone/>
            </a:pPr>
            <a:r>
              <a:rPr dirty="0" sz="2800" lang="en-US"/>
              <a:t>   </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pic>
        <p:nvPicPr>
          <p:cNvPr id="2097153" name="Content Placeholder 3"/>
          <p:cNvPicPr>
            <a:picLocks noChangeAspect="1" noGrp="1"/>
          </p:cNvPicPr>
          <p:nvPr>
            <p:ph idx="1"/>
          </p:nvPr>
        </p:nvPicPr>
        <p:blipFill>
          <a:blip xmlns:r="http://schemas.openxmlformats.org/officeDocument/2006/relationships" r:embed="rId1"/>
          <a:stretch>
            <a:fillRect/>
          </a:stretch>
        </p:blipFill>
        <p:spPr>
          <a:xfrm>
            <a:off x="990600" y="1219200"/>
            <a:ext cx="7467600" cy="49371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sp>
        <p:nvSpPr>
          <p:cNvPr id="1048645" name="Title 1"/>
          <p:cNvSpPr>
            <a:spLocks noGrp="1"/>
          </p:cNvSpPr>
          <p:nvPr>
            <p:ph type="title"/>
          </p:nvPr>
        </p:nvSpPr>
        <p:spPr>
          <a:xfrm>
            <a:off x="152400" y="228600"/>
            <a:ext cx="8534400" cy="758825"/>
          </a:xfrm>
        </p:spPr>
        <p:txBody>
          <a:bodyPr>
            <a:normAutofit fontScale="90000"/>
          </a:bodyPr>
          <a:p>
            <a:pPr algn="l" eaLnBrk="1" fontAlgn="auto" hangingPunct="1">
              <a:spcAft>
                <a:spcPts val="0"/>
              </a:spcAft>
            </a:pPr>
            <a:r>
              <a:rPr b="1" dirty="0" sz="3600" lang="en-US">
                <a:solidFill>
                  <a:srgbClr val="C00000"/>
                </a:solidFill>
                <a:latin typeface="Bookman Old Style" pitchFamily="18" charset="0"/>
              </a:rPr>
              <a:t>Diagnosing Death Is Important Medico-Legally </a:t>
            </a:r>
            <a:r>
              <a:rPr dirty="0" sz="3600" lang="en-US">
                <a:solidFill>
                  <a:srgbClr val="C00000"/>
                </a:solidFill>
                <a:latin typeface="Bookman Old Style" pitchFamily="18" charset="0"/>
              </a:rPr>
              <a:t>:</a:t>
            </a:r>
          </a:p>
        </p:txBody>
      </p:sp>
      <p:sp>
        <p:nvSpPr>
          <p:cNvPr id="1048646" name="Content Placeholder 2"/>
          <p:cNvSpPr>
            <a:spLocks noGrp="1"/>
          </p:cNvSpPr>
          <p:nvPr>
            <p:ph sz="quarter" idx="1"/>
          </p:nvPr>
        </p:nvSpPr>
        <p:spPr>
          <a:xfrm>
            <a:off x="301625" y="1527175"/>
            <a:ext cx="8004175" cy="4572000"/>
          </a:xfrm>
        </p:spPr>
        <p:txBody>
          <a:bodyPr/>
          <a:p>
            <a:pPr algn="l" eaLnBrk="1" hangingPunct="1" rtl="0"/>
            <a:r>
              <a:rPr dirty="0" lang="en-US"/>
              <a:t>To detect the </a:t>
            </a:r>
            <a:r>
              <a:rPr dirty="0" lang="en-US" u="sng">
                <a:solidFill>
                  <a:srgbClr val="C00000"/>
                </a:solidFill>
              </a:rPr>
              <a:t>cause</a:t>
            </a:r>
            <a:r>
              <a:rPr dirty="0" lang="en-US">
                <a:solidFill>
                  <a:srgbClr val="C00000"/>
                </a:solidFill>
              </a:rPr>
              <a:t> </a:t>
            </a:r>
            <a:r>
              <a:rPr dirty="0" lang="en-US"/>
              <a:t>of death.</a:t>
            </a:r>
          </a:p>
          <a:p>
            <a:pPr algn="l" eaLnBrk="1" hangingPunct="1" rtl="0"/>
            <a:r>
              <a:rPr dirty="0" lang="en-US"/>
              <a:t>To know the </a:t>
            </a:r>
            <a:r>
              <a:rPr dirty="0" lang="en-US" u="sng">
                <a:solidFill>
                  <a:srgbClr val="C00000"/>
                </a:solidFill>
              </a:rPr>
              <a:t>time</a:t>
            </a:r>
            <a:r>
              <a:rPr dirty="0" lang="en-US">
                <a:solidFill>
                  <a:srgbClr val="C00000"/>
                </a:solidFill>
              </a:rPr>
              <a:t> </a:t>
            </a:r>
            <a:r>
              <a:rPr dirty="0" lang="en-US"/>
              <a:t>of death</a:t>
            </a:r>
          </a:p>
          <a:p>
            <a:pPr algn="l" eaLnBrk="1" hangingPunct="1" rtl="0"/>
            <a:r>
              <a:rPr dirty="0" lang="en-US"/>
              <a:t>For </a:t>
            </a:r>
            <a:r>
              <a:rPr dirty="0" lang="en-US" u="sng">
                <a:solidFill>
                  <a:srgbClr val="C00000"/>
                </a:solidFill>
              </a:rPr>
              <a:t>social</a:t>
            </a:r>
            <a:r>
              <a:rPr dirty="0" lang="en-US">
                <a:solidFill>
                  <a:srgbClr val="C00000"/>
                </a:solidFill>
              </a:rPr>
              <a:t> </a:t>
            </a:r>
            <a:r>
              <a:rPr dirty="0" lang="en-US"/>
              <a:t>reasons</a:t>
            </a:r>
          </a:p>
          <a:p>
            <a:pPr algn="l" eaLnBrk="1" hangingPunct="1" rtl="0"/>
            <a:r>
              <a:rPr dirty="0" lang="en-US" u="sng">
                <a:solidFill>
                  <a:srgbClr val="C00000"/>
                </a:solidFill>
              </a:rPr>
              <a:t>For organ donation </a:t>
            </a:r>
          </a:p>
          <a:p>
            <a:pPr algn="l" eaLnBrk="1" hangingPunct="1" rtl="0"/>
            <a:r>
              <a:rPr dirty="0" lang="en-US"/>
              <a:t>For recognizing </a:t>
            </a:r>
            <a:r>
              <a:rPr dirty="0" lang="en-US" u="sng">
                <a:solidFill>
                  <a:srgbClr val="C00000"/>
                </a:solidFill>
              </a:rPr>
              <a:t>apparent</a:t>
            </a:r>
            <a:r>
              <a:rPr dirty="0" lang="en-US">
                <a:solidFill>
                  <a:srgbClr val="C00000"/>
                </a:solidFill>
              </a:rPr>
              <a:t> </a:t>
            </a:r>
            <a:r>
              <a:rPr dirty="0" lang="en-US"/>
              <a:t>death</a:t>
            </a:r>
          </a:p>
          <a:p>
            <a:pPr algn="l" eaLnBrk="1" hangingPunct="1" rtl="0"/>
            <a:r>
              <a:rPr dirty="0" lang="en-US"/>
              <a:t>For </a:t>
            </a:r>
            <a:r>
              <a:rPr dirty="0" lang="en-US">
                <a:solidFill>
                  <a:srgbClr val="C00000"/>
                </a:solidFill>
              </a:rPr>
              <a:t>s</a:t>
            </a:r>
            <a:r>
              <a:rPr dirty="0" lang="en-US" u="sng">
                <a:solidFill>
                  <a:srgbClr val="C00000"/>
                </a:solidFill>
              </a:rPr>
              <a:t>tatistical</a:t>
            </a:r>
            <a:r>
              <a:rPr dirty="0" lang="en-US">
                <a:solidFill>
                  <a:srgbClr val="C00000"/>
                </a:solidFill>
              </a:rPr>
              <a:t> </a:t>
            </a:r>
            <a:r>
              <a:rPr dirty="0" lang="en-US"/>
              <a:t>reasons</a:t>
            </a:r>
          </a:p>
          <a:p>
            <a:pPr algn="l" eaLnBrk="1" hangingPunct="1" rtl="0"/>
            <a:r>
              <a:rPr dirty="0" lang="en-US"/>
              <a:t>For </a:t>
            </a:r>
            <a:r>
              <a:rPr dirty="0" lang="en-US" u="sng">
                <a:solidFill>
                  <a:srgbClr val="C00000"/>
                </a:solidFill>
              </a:rPr>
              <a:t>heritage</a:t>
            </a:r>
            <a:r>
              <a:rPr dirty="0" lang="en-US">
                <a:solidFill>
                  <a:srgbClr val="C00000"/>
                </a:solidFill>
              </a:rPr>
              <a:t> </a:t>
            </a:r>
            <a:r>
              <a:rPr dirty="0" lang="en-US"/>
              <a:t>reasons</a:t>
            </a:r>
          </a:p>
          <a:p>
            <a:pPr algn="l" eaLnBrk="1" hangingPunct="1" rtl="0"/>
            <a:endParaRPr dirty="0" lang="en-US"/>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sp>
        <p:nvSpPr>
          <p:cNvPr id="1048650" name="Title 1"/>
          <p:cNvSpPr>
            <a:spLocks noGrp="1"/>
          </p:cNvSpPr>
          <p:nvPr>
            <p:ph type="title"/>
          </p:nvPr>
        </p:nvSpPr>
        <p:spPr>
          <a:xfrm>
            <a:off x="457200" y="381000"/>
            <a:ext cx="7772400" cy="914400"/>
          </a:xfrm>
        </p:spPr>
        <p:txBody>
          <a:bodyPr>
            <a:normAutofit fontScale="90000"/>
          </a:bodyPr>
          <a:p>
            <a:pPr eaLnBrk="1" fontAlgn="auto" hangingPunct="1">
              <a:spcAft>
                <a:spcPts val="0"/>
              </a:spcAft>
            </a:pPr>
            <a:r>
              <a:rPr b="1" dirty="0" sz="6000" i="1" lang="en-US">
                <a:solidFill>
                  <a:srgbClr val="C00000"/>
                </a:solidFill>
              </a:rPr>
              <a:t>Apparent Death</a:t>
            </a:r>
          </a:p>
        </p:txBody>
      </p:sp>
      <p:sp>
        <p:nvSpPr>
          <p:cNvPr id="1048651" name="Content Placeholder 2"/>
          <p:cNvSpPr>
            <a:spLocks noGrp="1"/>
          </p:cNvSpPr>
          <p:nvPr>
            <p:ph idx="1"/>
          </p:nvPr>
        </p:nvSpPr>
        <p:spPr>
          <a:xfrm>
            <a:off x="301625" y="1527175"/>
            <a:ext cx="8504238" cy="4572000"/>
          </a:xfrm>
        </p:spPr>
        <p:txBody>
          <a:bodyPr rtlCol="0">
            <a:normAutofit fontScale="80000" lnSpcReduction="20000"/>
          </a:bodyPr>
          <a:p>
            <a:pPr algn="l" indent="-320040" marL="320040" rtl="0">
              <a:buFont typeface="Arial" pitchFamily="34" charset="0"/>
              <a:buChar char="•"/>
            </a:pPr>
            <a:r>
              <a:rPr dirty="0" lang="en-US"/>
              <a:t>Failure to detect heart beat or respiration by auscultation, and  must be accompanied by the demonstration of electrocardiogram(ECG) and  electroencephalogram(EEG).</a:t>
            </a:r>
          </a:p>
          <a:p>
            <a:pPr algn="l" indent="-320040" marL="320040" rtl="0">
              <a:buFont typeface="Arial" pitchFamily="34" charset="0"/>
              <a:buChar char="•"/>
            </a:pPr>
            <a:r>
              <a:rPr dirty="0" lang="en-US"/>
              <a:t> The condition where the person may appear to be dead due to the fact that the vital functions are at such a low pitch as to be minimum compatible with life,  is known as </a:t>
            </a:r>
            <a:r>
              <a:rPr dirty="0" lang="en-US">
                <a:solidFill>
                  <a:srgbClr val="C00000"/>
                </a:solidFill>
              </a:rPr>
              <a:t>suspended animation or apparent death</a:t>
            </a:r>
            <a:r>
              <a:rPr dirty="0" lang="en-US"/>
              <a:t>. A state of </a:t>
            </a:r>
            <a:r>
              <a:rPr b="1" dirty="0" i="1" lang="en-US">
                <a:solidFill>
                  <a:srgbClr val="C00000"/>
                </a:solidFill>
              </a:rPr>
              <a:t>suspended animation </a:t>
            </a:r>
            <a:r>
              <a:rPr dirty="0" lang="en-US"/>
              <a:t>that mimics death; it occurs in:</a:t>
            </a:r>
          </a:p>
          <a:p>
            <a:pPr algn="l" eaLnBrk="1" fontAlgn="auto" hangingPunct="1" indent="-274320" lvl="1" marL="640080" rtl="0">
              <a:spcAft>
                <a:spcPts val="0"/>
              </a:spcAft>
              <a:buFont typeface="Arial" pitchFamily="34" charset="0"/>
              <a:buChar char="–"/>
            </a:pPr>
            <a:r>
              <a:rPr dirty="0" lang="en-US">
                <a:solidFill>
                  <a:srgbClr val="C00000"/>
                </a:solidFill>
              </a:rPr>
              <a:t>Electrocution</a:t>
            </a:r>
          </a:p>
          <a:p>
            <a:pPr algn="l" indent="-274320" lvl="1" marL="640080" rtl="0">
              <a:buFont typeface="Arial" pitchFamily="34" charset="0"/>
              <a:buChar char="–"/>
            </a:pPr>
            <a:r>
              <a:rPr dirty="0" lang="en-US">
                <a:solidFill>
                  <a:srgbClr val="C00000"/>
                </a:solidFill>
              </a:rPr>
              <a:t>Hypothermia </a:t>
            </a:r>
            <a:r>
              <a:rPr dirty="0" lang="en-US"/>
              <a:t>(Operations are being undertaken after lowering the body temperature artificially)</a:t>
            </a:r>
          </a:p>
          <a:p>
            <a:pPr algn="l" eaLnBrk="1" fontAlgn="auto" hangingPunct="1" indent="-274320" lvl="1" marL="640080" rtl="0">
              <a:spcAft>
                <a:spcPts val="0"/>
              </a:spcAft>
              <a:buFont typeface="Arial" pitchFamily="34" charset="0"/>
              <a:buChar char="–"/>
            </a:pPr>
            <a:r>
              <a:rPr dirty="0" lang="en-US">
                <a:solidFill>
                  <a:srgbClr val="C00000"/>
                </a:solidFill>
              </a:rPr>
              <a:t>Sun stroke</a:t>
            </a:r>
          </a:p>
          <a:p>
            <a:pPr algn="l" eaLnBrk="1" fontAlgn="auto" hangingPunct="1" indent="-274320" lvl="1" marL="640080" rtl="0">
              <a:spcAft>
                <a:spcPts val="0"/>
              </a:spcAft>
              <a:buFont typeface="Arial" pitchFamily="34" charset="0"/>
              <a:buChar char="–"/>
            </a:pPr>
            <a:r>
              <a:rPr dirty="0" lang="en-US">
                <a:solidFill>
                  <a:srgbClr val="C00000"/>
                </a:solidFill>
              </a:rPr>
              <a:t>Drowning</a:t>
            </a:r>
          </a:p>
          <a:p>
            <a:pPr algn="l" eaLnBrk="1" fontAlgn="auto" hangingPunct="1" indent="-274320" lvl="1" marL="640080" rtl="0">
              <a:spcAft>
                <a:spcPts val="0"/>
              </a:spcAft>
              <a:buFont typeface="Arial" pitchFamily="34" charset="0"/>
              <a:buChar char="–"/>
            </a:pPr>
            <a:r>
              <a:rPr dirty="0" lang="en-US">
                <a:solidFill>
                  <a:srgbClr val="C00000"/>
                </a:solidFill>
              </a:rPr>
              <a:t>Drug overdose </a:t>
            </a:r>
            <a:r>
              <a:rPr dirty="0" lang="en-US"/>
              <a:t>(e.g. barbiturates)</a:t>
            </a:r>
          </a:p>
          <a:p>
            <a:pPr algn="l" eaLnBrk="1" fontAlgn="auto" hangingPunct="1" indent="-274320" lvl="1" marL="640080" rtl="0">
              <a:spcAft>
                <a:spcPts val="0"/>
              </a:spcAft>
              <a:buFont typeface="Arial" pitchFamily="34" charset="0"/>
              <a:buChar char="–"/>
            </a:pPr>
            <a:r>
              <a:rPr dirty="0" lang="en-US">
                <a:solidFill>
                  <a:srgbClr val="C00000"/>
                </a:solidFill>
              </a:rPr>
              <a:t>Head injury</a:t>
            </a:r>
          </a:p>
          <a:p>
            <a:pPr algn="l" indent="-274320" lvl="1" marL="640080" rtl="0">
              <a:buFont typeface="Arial" pitchFamily="34" charset="0"/>
              <a:buChar char="–"/>
            </a:pPr>
            <a:r>
              <a:rPr dirty="0" lang="en-US">
                <a:solidFill>
                  <a:srgbClr val="C00000"/>
                </a:solidFill>
              </a:rPr>
              <a:t>new born infant </a:t>
            </a:r>
            <a:r>
              <a:rPr dirty="0" lang="en-US"/>
              <a:t>(may not show any obvious signs of life yet prompt resuscitation may bring them to life).</a:t>
            </a:r>
          </a:p>
          <a:p>
            <a:pPr algn="l" indent="-274320" lvl="1" marL="640080" rtl="0">
              <a:buFont typeface="Arial" pitchFamily="34" charset="0"/>
              <a:buChar char="–"/>
            </a:pPr>
            <a:r>
              <a:rPr dirty="0" lang="en-US">
                <a:solidFill>
                  <a:srgbClr val="C00000"/>
                </a:solidFill>
              </a:rPr>
              <a:t>As a voluntary act </a:t>
            </a:r>
            <a:r>
              <a:rPr dirty="0" lang="en-US"/>
              <a:t>(death trance) practitioner of yoga</a:t>
            </a:r>
          </a:p>
          <a:p>
            <a:pPr algn="l" indent="-274320" lvl="1" marL="640080" rtl="0">
              <a:buFont typeface="Arial" pitchFamily="34" charset="0"/>
              <a:buChar char="–"/>
            </a:pPr>
            <a:endParaRPr dirty="0" sz="2600" lang="en-US"/>
          </a:p>
          <a:p>
            <a:pPr algn="l" eaLnBrk="1" fontAlgn="auto" hangingPunct="1" indent="-320040" marL="320040" rtl="0">
              <a:spcAft>
                <a:spcPts val="0"/>
              </a:spcAft>
              <a:buFont typeface="Arial" pitchFamily="34" charset="0"/>
              <a:buChar char="•"/>
            </a:pPr>
            <a:r>
              <a:rPr dirty="0" sz="2600" lang="en-US"/>
              <a:t>we can know if it is true death only by ECG and EEG</a:t>
            </a:r>
          </a:p>
          <a:p>
            <a:pPr algn="l" eaLnBrk="1" fontAlgn="auto" hangingPunct="1" indent="-320040" marL="320040" rtl="0">
              <a:spcAft>
                <a:spcPts val="0"/>
              </a:spcAft>
              <a:buFont typeface="Arial" pitchFamily="34" charset="0"/>
              <a:buChar char="•"/>
            </a:pPr>
            <a:endParaRPr dirty="0" lang="en-US"/>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048655" name="Title 2"/>
          <p:cNvSpPr>
            <a:spLocks noGrp="1"/>
          </p:cNvSpPr>
          <p:nvPr>
            <p:ph type="title"/>
          </p:nvPr>
        </p:nvSpPr>
        <p:spPr>
          <a:xfrm>
            <a:off x="457200" y="152400"/>
            <a:ext cx="8229600" cy="762000"/>
          </a:xfrm>
        </p:spPr>
        <p:txBody>
          <a:bodyPr/>
          <a:p>
            <a:pPr eaLnBrk="1" hangingPunct="1"/>
            <a:r>
              <a:rPr dirty="0" sz="3600" lang="en-US">
                <a:solidFill>
                  <a:srgbClr val="C00000"/>
                </a:solidFill>
              </a:rPr>
              <a:t>The </a:t>
            </a:r>
            <a:r>
              <a:rPr dirty="0" sz="3600" lang="en-US" u="sng">
                <a:solidFill>
                  <a:srgbClr val="C00000"/>
                </a:solidFill>
              </a:rPr>
              <a:t>cause</a:t>
            </a:r>
            <a:r>
              <a:rPr dirty="0" sz="3600" lang="en-US">
                <a:solidFill>
                  <a:srgbClr val="C00000"/>
                </a:solidFill>
              </a:rPr>
              <a:t> </a:t>
            </a:r>
            <a:r>
              <a:rPr dirty="0" sz="3600" lang="en-US" err="1">
                <a:solidFill>
                  <a:srgbClr val="C00000"/>
                </a:solidFill>
              </a:rPr>
              <a:t>vs</a:t>
            </a:r>
            <a:r>
              <a:rPr dirty="0" sz="3600" lang="en-US">
                <a:solidFill>
                  <a:srgbClr val="C00000"/>
                </a:solidFill>
              </a:rPr>
              <a:t> the </a:t>
            </a:r>
            <a:r>
              <a:rPr dirty="0" sz="3600" lang="en-US" u="sng">
                <a:solidFill>
                  <a:srgbClr val="C00000"/>
                </a:solidFill>
              </a:rPr>
              <a:t>mode</a:t>
            </a:r>
            <a:r>
              <a:rPr dirty="0" sz="3600" lang="en-US">
                <a:solidFill>
                  <a:srgbClr val="C00000"/>
                </a:solidFill>
              </a:rPr>
              <a:t> of death</a:t>
            </a:r>
          </a:p>
        </p:txBody>
      </p:sp>
      <p:sp>
        <p:nvSpPr>
          <p:cNvPr id="1048656" name="Subtitle 2"/>
          <p:cNvSpPr>
            <a:spLocks noGrp="1"/>
          </p:cNvSpPr>
          <p:nvPr>
            <p:ph idx="1"/>
          </p:nvPr>
        </p:nvSpPr>
        <p:spPr>
          <a:xfrm>
            <a:off x="457201" y="1219200"/>
            <a:ext cx="7924800" cy="5105400"/>
          </a:xfrm>
        </p:spPr>
        <p:txBody>
          <a:bodyPr>
            <a:noAutofit/>
          </a:bodyPr>
          <a:p>
            <a:pPr algn="l" eaLnBrk="1" hangingPunct="1" rtl="0">
              <a:buNone/>
            </a:pPr>
            <a:r>
              <a:rPr b="1" dirty="0" sz="2000" lang="en-US"/>
              <a:t>       This is particularly important in </a:t>
            </a:r>
            <a:r>
              <a:rPr dirty="0" sz="2000" lang="en-US"/>
              <a:t>relation to the documentary certification of deaths</a:t>
            </a:r>
          </a:p>
          <a:p>
            <a:pPr algn="l" rtl="0"/>
            <a:r>
              <a:rPr b="1" dirty="0" sz="2400" i="1" lang="en-US" u="sng">
                <a:solidFill>
                  <a:srgbClr val="C00000"/>
                </a:solidFill>
              </a:rPr>
              <a:t>The cause of death</a:t>
            </a:r>
            <a:r>
              <a:rPr dirty="0" sz="2000" lang="en-US"/>
              <a:t>: Cause of death is the </a:t>
            </a:r>
            <a:r>
              <a:rPr dirty="0" sz="2000" lang="en-US">
                <a:solidFill>
                  <a:srgbClr val="C00000"/>
                </a:solidFill>
              </a:rPr>
              <a:t>injury, disease</a:t>
            </a:r>
            <a:r>
              <a:rPr dirty="0" sz="2000" lang="en-US"/>
              <a:t>, or combination of the two that initiates a train of physiological disturbances (brief or prolonged), resulting in the termination of an individual’s life.</a:t>
            </a:r>
          </a:p>
          <a:p>
            <a:pPr algn="l" lvl="1" rtl="0"/>
            <a:endParaRPr dirty="0" sz="2000" lang="en-US"/>
          </a:p>
          <a:p>
            <a:pPr algn="l" rtl="0"/>
            <a:r>
              <a:rPr dirty="0" sz="2000" lang="en-US"/>
              <a:t> </a:t>
            </a:r>
            <a:r>
              <a:rPr b="1" dirty="0" sz="2400" i="1" lang="en-US" u="sng">
                <a:solidFill>
                  <a:srgbClr val="C00000"/>
                </a:solidFill>
              </a:rPr>
              <a:t>The mode of death</a:t>
            </a:r>
            <a:r>
              <a:rPr b="1" dirty="0" sz="2000" i="1" lang="en-US" u="sng">
                <a:solidFill>
                  <a:srgbClr val="C00000"/>
                </a:solidFill>
              </a:rPr>
              <a:t> </a:t>
            </a:r>
            <a:r>
              <a:rPr dirty="0" sz="2000" lang="en-US"/>
              <a:t>: an abnormal physiological state that existed at the time of death </a:t>
            </a:r>
            <a:r>
              <a:rPr dirty="0" sz="2000" lang="en-US">
                <a:solidFill>
                  <a:srgbClr val="C00000"/>
                </a:solidFill>
              </a:rPr>
              <a:t>“produce by the cause”    </a:t>
            </a:r>
          </a:p>
          <a:p>
            <a:pPr algn="l" rtl="0"/>
            <a:r>
              <a:rPr dirty="0" sz="2000" lang="en-US">
                <a:solidFill>
                  <a:srgbClr val="FFC000"/>
                </a:solidFill>
              </a:rPr>
              <a:t> </a:t>
            </a:r>
            <a:r>
              <a:rPr dirty="0" sz="2000" lang="en-US" err="1">
                <a:solidFill>
                  <a:srgbClr val="C00000"/>
                </a:solidFill>
              </a:rPr>
              <a:t>I.e</a:t>
            </a:r>
            <a:r>
              <a:rPr dirty="0" sz="2000" lang="en-US">
                <a:solidFill>
                  <a:srgbClr val="C00000"/>
                </a:solidFill>
              </a:rPr>
              <a:t>: three modes of the death depending upon the system involved : </a:t>
            </a:r>
          </a:p>
          <a:p>
            <a:pPr algn="l" rtl="0"/>
            <a:r>
              <a:rPr dirty="0" sz="2000" lang="en-US">
                <a:solidFill>
                  <a:srgbClr val="C00000"/>
                </a:solidFill>
              </a:rPr>
              <a:t> Coma, i.e. failure of functions of brain.</a:t>
            </a:r>
          </a:p>
          <a:p>
            <a:pPr algn="l" rtl="0"/>
            <a:r>
              <a:rPr dirty="0" sz="2000" lang="en-US">
                <a:solidFill>
                  <a:srgbClr val="C00000"/>
                </a:solidFill>
              </a:rPr>
              <a:t> Syncope, i.e. failure of functions of heart.</a:t>
            </a:r>
          </a:p>
          <a:p>
            <a:pPr algn="l" rtl="0"/>
            <a:r>
              <a:rPr dirty="0" sz="2000" lang="en-US">
                <a:solidFill>
                  <a:srgbClr val="C00000"/>
                </a:solidFill>
              </a:rPr>
              <a:t> Asphyxia, i.e. failure of respiratory system.</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657" name="Content Placeholder 2"/>
          <p:cNvSpPr>
            <a:spLocks noGrp="1"/>
          </p:cNvSpPr>
          <p:nvPr>
            <p:ph idx="1"/>
          </p:nvPr>
        </p:nvSpPr>
        <p:spPr>
          <a:xfrm>
            <a:off x="304800" y="685800"/>
            <a:ext cx="7772400" cy="3429000"/>
          </a:xfrm>
        </p:spPr>
        <p:txBody>
          <a:bodyPr/>
          <a:p>
            <a:pPr algn="l" lvl="0" rtl="0">
              <a:buClr>
                <a:srgbClr val="D6ECFF"/>
              </a:buClr>
            </a:pPr>
            <a:r>
              <a:rPr b="1" dirty="0" sz="2400" i="1" lang="en-US" u="sng">
                <a:solidFill>
                  <a:srgbClr val="C00000"/>
                </a:solidFill>
              </a:rPr>
              <a:t>The Mechanism of Death  </a:t>
            </a:r>
            <a:r>
              <a:rPr b="1" dirty="0" sz="2400" i="1" lang="en-US" u="sng"/>
              <a:t>: </a:t>
            </a:r>
            <a:r>
              <a:rPr b="1" dirty="0" sz="2000" lang="en-US"/>
              <a:t>refers to the physiological derangement or biochemical disturbance in relation to death. It includes such entities like metabolic acidosis and alkalosis, sepsis, </a:t>
            </a:r>
            <a:r>
              <a:rPr b="1" dirty="0" sz="2000" lang="en-US" err="1"/>
              <a:t>toxaemia</a:t>
            </a:r>
            <a:r>
              <a:rPr b="1" dirty="0" sz="2000" lang="en-US"/>
              <a:t> or paralysis.</a:t>
            </a:r>
          </a:p>
          <a:p>
            <a:endParaRPr dirty="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8658" name="Title 2"/>
          <p:cNvSpPr>
            <a:spLocks noGrp="1"/>
          </p:cNvSpPr>
          <p:nvPr>
            <p:ph type="title"/>
          </p:nvPr>
        </p:nvSpPr>
        <p:spPr/>
        <p:txBody>
          <a:bodyPr/>
          <a:p>
            <a:pPr eaLnBrk="1" hangingPunct="1"/>
            <a:r>
              <a:rPr lang="en-US" u="sng">
                <a:solidFill>
                  <a:srgbClr val="C00000"/>
                </a:solidFill>
              </a:rPr>
              <a:t>Manner</a:t>
            </a:r>
            <a:r>
              <a:rPr lang="en-US">
                <a:solidFill>
                  <a:srgbClr val="C00000"/>
                </a:solidFill>
              </a:rPr>
              <a:t> of death</a:t>
            </a:r>
          </a:p>
        </p:txBody>
      </p:sp>
      <p:sp>
        <p:nvSpPr>
          <p:cNvPr id="1048659" name="Subtitle 2"/>
          <p:cNvSpPr>
            <a:spLocks noGrp="1"/>
          </p:cNvSpPr>
          <p:nvPr>
            <p:ph idx="1"/>
          </p:nvPr>
        </p:nvSpPr>
        <p:spPr>
          <a:xfrm>
            <a:off x="301625" y="1527175"/>
            <a:ext cx="8504238" cy="4572000"/>
          </a:xfrm>
        </p:spPr>
        <p:txBody>
          <a:bodyPr>
            <a:normAutofit/>
          </a:bodyPr>
          <a:p>
            <a:pPr algn="l" eaLnBrk="1" fontAlgn="auto" hangingPunct="1" indent="-320040" marL="320040" rtl="0">
              <a:spcAft>
                <a:spcPts val="0"/>
              </a:spcAft>
              <a:buFont typeface="Wingdings"/>
              <a:buChar char=""/>
            </a:pPr>
            <a:r>
              <a:rPr dirty="0" sz="2400" lang="en-US"/>
              <a:t>In addition to the mode and cause of death, here is also the</a:t>
            </a:r>
            <a:r>
              <a:rPr b="1" dirty="0" sz="2400" lang="en-US"/>
              <a:t> </a:t>
            </a:r>
            <a:r>
              <a:rPr b="1" dirty="0" sz="2400" i="1" lang="en-US" u="sng">
                <a:solidFill>
                  <a:srgbClr val="C00000"/>
                </a:solidFill>
              </a:rPr>
              <a:t>manner of death</a:t>
            </a:r>
            <a:r>
              <a:rPr b="1" dirty="0" sz="2400" lang="en-US"/>
              <a:t>, which is not really a medical decision. </a:t>
            </a:r>
            <a:r>
              <a:rPr dirty="0" sz="2400" lang="en-US"/>
              <a:t>Manner refers to the circumstantial events and is a legal categorization:</a:t>
            </a:r>
          </a:p>
          <a:p>
            <a:pPr algn="l" eaLnBrk="1" fontAlgn="auto" hangingPunct="1" indent="-514350" marL="514350" rtl="0">
              <a:spcAft>
                <a:spcPts val="0"/>
              </a:spcAft>
              <a:buFont typeface="+mj-lt"/>
              <a:buAutoNum type="arabicPeriod"/>
            </a:pPr>
            <a:r>
              <a:rPr dirty="0" sz="2400" lang="en-US">
                <a:solidFill>
                  <a:srgbClr val="C00000"/>
                </a:solidFill>
              </a:rPr>
              <a:t>Natural</a:t>
            </a:r>
            <a:r>
              <a:rPr dirty="0" sz="2400" lang="en-US"/>
              <a:t> ( death results from  some disease )</a:t>
            </a:r>
          </a:p>
          <a:p>
            <a:pPr algn="l" eaLnBrk="1" fontAlgn="auto" hangingPunct="1" indent="-514350" marL="514350" rtl="0">
              <a:spcAft>
                <a:spcPts val="0"/>
              </a:spcAft>
              <a:buFont typeface="+mj-lt"/>
              <a:buAutoNum type="arabicPeriod"/>
            </a:pPr>
            <a:r>
              <a:rPr dirty="0" sz="2400" lang="en-US">
                <a:solidFill>
                  <a:srgbClr val="C00000"/>
                </a:solidFill>
              </a:rPr>
              <a:t>Unnatural</a:t>
            </a:r>
            <a:r>
              <a:rPr dirty="0" sz="2400" lang="en-US"/>
              <a:t> (if results from an injury )		</a:t>
            </a:r>
          </a:p>
          <a:p>
            <a:pPr algn="l" eaLnBrk="1" fontAlgn="auto" hangingPunct="1" indent="0" marL="0" rtl="0">
              <a:spcAft>
                <a:spcPts val="0"/>
              </a:spcAft>
              <a:buNone/>
            </a:pPr>
            <a:r>
              <a:rPr dirty="0" sz="2400" lang="en-US"/>
              <a:t>          Accident 		</a:t>
            </a:r>
          </a:p>
          <a:p>
            <a:pPr algn="l" eaLnBrk="1" fontAlgn="auto" hangingPunct="1" indent="0" marL="0" rtl="0">
              <a:spcAft>
                <a:spcPts val="0"/>
              </a:spcAft>
              <a:buNone/>
            </a:pPr>
            <a:r>
              <a:rPr dirty="0" sz="2400" lang="en-US"/>
              <a:t>          Homicide </a:t>
            </a:r>
          </a:p>
          <a:p>
            <a:pPr algn="l" eaLnBrk="1" fontAlgn="auto" hangingPunct="1" indent="0" marL="0" rtl="0">
              <a:spcAft>
                <a:spcPts val="0"/>
              </a:spcAft>
              <a:buNone/>
            </a:pPr>
            <a:r>
              <a:rPr dirty="0" sz="2400" lang="en-US"/>
              <a:t>          Suicide		</a:t>
            </a:r>
          </a:p>
          <a:p>
            <a:pPr algn="l" eaLnBrk="1" fontAlgn="auto" hangingPunct="1" indent="0" marL="0" rtl="0">
              <a:spcAft>
                <a:spcPts val="0"/>
              </a:spcAft>
              <a:buNone/>
            </a:pPr>
            <a:r>
              <a:rPr dirty="0" sz="2400" lang="en-US"/>
              <a:t>          undetermined (2-5%)	</a:t>
            </a:r>
          </a:p>
          <a:p>
            <a:pPr algn="l" eaLnBrk="1" fontAlgn="auto" hangingPunct="1" indent="-320040" marL="320040" rtl="0">
              <a:spcAft>
                <a:spcPts val="0"/>
              </a:spcAft>
              <a:buFont typeface="Wingdings 2" pitchFamily="18" charset="2"/>
              <a:buNone/>
            </a:pPr>
            <a:endParaRPr dirty="0" sz="2400" lang="en-US"/>
          </a:p>
          <a:p>
            <a:pPr algn="l" eaLnBrk="1" fontAlgn="auto" hangingPunct="1" indent="-320040" marL="320040" rtl="0">
              <a:spcAft>
                <a:spcPts val="0"/>
              </a:spcAft>
              <a:buFont typeface="Wingdings"/>
              <a:buChar char=""/>
            </a:pPr>
            <a:endParaRPr dirty="0" sz="2400" lang="en-US"/>
          </a:p>
          <a:p>
            <a:pPr algn="l" eaLnBrk="1" fontAlgn="auto" hangingPunct="1" indent="-320040" marL="320040" rtl="0">
              <a:spcAft>
                <a:spcPts val="0"/>
              </a:spcAft>
              <a:buFont typeface="Wingdings"/>
              <a:buChar char=""/>
            </a:pPr>
            <a:endParaRPr dirty="0" sz="2400" lang="en-US"/>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8663" name="Rectangle 2"/>
          <p:cNvSpPr>
            <a:spLocks noGrp="1" noChangeArrowheads="1"/>
          </p:cNvSpPr>
          <p:nvPr>
            <p:ph type="title"/>
          </p:nvPr>
        </p:nvSpPr>
        <p:spPr/>
        <p:txBody>
          <a:bodyPr/>
          <a:p>
            <a:pPr eaLnBrk="1" hangingPunct="1" indent="-457200" marL="457200" rtl="0">
              <a:buFont typeface="Wingdings" pitchFamily="2" charset="2"/>
              <a:buChar char="Ø"/>
            </a:pPr>
            <a:r>
              <a:rPr b="1" dirty="0" lang="en-US">
                <a:solidFill>
                  <a:srgbClr val="C00000"/>
                </a:solidFill>
              </a:rPr>
              <a:t>For Example </a:t>
            </a:r>
          </a:p>
        </p:txBody>
      </p:sp>
      <p:sp>
        <p:nvSpPr>
          <p:cNvPr id="1048664" name="Rectangle 3"/>
          <p:cNvSpPr>
            <a:spLocks noGrp="1" noChangeArrowheads="1"/>
          </p:cNvSpPr>
          <p:nvPr>
            <p:ph idx="1"/>
          </p:nvPr>
        </p:nvSpPr>
        <p:spPr>
          <a:xfrm>
            <a:off x="301625" y="1527175"/>
            <a:ext cx="8504238" cy="4572000"/>
          </a:xfrm>
        </p:spPr>
        <p:txBody>
          <a:bodyPr/>
          <a:p>
            <a:pPr algn="l" eaLnBrk="1" hangingPunct="1" indent="0" marL="0" rtl="0">
              <a:buFont typeface="Wingdings 2" pitchFamily="18" charset="2"/>
              <a:buNone/>
            </a:pPr>
            <a:endParaRPr b="1" dirty="0" sz="2400" lang="en-US"/>
          </a:p>
          <a:p>
            <a:pPr algn="l" rtl="0"/>
            <a:r>
              <a:rPr b="1" dirty="0" sz="2400" lang="en-US"/>
              <a:t>An individual can die of </a:t>
            </a:r>
            <a:r>
              <a:rPr b="1" dirty="0" sz="2400" lang="en-US">
                <a:solidFill>
                  <a:srgbClr val="981A1A"/>
                </a:solidFill>
              </a:rPr>
              <a:t>massive hemorrhage</a:t>
            </a:r>
            <a:r>
              <a:rPr b="1" dirty="0" sz="2400" lang="en-US"/>
              <a:t> (the mechanism of death) due to a </a:t>
            </a:r>
            <a:r>
              <a:rPr b="1" dirty="0" sz="2400" lang="en-US">
                <a:solidFill>
                  <a:srgbClr val="981A1A"/>
                </a:solidFill>
              </a:rPr>
              <a:t>gunshot</a:t>
            </a:r>
            <a:r>
              <a:rPr b="1" dirty="0" sz="2400" lang="en-US"/>
              <a:t> wound to the heart (the cause of death), with the manner of death being </a:t>
            </a:r>
            <a:r>
              <a:rPr b="1" dirty="0" sz="2400" lang="en-US">
                <a:solidFill>
                  <a:srgbClr val="981A1A"/>
                </a:solidFill>
              </a:rPr>
              <a:t>homicide</a:t>
            </a:r>
            <a:r>
              <a:rPr b="1" dirty="0" sz="2400" lang="en-US"/>
              <a:t> (somebody shot the individual), </a:t>
            </a:r>
            <a:r>
              <a:rPr b="1" dirty="0" sz="2400" lang="en-US">
                <a:solidFill>
                  <a:srgbClr val="981A1A"/>
                </a:solidFill>
              </a:rPr>
              <a:t>suicide</a:t>
            </a:r>
            <a:r>
              <a:rPr b="1" dirty="0" sz="2400" lang="en-US"/>
              <a:t> (they shot themselves), </a:t>
            </a:r>
            <a:r>
              <a:rPr b="1" dirty="0" sz="2400" lang="en-US">
                <a:solidFill>
                  <a:srgbClr val="981A1A"/>
                </a:solidFill>
              </a:rPr>
              <a:t>accident</a:t>
            </a:r>
            <a:r>
              <a:rPr b="1" dirty="0" sz="2400" lang="en-US"/>
              <a:t> (the weapon fell and discharged), or </a:t>
            </a:r>
            <a:r>
              <a:rPr b="1" dirty="0" sz="2400" lang="en-US">
                <a:solidFill>
                  <a:srgbClr val="981A1A"/>
                </a:solidFill>
              </a:rPr>
              <a:t>undetermined</a:t>
            </a:r>
            <a:r>
              <a:rPr b="1" dirty="0" sz="2400" lang="en-US"/>
              <a:t> (one is not sure what occurred).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668" name="Title 2"/>
          <p:cNvSpPr>
            <a:spLocks noGrp="1"/>
          </p:cNvSpPr>
          <p:nvPr>
            <p:ph type="title"/>
          </p:nvPr>
        </p:nvSpPr>
        <p:spPr/>
        <p:txBody>
          <a:bodyPr/>
          <a:p>
            <a:pPr eaLnBrk="1" hangingPunct="1"/>
            <a:r>
              <a:rPr b="1" lang="en-US">
                <a:solidFill>
                  <a:srgbClr val="C00000"/>
                </a:solidFill>
              </a:rPr>
              <a:t>Body changes after death.</a:t>
            </a:r>
          </a:p>
        </p:txBody>
      </p:sp>
      <p:sp>
        <p:nvSpPr>
          <p:cNvPr id="1048669" name="Subtitle 2"/>
          <p:cNvSpPr>
            <a:spLocks noGrp="1"/>
          </p:cNvSpPr>
          <p:nvPr>
            <p:ph idx="1"/>
          </p:nvPr>
        </p:nvSpPr>
        <p:spPr>
          <a:xfrm>
            <a:off x="301625" y="1527175"/>
            <a:ext cx="8504238" cy="4572000"/>
          </a:xfrm>
        </p:spPr>
        <p:txBody>
          <a:bodyPr>
            <a:normAutofit/>
          </a:bodyPr>
          <a:p>
            <a:pPr algn="l" eaLnBrk="1" fontAlgn="auto" hangingPunct="1" indent="-320040" marL="320040" rtl="0">
              <a:spcAft>
                <a:spcPts val="0"/>
              </a:spcAft>
              <a:buFont typeface="Wingdings"/>
              <a:buChar char=""/>
            </a:pPr>
            <a:r>
              <a:rPr dirty="0" sz="2400" lang="en-US"/>
              <a:t>Initially these changes can only be detected </a:t>
            </a:r>
            <a:r>
              <a:rPr b="1" dirty="0" sz="2400" lang="en-US">
                <a:solidFill>
                  <a:srgbClr val="C00000"/>
                </a:solidFill>
              </a:rPr>
              <a:t>biochemically</a:t>
            </a:r>
            <a:r>
              <a:rPr dirty="0" sz="2400" lang="en-US">
                <a:solidFill>
                  <a:srgbClr val="C00000"/>
                </a:solidFill>
              </a:rPr>
              <a:t> </a:t>
            </a:r>
            <a:r>
              <a:rPr dirty="0" sz="2400" lang="en-US"/>
              <a:t>as the metabolism in the cells alters to </a:t>
            </a:r>
            <a:r>
              <a:rPr dirty="0" sz="2400" lang="en-US" err="1"/>
              <a:t>autolytic</a:t>
            </a:r>
            <a:r>
              <a:rPr dirty="0" sz="2400" lang="en-US"/>
              <a:t> pathways. Eventually the </a:t>
            </a:r>
            <a:r>
              <a:rPr b="1" dirty="0" sz="2400" lang="en-US">
                <a:solidFill>
                  <a:srgbClr val="C00000"/>
                </a:solidFill>
              </a:rPr>
              <a:t>changes become visible </a:t>
            </a:r>
            <a:r>
              <a:rPr dirty="0" sz="2400" lang="en-US"/>
              <a:t>and these visible changes are </a:t>
            </a:r>
            <a:r>
              <a:rPr dirty="0" sz="2400" lang="en-US" u="sng"/>
              <a:t>important for two reasons</a:t>
            </a:r>
            <a:r>
              <a:rPr dirty="0" sz="2400" lang="en-US"/>
              <a:t>:</a:t>
            </a:r>
          </a:p>
          <a:p>
            <a:pPr algn="l" eaLnBrk="1" fontAlgn="auto" hangingPunct="1" indent="0" marL="0" rtl="0">
              <a:spcAft>
                <a:spcPts val="0"/>
              </a:spcAft>
              <a:buFont typeface="Wingdings 2" pitchFamily="18" charset="2"/>
              <a:buNone/>
            </a:pPr>
            <a:endParaRPr dirty="0" sz="2400" lang="en-US"/>
          </a:p>
          <a:p>
            <a:pPr algn="l" eaLnBrk="1" fontAlgn="auto" hangingPunct="1" indent="-514350" marL="514350" rtl="0">
              <a:spcAft>
                <a:spcPts val="0"/>
              </a:spcAft>
              <a:buFont typeface="+mj-lt"/>
              <a:buAutoNum type="arabicPeriod"/>
            </a:pPr>
            <a:r>
              <a:rPr dirty="0" sz="2400" lang="en-US"/>
              <a:t>because a doctor needs to know the </a:t>
            </a:r>
            <a:r>
              <a:rPr dirty="0" sz="2400" lang="en-US">
                <a:solidFill>
                  <a:srgbClr val="C00000"/>
                </a:solidFill>
              </a:rPr>
              <a:t>normal progress of decomposition</a:t>
            </a:r>
            <a:r>
              <a:rPr dirty="0" sz="2400" lang="en-US"/>
              <a:t> so that he does not misinterpret these normal changes for signs of an unnatural death</a:t>
            </a:r>
          </a:p>
          <a:p>
            <a:pPr algn="l" eaLnBrk="1" fontAlgn="auto" hangingPunct="1" indent="-514350" marL="514350" rtl="0">
              <a:spcAft>
                <a:spcPts val="0"/>
              </a:spcAft>
              <a:buFont typeface="+mj-lt"/>
              <a:buAutoNum type="arabicPeriod"/>
            </a:pPr>
            <a:endParaRPr dirty="0" sz="2400" lang="en-US"/>
          </a:p>
          <a:p>
            <a:pPr algn="l" eaLnBrk="1" fontAlgn="auto" hangingPunct="1" indent="-514350" marL="514350" rtl="0">
              <a:spcAft>
                <a:spcPts val="0"/>
              </a:spcAft>
              <a:buFont typeface="+mj-lt"/>
              <a:buAutoNum type="arabicPeriod"/>
            </a:pPr>
            <a:r>
              <a:rPr dirty="0" sz="2400" lang="en-US"/>
              <a:t>because they can be used in determining </a:t>
            </a:r>
            <a:r>
              <a:rPr dirty="0" sz="2400" lang="en-US">
                <a:solidFill>
                  <a:srgbClr val="C00000"/>
                </a:solidFill>
              </a:rPr>
              <a:t>how long the individual has been dead.</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670" name="Rectangle 2"/>
          <p:cNvSpPr>
            <a:spLocks noGrp="1" noChangeArrowheads="1"/>
          </p:cNvSpPr>
          <p:nvPr>
            <p:ph type="title"/>
          </p:nvPr>
        </p:nvSpPr>
        <p:spPr/>
        <p:txBody>
          <a:bodyPr>
            <a:normAutofit/>
          </a:bodyPr>
          <a:p>
            <a:pPr eaLnBrk="1" fontAlgn="auto" hangingPunct="1">
              <a:spcAft>
                <a:spcPts val="0"/>
              </a:spcAft>
            </a:pPr>
            <a:r>
              <a:rPr dirty="0" sz="3600" lang="en-US">
                <a:solidFill>
                  <a:srgbClr val="C00000"/>
                </a:solidFill>
                <a:cs typeface="Aharoni" pitchFamily="2" charset="-79"/>
              </a:rPr>
              <a:t>Post-mortem signs of death can be roughly estimated by:</a:t>
            </a:r>
          </a:p>
        </p:txBody>
      </p:sp>
      <p:sp>
        <p:nvSpPr>
          <p:cNvPr id="1048671" name="Content Placeholder 4"/>
          <p:cNvSpPr>
            <a:spLocks noGrp="1"/>
          </p:cNvSpPr>
          <p:nvPr>
            <p:ph idx="1"/>
          </p:nvPr>
        </p:nvSpPr>
        <p:spPr/>
        <p:txBody>
          <a:bodyPr>
            <a:normAutofit fontScale="86364" lnSpcReduction="20000"/>
          </a:bodyPr>
          <a:p>
            <a:pPr algn="l" rtl="0"/>
            <a:r>
              <a:rPr b="1" dirty="0" sz="3800" lang="en-US" u="sng">
                <a:solidFill>
                  <a:srgbClr val="C00000"/>
                </a:solidFill>
              </a:rPr>
              <a:t>Immediately :</a:t>
            </a:r>
          </a:p>
          <a:p>
            <a:pPr algn="l" indent="-571500" marL="640080" rtl="0">
              <a:buFont typeface="+mj-lt"/>
              <a:buAutoNum type="romanUcPeriod"/>
            </a:pPr>
            <a:r>
              <a:rPr dirty="0" lang="en-US"/>
              <a:t>Insensibility and loss of the voluntary power.</a:t>
            </a:r>
          </a:p>
          <a:p>
            <a:pPr algn="l" indent="-571500" marL="640080" rtl="0">
              <a:buFont typeface="+mj-lt"/>
              <a:buAutoNum type="romanUcPeriod"/>
            </a:pPr>
            <a:r>
              <a:rPr dirty="0" lang="en-US"/>
              <a:t>Cessation of respiration and circulation.</a:t>
            </a:r>
          </a:p>
          <a:p>
            <a:pPr algn="l" rtl="0"/>
            <a:r>
              <a:rPr b="1" dirty="0" sz="3800" lang="en-US" u="sng">
                <a:solidFill>
                  <a:srgbClr val="C00000"/>
                </a:solidFill>
              </a:rPr>
              <a:t>Early  : </a:t>
            </a:r>
          </a:p>
          <a:p>
            <a:pPr algn="l" indent="-571500" marL="640080" rtl="0">
              <a:buFont typeface="+mj-lt"/>
              <a:buAutoNum type="romanUcPeriod"/>
            </a:pPr>
            <a:r>
              <a:rPr dirty="0" lang="en-US"/>
              <a:t>Facial pallor and changes in the skin</a:t>
            </a:r>
          </a:p>
          <a:p>
            <a:pPr algn="l" indent="-571500" marL="640080" rtl="0">
              <a:buFont typeface="+mj-lt"/>
              <a:buAutoNum type="romanUcPeriod"/>
            </a:pPr>
            <a:r>
              <a:rPr dirty="0" lang="en-US"/>
              <a:t>Primary flaccidity of the muscles</a:t>
            </a:r>
          </a:p>
          <a:p>
            <a:pPr algn="l" indent="-571500" marL="640080" rtl="0">
              <a:buFont typeface="+mj-lt"/>
              <a:buAutoNum type="romanUcPeriod"/>
            </a:pPr>
            <a:r>
              <a:rPr dirty="0" lang="en-US"/>
              <a:t>Changes in the eye</a:t>
            </a:r>
          </a:p>
          <a:p>
            <a:pPr algn="l" indent="-571500" marL="640080" rtl="0">
              <a:buFont typeface="+mj-lt"/>
              <a:buAutoNum type="romanUcPeriod"/>
            </a:pPr>
            <a:r>
              <a:rPr dirty="0" lang="en-US" err="1"/>
              <a:t>Algor</a:t>
            </a:r>
            <a:r>
              <a:rPr dirty="0" lang="en-US"/>
              <a:t> mortis (postmortem cooling)</a:t>
            </a:r>
          </a:p>
          <a:p>
            <a:pPr algn="l" indent="-571500" marL="640080" rtl="0">
              <a:buFont typeface="+mj-lt"/>
              <a:buAutoNum type="romanUcPeriod"/>
            </a:pPr>
            <a:r>
              <a:rPr dirty="0" lang="en-US" err="1"/>
              <a:t>Livor</a:t>
            </a:r>
            <a:r>
              <a:rPr dirty="0" lang="en-US"/>
              <a:t> mortis (postmortem hypostasis)</a:t>
            </a:r>
          </a:p>
          <a:p>
            <a:pPr algn="l" indent="-571500" marL="640080" rtl="0">
              <a:buFont typeface="+mj-lt"/>
              <a:buAutoNum type="romanUcPeriod"/>
            </a:pPr>
            <a:r>
              <a:rPr dirty="0" lang="en-US"/>
              <a:t>Rigor mortis (postmortem stiffening)</a:t>
            </a:r>
          </a:p>
          <a:p>
            <a:pPr algn="l" rtl="0"/>
            <a:r>
              <a:rPr b="1" dirty="0" sz="4400" lang="en-US">
                <a:solidFill>
                  <a:srgbClr val="C00000"/>
                </a:solidFill>
                <a:effectLst>
                  <a:outerShdw algn="tl" blurRad="38100" dir="2700000" dist="38100">
                    <a:srgbClr val="000000">
                      <a:alpha val="43137"/>
                    </a:srgbClr>
                  </a:outerShdw>
                </a:effectLst>
              </a:rPr>
              <a:t>Late:</a:t>
            </a:r>
          </a:p>
          <a:p>
            <a:pPr algn="l" indent="-571500" marL="640080" rtl="0">
              <a:buFont typeface="+mj-lt"/>
              <a:buAutoNum type="romanUcPeriod"/>
            </a:pPr>
            <a:r>
              <a:rPr dirty="0" lang="en-US" err="1"/>
              <a:t>Puterfaction</a:t>
            </a:r>
            <a:r>
              <a:rPr dirty="0" lang="en-US"/>
              <a:t> or decomposition</a:t>
            </a:r>
          </a:p>
          <a:p>
            <a:pPr algn="l" indent="-571500" marL="640080" rtl="0">
              <a:buFont typeface="+mj-lt"/>
              <a:buAutoNum type="romanUcPeriod"/>
            </a:pPr>
            <a:r>
              <a:rPr dirty="0" lang="en-US" err="1"/>
              <a:t>Adepocere</a:t>
            </a:r>
            <a:endParaRPr dirty="0" lang="en-US"/>
          </a:p>
          <a:p>
            <a:pPr algn="l" indent="-571500" marL="640080" rtl="0">
              <a:buFont typeface="+mj-lt"/>
              <a:buAutoNum type="romanUcPeriod"/>
            </a:pPr>
            <a:r>
              <a:rPr dirty="0" lang="en-US"/>
              <a:t>Mummification</a:t>
            </a:r>
          </a:p>
          <a:p>
            <a:pPr algn="l" rtl="0"/>
            <a:endParaRPr dirty="0" lang="en-US">
              <a:solidFill>
                <a:srgbClr val="FFC000"/>
              </a:solidFill>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672" name="Title 3"/>
          <p:cNvSpPr>
            <a:spLocks noGrp="1"/>
          </p:cNvSpPr>
          <p:nvPr>
            <p:ph type="title"/>
          </p:nvPr>
        </p:nvSpPr>
        <p:spPr>
          <a:xfrm>
            <a:off x="304800" y="609600"/>
            <a:ext cx="8534400" cy="758825"/>
          </a:xfrm>
        </p:spPr>
        <p:txBody>
          <a:bodyPr>
            <a:normAutofit fontScale="90000"/>
          </a:bodyPr>
          <a:p>
            <a:pPr algn="l" eaLnBrk="1" hangingPunct="1"/>
            <a:r>
              <a:rPr dirty="0" lang="en-US">
                <a:solidFill>
                  <a:srgbClr val="C00000"/>
                </a:solidFill>
                <a:latin typeface="Algerian" pitchFamily="82" charset="0"/>
              </a:rPr>
              <a:t>Early Changes </a:t>
            </a:r>
            <a:br>
              <a:rPr dirty="0" lang="en-US">
                <a:solidFill>
                  <a:srgbClr val="C00000"/>
                </a:solidFill>
              </a:rPr>
            </a:br>
            <a:r>
              <a:rPr dirty="0" lang="en-US">
                <a:solidFill>
                  <a:srgbClr val="C00000"/>
                </a:solidFill>
              </a:rPr>
              <a:t>  </a:t>
            </a:r>
            <a:r>
              <a:rPr b="1" dirty="0" sz="3600" lang="en-US" u="sng">
                <a:solidFill>
                  <a:srgbClr val="C00000"/>
                </a:solidFill>
              </a:rPr>
              <a:t>Eye</a:t>
            </a:r>
          </a:p>
        </p:txBody>
      </p:sp>
      <p:sp>
        <p:nvSpPr>
          <p:cNvPr id="1048673" name="Subtitle 2"/>
          <p:cNvSpPr>
            <a:spLocks noGrp="1"/>
          </p:cNvSpPr>
          <p:nvPr>
            <p:ph idx="1"/>
          </p:nvPr>
        </p:nvSpPr>
        <p:spPr>
          <a:xfrm>
            <a:off x="457200" y="2057400"/>
            <a:ext cx="6403975" cy="3733800"/>
          </a:xfrm>
        </p:spPr>
        <p:txBody>
          <a:bodyPr rtlCol="0">
            <a:normAutofit/>
          </a:bodyPr>
          <a:p>
            <a:pPr algn="l" eaLnBrk="1" fontAlgn="auto" hangingPunct="1" indent="-320040" marL="320040" rtl="0">
              <a:spcAft>
                <a:spcPts val="0"/>
              </a:spcAft>
              <a:buFont typeface="Arial" pitchFamily="34" charset="0"/>
              <a:buChar char="•"/>
            </a:pPr>
            <a:r>
              <a:rPr dirty="0" sz="2000" lang="en-US"/>
              <a:t>Loss of corneal and light </a:t>
            </a:r>
            <a:r>
              <a:rPr b="1" dirty="0" sz="2000" i="1" lang="en-US">
                <a:solidFill>
                  <a:srgbClr val="C00000"/>
                </a:solidFill>
              </a:rPr>
              <a:t>reflexes</a:t>
            </a:r>
            <a:r>
              <a:rPr dirty="0" sz="2000" lang="en-US"/>
              <a:t>.</a:t>
            </a:r>
          </a:p>
          <a:p>
            <a:pPr algn="l" eaLnBrk="1" fontAlgn="auto" hangingPunct="1" indent="-320040" marL="320040" rtl="0">
              <a:spcAft>
                <a:spcPts val="0"/>
              </a:spcAft>
              <a:buFont typeface="Arial" pitchFamily="34" charset="0"/>
              <a:buChar char="•"/>
            </a:pPr>
            <a:r>
              <a:rPr dirty="0" sz="2000" lang="en-US"/>
              <a:t>Opacity of the cornea.</a:t>
            </a:r>
          </a:p>
          <a:p>
            <a:pPr algn="l" eaLnBrk="1" fontAlgn="auto" hangingPunct="1" indent="-320040" marL="320040" rtl="0">
              <a:spcAft>
                <a:spcPts val="0"/>
              </a:spcAft>
              <a:buFont typeface="Arial" pitchFamily="34" charset="0"/>
              <a:buChar char="•"/>
            </a:pPr>
            <a:r>
              <a:rPr b="1" dirty="0" sz="2000" i="1" lang="en-US">
                <a:solidFill>
                  <a:srgbClr val="C00000"/>
                </a:solidFill>
              </a:rPr>
              <a:t>Mid-dilated</a:t>
            </a:r>
            <a:r>
              <a:rPr b="1" dirty="0" sz="2000" i="1" lang="en-US">
                <a:solidFill>
                  <a:schemeClr val="tx2">
                    <a:lumMod val="75000"/>
                  </a:schemeClr>
                </a:solidFill>
              </a:rPr>
              <a:t> </a:t>
            </a:r>
            <a:r>
              <a:rPr dirty="0" sz="2000" lang="en-US"/>
              <a:t>pupils.</a:t>
            </a:r>
          </a:p>
          <a:p>
            <a:pPr algn="l" eaLnBrk="1" fontAlgn="auto" hangingPunct="1" indent="-320040" marL="320040" rtl="0">
              <a:spcAft>
                <a:spcPts val="0"/>
              </a:spcAft>
              <a:buFont typeface="Arial" pitchFamily="34" charset="0"/>
              <a:buChar char="•"/>
            </a:pPr>
            <a:r>
              <a:rPr dirty="0" sz="2000" lang="en-US"/>
              <a:t>Irregular size and shape of the pupils (</a:t>
            </a:r>
            <a:r>
              <a:rPr b="1" dirty="0" sz="2000" i="1" lang="en-US" err="1">
                <a:solidFill>
                  <a:srgbClr val="C00000"/>
                </a:solidFill>
              </a:rPr>
              <a:t>anisocoria</a:t>
            </a:r>
            <a:r>
              <a:rPr dirty="0" sz="2000" lang="en-US"/>
              <a:t>). (Due to rigor  mortis )</a:t>
            </a:r>
          </a:p>
          <a:p>
            <a:pPr algn="l" eaLnBrk="1" fontAlgn="auto" hangingPunct="1" indent="-320040" marL="320040" rtl="0">
              <a:spcAft>
                <a:spcPts val="0"/>
              </a:spcAft>
              <a:buFont typeface="Arial" pitchFamily="34" charset="0"/>
              <a:buChar char="•"/>
            </a:pPr>
            <a:r>
              <a:rPr dirty="0" sz="2000" lang="en-US">
                <a:solidFill>
                  <a:schemeClr val="tx2">
                    <a:lumMod val="75000"/>
                  </a:schemeClr>
                </a:solidFill>
              </a:rPr>
              <a:t>loss of intraocular tension</a:t>
            </a:r>
            <a:r>
              <a:rPr dirty="0" sz="2000" lang="en-US"/>
              <a:t>. ( because it is depends upon the arterial pressure)</a:t>
            </a:r>
          </a:p>
          <a:p>
            <a:pPr algn="l" eaLnBrk="1" fontAlgn="auto" hangingPunct="1" indent="-320040" marL="320040" rtl="0">
              <a:spcAft>
                <a:spcPts val="0"/>
              </a:spcAft>
              <a:buFont typeface="Arial" pitchFamily="34" charset="0"/>
              <a:buChar char="•"/>
            </a:pPr>
            <a:r>
              <a:rPr dirty="0" sz="2000" lang="en-US"/>
              <a:t>The retinal vessels show the break up or fragmentation of the columns of blood, which is called ‘</a:t>
            </a:r>
            <a:r>
              <a:rPr b="1" dirty="0" sz="2000" lang="en-US">
                <a:solidFill>
                  <a:srgbClr val="C00000"/>
                </a:solidFill>
              </a:rPr>
              <a:t>trucking</a:t>
            </a:r>
            <a:r>
              <a:rPr dirty="0" sz="2000" lang="en-US">
                <a:solidFill>
                  <a:schemeClr val="tx2">
                    <a:lumMod val="75000"/>
                  </a:schemeClr>
                </a:solidFill>
              </a:rPr>
              <a:t>’</a:t>
            </a:r>
            <a:r>
              <a:rPr dirty="0" sz="2000" lang="en-US"/>
              <a:t> or ‘</a:t>
            </a:r>
            <a:r>
              <a:rPr b="1" dirty="0" sz="2000" lang="en-US">
                <a:solidFill>
                  <a:srgbClr val="C00000"/>
                </a:solidFill>
              </a:rPr>
              <a:t>shunting</a:t>
            </a:r>
            <a:r>
              <a:rPr dirty="0" sz="2000" lang="en-US">
                <a:solidFill>
                  <a:srgbClr val="C00000"/>
                </a:solidFill>
              </a:rPr>
              <a:t>’( the earliest positive sign of death)</a:t>
            </a:r>
          </a:p>
          <a:p>
            <a:pPr algn="l" eaLnBrk="1" fontAlgn="auto" hangingPunct="1" indent="-320040" marL="320040" rtl="0">
              <a:spcAft>
                <a:spcPts val="0"/>
              </a:spcAft>
              <a:buFont typeface="Arial" pitchFamily="34" charset="0"/>
              <a:buChar char="•"/>
            </a:pPr>
            <a:endParaRPr dirty="0" sz="2000" lang="en-US"/>
          </a:p>
          <a:p>
            <a:pPr algn="l" eaLnBrk="1" fontAlgn="auto" hangingPunct="1" indent="-320040" marL="320040" rtl="0">
              <a:spcAft>
                <a:spcPts val="0"/>
              </a:spcAft>
              <a:buFont typeface="Arial" pitchFamily="34" charset="0"/>
              <a:buChar char="•"/>
            </a:pPr>
            <a:endParaRPr dirty="0" sz="2000" lang="en-US"/>
          </a:p>
        </p:txBody>
      </p:sp>
      <p:pic>
        <p:nvPicPr>
          <p:cNvPr id="2097154" name="Picture 2" descr="C:\Users\Maab\Desktop\images.jpg"/>
          <p:cNvPicPr>
            <a:picLocks noChangeAspect="1" noChangeArrowheads="1"/>
          </p:cNvPicPr>
          <p:nvPr/>
        </p:nvPicPr>
        <p:blipFill>
          <a:blip xmlns:r="http://schemas.openxmlformats.org/officeDocument/2006/relationships" r:embed="rId1" cstate="print"/>
          <a:srcRect/>
          <a:stretch>
            <a:fillRect/>
          </a:stretch>
        </p:blipFill>
        <p:spPr bwMode="auto">
          <a:xfrm>
            <a:off x="6400801" y="1006258"/>
            <a:ext cx="2672348" cy="1905000"/>
          </a:xfrm>
          <a:prstGeom prst="rect"/>
          <a:noFill/>
          <a:ln w="9525">
            <a:noFill/>
            <a:miter lim="800000"/>
            <a:headEnd/>
            <a:tailEnd/>
          </a:ln>
        </p:spPr>
      </p:pic>
      <p:pic>
        <p:nvPicPr>
          <p:cNvPr id="2097155" name="Picture 2" descr="C:\Users\Maab\Desktop\OM861a.jpg"/>
          <p:cNvPicPr>
            <a:picLocks noChangeAspect="1" noChangeArrowheads="1"/>
          </p:cNvPicPr>
          <p:nvPr/>
        </p:nvPicPr>
        <p:blipFill>
          <a:blip xmlns:r="http://schemas.openxmlformats.org/officeDocument/2006/relationships" r:embed="rId2" cstate="print"/>
          <a:srcRect/>
          <a:stretch>
            <a:fillRect/>
          </a:stretch>
        </p:blipFill>
        <p:spPr bwMode="auto">
          <a:xfrm>
            <a:off x="6629401" y="3962400"/>
            <a:ext cx="2514600" cy="2514600"/>
          </a:xfrm>
          <a:prstGeom prst="rect"/>
          <a:noFill/>
          <a:ln w="9525">
            <a:noFill/>
            <a:miter lim="800000"/>
            <a:headEnd/>
            <a:tailEnd/>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02" name="Title 1"/>
          <p:cNvSpPr>
            <a:spLocks noGrp="1"/>
          </p:cNvSpPr>
          <p:nvPr>
            <p:ph type="title"/>
          </p:nvPr>
        </p:nvSpPr>
        <p:spPr>
          <a:xfrm>
            <a:off x="457200" y="381000"/>
            <a:ext cx="8534400" cy="758825"/>
          </a:xfrm>
        </p:spPr>
        <p:txBody>
          <a:bodyPr rtlCol="0">
            <a:normAutofit fontScale="90000"/>
          </a:bodyPr>
          <a:p>
            <a:pPr eaLnBrk="1" fontAlgn="auto" hangingPunct="1">
              <a:spcAft>
                <a:spcPts val="0"/>
              </a:spcAft>
            </a:pPr>
            <a:r>
              <a:rPr dirty="0" lang="en-US">
                <a:solidFill>
                  <a:schemeClr val="tx1"/>
                </a:solidFill>
                <a:latin typeface="+mn-lt"/>
                <a:ea typeface="GungsuhChe" pitchFamily="49" charset="-127"/>
              </a:rPr>
              <a:t>The 7 </a:t>
            </a:r>
            <a:r>
              <a:rPr dirty="0" sz="7300" lang="en-US" u="sng">
                <a:solidFill>
                  <a:schemeClr val="tx1"/>
                </a:solidFill>
                <a:latin typeface="+mn-lt"/>
                <a:ea typeface="GungsuhChe" pitchFamily="49" charset="-127"/>
              </a:rPr>
              <a:t>Life</a:t>
            </a:r>
            <a:r>
              <a:rPr dirty="0" sz="2700" lang="en-US">
                <a:solidFill>
                  <a:schemeClr val="tx1"/>
                </a:solidFill>
                <a:latin typeface="+mn-lt"/>
                <a:ea typeface="GungsuhChe" pitchFamily="49" charset="-127"/>
              </a:rPr>
              <a:t> </a:t>
            </a:r>
            <a:r>
              <a:rPr dirty="0" lang="en-US">
                <a:solidFill>
                  <a:schemeClr val="tx1"/>
                </a:solidFill>
                <a:latin typeface="+mn-lt"/>
                <a:ea typeface="GungsuhChe" pitchFamily="49" charset="-127"/>
              </a:rPr>
              <a:t>Processes</a:t>
            </a:r>
          </a:p>
        </p:txBody>
      </p:sp>
      <p:sp>
        <p:nvSpPr>
          <p:cNvPr id="1048603" name="Content Placeholder 3"/>
          <p:cNvSpPr>
            <a:spLocks noGrp="1"/>
          </p:cNvSpPr>
          <p:nvPr>
            <p:ph idx="1"/>
          </p:nvPr>
        </p:nvSpPr>
        <p:spPr>
          <a:xfrm>
            <a:off x="301625" y="1527175"/>
            <a:ext cx="8504238" cy="4572000"/>
          </a:xfrm>
        </p:spPr>
        <p:txBody>
          <a:bodyPr/>
          <a:p>
            <a:pPr algn="l" indent="-514350" marL="514350">
              <a:buNone/>
            </a:pPr>
            <a:r>
              <a:rPr dirty="0" lang="en-US"/>
              <a:t>-Movement</a:t>
            </a:r>
          </a:p>
          <a:p>
            <a:pPr algn="l" indent="-514350" marL="514350">
              <a:buNone/>
            </a:pPr>
            <a:r>
              <a:rPr dirty="0" lang="en-US"/>
              <a:t>-Reproduction</a:t>
            </a:r>
          </a:p>
          <a:p>
            <a:pPr algn="l" indent="-514350" marL="514350">
              <a:buNone/>
            </a:pPr>
            <a:r>
              <a:rPr dirty="0" lang="en-US"/>
              <a:t>-Growth</a:t>
            </a:r>
          </a:p>
          <a:p>
            <a:pPr algn="l" indent="-514350" marL="514350">
              <a:buNone/>
            </a:pPr>
            <a:r>
              <a:rPr dirty="0" lang="en-US"/>
              <a:t>-Respiration</a:t>
            </a:r>
          </a:p>
          <a:p>
            <a:pPr algn="l" indent="-514350" marL="514350">
              <a:buNone/>
            </a:pPr>
            <a:r>
              <a:rPr dirty="0" lang="en-US"/>
              <a:t>-Nutrition </a:t>
            </a:r>
          </a:p>
          <a:p>
            <a:pPr algn="l" indent="-514350" marL="514350">
              <a:buNone/>
            </a:pPr>
            <a:r>
              <a:rPr dirty="0" lang="en-US"/>
              <a:t>-Excretion</a:t>
            </a:r>
          </a:p>
          <a:p>
            <a:pPr algn="l" indent="-514350" marL="514350">
              <a:buNone/>
            </a:pPr>
            <a:r>
              <a:rPr dirty="0" lang="en-US"/>
              <a:t>-Sensitivity </a:t>
            </a:r>
          </a:p>
        </p:txBody>
      </p:sp>
      <p:sp>
        <p:nvSpPr>
          <p:cNvPr id="1048604" name="TextBox 4"/>
          <p:cNvSpPr txBox="1">
            <a:spLocks noChangeArrowheads="1"/>
          </p:cNvSpPr>
          <p:nvPr/>
        </p:nvSpPr>
        <p:spPr bwMode="auto">
          <a:xfrm>
            <a:off x="3581400" y="1828800"/>
            <a:ext cx="4251960" cy="1666241"/>
          </a:xfrm>
          <a:prstGeom prst="rect"/>
          <a:noFill/>
          <a:ln w="76200">
            <a:solidFill>
              <a:srgbClr val="002060"/>
            </a:solidFill>
            <a:prstDash val="sysDash"/>
            <a:miter lim="800000"/>
            <a:headEnd/>
            <a:tailEnd/>
          </a:ln>
          <a:effectLst>
            <a:innerShdw blurRad="63500" dir="10800000" dist="50800">
              <a:prstClr val="black">
                <a:alpha val="50000"/>
              </a:prstClr>
            </a:innerShdw>
          </a:effectLst>
        </p:spPr>
        <p:txBody>
          <a:bodyPr wrap="square">
            <a:spAutoFit/>
          </a:bodyPr>
          <a:lstStyle>
            <a:lvl1pPr eaLnBrk="0" hangingPunct="0">
              <a:defRPr>
                <a:solidFill>
                  <a:schemeClr val="tx1"/>
                </a:solidFill>
                <a:latin typeface="Arial" pitchFamily="34" charset="0"/>
                <a:cs typeface="Arial" pitchFamily="34" charset="0"/>
              </a:defRPr>
            </a:lvl1pPr>
            <a:lvl2pPr eaLnBrk="0" hangingPunct="0" indent="-285750" marL="742950">
              <a:defRPr>
                <a:solidFill>
                  <a:schemeClr val="tx1"/>
                </a:solidFill>
                <a:latin typeface="Arial" pitchFamily="34" charset="0"/>
                <a:cs typeface="Arial" pitchFamily="34" charset="0"/>
              </a:defRPr>
            </a:lvl2pPr>
            <a:lvl3pPr eaLnBrk="0" hangingPunct="0" indent="-228600" marL="1143000">
              <a:defRPr>
                <a:solidFill>
                  <a:schemeClr val="tx1"/>
                </a:solidFill>
                <a:latin typeface="Arial" pitchFamily="34" charset="0"/>
                <a:cs typeface="Arial" pitchFamily="34" charset="0"/>
              </a:defRPr>
            </a:lvl3pPr>
            <a:lvl4pPr eaLnBrk="0" hangingPunct="0" indent="-228600" marL="1600200">
              <a:defRPr>
                <a:solidFill>
                  <a:schemeClr val="tx1"/>
                </a:solidFill>
                <a:latin typeface="Arial" pitchFamily="34" charset="0"/>
                <a:cs typeface="Arial" pitchFamily="34" charset="0"/>
              </a:defRPr>
            </a:lvl4pPr>
            <a:lvl5pPr eaLnBrk="0" hangingPunct="0" indent="-228600" marL="2057400">
              <a:defRPr>
                <a:solidFill>
                  <a:schemeClr val="tx1"/>
                </a:solidFill>
                <a:latin typeface="Arial" pitchFamily="34" charset="0"/>
                <a:cs typeface="Arial" pitchFamily="34" charset="0"/>
              </a:defRPr>
            </a:lvl5pPr>
            <a:lvl6pPr eaLnBrk="0" fontAlgn="base" hangingPunct="0" indent="-228600" marL="2514600">
              <a:spcBef>
                <a:spcPct val="0"/>
              </a:spcBef>
              <a:spcAft>
                <a:spcPct val="0"/>
              </a:spcAft>
              <a:defRPr>
                <a:solidFill>
                  <a:schemeClr val="tx1"/>
                </a:solidFill>
                <a:latin typeface="Arial" pitchFamily="34" charset="0"/>
                <a:cs typeface="Arial" pitchFamily="34" charset="0"/>
              </a:defRPr>
            </a:lvl6pPr>
            <a:lvl7pPr eaLnBrk="0" fontAlgn="base" hangingPunct="0" indent="-228600" marL="2971800">
              <a:spcBef>
                <a:spcPct val="0"/>
              </a:spcBef>
              <a:spcAft>
                <a:spcPct val="0"/>
              </a:spcAft>
              <a:defRPr>
                <a:solidFill>
                  <a:schemeClr val="tx1"/>
                </a:solidFill>
                <a:latin typeface="Arial" pitchFamily="34" charset="0"/>
                <a:cs typeface="Arial" pitchFamily="34" charset="0"/>
              </a:defRPr>
            </a:lvl7pPr>
            <a:lvl8pPr eaLnBrk="0" fontAlgn="base" hangingPunct="0" indent="-228600" marL="3429000">
              <a:spcBef>
                <a:spcPct val="0"/>
              </a:spcBef>
              <a:spcAft>
                <a:spcPct val="0"/>
              </a:spcAft>
              <a:defRPr>
                <a:solidFill>
                  <a:schemeClr val="tx1"/>
                </a:solidFill>
                <a:latin typeface="Arial" pitchFamily="34" charset="0"/>
                <a:cs typeface="Arial" pitchFamily="34" charset="0"/>
              </a:defRPr>
            </a:lvl8pPr>
            <a:lvl9pPr eaLnBrk="0" fontAlgn="base" hangingPunct="0" indent="-228600" marL="3886200">
              <a:spcBef>
                <a:spcPct val="0"/>
              </a:spcBef>
              <a:spcAft>
                <a:spcPct val="0"/>
              </a:spcAft>
              <a:defRPr>
                <a:solidFill>
                  <a:schemeClr val="tx1"/>
                </a:solidFill>
                <a:latin typeface="Arial" pitchFamily="34" charset="0"/>
                <a:cs typeface="Arial" pitchFamily="34" charset="0"/>
              </a:defRPr>
            </a:lvl9pPr>
          </a:lstStyle>
          <a:p>
            <a:pPr algn="ctr" eaLnBrk="1" hangingPunct="1"/>
            <a:r>
              <a:rPr b="1" dirty="0" sz="4000" lang="en-US" u="sng">
                <a:latin typeface="Tw Cen MT" pitchFamily="34" charset="0"/>
                <a:ea typeface="GungsuhChe" pitchFamily="49" charset="-127"/>
              </a:rPr>
              <a:t>Death</a:t>
            </a:r>
            <a:endParaRPr dirty="0" sz="4000" lang="en-US">
              <a:latin typeface="Tw Cen MT" pitchFamily="34" charset="0"/>
            </a:endParaRPr>
          </a:p>
          <a:p>
            <a:pPr algn="ctr" eaLnBrk="1" hangingPunct="1"/>
            <a:endParaRPr dirty="0" lang="en-US">
              <a:latin typeface="Calibri" pitchFamily="34" charset="0"/>
            </a:endParaRPr>
          </a:p>
          <a:p>
            <a:pPr algn="ctr" eaLnBrk="1" hangingPunct="1"/>
            <a:r>
              <a:rPr dirty="0" sz="2400" lang="en-US">
                <a:latin typeface="Calibri" pitchFamily="34" charset="0"/>
              </a:rPr>
              <a:t>The </a:t>
            </a:r>
            <a:r>
              <a:rPr dirty="0" sz="2400" lang="en-US" u="sng">
                <a:solidFill>
                  <a:srgbClr val="C00000"/>
                </a:solidFill>
                <a:latin typeface="Calibri" pitchFamily="34" charset="0"/>
              </a:rPr>
              <a:t>absence</a:t>
            </a:r>
            <a:r>
              <a:rPr dirty="0" sz="2400" lang="en-US">
                <a:solidFill>
                  <a:srgbClr val="C00000"/>
                </a:solidFill>
                <a:latin typeface="Calibri" pitchFamily="34" charset="0"/>
              </a:rPr>
              <a:t> </a:t>
            </a:r>
            <a:r>
              <a:rPr dirty="0" sz="2400" lang="en-US">
                <a:latin typeface="Calibri" pitchFamily="34" charset="0"/>
              </a:rPr>
              <a:t>of the 7 vital life processes!</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677" name="Content Placeholder 2"/>
          <p:cNvSpPr>
            <a:spLocks noGrp="1"/>
          </p:cNvSpPr>
          <p:nvPr>
            <p:ph idx="1"/>
          </p:nvPr>
        </p:nvSpPr>
        <p:spPr>
          <a:xfrm>
            <a:off x="381000" y="457200"/>
            <a:ext cx="7772400" cy="2819400"/>
          </a:xfrm>
        </p:spPr>
        <p:txBody>
          <a:bodyPr>
            <a:normAutofit fontScale="95455" lnSpcReduction="20000"/>
          </a:bodyPr>
          <a:p>
            <a:pPr algn="l" rtl="0"/>
            <a:r>
              <a:rPr dirty="0" sz="3200" lang="en-US"/>
              <a:t>Eyelids usually closed </a:t>
            </a:r>
            <a:r>
              <a:rPr b="1" dirty="0" sz="3200" i="1" lang="en-US">
                <a:solidFill>
                  <a:srgbClr val="C00000"/>
                </a:solidFill>
              </a:rPr>
              <a:t>incompletely</a:t>
            </a:r>
            <a:r>
              <a:rPr dirty="0" sz="3200" lang="en-US">
                <a:solidFill>
                  <a:schemeClr val="tx2">
                    <a:lumMod val="75000"/>
                  </a:schemeClr>
                </a:solidFill>
              </a:rPr>
              <a:t>.( due to primary flaccidity of the muscle )</a:t>
            </a:r>
            <a:endParaRPr b="1" dirty="0" sz="3200" i="1" lang="ar-JO">
              <a:solidFill>
                <a:schemeClr val="tx2">
                  <a:lumMod val="75000"/>
                </a:schemeClr>
              </a:solidFill>
            </a:endParaRPr>
          </a:p>
          <a:p>
            <a:pPr algn="l" rtl="0">
              <a:buNone/>
            </a:pPr>
            <a:r>
              <a:rPr b="1" dirty="0" sz="3200" i="1" lang="en-US"/>
              <a:t>  </a:t>
            </a:r>
            <a:r>
              <a:rPr b="1" dirty="0" sz="3200" i="1" lang="en-US" err="1">
                <a:solidFill>
                  <a:srgbClr val="C00000"/>
                </a:solidFill>
              </a:rPr>
              <a:t>Tache</a:t>
            </a:r>
            <a:r>
              <a:rPr b="1" dirty="0" sz="3200" i="1" lang="en-US">
                <a:solidFill>
                  <a:srgbClr val="C00000"/>
                </a:solidFill>
              </a:rPr>
              <a:t> noire</a:t>
            </a:r>
            <a:r>
              <a:rPr dirty="0" sz="3200" lang="en-US"/>
              <a:t>: where the sclera remains exposed to air, two black triangular spots appear at each side of the cornea (due to drying).</a:t>
            </a:r>
          </a:p>
          <a:p>
            <a:pPr algn="l" rtl="0"/>
            <a:endParaRPr dirty="0" lang="ar-JO"/>
          </a:p>
        </p:txBody>
      </p:sp>
      <p:pic>
        <p:nvPicPr>
          <p:cNvPr id="2097156" name="Picture 3"/>
          <p:cNvPicPr>
            <a:picLocks noChangeAspect="1" noChangeArrowheads="1"/>
          </p:cNvPicPr>
          <p:nvPr/>
        </p:nvPicPr>
        <p:blipFill>
          <a:blip xmlns:r="http://schemas.openxmlformats.org/officeDocument/2006/relationships" r:embed="rId1" cstate="print"/>
          <a:srcRect/>
          <a:stretch>
            <a:fillRect/>
          </a:stretch>
        </p:blipFill>
        <p:spPr bwMode="auto">
          <a:xfrm>
            <a:off x="4417265" y="3352800"/>
            <a:ext cx="3935186" cy="2743200"/>
          </a:xfrm>
          <a:prstGeom prst="rect"/>
          <a:noFill/>
          <a:ln w="9525">
            <a:noFill/>
            <a:miter lim="800000"/>
            <a:headEnd/>
            <a:tailEnd/>
          </a:ln>
        </p:spPr>
      </p:pic>
      <p:pic>
        <p:nvPicPr>
          <p:cNvPr id="2097157" name="Picture 4" descr="tachenoir"/>
          <p:cNvPicPr>
            <a:picLocks noChangeAspect="1" noChangeArrowheads="1"/>
          </p:cNvPicPr>
          <p:nvPr/>
        </p:nvPicPr>
        <p:blipFill>
          <a:blip xmlns:r="http://schemas.openxmlformats.org/officeDocument/2006/relationships" r:embed="rId2" cstate="print"/>
          <a:srcRect/>
          <a:stretch>
            <a:fillRect/>
          </a:stretch>
        </p:blipFill>
        <p:spPr bwMode="auto">
          <a:xfrm>
            <a:off x="685800" y="3352800"/>
            <a:ext cx="3718939" cy="2605829"/>
          </a:xfrm>
          <a:prstGeom prst="rect"/>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678" name="Title 2"/>
          <p:cNvSpPr>
            <a:spLocks noGrp="1"/>
          </p:cNvSpPr>
          <p:nvPr>
            <p:ph type="title"/>
          </p:nvPr>
        </p:nvSpPr>
        <p:spPr>
          <a:xfrm>
            <a:off x="32359" y="381000"/>
            <a:ext cx="7772400" cy="762000"/>
          </a:xfrm>
        </p:spPr>
        <p:txBody>
          <a:bodyPr/>
          <a:p>
            <a:pPr algn="ctr" eaLnBrk="1" hangingPunct="1"/>
            <a:r>
              <a:rPr dirty="0" lang="en-US">
                <a:solidFill>
                  <a:srgbClr val="C00000"/>
                </a:solidFill>
              </a:rPr>
              <a:t>Muscles</a:t>
            </a:r>
          </a:p>
        </p:txBody>
      </p:sp>
      <p:sp>
        <p:nvSpPr>
          <p:cNvPr id="1048679" name="Subtitle 2"/>
          <p:cNvSpPr>
            <a:spLocks noGrp="1"/>
          </p:cNvSpPr>
          <p:nvPr>
            <p:ph idx="1"/>
          </p:nvPr>
        </p:nvSpPr>
        <p:spPr>
          <a:xfrm>
            <a:off x="0" y="1196237"/>
            <a:ext cx="8088573" cy="2156563"/>
          </a:xfrm>
        </p:spPr>
        <p:txBody>
          <a:bodyPr>
            <a:normAutofit/>
          </a:bodyPr>
          <a:p>
            <a:pPr indent="-319088" marL="319088"/>
            <a:r>
              <a:rPr dirty="0" sz="1800" lang="en-US"/>
              <a:t>The muscles rapidly become flaccid </a:t>
            </a:r>
            <a:r>
              <a:rPr dirty="0" sz="1800" lang="en-US">
                <a:solidFill>
                  <a:srgbClr val="C00000"/>
                </a:solidFill>
              </a:rPr>
              <a:t>(</a:t>
            </a:r>
            <a:r>
              <a:rPr b="1" dirty="0" sz="1800" lang="en-US">
                <a:solidFill>
                  <a:srgbClr val="C00000"/>
                </a:solidFill>
              </a:rPr>
              <a:t>primary flaccidity</a:t>
            </a:r>
            <a:r>
              <a:rPr dirty="0" sz="1800" lang="en-US">
                <a:solidFill>
                  <a:srgbClr val="C00000"/>
                </a:solidFill>
              </a:rPr>
              <a:t>), </a:t>
            </a:r>
            <a:r>
              <a:rPr dirty="0" sz="1800" lang="en-US"/>
              <a:t>with complete loss of tone, but they may retain their reactivity and may respond to touch and other forms of stimulation for some hours after cardiac arrest.</a:t>
            </a:r>
          </a:p>
          <a:p>
            <a:pPr indent="-319088" marL="319088"/>
            <a:r>
              <a:rPr dirty="0" sz="1800" lang="en-US"/>
              <a:t> Discharges of the dying motor neurons may stimulate </a:t>
            </a:r>
            <a:r>
              <a:rPr b="1" dirty="0" sz="1800" lang="en-US">
                <a:solidFill>
                  <a:srgbClr val="C00000"/>
                </a:solidFill>
              </a:rPr>
              <a:t>small groups of muscle cells and lead to focal twitching</a:t>
            </a:r>
            <a:r>
              <a:rPr dirty="0" sz="1800" lang="en-US"/>
              <a:t>, although these decrease with time.</a:t>
            </a:r>
          </a:p>
          <a:p>
            <a:pPr indent="-319088" marL="319088"/>
            <a:r>
              <a:rPr dirty="0" sz="1800" lang="en-US"/>
              <a:t>Loss of muscle tone </a:t>
            </a:r>
            <a:r>
              <a:rPr dirty="0" sz="1800" lang="en-US">
                <a:solidFill>
                  <a:srgbClr val="C00000"/>
                </a:solidFill>
              </a:rPr>
              <a:t>in </a:t>
            </a:r>
            <a:r>
              <a:rPr b="1" dirty="0" sz="1800" lang="en-US" u="sng">
                <a:solidFill>
                  <a:srgbClr val="C00000"/>
                </a:solidFill>
              </a:rPr>
              <a:t>the sphincters </a:t>
            </a:r>
            <a:r>
              <a:rPr dirty="0" sz="1800" lang="en-US"/>
              <a:t>may result in </a:t>
            </a:r>
            <a:r>
              <a:rPr b="1" dirty="0" sz="1800" lang="en-US">
                <a:solidFill>
                  <a:srgbClr val="C00000"/>
                </a:solidFill>
              </a:rPr>
              <a:t>voiding</a:t>
            </a:r>
            <a:r>
              <a:rPr dirty="0" sz="1800" lang="en-US">
                <a:solidFill>
                  <a:srgbClr val="C00000"/>
                </a:solidFill>
              </a:rPr>
              <a:t> </a:t>
            </a:r>
            <a:r>
              <a:rPr dirty="0" sz="1800" lang="en-US"/>
              <a:t>of urine</a:t>
            </a:r>
            <a:r>
              <a:rPr dirty="0" sz="1600" lang="en-US"/>
              <a:t>; this is such a common finding that</a:t>
            </a:r>
          </a:p>
          <a:p>
            <a:pPr algn="l" indent="-319088" marL="319088" rtl="0">
              <a:buFont typeface="Arial" pitchFamily="34" charset="0"/>
              <a:buChar char="•"/>
            </a:pPr>
            <a:endParaRPr dirty="0" sz="1800" lang="en-US"/>
          </a:p>
          <a:p>
            <a:pPr algn="l" indent="-319088" marL="319088" rtl="0">
              <a:buFont typeface="Arial" pitchFamily="34" charset="0"/>
              <a:buChar char="•"/>
            </a:pPr>
            <a:endParaRPr dirty="0" sz="1800" lang="en-US"/>
          </a:p>
          <a:p>
            <a:pPr algn="l" indent="-319088" marL="319088" rtl="0">
              <a:buFont typeface="Arial" pitchFamily="34" charset="0"/>
              <a:buChar char="•"/>
            </a:pPr>
            <a:endParaRPr dirty="0" sz="1800" lang="en-US"/>
          </a:p>
          <a:p>
            <a:pPr algn="l" indent="-319088" marL="319088" rtl="0">
              <a:buFont typeface="Arial" pitchFamily="34" charset="0"/>
              <a:buChar char="•"/>
            </a:pPr>
            <a:endParaRPr dirty="0" sz="1800" lang="en-US"/>
          </a:p>
          <a:p>
            <a:pPr algn="l" indent="-319088" marL="319088" rtl="0">
              <a:buFont typeface="Arial" pitchFamily="34" charset="0"/>
              <a:buChar char="•"/>
            </a:pPr>
            <a:endParaRPr dirty="0" sz="1800" lang="en-US"/>
          </a:p>
          <a:p>
            <a:pPr algn="l" eaLnBrk="1" hangingPunct="1" indent="-319088" marL="319088" rtl="0">
              <a:buFont typeface="Arial" pitchFamily="34" charset="0"/>
              <a:buChar char="•"/>
            </a:pPr>
            <a:endParaRPr dirty="0" sz="1800" lang="en-US"/>
          </a:p>
        </p:txBody>
      </p:sp>
      <p:sp>
        <p:nvSpPr>
          <p:cNvPr id="1048680" name="Title 2"/>
          <p:cNvSpPr txBox="1"/>
          <p:nvPr/>
        </p:nvSpPr>
        <p:spPr bwMode="auto">
          <a:xfrm>
            <a:off x="85128" y="3352800"/>
            <a:ext cx="7848600" cy="640569"/>
          </a:xfrm>
          <a:prstGeom prst="rect"/>
          <a:noFill/>
          <a:ln w="9525">
            <a:noFill/>
            <a:miter lim="800000"/>
            <a:headEnd/>
            <a:tailEnd/>
          </a:ln>
        </p:spPr>
        <p:txBody>
          <a:bodyPr anchor="b"/>
          <a:p>
            <a:r>
              <a:rPr dirty="0" sz="3300" lang="en-US">
                <a:solidFill>
                  <a:srgbClr val="C49500"/>
                </a:solidFill>
                <a:latin typeface="Georgia" pitchFamily="18" charset="0"/>
              </a:rPr>
              <a:t>  </a:t>
            </a:r>
          </a:p>
          <a:p>
            <a:pPr algn="ctr"/>
            <a:r>
              <a:rPr dirty="0" sz="4800" lang="en-US">
                <a:solidFill>
                  <a:srgbClr val="C00000"/>
                </a:solidFill>
                <a:latin typeface="Georgia" pitchFamily="18" charset="0"/>
              </a:rPr>
              <a:t>Skin</a:t>
            </a:r>
          </a:p>
        </p:txBody>
      </p:sp>
      <p:sp>
        <p:nvSpPr>
          <p:cNvPr id="1048681" name="Subtitle 2"/>
          <p:cNvSpPr txBox="1"/>
          <p:nvPr/>
        </p:nvSpPr>
        <p:spPr bwMode="auto">
          <a:xfrm>
            <a:off x="27140" y="3993369"/>
            <a:ext cx="8504238" cy="2389187"/>
          </a:xfrm>
          <a:prstGeom prst="rect"/>
          <a:noFill/>
          <a:ln w="9525">
            <a:noFill/>
            <a:miter lim="800000"/>
            <a:headEnd/>
            <a:tailEnd/>
          </a:ln>
        </p:spPr>
        <p:txBody>
          <a:bodyPr/>
          <a:p>
            <a:pPr indent="-273050" marL="273050">
              <a:spcBef>
                <a:spcPct val="20000"/>
              </a:spcBef>
              <a:buClr>
                <a:schemeClr val="accent1"/>
              </a:buClr>
              <a:buSzPct val="85000"/>
              <a:buFont typeface="Wingdings 2" pitchFamily="18" charset="2"/>
              <a:buChar char=""/>
            </a:pPr>
            <a:r>
              <a:rPr dirty="0" lang="en-US">
                <a:latin typeface="Georgia" pitchFamily="18" charset="0"/>
              </a:rPr>
              <a:t>The </a:t>
            </a:r>
            <a:r>
              <a:rPr b="1" dirty="0" lang="en-US">
                <a:solidFill>
                  <a:srgbClr val="C00000"/>
                </a:solidFill>
                <a:latin typeface="Georgia" pitchFamily="18" charset="0"/>
              </a:rPr>
              <a:t>fall in blood pressure </a:t>
            </a:r>
            <a:r>
              <a:rPr dirty="0" lang="en-US">
                <a:latin typeface="Georgia" pitchFamily="18" charset="0"/>
              </a:rPr>
              <a:t>and cessation of circulation of the blood usually    render the skin, conjunctivae and mucous membranes </a:t>
            </a:r>
            <a:r>
              <a:rPr b="1" dirty="0" lang="en-US">
                <a:solidFill>
                  <a:srgbClr val="C00000"/>
                </a:solidFill>
                <a:latin typeface="Georgia" pitchFamily="18" charset="0"/>
              </a:rPr>
              <a:t>pale</a:t>
            </a:r>
            <a:r>
              <a:rPr b="1" dirty="0" lang="en-US">
                <a:solidFill>
                  <a:srgbClr val="FFFF00"/>
                </a:solidFill>
                <a:latin typeface="Georgia" pitchFamily="18" charset="0"/>
              </a:rPr>
              <a:t>. </a:t>
            </a:r>
          </a:p>
          <a:p>
            <a:pPr indent="-273050" marL="273050">
              <a:spcBef>
                <a:spcPct val="20000"/>
              </a:spcBef>
              <a:buClr>
                <a:schemeClr val="accent1"/>
              </a:buClr>
              <a:buSzPct val="85000"/>
              <a:buFont typeface="Wingdings 2" pitchFamily="18" charset="2"/>
              <a:buChar char=""/>
            </a:pPr>
            <a:r>
              <a:rPr dirty="0" lang="en-US">
                <a:latin typeface="Georgia" pitchFamily="18" charset="0"/>
              </a:rPr>
              <a:t>The skin of the face and the lips may remain red or blue in </a:t>
            </a:r>
            <a:r>
              <a:rPr dirty="0" lang="en-US" err="1">
                <a:latin typeface="Georgia" pitchFamily="18" charset="0"/>
              </a:rPr>
              <a:t>colour</a:t>
            </a:r>
            <a:r>
              <a:rPr dirty="0" lang="en-US">
                <a:latin typeface="Georgia" pitchFamily="18" charset="0"/>
              </a:rPr>
              <a:t> in hypoxic/congestive deaths. </a:t>
            </a:r>
          </a:p>
          <a:p>
            <a:pPr indent="-273050" marL="273050">
              <a:spcBef>
                <a:spcPct val="20000"/>
              </a:spcBef>
              <a:buClr>
                <a:schemeClr val="accent1"/>
              </a:buClr>
              <a:buSzPct val="85000"/>
              <a:buFont typeface="Wingdings 2" pitchFamily="18" charset="2"/>
              <a:buChar char=""/>
            </a:pPr>
            <a:r>
              <a:rPr dirty="0" lang="en-US">
                <a:solidFill>
                  <a:srgbClr val="C00000"/>
                </a:solidFill>
                <a:latin typeface="Georgia" pitchFamily="18" charset="0"/>
              </a:rPr>
              <a:t>The </a:t>
            </a:r>
            <a:r>
              <a:rPr b="1" dirty="0" lang="en-US">
                <a:solidFill>
                  <a:srgbClr val="C00000"/>
                </a:solidFill>
                <a:latin typeface="Georgia" pitchFamily="18" charset="0"/>
              </a:rPr>
              <a:t>hair follicles die at the same time</a:t>
            </a:r>
            <a:r>
              <a:rPr dirty="0" lang="en-US">
                <a:solidFill>
                  <a:srgbClr val="C00000"/>
                </a:solidFill>
                <a:latin typeface="Georgia" pitchFamily="18" charset="0"/>
              </a:rPr>
              <a:t> </a:t>
            </a:r>
            <a:r>
              <a:rPr dirty="0" lang="en-US">
                <a:latin typeface="Georgia" pitchFamily="18" charset="0"/>
              </a:rPr>
              <a:t>as the rest of the skin and there is no truth in the belief that hair continues to grow after death, although the beard may appear more prominent against a pale skin.</a:t>
            </a:r>
          </a:p>
          <a:p>
            <a:pPr indent="-273050" marL="273050">
              <a:spcBef>
                <a:spcPct val="20000"/>
              </a:spcBef>
              <a:buClr>
                <a:schemeClr val="accent1"/>
              </a:buClr>
              <a:buSzPct val="85000"/>
              <a:buFont typeface="Wingdings 2" pitchFamily="18" charset="2"/>
              <a:buChar char=""/>
            </a:pPr>
            <a:endParaRPr dirty="0" lang="en-US">
              <a:latin typeface="Georgia" pitchFamily="18" charset="0"/>
            </a:endParaRPr>
          </a:p>
          <a:p>
            <a:pPr indent="-273050" marL="273050">
              <a:spcBef>
                <a:spcPct val="20000"/>
              </a:spcBef>
              <a:buClr>
                <a:schemeClr val="accent1"/>
              </a:buClr>
              <a:buSzPct val="85000"/>
              <a:buFont typeface="Wingdings 2" pitchFamily="18" charset="2"/>
              <a:buChar char=""/>
            </a:pPr>
            <a:endParaRPr dirty="0" lang="en-US">
              <a:latin typeface="Georgia" pitchFamily="18" charset="0"/>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46" name=""/>
        <p:cNvGrpSpPr/>
        <p:nvPr/>
      </p:nvGrpSpPr>
      <p:grpSpPr>
        <a:xfrm>
          <a:off x="0" y="0"/>
          <a:ext cx="0" cy="0"/>
          <a:chOff x="0" y="0"/>
          <a:chExt cx="0" cy="0"/>
        </a:xfrm>
      </p:grpSpPr>
      <p:sp>
        <p:nvSpPr>
          <p:cNvPr id="1048682" name="Title 2"/>
          <p:cNvSpPr>
            <a:spLocks noGrp="1"/>
          </p:cNvSpPr>
          <p:nvPr>
            <p:ph type="title"/>
          </p:nvPr>
        </p:nvSpPr>
        <p:spPr/>
        <p:txBody>
          <a:bodyPr/>
          <a:p>
            <a:pPr algn="l" eaLnBrk="1" hangingPunct="1"/>
            <a:r>
              <a:rPr dirty="0" lang="en-US">
                <a:solidFill>
                  <a:srgbClr val="C00000"/>
                </a:solidFill>
              </a:rPr>
              <a:t>Stomach</a:t>
            </a:r>
          </a:p>
        </p:txBody>
      </p:sp>
      <p:sp>
        <p:nvSpPr>
          <p:cNvPr id="1048683" name="Subtitle 2"/>
          <p:cNvSpPr>
            <a:spLocks noGrp="1"/>
          </p:cNvSpPr>
          <p:nvPr>
            <p:ph idx="1"/>
          </p:nvPr>
        </p:nvSpPr>
        <p:spPr>
          <a:xfrm>
            <a:off x="301625" y="1527175"/>
            <a:ext cx="8156575" cy="4572000"/>
          </a:xfrm>
        </p:spPr>
        <p:txBody>
          <a:bodyPr>
            <a:normAutofit fontScale="95833" lnSpcReduction="20000"/>
          </a:bodyPr>
          <a:p>
            <a:pPr algn="l" eaLnBrk="1" hangingPunct="1" indent="-319088" marL="319088" rtl="0">
              <a:buFont typeface="Arial" pitchFamily="34" charset="0"/>
              <a:buChar char="•"/>
            </a:pPr>
            <a:r>
              <a:rPr dirty="0" sz="2400" lang="en-US"/>
              <a:t>Regurgitation is a very common </a:t>
            </a:r>
            <a:r>
              <a:rPr dirty="0" sz="2400" lang="en-US">
                <a:solidFill>
                  <a:schemeClr val="tx2">
                    <a:lumMod val="50000"/>
                  </a:schemeClr>
                </a:solidFill>
              </a:rPr>
              <a:t>feature</a:t>
            </a:r>
            <a:r>
              <a:rPr dirty="0" sz="2400" lang="en-US"/>
              <a:t> of terminal collapse and it is a common </a:t>
            </a:r>
            <a:r>
              <a:rPr dirty="0" sz="2400" lang="en-US">
                <a:solidFill>
                  <a:schemeClr val="tx2">
                    <a:lumMod val="50000"/>
                  </a:schemeClr>
                </a:solidFill>
              </a:rPr>
              <a:t>complication</a:t>
            </a:r>
            <a:r>
              <a:rPr dirty="0" sz="2400" lang="en-US"/>
              <a:t> of resuscitation.</a:t>
            </a:r>
          </a:p>
          <a:p>
            <a:pPr algn="l" eaLnBrk="1" hangingPunct="1" indent="-319088" marL="319088" rtl="0">
              <a:buFont typeface="Arial" pitchFamily="34" charset="0"/>
              <a:buChar char="•"/>
            </a:pPr>
            <a:endParaRPr dirty="0" sz="2400" lang="en-US"/>
          </a:p>
          <a:p>
            <a:pPr algn="l" eaLnBrk="1" hangingPunct="1" indent="-319088" marL="319088" rtl="0">
              <a:buFont typeface="Arial" pitchFamily="34" charset="0"/>
              <a:buChar char="•"/>
            </a:pPr>
            <a:r>
              <a:rPr dirty="0" sz="2400" lang="en-US"/>
              <a:t>Gastric contents are identified in the mouth or airways in up to 25 % of all autopsies. </a:t>
            </a:r>
          </a:p>
          <a:p>
            <a:pPr algn="l" eaLnBrk="1" hangingPunct="1" indent="-319088" marL="319088" rtl="0">
              <a:buFont typeface="Arial" pitchFamily="34" charset="0"/>
              <a:buChar char="•"/>
            </a:pPr>
            <a:endParaRPr dirty="0" sz="2400" lang="en-US"/>
          </a:p>
          <a:p>
            <a:pPr algn="l" eaLnBrk="1" hangingPunct="1" indent="-319088" marL="319088" rtl="0">
              <a:buFont typeface="Arial" pitchFamily="34" charset="0"/>
              <a:buChar char="•"/>
            </a:pPr>
            <a:r>
              <a:rPr dirty="0" sz="2400" lang="en-US"/>
              <a:t>The presence of this material cannot be used to indicate that inhalation was the cause of death unless it is supported by </a:t>
            </a:r>
            <a:r>
              <a:rPr b="1" dirty="0" sz="2400" lang="en-US">
                <a:solidFill>
                  <a:srgbClr val="C00000"/>
                </a:solidFill>
              </a:rPr>
              <a:t>eyewitness</a:t>
            </a:r>
            <a:r>
              <a:rPr dirty="0" sz="2400" lang="en-US">
                <a:solidFill>
                  <a:srgbClr val="C00000"/>
                </a:solidFill>
              </a:rPr>
              <a:t> </a:t>
            </a:r>
            <a:r>
              <a:rPr dirty="0" sz="2400" lang="en-US"/>
              <a:t>accounts or by the </a:t>
            </a:r>
            <a:r>
              <a:rPr b="1" dirty="0" sz="2400" lang="en-US">
                <a:solidFill>
                  <a:srgbClr val="C00000"/>
                </a:solidFill>
              </a:rPr>
              <a:t>microscopic identification of food debris in the peripheral airways</a:t>
            </a:r>
            <a:r>
              <a:rPr dirty="0" sz="2400" lang="en-US"/>
              <a:t>.</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8684" name="Title 1"/>
          <p:cNvSpPr>
            <a:spLocks noGrp="1"/>
          </p:cNvSpPr>
          <p:nvPr>
            <p:ph type="title"/>
          </p:nvPr>
        </p:nvSpPr>
        <p:spPr>
          <a:xfrm>
            <a:off x="609601" y="152400"/>
            <a:ext cx="7772400" cy="762000"/>
          </a:xfrm>
        </p:spPr>
        <p:txBody>
          <a:bodyPr/>
          <a:p>
            <a:pPr algn="l" eaLnBrk="1" hangingPunct="1"/>
            <a:r>
              <a:rPr dirty="0" lang="en-US">
                <a:solidFill>
                  <a:srgbClr val="C00000"/>
                </a:solidFill>
                <a:latin typeface="+mn-lt"/>
              </a:rPr>
              <a:t>Body Cooling/ </a:t>
            </a:r>
            <a:r>
              <a:rPr dirty="0" lang="en-US" err="1">
                <a:solidFill>
                  <a:srgbClr val="C00000"/>
                </a:solidFill>
                <a:latin typeface="+mn-lt"/>
              </a:rPr>
              <a:t>Algor</a:t>
            </a:r>
            <a:r>
              <a:rPr dirty="0" lang="en-US">
                <a:solidFill>
                  <a:srgbClr val="C00000"/>
                </a:solidFill>
                <a:latin typeface="+mn-lt"/>
              </a:rPr>
              <a:t> Mortis</a:t>
            </a:r>
          </a:p>
        </p:txBody>
      </p:sp>
      <p:sp>
        <p:nvSpPr>
          <p:cNvPr id="1048685" name="Content Placeholder 2"/>
          <p:cNvSpPr>
            <a:spLocks noGrp="1"/>
          </p:cNvSpPr>
          <p:nvPr>
            <p:ph idx="1"/>
          </p:nvPr>
        </p:nvSpPr>
        <p:spPr>
          <a:xfrm>
            <a:off x="381000" y="990600"/>
            <a:ext cx="8229600" cy="5181600"/>
          </a:xfrm>
        </p:spPr>
        <p:txBody>
          <a:bodyPr>
            <a:normAutofit fontScale="95000" lnSpcReduction="10000"/>
          </a:bodyPr>
          <a:p>
            <a:pPr algn="l" eaLnBrk="1" hangingPunct="1" rtl="0">
              <a:buFont typeface="Wingdings" pitchFamily="2" charset="2"/>
              <a:buChar char="Ø"/>
            </a:pPr>
            <a:r>
              <a:rPr dirty="0" sz="2000" lang="en-US"/>
              <a:t>Its  translated from Latin as</a:t>
            </a:r>
            <a:r>
              <a:rPr dirty="0" sz="2000" lang="en-US">
                <a:solidFill>
                  <a:srgbClr val="FF0000"/>
                </a:solidFill>
              </a:rPr>
              <a:t> “cold death” </a:t>
            </a:r>
            <a:r>
              <a:rPr dirty="0" sz="2000" lang="en-US"/>
              <a:t>and describes the postmortem temperature changes after someone has died.</a:t>
            </a:r>
          </a:p>
          <a:p>
            <a:pPr algn="l" eaLnBrk="1" hangingPunct="1" rtl="0">
              <a:buFont typeface="Wingdings" pitchFamily="2" charset="2"/>
              <a:buChar char="Ø"/>
            </a:pPr>
            <a:r>
              <a:rPr dirty="0" sz="2000" lang="en-US"/>
              <a:t>After death, the individuals </a:t>
            </a:r>
            <a:r>
              <a:rPr dirty="0" sz="2000" lang="en-US">
                <a:solidFill>
                  <a:srgbClr val="FF0000"/>
                </a:solidFill>
              </a:rPr>
              <a:t>no  longer produce body heat or cooling mechanisms</a:t>
            </a:r>
            <a:r>
              <a:rPr dirty="0" sz="2000" lang="en-US"/>
              <a:t> </a:t>
            </a:r>
          </a:p>
          <a:p>
            <a:pPr algn="l" eaLnBrk="1" hangingPunct="1" rtl="0">
              <a:buFont typeface="Wingdings" pitchFamily="2" charset="2"/>
              <a:buChar char="Ø"/>
            </a:pPr>
            <a:r>
              <a:rPr b="1" dirty="0" sz="2000" lang="en-US"/>
              <a:t>normal body temperature when taken orally (36-37.2 C = 96.7-99F) Rectally (36.5-37.5C) … when the rectal temperature falls below 75 F(22 c) its indicative of death and below 70(21 c) it’s a sure sign of death</a:t>
            </a:r>
            <a:endParaRPr dirty="0" sz="2000" lang="en-US"/>
          </a:p>
          <a:p>
            <a:pPr algn="l" rtl="0">
              <a:buBlip>
                <a:blip xmlns:r="http://schemas.openxmlformats.org/officeDocument/2006/relationships" r:embed="rId1"/>
              </a:buBlip>
            </a:pPr>
            <a:r>
              <a:rPr b="1" dirty="0" sz="2000" i="1" lang="en-US">
                <a:solidFill>
                  <a:schemeClr val="tx2">
                    <a:lumMod val="50000"/>
                  </a:schemeClr>
                </a:solidFill>
              </a:rPr>
              <a:t>The rate of body cooling:</a:t>
            </a:r>
          </a:p>
          <a:p>
            <a:pPr algn="l" lvl="1" rtl="0">
              <a:buBlip>
                <a:blip xmlns:r="http://schemas.openxmlformats.org/officeDocument/2006/relationships" r:embed="rId1"/>
              </a:buBlip>
            </a:pPr>
            <a:r>
              <a:rPr b="1" dirty="0" sz="2000" i="1" lang="en-US">
                <a:solidFill>
                  <a:schemeClr val="tx2">
                    <a:lumMod val="50000"/>
                  </a:schemeClr>
                </a:solidFill>
              </a:rPr>
              <a:t>1C/hr in summer</a:t>
            </a:r>
          </a:p>
          <a:p>
            <a:pPr algn="l" lvl="1" rtl="0">
              <a:buBlip>
                <a:blip xmlns:r="http://schemas.openxmlformats.org/officeDocument/2006/relationships" r:embed="rId1"/>
              </a:buBlip>
            </a:pPr>
            <a:r>
              <a:rPr b="1" dirty="0" sz="2000" i="1" lang="en-US">
                <a:solidFill>
                  <a:schemeClr val="tx2">
                    <a:lumMod val="50000"/>
                  </a:schemeClr>
                </a:solidFill>
              </a:rPr>
              <a:t>1.5C/hr in winter</a:t>
            </a:r>
          </a:p>
          <a:p>
            <a:pPr algn="l" lvl="1" rtl="0">
              <a:buNone/>
            </a:pPr>
            <a:endParaRPr dirty="0" sz="2000" lang="en-US"/>
          </a:p>
          <a:p>
            <a:pPr algn="l" indent="-320040" marL="320040" rtl="0">
              <a:buFont typeface="Wingdings"/>
              <a:buChar char=""/>
            </a:pPr>
            <a:r>
              <a:rPr dirty="0" sz="2000" lang="en-US"/>
              <a:t>BT usually remain stable for an hour then…</a:t>
            </a:r>
          </a:p>
          <a:p>
            <a:pPr algn="l" indent="-320040" marL="320040" rtl="0">
              <a:buFont typeface="Wingdings"/>
              <a:buChar char=""/>
            </a:pPr>
            <a:r>
              <a:rPr dirty="0" sz="2000" lang="en-US"/>
              <a:t>Two of the formulas that are the easiest to use are;</a:t>
            </a:r>
          </a:p>
          <a:p>
            <a:pPr algn="l" indent="-514350" lvl="1" marL="834390" rtl="0">
              <a:buFont typeface="Wingdings 2"/>
              <a:buChar char=""/>
            </a:pPr>
            <a:r>
              <a:rPr dirty="0" sz="2000" lang="en-US"/>
              <a:t>Time since death = 37°C – Rectal temperature (C) + 3</a:t>
            </a:r>
          </a:p>
          <a:p>
            <a:pPr algn="l" indent="-514350" lvl="1" marL="834390" rtl="0">
              <a:buFont typeface="Wingdings 2"/>
              <a:buChar char=""/>
            </a:pPr>
            <a:r>
              <a:rPr dirty="0" sz="2000" lang="en-US"/>
              <a:t>Time since death = (98.6 F – Rectal temperature (F))/ 1.5 </a:t>
            </a:r>
          </a:p>
          <a:p>
            <a:pPr algn="l" indent="0" lvl="1" marL="320040" rtl="0">
              <a:buNone/>
            </a:pPr>
            <a:endParaRPr dirty="0" sz="2000" lang="en-US"/>
          </a:p>
          <a:p>
            <a:pPr algn="l" lvl="1" rtl="0">
              <a:buNone/>
            </a:pPr>
            <a:endParaRPr dirty="0" sz="2400" lang="en-US"/>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sp>
        <p:nvSpPr>
          <p:cNvPr id="1048689" name="Rectangle 4"/>
          <p:cNvSpPr/>
          <p:nvPr/>
        </p:nvSpPr>
        <p:spPr>
          <a:xfrm>
            <a:off x="304800" y="3733800"/>
            <a:ext cx="7823200" cy="2677656"/>
          </a:xfrm>
          <a:prstGeom prst="rect"/>
        </p:spPr>
        <p:txBody>
          <a:bodyPr>
            <a:spAutoFit/>
          </a:bodyPr>
          <a:p>
            <a:pPr fontAlgn="auto" indent="-285750" marL="285750">
              <a:spcAft>
                <a:spcPts val="0"/>
              </a:spcAft>
              <a:buFont typeface="Wingdings" pitchFamily="2" charset="2"/>
              <a:buChar char="q"/>
            </a:pPr>
            <a:r>
              <a:rPr b="1" dirty="0" sz="2400" i="1" lang="en-US" u="sng">
                <a:solidFill>
                  <a:srgbClr val="C00000"/>
                </a:solidFill>
                <a:latin typeface="+mn-lt"/>
              </a:rPr>
              <a:t>variations in rectal temperature :</a:t>
            </a:r>
          </a:p>
          <a:p>
            <a:pPr fontAlgn="auto">
              <a:spcAft>
                <a:spcPts val="0"/>
              </a:spcAft>
            </a:pPr>
            <a:r>
              <a:rPr b="1" dirty="0" sz="2400" lang="en-US" u="sng">
                <a:latin typeface="+mn-lt"/>
              </a:rPr>
              <a:t>Low</a:t>
            </a:r>
            <a:r>
              <a:rPr dirty="0" sz="2400" lang="en-US">
                <a:latin typeface="+mn-lt"/>
              </a:rPr>
              <a:t> : cholera / prolonged exposure to cold/ CHF / sever collapse </a:t>
            </a:r>
          </a:p>
          <a:p>
            <a:pPr fontAlgn="auto">
              <a:spcAft>
                <a:spcPts val="0"/>
              </a:spcAft>
            </a:pPr>
            <a:endParaRPr dirty="0" sz="2400" lang="en-US">
              <a:latin typeface="+mn-lt"/>
            </a:endParaRPr>
          </a:p>
          <a:p>
            <a:pPr fontAlgn="auto">
              <a:spcAft>
                <a:spcPts val="0"/>
              </a:spcAft>
            </a:pPr>
            <a:r>
              <a:rPr b="1" dirty="0" sz="2400" lang="en-US" u="sng">
                <a:latin typeface="+mn-lt"/>
              </a:rPr>
              <a:t>High</a:t>
            </a:r>
            <a:r>
              <a:rPr dirty="0" sz="2400" lang="en-US">
                <a:latin typeface="+mn-lt"/>
              </a:rPr>
              <a:t>: CO poisoning / coronary thrombosis / ruptured aortic aneurysm / heat stroke / </a:t>
            </a:r>
            <a:r>
              <a:rPr dirty="0" sz="2400" lang="en-US" err="1">
                <a:latin typeface="+mn-lt"/>
              </a:rPr>
              <a:t>pontine</a:t>
            </a:r>
            <a:r>
              <a:rPr dirty="0" sz="2400" lang="en-US">
                <a:latin typeface="+mn-lt"/>
              </a:rPr>
              <a:t> hemorrhage / infections/ asphyxia / exercise before death </a:t>
            </a:r>
          </a:p>
        </p:txBody>
      </p:sp>
      <p:sp>
        <p:nvSpPr>
          <p:cNvPr id="1048690" name="TextBox 1"/>
          <p:cNvSpPr txBox="1"/>
          <p:nvPr/>
        </p:nvSpPr>
        <p:spPr>
          <a:xfrm>
            <a:off x="304800" y="838200"/>
            <a:ext cx="7620000" cy="1938992"/>
          </a:xfrm>
          <a:prstGeom prst="rect"/>
          <a:noFill/>
        </p:spPr>
        <p:txBody>
          <a:bodyPr rtlCol="0" wrap="square">
            <a:spAutoFit/>
          </a:bodyPr>
          <a:p>
            <a:pPr fontAlgn="auto" indent="-342900" marL="342900">
              <a:spcAft>
                <a:spcPts val="0"/>
              </a:spcAft>
              <a:buFont typeface="Wingdings" pitchFamily="2" charset="2"/>
              <a:buChar char="q"/>
            </a:pPr>
            <a:r>
              <a:rPr b="1" dirty="0" sz="2400" lang="en-US" u="sng">
                <a:solidFill>
                  <a:srgbClr val="C00000"/>
                </a:solidFill>
              </a:rPr>
              <a:t>Such determinations make two assumptions that may not be true: </a:t>
            </a:r>
          </a:p>
          <a:p>
            <a:pPr fontAlgn="auto" indent="-320040" marL="320040">
              <a:spcAft>
                <a:spcPts val="0"/>
              </a:spcAft>
              <a:buFont typeface="Wingdings"/>
              <a:buChar char=""/>
            </a:pPr>
            <a:endParaRPr b="1" dirty="0" sz="2400" lang="en-US" u="sng">
              <a:solidFill>
                <a:srgbClr val="C00000"/>
              </a:solidFill>
            </a:endParaRPr>
          </a:p>
          <a:p>
            <a:pPr fontAlgn="auto" indent="-274320" lvl="1" marL="640080">
              <a:spcAft>
                <a:spcPts val="0"/>
              </a:spcAft>
              <a:buFont typeface="Wingdings 2"/>
              <a:buChar char=""/>
            </a:pPr>
            <a:r>
              <a:rPr dirty="0" sz="2400" lang="en-US"/>
              <a:t>the body temperature at death was normal</a:t>
            </a:r>
          </a:p>
          <a:p>
            <a:pPr fontAlgn="auto" indent="-274320" lvl="1" marL="640080">
              <a:spcAft>
                <a:spcPts val="0"/>
              </a:spcAft>
              <a:buFont typeface="Wingdings 2"/>
              <a:buChar char=""/>
            </a:pPr>
            <a:r>
              <a:rPr dirty="0" sz="2400" lang="en-US"/>
              <a:t>body cooling follows a progressive repetitive pattern</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sp>
        <p:nvSpPr>
          <p:cNvPr id="1048691" name="Title 1"/>
          <p:cNvSpPr>
            <a:spLocks noGrp="1"/>
          </p:cNvSpPr>
          <p:nvPr>
            <p:ph type="title"/>
          </p:nvPr>
        </p:nvSpPr>
        <p:spPr/>
        <p:txBody>
          <a:bodyPr/>
          <a:p>
            <a:pPr eaLnBrk="1" hangingPunct="1"/>
            <a:r>
              <a:rPr dirty="0" lang="en-US" err="1">
                <a:solidFill>
                  <a:srgbClr val="C00000"/>
                </a:solidFill>
              </a:rPr>
              <a:t>Henssge’s</a:t>
            </a:r>
            <a:r>
              <a:rPr dirty="0" lang="en-US">
                <a:solidFill>
                  <a:srgbClr val="C00000"/>
                </a:solidFill>
              </a:rPr>
              <a:t> </a:t>
            </a:r>
            <a:r>
              <a:rPr dirty="0" lang="en-US" err="1">
                <a:solidFill>
                  <a:srgbClr val="C00000"/>
                </a:solidFill>
              </a:rPr>
              <a:t>Nomogram</a:t>
            </a:r>
            <a:endParaRPr dirty="0" lang="en-US">
              <a:solidFill>
                <a:srgbClr val="C00000"/>
              </a:solidFill>
            </a:endParaRPr>
          </a:p>
        </p:txBody>
      </p:sp>
      <p:sp>
        <p:nvSpPr>
          <p:cNvPr id="1048692" name="Content Placeholder 2"/>
          <p:cNvSpPr>
            <a:spLocks noGrp="1"/>
          </p:cNvSpPr>
          <p:nvPr>
            <p:ph sz="quarter" idx="1"/>
          </p:nvPr>
        </p:nvSpPr>
        <p:spPr>
          <a:xfrm>
            <a:off x="381000" y="1600200"/>
            <a:ext cx="3654425" cy="4495800"/>
          </a:xfrm>
        </p:spPr>
        <p:txBody>
          <a:bodyPr>
            <a:normAutofit/>
          </a:bodyPr>
          <a:p>
            <a:pPr algn="l" eaLnBrk="1" fontAlgn="auto" hangingPunct="1" indent="-274320" marL="274320" rtl="0">
              <a:spcAft>
                <a:spcPts val="0"/>
              </a:spcAft>
              <a:buFont typeface="Wingdings 2"/>
              <a:buChar char=""/>
            </a:pPr>
            <a:r>
              <a:rPr dirty="0" lang="en-US"/>
              <a:t>the most useful method of estimating the time of death</a:t>
            </a:r>
          </a:p>
          <a:p>
            <a:pPr algn="l" eaLnBrk="1" fontAlgn="auto" hangingPunct="1" indent="-274320" marL="274320" rtl="0">
              <a:spcAft>
                <a:spcPts val="0"/>
              </a:spcAft>
              <a:buFont typeface="Wingdings 2"/>
              <a:buChar char=""/>
            </a:pPr>
            <a:r>
              <a:rPr dirty="0" lang="en-US" err="1">
                <a:solidFill>
                  <a:srgbClr val="C00000"/>
                </a:solidFill>
              </a:rPr>
              <a:t>Henssge’s</a:t>
            </a:r>
            <a:r>
              <a:rPr dirty="0" lang="en-US">
                <a:solidFill>
                  <a:srgbClr val="C00000"/>
                </a:solidFill>
              </a:rPr>
              <a:t> </a:t>
            </a:r>
            <a:r>
              <a:rPr dirty="0" lang="en-US" err="1">
                <a:solidFill>
                  <a:srgbClr val="C00000"/>
                </a:solidFill>
              </a:rPr>
              <a:t>Nomogram</a:t>
            </a:r>
            <a:r>
              <a:rPr dirty="0" lang="en-US">
                <a:solidFill>
                  <a:srgbClr val="C00000"/>
                </a:solidFill>
              </a:rPr>
              <a:t> </a:t>
            </a:r>
            <a:r>
              <a:rPr dirty="0" lang="en-US"/>
              <a:t>relies on three measurements – body temperature, ambient temperature and body weight</a:t>
            </a:r>
          </a:p>
        </p:txBody>
      </p:sp>
      <p:pic>
        <p:nvPicPr>
          <p:cNvPr id="2097158" name="Picture 2" descr="http://files.forensicmed.webnode.com/200000387-62708636a6/Henssge%20nomogram_1.png"/>
          <p:cNvPicPr>
            <a:picLocks noChangeAspect="1" noChangeArrowheads="1"/>
          </p:cNvPicPr>
          <p:nvPr/>
        </p:nvPicPr>
        <p:blipFill>
          <a:blip xmlns:r="http://schemas.openxmlformats.org/officeDocument/2006/relationships" r:embed="rId1" cstate="print"/>
          <a:srcRect/>
          <a:stretch>
            <a:fillRect/>
          </a:stretch>
        </p:blipFill>
        <p:spPr bwMode="auto">
          <a:xfrm>
            <a:off x="4267200" y="1371600"/>
            <a:ext cx="4191000" cy="4495800"/>
          </a:xfrm>
          <a:prstGeom prst="rect"/>
          <a:noFill/>
          <a:ln w="9525">
            <a:noFill/>
            <a:miter lim="800000"/>
            <a:headEnd/>
            <a:tailEnd/>
          </a:ln>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sp>
        <p:nvSpPr>
          <p:cNvPr id="1048693" name="Title 1"/>
          <p:cNvSpPr>
            <a:spLocks noGrp="1"/>
          </p:cNvSpPr>
          <p:nvPr>
            <p:ph type="title"/>
          </p:nvPr>
        </p:nvSpPr>
        <p:spPr>
          <a:xfrm>
            <a:off x="381000" y="304800"/>
            <a:ext cx="8229600" cy="914400"/>
          </a:xfrm>
        </p:spPr>
        <p:txBody>
          <a:bodyPr/>
          <a:p>
            <a:r>
              <a:rPr b="1" dirty="0" sz="3200" lang="en-US">
                <a:solidFill>
                  <a:srgbClr val="C00000"/>
                </a:solidFill>
                <a:latin typeface="+mn-lt"/>
              </a:rPr>
              <a:t>Factors affecting </a:t>
            </a:r>
            <a:r>
              <a:rPr b="1" dirty="0" sz="3200" lang="en-US" err="1">
                <a:solidFill>
                  <a:srgbClr val="C00000"/>
                </a:solidFill>
                <a:latin typeface="+mn-lt"/>
              </a:rPr>
              <a:t>algor</a:t>
            </a:r>
            <a:r>
              <a:rPr b="1" dirty="0" sz="3200" lang="en-US">
                <a:solidFill>
                  <a:srgbClr val="C00000"/>
                </a:solidFill>
                <a:latin typeface="+mn-lt"/>
              </a:rPr>
              <a:t> mortis</a:t>
            </a:r>
            <a:endParaRPr b="1" dirty="0" sz="3200" lang="ar-JO">
              <a:solidFill>
                <a:srgbClr val="C00000"/>
              </a:solidFill>
              <a:latin typeface="+mn-lt"/>
            </a:endParaRPr>
          </a:p>
        </p:txBody>
      </p:sp>
      <p:sp>
        <p:nvSpPr>
          <p:cNvPr id="1048694" name="Content Placeholder 3"/>
          <p:cNvSpPr>
            <a:spLocks noGrp="1"/>
          </p:cNvSpPr>
          <p:nvPr>
            <p:ph idx="1"/>
          </p:nvPr>
        </p:nvSpPr>
        <p:spPr>
          <a:xfrm>
            <a:off x="152400" y="990600"/>
            <a:ext cx="8305800" cy="5257800"/>
          </a:xfrm>
        </p:spPr>
        <p:txBody>
          <a:bodyPr>
            <a:normAutofit fontScale="79167" lnSpcReduction="20000"/>
          </a:bodyPr>
          <a:p>
            <a:pPr algn="l" indent="-514350" marL="582930" rtl="0">
              <a:buFont typeface="+mj-lt"/>
              <a:buAutoNum type="arabicPeriod"/>
            </a:pPr>
            <a:r>
              <a:rPr b="1" dirty="0" sz="2400" lang="en-US">
                <a:solidFill>
                  <a:srgbClr val="C00000"/>
                </a:solidFill>
              </a:rPr>
              <a:t>Temperature of the body at the moment of death:</a:t>
            </a:r>
          </a:p>
          <a:p>
            <a:pPr algn="l" indent="-514350" marL="582930" rtl="0">
              <a:buFont typeface="+mj-lt"/>
              <a:buAutoNum type="arabicPeriod"/>
            </a:pPr>
            <a:r>
              <a:rPr b="1" dirty="0" sz="2400" lang="en-US">
                <a:solidFill>
                  <a:srgbClr val="C00000"/>
                </a:solidFill>
              </a:rPr>
              <a:t>Temperature difference between the body and the surroundings:</a:t>
            </a:r>
            <a:r>
              <a:rPr dirty="0" sz="2400" lang="en-US">
                <a:solidFill>
                  <a:srgbClr val="C00000"/>
                </a:solidFill>
              </a:rPr>
              <a:t> </a:t>
            </a:r>
            <a:r>
              <a:rPr dirty="0" sz="2400" lang="en-US"/>
              <a:t>important in the rate of cooling.</a:t>
            </a:r>
          </a:p>
          <a:p>
            <a:pPr algn="l" indent="-514350" marL="582930" rtl="0">
              <a:buFont typeface="+mj-lt"/>
              <a:buAutoNum type="arabicPeriod"/>
            </a:pPr>
            <a:r>
              <a:rPr b="1" dirty="0" sz="2400" lang="en-US">
                <a:solidFill>
                  <a:srgbClr val="C00000"/>
                </a:solidFill>
              </a:rPr>
              <a:t>Clothing and coverings</a:t>
            </a:r>
            <a:r>
              <a:rPr dirty="0" sz="2400" lang="en-US">
                <a:solidFill>
                  <a:srgbClr val="C00000"/>
                </a:solidFill>
              </a:rPr>
              <a:t>: </a:t>
            </a:r>
            <a:r>
              <a:rPr dirty="0" sz="2400" lang="en-US"/>
              <a:t>conduction and convection are markedly reduced by clothing.</a:t>
            </a:r>
            <a:endParaRPr dirty="0" sz="2400" lang="en-US">
              <a:solidFill>
                <a:srgbClr val="C00000"/>
              </a:solidFill>
            </a:endParaRPr>
          </a:p>
          <a:p>
            <a:pPr algn="l" indent="-514350" marL="582930" rtl="0">
              <a:buFont typeface="+mj-lt"/>
              <a:buAutoNum type="arabicPeriod"/>
            </a:pPr>
            <a:r>
              <a:rPr b="1" dirty="0" sz="2400" lang="en-US">
                <a:solidFill>
                  <a:srgbClr val="C00000"/>
                </a:solidFill>
              </a:rPr>
              <a:t>Body-built (the size factor</a:t>
            </a:r>
            <a:r>
              <a:rPr dirty="0" sz="2400" lang="en-US">
                <a:solidFill>
                  <a:srgbClr val="C00000"/>
                </a:solidFill>
              </a:rPr>
              <a:t>): </a:t>
            </a:r>
            <a:r>
              <a:rPr dirty="0" sz="2400" lang="en-US"/>
              <a:t>surface area , BMI</a:t>
            </a:r>
            <a:r>
              <a:rPr dirty="0" sz="2400" lang="en-US">
                <a:solidFill>
                  <a:srgbClr val="002060"/>
                </a:solidFill>
              </a:rPr>
              <a:t>( large BMI =slower cooling</a:t>
            </a:r>
            <a:r>
              <a:rPr dirty="0" sz="2400" lang="en-US"/>
              <a:t>)</a:t>
            </a:r>
            <a:endParaRPr dirty="0" sz="2400" lang="en-US">
              <a:solidFill>
                <a:srgbClr val="C00000"/>
              </a:solidFill>
            </a:endParaRPr>
          </a:p>
          <a:p>
            <a:pPr algn="l" indent="-514350" marL="582930" rtl="0">
              <a:buFont typeface="+mj-lt"/>
              <a:buAutoNum type="arabicPeriod"/>
            </a:pPr>
            <a:r>
              <a:rPr b="1" dirty="0" sz="2400" lang="en-US">
                <a:solidFill>
                  <a:srgbClr val="C00000"/>
                </a:solidFill>
              </a:rPr>
              <a:t>Air current and humidity</a:t>
            </a:r>
            <a:r>
              <a:rPr dirty="0" sz="2400" lang="en-US"/>
              <a:t>:  Major skin cooling occurs by conduction, Better air movement over the body surface brings cooler air in contact with the body and encourages the heat loss</a:t>
            </a:r>
            <a:r>
              <a:rPr dirty="0" sz="2400" lang="en-US">
                <a:solidFill>
                  <a:srgbClr val="002060"/>
                </a:solidFill>
              </a:rPr>
              <a:t>.(higher humidity = rapid cooling rate )( rapid air velocity: rapid cooling rate</a:t>
            </a:r>
            <a:r>
              <a:rPr dirty="0" sz="2400" lang="en-US"/>
              <a:t>)</a:t>
            </a:r>
          </a:p>
          <a:p>
            <a:pPr algn="l" indent="-514350" marL="582930" rtl="0">
              <a:buFont typeface="+mj-lt"/>
              <a:buAutoNum type="arabicPeriod"/>
            </a:pPr>
            <a:r>
              <a:rPr b="1" dirty="0" sz="2400" lang="en-US">
                <a:solidFill>
                  <a:srgbClr val="C00000"/>
                </a:solidFill>
              </a:rPr>
              <a:t> Postmortem caloricity: </a:t>
            </a:r>
            <a:r>
              <a:rPr dirty="0" sz="2400" lang="en-US"/>
              <a:t>It is a condition where there is rise of body temperature after death instead of cooling of the body. Although the process of postmortem </a:t>
            </a:r>
            <a:r>
              <a:rPr dirty="0" sz="2400" lang="en-US" err="1"/>
              <a:t>glycogenolysis</a:t>
            </a:r>
            <a:r>
              <a:rPr dirty="0" sz="2400" lang="en-US"/>
              <a:t>, which occurs in all dead bodies soon after death, can produce up to about 140 calories that can raise the body temperature by about 2° C.</a:t>
            </a:r>
          </a:p>
          <a:p>
            <a:pPr algn="l" indent="-514350" marL="582930" rtl="0">
              <a:buFont typeface="+mj-lt"/>
              <a:buAutoNum type="arabicPeriod"/>
            </a:pPr>
            <a:r>
              <a:rPr b="1" dirty="0" sz="2400" lang="en-US">
                <a:solidFill>
                  <a:srgbClr val="C00000"/>
                </a:solidFill>
              </a:rPr>
              <a:t>Edema</a:t>
            </a:r>
            <a:r>
              <a:rPr dirty="0" sz="2400" lang="en-US"/>
              <a:t>: slower cooling</a:t>
            </a:r>
          </a:p>
          <a:p>
            <a:pPr algn="l" indent="-514350" marL="582930" rtl="0">
              <a:buFont typeface="+mj-lt"/>
              <a:buAutoNum type="arabicPeriod"/>
            </a:pPr>
            <a:r>
              <a:rPr b="1" dirty="0" sz="2400" lang="en-US">
                <a:solidFill>
                  <a:srgbClr val="C00000"/>
                </a:solidFill>
              </a:rPr>
              <a:t>Posture </a:t>
            </a:r>
          </a:p>
          <a:p>
            <a:pPr algn="l" indent="-514350" marL="582930" rtl="0">
              <a:buFont typeface="+mj-lt"/>
              <a:buAutoNum type="arabicPeriod"/>
            </a:pPr>
            <a:r>
              <a:rPr b="1" dirty="0" sz="2400" lang="en-US">
                <a:solidFill>
                  <a:srgbClr val="C00000"/>
                </a:solidFill>
              </a:rPr>
              <a:t>Fulminating infection </a:t>
            </a:r>
            <a:r>
              <a:rPr b="1" dirty="0" sz="2400" lang="en-US"/>
              <a:t>: (</a:t>
            </a:r>
            <a:r>
              <a:rPr b="1" dirty="0" sz="2400" lang="en-US" err="1"/>
              <a:t>i.e</a:t>
            </a:r>
            <a:r>
              <a:rPr b="1" dirty="0" sz="2400" lang="en-US"/>
              <a:t> : </a:t>
            </a:r>
            <a:r>
              <a:rPr b="1" dirty="0" sz="2400" lang="en-US">
                <a:solidFill>
                  <a:srgbClr val="C00000"/>
                </a:solidFill>
              </a:rPr>
              <a:t>septicemia</a:t>
            </a:r>
            <a:r>
              <a:rPr dirty="0" sz="2400" lang="en-US"/>
              <a:t>) the body temperature may continue </a:t>
            </a:r>
            <a:r>
              <a:rPr dirty="0" sz="2400" lang="en-US" err="1"/>
              <a:t>torise</a:t>
            </a:r>
            <a:r>
              <a:rPr dirty="0" sz="2400" lang="en-US"/>
              <a:t> for some hours after death.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a:xfrm>
          <a:off x="0" y="0"/>
          <a:ext cx="0" cy="0"/>
          <a:chOff x="0" y="0"/>
          <a:chExt cx="0" cy="0"/>
        </a:xfrm>
      </p:grpSpPr>
      <p:sp>
        <p:nvSpPr>
          <p:cNvPr id="1048695" name="Title 6"/>
          <p:cNvSpPr>
            <a:spLocks noGrp="1"/>
          </p:cNvSpPr>
          <p:nvPr>
            <p:ph type="title"/>
          </p:nvPr>
        </p:nvSpPr>
        <p:spPr/>
        <p:txBody>
          <a:bodyPr/>
          <a:p>
            <a:r>
              <a:rPr b="1" dirty="0" lang="en-US">
                <a:solidFill>
                  <a:srgbClr val="C00000"/>
                </a:solidFill>
                <a:latin typeface="+mn-lt"/>
              </a:rPr>
              <a:t>Hypostasis / </a:t>
            </a:r>
            <a:r>
              <a:rPr b="1" dirty="0" lang="en-US" err="1">
                <a:solidFill>
                  <a:srgbClr val="C00000"/>
                </a:solidFill>
                <a:latin typeface="+mn-lt"/>
              </a:rPr>
              <a:t>Livor</a:t>
            </a:r>
            <a:r>
              <a:rPr b="1" dirty="0" lang="en-US">
                <a:solidFill>
                  <a:srgbClr val="C00000"/>
                </a:solidFill>
                <a:latin typeface="+mn-lt"/>
              </a:rPr>
              <a:t> Mortis</a:t>
            </a:r>
            <a:endParaRPr dirty="0" lang="ar-JO">
              <a:solidFill>
                <a:srgbClr val="C00000"/>
              </a:solidFill>
              <a:latin typeface="+mn-lt"/>
            </a:endParaRPr>
          </a:p>
        </p:txBody>
      </p:sp>
      <p:sp>
        <p:nvSpPr>
          <p:cNvPr id="1048696" name="Content Placeholder 1"/>
          <p:cNvSpPr>
            <a:spLocks noGrp="1"/>
          </p:cNvSpPr>
          <p:nvPr>
            <p:ph idx="1"/>
          </p:nvPr>
        </p:nvSpPr>
        <p:spPr>
          <a:xfrm>
            <a:off x="457200" y="1600200"/>
            <a:ext cx="7620000" cy="5105400"/>
          </a:xfrm>
        </p:spPr>
        <p:txBody>
          <a:bodyPr>
            <a:normAutofit fontScale="95455" lnSpcReduction="10000"/>
          </a:bodyPr>
          <a:p>
            <a:pPr algn="l" rtl="0"/>
            <a:r>
              <a:rPr dirty="0" lang="en-US"/>
              <a:t>The word ‘</a:t>
            </a:r>
            <a:r>
              <a:rPr dirty="0" lang="en-US">
                <a:solidFill>
                  <a:srgbClr val="C00000"/>
                </a:solidFill>
              </a:rPr>
              <a:t>hypostasis</a:t>
            </a:r>
            <a:r>
              <a:rPr dirty="0" lang="en-US"/>
              <a:t>’ itself means ‘</a:t>
            </a:r>
            <a:r>
              <a:rPr dirty="0" lang="en-US">
                <a:solidFill>
                  <a:srgbClr val="C00000"/>
                </a:solidFill>
              </a:rPr>
              <a:t>passive congestion of an organ or part</a:t>
            </a:r>
            <a:r>
              <a:rPr dirty="0" lang="en-US"/>
              <a:t>’. With the cessation of circulation at the time of death, the blood obeying the law of gravity into the toneless capillaries and </a:t>
            </a:r>
            <a:r>
              <a:rPr dirty="0" lang="en-US" err="1"/>
              <a:t>venules</a:t>
            </a:r>
            <a:r>
              <a:rPr dirty="0" lang="en-US"/>
              <a:t> in the dependent parts of the body and settles into the lowest available parts of the body. This passive pooling of blood into the dependent areas of the body, imparting </a:t>
            </a:r>
            <a:r>
              <a:rPr b="1" dirty="0" lang="en-US">
                <a:solidFill>
                  <a:srgbClr val="C00000"/>
                </a:solidFill>
              </a:rPr>
              <a:t>purplish or reddish-purple discoloration </a:t>
            </a:r>
            <a:r>
              <a:rPr dirty="0" lang="en-US"/>
              <a:t>to those areas, is known as </a:t>
            </a:r>
            <a:r>
              <a:rPr dirty="0" lang="en-US">
                <a:solidFill>
                  <a:srgbClr val="C00000"/>
                </a:solidFill>
              </a:rPr>
              <a:t>postmortem hypostasis.</a:t>
            </a:r>
          </a:p>
          <a:p>
            <a:pPr algn="l" rtl="0"/>
            <a:endParaRPr dirty="0" lang="en-US">
              <a:solidFill>
                <a:srgbClr val="C00000"/>
              </a:solidFill>
            </a:endParaRPr>
          </a:p>
          <a:p>
            <a:r>
              <a:rPr b="1" dirty="0" lang="en-US">
                <a:solidFill>
                  <a:srgbClr val="C00000"/>
                </a:solidFill>
              </a:rPr>
              <a:t>post-mortem 'dependent </a:t>
            </a:r>
            <a:r>
              <a:rPr b="1" dirty="0" lang="en-US" err="1">
                <a:solidFill>
                  <a:srgbClr val="C00000"/>
                </a:solidFill>
              </a:rPr>
              <a:t>oedema</a:t>
            </a:r>
            <a:r>
              <a:rPr b="1" dirty="0" lang="en-US">
                <a:solidFill>
                  <a:srgbClr val="C00000"/>
                </a:solidFill>
              </a:rPr>
              <a:t>’ </a:t>
            </a:r>
            <a:r>
              <a:rPr dirty="0" lang="en-US"/>
              <a:t>:  Gravity then acts upon the now </a:t>
            </a:r>
            <a:r>
              <a:rPr dirty="0" lang="en-US">
                <a:solidFill>
                  <a:srgbClr val="C00000"/>
                </a:solidFill>
              </a:rPr>
              <a:t>stagnant blood </a:t>
            </a:r>
            <a:r>
              <a:rPr dirty="0" lang="en-US"/>
              <a:t>and pulls it down to </a:t>
            </a:r>
            <a:r>
              <a:rPr dirty="0" lang="en-US">
                <a:solidFill>
                  <a:srgbClr val="C00000"/>
                </a:solidFill>
              </a:rPr>
              <a:t>the lowest accessible areas</a:t>
            </a:r>
            <a:r>
              <a:rPr dirty="0" lang="en-US"/>
              <a:t>. The red cells are most affected, passing through the lax network, but plasma also drifts downwards to a lesser extent, which contributes to the skin blistering that is part </a:t>
            </a:r>
            <a:r>
              <a:rPr b="1" dirty="0" lang="en-US">
                <a:solidFill>
                  <a:srgbClr val="C00000"/>
                </a:solidFill>
              </a:rPr>
              <a:t>of early post-mortem sign. </a:t>
            </a:r>
          </a:p>
          <a:p>
            <a:endParaRPr dirty="0" lang="en-US">
              <a:solidFill>
                <a:srgbClr val="C00000"/>
              </a:solidFill>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56" name="Shape 106502"/>
        <p:cNvGrpSpPr/>
        <p:nvPr/>
      </p:nvGrpSpPr>
      <p:grpSpPr>
        <a:xfrm>
          <a:off x="0" y="0"/>
          <a:ext cx="0" cy="0"/>
          <a:chOff x="0" y="0"/>
          <a:chExt cx="0" cy="0"/>
        </a:xfrm>
      </p:grpSpPr>
      <p:sp>
        <p:nvSpPr>
          <p:cNvPr id="1048700" name="Shape 106503"/>
          <p:cNvSpPr txBox="1">
            <a:spLocks noGrp="1"/>
          </p:cNvSpPr>
          <p:nvPr>
            <p:ph type="title"/>
          </p:nvPr>
        </p:nvSpPr>
        <p:spPr>
          <a:prstGeom prst="rect"/>
          <a:noFill/>
          <a:ln>
            <a:noFill/>
          </a:ln>
        </p:spPr>
        <p:txBody>
          <a:bodyPr anchor="t" anchorCtr="0" bIns="45700" lIns="91425" rIns="91425" tIns="45700">
            <a:noAutofit/>
          </a:bodyPr>
          <a:p>
            <a:pPr indent="0" lvl="0" marL="0" rtl="0">
              <a:spcBef>
                <a:spcPts val="0"/>
              </a:spcBef>
              <a:buClr>
                <a:srgbClr val="00B0F0"/>
              </a:buClr>
              <a:buSzPct val="25000"/>
              <a:buFont typeface="Amarante"/>
              <a:buNone/>
            </a:pPr>
            <a:r>
              <a:rPr b="1" dirty="0" lang="en-US">
                <a:solidFill>
                  <a:srgbClr val="00B0F0"/>
                </a:solidFill>
                <a:latin typeface="+mn-lt"/>
                <a:ea typeface="Amarante"/>
                <a:cs typeface="Amarante"/>
                <a:sym typeface="Amarante"/>
              </a:rPr>
              <a:t>Hypostasis / </a:t>
            </a:r>
            <a:r>
              <a:rPr b="1" dirty="0" lang="en-US" err="1">
                <a:solidFill>
                  <a:srgbClr val="00B0F0"/>
                </a:solidFill>
                <a:latin typeface="+mn-lt"/>
                <a:ea typeface="Amarante"/>
                <a:cs typeface="Amarante"/>
                <a:sym typeface="Amarante"/>
              </a:rPr>
              <a:t>Livor</a:t>
            </a:r>
            <a:r>
              <a:rPr b="1" dirty="0" lang="en-US">
                <a:solidFill>
                  <a:srgbClr val="00B0F0"/>
                </a:solidFill>
                <a:latin typeface="+mn-lt"/>
                <a:ea typeface="Amarante"/>
                <a:cs typeface="Amarante"/>
                <a:sym typeface="Amarante"/>
              </a:rPr>
              <a:t> Mortis</a:t>
            </a:r>
          </a:p>
        </p:txBody>
      </p:sp>
      <p:sp>
        <p:nvSpPr>
          <p:cNvPr id="1048701" name="Shape 106504"/>
          <p:cNvSpPr txBox="1">
            <a:spLocks noGrp="1"/>
          </p:cNvSpPr>
          <p:nvPr>
            <p:ph idx="1"/>
          </p:nvPr>
        </p:nvSpPr>
        <p:spPr>
          <a:xfrm>
            <a:off x="304800" y="1426472"/>
            <a:ext cx="8229600" cy="4405200"/>
          </a:xfrm>
          <a:prstGeom prst="rect"/>
          <a:noFill/>
          <a:ln>
            <a:noFill/>
          </a:ln>
        </p:spPr>
        <p:txBody>
          <a:bodyPr anchor="t" anchorCtr="0" bIns="45700" lIns="91425" rIns="91425" tIns="45700">
            <a:noAutofit/>
          </a:bodyPr>
          <a:p>
            <a:pPr algn="l" indent="-347980" lvl="0" marL="411480" rtl="0">
              <a:spcBef>
                <a:spcPts val="0"/>
              </a:spcBef>
              <a:spcAft>
                <a:spcPts val="0"/>
              </a:spcAft>
              <a:buSzPct val="95000"/>
            </a:pPr>
            <a:r>
              <a:rPr dirty="0" sz="2800" lang="en-US">
                <a:effectLst>
                  <a:outerShdw algn="tl" blurRad="38100" dir="5400000" dist="32000">
                    <a:srgbClr val="000000">
                      <a:alpha val="30000"/>
                    </a:srgbClr>
                  </a:outerShdw>
                </a:effectLst>
              </a:rPr>
              <a:t>Within </a:t>
            </a:r>
            <a:r>
              <a:rPr dirty="0" sz="2800" lang="en-US" u="sng">
                <a:solidFill>
                  <a:srgbClr val="C00000"/>
                </a:solidFill>
                <a:effectLst>
                  <a:outerShdw algn="tl" blurRad="38100" dir="5400000" dist="32000">
                    <a:srgbClr val="000000">
                      <a:alpha val="30000"/>
                    </a:srgbClr>
                  </a:outerShdw>
                </a:effectLst>
              </a:rPr>
              <a:t>pressure areas </a:t>
            </a:r>
            <a:r>
              <a:rPr dirty="0" sz="2800" lang="en-US">
                <a:effectLst>
                  <a:outerShdw algn="tl" blurRad="38100" dir="5400000" dist="32000">
                    <a:srgbClr val="000000">
                      <a:alpha val="30000"/>
                    </a:srgbClr>
                  </a:outerShdw>
                </a:effectLst>
              </a:rPr>
              <a:t>such as the </a:t>
            </a:r>
            <a:r>
              <a:rPr dirty="0" sz="2800" i="1" lang="en-US">
                <a:effectLst>
                  <a:outerShdw algn="tl" blurRad="38100" dir="5400000" dist="32000">
                    <a:srgbClr val="000000">
                      <a:alpha val="30000"/>
                    </a:srgbClr>
                  </a:outerShdw>
                </a:effectLst>
              </a:rPr>
              <a:t>shoulder blades, buttock &amp; calves</a:t>
            </a:r>
            <a:r>
              <a:rPr dirty="0" sz="2800" lang="en-US">
                <a:effectLst>
                  <a:outerShdw algn="tl" blurRad="38100" dir="5400000" dist="32000">
                    <a:srgbClr val="000000">
                      <a:alpha val="30000"/>
                    </a:srgbClr>
                  </a:outerShdw>
                </a:effectLst>
              </a:rPr>
              <a:t> →discoloration will be </a:t>
            </a:r>
            <a:r>
              <a:rPr dirty="0" sz="2800" i="1" lang="en-US">
                <a:effectLst>
                  <a:outerShdw algn="tl" blurRad="38100" dir="5400000" dist="32000">
                    <a:srgbClr val="000000">
                      <a:alpha val="30000"/>
                    </a:srgbClr>
                  </a:outerShdw>
                </a:effectLst>
              </a:rPr>
              <a:t>pale</a:t>
            </a:r>
            <a:r>
              <a:rPr dirty="0" sz="2800" lang="en-US">
                <a:effectLst>
                  <a:outerShdw algn="tl" blurRad="38100" dir="5400000" dist="32000">
                    <a:srgbClr val="000000">
                      <a:alpha val="30000"/>
                    </a:srgbClr>
                  </a:outerShdw>
                </a:effectLst>
              </a:rPr>
              <a:t>.</a:t>
            </a:r>
          </a:p>
          <a:p>
            <a:pPr algn="l" indent="-347980" lvl="0" marL="411480" rtl="0">
              <a:spcBef>
                <a:spcPts val="700"/>
              </a:spcBef>
              <a:spcAft>
                <a:spcPts val="0"/>
              </a:spcAft>
              <a:buSzPct val="95000"/>
            </a:pPr>
            <a:r>
              <a:rPr dirty="0" sz="2800" lang="en-US" u="sng">
                <a:solidFill>
                  <a:srgbClr val="C00000"/>
                </a:solidFill>
                <a:effectLst>
                  <a:outerShdw algn="tl" blurRad="38100" dir="5400000" dist="32000">
                    <a:srgbClr val="000000">
                      <a:alpha val="30000"/>
                    </a:srgbClr>
                  </a:outerShdw>
                </a:effectLst>
              </a:rPr>
              <a:t>starts immediately after death</a:t>
            </a:r>
            <a:r>
              <a:rPr dirty="0" sz="2800" lang="en-US" u="sng">
                <a:effectLst>
                  <a:outerShdw algn="tl" blurRad="38100" dir="5400000" dist="32000">
                    <a:srgbClr val="000000">
                      <a:alpha val="30000"/>
                    </a:srgbClr>
                  </a:outerShdw>
                </a:effectLst>
              </a:rPr>
              <a:t>.</a:t>
            </a:r>
          </a:p>
          <a:p>
            <a:pPr algn="l" indent="-347980" lvl="0" marL="411480" rtl="0">
              <a:spcBef>
                <a:spcPts val="700"/>
              </a:spcBef>
              <a:spcAft>
                <a:spcPts val="0"/>
              </a:spcAft>
              <a:buSzPct val="95000"/>
            </a:pPr>
            <a:r>
              <a:rPr dirty="0" sz="2800" lang="en-US">
                <a:effectLst>
                  <a:outerShdw algn="tl" blurRad="38100" dir="5400000" dist="32000">
                    <a:srgbClr val="000000">
                      <a:alpha val="30000"/>
                    </a:srgbClr>
                  </a:outerShdw>
                </a:effectLst>
              </a:rPr>
              <a:t>apparent </a:t>
            </a:r>
            <a:r>
              <a:rPr dirty="0" sz="2800" lang="en-US" u="sng">
                <a:solidFill>
                  <a:srgbClr val="C00000"/>
                </a:solidFill>
                <a:effectLst>
                  <a:outerShdw algn="tl" blurRad="38100" dir="5400000" dist="32000">
                    <a:srgbClr val="000000">
                      <a:alpha val="30000"/>
                    </a:srgbClr>
                  </a:outerShdw>
                </a:effectLst>
              </a:rPr>
              <a:t>after 2 </a:t>
            </a:r>
            <a:r>
              <a:rPr dirty="0" sz="2800" lang="en-US" err="1" u="sng">
                <a:solidFill>
                  <a:srgbClr val="C00000"/>
                </a:solidFill>
                <a:effectLst>
                  <a:outerShdw algn="tl" blurRad="38100" dir="5400000" dist="32000">
                    <a:srgbClr val="000000">
                      <a:alpha val="30000"/>
                    </a:srgbClr>
                  </a:outerShdw>
                </a:effectLst>
              </a:rPr>
              <a:t>hrs</a:t>
            </a:r>
            <a:r>
              <a:rPr dirty="0" sz="2800" lang="en-US" u="sng">
                <a:solidFill>
                  <a:srgbClr val="C00000"/>
                </a:solidFill>
                <a:effectLst>
                  <a:outerShdw algn="tl" blurRad="38100" dir="5400000" dist="32000">
                    <a:srgbClr val="000000">
                      <a:alpha val="30000"/>
                    </a:srgbClr>
                  </a:outerShdw>
                </a:effectLst>
              </a:rPr>
              <a:t> </a:t>
            </a:r>
            <a:r>
              <a:rPr dirty="0" sz="2800" lang="en-US">
                <a:effectLst>
                  <a:outerShdw algn="tl" blurRad="38100" dir="5400000" dist="32000">
                    <a:srgbClr val="000000">
                      <a:alpha val="30000"/>
                    </a:srgbClr>
                  </a:outerShdw>
                </a:effectLst>
              </a:rPr>
              <a:t>and fixed after 8 hrs.</a:t>
            </a:r>
          </a:p>
          <a:p>
            <a:pPr algn="l" indent="-347980" lvl="0" marL="411480" rtl="0">
              <a:spcBef>
                <a:spcPts val="700"/>
              </a:spcBef>
              <a:spcAft>
                <a:spcPts val="0"/>
              </a:spcAft>
              <a:buSzPct val="95000"/>
            </a:pPr>
            <a:r>
              <a:rPr dirty="0" sz="2800" lang="en-US">
                <a:effectLst>
                  <a:outerShdw algn="tl" blurRad="38100" dir="5400000" dist="32000">
                    <a:srgbClr val="000000">
                      <a:alpha val="30000"/>
                    </a:srgbClr>
                  </a:outerShdw>
                </a:effectLst>
              </a:rPr>
              <a:t>may not appear at all especially </a:t>
            </a:r>
            <a:r>
              <a:rPr dirty="0" sz="2800" lang="en-US" u="sng">
                <a:solidFill>
                  <a:srgbClr val="C00000"/>
                </a:solidFill>
                <a:effectLst>
                  <a:outerShdw algn="tl" blurRad="38100" dir="5400000" dist="32000">
                    <a:srgbClr val="000000">
                      <a:alpha val="30000"/>
                    </a:srgbClr>
                  </a:outerShdw>
                </a:effectLst>
              </a:rPr>
              <a:t>in infants, old and anemic or in those who have died from severe blood loss.</a:t>
            </a:r>
          </a:p>
          <a:p>
            <a:pPr algn="l" indent="-347980" lvl="0" marL="411480" rtl="0">
              <a:spcBef>
                <a:spcPts val="700"/>
              </a:spcBef>
              <a:buSzPct val="25000"/>
              <a:buNone/>
            </a:pPr>
            <a:endParaRPr dirty="0" sz="2800">
              <a:effectLst>
                <a:outerShdw algn="tl" blurRad="38100" dir="5400000" dist="32000">
                  <a:srgbClr val="000000">
                    <a:alpha val="30000"/>
                  </a:srgbClr>
                </a:outerShdw>
              </a:effectLst>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sp>
        <p:nvSpPr>
          <p:cNvPr id="1048705" name="Title 1"/>
          <p:cNvSpPr>
            <a:spLocks noGrp="1"/>
          </p:cNvSpPr>
          <p:nvPr>
            <p:ph type="title"/>
          </p:nvPr>
        </p:nvSpPr>
        <p:spPr>
          <a:xfrm>
            <a:off x="457200" y="512064"/>
            <a:ext cx="8229600" cy="914400"/>
          </a:xfrm>
        </p:spPr>
        <p:txBody>
          <a:bodyPr/>
          <a:p>
            <a:r>
              <a:rPr dirty="0" lang="en-US">
                <a:solidFill>
                  <a:srgbClr val="C00000"/>
                </a:solidFill>
              </a:rPr>
              <a:t>The distribution of hypostasis</a:t>
            </a:r>
            <a:endParaRPr dirty="0" lang="ar-JO">
              <a:solidFill>
                <a:srgbClr val="C00000"/>
              </a:solidFill>
            </a:endParaRPr>
          </a:p>
        </p:txBody>
      </p:sp>
      <p:sp>
        <p:nvSpPr>
          <p:cNvPr id="1048706" name="Content Placeholder 2"/>
          <p:cNvSpPr>
            <a:spLocks noGrp="1"/>
          </p:cNvSpPr>
          <p:nvPr>
            <p:ph idx="1"/>
          </p:nvPr>
        </p:nvSpPr>
        <p:spPr/>
        <p:txBody>
          <a:bodyPr/>
          <a:p>
            <a:pPr algn="l" rtl="0">
              <a:buNone/>
            </a:pPr>
            <a:r>
              <a:rPr dirty="0" lang="en-US"/>
              <a:t>The pattern of hypostasis depends on the posture of the body after death</a:t>
            </a:r>
          </a:p>
          <a:p>
            <a:pPr algn="l" rtl="0">
              <a:buNone/>
            </a:pPr>
            <a:endParaRPr dirty="0" lang="ar-JO"/>
          </a:p>
        </p:txBody>
      </p:sp>
      <p:pic>
        <p:nvPicPr>
          <p:cNvPr id="2097159" name="Picture 4"/>
          <p:cNvPicPr>
            <a:picLocks noChangeAspect="1" noChangeArrowheads="1"/>
          </p:cNvPicPr>
          <p:nvPr/>
        </p:nvPicPr>
        <p:blipFill>
          <a:blip xmlns:r="http://schemas.openxmlformats.org/officeDocument/2006/relationships" r:embed="rId1" cstate="print"/>
          <a:srcRect/>
          <a:stretch>
            <a:fillRect/>
          </a:stretch>
        </p:blipFill>
        <p:spPr bwMode="auto">
          <a:xfrm>
            <a:off x="1828800" y="2819400"/>
            <a:ext cx="4894844" cy="3236913"/>
          </a:xfrm>
          <a:prstGeom prst="rect"/>
          <a:noFill/>
          <a:ln w="9525">
            <a:noFill/>
            <a:miter lim="800000"/>
            <a:headEnd/>
            <a:tailEnd/>
          </a:ln>
        </p:spPr>
      </p:pic>
      <p:sp>
        <p:nvSpPr>
          <p:cNvPr id="1048707" name="TextBox 4"/>
          <p:cNvSpPr txBox="1"/>
          <p:nvPr/>
        </p:nvSpPr>
        <p:spPr>
          <a:xfrm>
            <a:off x="2819400" y="6248400"/>
            <a:ext cx="2592376" cy="523220"/>
          </a:xfrm>
          <a:prstGeom prst="rect"/>
          <a:noFill/>
        </p:spPr>
        <p:txBody>
          <a:bodyPr rtlCol="1" wrap="none">
            <a:spAutoFit/>
          </a:bodyPr>
          <a:p>
            <a:r>
              <a:rPr b="1" dirty="0" sz="2800" lang="en-US">
                <a:solidFill>
                  <a:schemeClr val="accent2">
                    <a:lumMod val="75000"/>
                  </a:schemeClr>
                </a:solidFill>
              </a:rPr>
              <a:t>Supine position</a:t>
            </a:r>
            <a:endParaRPr b="1" dirty="0" sz="2800" lang="ar-JO">
              <a:solidFill>
                <a:schemeClr val="accent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605" name="Title 1"/>
          <p:cNvSpPr>
            <a:spLocks noGrp="1"/>
          </p:cNvSpPr>
          <p:nvPr>
            <p:ph type="title"/>
          </p:nvPr>
        </p:nvSpPr>
        <p:spPr/>
        <p:txBody>
          <a:bodyPr>
            <a:normAutofit/>
          </a:bodyPr>
          <a:p>
            <a:pPr eaLnBrk="1" fontAlgn="auto" hangingPunct="1">
              <a:spcAft>
                <a:spcPts val="0"/>
              </a:spcAft>
            </a:pPr>
            <a:r>
              <a:rPr b="1" dirty="0" sz="5400" lang="en-US">
                <a:solidFill>
                  <a:srgbClr val="C00000"/>
                </a:solidFill>
                <a:latin typeface="+mn-lt"/>
              </a:rPr>
              <a:t>Death</a:t>
            </a:r>
            <a:endParaRPr b="1" dirty="0" lang="en-US">
              <a:solidFill>
                <a:srgbClr val="C00000"/>
              </a:solidFill>
              <a:latin typeface="+mn-lt"/>
            </a:endParaRPr>
          </a:p>
        </p:txBody>
      </p:sp>
      <p:sp>
        <p:nvSpPr>
          <p:cNvPr id="1048606" name="Content Placeholder 2"/>
          <p:cNvSpPr>
            <a:spLocks noGrp="1"/>
          </p:cNvSpPr>
          <p:nvPr>
            <p:ph idx="1"/>
          </p:nvPr>
        </p:nvSpPr>
        <p:spPr>
          <a:xfrm>
            <a:off x="457200" y="1524000"/>
            <a:ext cx="8229600" cy="4876800"/>
          </a:xfrm>
        </p:spPr>
        <p:txBody>
          <a:bodyPr rtlCol="0">
            <a:normAutofit/>
          </a:bodyPr>
          <a:p>
            <a:pPr algn="l" eaLnBrk="1" fontAlgn="auto" hangingPunct="1" indent="0" marL="0" rtl="0">
              <a:spcAft>
                <a:spcPts val="0"/>
              </a:spcAft>
              <a:buFont typeface="Wingdings 2" pitchFamily="18" charset="2"/>
              <a:buNone/>
            </a:pPr>
            <a:endParaRPr b="1" dirty="0" lang="en-US"/>
          </a:p>
          <a:p>
            <a:pPr algn="l" indent="-320040" marL="320040" rtl="0">
              <a:buFont typeface="Wingdings"/>
              <a:buChar char=""/>
            </a:pPr>
            <a:r>
              <a:rPr b="1" dirty="0" lang="en-US"/>
              <a:t>The </a:t>
            </a:r>
            <a:r>
              <a:rPr b="1" dirty="0" lang="en-US" u="sng">
                <a:solidFill>
                  <a:srgbClr val="C00000"/>
                </a:solidFill>
              </a:rPr>
              <a:t>irreversible  cessation </a:t>
            </a:r>
            <a:r>
              <a:rPr b="1" dirty="0" lang="en-US"/>
              <a:t>of all integrated functioning of the human organism as a whole, mental or physical</a:t>
            </a:r>
          </a:p>
          <a:p>
            <a:pPr algn="l" eaLnBrk="1" fontAlgn="auto" hangingPunct="1" indent="-320040" marL="320040" rtl="0">
              <a:spcAft>
                <a:spcPts val="0"/>
              </a:spcAft>
              <a:buFont typeface="Wingdings"/>
              <a:buChar char=""/>
            </a:pPr>
            <a:endParaRPr b="1" dirty="0" lang="en-US"/>
          </a:p>
          <a:p>
            <a:pPr algn="l" eaLnBrk="1" fontAlgn="auto" hangingPunct="1" indent="-320040" marL="320040" rtl="0">
              <a:spcAft>
                <a:spcPts val="0"/>
              </a:spcAft>
              <a:buFont typeface="Wingdings"/>
              <a:buChar char=""/>
            </a:pPr>
            <a:r>
              <a:rPr dirty="0" lang="en-US"/>
              <a:t>l</a:t>
            </a:r>
            <a:r>
              <a:rPr dirty="0" lang="en-US" u="sng"/>
              <a:t>egally</a:t>
            </a:r>
            <a:r>
              <a:rPr dirty="0" lang="en-US"/>
              <a:t> defined as the </a:t>
            </a:r>
            <a:r>
              <a:rPr b="1" dirty="0" i="1" lang="en-US" u="sng"/>
              <a:t>irreversible</a:t>
            </a:r>
            <a:r>
              <a:rPr b="1" dirty="0" i="1" lang="en-US"/>
              <a:t> </a:t>
            </a:r>
            <a:r>
              <a:rPr dirty="0" lang="en-US"/>
              <a:t>cessation of function </a:t>
            </a:r>
            <a:r>
              <a:rPr dirty="0" lang="en-US" u="sng"/>
              <a:t>of 3 systems: ( </a:t>
            </a:r>
            <a:r>
              <a:rPr dirty="0" lang="en-US" u="sng">
                <a:solidFill>
                  <a:srgbClr val="FF0000"/>
                </a:solidFill>
              </a:rPr>
              <a:t>the “</a:t>
            </a:r>
            <a:r>
              <a:rPr dirty="0" lang="en-US" err="1" u="sng">
                <a:solidFill>
                  <a:srgbClr val="FF0000"/>
                </a:solidFill>
              </a:rPr>
              <a:t>tripode</a:t>
            </a:r>
            <a:r>
              <a:rPr dirty="0" lang="en-US" u="sng">
                <a:solidFill>
                  <a:srgbClr val="FF0000"/>
                </a:solidFill>
              </a:rPr>
              <a:t>” of life </a:t>
            </a:r>
            <a:r>
              <a:rPr dirty="0" lang="en-US" u="sng"/>
              <a:t>)</a:t>
            </a:r>
          </a:p>
          <a:p>
            <a:pPr algn="l" eaLnBrk="1" fontAlgn="auto" hangingPunct="1" indent="-320040" marL="320040" rtl="0">
              <a:spcAft>
                <a:spcPts val="0"/>
              </a:spcAft>
              <a:buFont typeface="Wingdings"/>
              <a:buNone/>
            </a:pPr>
            <a:r>
              <a:rPr b="1" dirty="0" lang="en-US">
                <a:solidFill>
                  <a:srgbClr val="FFFF00"/>
                </a:solidFill>
              </a:rPr>
              <a:t>                                  </a:t>
            </a:r>
            <a:r>
              <a:rPr b="1" dirty="0" lang="en-US">
                <a:solidFill>
                  <a:srgbClr val="C00000"/>
                </a:solidFill>
              </a:rPr>
              <a:t>(1) CNS</a:t>
            </a:r>
          </a:p>
          <a:p>
            <a:pPr algn="l" eaLnBrk="1" fontAlgn="auto" hangingPunct="1" indent="-320040" marL="320040" rtl="0">
              <a:spcAft>
                <a:spcPts val="0"/>
              </a:spcAft>
              <a:buFont typeface="Arial" pitchFamily="34" charset="0"/>
              <a:buNone/>
            </a:pPr>
            <a:r>
              <a:rPr b="1" dirty="0" lang="en-US">
                <a:solidFill>
                  <a:srgbClr val="C00000"/>
                </a:solidFill>
              </a:rPr>
              <a:t>                                  (2) RS</a:t>
            </a:r>
          </a:p>
          <a:p>
            <a:pPr algn="l" eaLnBrk="1" fontAlgn="auto" hangingPunct="1" indent="-514350" marL="514350" rtl="0">
              <a:spcAft>
                <a:spcPts val="0"/>
              </a:spcAft>
              <a:buFont typeface="Wingdings"/>
              <a:buNone/>
            </a:pPr>
            <a:r>
              <a:rPr b="1" dirty="0" lang="en-US">
                <a:solidFill>
                  <a:srgbClr val="C00000"/>
                </a:solidFill>
              </a:rPr>
              <a:t>                                  (3) CVS</a:t>
            </a:r>
          </a:p>
          <a:p>
            <a:pPr algn="l" eaLnBrk="1" fontAlgn="auto" hangingPunct="1" indent="-514350" marL="514350" rtl="0">
              <a:spcAft>
                <a:spcPts val="0"/>
              </a:spcAft>
              <a:buFont typeface="Arial" pitchFamily="34" charset="0"/>
              <a:buNone/>
            </a:pPr>
            <a:endParaRPr dirty="0" lang="en-US"/>
          </a:p>
          <a:p>
            <a:pPr algn="l" eaLnBrk="1" fontAlgn="auto" hangingPunct="1" indent="-514350" marL="514350" rtl="0">
              <a:spcAft>
                <a:spcPts val="0"/>
              </a:spcAft>
              <a:buFont typeface="Arial" pitchFamily="34" charset="0"/>
              <a:buNone/>
            </a:pPr>
            <a:r>
              <a:rPr dirty="0" lang="en-US">
                <a:latin typeface="AR CENA" pitchFamily="2" charset="0"/>
              </a:rPr>
              <a:t>Before the 1960’s, death was diagnosed only by </a:t>
            </a:r>
            <a:r>
              <a:rPr dirty="0" i="1" lang="en-US">
                <a:solidFill>
                  <a:srgbClr val="0070C0"/>
                </a:solidFill>
                <a:latin typeface="AR CENA" pitchFamily="2" charset="0"/>
              </a:rPr>
              <a:t>cardio-pulmonary</a:t>
            </a:r>
            <a:r>
              <a:rPr dirty="0" lang="en-US">
                <a:latin typeface="AR CENA" pitchFamily="2" charset="0"/>
              </a:rPr>
              <a:t> criteria: </a:t>
            </a:r>
            <a:r>
              <a:rPr b="1" dirty="0" lang="en-US">
                <a:solidFill>
                  <a:srgbClr val="FF0000"/>
                </a:solidFill>
                <a:latin typeface="AR CENA" pitchFamily="2" charset="0"/>
              </a:rPr>
              <a:t>CNS</a:t>
            </a:r>
            <a:r>
              <a:rPr dirty="0" lang="en-US">
                <a:latin typeface="AR CENA" pitchFamily="2" charset="0"/>
              </a:rPr>
              <a:t> criteria are new to the list.</a:t>
            </a:r>
          </a:p>
          <a:p>
            <a:pPr algn="l" eaLnBrk="1" fontAlgn="auto" hangingPunct="1" lvl="2" marL="822960" rtl="0">
              <a:spcAft>
                <a:spcPts val="0"/>
              </a:spcAft>
              <a:buClr>
                <a:schemeClr val="accent3"/>
              </a:buClr>
              <a:buFont typeface="Arial" pitchFamily="34" charset="0"/>
              <a:buChar char="•"/>
            </a:pPr>
            <a:endParaRPr dirty="0" sz="800" lang="en-US"/>
          </a:p>
          <a:p>
            <a:pPr algn="l" eaLnBrk="1" fontAlgn="auto" hangingPunct="1" lvl="2" marL="822960" rtl="0">
              <a:spcAft>
                <a:spcPts val="0"/>
              </a:spcAft>
              <a:buClr>
                <a:schemeClr val="accent3"/>
              </a:buClr>
              <a:buFont typeface="Arial" pitchFamily="34" charset="0"/>
              <a:buNone/>
            </a:pPr>
            <a:endParaRPr dirty="0" lang="en-US"/>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8711" name="Title 1"/>
          <p:cNvSpPr>
            <a:spLocks noGrp="1"/>
          </p:cNvSpPr>
          <p:nvPr>
            <p:ph type="title"/>
          </p:nvPr>
        </p:nvSpPr>
        <p:spPr>
          <a:xfrm>
            <a:off x="5105400" y="512064"/>
            <a:ext cx="3581400" cy="2078736"/>
          </a:xfrm>
        </p:spPr>
        <p:txBody>
          <a:bodyPr/>
          <a:p>
            <a:r>
              <a:rPr b="1" dirty="0" lang="en-US">
                <a:solidFill>
                  <a:srgbClr val="C00000"/>
                </a:solidFill>
                <a:latin typeface="+mn-lt"/>
              </a:rPr>
              <a:t>Vertical/</a:t>
            </a:r>
            <a:br>
              <a:rPr b="1" dirty="0" lang="en-US">
                <a:solidFill>
                  <a:srgbClr val="C00000"/>
                </a:solidFill>
                <a:latin typeface="+mn-lt"/>
              </a:rPr>
            </a:br>
            <a:r>
              <a:rPr b="1" dirty="0" lang="en-US">
                <a:solidFill>
                  <a:srgbClr val="C00000"/>
                </a:solidFill>
                <a:latin typeface="+mn-lt"/>
              </a:rPr>
              <a:t>hanging position</a:t>
            </a:r>
            <a:endParaRPr b="1" dirty="0" lang="ar-JO">
              <a:solidFill>
                <a:srgbClr val="C00000"/>
              </a:solidFill>
              <a:latin typeface="+mn-lt"/>
            </a:endParaRPr>
          </a:p>
        </p:txBody>
      </p:sp>
      <p:pic>
        <p:nvPicPr>
          <p:cNvPr id="2097160" name="Picture 2"/>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228600" y="0"/>
            <a:ext cx="4715933" cy="3536950"/>
          </a:xfrm>
          <a:prstGeom prst="rect"/>
          <a:noFill/>
          <a:ln w="9525">
            <a:noFill/>
            <a:miter lim="800000"/>
            <a:headEnd/>
            <a:tailEnd/>
          </a:ln>
        </p:spPr>
      </p:pic>
      <p:pic>
        <p:nvPicPr>
          <p:cNvPr id="2097161" name="Picture 6" descr="hanging hypostasis"/>
          <p:cNvPicPr>
            <a:picLocks noChangeAspect="1" noChangeArrowheads="1"/>
          </p:cNvPicPr>
          <p:nvPr/>
        </p:nvPicPr>
        <p:blipFill>
          <a:blip xmlns:r="http://schemas.openxmlformats.org/officeDocument/2006/relationships" r:embed="rId2" cstate="print"/>
          <a:srcRect/>
          <a:stretch>
            <a:fillRect/>
          </a:stretch>
        </p:blipFill>
        <p:spPr bwMode="auto">
          <a:xfrm>
            <a:off x="4191000" y="3581400"/>
            <a:ext cx="4608513" cy="3048000"/>
          </a:xfrm>
          <a:prstGeom prst="rect"/>
          <a:noFill/>
          <a:ln w="9525">
            <a:noFill/>
            <a:miter lim="800000"/>
            <a:headEnd/>
            <a:tailEnd/>
          </a:ln>
        </p:spPr>
      </p:pic>
      <p:sp>
        <p:nvSpPr>
          <p:cNvPr id="1048712" name="Isosceles Triangle 5"/>
          <p:cNvSpPr/>
          <p:nvPr/>
        </p:nvSpPr>
        <p:spPr>
          <a:xfrm>
            <a:off x="4572000" y="4572000"/>
            <a:ext cx="1295400" cy="457200"/>
          </a:xfrm>
          <a:prstGeom prst="triangle"/>
          <a:solidFill>
            <a:schemeClr val="accent3">
              <a:lumMod val="40000"/>
              <a:lumOff val="60000"/>
            </a:schemeClr>
          </a:solidFill>
          <a:ln>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anchor="ctr" rtlCol="1"/>
          <a:p>
            <a:pPr algn="ctr"/>
            <a:endParaRPr lang="ar-JO"/>
          </a:p>
        </p:txBody>
      </p:sp>
      <p:sp>
        <p:nvSpPr>
          <p:cNvPr id="1048713" name="TextBox 6"/>
          <p:cNvSpPr txBox="1"/>
          <p:nvPr/>
        </p:nvSpPr>
        <p:spPr>
          <a:xfrm>
            <a:off x="609601" y="3733800"/>
            <a:ext cx="3352800" cy="2677656"/>
          </a:xfrm>
          <a:prstGeom prst="rect"/>
          <a:noFill/>
        </p:spPr>
        <p:txBody>
          <a:bodyPr rtlCol="1" wrap="square">
            <a:spAutoFit/>
          </a:bodyPr>
          <a:p>
            <a:pPr indent="-342900" marL="342900">
              <a:buFont typeface="Arial" pitchFamily="34" charset="0"/>
              <a:buChar char="•"/>
            </a:pPr>
            <a:r>
              <a:rPr b="1" dirty="0" sz="2400" lang="en-US"/>
              <a:t>hypostasis will be most marked in the feet, legs and to lesser extent in the hands and distal part of the arms</a:t>
            </a:r>
            <a:endParaRPr b="1" dirty="0" sz="2400" lang="ar-JO"/>
          </a:p>
          <a:p>
            <a:endParaRPr b="1" dirty="0" sz="2400" lang="ar-JO"/>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65" name=""/>
        <p:cNvGrpSpPr/>
        <p:nvPr/>
      </p:nvGrpSpPr>
      <p:grpSpPr>
        <a:xfrm>
          <a:off x="0" y="0"/>
          <a:ext cx="0" cy="0"/>
          <a:chOff x="0" y="0"/>
          <a:chExt cx="0" cy="0"/>
        </a:xfrm>
      </p:grpSpPr>
      <p:sp>
        <p:nvSpPr>
          <p:cNvPr id="1048717" name="Content Placeholder 2"/>
          <p:cNvSpPr>
            <a:spLocks noGrp="1"/>
          </p:cNvSpPr>
          <p:nvPr>
            <p:ph idx="1"/>
          </p:nvPr>
        </p:nvSpPr>
        <p:spPr>
          <a:xfrm>
            <a:off x="2388296" y="247650"/>
            <a:ext cx="6172200" cy="1790700"/>
          </a:xfrm>
        </p:spPr>
        <p:txBody>
          <a:bodyPr>
            <a:noAutofit/>
          </a:bodyPr>
          <a:p>
            <a:pPr algn="l" eaLnBrk="1" fontAlgn="auto" hangingPunct="1" lvl="2" marL="822960" rtl="0">
              <a:spcAft>
                <a:spcPts val="0"/>
              </a:spcAft>
              <a:buClr>
                <a:schemeClr val="accent3"/>
              </a:buClr>
              <a:buFont typeface="Wingdings"/>
              <a:buChar char=""/>
            </a:pPr>
            <a:endParaRPr dirty="0" sz="300" lang="en-US"/>
          </a:p>
          <a:p>
            <a:pPr algn="l" eaLnBrk="1" fontAlgn="auto" hangingPunct="1" lvl="2" marL="822960" rtl="0">
              <a:spcAft>
                <a:spcPts val="0"/>
              </a:spcAft>
              <a:buClr>
                <a:schemeClr val="accent3"/>
              </a:buClr>
              <a:buFont typeface="Wingdings"/>
              <a:buChar char=""/>
            </a:pPr>
            <a:r>
              <a:rPr dirty="0" sz="2400" lang="en-US"/>
              <a:t> </a:t>
            </a:r>
            <a:r>
              <a:rPr dirty="0" sz="2400" lang="en-US">
                <a:solidFill>
                  <a:srgbClr val="C00000"/>
                </a:solidFill>
              </a:rPr>
              <a:t>chest, upper chest, and upper limbs</a:t>
            </a:r>
            <a:r>
              <a:rPr dirty="0" sz="2400" lang="en-US"/>
              <a:t>.</a:t>
            </a:r>
          </a:p>
          <a:p>
            <a:pPr algn="l" eaLnBrk="1" fontAlgn="auto" hangingPunct="1" lvl="2" marL="822960" rtl="0">
              <a:spcAft>
                <a:spcPts val="0"/>
              </a:spcAft>
              <a:buClr>
                <a:schemeClr val="accent3"/>
              </a:buClr>
              <a:buFont typeface="Wingdings"/>
              <a:buChar char=""/>
            </a:pPr>
            <a:r>
              <a:rPr dirty="0" lang="en-US"/>
              <a:t>If the body is constantly changing </a:t>
            </a:r>
            <a:r>
              <a:rPr dirty="0" lang="en-US" err="1"/>
              <a:t>postion</a:t>
            </a:r>
            <a:r>
              <a:rPr dirty="0" lang="en-US"/>
              <a:t>  due to forceful currents/waves of water, hypostasis my not develop.</a:t>
            </a:r>
            <a:endParaRPr dirty="0" sz="2400" lang="en-US"/>
          </a:p>
          <a:p>
            <a:pPr algn="l" eaLnBrk="1" fontAlgn="auto" hangingPunct="1" lvl="2" marL="822960" rtl="0">
              <a:spcAft>
                <a:spcPts val="0"/>
              </a:spcAft>
              <a:buClr>
                <a:schemeClr val="accent3"/>
              </a:buClr>
              <a:buFont typeface="Wingdings"/>
              <a:buChar char=""/>
            </a:pPr>
            <a:endParaRPr dirty="0" sz="300" lang="en-US"/>
          </a:p>
          <a:p>
            <a:pPr algn="l" eaLnBrk="1" fontAlgn="auto" hangingPunct="1" indent="-274320" lvl="1" marL="640080" rtl="0">
              <a:spcAft>
                <a:spcPts val="0"/>
              </a:spcAft>
              <a:buFont typeface="Wingdings 2"/>
              <a:buChar char=""/>
            </a:pPr>
            <a:endParaRPr dirty="0" sz="400" lang="en-US"/>
          </a:p>
          <a:p>
            <a:pPr algn="l" eaLnBrk="1" fontAlgn="auto" hangingPunct="1" indent="-274320" lvl="1" marL="640080" rtl="0">
              <a:spcAft>
                <a:spcPts val="0"/>
              </a:spcAft>
              <a:buFont typeface="Wingdings 2"/>
              <a:buNone/>
            </a:pPr>
            <a:endParaRPr dirty="0" sz="400" lang="en-US"/>
          </a:p>
          <a:p>
            <a:pPr algn="l" eaLnBrk="1" fontAlgn="auto" hangingPunct="1" indent="-274320" lvl="1" marL="640080" rtl="0">
              <a:spcAft>
                <a:spcPts val="0"/>
              </a:spcAft>
              <a:buFont typeface="Wingdings 2"/>
              <a:buNone/>
            </a:pPr>
            <a:endParaRPr dirty="0" sz="400" lang="en-US"/>
          </a:p>
          <a:p>
            <a:pPr algn="l" eaLnBrk="1" fontAlgn="auto" hangingPunct="1" indent="-274320" lvl="1" marL="640080" rtl="0">
              <a:spcAft>
                <a:spcPts val="0"/>
              </a:spcAft>
              <a:buFont typeface="Wingdings 2"/>
              <a:buNone/>
            </a:pPr>
            <a:endParaRPr dirty="0" sz="400" lang="en-US"/>
          </a:p>
          <a:p>
            <a:pPr algn="l" eaLnBrk="1" fontAlgn="auto" hangingPunct="1" indent="-274320" lvl="1" marL="640080" rtl="0">
              <a:spcAft>
                <a:spcPts val="0"/>
              </a:spcAft>
              <a:buFont typeface="Wingdings 2"/>
              <a:buNone/>
            </a:pPr>
            <a:r>
              <a:rPr dirty="0" sz="400" lang="en-US"/>
              <a:t> </a:t>
            </a:r>
          </a:p>
          <a:p>
            <a:pPr algn="l" eaLnBrk="1" fontAlgn="auto" hangingPunct="1" indent="-274320" lvl="1" marL="640080" rtl="0">
              <a:spcAft>
                <a:spcPts val="0"/>
              </a:spcAft>
              <a:buFont typeface="Wingdings 2"/>
              <a:buNone/>
            </a:pPr>
            <a:r>
              <a:rPr dirty="0" sz="400" lang="en-US"/>
              <a:t> </a:t>
            </a:r>
          </a:p>
          <a:p>
            <a:pPr algn="l" eaLnBrk="1" fontAlgn="auto" hangingPunct="1" indent="-274320" lvl="1" marL="640080" rtl="0">
              <a:spcAft>
                <a:spcPts val="0"/>
              </a:spcAft>
              <a:buFont typeface="Wingdings 2"/>
              <a:buNone/>
            </a:pPr>
            <a:endParaRPr dirty="0" sz="400" lang="en-US"/>
          </a:p>
        </p:txBody>
      </p:sp>
      <p:sp>
        <p:nvSpPr>
          <p:cNvPr id="1048718" name="Right Arrow 10"/>
          <p:cNvSpPr/>
          <p:nvPr/>
        </p:nvSpPr>
        <p:spPr>
          <a:xfrm>
            <a:off x="228600" y="685800"/>
            <a:ext cx="2133600" cy="914400"/>
          </a:xfrm>
          <a:prstGeom prst="rightArrow"/>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pPr>
            <a:r>
              <a:rPr b="1" dirty="0" sz="2800" lang="en-US">
                <a:solidFill>
                  <a:srgbClr val="C00000"/>
                </a:solidFill>
              </a:rPr>
              <a:t>Drowning</a:t>
            </a:r>
          </a:p>
        </p:txBody>
      </p:sp>
      <p:pic>
        <p:nvPicPr>
          <p:cNvPr id="2097162" name="Picture 1"/>
          <p:cNvPicPr>
            <a:picLocks noChangeAspect="1"/>
          </p:cNvPicPr>
          <p:nvPr/>
        </p:nvPicPr>
        <p:blipFill>
          <a:blip xmlns:r="http://schemas.openxmlformats.org/officeDocument/2006/relationships" r:embed="rId1"/>
          <a:stretch>
            <a:fillRect/>
          </a:stretch>
        </p:blipFill>
        <p:spPr>
          <a:xfrm>
            <a:off x="4953000" y="1981200"/>
            <a:ext cx="4114800" cy="4191000"/>
          </a:xfrm>
          <a:prstGeom prst="rect"/>
        </p:spPr>
      </p:pic>
      <p:pic>
        <p:nvPicPr>
          <p:cNvPr id="2097163" name="Picture 3"/>
          <p:cNvPicPr>
            <a:picLocks noChangeAspect="1"/>
          </p:cNvPicPr>
          <p:nvPr/>
        </p:nvPicPr>
        <p:blipFill>
          <a:blip xmlns:r="http://schemas.openxmlformats.org/officeDocument/2006/relationships" r:embed="rId2"/>
          <a:stretch>
            <a:fillRect/>
          </a:stretch>
        </p:blipFill>
        <p:spPr>
          <a:xfrm>
            <a:off x="304800" y="1981200"/>
            <a:ext cx="4114800" cy="4191000"/>
          </a:xfrm>
          <a:prstGeom prst="rect"/>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722" name="Content Placeholder 2"/>
          <p:cNvSpPr>
            <a:spLocks noGrp="1"/>
          </p:cNvSpPr>
          <p:nvPr>
            <p:ph sz="quarter" idx="1"/>
          </p:nvPr>
        </p:nvSpPr>
        <p:spPr>
          <a:xfrm>
            <a:off x="0" y="2209800"/>
            <a:ext cx="5345482" cy="1309688"/>
          </a:xfrm>
        </p:spPr>
        <p:txBody>
          <a:bodyPr/>
          <a:p>
            <a:pPr algn="l" eaLnBrk="1" hangingPunct="1" lvl="2" rtl="0"/>
            <a:r>
              <a:rPr dirty="0" sz="2400" lang="en-US"/>
              <a:t>as in </a:t>
            </a:r>
            <a:r>
              <a:rPr dirty="0" sz="2400" i="1" lang="en-US"/>
              <a:t>epilepsy, drunken victims</a:t>
            </a:r>
            <a:endParaRPr dirty="0" sz="2400" lang="en-US"/>
          </a:p>
          <a:p>
            <a:pPr algn="l" eaLnBrk="1" hangingPunct="1" lvl="2" rtl="0"/>
            <a:r>
              <a:rPr dirty="0" sz="2400" lang="en-US"/>
              <a:t>whitening around nose &amp; lips. </a:t>
            </a:r>
          </a:p>
          <a:p>
            <a:pPr algn="l" eaLnBrk="1" hangingPunct="1" rtl="0"/>
            <a:endParaRPr dirty="0" sz="2400" lang="en-US"/>
          </a:p>
        </p:txBody>
      </p:sp>
      <p:pic>
        <p:nvPicPr>
          <p:cNvPr id="2097164" name="Picture 2"/>
          <p:cNvPicPr>
            <a:picLocks noChangeAspect="1" noChangeArrowheads="1"/>
          </p:cNvPicPr>
          <p:nvPr/>
        </p:nvPicPr>
        <p:blipFill>
          <a:blip xmlns:r="http://schemas.openxmlformats.org/officeDocument/2006/relationships" r:embed="rId1" cstate="print"/>
          <a:srcRect/>
          <a:stretch>
            <a:fillRect/>
          </a:stretch>
        </p:blipFill>
        <p:spPr bwMode="auto">
          <a:xfrm>
            <a:off x="5334000" y="1373188"/>
            <a:ext cx="2943225" cy="4333875"/>
          </a:xfrm>
          <a:prstGeom prst="rect"/>
          <a:noFill/>
          <a:ln w="9525">
            <a:noFill/>
            <a:miter lim="800000"/>
            <a:headEnd/>
            <a:tailEnd/>
          </a:ln>
        </p:spPr>
      </p:pic>
      <p:sp>
        <p:nvSpPr>
          <p:cNvPr id="1048723" name="Right Arrow 4"/>
          <p:cNvSpPr/>
          <p:nvPr/>
        </p:nvSpPr>
        <p:spPr>
          <a:xfrm>
            <a:off x="533400" y="1155397"/>
            <a:ext cx="2679700" cy="990600"/>
          </a:xfrm>
          <a:prstGeom prst="rightArrow"/>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pPr>
            <a:r>
              <a:rPr b="1" dirty="0" sz="2800" lang="en-US">
                <a:solidFill>
                  <a:srgbClr val="C00000"/>
                </a:solidFill>
              </a:rPr>
              <a:t>Face-down</a:t>
            </a:r>
          </a:p>
        </p:txBody>
      </p:sp>
      <p:pic>
        <p:nvPicPr>
          <p:cNvPr id="2097165" name="Picture 1"/>
          <p:cNvPicPr>
            <a:picLocks noChangeAspect="1" noChangeArrowheads="1"/>
          </p:cNvPicPr>
          <p:nvPr/>
        </p:nvPicPr>
        <p:blipFill>
          <a:blip xmlns:r="http://schemas.openxmlformats.org/officeDocument/2006/relationships" r:embed="rId2" cstate="print"/>
          <a:srcRect/>
          <a:stretch>
            <a:fillRect/>
          </a:stretch>
        </p:blipFill>
        <p:spPr bwMode="auto">
          <a:xfrm>
            <a:off x="703263" y="3519488"/>
            <a:ext cx="3663950" cy="2166937"/>
          </a:xfrm>
          <a:prstGeom prst="rect"/>
          <a:noFill/>
          <a:ln w="9525">
            <a:noFill/>
            <a:miter lim="800000"/>
            <a:headEnd/>
            <a:tailEnd/>
          </a:ln>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sp>
        <p:nvSpPr>
          <p:cNvPr id="1048727" name="Title 1"/>
          <p:cNvSpPr>
            <a:spLocks noGrp="1"/>
          </p:cNvSpPr>
          <p:nvPr>
            <p:ph type="title"/>
          </p:nvPr>
        </p:nvSpPr>
        <p:spPr>
          <a:xfrm>
            <a:off x="381000" y="0"/>
            <a:ext cx="8686800" cy="914400"/>
          </a:xfrm>
        </p:spPr>
        <p:txBody>
          <a:bodyPr/>
          <a:p>
            <a:r>
              <a:rPr b="1" dirty="0" lang="en-US">
                <a:solidFill>
                  <a:srgbClr val="C00000"/>
                </a:solidFill>
                <a:latin typeface="+mn-lt"/>
              </a:rPr>
              <a:t>Other sites </a:t>
            </a:r>
            <a:r>
              <a:rPr b="1" dirty="0" lang="en-US">
                <a:solidFill>
                  <a:srgbClr val="C00000"/>
                </a:solidFill>
              </a:rPr>
              <a:t>“</a:t>
            </a:r>
            <a:r>
              <a:rPr b="1" dirty="0" sz="2800" i="1" lang="en-US" u="sng">
                <a:solidFill>
                  <a:srgbClr val="C00000"/>
                </a:solidFill>
                <a:latin typeface="+mn-lt"/>
              </a:rPr>
              <a:t>internal </a:t>
            </a:r>
            <a:r>
              <a:rPr b="1" dirty="0" sz="2800" i="1" lang="en-US" err="1" u="sng">
                <a:solidFill>
                  <a:srgbClr val="C00000"/>
                </a:solidFill>
                <a:latin typeface="+mn-lt"/>
              </a:rPr>
              <a:t>lividity</a:t>
            </a:r>
            <a:r>
              <a:rPr b="1" dirty="0" lang="en-US">
                <a:solidFill>
                  <a:srgbClr val="C00000"/>
                </a:solidFill>
              </a:rPr>
              <a:t>”</a:t>
            </a:r>
            <a:endParaRPr dirty="0" lang="ar-JO">
              <a:solidFill>
                <a:srgbClr val="C00000"/>
              </a:solidFill>
            </a:endParaRPr>
          </a:p>
        </p:txBody>
      </p:sp>
      <p:sp>
        <p:nvSpPr>
          <p:cNvPr id="1048728" name="Content Placeholder 2"/>
          <p:cNvSpPr>
            <a:spLocks noGrp="1"/>
          </p:cNvSpPr>
          <p:nvPr>
            <p:ph idx="1"/>
          </p:nvPr>
        </p:nvSpPr>
        <p:spPr>
          <a:xfrm>
            <a:off x="228600" y="914400"/>
            <a:ext cx="8229600" cy="5791200"/>
          </a:xfrm>
        </p:spPr>
        <p:txBody>
          <a:bodyPr>
            <a:normAutofit fontScale="95000" lnSpcReduction="10000"/>
          </a:bodyPr>
          <a:p>
            <a:pPr algn="l" indent="-457200" marL="493776" rtl="0"/>
            <a:r>
              <a:rPr dirty="0" lang="en-US"/>
              <a:t>under usual circumstances when the body is lying upon its back, hypostasis is frequently observed in the posterior cerebral lobes, lower posterior surfaces of lungs, posterior surfaces of liver, kidneys, spleen, posterior part of stomach and the dependent loops of jejunum and ileum.   </a:t>
            </a:r>
            <a:r>
              <a:rPr dirty="0" sz="2600" lang="en-US"/>
              <a:t>                       </a:t>
            </a:r>
          </a:p>
          <a:p>
            <a:pPr algn="l" indent="0" marL="36576" rtl="0">
              <a:buNone/>
            </a:pPr>
            <a:r>
              <a:rPr b="1" dirty="0" sz="2600" lang="en-US">
                <a:solidFill>
                  <a:schemeClr val="accent2">
                    <a:lumMod val="60000"/>
                    <a:lumOff val="40000"/>
                  </a:schemeClr>
                </a:solidFill>
              </a:rPr>
              <a:t>      </a:t>
            </a:r>
            <a:r>
              <a:rPr b="1" dirty="0" lang="en-US">
                <a:solidFill>
                  <a:srgbClr val="C00000"/>
                </a:solidFill>
              </a:rPr>
              <a:t>Heart</a:t>
            </a:r>
            <a:r>
              <a:rPr b="1" dirty="0" lang="en-US"/>
              <a:t>: mistaken for MI</a:t>
            </a:r>
          </a:p>
          <a:p>
            <a:pPr algn="l" indent="0" lvl="1" marL="365760" rtl="0">
              <a:buNone/>
            </a:pPr>
            <a:r>
              <a:rPr b="1" dirty="0" sz="2200" lang="en-US"/>
              <a:t> </a:t>
            </a:r>
            <a:r>
              <a:rPr b="1" dirty="0" sz="2200" lang="en-US">
                <a:solidFill>
                  <a:srgbClr val="C00000"/>
                </a:solidFill>
              </a:rPr>
              <a:t>Lungs</a:t>
            </a:r>
            <a:r>
              <a:rPr b="1" dirty="0" sz="2200" lang="en-US">
                <a:solidFill>
                  <a:schemeClr val="accent2">
                    <a:lumMod val="60000"/>
                    <a:lumOff val="40000"/>
                  </a:schemeClr>
                </a:solidFill>
              </a:rPr>
              <a:t>: </a:t>
            </a:r>
            <a:r>
              <a:rPr b="1" dirty="0" sz="2200" lang="en-US"/>
              <a:t>mistaken for pneumonia </a:t>
            </a:r>
          </a:p>
          <a:p>
            <a:pPr algn="l" indent="0" lvl="1" marL="365760" rtl="0">
              <a:buNone/>
            </a:pPr>
            <a:r>
              <a:rPr b="1" dirty="0" sz="2200" lang="en-US"/>
              <a:t> </a:t>
            </a:r>
            <a:r>
              <a:rPr b="1" dirty="0" sz="2200" lang="en-US">
                <a:solidFill>
                  <a:srgbClr val="C00000"/>
                </a:solidFill>
              </a:rPr>
              <a:t>Intestine</a:t>
            </a:r>
            <a:r>
              <a:rPr b="1" dirty="0" sz="2200" lang="en-US"/>
              <a:t>: mistaken for hemorrhagic infarction</a:t>
            </a:r>
          </a:p>
          <a:p>
            <a:pPr algn="l" indent="0" lvl="1" marL="365760" rtl="0">
              <a:buNone/>
            </a:pPr>
            <a:endParaRPr dirty="0" lang="en-US"/>
          </a:p>
          <a:p>
            <a:pPr algn="l" indent="-457200" lvl="1" marL="822960" rtl="0"/>
            <a:r>
              <a:rPr dirty="0" lang="en-US">
                <a:ln w="10160">
                  <a:solidFill>
                    <a:schemeClr val="tx1"/>
                  </a:solidFill>
                  <a:prstDash val="solid"/>
                </a:ln>
                <a:solidFill>
                  <a:srgbClr val="C00000"/>
                </a:solidFill>
                <a:cs typeface="Arial" pitchFamily="34" charset="0"/>
              </a:rPr>
              <a:t>As the blood accumulates in the dependent areas, the pressure of the settling blood can rupture small vessels, with development of </a:t>
            </a:r>
            <a:r>
              <a:rPr dirty="0" lang="en-US" err="1">
                <a:ln w="10160">
                  <a:solidFill>
                    <a:schemeClr val="tx1"/>
                  </a:solidFill>
                  <a:prstDash val="solid"/>
                </a:ln>
                <a:solidFill>
                  <a:srgbClr val="C00000"/>
                </a:solidFill>
                <a:cs typeface="Arial" pitchFamily="34" charset="0"/>
              </a:rPr>
              <a:t>petechiae</a:t>
            </a:r>
            <a:r>
              <a:rPr dirty="0" lang="en-US">
                <a:ln w="10160">
                  <a:solidFill>
                    <a:schemeClr val="tx1"/>
                  </a:solidFill>
                  <a:prstDash val="solid"/>
                </a:ln>
                <a:solidFill>
                  <a:srgbClr val="C00000"/>
                </a:solidFill>
                <a:cs typeface="Arial" pitchFamily="34" charset="0"/>
              </a:rPr>
              <a:t> and </a:t>
            </a:r>
            <a:r>
              <a:rPr dirty="0" lang="en-US" err="1">
                <a:ln w="10160">
                  <a:solidFill>
                    <a:schemeClr val="tx1"/>
                  </a:solidFill>
                  <a:prstDash val="solid"/>
                </a:ln>
                <a:solidFill>
                  <a:srgbClr val="C00000"/>
                </a:solidFill>
                <a:cs typeface="Arial" pitchFamily="34" charset="0"/>
              </a:rPr>
              <a:t>purpura</a:t>
            </a:r>
            <a:r>
              <a:rPr dirty="0" lang="en-US">
                <a:ln w="10160">
                  <a:solidFill>
                    <a:schemeClr val="tx1"/>
                  </a:solidFill>
                  <a:prstDash val="solid"/>
                </a:ln>
                <a:solidFill>
                  <a:srgbClr val="C00000"/>
                </a:solidFill>
                <a:cs typeface="Arial" pitchFamily="34" charset="0"/>
              </a:rPr>
              <a:t> .</a:t>
            </a:r>
          </a:p>
          <a:p>
            <a:pPr indent="-457200" lvl="1" marL="822960"/>
            <a:r>
              <a:rPr dirty="0" lang="en-US"/>
              <a:t>The most common place is the back of the shoulders and neck, though they may appear on the front of the chest, even on a body lying on its back. They are more common in </a:t>
            </a:r>
            <a:r>
              <a:rPr b="1" dirty="0" lang="en-US">
                <a:solidFill>
                  <a:srgbClr val="C00000"/>
                </a:solidFill>
              </a:rPr>
              <a:t>cyanotic, congestive types of death</a:t>
            </a:r>
            <a:r>
              <a:rPr dirty="0" lang="en-US"/>
              <a:t> and become more pronounced as the post-mortem interval lengthens. Their importance is in not being mistaken for the so-called signs of 'asphyxia'</a:t>
            </a:r>
            <a:endParaRPr dirty="0" lang="ar-JO"/>
          </a:p>
          <a:p>
            <a:pPr algn="l" indent="-457200" lvl="1" marL="822960" rtl="0"/>
            <a:endParaRPr dirty="0" lang="en-US">
              <a:ln w="10160">
                <a:solidFill>
                  <a:schemeClr val="tx1"/>
                </a:solidFill>
                <a:prstDash val="solid"/>
              </a:ln>
              <a:solidFill>
                <a:srgbClr val="C00000"/>
              </a:solidFill>
              <a:cs typeface="Arial" pitchFamily="34" charset="0"/>
            </a:endParaRPr>
          </a:p>
          <a:p>
            <a:pPr algn="l" indent="-274320" lvl="1" marL="640080" rtl="0">
              <a:buFont typeface="Wingdings 2"/>
              <a:buChar char=""/>
            </a:pPr>
            <a:endParaRPr dirty="0" sz="3600"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732" name="Title 1"/>
          <p:cNvSpPr>
            <a:spLocks noGrp="1"/>
          </p:cNvSpPr>
          <p:nvPr>
            <p:ph type="title" idx="4294967295"/>
          </p:nvPr>
        </p:nvSpPr>
        <p:spPr>
          <a:xfrm>
            <a:off x="0" y="-28575"/>
            <a:ext cx="8229600" cy="1066800"/>
          </a:xfrm>
        </p:spPr>
        <p:txBody>
          <a:bodyPr/>
          <a:p>
            <a:pPr algn="l" eaLnBrk="1" hangingPunct="1"/>
            <a:r>
              <a:rPr b="1" lang="en-US" u="sng">
                <a:solidFill>
                  <a:srgbClr val="C00000"/>
                </a:solidFill>
              </a:rPr>
              <a:t>Color of Hypostasis</a:t>
            </a:r>
          </a:p>
        </p:txBody>
      </p:sp>
      <p:sp>
        <p:nvSpPr>
          <p:cNvPr id="1048733" name="Content Placeholder 2"/>
          <p:cNvSpPr>
            <a:spLocks noGrp="1"/>
          </p:cNvSpPr>
          <p:nvPr>
            <p:ph idx="4294967295"/>
          </p:nvPr>
        </p:nvSpPr>
        <p:spPr>
          <a:xfrm>
            <a:off x="0" y="1038225"/>
            <a:ext cx="8153400" cy="1752600"/>
          </a:xfrm>
        </p:spPr>
        <p:txBody>
          <a:bodyPr>
            <a:normAutofit fontScale="95000" lnSpcReduction="20000"/>
          </a:bodyPr>
          <a:p>
            <a:pPr algn="just" eaLnBrk="1" hangingPunct="1" indent="-342900" lvl="1" marL="342900" rtl="0">
              <a:spcBef>
                <a:spcPts val="700"/>
              </a:spcBef>
              <a:buSzPct val="60000"/>
              <a:buFont typeface="Wingdings" pitchFamily="2" charset="2"/>
              <a:buChar char="v"/>
            </a:pPr>
            <a:r>
              <a:rPr dirty="0" sz="2000" lang="en-US">
                <a:solidFill>
                  <a:schemeClr val="tx1"/>
                </a:solidFill>
              </a:rPr>
              <a:t>The color of hypostasis is variable and depends on the state of oxygenation at the time of death. </a:t>
            </a:r>
          </a:p>
          <a:p>
            <a:pPr algn="just" eaLnBrk="1" hangingPunct="1" rtl="0">
              <a:buFont typeface="Wingdings" pitchFamily="2" charset="2"/>
              <a:buChar char="v"/>
            </a:pPr>
            <a:r>
              <a:rPr dirty="0" sz="2000" lang="en-US"/>
              <a:t>It may be masked by </a:t>
            </a:r>
            <a:r>
              <a:rPr b="1" dirty="0" sz="2000" lang="en-US" u="sng">
                <a:solidFill>
                  <a:srgbClr val="C00000"/>
                </a:solidFill>
              </a:rPr>
              <a:t>dark skin </a:t>
            </a:r>
            <a:r>
              <a:rPr b="1" dirty="0" sz="2000" lang="en-US" err="1" u="sng">
                <a:solidFill>
                  <a:srgbClr val="C00000"/>
                </a:solidFill>
              </a:rPr>
              <a:t>colours</a:t>
            </a:r>
            <a:r>
              <a:rPr b="1" dirty="0" sz="2000" lang="en-US" u="sng">
                <a:solidFill>
                  <a:srgbClr val="C00000"/>
                </a:solidFill>
              </a:rPr>
              <a:t>, by jaundice or by some dermatological conditions</a:t>
            </a:r>
            <a:r>
              <a:rPr b="1" dirty="0" sz="2000" lang="en-US" u="sng"/>
              <a:t>.</a:t>
            </a:r>
          </a:p>
          <a:p>
            <a:pPr algn="just" eaLnBrk="1" hangingPunct="1" rtl="0">
              <a:buFont typeface="Wingdings" pitchFamily="2" charset="2"/>
              <a:buChar char="v"/>
            </a:pPr>
            <a:r>
              <a:rPr dirty="0" sz="2000" lang="en-US"/>
              <a:t>-</a:t>
            </a:r>
            <a:r>
              <a:rPr dirty="0" sz="2000" lang="en-US" err="1"/>
              <a:t>colour</a:t>
            </a:r>
            <a:r>
              <a:rPr dirty="0" sz="2000" lang="en-US"/>
              <a:t> changes that may act as indicators of possible causes of death:</a:t>
            </a:r>
          </a:p>
        </p:txBody>
      </p:sp>
      <p:graphicFrame>
        <p:nvGraphicFramePr>
          <p:cNvPr id="4194304" name="Table 3"/>
          <p:cNvGraphicFramePr>
            <a:graphicFrameLocks noGrp="1"/>
          </p:cNvGraphicFramePr>
          <p:nvPr/>
        </p:nvGraphicFramePr>
        <p:xfrm>
          <a:off x="381000" y="3124200"/>
          <a:ext cx="7620000" cy="3309829"/>
        </p:xfrm>
        <a:graphic>
          <a:graphicData uri="http://schemas.openxmlformats.org/drawingml/2006/table">
            <a:tbl>
              <a:tblPr bandRow="1">
                <a:tableStyleId>{2D5ABB26-0587-4C30-8999-92F81FD0307C}</a:tableStyleId>
              </a:tblPr>
              <a:tblGrid>
                <a:gridCol w="1825312"/>
                <a:gridCol w="5794688"/>
              </a:tblGrid>
              <a:tr h="932389">
                <a:tc>
                  <a:txBody>
                    <a:bodyPr/>
                    <a:p>
                      <a:pPr algn="ctr" indent="-274320" lvl="0" marL="182880">
                        <a:buFont typeface="Wingdings 2"/>
                        <a:buNone/>
                      </a:pPr>
                      <a:r>
                        <a:rPr b="1" dirty="0" lang="en-US"/>
                        <a:t>Dark blue-pink</a:t>
                      </a:r>
                    </a:p>
                    <a:p>
                      <a:pPr algn="ctr" lvl="1"/>
                      <a:endParaRPr b="1" dirty="0" lang="en-US">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p>
                      <a:pPr algn="l"/>
                      <a:r>
                        <a:rPr dirty="0" lang="en-US"/>
                        <a:t>cyanide poisoning</a:t>
                      </a:r>
                      <a:endParaRPr b="1" dirty="0"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638485">
                <a:tc>
                  <a:txBody>
                    <a:bodyPr/>
                    <a:p>
                      <a:pPr algn="ctr" indent="-274320" lvl="0" marL="182880">
                        <a:buFont typeface="Wingdings 2"/>
                        <a:buNone/>
                      </a:pPr>
                      <a:r>
                        <a:rPr b="1" dirty="0" lang="en-US"/>
                        <a:t>Brown</a:t>
                      </a:r>
                    </a:p>
                    <a:p>
                      <a:pPr algn="ctr"/>
                      <a:endParaRPr b="1" dirty="0" lang="en-US">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p>
                      <a:pPr algn="l"/>
                      <a:r>
                        <a:rPr dirty="0" lang="en-US" err="1"/>
                        <a:t>methahemoglobinemia</a:t>
                      </a:r>
                      <a:endParaRPr b="1" dirty="0"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638485">
                <a:tc>
                  <a:txBody>
                    <a:bodyPr/>
                    <a:p>
                      <a:pPr algn="ctr" defTabSz="914400" eaLnBrk="1" fontAlgn="auto" hangingPunct="1" indent="0" latinLnBrk="0" lvl="1" marL="0" marR="0" rtl="0">
                        <a:lnSpc>
                          <a:spcPct val="100000"/>
                        </a:lnSpc>
                        <a:spcBef>
                          <a:spcPts val="0"/>
                        </a:spcBef>
                        <a:spcAft>
                          <a:spcPts val="0"/>
                        </a:spcAft>
                        <a:buClrTx/>
                        <a:buSzTx/>
                        <a:buFontTx/>
                        <a:buNone/>
                      </a:pPr>
                      <a:r>
                        <a:rPr b="1" dirty="0" lang="en-US"/>
                        <a:t>Cherry</a:t>
                      </a:r>
                      <a:r>
                        <a:rPr baseline="0" b="1" dirty="0" lang="en-US"/>
                        <a:t> pink</a:t>
                      </a:r>
                      <a:endParaRPr b="1" dirty="0" lang="en-US"/>
                    </a:p>
                    <a:p>
                      <a:pPr algn="ctr"/>
                      <a:endParaRPr b="1" dirty="0" lang="en-US">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p>
                      <a:pPr algn="l"/>
                      <a:r>
                        <a:rPr dirty="0" lang="en-US"/>
                        <a:t>CO poisoning</a:t>
                      </a:r>
                      <a:endParaRPr b="1" dirty="0"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1094545">
                <a:tc>
                  <a:txBody>
                    <a:bodyPr/>
                    <a:p>
                      <a:pPr algn="ctr" indent="-274320" lvl="0" marL="182880">
                        <a:buFont typeface="Wingdings 2"/>
                        <a:buNone/>
                      </a:pPr>
                      <a:endParaRPr dirty="0" lang="en-US"/>
                    </a:p>
                    <a:p>
                      <a:pPr algn="ctr" indent="-274320" lvl="0" marL="182880">
                        <a:buFont typeface="Wingdings 2"/>
                        <a:buNone/>
                      </a:pPr>
                      <a:r>
                        <a:rPr b="1" dirty="0" lang="en-US"/>
                        <a:t>Pale</a:t>
                      </a:r>
                    </a:p>
                    <a:p>
                      <a:pPr algn="ctr"/>
                      <a:endParaRPr b="1" dirty="0" lang="en-US">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p>
                      <a:pPr algn="l" defTabSz="914400" eaLnBrk="1" fontAlgn="auto" hangingPunct="1" indent="0" latinLnBrk="0" lvl="1" marL="0" marR="0" rtl="0">
                        <a:lnSpc>
                          <a:spcPct val="100000"/>
                        </a:lnSpc>
                        <a:spcBef>
                          <a:spcPts val="0"/>
                        </a:spcBef>
                        <a:spcAft>
                          <a:spcPts val="0"/>
                        </a:spcAft>
                        <a:buClrTx/>
                        <a:buSzTx/>
                        <a:buFontTx/>
                        <a:buNone/>
                      </a:pPr>
                      <a:r>
                        <a:rPr dirty="0" sz="2400" lang="en-US"/>
                        <a:t>anemia, hemorrhage (or normal in extremes of age). </a:t>
                      </a:r>
                    </a:p>
                    <a:p>
                      <a:pPr algn="l"/>
                      <a:endParaRPr b="1" dirty="0"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bl>
          </a:graphicData>
        </a:graphic>
      </p:graphicFrame>
      <p:sp>
        <p:nvSpPr>
          <p:cNvPr id="1048734" name="Text Box 6"/>
          <p:cNvSpPr txBox="1">
            <a:spLocks noChangeArrowheads="1"/>
          </p:cNvSpPr>
          <p:nvPr/>
        </p:nvSpPr>
        <p:spPr bwMode="auto">
          <a:xfrm>
            <a:off x="4037556" y="4572478"/>
            <a:ext cx="4649244" cy="641350"/>
          </a:xfrm>
          <a:prstGeom prst="rect"/>
          <a:noFill/>
          <a:ln w="9525">
            <a:noFill/>
            <a:miter lim="800000"/>
            <a:headEnd/>
            <a:tailEnd/>
          </a:ln>
        </p:spPr>
        <p:txBody>
          <a:bodyPr wrap="square">
            <a:spAutoFit/>
          </a:bodyPr>
          <a:p>
            <a:pPr>
              <a:spcBef>
                <a:spcPct val="50000"/>
              </a:spcBef>
            </a:pPr>
            <a:r>
              <a:rPr b="1" dirty="0" lang="en-US"/>
              <a:t>(</a:t>
            </a:r>
            <a:r>
              <a:rPr b="1" dirty="0" lang="en-US" err="1"/>
              <a:t>carboxyhemoglobin</a:t>
            </a:r>
            <a:r>
              <a:rPr b="1" dirty="0" lang="en-US"/>
              <a:t>) /cold temperatures                  /cyanide</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8738" name="Title 1"/>
          <p:cNvSpPr>
            <a:spLocks noGrp="1"/>
          </p:cNvSpPr>
          <p:nvPr>
            <p:ph type="title"/>
          </p:nvPr>
        </p:nvSpPr>
        <p:spPr>
          <a:xfrm>
            <a:off x="457200" y="152400"/>
            <a:ext cx="7848600" cy="1219200"/>
          </a:xfrm>
        </p:spPr>
        <p:txBody>
          <a:bodyPr/>
          <a:p>
            <a:r>
              <a:rPr dirty="0" lang="en-US">
                <a:solidFill>
                  <a:srgbClr val="C00000"/>
                </a:solidFill>
                <a:latin typeface="+mn-lt"/>
              </a:rPr>
              <a:t>Timing and Permanence of Hypostasis</a:t>
            </a:r>
            <a:endParaRPr dirty="0" lang="ar-JO">
              <a:solidFill>
                <a:srgbClr val="C00000"/>
              </a:solidFill>
              <a:latin typeface="+mn-lt"/>
            </a:endParaRPr>
          </a:p>
        </p:txBody>
      </p:sp>
      <p:sp>
        <p:nvSpPr>
          <p:cNvPr id="1048739" name="Content Placeholder 2"/>
          <p:cNvSpPr>
            <a:spLocks noGrp="1"/>
          </p:cNvSpPr>
          <p:nvPr>
            <p:ph idx="1"/>
          </p:nvPr>
        </p:nvSpPr>
        <p:spPr>
          <a:xfrm>
            <a:off x="228600" y="1676400"/>
            <a:ext cx="8229600" cy="4602960"/>
          </a:xfrm>
        </p:spPr>
        <p:txBody>
          <a:bodyPr>
            <a:normAutofit/>
          </a:bodyPr>
          <a:p>
            <a:pPr algn="l" rtl="0"/>
            <a:r>
              <a:rPr dirty="0" sz="2000" lang="en-US"/>
              <a:t>Hypostasis Starts from1/2 hr to many hrs after death.</a:t>
            </a:r>
          </a:p>
          <a:p>
            <a:pPr algn="l" rtl="0"/>
            <a:r>
              <a:rPr dirty="0" sz="2000" lang="en-US"/>
              <a:t>The time is so </a:t>
            </a:r>
            <a:r>
              <a:rPr dirty="0" sz="2000" lang="en-US" u="sng"/>
              <a:t>variable </a:t>
            </a:r>
            <a:r>
              <a:rPr dirty="0" sz="2000" lang="en-US"/>
              <a:t>that it has no significant role in determining the time of death</a:t>
            </a:r>
          </a:p>
          <a:p>
            <a:pPr algn="ctr" rtl="0">
              <a:buFont typeface="Wingdings" pitchFamily="2" charset="2"/>
              <a:buChar char="Ø"/>
            </a:pPr>
            <a:r>
              <a:rPr dirty="0" sz="2600" lang="en-US">
                <a:solidFill>
                  <a:srgbClr val="C00000"/>
                </a:solidFill>
              </a:rPr>
              <a:t>In summer </a:t>
            </a:r>
            <a:r>
              <a:rPr dirty="0" sz="2600" lang="en-US"/>
              <a:t>hypostasis remain 24-36 hr</a:t>
            </a:r>
            <a:r>
              <a:rPr dirty="0" sz="2600" lang="en-US">
                <a:solidFill>
                  <a:srgbClr val="C00000"/>
                </a:solidFill>
              </a:rPr>
              <a:t>.</a:t>
            </a:r>
          </a:p>
          <a:p>
            <a:pPr algn="ctr" rtl="0">
              <a:buFont typeface="Wingdings" pitchFamily="2" charset="2"/>
              <a:buChar char="Ø"/>
            </a:pPr>
            <a:r>
              <a:rPr dirty="0" sz="2600" lang="en-US">
                <a:solidFill>
                  <a:srgbClr val="C00000"/>
                </a:solidFill>
              </a:rPr>
              <a:t>In winter </a:t>
            </a:r>
            <a:r>
              <a:rPr dirty="0" sz="2600" lang="en-US"/>
              <a:t>it remains about 12 hrs more (48hr).</a:t>
            </a:r>
          </a:p>
          <a:p>
            <a:pPr algn="l" rtl="0"/>
            <a:endParaRPr dirty="0" sz="2000" lang="en-US"/>
          </a:p>
          <a:p>
            <a:pPr algn="l" rtl="0">
              <a:buBlip>
                <a:blip xmlns:r="http://schemas.openxmlformats.org/officeDocument/2006/relationships" r:embed="rId1"/>
              </a:buBlip>
            </a:pPr>
            <a:r>
              <a:rPr dirty="0" sz="2000" lang="en-US"/>
              <a:t>Once hypostasis is established, there is controversy about its ability to undergo subsequent gravitational shift. If the body is moved into a different posture, the primary hypostasis may either: </a:t>
            </a:r>
          </a:p>
          <a:p>
            <a:pPr algn="l" indent="-514350" marL="582930" rtl="0">
              <a:buFont typeface="+mj-lt"/>
              <a:buAutoNum type="romanUcPeriod"/>
            </a:pPr>
            <a:r>
              <a:rPr dirty="0" sz="2000" lang="en-US"/>
              <a:t>              </a:t>
            </a:r>
            <a:r>
              <a:rPr dirty="0" sz="2000" lang="en-US">
                <a:solidFill>
                  <a:srgbClr val="C00000"/>
                </a:solidFill>
              </a:rPr>
              <a:t>-</a:t>
            </a:r>
            <a:r>
              <a:rPr dirty="0" sz="2000" lang="en-US"/>
              <a:t>remain fixed</a:t>
            </a:r>
          </a:p>
          <a:p>
            <a:pPr algn="l" indent="-514350" marL="582930" rtl="0">
              <a:buFont typeface="+mj-lt"/>
              <a:buAutoNum type="romanUcPeriod"/>
            </a:pPr>
            <a:r>
              <a:rPr dirty="0" sz="2000" lang="en-US"/>
              <a:t>              -move completely </a:t>
            </a:r>
          </a:p>
          <a:p>
            <a:pPr algn="l" indent="-514350" marL="582930" rtl="0">
              <a:buFont typeface="+mj-lt"/>
              <a:buAutoNum type="romanUcPeriod"/>
            </a:pPr>
            <a:r>
              <a:rPr dirty="0" sz="2000" lang="en-US"/>
              <a:t>              -Partly fixed and partly</a:t>
            </a:r>
            <a:endParaRPr dirty="0" sz="2000" lang="ar-JO"/>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sp>
        <p:nvSpPr>
          <p:cNvPr id="1048743" name="Title 1"/>
          <p:cNvSpPr txBox="1"/>
          <p:nvPr/>
        </p:nvSpPr>
        <p:spPr>
          <a:xfrm>
            <a:off x="228600" y="609600"/>
            <a:ext cx="8153400" cy="990600"/>
          </a:xfrm>
          <a:prstGeom prst="rect"/>
        </p:spPr>
        <p:txBody>
          <a:bodyPr anchor="ctr">
            <a:normAutofit/>
          </a:bodyPr>
          <a:p>
            <a:pPr fontAlgn="auto">
              <a:spcAft>
                <a:spcPts val="0"/>
              </a:spcAft>
            </a:pPr>
            <a:r>
              <a:rPr dirty="0" sz="2800" lang="en-US">
                <a:solidFill>
                  <a:srgbClr val="C00000"/>
                </a:solidFill>
                <a:latin typeface="+mj-lt"/>
                <a:ea typeface="+mj-ea"/>
                <a:cs typeface="+mj-cs"/>
              </a:rPr>
              <a:t>Medico-legal Importance of Hypostasis</a:t>
            </a:r>
          </a:p>
        </p:txBody>
      </p:sp>
      <p:sp>
        <p:nvSpPr>
          <p:cNvPr id="1048744" name="Content Placeholder 2"/>
          <p:cNvSpPr txBox="1"/>
          <p:nvPr/>
        </p:nvSpPr>
        <p:spPr>
          <a:xfrm>
            <a:off x="304800" y="1828800"/>
            <a:ext cx="8001000" cy="2824163"/>
          </a:xfrm>
          <a:prstGeom prst="rect"/>
        </p:spPr>
        <p:txBody>
          <a:bodyPr>
            <a:normAutofit/>
          </a:bodyPr>
          <a:p>
            <a:pPr fontAlgn="auto" indent="-274320" marL="182880">
              <a:spcBef>
                <a:spcPts val="550"/>
              </a:spcBef>
              <a:spcAft>
                <a:spcPts val="0"/>
              </a:spcAft>
              <a:buClr>
                <a:schemeClr val="accent1"/>
              </a:buClr>
              <a:buSzPct val="70000"/>
              <a:buFont typeface="Wingdings" pitchFamily="2" charset="2"/>
              <a:buChar char="Ø"/>
            </a:pPr>
            <a:r>
              <a:rPr dirty="0" sz="2000" lang="en-US">
                <a:latin typeface="+mn-lt"/>
                <a:cs typeface="+mn-cs"/>
              </a:rPr>
              <a:t>Sure </a:t>
            </a:r>
            <a:r>
              <a:rPr dirty="0" sz="2000" lang="en-US">
                <a:solidFill>
                  <a:srgbClr val="C00000"/>
                </a:solidFill>
                <a:latin typeface="+mn-lt"/>
                <a:cs typeface="+mn-cs"/>
              </a:rPr>
              <a:t>sign</a:t>
            </a:r>
            <a:r>
              <a:rPr dirty="0" sz="2000" lang="en-US">
                <a:latin typeface="+mn-lt"/>
                <a:cs typeface="+mn-cs"/>
              </a:rPr>
              <a:t> of death</a:t>
            </a:r>
          </a:p>
          <a:p>
            <a:pPr fontAlgn="auto" indent="-274320" marL="182880">
              <a:spcBef>
                <a:spcPts val="550"/>
              </a:spcBef>
              <a:spcAft>
                <a:spcPts val="0"/>
              </a:spcAft>
              <a:buClr>
                <a:schemeClr val="accent1"/>
              </a:buClr>
              <a:buSzPct val="70000"/>
              <a:buFont typeface="Wingdings" pitchFamily="2" charset="2"/>
              <a:buChar char="Ø"/>
            </a:pPr>
            <a:r>
              <a:rPr dirty="0" sz="2000" lang="en-US">
                <a:solidFill>
                  <a:srgbClr val="C00000"/>
                </a:solidFill>
                <a:latin typeface="+mn-lt"/>
                <a:cs typeface="+mn-cs"/>
              </a:rPr>
              <a:t>Cause</a:t>
            </a:r>
            <a:r>
              <a:rPr dirty="0" sz="2000" lang="en-US">
                <a:latin typeface="+mn-lt"/>
                <a:cs typeface="+mn-cs"/>
              </a:rPr>
              <a:t> of death</a:t>
            </a:r>
          </a:p>
          <a:p>
            <a:pPr fontAlgn="auto" indent="-274320" marL="182880">
              <a:spcBef>
                <a:spcPts val="550"/>
              </a:spcBef>
              <a:spcAft>
                <a:spcPts val="0"/>
              </a:spcAft>
              <a:buClr>
                <a:schemeClr val="accent1"/>
              </a:buClr>
              <a:buSzPct val="70000"/>
              <a:buFont typeface="Wingdings" pitchFamily="2" charset="2"/>
              <a:buChar char="Ø"/>
            </a:pPr>
            <a:r>
              <a:rPr dirty="0" sz="2000" lang="en-US">
                <a:latin typeface="+mn-lt"/>
                <a:cs typeface="+mn-cs"/>
              </a:rPr>
              <a:t>Characteristic distribution may suggest </a:t>
            </a:r>
            <a:r>
              <a:rPr dirty="0" sz="2000" lang="en-US">
                <a:solidFill>
                  <a:srgbClr val="C00000"/>
                </a:solidFill>
                <a:latin typeface="+mn-lt"/>
                <a:cs typeface="+mn-cs"/>
              </a:rPr>
              <a:t>manner</a:t>
            </a:r>
            <a:r>
              <a:rPr dirty="0" sz="2000" lang="en-US">
                <a:latin typeface="+mn-lt"/>
                <a:cs typeface="+mn-cs"/>
              </a:rPr>
              <a:t> of death as in hanging</a:t>
            </a:r>
          </a:p>
          <a:p>
            <a:pPr fontAlgn="auto" indent="-274320" marL="182880">
              <a:spcBef>
                <a:spcPts val="550"/>
              </a:spcBef>
              <a:spcAft>
                <a:spcPts val="0"/>
              </a:spcAft>
              <a:buClr>
                <a:schemeClr val="accent1"/>
              </a:buClr>
              <a:buSzPct val="70000"/>
              <a:buFont typeface="Wingdings" pitchFamily="2" charset="2"/>
              <a:buChar char="Ø"/>
            </a:pPr>
            <a:r>
              <a:rPr dirty="0" sz="2000" lang="en-US">
                <a:latin typeface="+mn-lt"/>
                <a:cs typeface="+mn-cs"/>
              </a:rPr>
              <a:t>Indicate if the body was moved or not after death</a:t>
            </a:r>
          </a:p>
          <a:p>
            <a:pPr fontAlgn="auto" indent="-320040" marL="320040">
              <a:spcBef>
                <a:spcPts val="700"/>
              </a:spcBef>
              <a:spcAft>
                <a:spcPts val="0"/>
              </a:spcAft>
              <a:buClr>
                <a:schemeClr val="accent2"/>
              </a:buClr>
              <a:buSzPct val="60000"/>
              <a:buFont typeface="Arial" pitchFamily="34" charset="0"/>
              <a:buChar char="•"/>
            </a:pPr>
            <a:endParaRPr dirty="0" sz="2000" lang="en-US">
              <a:latin typeface="+mn-lt"/>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sp>
        <p:nvSpPr>
          <p:cNvPr id="1048745" name="Title 1"/>
          <p:cNvSpPr>
            <a:spLocks noGrp="1"/>
          </p:cNvSpPr>
          <p:nvPr>
            <p:ph type="title"/>
          </p:nvPr>
        </p:nvSpPr>
        <p:spPr>
          <a:xfrm>
            <a:off x="152400" y="228600"/>
            <a:ext cx="7620000" cy="1143000"/>
          </a:xfrm>
        </p:spPr>
        <p:txBody>
          <a:bodyPr/>
          <a:p>
            <a:pPr algn="ctr"/>
            <a:r>
              <a:rPr b="1" dirty="0" i="1" lang="en-US" u="sng">
                <a:solidFill>
                  <a:srgbClr val="C00000"/>
                </a:solidFill>
                <a:latin typeface="+mn-lt"/>
              </a:rPr>
              <a:t>Hypostasis     </a:t>
            </a:r>
            <a:r>
              <a:rPr b="1" dirty="0" i="1" lang="en-US" err="1" u="sng">
                <a:solidFill>
                  <a:srgbClr val="C00000"/>
                </a:solidFill>
                <a:latin typeface="+mn-lt"/>
              </a:rPr>
              <a:t>vs</a:t>
            </a:r>
            <a:r>
              <a:rPr b="1" dirty="0" i="1" lang="en-US" u="sng">
                <a:solidFill>
                  <a:srgbClr val="C00000"/>
                </a:solidFill>
                <a:latin typeface="+mn-lt"/>
              </a:rPr>
              <a:t>    bruise </a:t>
            </a:r>
          </a:p>
        </p:txBody>
      </p:sp>
      <p:pic>
        <p:nvPicPr>
          <p:cNvPr id="2097166" name="Picture 3"/>
          <p:cNvPicPr>
            <a:picLocks noChangeAspect="1"/>
          </p:cNvPicPr>
          <p:nvPr/>
        </p:nvPicPr>
        <p:blipFill>
          <a:blip xmlns:r="http://schemas.openxmlformats.org/officeDocument/2006/relationships" r:embed="rId1"/>
          <a:stretch>
            <a:fillRect/>
          </a:stretch>
        </p:blipFill>
        <p:spPr>
          <a:xfrm>
            <a:off x="381000" y="1905000"/>
            <a:ext cx="7467600" cy="3886200"/>
          </a:xfrm>
          <a:prstGeom prst="rec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746" name="Title 1"/>
          <p:cNvSpPr>
            <a:spLocks noGrp="1"/>
          </p:cNvSpPr>
          <p:nvPr>
            <p:ph type="title"/>
          </p:nvPr>
        </p:nvSpPr>
        <p:spPr>
          <a:xfrm>
            <a:off x="533400" y="152400"/>
            <a:ext cx="7772400" cy="914400"/>
          </a:xfrm>
        </p:spPr>
        <p:txBody>
          <a:bodyPr/>
          <a:p>
            <a:r>
              <a:rPr dirty="0" lang="en-US">
                <a:solidFill>
                  <a:srgbClr val="C00000"/>
                </a:solidFill>
              </a:rPr>
              <a:t>Rigor Mortis</a:t>
            </a:r>
            <a:endParaRPr dirty="0" lang="en-US"/>
          </a:p>
        </p:txBody>
      </p:sp>
      <p:sp>
        <p:nvSpPr>
          <p:cNvPr id="1048747" name="Content Placeholder 2"/>
          <p:cNvSpPr>
            <a:spLocks noGrp="1"/>
          </p:cNvSpPr>
          <p:nvPr>
            <p:ph idx="1"/>
          </p:nvPr>
        </p:nvSpPr>
        <p:spPr>
          <a:xfrm>
            <a:off x="457200" y="1219200"/>
            <a:ext cx="7924800" cy="4876800"/>
          </a:xfrm>
        </p:spPr>
        <p:txBody>
          <a:bodyPr>
            <a:normAutofit/>
          </a:bodyPr>
          <a:p>
            <a:pPr algn="l" rtl="0"/>
            <a:r>
              <a:rPr dirty="0" lang="en-US"/>
              <a:t>Alternatively called as </a:t>
            </a:r>
            <a:r>
              <a:rPr dirty="0" lang="en-US">
                <a:solidFill>
                  <a:srgbClr val="C00000"/>
                </a:solidFill>
              </a:rPr>
              <a:t>cadaveric rigidity</a:t>
            </a:r>
            <a:r>
              <a:rPr dirty="0" lang="en-US"/>
              <a:t>, it is the stiffening of the muscles after death. Following death, muscles of the pass through </a:t>
            </a:r>
            <a:r>
              <a:rPr dirty="0" lang="en-US">
                <a:solidFill>
                  <a:srgbClr val="C00000"/>
                </a:solidFill>
              </a:rPr>
              <a:t>three phases:</a:t>
            </a:r>
          </a:p>
          <a:p>
            <a:pPr algn="l" rtl="0"/>
            <a:r>
              <a:rPr dirty="0" lang="en-US"/>
              <a:t> </a:t>
            </a:r>
            <a:r>
              <a:rPr dirty="0" lang="en-US">
                <a:solidFill>
                  <a:srgbClr val="C00000"/>
                </a:solidFill>
              </a:rPr>
              <a:t>primary flaccidity </a:t>
            </a:r>
            <a:r>
              <a:rPr dirty="0" lang="en-US"/>
              <a:t>: which occurs immediately after somatic death, Here the muscles are able to respond to electrical or chemical stimuli.</a:t>
            </a:r>
          </a:p>
          <a:p>
            <a:pPr algn="l" rtl="0"/>
            <a:r>
              <a:rPr dirty="0" lang="en-US"/>
              <a:t> </a:t>
            </a:r>
            <a:r>
              <a:rPr dirty="0" lang="en-US">
                <a:solidFill>
                  <a:srgbClr val="C00000"/>
                </a:solidFill>
              </a:rPr>
              <a:t>The second stage : </a:t>
            </a:r>
            <a:r>
              <a:rPr dirty="0" lang="en-US"/>
              <a:t>is the development of rigidity known as rigor mortis during which there is no longer any response to the electrical or chemical stimuli .</a:t>
            </a:r>
          </a:p>
          <a:p>
            <a:pPr algn="l" rtl="0"/>
            <a:r>
              <a:rPr dirty="0" lang="en-US">
                <a:solidFill>
                  <a:srgbClr val="C00000"/>
                </a:solidFill>
              </a:rPr>
              <a:t>the third stage:  </a:t>
            </a:r>
            <a:r>
              <a:rPr dirty="0" lang="en-US"/>
              <a:t>is the secondary flaccidity or stage of resolution when the rigor passes away that occur with the onset of putrefaction.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748" name="Title 1"/>
          <p:cNvSpPr>
            <a:spLocks noGrp="1"/>
          </p:cNvSpPr>
          <p:nvPr>
            <p:ph type="title"/>
          </p:nvPr>
        </p:nvSpPr>
        <p:spPr>
          <a:xfrm>
            <a:off x="228600" y="152400"/>
            <a:ext cx="7772400" cy="838200"/>
          </a:xfrm>
        </p:spPr>
        <p:txBody>
          <a:bodyPr>
            <a:normAutofit fontScale="90000"/>
          </a:bodyPr>
          <a:p>
            <a:pPr eaLnBrk="1" fontAlgn="auto" hangingPunct="1">
              <a:spcAft>
                <a:spcPts val="0"/>
              </a:spcAft>
            </a:pPr>
            <a:r>
              <a:rPr dirty="0" sz="5400" lang="en-US">
                <a:solidFill>
                  <a:srgbClr val="C00000"/>
                </a:solidFill>
                <a:latin typeface="+mn-lt"/>
              </a:rPr>
              <a:t>Rigor Mortis</a:t>
            </a:r>
          </a:p>
        </p:txBody>
      </p:sp>
      <p:sp>
        <p:nvSpPr>
          <p:cNvPr id="1048749" name="Content Placeholder 2"/>
          <p:cNvSpPr>
            <a:spLocks noGrp="1"/>
          </p:cNvSpPr>
          <p:nvPr>
            <p:ph idx="1"/>
          </p:nvPr>
        </p:nvSpPr>
        <p:spPr>
          <a:xfrm>
            <a:off x="0" y="1143000"/>
            <a:ext cx="8458200" cy="5486400"/>
          </a:xfrm>
        </p:spPr>
        <p:txBody>
          <a:bodyPr>
            <a:normAutofit/>
          </a:bodyPr>
          <a:p>
            <a:pPr algn="l" eaLnBrk="1" hangingPunct="1" rtl="0"/>
            <a:r>
              <a:rPr b="1" dirty="0" sz="1600" lang="en-US"/>
              <a:t>Temperature-dependent, </a:t>
            </a:r>
            <a:r>
              <a:rPr b="1" dirty="0" sz="1600" lang="en-US">
                <a:solidFill>
                  <a:srgbClr val="C00000"/>
                </a:solidFill>
              </a:rPr>
              <a:t>physicochemical </a:t>
            </a:r>
            <a:r>
              <a:rPr b="1" dirty="0" sz="1600" lang="en-US"/>
              <a:t>change that occurs within muscle cells as a result </a:t>
            </a:r>
            <a:r>
              <a:rPr b="1" dirty="0" sz="1600" lang="en-US">
                <a:solidFill>
                  <a:srgbClr val="C00000"/>
                </a:solidFill>
              </a:rPr>
              <a:t>of lack of oxygen causing </a:t>
            </a:r>
            <a:r>
              <a:rPr b="1" dirty="0" sz="1600" lang="en-US"/>
              <a:t>the limbs of the corpse to become </a:t>
            </a:r>
            <a:r>
              <a:rPr b="1" dirty="0" sz="1600" lang="en-US">
                <a:solidFill>
                  <a:srgbClr val="C00000"/>
                </a:solidFill>
              </a:rPr>
              <a:t>stiff </a:t>
            </a:r>
            <a:r>
              <a:rPr b="1" dirty="0" sz="1600" lang="en-US"/>
              <a:t>and </a:t>
            </a:r>
            <a:r>
              <a:rPr b="1" dirty="0" sz="1600" lang="en-US">
                <a:solidFill>
                  <a:srgbClr val="C00000"/>
                </a:solidFill>
              </a:rPr>
              <a:t>difficult to move </a:t>
            </a:r>
            <a:r>
              <a:rPr b="1" dirty="0" sz="1600" lang="en-US"/>
              <a:t>or </a:t>
            </a:r>
            <a:r>
              <a:rPr b="1" dirty="0" sz="1600" lang="en-US">
                <a:solidFill>
                  <a:srgbClr val="C00000"/>
                </a:solidFill>
              </a:rPr>
              <a:t>manipulate</a:t>
            </a:r>
            <a:r>
              <a:rPr b="1" dirty="0" sz="1600" lang="en-US"/>
              <a:t>.</a:t>
            </a:r>
          </a:p>
          <a:p>
            <a:pPr algn="l" eaLnBrk="1" hangingPunct="1" rtl="0"/>
            <a:endParaRPr dirty="0" sz="1600" lang="en-US"/>
          </a:p>
          <a:p>
            <a:pPr algn="l" eaLnBrk="1" hangingPunct="1" rtl="0">
              <a:lnSpc>
                <a:spcPct val="80000"/>
              </a:lnSpc>
            </a:pPr>
            <a:r>
              <a:rPr dirty="0" sz="1600" lang="en-US"/>
              <a:t>Death </a:t>
            </a:r>
            <a:r>
              <a:rPr dirty="0" sz="1600" lang="en-US">
                <a:sym typeface="Wingdings" pitchFamily="2" charset="2"/>
              </a:rPr>
              <a:t>cessation of</a:t>
            </a:r>
            <a:r>
              <a:rPr dirty="0" sz="1600" lang="en-US"/>
              <a:t> respiration </a:t>
            </a:r>
            <a:r>
              <a:rPr dirty="0" sz="1600" lang="en-US">
                <a:sym typeface="Wingdings" pitchFamily="2" charset="2"/>
              </a:rPr>
              <a:t></a:t>
            </a:r>
            <a:r>
              <a:rPr dirty="0" sz="1600" lang="en-US"/>
              <a:t>depletion of oxygen</a:t>
            </a:r>
            <a:r>
              <a:rPr dirty="0" sz="1600" lang="en-US">
                <a:sym typeface="Wingdings" pitchFamily="2" charset="2"/>
              </a:rPr>
              <a:t>  </a:t>
            </a:r>
            <a:r>
              <a:rPr dirty="0" sz="1600" lang="en-US">
                <a:solidFill>
                  <a:srgbClr val="C00000"/>
                </a:solidFill>
                <a:sym typeface="Wingdings" pitchFamily="2" charset="2"/>
              </a:rPr>
              <a:t>less </a:t>
            </a:r>
            <a:r>
              <a:rPr dirty="0" sz="1600" lang="en-US">
                <a:solidFill>
                  <a:srgbClr val="C00000"/>
                </a:solidFill>
              </a:rPr>
              <a:t>ATP</a:t>
            </a:r>
            <a:r>
              <a:rPr dirty="0" sz="1600" lang="en-US">
                <a:sym typeface="Wingdings" pitchFamily="2" charset="2"/>
              </a:rPr>
              <a:t></a:t>
            </a:r>
            <a:r>
              <a:rPr dirty="0" sz="1600" lang="en-US"/>
              <a:t> secondary anoxic process </a:t>
            </a:r>
            <a:r>
              <a:rPr dirty="0" sz="1600" lang="en-US">
                <a:sym typeface="Wingdings" pitchFamily="2" charset="2"/>
              </a:rPr>
              <a:t></a:t>
            </a:r>
            <a:r>
              <a:rPr dirty="0" sz="1600" lang="en-US"/>
              <a:t> lactic acid cell cytoplasm becomes increasingly acidic</a:t>
            </a:r>
            <a:r>
              <a:rPr dirty="0" sz="1600" lang="en-US">
                <a:sym typeface="Wingdings" pitchFamily="2" charset="2"/>
              </a:rPr>
              <a:t> with  </a:t>
            </a:r>
            <a:r>
              <a:rPr dirty="0" sz="1600" lang="en-US"/>
              <a:t>low ATP and high acidity, the actin and myosin fibers bind together and form a gel</a:t>
            </a:r>
            <a:r>
              <a:rPr dirty="0" sz="1600" lang="en-US">
                <a:sym typeface="Wingdings" pitchFamily="2" charset="2"/>
              </a:rPr>
              <a:t>  but </a:t>
            </a:r>
            <a:r>
              <a:rPr dirty="0" sz="1600" lang="en-US"/>
              <a:t>Unlike normal muscle contractions, the body is unable to complete the cycle and release the coupling between the myosin and actin, creating a perpetual state of muscular contraction, until the breakdown of muscle tissue by digestive enzymes during decomposition.</a:t>
            </a:r>
          </a:p>
          <a:p>
            <a:pPr algn="l" eaLnBrk="1" hangingPunct="1" rtl="0">
              <a:lnSpc>
                <a:spcPct val="80000"/>
              </a:lnSpc>
            </a:pPr>
            <a:endParaRPr dirty="0" sz="1600" lang="en-US"/>
          </a:p>
          <a:p>
            <a:pPr algn="l" eaLnBrk="1" hangingPunct="1" rtl="0">
              <a:lnSpc>
                <a:spcPct val="90000"/>
              </a:lnSpc>
            </a:pPr>
            <a:r>
              <a:rPr b="1" dirty="0" sz="1600" lang="en-US"/>
              <a:t>RM</a:t>
            </a:r>
            <a:r>
              <a:rPr dirty="0" sz="1600" lang="en-US"/>
              <a:t> initiated when the ATP concentration </a:t>
            </a:r>
            <a:r>
              <a:rPr b="1" dirty="0" sz="1600" lang="en-US">
                <a:solidFill>
                  <a:srgbClr val="C00000"/>
                </a:solidFill>
              </a:rPr>
              <a:t>falls to 85% of normal</a:t>
            </a:r>
          </a:p>
          <a:p>
            <a:pPr algn="l" eaLnBrk="1" hangingPunct="1" rtl="0">
              <a:lnSpc>
                <a:spcPct val="90000"/>
              </a:lnSpc>
            </a:pPr>
            <a:r>
              <a:rPr dirty="0" sz="1600" lang="en-US"/>
              <a:t>It starts to develop about </a:t>
            </a:r>
            <a:r>
              <a:rPr b="1" dirty="0" sz="1600" lang="en-US" u="sng">
                <a:solidFill>
                  <a:srgbClr val="C00000"/>
                </a:solidFill>
              </a:rPr>
              <a:t>2-3 hrs after death</a:t>
            </a:r>
            <a:r>
              <a:rPr b="1" dirty="0" sz="1600" lang="en-US">
                <a:solidFill>
                  <a:srgbClr val="C00000"/>
                </a:solidFill>
              </a:rPr>
              <a:t> </a:t>
            </a:r>
          </a:p>
          <a:p>
            <a:pPr algn="l" eaLnBrk="1" hangingPunct="1" rtl="0">
              <a:lnSpc>
                <a:spcPct val="90000"/>
              </a:lnSpc>
            </a:pPr>
            <a:endParaRPr dirty="0" sz="1600" lang="en-US"/>
          </a:p>
          <a:p>
            <a:pPr algn="l" eaLnBrk="1" hangingPunct="1" rtl="0"/>
            <a:r>
              <a:rPr dirty="0" sz="1600" lang="en-US"/>
              <a:t>Rigor develops uniformly throughout the body but it is first detected in </a:t>
            </a:r>
            <a:r>
              <a:rPr dirty="0" sz="1600" lang="en-US" u="sng"/>
              <a:t>smaller muscle groups</a:t>
            </a:r>
            <a:r>
              <a:rPr dirty="0" sz="1600" lang="en-US"/>
              <a:t> such as those around </a:t>
            </a:r>
            <a:r>
              <a:rPr dirty="0" sz="1600" lang="en-US">
                <a:solidFill>
                  <a:srgbClr val="C00000"/>
                </a:solidFill>
              </a:rPr>
              <a:t>the </a:t>
            </a:r>
            <a:r>
              <a:rPr b="1" dirty="0" sz="1600" i="1" lang="en-US">
                <a:solidFill>
                  <a:srgbClr val="C00000"/>
                </a:solidFill>
              </a:rPr>
              <a:t>eyes, mouth, jaw &amp; fingers</a:t>
            </a:r>
            <a:r>
              <a:rPr b="1" dirty="0" sz="1600" i="1" lang="en-US"/>
              <a:t>.</a:t>
            </a:r>
            <a:endParaRPr dirty="0" sz="1600" lang="en-US">
              <a:solidFill>
                <a:srgbClr val="FF0000"/>
              </a:solidFill>
              <a:sym typeface="Wingdings" pitchFamily="2" charset="2"/>
            </a:endParaRPr>
          </a:p>
          <a:p>
            <a:pPr algn="l" eaLnBrk="1" hangingPunct="1" rtl="0">
              <a:lnSpc>
                <a:spcPct val="90000"/>
              </a:lnSpc>
            </a:pPr>
            <a:r>
              <a:rPr dirty="0" sz="1600" lang="en-US" u="sng"/>
              <a:t>Peaks in the next </a:t>
            </a:r>
            <a:r>
              <a:rPr dirty="0" sz="1600" lang="en-US" u="sng">
                <a:solidFill>
                  <a:srgbClr val="C00000"/>
                </a:solidFill>
              </a:rPr>
              <a:t>6-12 hrs</a:t>
            </a:r>
          </a:p>
          <a:p>
            <a:pPr algn="l" eaLnBrk="1" hangingPunct="1" rtl="0">
              <a:lnSpc>
                <a:spcPct val="90000"/>
              </a:lnSpc>
            </a:pPr>
            <a:r>
              <a:rPr dirty="0" sz="1600" lang="en-US"/>
              <a:t>It concludes </a:t>
            </a:r>
            <a:r>
              <a:rPr dirty="0" sz="1600" lang="en-US" u="sng">
                <a:solidFill>
                  <a:srgbClr val="C00000"/>
                </a:solidFill>
              </a:rPr>
              <a:t>around 36-48</a:t>
            </a:r>
            <a:r>
              <a:rPr dirty="0" sz="1600" lang="en-US">
                <a:solidFill>
                  <a:srgbClr val="C00000"/>
                </a:solidFill>
              </a:rPr>
              <a:t> </a:t>
            </a:r>
            <a:r>
              <a:rPr dirty="0" sz="1600" lang="en-US"/>
              <a:t>hrs after death</a:t>
            </a:r>
          </a:p>
          <a:p>
            <a:pPr algn="l" eaLnBrk="1" hangingPunct="1" rtl="0">
              <a:lnSpc>
                <a:spcPct val="90000"/>
              </a:lnSpc>
            </a:pPr>
            <a:r>
              <a:rPr dirty="0" sz="1600" lang="en-US"/>
              <a:t>It resolves in the same order in which it develops “secondary flaccidity”</a:t>
            </a:r>
          </a:p>
          <a:p>
            <a:pPr algn="l" eaLnBrk="1" hangingPunct="1" rtl="0">
              <a:lnSpc>
                <a:spcPct val="90000"/>
              </a:lnSpc>
              <a:buFont typeface="Wingdings" pitchFamily="2" charset="2"/>
              <a:buNone/>
            </a:pPr>
            <a:endParaRPr dirty="0" sz="1600" lang="en-US"/>
          </a:p>
          <a:p>
            <a:pPr algn="l" eaLnBrk="1" hangingPunct="1" rtl="0">
              <a:lnSpc>
                <a:spcPct val="80000"/>
              </a:lnSpc>
            </a:pPr>
            <a:endParaRPr dirty="0" sz="1600" lang="en-US"/>
          </a:p>
          <a:p>
            <a:pPr algn="l" eaLnBrk="1" hangingPunct="1" rtl="0">
              <a:lnSpc>
                <a:spcPct val="80000"/>
              </a:lnSpc>
            </a:pPr>
            <a:endParaRPr dirty="0" sz="1600" 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10" name="Title 2"/>
          <p:cNvSpPr>
            <a:spLocks noGrp="1"/>
          </p:cNvSpPr>
          <p:nvPr>
            <p:ph type="title"/>
          </p:nvPr>
        </p:nvSpPr>
        <p:spPr/>
        <p:txBody>
          <a:bodyPr/>
          <a:p>
            <a:pPr eaLnBrk="1" hangingPunct="1"/>
            <a:r>
              <a:rPr b="1" dirty="0" lang="en-US">
                <a:solidFill>
                  <a:srgbClr val="C00000"/>
                </a:solidFill>
              </a:rPr>
              <a:t>Types of deaths:</a:t>
            </a:r>
            <a:br>
              <a:rPr b="1" dirty="0" lang="en-US">
                <a:solidFill>
                  <a:srgbClr val="C00000"/>
                </a:solidFill>
              </a:rPr>
            </a:br>
            <a:r>
              <a:rPr b="1" dirty="0" sz="3000" lang="en-US">
                <a:solidFill>
                  <a:srgbClr val="C00000"/>
                </a:solidFill>
              </a:rPr>
              <a:t>two types of death:</a:t>
            </a:r>
          </a:p>
        </p:txBody>
      </p:sp>
      <p:sp>
        <p:nvSpPr>
          <p:cNvPr id="1048611" name="Subtitle 2"/>
          <p:cNvSpPr>
            <a:spLocks noGrp="1"/>
          </p:cNvSpPr>
          <p:nvPr>
            <p:ph idx="1"/>
          </p:nvPr>
        </p:nvSpPr>
        <p:spPr>
          <a:xfrm>
            <a:off x="304800" y="1293813"/>
            <a:ext cx="4800600" cy="4572000"/>
          </a:xfrm>
        </p:spPr>
        <p:txBody>
          <a:bodyPr/>
          <a:p>
            <a:pPr algn="l" eaLnBrk="1" hangingPunct="1" rtl="0"/>
            <a:endParaRPr dirty="0" sz="2800" lang="en-US"/>
          </a:p>
          <a:p>
            <a:pPr algn="l" rtl="0">
              <a:buFont typeface="Arial" pitchFamily="34" charset="0"/>
              <a:buChar char="•"/>
            </a:pPr>
            <a:r>
              <a:rPr b="1" dirty="0" sz="2800" lang="en-US"/>
              <a:t>1-Somatic death</a:t>
            </a:r>
            <a:r>
              <a:rPr dirty="0" sz="2800" lang="en-US"/>
              <a:t> (systemic or clinical death)</a:t>
            </a:r>
            <a:endParaRPr b="1" dirty="0" sz="2800" lang="en-US"/>
          </a:p>
          <a:p>
            <a:pPr algn="l" rtl="0">
              <a:buFont typeface="Arial" pitchFamily="34" charset="0"/>
              <a:buChar char="•"/>
            </a:pPr>
            <a:r>
              <a:rPr b="1" dirty="0" sz="2800" lang="en-US"/>
              <a:t>2-cellular death (</a:t>
            </a:r>
            <a:r>
              <a:rPr dirty="0" sz="2800" lang="en-US"/>
              <a:t>molecular death)</a:t>
            </a:r>
            <a:endParaRPr b="1" dirty="0" sz="2800" lang="en-US"/>
          </a:p>
          <a:p>
            <a:r>
              <a:rPr b="1" dirty="0" sz="2800" lang="en-US"/>
              <a:t>Brain Death.</a:t>
            </a:r>
          </a:p>
          <a:p>
            <a:r>
              <a:rPr b="1" dirty="0" sz="2800" lang="en-US" err="1"/>
              <a:t>supravital</a:t>
            </a:r>
            <a:r>
              <a:rPr b="1" dirty="0" sz="2800" lang="en-US"/>
              <a:t> period (intermediary life)</a:t>
            </a:r>
          </a:p>
          <a:p>
            <a:pPr algn="l" eaLnBrk="1" hangingPunct="1" rtl="0"/>
            <a:endParaRPr dirty="0" sz="2800" lang="en-US"/>
          </a:p>
          <a:p>
            <a:pPr algn="l" eaLnBrk="1" hangingPunct="1" rtl="0"/>
            <a:endParaRPr dirty="0" lang="en-US"/>
          </a:p>
          <a:p>
            <a:pPr algn="l" eaLnBrk="1" hangingPunct="1" rtl="0"/>
            <a:endParaRPr dirty="0" lang="en-US"/>
          </a:p>
        </p:txBody>
      </p:sp>
      <p:sp>
        <p:nvSpPr>
          <p:cNvPr id="1048612" name="TextBox 4"/>
          <p:cNvSpPr txBox="1"/>
          <p:nvPr/>
        </p:nvSpPr>
        <p:spPr>
          <a:xfrm>
            <a:off x="4343400" y="1676400"/>
            <a:ext cx="4038600" cy="4231639"/>
          </a:xfrm>
          <a:prstGeom prst="rect"/>
          <a:noFill/>
        </p:spPr>
        <p:txBody>
          <a:bodyPr rtlCol="1" wrap="square">
            <a:spAutoFit/>
          </a:bodyPr>
          <a:p>
            <a:pPr indent="-285750" lvl="2" marL="1200150">
              <a:lnSpc>
                <a:spcPct val="90000"/>
              </a:lnSpc>
              <a:spcBef>
                <a:spcPct val="20000"/>
              </a:spcBef>
              <a:buFont typeface="Wingdings" pitchFamily="2" charset="2"/>
              <a:buChar char="Ø"/>
            </a:pPr>
            <a:r>
              <a:rPr b="1" dirty="0" sz="2000" i="1" lang="en-US" u="sng">
                <a:solidFill>
                  <a:srgbClr val="C00000"/>
                </a:solidFill>
              </a:rPr>
              <a:t>Deaths categories:</a:t>
            </a:r>
            <a:r>
              <a:rPr b="1" dirty="0" sz="2000" lang="en-US">
                <a:solidFill>
                  <a:srgbClr val="C00000"/>
                </a:solidFill>
              </a:rPr>
              <a:t> </a:t>
            </a:r>
          </a:p>
          <a:p>
            <a:pPr indent="-285750" lvl="2" marL="1200150">
              <a:lnSpc>
                <a:spcPct val="90000"/>
              </a:lnSpc>
              <a:spcBef>
                <a:spcPct val="20000"/>
              </a:spcBef>
              <a:buFont typeface="Wingdings" pitchFamily="2" charset="2"/>
              <a:buChar char="Ø"/>
            </a:pPr>
            <a:r>
              <a:rPr b="1" dirty="0" sz="2000" lang="en-US"/>
              <a:t>violent deaths (accidents, suicides, and homicides)</a:t>
            </a:r>
          </a:p>
          <a:p>
            <a:pPr indent="-285750" lvl="2" marL="1200150">
              <a:lnSpc>
                <a:spcPct val="90000"/>
              </a:lnSpc>
              <a:spcBef>
                <a:spcPct val="20000"/>
              </a:spcBef>
              <a:buFont typeface="Wingdings" pitchFamily="2" charset="2"/>
              <a:buChar char="Ø"/>
            </a:pPr>
            <a:r>
              <a:rPr b="1" dirty="0" sz="2000" lang="en-US"/>
              <a:t> suspicious deaths, sudden</a:t>
            </a:r>
          </a:p>
          <a:p>
            <a:pPr indent="-285750" lvl="2" marL="1200150">
              <a:lnSpc>
                <a:spcPct val="90000"/>
              </a:lnSpc>
              <a:spcBef>
                <a:spcPct val="20000"/>
              </a:spcBef>
              <a:buFont typeface="Wingdings" pitchFamily="2" charset="2"/>
              <a:buChar char="Ø"/>
            </a:pPr>
            <a:r>
              <a:rPr b="1" dirty="0" sz="2000" lang="en-US"/>
              <a:t> unexpected deaths</a:t>
            </a:r>
          </a:p>
          <a:p>
            <a:pPr indent="-285750" lvl="2" marL="1200150">
              <a:lnSpc>
                <a:spcPct val="90000"/>
              </a:lnSpc>
              <a:spcBef>
                <a:spcPct val="20000"/>
              </a:spcBef>
              <a:buFont typeface="Wingdings" pitchFamily="2" charset="2"/>
              <a:buChar char="Ø"/>
            </a:pPr>
            <a:r>
              <a:rPr b="1" dirty="0" sz="2000" lang="en-US"/>
              <a:t>deaths without a physician in attendance</a:t>
            </a:r>
          </a:p>
          <a:p>
            <a:pPr indent="-285750" lvl="2" marL="1200150">
              <a:lnSpc>
                <a:spcPct val="90000"/>
              </a:lnSpc>
              <a:spcBef>
                <a:spcPct val="20000"/>
              </a:spcBef>
              <a:buFont typeface="Wingdings" pitchFamily="2" charset="2"/>
              <a:buChar char="Ø"/>
            </a:pPr>
            <a:r>
              <a:rPr b="1" dirty="0" sz="2000" lang="en-US"/>
              <a:t>deaths in an institution.</a:t>
            </a:r>
          </a:p>
          <a:p>
            <a:pPr indent="-285750" marL="285750">
              <a:spcBef>
                <a:spcPct val="50000"/>
              </a:spcBef>
              <a:buFont typeface="Wingdings" pitchFamily="2" charset="2"/>
              <a:buChar char="Ø"/>
            </a:pPr>
            <a:endParaRPr b="1" dirty="0" sz="2000" lang="en-US"/>
          </a:p>
          <a:p>
            <a:endParaRPr b="1" dirty="0" sz="2000" lang="ar-JO"/>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8753" name="Title 1"/>
          <p:cNvSpPr>
            <a:spLocks noGrp="1"/>
          </p:cNvSpPr>
          <p:nvPr>
            <p:ph type="title"/>
          </p:nvPr>
        </p:nvSpPr>
        <p:spPr>
          <a:xfrm>
            <a:off x="381000" y="22964"/>
            <a:ext cx="8534400" cy="758825"/>
          </a:xfrm>
        </p:spPr>
        <p:txBody>
          <a:bodyPr/>
          <a:p>
            <a:pPr algn="ctr" eaLnBrk="1" hangingPunct="1"/>
            <a:r>
              <a:rPr b="1" dirty="0" sz="2800" lang="en-US">
                <a:solidFill>
                  <a:srgbClr val="C00000"/>
                </a:solidFill>
                <a:latin typeface="+mn-lt"/>
              </a:rPr>
              <a:t>Factors affecting timing of RM</a:t>
            </a:r>
          </a:p>
        </p:txBody>
      </p:sp>
      <p:sp>
        <p:nvSpPr>
          <p:cNvPr id="1048754" name="Content Placeholder 2"/>
          <p:cNvSpPr>
            <a:spLocks noGrp="1"/>
          </p:cNvSpPr>
          <p:nvPr>
            <p:ph idx="1"/>
          </p:nvPr>
        </p:nvSpPr>
        <p:spPr>
          <a:xfrm>
            <a:off x="381000" y="609600"/>
            <a:ext cx="8537575" cy="3962400"/>
          </a:xfrm>
        </p:spPr>
        <p:txBody>
          <a:bodyPr/>
          <a:p>
            <a:pPr algn="l" eaLnBrk="1" hangingPunct="1" indent="-319088" marL="319088" rtl="0">
              <a:lnSpc>
                <a:spcPct val="80000"/>
              </a:lnSpc>
              <a:buFont typeface="Courier New" pitchFamily="49" charset="0"/>
              <a:buChar char="o"/>
            </a:pPr>
            <a:r>
              <a:rPr dirty="0" sz="1600" i="1" lang="en-US" u="sng">
                <a:solidFill>
                  <a:srgbClr val="C00000"/>
                </a:solidFill>
              </a:rPr>
              <a:t>Environmental temperature</a:t>
            </a:r>
            <a:r>
              <a:rPr dirty="0" sz="1600" lang="en-US" u="sng">
                <a:solidFill>
                  <a:srgbClr val="C00000"/>
                </a:solidFill>
              </a:rPr>
              <a:t>: </a:t>
            </a:r>
          </a:p>
          <a:p>
            <a:pPr algn="l" eaLnBrk="1" hangingPunct="1" lvl="1" marL="639763" rtl="0">
              <a:lnSpc>
                <a:spcPct val="80000"/>
              </a:lnSpc>
              <a:buFont typeface="Courier New" pitchFamily="49" charset="0"/>
              <a:buChar char="o"/>
            </a:pPr>
            <a:r>
              <a:rPr dirty="0" sz="1600" lang="en-US"/>
              <a:t>Cold and wet </a:t>
            </a:r>
            <a:r>
              <a:rPr dirty="0" sz="1600" lang="en-US">
                <a:sym typeface="Wingdings" pitchFamily="2" charset="2"/>
              </a:rPr>
              <a:t> onset slow, duration longer “</a:t>
            </a:r>
            <a:r>
              <a:rPr b="1" dirty="0" sz="1600" i="1" lang="en-US" u="sng">
                <a:solidFill>
                  <a:srgbClr val="C00000"/>
                </a:solidFill>
                <a:sym typeface="Wingdings" pitchFamily="2" charset="2"/>
              </a:rPr>
              <a:t>remain 36-48 hr”</a:t>
            </a:r>
          </a:p>
          <a:p>
            <a:pPr algn="l" eaLnBrk="1" hangingPunct="1" lvl="1" marL="639763" rtl="0">
              <a:lnSpc>
                <a:spcPct val="80000"/>
              </a:lnSpc>
              <a:buFont typeface="Courier New" pitchFamily="49" charset="0"/>
              <a:buChar char="o"/>
            </a:pPr>
            <a:r>
              <a:rPr dirty="0" sz="1600" lang="en-US">
                <a:sym typeface="Wingdings" pitchFamily="2" charset="2"/>
              </a:rPr>
              <a:t>Hot and dry  onset fast, duration shorter “</a:t>
            </a:r>
            <a:r>
              <a:rPr b="1" dirty="0" sz="1600" i="1" lang="en-US" u="sng">
                <a:solidFill>
                  <a:srgbClr val="C00000"/>
                </a:solidFill>
                <a:sym typeface="Wingdings" pitchFamily="2" charset="2"/>
              </a:rPr>
              <a:t>remain 24-36 hr</a:t>
            </a:r>
          </a:p>
          <a:p>
            <a:pPr algn="l" eaLnBrk="1" hangingPunct="1" lvl="1" marL="639763" rtl="0">
              <a:lnSpc>
                <a:spcPct val="80000"/>
              </a:lnSpc>
              <a:buFont typeface="Courier New" pitchFamily="49" charset="0"/>
              <a:buChar char="o"/>
            </a:pPr>
            <a:endParaRPr b="1" dirty="0" sz="1600" i="1" lang="en-US" u="sng">
              <a:solidFill>
                <a:srgbClr val="C00000"/>
              </a:solidFill>
              <a:sym typeface="Wingdings" pitchFamily="2" charset="2"/>
            </a:endParaRPr>
          </a:p>
          <a:p>
            <a:pPr algn="l" eaLnBrk="1" hangingPunct="1" indent="-319088" marL="319088" rtl="0">
              <a:lnSpc>
                <a:spcPct val="80000"/>
              </a:lnSpc>
              <a:buFont typeface="Courier New" pitchFamily="49" charset="0"/>
              <a:buChar char="o"/>
            </a:pPr>
            <a:r>
              <a:rPr dirty="0" sz="1600" i="1" lang="en-US" u="sng">
                <a:solidFill>
                  <a:srgbClr val="C00000"/>
                </a:solidFill>
              </a:rPr>
              <a:t>Muscular activity before death</a:t>
            </a:r>
            <a:r>
              <a:rPr dirty="0" sz="1600" lang="en-US" u="sng">
                <a:solidFill>
                  <a:srgbClr val="C00000"/>
                </a:solidFill>
              </a:rPr>
              <a:t>: </a:t>
            </a:r>
          </a:p>
          <a:p>
            <a:pPr algn="l" eaLnBrk="1" hangingPunct="1" lvl="1" marL="639763" rtl="0">
              <a:lnSpc>
                <a:spcPct val="80000"/>
              </a:lnSpc>
              <a:buFont typeface="Courier New" pitchFamily="49" charset="0"/>
              <a:buChar char="o"/>
            </a:pPr>
            <a:r>
              <a:rPr dirty="0" sz="1600" lang="en-US"/>
              <a:t>muscles healthy, at rest before death </a:t>
            </a:r>
            <a:r>
              <a:rPr b="1" dirty="0" sz="1600" lang="en-US">
                <a:sym typeface="Wingdings" pitchFamily="2" charset="2"/>
              </a:rPr>
              <a:t> </a:t>
            </a:r>
            <a:r>
              <a:rPr dirty="0" sz="1600" lang="en-US">
                <a:sym typeface="Wingdings" pitchFamily="2" charset="2"/>
              </a:rPr>
              <a:t>slow onset, duration longer</a:t>
            </a:r>
          </a:p>
          <a:p>
            <a:pPr algn="l" eaLnBrk="1" hangingPunct="1" lvl="1" marL="639763" rtl="0">
              <a:lnSpc>
                <a:spcPct val="80000"/>
              </a:lnSpc>
              <a:buFont typeface="Courier New" pitchFamily="49" charset="0"/>
              <a:buChar char="o"/>
            </a:pPr>
            <a:r>
              <a:rPr dirty="0" sz="1600" lang="en-US">
                <a:sym typeface="Wingdings" pitchFamily="2" charset="2"/>
              </a:rPr>
              <a:t>muscles exhausted/ fatigued </a:t>
            </a:r>
            <a:r>
              <a:rPr b="1" dirty="0" sz="1600" lang="en-US">
                <a:sym typeface="Wingdings" pitchFamily="2" charset="2"/>
              </a:rPr>
              <a:t> </a:t>
            </a:r>
            <a:r>
              <a:rPr dirty="0" sz="1600" lang="en-US">
                <a:sym typeface="Wingdings" pitchFamily="2" charset="2"/>
              </a:rPr>
              <a:t>onset rapid, in those limbs being used (</a:t>
            </a:r>
            <a:r>
              <a:rPr dirty="0" sz="1600" lang="en-US" err="1">
                <a:sym typeface="Wingdings" pitchFamily="2" charset="2"/>
              </a:rPr>
              <a:t>eg</a:t>
            </a:r>
            <a:r>
              <a:rPr dirty="0" sz="1600" lang="en-US">
                <a:sym typeface="Wingdings" pitchFamily="2" charset="2"/>
              </a:rPr>
              <a:t> in someone running at time of death, lower limbs develop RM faster than upper limbs), duration shorter.</a:t>
            </a:r>
            <a:endParaRPr dirty="0" sz="1600" lang="en-US"/>
          </a:p>
          <a:p>
            <a:pPr algn="l" eaLnBrk="1" hangingPunct="1" lvl="1" marL="639763" rtl="0">
              <a:lnSpc>
                <a:spcPct val="80000"/>
              </a:lnSpc>
              <a:buFont typeface="Courier New" pitchFamily="49" charset="0"/>
              <a:buChar char="o"/>
            </a:pPr>
            <a:r>
              <a:rPr dirty="0" sz="1600" lang="en-US"/>
              <a:t>increase activity (convulsions, electrocution, lightning) </a:t>
            </a:r>
            <a:r>
              <a:rPr dirty="0" sz="1600" lang="en-US">
                <a:sym typeface="Wingdings" pitchFamily="2" charset="2"/>
              </a:rPr>
              <a:t></a:t>
            </a:r>
            <a:r>
              <a:rPr dirty="0" sz="1600" lang="en-US"/>
              <a:t> rapid onset &amp; short duration</a:t>
            </a:r>
          </a:p>
          <a:p>
            <a:pPr algn="l" eaLnBrk="1" hangingPunct="1" indent="-319088" marL="319088" rtl="0">
              <a:lnSpc>
                <a:spcPct val="80000"/>
              </a:lnSpc>
              <a:buFont typeface="Courier New" pitchFamily="49" charset="0"/>
              <a:buChar char="o"/>
            </a:pPr>
            <a:r>
              <a:rPr dirty="0" sz="1600" i="1" lang="en-US" u="sng">
                <a:solidFill>
                  <a:srgbClr val="C00000"/>
                </a:solidFill>
              </a:rPr>
              <a:t>Age</a:t>
            </a:r>
            <a:r>
              <a:rPr dirty="0" sz="1600" lang="en-US" u="sng">
                <a:solidFill>
                  <a:srgbClr val="C00000"/>
                </a:solidFill>
              </a:rPr>
              <a:t>: </a:t>
            </a:r>
          </a:p>
          <a:p>
            <a:pPr algn="l" eaLnBrk="1" hangingPunct="1" lvl="1" marL="639763" rtl="0">
              <a:lnSpc>
                <a:spcPct val="80000"/>
              </a:lnSpc>
              <a:buFont typeface="Courier New" pitchFamily="49" charset="0"/>
              <a:buChar char="o"/>
            </a:pPr>
            <a:r>
              <a:rPr dirty="0" sz="1600" lang="en-US"/>
              <a:t>extremes of age </a:t>
            </a:r>
            <a:r>
              <a:rPr dirty="0" sz="1600" lang="en-US">
                <a:sym typeface="Wingdings" pitchFamily="2" charset="2"/>
              </a:rPr>
              <a:t></a:t>
            </a:r>
            <a:r>
              <a:rPr dirty="0" sz="1600" lang="en-US"/>
              <a:t> rapid onset</a:t>
            </a:r>
          </a:p>
          <a:p>
            <a:pPr algn="l" eaLnBrk="1" hangingPunct="1" indent="-319088" marL="319088" rtl="0">
              <a:lnSpc>
                <a:spcPct val="80000"/>
              </a:lnSpc>
              <a:buFont typeface="Courier New" pitchFamily="49" charset="0"/>
              <a:buChar char="o"/>
            </a:pPr>
            <a:r>
              <a:rPr dirty="0" sz="1600" i="1" lang="en-US" u="sng">
                <a:solidFill>
                  <a:srgbClr val="C00000"/>
                </a:solidFill>
              </a:rPr>
              <a:t>Health</a:t>
            </a:r>
          </a:p>
          <a:p>
            <a:pPr algn="l" eaLnBrk="1" hangingPunct="1" indent="0" marL="0" rtl="0">
              <a:lnSpc>
                <a:spcPct val="80000"/>
              </a:lnSpc>
              <a:buNone/>
            </a:pPr>
            <a:endParaRPr dirty="0" sz="1600" i="1" lang="en-US"/>
          </a:p>
          <a:p>
            <a:pPr algn="l" eaLnBrk="1" hangingPunct="1" indent="-319088" marL="319088" rtl="0">
              <a:lnSpc>
                <a:spcPct val="80000"/>
              </a:lnSpc>
              <a:buFont typeface="Courier New" pitchFamily="49" charset="0"/>
              <a:buChar char="o"/>
            </a:pPr>
            <a:endParaRPr dirty="0" sz="1600" i="1" lang="en-US"/>
          </a:p>
        </p:txBody>
      </p:sp>
      <p:graphicFrame>
        <p:nvGraphicFramePr>
          <p:cNvPr id="4194305" name="Content Placeholder 3"/>
          <p:cNvGraphicFramePr>
            <a:graphicFrameLocks/>
          </p:cNvGraphicFramePr>
          <p:nvPr/>
        </p:nvGraphicFramePr>
        <p:xfrm>
          <a:off x="228600" y="4572000"/>
          <a:ext cx="8153400" cy="1930400"/>
        </p:xfrm>
        <a:graphic>
          <a:graphicData uri="http://schemas.openxmlformats.org/drawingml/2006/table">
            <a:tbl>
              <a:tblPr firstRow="1" bandRow="1">
                <a:tableStyleId>{2A488322-F2BA-4B5B-9748-0D474271808F}</a:tableStyleId>
              </a:tblPr>
              <a:tblGrid>
                <a:gridCol w="2717800"/>
                <a:gridCol w="2717800"/>
                <a:gridCol w="2717800"/>
              </a:tblGrid>
              <a:tr h="447040">
                <a:tc>
                  <a:txBody>
                    <a:bodyPr/>
                    <a:p>
                      <a:pPr algn="ctr"/>
                      <a:r>
                        <a:rPr dirty="0" sz="1800" lang="en-US"/>
                        <a:t>Body T</a:t>
                      </a:r>
                    </a:p>
                  </a:txBody>
                </a:tc>
                <a:tc>
                  <a:txBody>
                    <a:bodyPr/>
                    <a:p>
                      <a:pPr algn="ctr"/>
                      <a:r>
                        <a:rPr dirty="0" sz="1800" lang="en-US"/>
                        <a:t>Muscles’</a:t>
                      </a:r>
                      <a:r>
                        <a:rPr baseline="0" dirty="0" sz="1800" lang="en-US"/>
                        <a:t> tone</a:t>
                      </a:r>
                      <a:endParaRPr dirty="0" sz="1800" lang="en-US"/>
                    </a:p>
                  </a:txBody>
                </a:tc>
                <a:tc>
                  <a:txBody>
                    <a:bodyPr/>
                    <a:p>
                      <a:pPr algn="ctr"/>
                      <a:r>
                        <a:rPr dirty="0" sz="1800" lang="en-US"/>
                        <a:t>ETD</a:t>
                      </a:r>
                    </a:p>
                  </a:txBody>
                </a:tc>
              </a:tr>
              <a:tr h="370840">
                <a:tc>
                  <a:txBody>
                    <a:bodyPr/>
                    <a:p>
                      <a:pPr algn="ctr"/>
                      <a:r>
                        <a:rPr baseline="0" dirty="0" sz="1800" kern="1200" lang="en-US"/>
                        <a:t>warm </a:t>
                      </a:r>
                      <a:endParaRPr dirty="0" sz="1800" lang="en-US"/>
                    </a:p>
                  </a:txBody>
                </a:tc>
                <a:tc>
                  <a:txBody>
                    <a:bodyPr/>
                    <a:p>
                      <a:pPr algn="ctr"/>
                      <a:r>
                        <a:rPr baseline="0" dirty="0" sz="1800" kern="1200" lang="en-US"/>
                        <a:t>flaccid</a:t>
                      </a:r>
                      <a:endParaRPr dirty="0" sz="1800" lang="en-US"/>
                    </a:p>
                  </a:txBody>
                </a:tc>
                <a:tc>
                  <a:txBody>
                    <a:bodyPr/>
                    <a:p>
                      <a:pPr algn="ctr"/>
                      <a:r>
                        <a:rPr dirty="0" sz="1800" lang="en-US"/>
                        <a:t>&lt;</a:t>
                      </a:r>
                      <a:r>
                        <a:rPr baseline="0" dirty="0" sz="1800" lang="en-US"/>
                        <a:t> 3hrs</a:t>
                      </a:r>
                      <a:endParaRPr dirty="0" sz="1800" lang="en-US"/>
                    </a:p>
                  </a:txBody>
                </a:tc>
              </a:tr>
              <a:tr h="370840">
                <a:tc>
                  <a:txBody>
                    <a:bodyPr/>
                    <a:p>
                      <a:pPr algn="ctr"/>
                      <a:r>
                        <a:rPr baseline="0" dirty="0" sz="1800" kern="1200" lang="en-US"/>
                        <a:t>warm </a:t>
                      </a:r>
                      <a:endParaRPr dirty="0" sz="1800" lang="en-US"/>
                    </a:p>
                  </a:txBody>
                </a:tc>
                <a:tc>
                  <a:txBody>
                    <a:bodyPr/>
                    <a:p>
                      <a:pPr algn="ctr"/>
                      <a:r>
                        <a:rPr baseline="0" dirty="0" sz="1800" kern="1200" lang="en-US"/>
                        <a:t>stiff </a:t>
                      </a:r>
                      <a:endParaRPr dirty="0" sz="1800" lang="en-US"/>
                    </a:p>
                  </a:txBody>
                </a:tc>
                <a:tc>
                  <a:txBody>
                    <a:bodyPr/>
                    <a:p>
                      <a:pPr algn="ctr"/>
                      <a:r>
                        <a:rPr dirty="0" sz="1800" lang="en-US"/>
                        <a:t>3-8 hrs</a:t>
                      </a:r>
                    </a:p>
                  </a:txBody>
                </a:tc>
              </a:tr>
              <a:tr h="370840">
                <a:tc>
                  <a:txBody>
                    <a:bodyPr/>
                    <a:p>
                      <a:pPr algn="ctr"/>
                      <a:r>
                        <a:rPr baseline="0" dirty="0" sz="1800" kern="1200" lang="en-US"/>
                        <a:t>cold </a:t>
                      </a:r>
                      <a:endParaRPr dirty="0" sz="1800" lang="en-US"/>
                    </a:p>
                  </a:txBody>
                </a:tc>
                <a:tc>
                  <a:txBody>
                    <a:bodyPr/>
                    <a:p>
                      <a:pPr algn="ctr"/>
                      <a:r>
                        <a:rPr baseline="0" dirty="0" sz="1800" kern="1200" lang="en-US"/>
                        <a:t>stiff </a:t>
                      </a:r>
                      <a:endParaRPr dirty="0" sz="1800" lang="en-US"/>
                    </a:p>
                  </a:txBody>
                </a:tc>
                <a:tc>
                  <a:txBody>
                    <a:bodyPr/>
                    <a:p>
                      <a:pPr algn="ctr"/>
                      <a:r>
                        <a:rPr dirty="0" sz="1800" lang="en-US"/>
                        <a:t>8-36 hrs</a:t>
                      </a:r>
                    </a:p>
                  </a:txBody>
                </a:tc>
              </a:tr>
              <a:tr h="370840">
                <a:tc>
                  <a:txBody>
                    <a:bodyPr/>
                    <a:p>
                      <a:pPr algn="ctr"/>
                      <a:r>
                        <a:rPr baseline="0" dirty="0" sz="1800" kern="1200" lang="en-US"/>
                        <a:t>cold </a:t>
                      </a:r>
                      <a:endParaRPr dirty="0" sz="1800" lang="en-US"/>
                    </a:p>
                  </a:txBody>
                </a:tc>
                <a:tc>
                  <a:txBody>
                    <a:bodyPr/>
                    <a:p>
                      <a:pPr algn="ctr"/>
                      <a:r>
                        <a:rPr baseline="0" dirty="0" sz="1800" kern="1200" lang="en-US"/>
                        <a:t>flaccid </a:t>
                      </a:r>
                      <a:endParaRPr dirty="0" sz="1800" lang="en-US"/>
                    </a:p>
                  </a:txBody>
                </a:tc>
                <a:tc>
                  <a:txBody>
                    <a:bodyPr/>
                    <a:p>
                      <a:pPr algn="ctr"/>
                      <a:r>
                        <a:rPr dirty="0" sz="1800" lang="en-US"/>
                        <a:t>&gt;36</a:t>
                      </a:r>
                      <a:r>
                        <a:rPr baseline="0" dirty="0" sz="1800" lang="en-US"/>
                        <a:t> hrs</a:t>
                      </a:r>
                      <a:endParaRPr dirty="0" sz="1800" lang="en-US"/>
                    </a:p>
                  </a:txBody>
                </a:tc>
              </a:tr>
            </a:tbl>
          </a:graphicData>
        </a:graphic>
      </p:graphicFrame>
      <p:sp>
        <p:nvSpPr>
          <p:cNvPr id="1048755" name="Title 1"/>
          <p:cNvSpPr txBox="1"/>
          <p:nvPr/>
        </p:nvSpPr>
        <p:spPr bwMode="auto">
          <a:xfrm>
            <a:off x="457200" y="3776599"/>
            <a:ext cx="8534400" cy="609600"/>
          </a:xfrm>
          <a:prstGeom prst="rect"/>
          <a:noFill/>
          <a:ln w="9525">
            <a:noFill/>
            <a:miter lim="800000"/>
            <a:headEnd/>
            <a:tailEnd/>
          </a:ln>
        </p:spPr>
        <p:txBody>
          <a:bodyPr anchor="b"/>
          <a:p>
            <a:pPr algn="ctr"/>
            <a:r>
              <a:rPr b="1" dirty="0" sz="2400" i="1" lang="en-US" u="sng">
                <a:solidFill>
                  <a:srgbClr val="C00000"/>
                </a:solidFill>
                <a:latin typeface="Georgia" pitchFamily="18" charset="0"/>
              </a:rPr>
              <a:t>Estimated time of death </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759" name="Title 1"/>
          <p:cNvSpPr>
            <a:spLocks noGrp="1"/>
          </p:cNvSpPr>
          <p:nvPr>
            <p:ph type="title"/>
          </p:nvPr>
        </p:nvSpPr>
        <p:spPr>
          <a:xfrm>
            <a:off x="685800" y="228600"/>
            <a:ext cx="7772400" cy="914400"/>
          </a:xfrm>
        </p:spPr>
        <p:txBody>
          <a:bodyPr/>
          <a:p>
            <a:pPr eaLnBrk="1" hangingPunct="1"/>
            <a:r>
              <a:rPr dirty="0" lang="en-US">
                <a:solidFill>
                  <a:srgbClr val="C00000"/>
                </a:solidFill>
              </a:rPr>
              <a:t>Rigor Mortis (cont</a:t>
            </a:r>
            <a:r>
              <a:rPr dirty="0" lang="en-US">
                <a:solidFill>
                  <a:srgbClr val="C00000"/>
                </a:solidFill>
                <a:latin typeface="Arial" pitchFamily="34" charset="0"/>
              </a:rPr>
              <a:t>’</a:t>
            </a:r>
            <a:r>
              <a:rPr dirty="0" lang="en-US">
                <a:solidFill>
                  <a:srgbClr val="C00000"/>
                </a:solidFill>
              </a:rPr>
              <a:t>d)</a:t>
            </a:r>
          </a:p>
        </p:txBody>
      </p:sp>
      <p:sp>
        <p:nvSpPr>
          <p:cNvPr id="1048760" name="Content Placeholder 2"/>
          <p:cNvSpPr>
            <a:spLocks noGrp="1"/>
          </p:cNvSpPr>
          <p:nvPr>
            <p:ph sz="quarter" idx="1"/>
          </p:nvPr>
        </p:nvSpPr>
        <p:spPr>
          <a:xfrm>
            <a:off x="301625" y="1527175"/>
            <a:ext cx="8156575" cy="4572000"/>
          </a:xfrm>
        </p:spPr>
        <p:txBody>
          <a:bodyPr>
            <a:normAutofit fontScale="94444" lnSpcReduction="20000"/>
          </a:bodyPr>
          <a:p>
            <a:pPr algn="l" eaLnBrk="1" fontAlgn="auto" hangingPunct="1" indent="-320040" marL="0" rtl="0">
              <a:lnSpc>
                <a:spcPct val="90000"/>
              </a:lnSpc>
              <a:spcAft>
                <a:spcPts val="0"/>
              </a:spcAft>
              <a:buFont typeface="Wingdings"/>
              <a:buChar char=""/>
            </a:pPr>
            <a:r>
              <a:rPr dirty="0" lang="en-US">
                <a:solidFill>
                  <a:srgbClr val="C00000"/>
                </a:solidFill>
              </a:rPr>
              <a:t>RM in </a:t>
            </a:r>
            <a:r>
              <a:rPr b="1" dirty="0" lang="en-US">
                <a:solidFill>
                  <a:srgbClr val="C00000"/>
                </a:solidFill>
              </a:rPr>
              <a:t>Iris</a:t>
            </a:r>
            <a:r>
              <a:rPr dirty="0" lang="en-US">
                <a:solidFill>
                  <a:srgbClr val="C00000"/>
                </a:solidFill>
              </a:rPr>
              <a:t>: </a:t>
            </a:r>
          </a:p>
          <a:p>
            <a:pPr algn="l" eaLnBrk="1" fontAlgn="auto" hangingPunct="1" lvl="2" marL="800100" rtl="0">
              <a:lnSpc>
                <a:spcPct val="90000"/>
              </a:lnSpc>
              <a:spcAft>
                <a:spcPts val="0"/>
              </a:spcAft>
              <a:buClr>
                <a:schemeClr val="accent3"/>
              </a:buClr>
              <a:buFont typeface="Wingdings"/>
              <a:buChar char=""/>
            </a:pPr>
            <a:r>
              <a:rPr dirty="0" sz="2400" lang="en-US"/>
              <a:t>May affect the eyes unequal, making the pupils unequal</a:t>
            </a:r>
          </a:p>
          <a:p>
            <a:pPr algn="l" eaLnBrk="1" fontAlgn="auto" hangingPunct="1" lvl="2" marL="800100" rtl="0">
              <a:lnSpc>
                <a:spcPct val="90000"/>
              </a:lnSpc>
              <a:spcAft>
                <a:spcPts val="0"/>
              </a:spcAft>
              <a:buClr>
                <a:schemeClr val="accent3"/>
              </a:buClr>
              <a:buFont typeface="Wingdings"/>
              <a:buChar char=""/>
            </a:pPr>
            <a:endParaRPr dirty="0" lang="en-US"/>
          </a:p>
          <a:p>
            <a:pPr algn="l" eaLnBrk="1" fontAlgn="auto" hangingPunct="1" indent="-320040" marL="0" rtl="0">
              <a:lnSpc>
                <a:spcPct val="90000"/>
              </a:lnSpc>
              <a:spcAft>
                <a:spcPts val="0"/>
              </a:spcAft>
              <a:buFont typeface="Wingdings"/>
              <a:buChar char=""/>
            </a:pPr>
            <a:r>
              <a:rPr dirty="0" lang="en-US">
                <a:solidFill>
                  <a:srgbClr val="C00000"/>
                </a:solidFill>
              </a:rPr>
              <a:t>RM in the </a:t>
            </a:r>
            <a:r>
              <a:rPr b="1" dirty="0" lang="en-US">
                <a:solidFill>
                  <a:srgbClr val="C00000"/>
                </a:solidFill>
              </a:rPr>
              <a:t>Heart</a:t>
            </a:r>
            <a:r>
              <a:rPr dirty="0" lang="en-US">
                <a:solidFill>
                  <a:srgbClr val="C00000"/>
                </a:solidFill>
              </a:rPr>
              <a:t>: </a:t>
            </a:r>
          </a:p>
          <a:p>
            <a:pPr algn="l" eaLnBrk="1" fontAlgn="auto" hangingPunct="1" lvl="2" marL="800100" rtl="0">
              <a:lnSpc>
                <a:spcPct val="90000"/>
              </a:lnSpc>
              <a:spcAft>
                <a:spcPts val="0"/>
              </a:spcAft>
              <a:buClr>
                <a:schemeClr val="accent3"/>
              </a:buClr>
              <a:buFont typeface="Wingdings"/>
              <a:buChar char=""/>
            </a:pPr>
            <a:r>
              <a:rPr dirty="0" sz="2400" lang="en-US"/>
              <a:t>Contracted, stiff LV may be mistaken for LV hypertrophy</a:t>
            </a:r>
          </a:p>
          <a:p>
            <a:pPr algn="l" eaLnBrk="1" fontAlgn="auto" hangingPunct="1" lvl="2" marL="800100" rtl="0">
              <a:lnSpc>
                <a:spcPct val="90000"/>
              </a:lnSpc>
              <a:spcAft>
                <a:spcPts val="0"/>
              </a:spcAft>
              <a:buClr>
                <a:schemeClr val="accent3"/>
              </a:buClr>
              <a:buFont typeface="Wingdings"/>
              <a:buChar char=""/>
            </a:pPr>
            <a:endParaRPr dirty="0" lang="en-US">
              <a:solidFill>
                <a:srgbClr val="C00000"/>
              </a:solidFill>
            </a:endParaRPr>
          </a:p>
          <a:p>
            <a:pPr algn="l" eaLnBrk="1" fontAlgn="auto" hangingPunct="1" indent="-320040" marL="0" rtl="0">
              <a:lnSpc>
                <a:spcPct val="90000"/>
              </a:lnSpc>
              <a:spcAft>
                <a:spcPts val="0"/>
              </a:spcAft>
              <a:buFont typeface="Wingdings"/>
              <a:buChar char=""/>
            </a:pPr>
            <a:r>
              <a:rPr dirty="0" lang="en-US">
                <a:solidFill>
                  <a:srgbClr val="C00000"/>
                </a:solidFill>
              </a:rPr>
              <a:t>RM in </a:t>
            </a:r>
            <a:r>
              <a:rPr b="1" dirty="0" lang="en-US" err="1">
                <a:solidFill>
                  <a:srgbClr val="C00000"/>
                </a:solidFill>
              </a:rPr>
              <a:t>Dartos</a:t>
            </a:r>
            <a:r>
              <a:rPr b="1" dirty="0" lang="en-US">
                <a:solidFill>
                  <a:srgbClr val="C00000"/>
                </a:solidFill>
              </a:rPr>
              <a:t> muscle of scrotum</a:t>
            </a:r>
            <a:r>
              <a:rPr dirty="0" lang="en-US">
                <a:solidFill>
                  <a:srgbClr val="C00000"/>
                </a:solidFill>
              </a:rPr>
              <a:t>: </a:t>
            </a:r>
          </a:p>
          <a:p>
            <a:pPr algn="l" eaLnBrk="1" fontAlgn="auto" hangingPunct="1" lvl="2" marL="800100" rtl="0">
              <a:lnSpc>
                <a:spcPct val="90000"/>
              </a:lnSpc>
              <a:spcAft>
                <a:spcPts val="0"/>
              </a:spcAft>
              <a:buClr>
                <a:schemeClr val="accent3"/>
              </a:buClr>
              <a:buFont typeface="Wingdings"/>
              <a:buChar char=""/>
            </a:pPr>
            <a:r>
              <a:rPr dirty="0" sz="2400" lang="en-US"/>
              <a:t>Rigor in </a:t>
            </a:r>
            <a:r>
              <a:rPr dirty="0" sz="2400" lang="en-US" err="1"/>
              <a:t>Dartos</a:t>
            </a:r>
            <a:r>
              <a:rPr dirty="0" sz="2400" lang="en-US"/>
              <a:t> </a:t>
            </a:r>
            <a:r>
              <a:rPr dirty="0" sz="2400" lang="en-US">
                <a:sym typeface="Wingdings" pitchFamily="2" charset="2"/>
              </a:rPr>
              <a:t> constricts testes and </a:t>
            </a:r>
            <a:r>
              <a:rPr dirty="0" sz="2400" lang="en-US" err="1">
                <a:sym typeface="Wingdings" pitchFamily="2" charset="2"/>
              </a:rPr>
              <a:t>epididymis</a:t>
            </a:r>
            <a:r>
              <a:rPr dirty="0" sz="2400" lang="en-US">
                <a:sym typeface="Wingdings" pitchFamily="2" charset="2"/>
              </a:rPr>
              <a:t> </a:t>
            </a:r>
            <a:r>
              <a:rPr dirty="0" sz="2400" lang="en-US"/>
              <a:t>expulsion of semen</a:t>
            </a:r>
          </a:p>
          <a:p>
            <a:pPr algn="l" eaLnBrk="1" fontAlgn="auto" hangingPunct="1" lvl="2" marL="800100" rtl="0">
              <a:lnSpc>
                <a:spcPct val="90000"/>
              </a:lnSpc>
              <a:spcAft>
                <a:spcPts val="0"/>
              </a:spcAft>
              <a:buClr>
                <a:schemeClr val="accent3"/>
              </a:buClr>
              <a:buFont typeface="Wingdings"/>
              <a:buChar char=""/>
            </a:pPr>
            <a:endParaRPr dirty="0" lang="en-US"/>
          </a:p>
          <a:p>
            <a:pPr algn="l" eaLnBrk="1" fontAlgn="auto" hangingPunct="1" indent="-320040" marL="0" rtl="0">
              <a:lnSpc>
                <a:spcPct val="90000"/>
              </a:lnSpc>
              <a:spcAft>
                <a:spcPts val="0"/>
              </a:spcAft>
              <a:buFont typeface="Wingdings"/>
              <a:buChar char=""/>
            </a:pPr>
            <a:r>
              <a:rPr dirty="0" lang="en-US">
                <a:solidFill>
                  <a:srgbClr val="C00000"/>
                </a:solidFill>
              </a:rPr>
              <a:t>RM in </a:t>
            </a:r>
            <a:r>
              <a:rPr b="1" dirty="0" lang="en-US">
                <a:solidFill>
                  <a:srgbClr val="C00000"/>
                </a:solidFill>
              </a:rPr>
              <a:t>Erector Pilli muscles attached to hair follicles: </a:t>
            </a:r>
          </a:p>
          <a:p>
            <a:pPr algn="l" eaLnBrk="1" fontAlgn="auto" hangingPunct="1" lvl="2" marL="800100" rtl="0">
              <a:lnSpc>
                <a:spcPct val="90000"/>
              </a:lnSpc>
              <a:spcAft>
                <a:spcPts val="0"/>
              </a:spcAft>
              <a:buClr>
                <a:schemeClr val="accent3"/>
              </a:buClr>
              <a:buFont typeface="Wingdings"/>
              <a:buChar char=""/>
            </a:pPr>
            <a:r>
              <a:rPr dirty="0" sz="2400" lang="en-US"/>
              <a:t>Goose bumps, hair stands up</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sp>
        <p:nvSpPr>
          <p:cNvPr id="1048764" name="Title 1"/>
          <p:cNvSpPr>
            <a:spLocks noGrp="1"/>
          </p:cNvSpPr>
          <p:nvPr>
            <p:ph type="title"/>
          </p:nvPr>
        </p:nvSpPr>
        <p:spPr>
          <a:xfrm>
            <a:off x="914400" y="152400"/>
            <a:ext cx="7772400" cy="914400"/>
          </a:xfrm>
        </p:spPr>
        <p:txBody>
          <a:bodyPr/>
          <a:p>
            <a:pPr eaLnBrk="1" hangingPunct="1"/>
            <a:r>
              <a:rPr dirty="0" lang="en-US">
                <a:solidFill>
                  <a:srgbClr val="C00000"/>
                </a:solidFill>
                <a:latin typeface="+mn-lt"/>
                <a:cs typeface="Times New Roman" pitchFamily="18" charset="0"/>
              </a:rPr>
              <a:t>How to test  for Rigor</a:t>
            </a:r>
            <a:endParaRPr dirty="0" lang="en-US">
              <a:solidFill>
                <a:srgbClr val="C00000"/>
              </a:solidFill>
              <a:latin typeface="+mn-lt"/>
            </a:endParaRPr>
          </a:p>
        </p:txBody>
      </p:sp>
      <p:sp>
        <p:nvSpPr>
          <p:cNvPr id="1048765" name="Content Placeholder 3"/>
          <p:cNvSpPr>
            <a:spLocks noGrp="1"/>
          </p:cNvSpPr>
          <p:nvPr>
            <p:ph idx="1"/>
          </p:nvPr>
        </p:nvSpPr>
        <p:spPr>
          <a:xfrm>
            <a:off x="228600" y="3810000"/>
            <a:ext cx="8153400" cy="2057400"/>
          </a:xfrm>
        </p:spPr>
        <p:txBody>
          <a:bodyPr>
            <a:normAutofit/>
          </a:bodyPr>
          <a:p>
            <a:pPr algn="l" eaLnBrk="1" fontAlgn="auto" hangingPunct="1" indent="-320040" marL="320040" rtl="0">
              <a:spcAft>
                <a:spcPts val="0"/>
              </a:spcAft>
              <a:buFont typeface="Wingdings"/>
              <a:buChar char=""/>
            </a:pPr>
            <a:r>
              <a:rPr dirty="0" lang="en-US">
                <a:cs typeface="Arial" charset="0"/>
              </a:rPr>
              <a:t>It is best to test for rigor across a joint using very gentle pressure from one or two fingers only; the aim is to detect the presence and extent of the stiffness, not to ‘break’ it</a:t>
            </a:r>
          </a:p>
          <a:p>
            <a:pPr algn="l" eaLnBrk="1" fontAlgn="auto" hangingPunct="1" indent="-320040" marL="320040" rtl="0">
              <a:spcAft>
                <a:spcPts val="0"/>
              </a:spcAft>
              <a:buFont typeface="Wingdings"/>
              <a:buChar char=""/>
            </a:pPr>
            <a:r>
              <a:rPr dirty="0" lang="en-US">
                <a:cs typeface="Arial" charset="0"/>
              </a:rPr>
              <a:t>If rigor is broken by applying too much force, those muscle groups cannot reliably be tested again</a:t>
            </a:r>
            <a:endParaRPr dirty="0" lang="ar-JO"/>
          </a:p>
          <a:p>
            <a:pPr algn="l" eaLnBrk="1" fontAlgn="auto" hangingPunct="1" indent="-320040" marL="320040" rtl="0">
              <a:spcAft>
                <a:spcPts val="0"/>
              </a:spcAft>
              <a:buFont typeface="Wingdings"/>
              <a:buChar char=""/>
            </a:pPr>
            <a:endParaRPr dirty="0" lang="en-US"/>
          </a:p>
        </p:txBody>
      </p:sp>
      <p:pic>
        <p:nvPicPr>
          <p:cNvPr id="2097167" name="Picture 2"/>
          <p:cNvPicPr>
            <a:picLocks noChangeAspect="1" noChangeArrowheads="1"/>
          </p:cNvPicPr>
          <p:nvPr/>
        </p:nvPicPr>
        <p:blipFill>
          <a:blip xmlns:r="http://schemas.openxmlformats.org/officeDocument/2006/relationships" r:embed="rId1" cstate="print"/>
          <a:srcRect/>
          <a:stretch>
            <a:fillRect/>
          </a:stretch>
        </p:blipFill>
        <p:spPr bwMode="auto">
          <a:xfrm>
            <a:off x="685800" y="1219200"/>
            <a:ext cx="3429000" cy="2438400"/>
          </a:xfrm>
          <a:prstGeom prst="rect"/>
          <a:noFill/>
          <a:ln w="9525">
            <a:noFill/>
            <a:miter lim="800000"/>
            <a:headEnd/>
            <a:tailEnd/>
          </a:ln>
        </p:spPr>
      </p:pic>
      <p:pic>
        <p:nvPicPr>
          <p:cNvPr id="2097168" name="Picture 3"/>
          <p:cNvPicPr>
            <a:picLocks noChangeAspect="1" noChangeArrowheads="1"/>
          </p:cNvPicPr>
          <p:nvPr/>
        </p:nvPicPr>
        <p:blipFill>
          <a:blip xmlns:r="http://schemas.openxmlformats.org/officeDocument/2006/relationships" r:embed="rId2" cstate="print"/>
          <a:srcRect/>
          <a:stretch>
            <a:fillRect/>
          </a:stretch>
        </p:blipFill>
        <p:spPr bwMode="auto">
          <a:xfrm>
            <a:off x="4419600" y="1203542"/>
            <a:ext cx="3352800" cy="2438400"/>
          </a:xfrm>
          <a:prstGeom prst="rect"/>
          <a:noFill/>
          <a:ln w="9525">
            <a:noFill/>
            <a:miter lim="800000"/>
            <a:headEnd/>
            <a:tailEnd/>
          </a:ln>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769" name="Title 1"/>
          <p:cNvSpPr>
            <a:spLocks noGrp="1"/>
          </p:cNvSpPr>
          <p:nvPr>
            <p:ph type="title"/>
          </p:nvPr>
        </p:nvSpPr>
        <p:spPr>
          <a:xfrm>
            <a:off x="762000" y="228600"/>
            <a:ext cx="7772400" cy="914400"/>
          </a:xfrm>
        </p:spPr>
        <p:txBody>
          <a:bodyPr/>
          <a:p>
            <a:pPr eaLnBrk="1" hangingPunct="1"/>
            <a:r>
              <a:rPr dirty="0" sz="3600" lang="en-US">
                <a:solidFill>
                  <a:srgbClr val="C00000"/>
                </a:solidFill>
                <a:latin typeface="+mn-lt"/>
              </a:rPr>
              <a:t>Cadaveric  Spasm(  instantaneous rigor )</a:t>
            </a:r>
          </a:p>
        </p:txBody>
      </p:sp>
      <p:sp>
        <p:nvSpPr>
          <p:cNvPr id="1048770" name="Content Placeholder 2"/>
          <p:cNvSpPr>
            <a:spLocks noGrp="1"/>
          </p:cNvSpPr>
          <p:nvPr>
            <p:ph idx="1"/>
          </p:nvPr>
        </p:nvSpPr>
        <p:spPr>
          <a:xfrm>
            <a:off x="152400" y="1219200"/>
            <a:ext cx="8416447" cy="4876800"/>
          </a:xfrm>
        </p:spPr>
        <p:txBody>
          <a:bodyPr>
            <a:normAutofit fontScale="75000" lnSpcReduction="20000"/>
          </a:bodyPr>
          <a:p>
            <a:pPr algn="l" eaLnBrk="1" fontAlgn="auto" hangingPunct="1" indent="-274320" marL="274320" rtl="0">
              <a:lnSpc>
                <a:spcPct val="80000"/>
              </a:lnSpc>
              <a:spcAft>
                <a:spcPts val="0"/>
              </a:spcAft>
              <a:buFont typeface="Wingdings 2"/>
              <a:buChar char=""/>
            </a:pPr>
            <a:r>
              <a:rPr dirty="0" sz="2400" lang="en-US"/>
              <a:t>Also known as </a:t>
            </a:r>
            <a:r>
              <a:rPr b="1" dirty="0" sz="2400" lang="en-US">
                <a:solidFill>
                  <a:srgbClr val="C00000"/>
                </a:solidFill>
              </a:rPr>
              <a:t>instantaneous rigor or rigidity</a:t>
            </a:r>
            <a:r>
              <a:rPr dirty="0" sz="2400" lang="en-US">
                <a:solidFill>
                  <a:srgbClr val="C00000"/>
                </a:solidFill>
              </a:rPr>
              <a:t>, or </a:t>
            </a:r>
            <a:r>
              <a:rPr b="1" dirty="0" sz="2400" lang="en-US">
                <a:solidFill>
                  <a:srgbClr val="C00000"/>
                </a:solidFill>
              </a:rPr>
              <a:t>cataleptic rigidity</a:t>
            </a:r>
            <a:r>
              <a:rPr b="1" dirty="0" sz="2400" lang="en-US"/>
              <a:t>.</a:t>
            </a:r>
          </a:p>
          <a:p>
            <a:pPr algn="l" eaLnBrk="1" fontAlgn="auto" hangingPunct="1" indent="-274320" marL="274320" rtl="0">
              <a:lnSpc>
                <a:spcPct val="80000"/>
              </a:lnSpc>
              <a:spcAft>
                <a:spcPts val="0"/>
              </a:spcAft>
              <a:buFont typeface="Wingdings 2"/>
              <a:buChar char=""/>
            </a:pPr>
            <a:endParaRPr b="1" dirty="0" sz="2400" lang="en-US"/>
          </a:p>
          <a:p>
            <a:pPr algn="l" eaLnBrk="1" fontAlgn="auto" hangingPunct="1" indent="-274320" marL="274320" rtl="0">
              <a:lnSpc>
                <a:spcPct val="80000"/>
              </a:lnSpc>
              <a:spcAft>
                <a:spcPts val="0"/>
              </a:spcAft>
              <a:buFont typeface="Wingdings 2"/>
              <a:buChar char=""/>
            </a:pPr>
            <a:r>
              <a:rPr dirty="0" sz="2400" lang="en-US"/>
              <a:t>Rare form of muscular stiffening that occurs </a:t>
            </a:r>
            <a:r>
              <a:rPr dirty="0" sz="2400" lang="en-US">
                <a:solidFill>
                  <a:srgbClr val="C00000"/>
                </a:solidFill>
              </a:rPr>
              <a:t>at the moment of death</a:t>
            </a:r>
            <a:r>
              <a:rPr dirty="0" sz="2400" lang="en-US"/>
              <a:t>, persists into the period of rigor mortis</a:t>
            </a:r>
            <a:r>
              <a:rPr baseline="30000" dirty="0" sz="2400" lang="en-US"/>
              <a:t> </a:t>
            </a:r>
            <a:r>
              <a:rPr dirty="0" sz="2400" lang="en-US"/>
              <a:t>and can be mistaken for rigor mortis ,  and the primary  flaccidity  doesn’t occur on it  .</a:t>
            </a:r>
          </a:p>
          <a:p>
            <a:pPr algn="l" eaLnBrk="1" fontAlgn="auto" hangingPunct="1" indent="-274320" marL="274320" rtl="0">
              <a:lnSpc>
                <a:spcPct val="80000"/>
              </a:lnSpc>
              <a:spcAft>
                <a:spcPts val="0"/>
              </a:spcAft>
              <a:buFont typeface="Wingdings 2"/>
              <a:buChar char=""/>
            </a:pPr>
            <a:endParaRPr dirty="0" sz="2400" lang="en-US"/>
          </a:p>
          <a:p>
            <a:pPr algn="l" eaLnBrk="1" fontAlgn="auto" hangingPunct="1" indent="-274320" marL="274320" rtl="0">
              <a:lnSpc>
                <a:spcPct val="80000"/>
              </a:lnSpc>
              <a:spcAft>
                <a:spcPts val="0"/>
              </a:spcAft>
              <a:buFont typeface="Wingdings 2"/>
              <a:buChar char=""/>
            </a:pPr>
            <a:r>
              <a:rPr dirty="0" sz="2400" lang="en-US"/>
              <a:t>The cause is </a:t>
            </a:r>
            <a:r>
              <a:rPr dirty="0" sz="2400" lang="en-US">
                <a:solidFill>
                  <a:srgbClr val="C00000"/>
                </a:solidFill>
              </a:rPr>
              <a:t>unknown</a:t>
            </a:r>
            <a:r>
              <a:rPr dirty="0" sz="2400" lang="en-US"/>
              <a:t>, but usually associated with violent deaths happening with intense emotion</a:t>
            </a:r>
          </a:p>
          <a:p>
            <a:pPr algn="l" eaLnBrk="1" fontAlgn="auto" hangingPunct="1" indent="-274320" marL="274320" rtl="0">
              <a:lnSpc>
                <a:spcPct val="80000"/>
              </a:lnSpc>
              <a:spcAft>
                <a:spcPts val="0"/>
              </a:spcAft>
              <a:buFont typeface="Wingdings 2"/>
              <a:buChar char=""/>
            </a:pPr>
            <a:endParaRPr dirty="0" sz="2400" lang="en-US"/>
          </a:p>
          <a:p>
            <a:pPr algn="l" eaLnBrk="1" fontAlgn="auto" hangingPunct="1" indent="-274320" marL="274320" rtl="0">
              <a:lnSpc>
                <a:spcPct val="80000"/>
              </a:lnSpc>
              <a:spcAft>
                <a:spcPts val="0"/>
              </a:spcAft>
              <a:buFont typeface="Wingdings 2"/>
              <a:buChar char=""/>
            </a:pPr>
            <a:r>
              <a:rPr dirty="0" sz="2400" lang="en-US"/>
              <a:t>May affect all muscles in the body</a:t>
            </a:r>
            <a:r>
              <a:rPr dirty="0" sz="2400" lang="en-US">
                <a:solidFill>
                  <a:srgbClr val="C00000"/>
                </a:solidFill>
              </a:rPr>
              <a:t>, but typically only groups</a:t>
            </a:r>
            <a:r>
              <a:rPr dirty="0" sz="2400" lang="en-US"/>
              <a:t>, such as </a:t>
            </a:r>
          </a:p>
          <a:p>
            <a:pPr algn="l" eaLnBrk="1" fontAlgn="auto" hangingPunct="1" indent="-274320" marL="274320" rtl="0">
              <a:lnSpc>
                <a:spcPct val="80000"/>
              </a:lnSpc>
              <a:spcAft>
                <a:spcPts val="0"/>
              </a:spcAft>
              <a:buFont typeface="Wingdings 2"/>
              <a:buChar char=""/>
            </a:pPr>
            <a:r>
              <a:rPr dirty="0" sz="2400" lang="en-US"/>
              <a:t>the forearms, or hands </a:t>
            </a:r>
          </a:p>
          <a:p>
            <a:pPr algn="l" eaLnBrk="1" fontAlgn="auto" hangingPunct="1" indent="-274320" marL="274320" rtl="0">
              <a:lnSpc>
                <a:spcPct val="80000"/>
              </a:lnSpc>
              <a:spcAft>
                <a:spcPts val="0"/>
              </a:spcAft>
              <a:buFont typeface="Wingdings 2"/>
              <a:buChar char=""/>
            </a:pPr>
            <a:endParaRPr dirty="0" sz="2400" lang="en-US"/>
          </a:p>
          <a:p>
            <a:pPr indent="-274320" marL="274320">
              <a:lnSpc>
                <a:spcPct val="80000"/>
              </a:lnSpc>
              <a:buFont typeface="Wingdings 2"/>
              <a:buChar char=""/>
            </a:pPr>
            <a:r>
              <a:rPr dirty="0" sz="2400" lang="en-US"/>
              <a:t>Maybe seen in cases of </a:t>
            </a:r>
            <a:r>
              <a:rPr dirty="0" sz="2400" lang="en-US">
                <a:solidFill>
                  <a:srgbClr val="C00000"/>
                </a:solidFill>
              </a:rPr>
              <a:t>drowning</a:t>
            </a:r>
            <a:r>
              <a:rPr dirty="0" sz="2400" lang="en-US"/>
              <a:t> victims when grass, weeds, roots or other materials are clutched, and provides proof of life at the time of entry into the water.</a:t>
            </a:r>
          </a:p>
          <a:p>
            <a:pPr algn="l" eaLnBrk="1" fontAlgn="auto" hangingPunct="1" indent="-274320" marL="274320" rtl="0">
              <a:lnSpc>
                <a:spcPct val="80000"/>
              </a:lnSpc>
              <a:spcAft>
                <a:spcPts val="0"/>
              </a:spcAft>
              <a:buFont typeface="Wingdings 2"/>
              <a:buChar char=""/>
            </a:pPr>
            <a:endParaRPr dirty="0" sz="2400" lang="en-US"/>
          </a:p>
          <a:p>
            <a:pPr algn="l" eaLnBrk="1" fontAlgn="auto" hangingPunct="1" indent="-274320" marL="274320" rtl="0">
              <a:lnSpc>
                <a:spcPct val="80000"/>
              </a:lnSpc>
              <a:spcAft>
                <a:spcPts val="0"/>
              </a:spcAft>
              <a:buFont typeface="Wingdings 2"/>
              <a:buChar char=""/>
            </a:pPr>
            <a:endParaRPr dirty="0" sz="2400" lang="en-US"/>
          </a:p>
          <a:p>
            <a:pPr algn="l" eaLnBrk="1" fontAlgn="auto" hangingPunct="1" indent="-274320" marL="274320" rtl="0">
              <a:lnSpc>
                <a:spcPct val="80000"/>
              </a:lnSpc>
              <a:spcAft>
                <a:spcPts val="0"/>
              </a:spcAft>
              <a:buFont typeface="Wingdings 2"/>
              <a:buChar char=""/>
            </a:pPr>
            <a:r>
              <a:rPr dirty="0" sz="2400" lang="en-US"/>
              <a:t>Often demonstrates the last activity one did prior to death and is therefore significant in forensic investigations, e.g. clinging  on a knife tightly</a:t>
            </a: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8774" name="TextBox 5"/>
          <p:cNvSpPr txBox="1">
            <a:spLocks noChangeArrowheads="1"/>
          </p:cNvSpPr>
          <p:nvPr/>
        </p:nvSpPr>
        <p:spPr bwMode="auto">
          <a:xfrm>
            <a:off x="3657600" y="1970762"/>
            <a:ext cx="5029200" cy="646113"/>
          </a:xfrm>
          <a:prstGeom prst="rect"/>
          <a:noFill/>
          <a:ln w="9525">
            <a:noFill/>
            <a:miter lim="800000"/>
            <a:headEnd/>
            <a:tailEnd/>
          </a:ln>
        </p:spPr>
        <p:txBody>
          <a:bodyPr>
            <a:spAutoFit/>
          </a:bodyPr>
          <a:p>
            <a:r>
              <a:rPr dirty="0" lang="en-US"/>
              <a:t>Cadaveric spasm in a </a:t>
            </a:r>
            <a:r>
              <a:rPr dirty="0" lang="en-US">
                <a:solidFill>
                  <a:srgbClr val="C00000"/>
                </a:solidFill>
              </a:rPr>
              <a:t>drowning victim</a:t>
            </a:r>
            <a:r>
              <a:rPr dirty="0" lang="en-US"/>
              <a:t>: This victim grasped at some ivy as he fell into water.</a:t>
            </a:r>
          </a:p>
        </p:txBody>
      </p:sp>
      <p:pic>
        <p:nvPicPr>
          <p:cNvPr id="2097169" name="Picture 2" descr="http://www.pathguy.com/~tdemark/0006.jpg"/>
          <p:cNvPicPr>
            <a:picLocks noChangeAspect="1" noChangeArrowheads="1"/>
          </p:cNvPicPr>
          <p:nvPr/>
        </p:nvPicPr>
        <p:blipFill>
          <a:blip xmlns:r="http://schemas.openxmlformats.org/officeDocument/2006/relationships" r:embed="rId1" cstate="print"/>
          <a:srcRect/>
          <a:stretch>
            <a:fillRect/>
          </a:stretch>
        </p:blipFill>
        <p:spPr bwMode="auto">
          <a:xfrm>
            <a:off x="4343400" y="3556000"/>
            <a:ext cx="4597400" cy="3073400"/>
          </a:xfrm>
          <a:prstGeom prst="rect"/>
          <a:noFill/>
          <a:ln w="9525">
            <a:noFill/>
            <a:miter lim="800000"/>
            <a:headEnd/>
            <a:tailEnd/>
          </a:ln>
        </p:spPr>
      </p:pic>
      <p:sp>
        <p:nvSpPr>
          <p:cNvPr id="1048775" name="TextBox 8"/>
          <p:cNvSpPr txBox="1">
            <a:spLocks noChangeArrowheads="1"/>
          </p:cNvSpPr>
          <p:nvPr/>
        </p:nvSpPr>
        <p:spPr bwMode="auto">
          <a:xfrm>
            <a:off x="273485" y="4419600"/>
            <a:ext cx="4038600" cy="923925"/>
          </a:xfrm>
          <a:prstGeom prst="rect"/>
          <a:noFill/>
          <a:ln w="9525">
            <a:noFill/>
            <a:miter lim="800000"/>
            <a:headEnd/>
            <a:tailEnd/>
          </a:ln>
        </p:spPr>
        <p:txBody>
          <a:bodyPr>
            <a:spAutoFit/>
          </a:bodyPr>
          <a:p>
            <a:r>
              <a:rPr dirty="0" lang="en-US">
                <a:solidFill>
                  <a:srgbClr val="C00000"/>
                </a:solidFill>
              </a:rPr>
              <a:t>Victim of suicide</a:t>
            </a:r>
            <a:r>
              <a:rPr dirty="0" lang="en-US"/>
              <a:t>:  The cadaveric spasm has maintained the position of his arms after the shotgun has been removed</a:t>
            </a:r>
          </a:p>
        </p:txBody>
      </p:sp>
      <p:sp>
        <p:nvSpPr>
          <p:cNvPr id="1048776" name="Title 8"/>
          <p:cNvSpPr>
            <a:spLocks noGrp="1"/>
          </p:cNvSpPr>
          <p:nvPr>
            <p:ph type="title"/>
          </p:nvPr>
        </p:nvSpPr>
        <p:spPr>
          <a:xfrm>
            <a:off x="914400" y="152400"/>
            <a:ext cx="7772400" cy="914400"/>
          </a:xfrm>
        </p:spPr>
        <p:txBody>
          <a:bodyPr>
            <a:normAutofit/>
          </a:bodyPr>
          <a:p>
            <a:pPr algn="ctr" eaLnBrk="1" fontAlgn="auto" hangingPunct="1">
              <a:spcAft>
                <a:spcPts val="0"/>
              </a:spcAft>
            </a:pPr>
            <a:r>
              <a:rPr dirty="0" lang="en-US">
                <a:solidFill>
                  <a:srgbClr val="C00000"/>
                </a:solidFill>
                <a:latin typeface="+mn-lt"/>
              </a:rPr>
              <a:t>Cadaveric   Spasm</a:t>
            </a:r>
          </a:p>
        </p:txBody>
      </p:sp>
      <p:pic>
        <p:nvPicPr>
          <p:cNvPr id="2097170" name="Picture 4"/>
          <p:cNvPicPr>
            <a:picLocks noChangeAspect="1" noGrp="1" noChangeArrowheads="1"/>
          </p:cNvPicPr>
          <p:nvPr>
            <p:ph idx="1"/>
          </p:nvPr>
        </p:nvPicPr>
        <p:blipFill>
          <a:blip xmlns:r="http://schemas.openxmlformats.org/officeDocument/2006/relationships" r:embed="rId2" cstate="print"/>
          <a:srcRect/>
          <a:stretch>
            <a:fillRect/>
          </a:stretch>
        </p:blipFill>
        <p:spPr>
          <a:xfrm>
            <a:off x="71503" y="1536700"/>
            <a:ext cx="3352800" cy="2181225"/>
          </a:xfrm>
        </p:spPr>
      </p:pic>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1048780" name="Title 6"/>
          <p:cNvSpPr>
            <a:spLocks noGrp="1"/>
          </p:cNvSpPr>
          <p:nvPr>
            <p:ph type="title"/>
          </p:nvPr>
        </p:nvSpPr>
        <p:spPr>
          <a:xfrm>
            <a:off x="638827" y="152400"/>
            <a:ext cx="8534400" cy="758825"/>
          </a:xfrm>
        </p:spPr>
        <p:txBody>
          <a:bodyPr/>
          <a:p>
            <a:pPr algn="ctr" eaLnBrk="1" hangingPunct="1"/>
            <a:r>
              <a:rPr dirty="0" sz="3200" lang="en-US">
                <a:solidFill>
                  <a:srgbClr val="C00000"/>
                </a:solidFill>
                <a:latin typeface="+mn-lt"/>
              </a:rPr>
              <a:t>Rigor Mortis vs. Cadaveric Spasm</a:t>
            </a:r>
          </a:p>
        </p:txBody>
      </p:sp>
      <p:pic>
        <p:nvPicPr>
          <p:cNvPr id="2097171" name="Content Placeholder 2"/>
          <p:cNvPicPr>
            <a:picLocks noChangeAspect="1" noGrp="1"/>
          </p:cNvPicPr>
          <p:nvPr>
            <p:ph idx="1"/>
          </p:nvPr>
        </p:nvPicPr>
        <p:blipFill>
          <a:blip xmlns:r="http://schemas.openxmlformats.org/officeDocument/2006/relationships" r:embed="rId1"/>
          <a:stretch>
            <a:fillRect/>
          </a:stretch>
        </p:blipFill>
        <p:spPr>
          <a:xfrm>
            <a:off x="228600" y="1219200"/>
            <a:ext cx="8001000" cy="4419600"/>
          </a:xfrm>
        </p:spPr>
      </p:pic>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sp>
        <p:nvSpPr>
          <p:cNvPr id="1048781" name="Title 1"/>
          <p:cNvSpPr>
            <a:spLocks noGrp="1"/>
          </p:cNvSpPr>
          <p:nvPr>
            <p:ph type="title"/>
          </p:nvPr>
        </p:nvSpPr>
        <p:spPr>
          <a:xfrm>
            <a:off x="914400" y="152400"/>
            <a:ext cx="7772400" cy="914400"/>
          </a:xfrm>
        </p:spPr>
        <p:txBody>
          <a:bodyPr/>
          <a:p>
            <a:pPr eaLnBrk="1" hangingPunct="1"/>
            <a:r>
              <a:rPr dirty="0" lang="en-US">
                <a:solidFill>
                  <a:srgbClr val="C00000"/>
                </a:solidFill>
                <a:latin typeface="+mn-lt"/>
              </a:rPr>
              <a:t>Conditions Mistaken as RM</a:t>
            </a:r>
          </a:p>
        </p:txBody>
      </p:sp>
      <p:sp>
        <p:nvSpPr>
          <p:cNvPr id="1048782" name="Content Placeholder 2"/>
          <p:cNvSpPr>
            <a:spLocks noGrp="1"/>
          </p:cNvSpPr>
          <p:nvPr>
            <p:ph idx="1"/>
          </p:nvPr>
        </p:nvSpPr>
        <p:spPr>
          <a:xfrm>
            <a:off x="152400" y="1143000"/>
            <a:ext cx="8305800" cy="2667000"/>
          </a:xfrm>
        </p:spPr>
        <p:txBody>
          <a:bodyPr>
            <a:normAutofit/>
          </a:bodyPr>
          <a:p>
            <a:pPr algn="l" eaLnBrk="1" hangingPunct="1" rtl="0">
              <a:lnSpc>
                <a:spcPct val="80000"/>
              </a:lnSpc>
            </a:pPr>
            <a:r>
              <a:rPr b="1" dirty="0" sz="2400" i="1" lang="en-US">
                <a:solidFill>
                  <a:srgbClr val="C00000"/>
                </a:solidFill>
              </a:rPr>
              <a:t>Heat stiffness:</a:t>
            </a:r>
          </a:p>
          <a:p>
            <a:pPr algn="l" eaLnBrk="1" hangingPunct="1" lvl="1" rtl="0">
              <a:lnSpc>
                <a:spcPct val="80000"/>
              </a:lnSpc>
            </a:pPr>
            <a:r>
              <a:rPr dirty="0" sz="2000" lang="en-US">
                <a:solidFill>
                  <a:schemeClr val="tx1"/>
                </a:solidFill>
              </a:rPr>
              <a:t>Exposure of a body to intense heat (more than 65 C) (burning, high voltage electrocution, etc) </a:t>
            </a:r>
            <a:r>
              <a:rPr dirty="0" sz="2000" lang="en-US">
                <a:solidFill>
                  <a:schemeClr val="tx1"/>
                </a:solidFill>
                <a:sym typeface="Wingdings" pitchFamily="2" charset="2"/>
              </a:rPr>
              <a:t></a:t>
            </a:r>
            <a:r>
              <a:rPr dirty="0" sz="2000" lang="en-US">
                <a:solidFill>
                  <a:schemeClr val="tx1"/>
                </a:solidFill>
              </a:rPr>
              <a:t>coagulation of muscular proteins </a:t>
            </a:r>
            <a:r>
              <a:rPr dirty="0" sz="2000" lang="en-US">
                <a:solidFill>
                  <a:schemeClr val="tx1"/>
                </a:solidFill>
                <a:sym typeface="Wingdings" pitchFamily="2" charset="2"/>
              </a:rPr>
              <a:t></a:t>
            </a:r>
            <a:r>
              <a:rPr dirty="0" sz="2000" lang="en-US">
                <a:solidFill>
                  <a:schemeClr val="tx1"/>
                </a:solidFill>
              </a:rPr>
              <a:t> muscular </a:t>
            </a:r>
            <a:r>
              <a:rPr b="1" dirty="0" sz="2000" lang="en-US">
                <a:solidFill>
                  <a:schemeClr val="tx1"/>
                </a:solidFill>
              </a:rPr>
              <a:t>shortening and contraction </a:t>
            </a:r>
          </a:p>
          <a:p>
            <a:pPr algn="l" eaLnBrk="1" hangingPunct="1" rtl="0">
              <a:lnSpc>
                <a:spcPct val="80000"/>
              </a:lnSpc>
            </a:pPr>
            <a:endParaRPr b="1" dirty="0" sz="2400" i="1" lang="en-US"/>
          </a:p>
          <a:p>
            <a:pPr algn="l" eaLnBrk="1" hangingPunct="1" rtl="0">
              <a:lnSpc>
                <a:spcPct val="80000"/>
              </a:lnSpc>
            </a:pPr>
            <a:r>
              <a:rPr b="1" dirty="0" sz="2400" i="1" lang="en-US">
                <a:solidFill>
                  <a:srgbClr val="C00000"/>
                </a:solidFill>
              </a:rPr>
              <a:t>Cold stiffness:</a:t>
            </a:r>
          </a:p>
          <a:p>
            <a:pPr algn="l" eaLnBrk="1" hangingPunct="1" lvl="1" rtl="0">
              <a:lnSpc>
                <a:spcPct val="80000"/>
              </a:lnSpc>
            </a:pPr>
            <a:r>
              <a:rPr dirty="0" sz="2000" lang="en-US">
                <a:solidFill>
                  <a:schemeClr val="tx1"/>
                </a:solidFill>
              </a:rPr>
              <a:t>Exposure of the body to extreme cold (&lt;-5⁰C) </a:t>
            </a:r>
            <a:r>
              <a:rPr dirty="0" sz="2000" lang="en-US">
                <a:solidFill>
                  <a:schemeClr val="tx1"/>
                </a:solidFill>
                <a:sym typeface="Wingdings" pitchFamily="2" charset="2"/>
              </a:rPr>
              <a:t></a:t>
            </a:r>
            <a:r>
              <a:rPr dirty="0" sz="2000" lang="en-US">
                <a:solidFill>
                  <a:schemeClr val="tx1"/>
                </a:solidFill>
              </a:rPr>
              <a:t>solidification of subcutaneous fat and muscles, freezing of synovial fluid in joints</a:t>
            </a:r>
          </a:p>
        </p:txBody>
      </p:sp>
      <p:sp>
        <p:nvSpPr>
          <p:cNvPr id="1048783" name="Title 1"/>
          <p:cNvSpPr txBox="1"/>
          <p:nvPr/>
        </p:nvSpPr>
        <p:spPr bwMode="auto">
          <a:xfrm>
            <a:off x="609600" y="3581400"/>
            <a:ext cx="8534400" cy="758825"/>
          </a:xfrm>
          <a:prstGeom prst="rect"/>
          <a:noFill/>
          <a:ln w="9525">
            <a:noFill/>
            <a:miter lim="800000"/>
            <a:headEnd/>
            <a:tailEnd/>
          </a:ln>
        </p:spPr>
        <p:txBody>
          <a:bodyPr anchor="b"/>
          <a:p>
            <a:pPr indent="-457200" marL="457200">
              <a:buFont typeface="Wingdings" pitchFamily="2" charset="2"/>
              <a:buChar char="Ø"/>
            </a:pPr>
            <a:endParaRPr dirty="0" sz="2800" lang="en-US">
              <a:solidFill>
                <a:srgbClr val="C00000"/>
              </a:solidFill>
              <a:latin typeface="Georgia" pitchFamily="18" charset="0"/>
            </a:endParaRPr>
          </a:p>
        </p:txBody>
      </p:sp>
      <p:sp>
        <p:nvSpPr>
          <p:cNvPr id="1048784" name="Content Placeholder 2"/>
          <p:cNvSpPr txBox="1"/>
          <p:nvPr/>
        </p:nvSpPr>
        <p:spPr bwMode="auto">
          <a:xfrm>
            <a:off x="591855" y="3589751"/>
            <a:ext cx="8504238" cy="4572000"/>
          </a:xfrm>
          <a:prstGeom prst="rect"/>
          <a:noFill/>
          <a:ln w="9525">
            <a:noFill/>
            <a:miter lim="800000"/>
            <a:headEnd/>
            <a:tailEnd/>
          </a:ln>
        </p:spPr>
        <p:txBody>
          <a:bodyPr/>
          <a:p>
            <a:pPr indent="-273050" marL="273050">
              <a:spcBef>
                <a:spcPct val="20000"/>
              </a:spcBef>
              <a:buClr>
                <a:schemeClr val="accent1"/>
              </a:buClr>
              <a:buSzPct val="85000"/>
              <a:buFont typeface="Wingdings" pitchFamily="2" charset="2"/>
              <a:buNone/>
            </a:pPr>
            <a:endParaRPr dirty="0" sz="2000" lang="en-US">
              <a:latin typeface="Georgia" pitchFamily="18" charset="0"/>
            </a:endParaRPr>
          </a:p>
          <a:p>
            <a:pPr indent="-273050" marL="273050">
              <a:spcBef>
                <a:spcPct val="20000"/>
              </a:spcBef>
              <a:buClr>
                <a:schemeClr val="accent1"/>
              </a:buClr>
              <a:buSzPct val="85000"/>
              <a:buFont typeface="Wingdings" pitchFamily="2" charset="2"/>
              <a:buNone/>
            </a:pPr>
            <a:endParaRPr dirty="0" sz="2000" lang="en-US">
              <a:latin typeface="Georgia" pitchFamily="18" charset="0"/>
            </a:endParaRP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8788" name="Title 1"/>
          <p:cNvSpPr>
            <a:spLocks noGrp="1"/>
          </p:cNvSpPr>
          <p:nvPr>
            <p:ph type="title"/>
          </p:nvPr>
        </p:nvSpPr>
        <p:spPr>
          <a:xfrm>
            <a:off x="457200" y="685800"/>
            <a:ext cx="7620000" cy="1143000"/>
          </a:xfrm>
        </p:spPr>
        <p:txBody>
          <a:bodyPr/>
          <a:p>
            <a:r>
              <a:rPr dirty="0" sz="4400" lang="en-US" err="1">
                <a:solidFill>
                  <a:srgbClr val="C00000"/>
                </a:solidFill>
                <a:latin typeface="Georgia" pitchFamily="18" charset="0"/>
              </a:rPr>
              <a:t>Medicolegal</a:t>
            </a:r>
            <a:r>
              <a:rPr dirty="0" sz="4400" lang="en-US">
                <a:solidFill>
                  <a:srgbClr val="C00000"/>
                </a:solidFill>
                <a:latin typeface="Georgia" pitchFamily="18" charset="0"/>
              </a:rPr>
              <a:t> Importance of RM</a:t>
            </a:r>
            <a:br>
              <a:rPr dirty="0" sz="4400" lang="en-US">
                <a:solidFill>
                  <a:srgbClr val="C00000"/>
                </a:solidFill>
                <a:latin typeface="Georgia" pitchFamily="18" charset="0"/>
              </a:rPr>
            </a:br>
            <a:endParaRPr dirty="0" sz="4400" lang="en-US"/>
          </a:p>
        </p:txBody>
      </p:sp>
      <p:sp>
        <p:nvSpPr>
          <p:cNvPr id="1048789" name="Content Placeholder 2"/>
          <p:cNvSpPr>
            <a:spLocks noGrp="1"/>
          </p:cNvSpPr>
          <p:nvPr>
            <p:ph idx="1"/>
          </p:nvPr>
        </p:nvSpPr>
        <p:spPr>
          <a:xfrm>
            <a:off x="533400" y="1981200"/>
            <a:ext cx="7772400" cy="2895600"/>
          </a:xfrm>
        </p:spPr>
        <p:txBody>
          <a:bodyPr/>
          <a:p>
            <a:pPr algn="l" indent="-273050" lvl="0" marL="273050" rtl="0">
              <a:spcBef>
                <a:spcPct val="20000"/>
              </a:spcBef>
              <a:buClr>
                <a:srgbClr val="7FD13B"/>
              </a:buClr>
              <a:buSzPct val="85000"/>
              <a:buFont typeface="Wingdings 2" pitchFamily="18" charset="2"/>
              <a:buChar char=""/>
            </a:pPr>
            <a:r>
              <a:rPr dirty="0" sz="2000" lang="en-US">
                <a:latin typeface="Georgia" pitchFamily="18" charset="0"/>
              </a:rPr>
              <a:t>May help in </a:t>
            </a:r>
            <a:r>
              <a:rPr dirty="0" sz="2000" lang="en-US" u="sng">
                <a:solidFill>
                  <a:srgbClr val="C00000"/>
                </a:solidFill>
                <a:latin typeface="Georgia" pitchFamily="18" charset="0"/>
              </a:rPr>
              <a:t>time</a:t>
            </a:r>
            <a:r>
              <a:rPr dirty="0" sz="2000" lang="en-US">
                <a:solidFill>
                  <a:srgbClr val="C00000"/>
                </a:solidFill>
                <a:latin typeface="Georgia" pitchFamily="18" charset="0"/>
              </a:rPr>
              <a:t> </a:t>
            </a:r>
            <a:r>
              <a:rPr dirty="0" sz="2000" lang="en-US">
                <a:latin typeface="Georgia" pitchFamily="18" charset="0"/>
              </a:rPr>
              <a:t>estimation</a:t>
            </a:r>
          </a:p>
          <a:p>
            <a:pPr algn="l" indent="-273050" lvl="0" marL="273050" rtl="0">
              <a:spcBef>
                <a:spcPct val="20000"/>
              </a:spcBef>
              <a:buClr>
                <a:srgbClr val="7FD13B"/>
              </a:buClr>
              <a:buSzPct val="85000"/>
              <a:buFont typeface="Wingdings 2" pitchFamily="18" charset="2"/>
              <a:buChar char=""/>
            </a:pPr>
            <a:r>
              <a:rPr dirty="0" sz="2000" lang="en-US">
                <a:latin typeface="Georgia" pitchFamily="18" charset="0"/>
              </a:rPr>
              <a:t>May help in finding the </a:t>
            </a:r>
            <a:r>
              <a:rPr dirty="0" sz="2000" lang="en-US" u="sng">
                <a:solidFill>
                  <a:srgbClr val="C00000"/>
                </a:solidFill>
                <a:latin typeface="Georgia" pitchFamily="18" charset="0"/>
              </a:rPr>
              <a:t>cause</a:t>
            </a:r>
            <a:r>
              <a:rPr dirty="0" sz="2000" lang="en-US">
                <a:solidFill>
                  <a:srgbClr val="C00000"/>
                </a:solidFill>
                <a:latin typeface="Georgia" pitchFamily="18" charset="0"/>
              </a:rPr>
              <a:t> </a:t>
            </a:r>
            <a:r>
              <a:rPr dirty="0" sz="2000" lang="en-US">
                <a:latin typeface="Georgia" pitchFamily="18" charset="0"/>
              </a:rPr>
              <a:t>of death</a:t>
            </a:r>
          </a:p>
          <a:p>
            <a:pPr algn="l" indent="-273050" lvl="0" marL="273050" rtl="0">
              <a:spcBef>
                <a:spcPct val="20000"/>
              </a:spcBef>
              <a:buClr>
                <a:srgbClr val="7FD13B"/>
              </a:buClr>
              <a:buSzPct val="85000"/>
              <a:buFont typeface="Wingdings 2" pitchFamily="18" charset="2"/>
              <a:buChar char=""/>
            </a:pPr>
            <a:r>
              <a:rPr dirty="0" sz="2000" lang="en-US">
                <a:latin typeface="Georgia" pitchFamily="18" charset="0"/>
              </a:rPr>
              <a:t>May help to know the </a:t>
            </a:r>
            <a:r>
              <a:rPr dirty="0" sz="2000" lang="en-US" u="sng">
                <a:solidFill>
                  <a:srgbClr val="C00000"/>
                </a:solidFill>
                <a:latin typeface="Georgia" pitchFamily="18" charset="0"/>
              </a:rPr>
              <a:t>position</a:t>
            </a:r>
          </a:p>
          <a:p>
            <a:pPr algn="l" indent="-273050" lvl="0" marL="273050" rtl="0">
              <a:spcBef>
                <a:spcPct val="20000"/>
              </a:spcBef>
              <a:buClr>
                <a:srgbClr val="7FD13B"/>
              </a:buClr>
              <a:buSzPct val="85000"/>
              <a:buFont typeface="Wingdings 2" pitchFamily="18" charset="2"/>
              <a:buChar char=""/>
            </a:pPr>
            <a:r>
              <a:rPr dirty="0" sz="2000" lang="en-US" u="sng">
                <a:solidFill>
                  <a:srgbClr val="C00000"/>
                </a:solidFill>
                <a:latin typeface="Georgia" pitchFamily="18" charset="0"/>
              </a:rPr>
              <a:t>Sure sign of death</a:t>
            </a:r>
          </a:p>
          <a:p>
            <a:endParaRPr dirty="0"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8790" name="Title 1"/>
          <p:cNvSpPr>
            <a:spLocks noGrp="1"/>
          </p:cNvSpPr>
          <p:nvPr>
            <p:ph type="title"/>
          </p:nvPr>
        </p:nvSpPr>
        <p:spPr/>
        <p:txBody>
          <a:bodyPr/>
          <a:p>
            <a:pPr algn="ctr"/>
            <a:r>
              <a:rPr dirty="0" lang="en-US">
                <a:solidFill>
                  <a:srgbClr val="C00000"/>
                </a:solidFill>
              </a:rPr>
              <a:t>Decomposition</a:t>
            </a:r>
            <a:endParaRPr dirty="0" lang="ar-JO">
              <a:solidFill>
                <a:srgbClr val="C00000"/>
              </a:solidFill>
            </a:endParaRPr>
          </a:p>
        </p:txBody>
      </p:sp>
      <p:sp>
        <p:nvSpPr>
          <p:cNvPr id="1048791" name="Content Placeholder 2"/>
          <p:cNvSpPr>
            <a:spLocks noGrp="1"/>
          </p:cNvSpPr>
          <p:nvPr>
            <p:ph idx="1"/>
          </p:nvPr>
        </p:nvSpPr>
        <p:spPr>
          <a:xfrm>
            <a:off x="304800" y="1295400"/>
            <a:ext cx="8153400" cy="4983960"/>
          </a:xfrm>
        </p:spPr>
        <p:txBody>
          <a:bodyPr>
            <a:normAutofit/>
          </a:bodyPr>
          <a:p>
            <a:pPr algn="l" rtl="0">
              <a:buNone/>
            </a:pPr>
            <a:r>
              <a:rPr dirty="0" lang="en-US"/>
              <a:t>Decomposition is a </a:t>
            </a:r>
            <a:r>
              <a:rPr dirty="0" lang="en-US">
                <a:solidFill>
                  <a:srgbClr val="C00000"/>
                </a:solidFill>
              </a:rPr>
              <a:t>mixed </a:t>
            </a:r>
            <a:r>
              <a:rPr dirty="0" lang="en-US"/>
              <a:t>process ranging </a:t>
            </a:r>
            <a:r>
              <a:rPr dirty="0" lang="en-US">
                <a:solidFill>
                  <a:srgbClr val="C00000"/>
                </a:solidFill>
              </a:rPr>
              <a:t>from autolysis </a:t>
            </a:r>
            <a:r>
              <a:rPr dirty="0" lang="en-US"/>
              <a:t>of individual cells by internal chemical breakdown to tissue autolysis from 'liberated enzymes, and </a:t>
            </a:r>
            <a:r>
              <a:rPr dirty="0" lang="en-US">
                <a:solidFill>
                  <a:srgbClr val="C00000"/>
                </a:solidFill>
              </a:rPr>
              <a:t>external processes </a:t>
            </a:r>
            <a:r>
              <a:rPr dirty="0" lang="en-US"/>
              <a:t>introduced by bacteria and fungi from the intestine and outer environment. </a:t>
            </a:r>
          </a:p>
          <a:p>
            <a:pPr algn="l" rtl="0">
              <a:buNone/>
            </a:pPr>
            <a:r>
              <a:rPr dirty="0" lang="en-US"/>
              <a:t>Animal predators, from maggots to mammals, can be included in the range of destruction. Decomposition may differ from body to body, from environment to environment, and even from one part of the same corpse to another. Sometimes one portion of a corpse may show leathery, mummified preservation whilst the rest is in a state of  liquefying </a:t>
            </a:r>
            <a:r>
              <a:rPr dirty="0" lang="en-US" err="1"/>
              <a:t>putrefacrion</a:t>
            </a:r>
            <a:r>
              <a:rPr dirty="0" lang="en-US"/>
              <a:t>.</a:t>
            </a:r>
            <a:endParaRPr dirty="0" lang="ar-JO"/>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pic>
        <p:nvPicPr>
          <p:cNvPr id="2097172" name="Picture 2"/>
          <p:cNvPicPr>
            <a:picLocks noChangeAspect="1" noGrp="1" noChangeArrowheads="1"/>
          </p:cNvPicPr>
          <p:nvPr>
            <p:ph idx="1"/>
          </p:nvPr>
        </p:nvPicPr>
        <p:blipFill>
          <a:blip xmlns:r="http://schemas.openxmlformats.org/officeDocument/2006/relationships" r:embed="rId1" cstate="print"/>
          <a:srcRect l="52941" t="17886" r="4902" b="8876"/>
          <a:stretch>
            <a:fillRect/>
          </a:stretch>
        </p:blipFill>
        <p:spPr bwMode="auto">
          <a:xfrm>
            <a:off x="1524000" y="228600"/>
            <a:ext cx="5334000" cy="5209953"/>
          </a:xfrm>
          <a:prstGeom prst="rect"/>
          <a:noFill/>
          <a:ln w="9525">
            <a:noFill/>
            <a:miter lim="800000"/>
            <a:headEnd/>
            <a:tailEnd/>
          </a:ln>
        </p:spPr>
      </p:pic>
      <p:sp>
        <p:nvSpPr>
          <p:cNvPr id="1048792" name="Text Box 5"/>
          <p:cNvSpPr txBox="1">
            <a:spLocks noChangeArrowheads="1"/>
          </p:cNvSpPr>
          <p:nvPr/>
        </p:nvSpPr>
        <p:spPr bwMode="auto">
          <a:xfrm>
            <a:off x="120041" y="5410199"/>
            <a:ext cx="8686800" cy="1015663"/>
          </a:xfrm>
          <a:prstGeom prst="rect"/>
          <a:noFill/>
          <a:ln w="38100">
            <a:solidFill>
              <a:srgbClr val="000000"/>
            </a:solidFill>
            <a:miter lim="800000"/>
            <a:headEnd/>
            <a:tailEnd/>
          </a:ln>
        </p:spPr>
        <p:txBody>
          <a:bodyPr wrap="square">
            <a:spAutoFit/>
          </a:bodyPr>
          <a:p>
            <a:r>
              <a:rPr b="1" dirty="0" sz="2000" lang="en-US">
                <a:solidFill>
                  <a:srgbClr val="C00000"/>
                </a:solidFill>
              </a:rPr>
              <a:t>Putrefaction</a:t>
            </a:r>
          </a:p>
          <a:p>
            <a:r>
              <a:rPr b="1" dirty="0" sz="2000" lang="en-US"/>
              <a:t>is by far the </a:t>
            </a:r>
            <a:r>
              <a:rPr b="1" dirty="0" sz="2000" lang="en-US">
                <a:solidFill>
                  <a:srgbClr val="C00000"/>
                </a:solidFill>
              </a:rPr>
              <a:t>commonest</a:t>
            </a:r>
            <a:r>
              <a:rPr b="1" dirty="0" sz="2000" lang="en-US"/>
              <a:t> route of decomposition taken by any body after death and this route will be followed unless some unusual conditions apply.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613" name="Title 1"/>
          <p:cNvSpPr>
            <a:spLocks noGrp="1"/>
          </p:cNvSpPr>
          <p:nvPr>
            <p:ph type="title"/>
          </p:nvPr>
        </p:nvSpPr>
        <p:spPr/>
        <p:txBody>
          <a:bodyPr/>
          <a:p>
            <a:r>
              <a:rPr dirty="0" lang="en-US">
                <a:solidFill>
                  <a:srgbClr val="C00000"/>
                </a:solidFill>
              </a:rPr>
              <a:t>Somatic Death</a:t>
            </a:r>
            <a:endParaRPr dirty="0" lang="ar-JO">
              <a:solidFill>
                <a:srgbClr val="C00000"/>
              </a:solidFill>
            </a:endParaRPr>
          </a:p>
        </p:txBody>
      </p:sp>
      <p:sp>
        <p:nvSpPr>
          <p:cNvPr id="1048614" name="Content Placeholder 2"/>
          <p:cNvSpPr>
            <a:spLocks noGrp="1"/>
          </p:cNvSpPr>
          <p:nvPr>
            <p:ph idx="1"/>
          </p:nvPr>
        </p:nvSpPr>
        <p:spPr>
          <a:xfrm>
            <a:off x="228600" y="1447800"/>
            <a:ext cx="8001000" cy="4755360"/>
          </a:xfrm>
        </p:spPr>
        <p:txBody>
          <a:bodyPr>
            <a:normAutofit/>
          </a:bodyPr>
          <a:p>
            <a:pPr algn="l" rtl="0"/>
            <a:r>
              <a:rPr dirty="0" lang="en-US"/>
              <a:t>Somatic death is the death of the body as whole.</a:t>
            </a:r>
          </a:p>
          <a:p>
            <a:pPr algn="l" rtl="0"/>
            <a:r>
              <a:rPr dirty="0" lang="en-US"/>
              <a:t>when there is cessation of vital processes of the body. This is referred to as somatic death (systemic or clinical death), which is followed by progressive disintegration of body tissues and is called as cellular or molecular death.</a:t>
            </a:r>
          </a:p>
          <a:p>
            <a:pPr algn="l" rtl="0"/>
            <a:endParaRPr dirty="0" lang="en-US"/>
          </a:p>
          <a:p>
            <a:r>
              <a:rPr dirty="0" lang="en-US"/>
              <a:t> the person </a:t>
            </a:r>
            <a:r>
              <a:rPr dirty="0" lang="en-US" u="sng">
                <a:solidFill>
                  <a:srgbClr val="C00000"/>
                </a:solidFill>
              </a:rPr>
              <a:t>irreversibly</a:t>
            </a:r>
            <a:r>
              <a:rPr dirty="0" lang="en-US">
                <a:solidFill>
                  <a:srgbClr val="C00000"/>
                </a:solidFill>
              </a:rPr>
              <a:t> </a:t>
            </a:r>
            <a:r>
              <a:rPr dirty="0" lang="en-US"/>
              <a:t>loses its sentient personality, being unconscious, unable to be aware of (or to communicate with) its environment, and unable to appreciate any sensory stimuli or to initiate any voluntary movement.</a:t>
            </a:r>
          </a:p>
          <a:p>
            <a:pPr algn="l" rtl="0"/>
            <a:endParaRPr dirty="0"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1048793" name="Title 1"/>
          <p:cNvSpPr>
            <a:spLocks noGrp="1"/>
          </p:cNvSpPr>
          <p:nvPr>
            <p:ph type="title"/>
          </p:nvPr>
        </p:nvSpPr>
        <p:spPr>
          <a:xfrm>
            <a:off x="609600" y="381000"/>
            <a:ext cx="7772400" cy="914400"/>
          </a:xfrm>
        </p:spPr>
        <p:txBody>
          <a:bodyPr/>
          <a:p>
            <a:pPr algn="l" eaLnBrk="1" hangingPunct="1"/>
            <a:r>
              <a:rPr dirty="0" lang="en-US">
                <a:solidFill>
                  <a:srgbClr val="C00000"/>
                </a:solidFill>
                <a:latin typeface="+mn-lt"/>
              </a:rPr>
              <a:t>Putrefaction</a:t>
            </a:r>
            <a:endParaRPr dirty="0" lang="ar-EG">
              <a:solidFill>
                <a:srgbClr val="C00000"/>
              </a:solidFill>
              <a:latin typeface="+mn-lt"/>
            </a:endParaRPr>
          </a:p>
        </p:txBody>
      </p:sp>
      <p:sp>
        <p:nvSpPr>
          <p:cNvPr id="1048794" name="Content Placeholder 2"/>
          <p:cNvSpPr>
            <a:spLocks noGrp="1"/>
          </p:cNvSpPr>
          <p:nvPr>
            <p:ph idx="1"/>
          </p:nvPr>
        </p:nvSpPr>
        <p:spPr>
          <a:xfrm>
            <a:off x="228600" y="1219200"/>
            <a:ext cx="8229600" cy="5638800"/>
          </a:xfrm>
        </p:spPr>
        <p:txBody>
          <a:bodyPr/>
          <a:p>
            <a:pPr algn="l" eaLnBrk="1" hangingPunct="1" rtl="0">
              <a:buClr>
                <a:srgbClr val="92D050"/>
              </a:buClr>
            </a:pPr>
            <a:r>
              <a:rPr dirty="0" sz="1800" lang="en-US"/>
              <a:t>the normal </a:t>
            </a:r>
            <a:r>
              <a:rPr b="1" dirty="0" sz="1800" lang="en-US">
                <a:solidFill>
                  <a:srgbClr val="C00000"/>
                </a:solidFill>
              </a:rPr>
              <a:t>final sign </a:t>
            </a:r>
            <a:r>
              <a:rPr dirty="0" sz="1800" lang="en-US"/>
              <a:t>of death.</a:t>
            </a:r>
          </a:p>
          <a:p>
            <a:pPr algn="l" eaLnBrk="1" hangingPunct="1" rtl="0">
              <a:buClr>
                <a:srgbClr val="92D050"/>
              </a:buClr>
            </a:pPr>
            <a:r>
              <a:rPr dirty="0" sz="1800" lang="en-US"/>
              <a:t>starts immediately after death at the </a:t>
            </a:r>
            <a:r>
              <a:rPr b="1" dirty="0" sz="1800" lang="en-US">
                <a:solidFill>
                  <a:srgbClr val="C00000"/>
                </a:solidFill>
              </a:rPr>
              <a:t>cellular level</a:t>
            </a:r>
            <a:r>
              <a:rPr dirty="0" sz="1800" lang="en-US">
                <a:solidFill>
                  <a:srgbClr val="C00000"/>
                </a:solidFill>
              </a:rPr>
              <a:t> </a:t>
            </a:r>
          </a:p>
          <a:p>
            <a:pPr algn="l" eaLnBrk="1" hangingPunct="1" rtl="0">
              <a:buClr>
                <a:srgbClr val="92D050"/>
              </a:buClr>
            </a:pPr>
            <a:r>
              <a:rPr dirty="0" sz="1800" lang="en-US"/>
              <a:t>becomes </a:t>
            </a:r>
            <a:r>
              <a:rPr b="1" dirty="0" sz="1800" lang="en-US">
                <a:solidFill>
                  <a:srgbClr val="C00000"/>
                </a:solidFill>
              </a:rPr>
              <a:t>visible</a:t>
            </a:r>
            <a:r>
              <a:rPr dirty="0" sz="1800" lang="en-US">
                <a:solidFill>
                  <a:srgbClr val="C00000"/>
                </a:solidFill>
              </a:rPr>
              <a:t> </a:t>
            </a:r>
            <a:r>
              <a:rPr dirty="0" sz="1800" lang="en-US"/>
              <a:t>in 48-72 hrs.</a:t>
            </a:r>
          </a:p>
          <a:p>
            <a:pPr algn="l" eaLnBrk="1" hangingPunct="1" rtl="0">
              <a:buClr>
                <a:srgbClr val="92D050"/>
              </a:buClr>
            </a:pPr>
            <a:r>
              <a:rPr dirty="0" sz="1800" lang="en-US"/>
              <a:t>Two phenomena for putrefaction:</a:t>
            </a:r>
          </a:p>
          <a:p>
            <a:pPr algn="l" eaLnBrk="1" hangingPunct="1" lvl="1" marL="520700" rtl="0">
              <a:buClr>
                <a:srgbClr val="92D050"/>
              </a:buClr>
            </a:pPr>
            <a:r>
              <a:rPr b="1" dirty="0" sz="2000" i="1" lang="en-US" u="sng">
                <a:solidFill>
                  <a:srgbClr val="C00000"/>
                </a:solidFill>
              </a:rPr>
              <a:t>Autolysis: </a:t>
            </a:r>
            <a:r>
              <a:rPr dirty="0" sz="2000" lang="en-US">
                <a:solidFill>
                  <a:schemeClr val="tx1"/>
                </a:solidFill>
              </a:rPr>
              <a:t>occurs by digestive enzymes released from the cells after death</a:t>
            </a:r>
            <a:r>
              <a:rPr dirty="0" sz="1800" lang="en-US">
                <a:solidFill>
                  <a:schemeClr val="tx1"/>
                </a:solidFill>
              </a:rPr>
              <a:t>. </a:t>
            </a:r>
            <a:r>
              <a:rPr dirty="0" sz="1600" lang="en-US"/>
              <a:t>“</a:t>
            </a:r>
            <a:r>
              <a:rPr dirty="0" sz="1600" lang="en-US">
                <a:solidFill>
                  <a:srgbClr val="981A1A"/>
                </a:solidFill>
              </a:rPr>
              <a:t>Chemical process” … </a:t>
            </a:r>
            <a:r>
              <a:rPr b="1" dirty="0" sz="1400" lang="en-US">
                <a:solidFill>
                  <a:schemeClr val="tx1"/>
                </a:solidFill>
              </a:rPr>
              <a:t>Since it is a chemical process, it is accelerated by heat, slowed by cold, and stopped by freezing or the inactivation of enzymes by heat. Organs rich in enzymes will undergo autolysis faster than organs with lesser amounts of enzyme. Thus, the pancreas </a:t>
            </a:r>
            <a:r>
              <a:rPr b="1" dirty="0" sz="1400" lang="en-US" err="1">
                <a:solidFill>
                  <a:schemeClr val="tx1"/>
                </a:solidFill>
              </a:rPr>
              <a:t>autolyzes</a:t>
            </a:r>
            <a:r>
              <a:rPr b="1" dirty="0" sz="1400" lang="en-US">
                <a:solidFill>
                  <a:schemeClr val="tx1"/>
                </a:solidFill>
              </a:rPr>
              <a:t> before the heart.”</a:t>
            </a:r>
          </a:p>
          <a:p>
            <a:pPr algn="l" eaLnBrk="1" hangingPunct="1" lvl="1" marL="520700" rtl="0">
              <a:buClr>
                <a:srgbClr val="92D050"/>
              </a:buClr>
            </a:pPr>
            <a:endParaRPr dirty="0" sz="1600" lang="en-US"/>
          </a:p>
          <a:p>
            <a:pPr algn="l" eaLnBrk="1" hangingPunct="1" lvl="1" marL="520700" rtl="0">
              <a:buClr>
                <a:srgbClr val="92D050"/>
              </a:buClr>
            </a:pPr>
            <a:r>
              <a:rPr b="1" dirty="0" sz="2000" i="1" lang="en-US" u="sng">
                <a:solidFill>
                  <a:srgbClr val="C00000"/>
                </a:solidFill>
              </a:rPr>
              <a:t>Bacterial action: </a:t>
            </a:r>
            <a:r>
              <a:rPr dirty="0" sz="2000" lang="en-US">
                <a:solidFill>
                  <a:schemeClr val="tx1"/>
                </a:solidFill>
              </a:rPr>
              <a:t>Bacterial action and fermentation (liquefaction of the soft tissues over a period of time .. </a:t>
            </a:r>
            <a:r>
              <a:rPr dirty="0" sz="2000" lang="en-US" u="sng">
                <a:solidFill>
                  <a:schemeClr val="tx1"/>
                </a:solidFill>
              </a:rPr>
              <a:t>most of them come from the bowel and Clostridium predominates </a:t>
            </a:r>
            <a:r>
              <a:rPr dirty="0" sz="2000" lang="en-US">
                <a:solidFill>
                  <a:schemeClr val="tx1"/>
                </a:solidFill>
              </a:rPr>
              <a:t>(same bacteria that causes gas gangrene)</a:t>
            </a:r>
          </a:p>
          <a:p>
            <a:pPr algn="l" eaLnBrk="1" hangingPunct="1" lvl="1" marL="520700" rtl="0">
              <a:lnSpc>
                <a:spcPct val="90000"/>
              </a:lnSpc>
              <a:buClr>
                <a:srgbClr val="92D050"/>
              </a:buClr>
            </a:pPr>
            <a:r>
              <a:rPr dirty="0" sz="1800" lang="en-US">
                <a:solidFill>
                  <a:schemeClr val="accent3"/>
                </a:solidFill>
              </a:rPr>
              <a:t>The 1</a:t>
            </a:r>
            <a:r>
              <a:rPr baseline="30000" dirty="0" sz="1800" lang="en-US">
                <a:solidFill>
                  <a:schemeClr val="accent3"/>
                </a:solidFill>
              </a:rPr>
              <a:t>st</a:t>
            </a:r>
            <a:r>
              <a:rPr dirty="0" sz="1800" lang="en-US">
                <a:solidFill>
                  <a:schemeClr val="accent3"/>
                </a:solidFill>
              </a:rPr>
              <a:t> visible sign </a:t>
            </a:r>
            <a:r>
              <a:rPr dirty="0" sz="1800" lang="en-US"/>
              <a:t>of putrefaction is green or greenish red discoloration of the skin of the anterior abdominal wall.. </a:t>
            </a:r>
            <a:r>
              <a:rPr b="1" dirty="0" sz="2000" lang="en-US" u="sng">
                <a:solidFill>
                  <a:srgbClr val="C00000"/>
                </a:solidFill>
              </a:rPr>
              <a:t>normally starts in the right iliac </a:t>
            </a:r>
            <a:r>
              <a:rPr b="1" dirty="0" sz="2000" lang="en-US" err="1" u="sng">
                <a:solidFill>
                  <a:srgbClr val="C00000"/>
                </a:solidFill>
              </a:rPr>
              <a:t>fossa</a:t>
            </a:r>
            <a:r>
              <a:rPr b="1" dirty="0" sz="2000" lang="en-US" u="sng">
                <a:solidFill>
                  <a:srgbClr val="C00000"/>
                </a:solidFill>
              </a:rPr>
              <a:t>.. </a:t>
            </a:r>
            <a:r>
              <a:rPr b="1" dirty="0" sz="1400" lang="en-US" u="sng">
                <a:solidFill>
                  <a:schemeClr val="tx1"/>
                </a:solidFill>
              </a:rPr>
              <a:t>usually in the first 24–36 h…. generalized bloating (60–72 h)</a:t>
            </a:r>
            <a:r>
              <a:rPr b="1" dirty="0" sz="1400" lang="ar-JO" u="sng">
                <a:solidFill>
                  <a:schemeClr val="tx1"/>
                </a:solidFill>
              </a:rPr>
              <a:t>  </a:t>
            </a:r>
            <a:endParaRPr b="1" dirty="0" sz="2000" lang="en-US" u="sng">
              <a:solidFill>
                <a:schemeClr val="tx1"/>
              </a:solidFill>
            </a:endParaRPr>
          </a:p>
          <a:p>
            <a:pPr algn="l" eaLnBrk="1" hangingPunct="1" lvl="1" marL="520700" rtl="0">
              <a:lnSpc>
                <a:spcPct val="90000"/>
              </a:lnSpc>
              <a:buClr>
                <a:srgbClr val="92D050"/>
              </a:buClr>
            </a:pPr>
            <a:endParaRPr dirty="0" sz="2000" lang="en-US">
              <a:solidFill>
                <a:schemeClr val="accent2"/>
              </a:solidFill>
            </a:endParaRPr>
          </a:p>
          <a:p>
            <a:pPr algn="l" eaLnBrk="1" hangingPunct="1" lvl="1" marL="520700" rtl="0">
              <a:lnSpc>
                <a:spcPct val="90000"/>
              </a:lnSpc>
              <a:buClr>
                <a:srgbClr val="92D050"/>
              </a:buClr>
            </a:pPr>
            <a:endParaRPr dirty="0" sz="2000" lang="en-US"/>
          </a:p>
          <a:p>
            <a:pPr algn="l" eaLnBrk="1" hangingPunct="1" rtl="0">
              <a:lnSpc>
                <a:spcPct val="90000"/>
              </a:lnSpc>
              <a:buClr>
                <a:srgbClr val="92D050"/>
              </a:buClr>
            </a:pPr>
            <a:endParaRPr dirty="0" sz="2400" lang="en-US"/>
          </a:p>
          <a:p>
            <a:pPr algn="l" eaLnBrk="1" hangingPunct="1" rtl="0">
              <a:buClr>
                <a:srgbClr val="92D050"/>
              </a:buClr>
            </a:pPr>
            <a:endParaRPr b="1" dirty="0" sz="2000" lang="en-US" u="sng">
              <a:solidFill>
                <a:srgbClr val="C00000"/>
              </a:solidFill>
            </a:endParaRPr>
          </a:p>
          <a:p>
            <a:pPr algn="l" eaLnBrk="1" hangingPunct="1" lvl="1" marL="520700" rtl="0">
              <a:buClr>
                <a:srgbClr val="92D050"/>
              </a:buClr>
            </a:pPr>
            <a:endParaRPr dirty="0" sz="1600" lang="en-US"/>
          </a:p>
          <a:p>
            <a:pPr algn="l" eaLnBrk="1" hangingPunct="1" lvl="1" marL="520700" rtl="0">
              <a:buClr>
                <a:srgbClr val="92D050"/>
              </a:buClr>
            </a:pPr>
            <a:endParaRPr dirty="0" sz="1600" lang="en-US"/>
          </a:p>
          <a:p>
            <a:pPr algn="l" eaLnBrk="1" hangingPunct="1" rtl="0">
              <a:buClr>
                <a:srgbClr val="92D050"/>
              </a:buClr>
            </a:pPr>
            <a:endParaRPr dirty="0" sz="1800" lang="en-US"/>
          </a:p>
          <a:p>
            <a:pPr algn="l" eaLnBrk="1" hangingPunct="1" rtl="0">
              <a:buClr>
                <a:srgbClr val="92D050"/>
              </a:buClr>
            </a:pPr>
            <a:endParaRPr dirty="0" sz="1800" lang="en-US"/>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09" name=""/>
        <p:cNvGrpSpPr/>
        <p:nvPr/>
      </p:nvGrpSpPr>
      <p:grpSpPr>
        <a:xfrm>
          <a:off x="0" y="0"/>
          <a:ext cx="0" cy="0"/>
          <a:chOff x="0" y="0"/>
          <a:chExt cx="0" cy="0"/>
        </a:xfrm>
      </p:grpSpPr>
      <p:sp>
        <p:nvSpPr>
          <p:cNvPr id="1048795" name="Content Placeholder 2"/>
          <p:cNvSpPr>
            <a:spLocks noGrp="1"/>
          </p:cNvSpPr>
          <p:nvPr>
            <p:ph idx="1"/>
          </p:nvPr>
        </p:nvSpPr>
        <p:spPr>
          <a:xfrm>
            <a:off x="34447" y="609600"/>
            <a:ext cx="8366125" cy="5181600"/>
          </a:xfrm>
        </p:spPr>
        <p:txBody>
          <a:bodyPr>
            <a:noAutofit/>
          </a:bodyPr>
          <a:p>
            <a:pPr algn="l" eaLnBrk="1" fontAlgn="auto" hangingPunct="1" indent="-320040" marL="320040" rtl="0">
              <a:spcAft>
                <a:spcPts val="0"/>
              </a:spcAft>
              <a:buClr>
                <a:srgbClr val="92D050"/>
              </a:buClr>
              <a:buFont typeface="Wingdings"/>
              <a:buChar char=""/>
            </a:pPr>
            <a:r>
              <a:rPr dirty="0" sz="2400" lang="en-US"/>
              <a:t>The blood vessels provide an excellent channel for bacterial spread throughout the body  decomposition of Hg which, when present in the superficial vessels, results in linear branching patterns of brown discoloration of the skin that is called ‘</a:t>
            </a:r>
            <a:r>
              <a:rPr b="1" dirty="0" sz="2400" i="1" lang="en-US">
                <a:solidFill>
                  <a:srgbClr val="C00000"/>
                </a:solidFill>
              </a:rPr>
              <a:t>marbling</a:t>
            </a:r>
            <a:r>
              <a:rPr dirty="0" sz="2400" lang="en-US"/>
              <a:t>’.</a:t>
            </a:r>
          </a:p>
          <a:p>
            <a:pPr algn="l" eaLnBrk="1" fontAlgn="auto" hangingPunct="1" indent="-320040" marL="320040" rtl="0">
              <a:spcAft>
                <a:spcPts val="0"/>
              </a:spcAft>
              <a:buClr>
                <a:srgbClr val="92D050"/>
              </a:buClr>
              <a:buFont typeface="Wingdings"/>
              <a:buChar char=""/>
            </a:pPr>
            <a:endParaRPr dirty="0" sz="2400" lang="en-US"/>
          </a:p>
          <a:p>
            <a:pPr algn="l" eaLnBrk="1" fontAlgn="auto" hangingPunct="1" indent="-320040" marL="320040" rtl="0">
              <a:spcAft>
                <a:spcPts val="0"/>
              </a:spcAft>
              <a:buClr>
                <a:srgbClr val="92D050"/>
              </a:buClr>
              <a:buFont typeface="Wingdings"/>
              <a:buChar char=""/>
            </a:pPr>
            <a:r>
              <a:rPr dirty="0" sz="2400" lang="en-US"/>
              <a:t>as the superficial layers of the skin lose cohesions, </a:t>
            </a:r>
            <a:r>
              <a:rPr b="1" dirty="0" sz="2400" lang="en-US">
                <a:solidFill>
                  <a:srgbClr val="C00000"/>
                </a:solidFill>
              </a:rPr>
              <a:t>blisters</a:t>
            </a:r>
            <a:r>
              <a:rPr dirty="0" sz="2400" lang="en-US">
                <a:solidFill>
                  <a:srgbClr val="C00000"/>
                </a:solidFill>
              </a:rPr>
              <a:t> </a:t>
            </a:r>
            <a:r>
              <a:rPr dirty="0" sz="2400" lang="en-US"/>
              <a:t>full of red or brown fluid form in many areas. When the blisters burst, the skin sloughs off. </a:t>
            </a:r>
          </a:p>
          <a:p>
            <a:pPr algn="l" eaLnBrk="1" fontAlgn="auto" hangingPunct="1" indent="-320040" marL="320040" rtl="0">
              <a:spcAft>
                <a:spcPts val="0"/>
              </a:spcAft>
              <a:buClr>
                <a:srgbClr val="92D050"/>
              </a:buClr>
              <a:buFont typeface="Wingdings"/>
              <a:buChar char=""/>
            </a:pPr>
            <a:endParaRPr dirty="0" sz="2400" lang="en-US"/>
          </a:p>
          <a:p>
            <a:pPr algn="l" eaLnBrk="1" fontAlgn="auto" hangingPunct="1" indent="-320040" marL="320040" rtl="0">
              <a:spcAft>
                <a:spcPts val="0"/>
              </a:spcAft>
              <a:buClr>
                <a:srgbClr val="92D050"/>
              </a:buClr>
              <a:buFont typeface="Wingdings"/>
              <a:buChar char=""/>
            </a:pPr>
            <a:r>
              <a:rPr dirty="0" sz="2400" lang="en-US"/>
              <a:t>Considerable </a:t>
            </a:r>
            <a:r>
              <a:rPr b="1" dirty="0" sz="2400" lang="en-US">
                <a:solidFill>
                  <a:srgbClr val="C00000"/>
                </a:solidFill>
              </a:rPr>
              <a:t>gas formation </a:t>
            </a:r>
            <a:r>
              <a:rPr dirty="0" sz="2400" lang="en-US"/>
              <a:t>is common and the body begins to swell, with bloating of the face, abdomen, breasts and genitals.</a:t>
            </a:r>
          </a:p>
          <a:p>
            <a:pPr algn="l" eaLnBrk="1" fontAlgn="auto" hangingPunct="1" indent="-274320" marL="274320" rtl="0">
              <a:spcAft>
                <a:spcPts val="0"/>
              </a:spcAft>
              <a:buFont typeface="Wingdings"/>
              <a:buChar char=""/>
            </a:pPr>
            <a:endParaRPr dirty="0" sz="2000" lang="ar-EG"/>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802" name="Title 1"/>
          <p:cNvSpPr>
            <a:spLocks noGrp="1"/>
          </p:cNvSpPr>
          <p:nvPr>
            <p:ph type="title"/>
          </p:nvPr>
        </p:nvSpPr>
        <p:spPr>
          <a:xfrm>
            <a:off x="301625" y="228600"/>
            <a:ext cx="8534400" cy="758825"/>
          </a:xfrm>
        </p:spPr>
        <p:txBody>
          <a:bodyPr/>
          <a:p>
            <a:pPr eaLnBrk="1" hangingPunct="1"/>
            <a:r>
              <a:rPr dirty="0" lang="en-US">
                <a:solidFill>
                  <a:srgbClr val="C00000"/>
                </a:solidFill>
              </a:rPr>
              <a:t>Marbling </a:t>
            </a:r>
            <a:endParaRPr dirty="0" lang="ar-EG">
              <a:solidFill>
                <a:srgbClr val="C00000"/>
              </a:solidFill>
            </a:endParaRPr>
          </a:p>
        </p:txBody>
      </p:sp>
      <p:pic>
        <p:nvPicPr>
          <p:cNvPr id="2097173" name="Picture 13"/>
          <p:cNvPicPr>
            <a:picLocks noChangeAspect="1" noGrp="1" noChangeArrowheads="1"/>
          </p:cNvPicPr>
          <p:nvPr>
            <p:ph sz="half" idx="1"/>
          </p:nvPr>
        </p:nvPicPr>
        <p:blipFill>
          <a:blip xmlns:r="http://schemas.openxmlformats.org/officeDocument/2006/relationships" r:embed="rId1" cstate="print"/>
          <a:srcRect/>
          <a:stretch>
            <a:fillRect/>
          </a:stretch>
        </p:blipFill>
        <p:spPr>
          <a:xfrm>
            <a:off x="152400" y="990600"/>
            <a:ext cx="3810000" cy="5715000"/>
          </a:xfrm>
        </p:spPr>
      </p:pic>
      <p:pic>
        <p:nvPicPr>
          <p:cNvPr id="2097174" name="Picture 2"/>
          <p:cNvPicPr>
            <a:picLocks noChangeAspect="1" noGrp="1" noChangeArrowheads="1"/>
          </p:cNvPicPr>
          <p:nvPr>
            <p:ph sz="half" idx="2"/>
          </p:nvPr>
        </p:nvPicPr>
        <p:blipFill>
          <a:blip xmlns:r="http://schemas.openxmlformats.org/officeDocument/2006/relationships" r:embed="rId2" cstate="print"/>
          <a:srcRect/>
          <a:stretch>
            <a:fillRect/>
          </a:stretch>
        </p:blipFill>
        <p:spPr>
          <a:xfrm>
            <a:off x="3962400" y="3581400"/>
            <a:ext cx="5105400" cy="3124200"/>
          </a:xfrm>
        </p:spPr>
      </p:pic>
      <p:pic>
        <p:nvPicPr>
          <p:cNvPr id="2097175" name="Picture 3"/>
          <p:cNvPicPr>
            <a:picLocks noChangeAspect="1" noChangeArrowheads="1"/>
          </p:cNvPicPr>
          <p:nvPr/>
        </p:nvPicPr>
        <p:blipFill>
          <a:blip xmlns:r="http://schemas.openxmlformats.org/officeDocument/2006/relationships" r:embed="rId3" cstate="print"/>
          <a:srcRect/>
          <a:stretch>
            <a:fillRect/>
          </a:stretch>
        </p:blipFill>
        <p:spPr bwMode="auto">
          <a:xfrm>
            <a:off x="3962400" y="990600"/>
            <a:ext cx="5105400" cy="2590800"/>
          </a:xfrm>
          <a:prstGeom prst="rect"/>
          <a:noFill/>
          <a:ln w="9525">
            <a:noFill/>
            <a:miter lim="800000"/>
            <a:headEnd/>
            <a:tailEnd/>
          </a:ln>
        </p:spPr>
      </p:pic>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a:xfrm>
          <a:off x="0" y="0"/>
          <a:ext cx="0" cy="0"/>
          <a:chOff x="0" y="0"/>
          <a:chExt cx="0" cy="0"/>
        </a:xfrm>
      </p:grpSpPr>
      <p:sp>
        <p:nvSpPr>
          <p:cNvPr id="1048803" name="Content Placeholder 6"/>
          <p:cNvSpPr>
            <a:spLocks noGrp="1"/>
          </p:cNvSpPr>
          <p:nvPr>
            <p:ph idx="1"/>
          </p:nvPr>
        </p:nvSpPr>
        <p:spPr>
          <a:xfrm>
            <a:off x="152400" y="304800"/>
            <a:ext cx="8123238" cy="5867400"/>
          </a:xfrm>
        </p:spPr>
        <p:txBody>
          <a:bodyPr>
            <a:normAutofit/>
          </a:bodyPr>
          <a:p>
            <a:pPr algn="l" eaLnBrk="1" fontAlgn="auto" hangingPunct="1" indent="-320040" marL="320040" rtl="0">
              <a:spcAft>
                <a:spcPts val="0"/>
              </a:spcAft>
              <a:buClr>
                <a:srgbClr val="92D050"/>
              </a:buClr>
              <a:buFont typeface="Wingdings"/>
              <a:buChar char=""/>
            </a:pPr>
            <a:r>
              <a:rPr dirty="0" sz="2800" lang="en-US"/>
              <a:t>The increased internal pressure causes the eyes and tongue to protrude and forces bloody fluid up from the lungs and it will often leak out of the mouth and nose as ‘</a:t>
            </a:r>
            <a:r>
              <a:rPr dirty="0" sz="2800" lang="en-US">
                <a:solidFill>
                  <a:srgbClr val="C00000"/>
                </a:solidFill>
              </a:rPr>
              <a:t>purge</a:t>
            </a:r>
            <a:r>
              <a:rPr dirty="0" sz="2800" lang="en-US"/>
              <a:t>’.</a:t>
            </a:r>
          </a:p>
          <a:p>
            <a:pPr algn="l" eaLnBrk="1" fontAlgn="auto" hangingPunct="1" indent="-320040" marL="320040" rtl="0">
              <a:spcAft>
                <a:spcPts val="0"/>
              </a:spcAft>
              <a:buClr>
                <a:srgbClr val="92D050"/>
              </a:buClr>
              <a:buFont typeface="Wingdings"/>
              <a:buChar char=""/>
            </a:pPr>
            <a:r>
              <a:rPr dirty="0" sz="2800" lang="en-US"/>
              <a:t>in general terms, within a week or so the body cavities will burst and the tissues will liquefy and drain away into the underlying ground</a:t>
            </a:r>
            <a:endParaRPr b="1" dirty="0" sz="2800" lang="en-US"/>
          </a:p>
          <a:p>
            <a:pPr algn="l" eaLnBrk="1" fontAlgn="auto" hangingPunct="1" indent="-274320" lvl="1" marL="594360" rtl="0">
              <a:spcAft>
                <a:spcPts val="0"/>
              </a:spcAft>
              <a:buClr>
                <a:srgbClr val="92D050"/>
              </a:buClr>
              <a:buFont typeface="Wingdings 2"/>
              <a:buChar char=""/>
            </a:pPr>
            <a:r>
              <a:rPr b="1" dirty="0" sz="2000" lang="en-US"/>
              <a:t>Brain &amp;epithelial tissues</a:t>
            </a:r>
            <a:r>
              <a:rPr dirty="0" sz="2000" lang="en-US"/>
              <a:t> are the 1</a:t>
            </a:r>
            <a:r>
              <a:rPr baseline="30000" dirty="0" sz="2000" lang="en-US"/>
              <a:t>st</a:t>
            </a:r>
            <a:r>
              <a:rPr dirty="0" sz="2000" lang="en-US"/>
              <a:t> to be affected by putrefaction </a:t>
            </a:r>
          </a:p>
          <a:p>
            <a:pPr algn="l" eaLnBrk="1" fontAlgn="auto" hangingPunct="1" indent="-274320" lvl="1" marL="594360" rtl="0">
              <a:spcAft>
                <a:spcPts val="0"/>
              </a:spcAft>
              <a:buClr>
                <a:srgbClr val="92D050"/>
              </a:buClr>
              <a:buFont typeface="Wingdings 2"/>
              <a:buChar char=""/>
            </a:pPr>
            <a:r>
              <a:rPr b="1" dirty="0" sz="2000" lang="en-US"/>
              <a:t>Heart, uterus &amp; prostate</a:t>
            </a:r>
            <a:r>
              <a:rPr dirty="0" sz="2000" lang="en-US"/>
              <a:t> may survive for longer periods.</a:t>
            </a:r>
            <a:endParaRPr b="1" dirty="0" sz="2000" lang="en-US"/>
          </a:p>
          <a:p>
            <a:pPr algn="l" eaLnBrk="1" fontAlgn="auto" hangingPunct="1" indent="-274320" marL="274320" rtl="0">
              <a:spcAft>
                <a:spcPts val="0"/>
              </a:spcAft>
              <a:buClr>
                <a:srgbClr val="92D050"/>
              </a:buClr>
              <a:buFont typeface="Wingdings"/>
              <a:buChar char=""/>
            </a:pPr>
            <a:endParaRPr dirty="0" sz="2400" lang="en-US"/>
          </a:p>
          <a:p>
            <a:pPr algn="l" eaLnBrk="1" fontAlgn="auto" hangingPunct="1" indent="-274320" marL="274320" rtl="0">
              <a:spcAft>
                <a:spcPts val="0"/>
              </a:spcAft>
              <a:buClr>
                <a:srgbClr val="92D050"/>
              </a:buClr>
              <a:buFont typeface="Wingdings"/>
              <a:buChar char=""/>
            </a:pPr>
            <a:r>
              <a:rPr dirty="0" sz="2400" lang="en-US"/>
              <a:t>As decomposition proceeds, the weight of the organs decreases.</a:t>
            </a:r>
            <a:endParaRPr dirty="0" sz="2400" lang="en-US">
              <a:solidFill>
                <a:srgbClr val="595959"/>
              </a:solidFill>
            </a:endParaRPr>
          </a:p>
          <a:p>
            <a:pPr algn="l" eaLnBrk="1" fontAlgn="auto" hangingPunct="1" indent="-274320" marL="274320" rtl="0">
              <a:spcAft>
                <a:spcPts val="0"/>
              </a:spcAft>
              <a:buClr>
                <a:srgbClr val="92D050"/>
              </a:buClr>
              <a:buFont typeface="Wingdings"/>
              <a:buChar char=""/>
            </a:pPr>
            <a:endParaRPr dirty="0" sz="2400" lang="en-US"/>
          </a:p>
          <a:p>
            <a:pPr algn="l" eaLnBrk="1" fontAlgn="auto" hangingPunct="1" indent="-320040" marL="320040" rtl="0">
              <a:spcAft>
                <a:spcPts val="0"/>
              </a:spcAft>
              <a:buClr>
                <a:srgbClr val="92D050"/>
              </a:buClr>
              <a:buFont typeface="Wingdings"/>
              <a:buChar char=""/>
            </a:pPr>
            <a:endParaRPr dirty="0" sz="2400" lang="en-US"/>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13" name=""/>
        <p:cNvGrpSpPr/>
        <p:nvPr/>
      </p:nvGrpSpPr>
      <p:grpSpPr>
        <a:xfrm>
          <a:off x="0" y="0"/>
          <a:ext cx="0" cy="0"/>
          <a:chOff x="0" y="0"/>
          <a:chExt cx="0" cy="0"/>
        </a:xfrm>
      </p:grpSpPr>
      <p:sp>
        <p:nvSpPr>
          <p:cNvPr id="1048804" name="Title 1"/>
          <p:cNvSpPr>
            <a:spLocks noGrp="1"/>
          </p:cNvSpPr>
          <p:nvPr>
            <p:ph type="title"/>
          </p:nvPr>
        </p:nvSpPr>
        <p:spPr>
          <a:xfrm>
            <a:off x="685800" y="228600"/>
            <a:ext cx="7772400" cy="914400"/>
          </a:xfrm>
        </p:spPr>
        <p:txBody>
          <a:bodyPr/>
          <a:p>
            <a:pPr algn="l" eaLnBrk="1" hangingPunct="1" indent="-457200" marL="457200">
              <a:buFont typeface="Wingdings" pitchFamily="2" charset="2"/>
              <a:buChar char="Ø"/>
            </a:pPr>
            <a:r>
              <a:rPr dirty="0" sz="3200" i="1" lang="en-US" u="sng">
                <a:solidFill>
                  <a:srgbClr val="C00000"/>
                </a:solidFill>
              </a:rPr>
              <a:t>Influences on Putrefaction</a:t>
            </a:r>
            <a:endParaRPr dirty="0" sz="3200" i="1" lang="ar-EG" u="sng">
              <a:solidFill>
                <a:srgbClr val="C00000"/>
              </a:solidFill>
            </a:endParaRPr>
          </a:p>
        </p:txBody>
      </p:sp>
      <p:sp>
        <p:nvSpPr>
          <p:cNvPr id="1048805" name="Content Placeholder 2"/>
          <p:cNvSpPr>
            <a:spLocks noGrp="1"/>
          </p:cNvSpPr>
          <p:nvPr>
            <p:ph idx="1"/>
          </p:nvPr>
        </p:nvSpPr>
        <p:spPr>
          <a:xfrm>
            <a:off x="152400" y="1295400"/>
            <a:ext cx="8382000" cy="5562600"/>
          </a:xfrm>
        </p:spPr>
        <p:txBody>
          <a:bodyPr/>
          <a:p>
            <a:pPr algn="l" eaLnBrk="1" hangingPunct="1" rtl="0">
              <a:lnSpc>
                <a:spcPct val="90000"/>
              </a:lnSpc>
              <a:buClr>
                <a:srgbClr val="92D050"/>
              </a:buClr>
            </a:pPr>
            <a:r>
              <a:rPr dirty="0" sz="1600" lang="en-US"/>
              <a:t>A high environmental </a:t>
            </a:r>
            <a:r>
              <a:rPr b="1" dirty="0" sz="1600" i="1" lang="en-US" u="sng">
                <a:solidFill>
                  <a:srgbClr val="FF0000"/>
                </a:solidFill>
              </a:rPr>
              <a:t>humidity</a:t>
            </a:r>
            <a:r>
              <a:rPr dirty="0" sz="1600" lang="en-US">
                <a:solidFill>
                  <a:srgbClr val="FF0000"/>
                </a:solidFill>
              </a:rPr>
              <a:t> </a:t>
            </a:r>
            <a:r>
              <a:rPr dirty="0" sz="1600" lang="en-US"/>
              <a:t>will enhance putrefaction.   </a:t>
            </a:r>
          </a:p>
          <a:p>
            <a:pPr algn="l" eaLnBrk="1" hangingPunct="1" rtl="0">
              <a:lnSpc>
                <a:spcPct val="90000"/>
              </a:lnSpc>
              <a:buClr>
                <a:srgbClr val="92D050"/>
              </a:buClr>
            </a:pPr>
            <a:r>
              <a:rPr b="1" dirty="0" sz="1600" lang="en-US"/>
              <a:t>Bodily habits </a:t>
            </a:r>
            <a:r>
              <a:rPr dirty="0" sz="1600" lang="en-US"/>
              <a:t>of the decedent; </a:t>
            </a:r>
            <a:r>
              <a:rPr b="1" dirty="0" sz="1600" i="1" lang="en-US" u="sng">
                <a:solidFill>
                  <a:srgbClr val="FF0000"/>
                </a:solidFill>
              </a:rPr>
              <a:t>obese</a:t>
            </a:r>
            <a:r>
              <a:rPr dirty="0" sz="1600" lang="en-US">
                <a:solidFill>
                  <a:srgbClr val="FF0000"/>
                </a:solidFill>
              </a:rPr>
              <a:t> </a:t>
            </a:r>
            <a:r>
              <a:rPr dirty="0" sz="1600" lang="en-US"/>
              <a:t>individuals putrefy more rapidly than those who are lean. </a:t>
            </a:r>
          </a:p>
          <a:p>
            <a:pPr algn="l" eaLnBrk="1" hangingPunct="1" rtl="0">
              <a:lnSpc>
                <a:spcPct val="90000"/>
              </a:lnSpc>
              <a:buClr>
                <a:srgbClr val="92D050"/>
              </a:buClr>
            </a:pPr>
            <a:r>
              <a:rPr dirty="0" sz="1600" lang="en-US"/>
              <a:t>Putrefaction will be </a:t>
            </a:r>
            <a:r>
              <a:rPr b="1" dirty="0" sz="1600" i="1" lang="en-US" u="sng">
                <a:solidFill>
                  <a:srgbClr val="FF0000"/>
                </a:solidFill>
              </a:rPr>
              <a:t>delayed</a:t>
            </a:r>
            <a:r>
              <a:rPr dirty="0" sz="1600" lang="en-US">
                <a:solidFill>
                  <a:srgbClr val="FF0000"/>
                </a:solidFill>
              </a:rPr>
              <a:t> </a:t>
            </a:r>
            <a:r>
              <a:rPr dirty="0" sz="1600" lang="en-US"/>
              <a:t>in deaths from </a:t>
            </a:r>
            <a:r>
              <a:rPr b="1" dirty="0" sz="1600" lang="en-US"/>
              <a:t>exsanguination</a:t>
            </a:r>
            <a:r>
              <a:rPr dirty="0" sz="1600" lang="en-US"/>
              <a:t> (bleeding to death) because blood provides a channel for the spread of putrefactive organisms within the body. </a:t>
            </a:r>
          </a:p>
          <a:p>
            <a:pPr algn="l" eaLnBrk="1" hangingPunct="1" rtl="0">
              <a:lnSpc>
                <a:spcPct val="90000"/>
              </a:lnSpc>
              <a:buClr>
                <a:srgbClr val="92D050"/>
              </a:buClr>
            </a:pPr>
            <a:endParaRPr dirty="0" sz="1600" lang="en-US"/>
          </a:p>
          <a:p>
            <a:pPr algn="l" eaLnBrk="1" hangingPunct="1" rtl="0">
              <a:lnSpc>
                <a:spcPct val="90000"/>
              </a:lnSpc>
              <a:buClr>
                <a:srgbClr val="92D050"/>
              </a:buClr>
            </a:pPr>
            <a:r>
              <a:rPr dirty="0" sz="1600" lang="en-US"/>
              <a:t>Conversely, putrefaction is </a:t>
            </a:r>
            <a:r>
              <a:rPr b="1" dirty="0" sz="1600" i="1" lang="en-US">
                <a:solidFill>
                  <a:srgbClr val="FF0000"/>
                </a:solidFill>
              </a:rPr>
              <a:t>more rapid </a:t>
            </a:r>
            <a:r>
              <a:rPr dirty="0" sz="1600" lang="en-US"/>
              <a:t>in persons dying with </a:t>
            </a:r>
            <a:r>
              <a:rPr b="1" dirty="0" sz="1600" lang="en-US" u="sng">
                <a:solidFill>
                  <a:srgbClr val="FF0000"/>
                </a:solidFill>
              </a:rPr>
              <a:t>widespread infection </a:t>
            </a:r>
            <a:r>
              <a:rPr b="1" dirty="0" sz="1600" lang="en-US" u="sng">
                <a:effectLst>
                  <a:outerShdw algn="tl" blurRad="38100" dir="2700000" dist="38100">
                    <a:srgbClr val="000000">
                      <a:alpha val="43137"/>
                    </a:srgbClr>
                  </a:outerShdw>
                </a:effectLst>
              </a:rPr>
              <a:t>“sepsis</a:t>
            </a:r>
            <a:r>
              <a:rPr dirty="0" sz="1600" lang="en-US">
                <a:effectLst>
                  <a:outerShdw algn="tl" blurRad="38100" dir="2700000" dist="38100">
                    <a:srgbClr val="000000">
                      <a:alpha val="43137"/>
                    </a:srgbClr>
                  </a:outerShdw>
                </a:effectLst>
              </a:rPr>
              <a:t> -</a:t>
            </a:r>
            <a:r>
              <a:rPr dirty="0" sz="1600" i="1" lang="en-US">
                <a:effectLst>
                  <a:outerShdw algn="tl" blurRad="38100" dir="2700000" dist="38100">
                    <a:srgbClr val="000000">
                      <a:alpha val="43137"/>
                    </a:srgbClr>
                  </a:outerShdw>
                </a:effectLst>
              </a:rPr>
              <a:t>A septic body dead 6–12 h may have the appearance of one dead 5–6 days even if refrigerated</a:t>
            </a:r>
            <a:r>
              <a:rPr dirty="0" sz="1600" i="1" lang="en-US">
                <a:solidFill>
                  <a:schemeClr val="accent2"/>
                </a:solidFill>
              </a:rPr>
              <a:t>”, </a:t>
            </a:r>
            <a:r>
              <a:rPr b="1" dirty="0" sz="1600" lang="en-US" u="sng">
                <a:solidFill>
                  <a:srgbClr val="FF0000"/>
                </a:solidFill>
              </a:rPr>
              <a:t>congestive cardiac failure or retention of sodium and salts.</a:t>
            </a:r>
            <a:r>
              <a:rPr dirty="0" sz="1600" lang="en-US"/>
              <a:t> </a:t>
            </a:r>
          </a:p>
          <a:p>
            <a:pPr algn="l" eaLnBrk="1" hangingPunct="1" rtl="0">
              <a:lnSpc>
                <a:spcPct val="90000"/>
              </a:lnSpc>
              <a:buClr>
                <a:srgbClr val="92D050"/>
              </a:buClr>
            </a:pPr>
            <a:endParaRPr dirty="0" sz="1600" lang="en-US"/>
          </a:p>
          <a:p>
            <a:pPr algn="l" eaLnBrk="1" hangingPunct="1" rtl="0">
              <a:lnSpc>
                <a:spcPct val="90000"/>
              </a:lnSpc>
              <a:buClr>
                <a:srgbClr val="92D050"/>
              </a:buClr>
            </a:pPr>
            <a:r>
              <a:rPr b="1" dirty="0" sz="1600" i="1" lang="en-US" u="sng">
                <a:solidFill>
                  <a:srgbClr val="FF0000"/>
                </a:solidFill>
              </a:rPr>
              <a:t>Age</a:t>
            </a:r>
            <a:r>
              <a:rPr dirty="0" sz="1600" lang="en-US"/>
              <a:t>: more rapid in children than in adults, but the onset is relatively slow in unfed new-born infants because of the lack of commensal bacteria. </a:t>
            </a:r>
          </a:p>
          <a:p>
            <a:pPr algn="l" eaLnBrk="1" hangingPunct="1" rtl="0">
              <a:lnSpc>
                <a:spcPct val="90000"/>
              </a:lnSpc>
              <a:buClr>
                <a:srgbClr val="92D050"/>
              </a:buClr>
            </a:pPr>
            <a:endParaRPr dirty="0" sz="1600" lang="en-US"/>
          </a:p>
          <a:p>
            <a:pPr algn="l" eaLnBrk="1" hangingPunct="1" rtl="0">
              <a:lnSpc>
                <a:spcPct val="90000"/>
              </a:lnSpc>
              <a:buClr>
                <a:srgbClr val="92D050"/>
              </a:buClr>
            </a:pPr>
            <a:r>
              <a:rPr b="1" dirty="0" sz="1600" i="1" lang="en-US" u="sng">
                <a:solidFill>
                  <a:srgbClr val="FF0000"/>
                </a:solidFill>
              </a:rPr>
              <a:t>Heavy</a:t>
            </a:r>
            <a:r>
              <a:rPr b="1" dirty="0" sz="1600" lang="en-US"/>
              <a:t> </a:t>
            </a:r>
            <a:r>
              <a:rPr b="1" dirty="0" sz="1600" i="1" lang="en-US" u="sng">
                <a:solidFill>
                  <a:srgbClr val="FF0000"/>
                </a:solidFill>
              </a:rPr>
              <a:t>clothing</a:t>
            </a:r>
            <a:r>
              <a:rPr b="1" dirty="0" sz="1600" lang="en-US"/>
              <a:t> </a:t>
            </a:r>
            <a:r>
              <a:rPr dirty="0" sz="1600" lang="en-US"/>
              <a:t>and other coverings, by retaining body heat, will speed up putrefaction. </a:t>
            </a:r>
          </a:p>
          <a:p>
            <a:pPr algn="l" eaLnBrk="1" hangingPunct="1" rtl="0">
              <a:lnSpc>
                <a:spcPct val="90000"/>
              </a:lnSpc>
              <a:buClr>
                <a:srgbClr val="92D050"/>
              </a:buClr>
            </a:pPr>
            <a:r>
              <a:rPr dirty="0" sz="1600" lang="en-US"/>
              <a:t>Rapid putrefactive changes may been seen in corpses left in a room which is well heated, or in a bed with an electric blanket.</a:t>
            </a:r>
          </a:p>
          <a:p>
            <a:pPr algn="l" eaLnBrk="1" hangingPunct="1" rtl="0">
              <a:lnSpc>
                <a:spcPct val="90000"/>
              </a:lnSpc>
              <a:buClr>
                <a:srgbClr val="92D050"/>
              </a:buClr>
            </a:pPr>
            <a:endParaRPr dirty="0" sz="1600" lang="en-US"/>
          </a:p>
          <a:p>
            <a:pPr algn="l" eaLnBrk="1" hangingPunct="1" rtl="0">
              <a:lnSpc>
                <a:spcPct val="90000"/>
              </a:lnSpc>
              <a:buClr>
                <a:srgbClr val="92D050"/>
              </a:buClr>
            </a:pPr>
            <a:r>
              <a:rPr b="1" dirty="0" sz="1600" i="1" lang="en-US" u="sng">
                <a:solidFill>
                  <a:srgbClr val="FF0000"/>
                </a:solidFill>
              </a:rPr>
              <a:t>Injuries</a:t>
            </a:r>
            <a:r>
              <a:rPr dirty="0" sz="1600" lang="en-US">
                <a:solidFill>
                  <a:srgbClr val="FF0000"/>
                </a:solidFill>
              </a:rPr>
              <a:t> </a:t>
            </a:r>
            <a:r>
              <a:rPr dirty="0" sz="1600" lang="en-US"/>
              <a:t>to the body surface promote putrefaction by providing portals of entry for bacteria and the associated blood provides an excellent medium for bacterial growth. </a:t>
            </a:r>
          </a:p>
          <a:p>
            <a:pPr algn="l" eaLnBrk="1" hangingPunct="1" rtl="0">
              <a:lnSpc>
                <a:spcPct val="90000"/>
              </a:lnSpc>
              <a:buClr>
                <a:srgbClr val="92D050"/>
              </a:buClr>
            </a:pPr>
            <a:endParaRPr dirty="0" sz="1600" lang="en-US"/>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sp>
        <p:nvSpPr>
          <p:cNvPr id="1048806" name="Title 1"/>
          <p:cNvSpPr>
            <a:spLocks noGrp="1"/>
          </p:cNvSpPr>
          <p:nvPr>
            <p:ph type="title"/>
          </p:nvPr>
        </p:nvSpPr>
        <p:spPr>
          <a:xfrm>
            <a:off x="242170" y="152400"/>
            <a:ext cx="7772400" cy="914400"/>
          </a:xfrm>
        </p:spPr>
        <p:txBody>
          <a:bodyPr/>
          <a:p>
            <a:pPr algn="ctr" eaLnBrk="1" hangingPunct="1"/>
            <a:r>
              <a:rPr dirty="0" lang="en-US">
                <a:solidFill>
                  <a:srgbClr val="C00000"/>
                </a:solidFill>
                <a:latin typeface="+mn-lt"/>
              </a:rPr>
              <a:t>Mummification</a:t>
            </a:r>
            <a:endParaRPr dirty="0" lang="ar-EG">
              <a:solidFill>
                <a:srgbClr val="C00000"/>
              </a:solidFill>
              <a:latin typeface="+mn-lt"/>
            </a:endParaRPr>
          </a:p>
        </p:txBody>
      </p:sp>
      <p:sp>
        <p:nvSpPr>
          <p:cNvPr id="1048807" name="Content Placeholder 2"/>
          <p:cNvSpPr>
            <a:spLocks noGrp="1"/>
          </p:cNvSpPr>
          <p:nvPr>
            <p:ph idx="1"/>
          </p:nvPr>
        </p:nvSpPr>
        <p:spPr>
          <a:xfrm>
            <a:off x="228600" y="990600"/>
            <a:ext cx="8666163" cy="2743200"/>
          </a:xfrm>
        </p:spPr>
        <p:txBody>
          <a:bodyPr>
            <a:normAutofit/>
          </a:bodyPr>
          <a:p>
            <a:pPr algn="l" eaLnBrk="1" fontAlgn="auto" hangingPunct="1" indent="-320040" marL="320040" rtl="0">
              <a:spcAft>
                <a:spcPts val="0"/>
              </a:spcAft>
              <a:buClr>
                <a:srgbClr val="92D050"/>
              </a:buClr>
              <a:buFont typeface="Wingdings"/>
              <a:buChar char=""/>
            </a:pPr>
            <a:r>
              <a:rPr dirty="0" sz="1600" lang="en-US"/>
              <a:t>A body lying </a:t>
            </a:r>
            <a:r>
              <a:rPr b="1" dirty="0" sz="1600" lang="en-US">
                <a:solidFill>
                  <a:srgbClr val="C00000"/>
                </a:solidFill>
              </a:rPr>
              <a:t>in dry and warm </a:t>
            </a:r>
            <a:r>
              <a:rPr dirty="0" sz="1600" lang="en-US"/>
              <a:t>conditions, either climatic or in the microenvironment, may desiccate instead of putrefying</a:t>
            </a:r>
          </a:p>
          <a:p>
            <a:pPr algn="l" eaLnBrk="1" fontAlgn="auto" hangingPunct="1" indent="-274320" lvl="1" marL="521208" rtl="0">
              <a:spcAft>
                <a:spcPts val="0"/>
              </a:spcAft>
              <a:buClr>
                <a:srgbClr val="92D050"/>
              </a:buClr>
              <a:buFont typeface="Wingdings 2"/>
              <a:buChar char=""/>
            </a:pPr>
            <a:r>
              <a:rPr b="1" dirty="0" sz="1400" lang="en-US"/>
              <a:t>drying &amp; shriveling </a:t>
            </a:r>
            <a:r>
              <a:rPr dirty="0" sz="1400" lang="en-US"/>
              <a:t>of the tissues</a:t>
            </a:r>
          </a:p>
          <a:p>
            <a:pPr algn="l" eaLnBrk="1" fontAlgn="auto" hangingPunct="1" indent="-274320" lvl="1" marL="521208" rtl="0">
              <a:spcAft>
                <a:spcPts val="0"/>
              </a:spcAft>
              <a:buClr>
                <a:srgbClr val="92D050"/>
              </a:buClr>
              <a:buFont typeface="Wingdings 2"/>
              <a:buChar char=""/>
            </a:pPr>
            <a:r>
              <a:rPr b="1" dirty="0" sz="1400" lang="en-US"/>
              <a:t>brown</a:t>
            </a:r>
            <a:r>
              <a:rPr dirty="0" sz="1400" lang="en-US"/>
              <a:t> in color</a:t>
            </a:r>
          </a:p>
          <a:p>
            <a:pPr algn="l" eaLnBrk="1" fontAlgn="auto" hangingPunct="1" indent="-320040" marL="320040" rtl="0">
              <a:spcAft>
                <a:spcPts val="0"/>
              </a:spcAft>
              <a:buClr>
                <a:srgbClr val="92D050"/>
              </a:buClr>
              <a:buFont typeface="Wingdings"/>
              <a:buChar char=""/>
            </a:pPr>
            <a:r>
              <a:rPr dirty="0" sz="1600" lang="en-US"/>
              <a:t>Also seen in newborn infants (sterile) whose bodies are placed in cool dry environments</a:t>
            </a:r>
          </a:p>
          <a:p>
            <a:pPr algn="l" eaLnBrk="1" fontAlgn="auto" hangingPunct="1" indent="-274320" marL="274320" rtl="0">
              <a:spcAft>
                <a:spcPts val="0"/>
              </a:spcAft>
              <a:buClr>
                <a:srgbClr val="92D050"/>
              </a:buClr>
              <a:buFont typeface="Wingdings"/>
              <a:buChar char=""/>
            </a:pPr>
            <a:r>
              <a:rPr dirty="0" sz="1600" lang="en-US"/>
              <a:t>No growth of micro organisms.</a:t>
            </a:r>
          </a:p>
        </p:txBody>
      </p:sp>
      <p:pic>
        <p:nvPicPr>
          <p:cNvPr id="2097176" name="Content Placeholder 3"/>
          <p:cNvPicPr>
            <a:picLocks noChangeAspect="1" noChangeArrowheads="1"/>
          </p:cNvPicPr>
          <p:nvPr/>
        </p:nvPicPr>
        <p:blipFill>
          <a:blip xmlns:r="http://schemas.openxmlformats.org/officeDocument/2006/relationships" r:embed="rId1" cstate="print"/>
          <a:srcRect/>
          <a:stretch>
            <a:fillRect/>
          </a:stretch>
        </p:blipFill>
        <p:spPr bwMode="auto">
          <a:xfrm>
            <a:off x="5924550" y="2743200"/>
            <a:ext cx="2970213" cy="2324100"/>
          </a:xfrm>
          <a:prstGeom prst="rect"/>
          <a:noFill/>
          <a:ln w="9525">
            <a:noFill/>
            <a:miter lim="800000"/>
            <a:headEnd/>
            <a:tailEnd/>
          </a:ln>
        </p:spPr>
      </p:pic>
      <p:sp>
        <p:nvSpPr>
          <p:cNvPr id="1048808" name="Title 1"/>
          <p:cNvSpPr txBox="1"/>
          <p:nvPr/>
        </p:nvSpPr>
        <p:spPr bwMode="auto">
          <a:xfrm>
            <a:off x="-863545" y="4572000"/>
            <a:ext cx="9677400" cy="990600"/>
          </a:xfrm>
          <a:prstGeom prst="rect"/>
          <a:noFill/>
          <a:ln>
            <a:noFill/>
          </a:ln>
        </p:spPr>
        <p:txBody>
          <a:bodyPr anchor="b">
            <a:normAutofit/>
          </a:bodyPr>
          <a:lstStyle>
            <a:lvl1pPr algn="ctr" eaLnBrk="0" fontAlgn="base" hangingPunct="0" rtl="0">
              <a:spcBef>
                <a:spcPct val="0"/>
              </a:spcBef>
              <a:spcAft>
                <a:spcPct val="0"/>
              </a:spcAft>
              <a:defRPr sz="3300" kern="1200">
                <a:solidFill>
                  <a:schemeClr val="accent3">
                    <a:shade val="75000"/>
                  </a:schemeClr>
                </a:solidFill>
                <a:latin typeface="+mj-lt"/>
                <a:ea typeface="+mj-ea"/>
                <a:cs typeface="+mj-cs"/>
              </a:defRPr>
            </a:lvl1pPr>
            <a:lvl2pPr algn="ctr" eaLnBrk="0" fontAlgn="base" hangingPunct="0" rtl="0">
              <a:spcBef>
                <a:spcPct val="0"/>
              </a:spcBef>
              <a:spcAft>
                <a:spcPct val="0"/>
              </a:spcAft>
              <a:defRPr sz="3300">
                <a:solidFill>
                  <a:srgbClr val="7B9899"/>
                </a:solidFill>
                <a:latin typeface="Georgia" pitchFamily="18" charset="0"/>
              </a:defRPr>
            </a:lvl2pPr>
            <a:lvl3pPr algn="ctr" eaLnBrk="0" fontAlgn="base" hangingPunct="0" rtl="0">
              <a:spcBef>
                <a:spcPct val="0"/>
              </a:spcBef>
              <a:spcAft>
                <a:spcPct val="0"/>
              </a:spcAft>
              <a:defRPr sz="3300">
                <a:solidFill>
                  <a:srgbClr val="7B9899"/>
                </a:solidFill>
                <a:latin typeface="Georgia" pitchFamily="18" charset="0"/>
              </a:defRPr>
            </a:lvl3pPr>
            <a:lvl4pPr algn="ctr" eaLnBrk="0" fontAlgn="base" hangingPunct="0" rtl="0">
              <a:spcBef>
                <a:spcPct val="0"/>
              </a:spcBef>
              <a:spcAft>
                <a:spcPct val="0"/>
              </a:spcAft>
              <a:defRPr sz="3300">
                <a:solidFill>
                  <a:srgbClr val="7B9899"/>
                </a:solidFill>
                <a:latin typeface="Georgia" pitchFamily="18" charset="0"/>
              </a:defRPr>
            </a:lvl4pPr>
            <a:lvl5pPr algn="ctr" eaLnBrk="0" fontAlgn="base" hangingPunct="0" rtl="0">
              <a:spcBef>
                <a:spcPct val="0"/>
              </a:spcBef>
              <a:spcAft>
                <a:spcPct val="0"/>
              </a:spcAft>
              <a:defRPr sz="3300">
                <a:solidFill>
                  <a:srgbClr val="7B9899"/>
                </a:solidFill>
                <a:latin typeface="Georgia" pitchFamily="18" charset="0"/>
              </a:defRPr>
            </a:lvl5pPr>
            <a:lvl6pPr algn="ctr" fontAlgn="base" marL="457200" rtl="0">
              <a:spcBef>
                <a:spcPct val="0"/>
              </a:spcBef>
              <a:spcAft>
                <a:spcPct val="0"/>
              </a:spcAft>
              <a:defRPr sz="3300">
                <a:solidFill>
                  <a:srgbClr val="7B9899"/>
                </a:solidFill>
                <a:latin typeface="Georgia" pitchFamily="18" charset="0"/>
              </a:defRPr>
            </a:lvl6pPr>
            <a:lvl7pPr algn="ctr" fontAlgn="base" marL="914400" rtl="0">
              <a:spcBef>
                <a:spcPct val="0"/>
              </a:spcBef>
              <a:spcAft>
                <a:spcPct val="0"/>
              </a:spcAft>
              <a:defRPr sz="3300">
                <a:solidFill>
                  <a:srgbClr val="7B9899"/>
                </a:solidFill>
                <a:latin typeface="Georgia" pitchFamily="18" charset="0"/>
              </a:defRPr>
            </a:lvl7pPr>
            <a:lvl8pPr algn="ctr" fontAlgn="base" marL="1371600" rtl="0">
              <a:spcBef>
                <a:spcPct val="0"/>
              </a:spcBef>
              <a:spcAft>
                <a:spcPct val="0"/>
              </a:spcAft>
              <a:defRPr sz="3300">
                <a:solidFill>
                  <a:srgbClr val="7B9899"/>
                </a:solidFill>
                <a:latin typeface="Georgia" pitchFamily="18" charset="0"/>
              </a:defRPr>
            </a:lvl8pPr>
            <a:lvl9pPr algn="ctr" fontAlgn="base" marL="1828800" rtl="0">
              <a:spcBef>
                <a:spcPct val="0"/>
              </a:spcBef>
              <a:spcAft>
                <a:spcPct val="0"/>
              </a:spcAft>
              <a:defRPr sz="3300">
                <a:solidFill>
                  <a:srgbClr val="7B9899"/>
                </a:solidFill>
                <a:latin typeface="Georgia" pitchFamily="18" charset="0"/>
              </a:defRPr>
            </a:lvl9pPr>
          </a:lstStyle>
          <a:p>
            <a:pPr eaLnBrk="1" fontAlgn="auto" hangingPunct="1">
              <a:spcAft>
                <a:spcPts val="0"/>
              </a:spcAft>
            </a:pPr>
            <a:r>
              <a:rPr b="1" dirty="0" sz="2000" i="1" lang="en-US" err="1">
                <a:solidFill>
                  <a:srgbClr val="C00000"/>
                </a:solidFill>
                <a:effectLst>
                  <a:outerShdw algn="tl" blurRad="38100" dir="2700000" dist="38100">
                    <a:srgbClr val="000000">
                      <a:alpha val="43137"/>
                    </a:srgbClr>
                  </a:outerShdw>
                </a:effectLst>
              </a:rPr>
              <a:t>Medicolegal</a:t>
            </a:r>
            <a:r>
              <a:rPr b="1" dirty="0" sz="2000" i="1" lang="en-US">
                <a:solidFill>
                  <a:srgbClr val="C00000"/>
                </a:solidFill>
                <a:effectLst>
                  <a:outerShdw algn="tl" blurRad="38100" dir="2700000" dist="38100">
                    <a:srgbClr val="000000">
                      <a:alpha val="43137"/>
                    </a:srgbClr>
                  </a:outerShdw>
                </a:effectLst>
              </a:rPr>
              <a:t> Importance of Mummification</a:t>
            </a:r>
            <a:endParaRPr b="1" dirty="0" sz="2000" i="1" lang="ar-EG">
              <a:solidFill>
                <a:srgbClr val="C00000"/>
              </a:solidFill>
              <a:effectLst>
                <a:outerShdw algn="tl" blurRad="38100" dir="2700000" dist="38100">
                  <a:srgbClr val="000000">
                    <a:alpha val="43137"/>
                  </a:srgbClr>
                </a:outerShdw>
              </a:effectLst>
            </a:endParaRPr>
          </a:p>
        </p:txBody>
      </p:sp>
      <p:sp>
        <p:nvSpPr>
          <p:cNvPr id="1048809" name="Content Placeholder 2"/>
          <p:cNvSpPr txBox="1"/>
          <p:nvPr/>
        </p:nvSpPr>
        <p:spPr bwMode="auto">
          <a:xfrm>
            <a:off x="457200" y="5791200"/>
            <a:ext cx="8153400" cy="1066800"/>
          </a:xfrm>
          <a:prstGeom prst="rect"/>
          <a:noFill/>
          <a:ln w="9525">
            <a:noFill/>
            <a:miter lim="800000"/>
            <a:headEnd/>
            <a:tailEnd/>
          </a:ln>
        </p:spPr>
        <p:txBody>
          <a:bodyPr/>
          <a:p>
            <a:pPr indent="-273050" marL="273050">
              <a:spcBef>
                <a:spcPct val="20000"/>
              </a:spcBef>
              <a:buClr>
                <a:srgbClr val="92D050"/>
              </a:buClr>
              <a:buSzPct val="85000"/>
              <a:buFont typeface="Wingdings 2" pitchFamily="18" charset="2"/>
              <a:buChar char=""/>
            </a:pPr>
            <a:r>
              <a:rPr dirty="0" sz="2000" lang="en-US">
                <a:solidFill>
                  <a:srgbClr val="C00000"/>
                </a:solidFill>
                <a:latin typeface="Georgia" pitchFamily="18" charset="0"/>
                <a:cs typeface="Tahoma" pitchFamily="34" charset="0"/>
              </a:rPr>
              <a:t>Cause</a:t>
            </a:r>
            <a:r>
              <a:rPr dirty="0" sz="2000" lang="en-US">
                <a:latin typeface="Georgia" pitchFamily="18" charset="0"/>
                <a:cs typeface="Tahoma" pitchFamily="34" charset="0"/>
              </a:rPr>
              <a:t> of Death</a:t>
            </a:r>
          </a:p>
          <a:p>
            <a:pPr indent="-273050" marL="273050">
              <a:spcBef>
                <a:spcPct val="20000"/>
              </a:spcBef>
              <a:buClr>
                <a:srgbClr val="92D050"/>
              </a:buClr>
              <a:buSzPct val="85000"/>
              <a:buFont typeface="Wingdings 2" pitchFamily="18" charset="2"/>
              <a:buChar char=""/>
            </a:pPr>
            <a:r>
              <a:rPr dirty="0" sz="2000" lang="en-US">
                <a:latin typeface="Georgia" pitchFamily="18" charset="0"/>
                <a:cs typeface="Tahoma" pitchFamily="34" charset="0"/>
              </a:rPr>
              <a:t>Can detect abnormal pathology inside </a:t>
            </a:r>
            <a:r>
              <a:rPr b="1" dirty="0" sz="2000" lang="en-US">
                <a:solidFill>
                  <a:srgbClr val="C00000"/>
                </a:solidFill>
                <a:latin typeface="Georgia" pitchFamily="18" charset="0"/>
                <a:cs typeface="Tahoma" pitchFamily="34" charset="0"/>
              </a:rPr>
              <a:t>deep</a:t>
            </a:r>
            <a:r>
              <a:rPr dirty="0" sz="2000" lang="en-US">
                <a:solidFill>
                  <a:srgbClr val="C00000"/>
                </a:solidFill>
                <a:latin typeface="Georgia" pitchFamily="18" charset="0"/>
                <a:cs typeface="Tahoma" pitchFamily="34" charset="0"/>
              </a:rPr>
              <a:t> </a:t>
            </a:r>
            <a:r>
              <a:rPr dirty="0" sz="2000" lang="en-US">
                <a:latin typeface="Georgia" pitchFamily="18" charset="0"/>
                <a:cs typeface="Tahoma" pitchFamily="34" charset="0"/>
              </a:rPr>
              <a:t>organs</a:t>
            </a:r>
          </a:p>
          <a:p>
            <a:pPr indent="-273050" marL="273050">
              <a:spcBef>
                <a:spcPct val="20000"/>
              </a:spcBef>
              <a:buClr>
                <a:schemeClr val="accent1"/>
              </a:buClr>
              <a:buSzPct val="85000"/>
              <a:buFont typeface="Wingdings 2" pitchFamily="18" charset="2"/>
              <a:buChar char=""/>
            </a:pPr>
            <a:endParaRPr dirty="0" sz="2000" lang="ar-EG">
              <a:latin typeface="Georgia" pitchFamily="18" charset="0"/>
              <a:cs typeface="Times New Roman" pitchFamily="18" charset="0"/>
            </a:endParaRPr>
          </a:p>
        </p:txBody>
      </p:sp>
      <p:sp>
        <p:nvSpPr>
          <p:cNvPr id="1048810" name="Rectangle 3"/>
          <p:cNvSpPr>
            <a:spLocks noChangeArrowheads="1"/>
          </p:cNvSpPr>
          <p:nvPr/>
        </p:nvSpPr>
        <p:spPr bwMode="auto">
          <a:xfrm>
            <a:off x="228600" y="2895600"/>
            <a:ext cx="5486400" cy="2032000"/>
          </a:xfrm>
          <a:prstGeom prst="rect"/>
          <a:noFill/>
          <a:ln w="28575">
            <a:solidFill>
              <a:srgbClr val="2A16BC"/>
            </a:solidFill>
            <a:miter lim="800000"/>
            <a:headEnd/>
            <a:tailEnd/>
          </a:ln>
        </p:spPr>
        <p:txBody>
          <a:bodyPr>
            <a:spAutoFit/>
          </a:bodyPr>
          <a:p>
            <a:pPr indent="-342900" marL="342900">
              <a:buClr>
                <a:srgbClr val="92D050"/>
              </a:buClr>
              <a:buFont typeface="Wingdings" pitchFamily="2" charset="2"/>
              <a:buChar char="q"/>
            </a:pPr>
            <a:r>
              <a:rPr dirty="0" lang="en-US">
                <a:latin typeface="Tw Cen MT" pitchFamily="34" charset="0"/>
              </a:rPr>
              <a:t>The time required for complete mummification can’t be precisely stated but it takes several weeks to months, depending on the </a:t>
            </a:r>
            <a:r>
              <a:rPr b="1" dirty="0" lang="en-US">
                <a:latin typeface="Tw Cen MT" pitchFamily="34" charset="0"/>
              </a:rPr>
              <a:t>size </a:t>
            </a:r>
            <a:r>
              <a:rPr dirty="0" lang="en-US">
                <a:latin typeface="Tw Cen MT" pitchFamily="34" charset="0"/>
              </a:rPr>
              <a:t>of the body </a:t>
            </a:r>
            <a:r>
              <a:rPr b="1" dirty="0" lang="en-US">
                <a:latin typeface="Tw Cen MT" pitchFamily="34" charset="0"/>
              </a:rPr>
              <a:t>(</a:t>
            </a:r>
            <a:r>
              <a:rPr dirty="0" lang="en-US">
                <a:latin typeface="Tw Cen MT" pitchFamily="34" charset="0"/>
              </a:rPr>
              <a:t>more likely in the thin individual) and </a:t>
            </a:r>
            <a:r>
              <a:rPr b="1" dirty="0" lang="en-US">
                <a:latin typeface="Tw Cen MT" pitchFamily="34" charset="0"/>
              </a:rPr>
              <a:t>atmospheric conditions</a:t>
            </a:r>
            <a:r>
              <a:rPr dirty="0" lang="en-US">
                <a:latin typeface="Tw Cen MT" pitchFamily="34" charset="0"/>
              </a:rPr>
              <a:t>.</a:t>
            </a:r>
          </a:p>
          <a:p>
            <a:pPr indent="-342900" marL="342900">
              <a:buClr>
                <a:srgbClr val="92D050"/>
              </a:buClr>
              <a:buFont typeface="Wingdings" pitchFamily="2" charset="2"/>
              <a:buChar char="q"/>
            </a:pPr>
            <a:r>
              <a:rPr dirty="0" lang="en-US">
                <a:latin typeface="Tw Cen MT" pitchFamily="34" charset="0"/>
              </a:rPr>
              <a:t>Once the changes are complete, the body will remain in that condition </a:t>
            </a:r>
            <a:r>
              <a:rPr b="1" dirty="0" lang="en-US">
                <a:latin typeface="Tw Cen MT" pitchFamily="34" charset="0"/>
              </a:rPr>
              <a:t>indefinitely.</a:t>
            </a:r>
          </a:p>
          <a:p>
            <a:pPr indent="-342900" marL="342900">
              <a:buClr>
                <a:srgbClr val="92D050"/>
              </a:buClr>
              <a:buFont typeface="Wingdings" pitchFamily="2" charset="2"/>
              <a:buChar char="q"/>
            </a:pPr>
            <a:r>
              <a:rPr dirty="0" lang="en-US">
                <a:latin typeface="Tw Cen MT" pitchFamily="34" charset="0"/>
              </a:rPr>
              <a:t>Mummification is </a:t>
            </a:r>
            <a:r>
              <a:rPr b="1" dirty="0" lang="en-US">
                <a:latin typeface="Tw Cen MT" pitchFamily="34" charset="0"/>
              </a:rPr>
              <a:t>partial</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8811" name="Title 1"/>
          <p:cNvSpPr>
            <a:spLocks noGrp="1"/>
          </p:cNvSpPr>
          <p:nvPr>
            <p:ph type="title"/>
          </p:nvPr>
        </p:nvSpPr>
        <p:spPr>
          <a:xfrm>
            <a:off x="533400" y="304800"/>
            <a:ext cx="7620000" cy="1143000"/>
          </a:xfrm>
        </p:spPr>
        <p:txBody>
          <a:bodyPr/>
          <a:p>
            <a:pPr algn="ctr" eaLnBrk="1" hangingPunct="1"/>
            <a:r>
              <a:rPr b="1" dirty="0" lang="en-US" err="1">
                <a:solidFill>
                  <a:srgbClr val="C00000"/>
                </a:solidFill>
                <a:latin typeface="+mn-lt"/>
              </a:rPr>
              <a:t>Adipocere</a:t>
            </a:r>
            <a:endParaRPr dirty="0" lang="ar-EG">
              <a:solidFill>
                <a:srgbClr val="C00000"/>
              </a:solidFill>
              <a:latin typeface="+mn-lt"/>
            </a:endParaRPr>
          </a:p>
        </p:txBody>
      </p:sp>
      <p:sp>
        <p:nvSpPr>
          <p:cNvPr id="1048812" name="Content Placeholder 2"/>
          <p:cNvSpPr>
            <a:spLocks noGrp="1"/>
          </p:cNvSpPr>
          <p:nvPr>
            <p:ph idx="1"/>
          </p:nvPr>
        </p:nvSpPr>
        <p:spPr>
          <a:xfrm>
            <a:off x="228600" y="1524000"/>
            <a:ext cx="8229600" cy="5029200"/>
          </a:xfrm>
        </p:spPr>
        <p:txBody>
          <a:bodyPr>
            <a:normAutofit/>
          </a:bodyPr>
          <a:p>
            <a:pPr algn="l" eaLnBrk="1" fontAlgn="auto" hangingPunct="1" indent="-320040" marL="320040" rtl="0">
              <a:spcAft>
                <a:spcPts val="0"/>
              </a:spcAft>
              <a:buClr>
                <a:srgbClr val="92D050"/>
              </a:buClr>
              <a:buFont typeface="Wingdings"/>
              <a:buChar char=""/>
            </a:pPr>
            <a:r>
              <a:rPr dirty="0" lang="en-US"/>
              <a:t>chemical change in the </a:t>
            </a:r>
            <a:r>
              <a:rPr b="1" dirty="0" lang="en-US">
                <a:solidFill>
                  <a:srgbClr val="C00000"/>
                </a:solidFill>
              </a:rPr>
              <a:t>body fat</a:t>
            </a:r>
            <a:r>
              <a:rPr dirty="0" lang="en-US"/>
              <a:t>, which is </a:t>
            </a:r>
            <a:r>
              <a:rPr b="1" dirty="0" lang="en-US" err="1">
                <a:solidFill>
                  <a:srgbClr val="C00000"/>
                </a:solidFill>
              </a:rPr>
              <a:t>hydrolysed</a:t>
            </a:r>
            <a:r>
              <a:rPr dirty="0" lang="en-US">
                <a:solidFill>
                  <a:srgbClr val="C00000"/>
                </a:solidFill>
              </a:rPr>
              <a:t> </a:t>
            </a:r>
            <a:r>
              <a:rPr dirty="0" lang="en-US"/>
              <a:t>to a waxy compound not unlike soap</a:t>
            </a:r>
          </a:p>
          <a:p>
            <a:pPr algn="l" eaLnBrk="1" fontAlgn="auto" hangingPunct="1" indent="-274320" marL="274320" rtl="0">
              <a:spcAft>
                <a:spcPts val="0"/>
              </a:spcAft>
              <a:buClr>
                <a:srgbClr val="92D050"/>
              </a:buClr>
              <a:buFont typeface="Wingdings"/>
              <a:buChar char=""/>
            </a:pPr>
            <a:r>
              <a:rPr b="1" dirty="0" lang="en-US">
                <a:solidFill>
                  <a:srgbClr val="C00000"/>
                </a:solidFill>
              </a:rPr>
              <a:t>Moisture</a:t>
            </a:r>
            <a:r>
              <a:rPr dirty="0" lang="en-US">
                <a:solidFill>
                  <a:srgbClr val="C00000"/>
                </a:solidFill>
              </a:rPr>
              <a:t> </a:t>
            </a:r>
            <a:r>
              <a:rPr dirty="0" lang="en-US"/>
              <a:t>is necessary.</a:t>
            </a:r>
          </a:p>
          <a:p>
            <a:pPr algn="l" eaLnBrk="1" fontAlgn="auto" hangingPunct="1" indent="-274320" marL="274320" rtl="0">
              <a:spcAft>
                <a:spcPts val="0"/>
              </a:spcAft>
              <a:buClr>
                <a:srgbClr val="92D050"/>
              </a:buClr>
              <a:buFont typeface="Wingdings"/>
              <a:buChar char=""/>
            </a:pPr>
            <a:r>
              <a:rPr dirty="0" lang="en-US"/>
              <a:t>The optimum conditions for the formation of </a:t>
            </a:r>
            <a:r>
              <a:rPr dirty="0" lang="en-US" err="1"/>
              <a:t>adipocere</a:t>
            </a:r>
            <a:r>
              <a:rPr dirty="0" lang="en-US"/>
              <a:t>:</a:t>
            </a:r>
          </a:p>
          <a:p>
            <a:pPr algn="l" eaLnBrk="1" fontAlgn="auto" hangingPunct="1" indent="-274320" lvl="1" marL="521208" rtl="0">
              <a:spcAft>
                <a:spcPts val="0"/>
              </a:spcAft>
              <a:buClr>
                <a:srgbClr val="92D050"/>
              </a:buClr>
              <a:buFont typeface="Wingdings 2"/>
              <a:buChar char=""/>
            </a:pPr>
            <a:r>
              <a:rPr dirty="0" lang="en-US"/>
              <a:t>wet, warm environment  (sometimes original body water being sufficient for </a:t>
            </a:r>
            <a:r>
              <a:rPr dirty="0" lang="en-US" err="1"/>
              <a:t>adipocere</a:t>
            </a:r>
            <a:r>
              <a:rPr dirty="0" lang="en-US"/>
              <a:t>)</a:t>
            </a:r>
          </a:p>
          <a:p>
            <a:pPr algn="l" eaLnBrk="1" fontAlgn="auto" hangingPunct="1" indent="-274320" lvl="1" marL="521208" rtl="0">
              <a:spcAft>
                <a:spcPts val="0"/>
              </a:spcAft>
              <a:buClr>
                <a:srgbClr val="92D050"/>
              </a:buClr>
              <a:buFont typeface="Wingdings 2"/>
              <a:buChar char=""/>
            </a:pPr>
            <a:r>
              <a:rPr dirty="0" lang="en-US"/>
              <a:t>bacterial activity (C. </a:t>
            </a:r>
            <a:r>
              <a:rPr dirty="0" lang="en-US" err="1"/>
              <a:t>perfiringes</a:t>
            </a:r>
            <a:r>
              <a:rPr dirty="0" lang="en-US"/>
              <a:t>).</a:t>
            </a:r>
          </a:p>
          <a:p>
            <a:pPr algn="l" eaLnBrk="1" fontAlgn="auto" hangingPunct="1" indent="-274320" marL="274320" rtl="0">
              <a:spcAft>
                <a:spcPts val="0"/>
              </a:spcAft>
              <a:buClr>
                <a:srgbClr val="92D050"/>
              </a:buClr>
              <a:buFont typeface="Wingdings"/>
              <a:buChar char=""/>
            </a:pPr>
            <a:r>
              <a:rPr dirty="0" lang="en-US"/>
              <a:t>It occurs in:</a:t>
            </a:r>
          </a:p>
          <a:p>
            <a:pPr algn="l" eaLnBrk="1" fontAlgn="auto" hangingPunct="1" indent="-274320" lvl="1" marL="521208" rtl="0">
              <a:spcAft>
                <a:spcPts val="0"/>
              </a:spcAft>
              <a:buClr>
                <a:srgbClr val="92D050"/>
              </a:buClr>
              <a:buFont typeface="Wingdings 2"/>
              <a:buChar char=""/>
            </a:pPr>
            <a:r>
              <a:rPr b="1" dirty="0" lang="en-US"/>
              <a:t>subcutaneous</a:t>
            </a:r>
            <a:r>
              <a:rPr dirty="0" lang="en-US"/>
              <a:t> fat of the </a:t>
            </a:r>
            <a:r>
              <a:rPr dirty="0" i="1" lang="en-US"/>
              <a:t>cheeks ,breast, buttocks</a:t>
            </a:r>
          </a:p>
          <a:p>
            <a:pPr algn="l" eaLnBrk="1" fontAlgn="auto" hangingPunct="1" indent="-274320" lvl="1" marL="521208" rtl="0">
              <a:spcAft>
                <a:spcPts val="0"/>
              </a:spcAft>
              <a:buClr>
                <a:srgbClr val="92D050"/>
              </a:buClr>
              <a:buFont typeface="Wingdings 2"/>
              <a:buChar char=""/>
            </a:pPr>
            <a:r>
              <a:rPr b="1" dirty="0" i="1" lang="en-US"/>
              <a:t>may occur </a:t>
            </a:r>
            <a:r>
              <a:rPr dirty="0" lang="en-US"/>
              <a:t>in internal organs such as </a:t>
            </a:r>
            <a:r>
              <a:rPr dirty="0" i="1" lang="en-US"/>
              <a:t>liver , kidney &amp; heart. </a:t>
            </a:r>
            <a:endParaRPr dirty="0" lang="en-US"/>
          </a:p>
          <a:p>
            <a:pPr algn="l" eaLnBrk="1" fontAlgn="auto" hangingPunct="1" indent="-274320" marL="274320" rtl="0">
              <a:spcAft>
                <a:spcPts val="0"/>
              </a:spcAft>
              <a:buClr>
                <a:srgbClr val="92D050"/>
              </a:buClr>
              <a:buFont typeface="Wingdings"/>
              <a:buChar char=""/>
            </a:pPr>
            <a:r>
              <a:rPr dirty="0" lang="en-US"/>
              <a:t>It needs </a:t>
            </a:r>
            <a:r>
              <a:rPr b="1" dirty="0" lang="en-US"/>
              <a:t>months</a:t>
            </a:r>
            <a:r>
              <a:rPr dirty="0" lang="en-US"/>
              <a:t> to occur, and occurs </a:t>
            </a:r>
            <a:r>
              <a:rPr b="1" dirty="0" lang="en-US"/>
              <a:t>partially</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16" name=""/>
        <p:cNvGrpSpPr/>
        <p:nvPr/>
      </p:nvGrpSpPr>
      <p:grpSpPr>
        <a:xfrm>
          <a:off x="0" y="0"/>
          <a:ext cx="0" cy="0"/>
          <a:chOff x="0" y="0"/>
          <a:chExt cx="0" cy="0"/>
        </a:xfrm>
      </p:grpSpPr>
      <p:sp>
        <p:nvSpPr>
          <p:cNvPr id="1048813" name="Content Placeholder 2"/>
          <p:cNvSpPr>
            <a:spLocks noGrp="1"/>
          </p:cNvSpPr>
          <p:nvPr>
            <p:ph idx="1"/>
          </p:nvPr>
        </p:nvSpPr>
        <p:spPr>
          <a:xfrm>
            <a:off x="0" y="533400"/>
            <a:ext cx="5380038" cy="4572000"/>
          </a:xfrm>
        </p:spPr>
        <p:txBody>
          <a:bodyPr/>
          <a:p>
            <a:pPr algn="l" eaLnBrk="1" hangingPunct="1" rtl="0">
              <a:buClr>
                <a:srgbClr val="92D050"/>
              </a:buClr>
            </a:pPr>
            <a:r>
              <a:rPr dirty="0" sz="2400" lang="en-US">
                <a:solidFill>
                  <a:srgbClr val="C00000"/>
                </a:solidFill>
              </a:rPr>
              <a:t>3 stages</a:t>
            </a:r>
          </a:p>
          <a:p>
            <a:pPr algn="l" eaLnBrk="1" hangingPunct="1" rtl="0">
              <a:buClr>
                <a:srgbClr val="92D050"/>
              </a:buClr>
            </a:pPr>
            <a:endParaRPr dirty="0" sz="2400" lang="en-US"/>
          </a:p>
          <a:p>
            <a:pPr algn="l" eaLnBrk="1" hangingPunct="1" lvl="1" rtl="0">
              <a:buClr>
                <a:srgbClr val="92D050"/>
              </a:buClr>
            </a:pPr>
            <a:r>
              <a:rPr b="1" dirty="0" sz="2000" lang="en-US" u="sng">
                <a:solidFill>
                  <a:srgbClr val="C00000"/>
                </a:solidFill>
              </a:rPr>
              <a:t>In early stages</a:t>
            </a:r>
            <a:r>
              <a:rPr b="1" dirty="0" sz="2000" lang="en-US" u="sng">
                <a:solidFill>
                  <a:schemeClr val="tx1"/>
                </a:solidFill>
              </a:rPr>
              <a:t>: </a:t>
            </a:r>
            <a:r>
              <a:rPr dirty="0" sz="2000" lang="en-US" err="1">
                <a:solidFill>
                  <a:schemeClr val="tx1"/>
                </a:solidFill>
              </a:rPr>
              <a:t>adipocere</a:t>
            </a:r>
            <a:r>
              <a:rPr dirty="0" sz="2000" lang="en-US">
                <a:solidFill>
                  <a:schemeClr val="tx1"/>
                </a:solidFill>
              </a:rPr>
              <a:t> is a </a:t>
            </a:r>
            <a:r>
              <a:rPr dirty="0" sz="2000" lang="en-US" u="sng">
                <a:solidFill>
                  <a:schemeClr val="tx1"/>
                </a:solidFill>
              </a:rPr>
              <a:t>pale</a:t>
            </a:r>
            <a:r>
              <a:rPr dirty="0" sz="2000" lang="en-US">
                <a:solidFill>
                  <a:schemeClr val="tx1"/>
                </a:solidFill>
              </a:rPr>
              <a:t>, </a:t>
            </a:r>
            <a:r>
              <a:rPr dirty="0" sz="2000" lang="en-US" u="sng">
                <a:solidFill>
                  <a:schemeClr val="tx1"/>
                </a:solidFill>
              </a:rPr>
              <a:t>rancid</a:t>
            </a:r>
            <a:r>
              <a:rPr dirty="0" sz="2000" lang="en-US">
                <a:solidFill>
                  <a:schemeClr val="tx1"/>
                </a:solidFill>
              </a:rPr>
              <a:t>, </a:t>
            </a:r>
            <a:r>
              <a:rPr dirty="0" sz="2000" lang="en-US" u="sng">
                <a:solidFill>
                  <a:schemeClr val="tx1"/>
                </a:solidFill>
              </a:rPr>
              <a:t>greasy</a:t>
            </a:r>
            <a:r>
              <a:rPr dirty="0" sz="2000" lang="en-US">
                <a:solidFill>
                  <a:schemeClr val="tx1"/>
                </a:solidFill>
              </a:rPr>
              <a:t> semi-fluid material with a most unpleasant </a:t>
            </a:r>
            <a:r>
              <a:rPr dirty="0" sz="2000" lang="en-US" u="sng">
                <a:solidFill>
                  <a:schemeClr val="tx1"/>
                </a:solidFill>
              </a:rPr>
              <a:t>smell</a:t>
            </a:r>
            <a:r>
              <a:rPr dirty="0" sz="2000" lang="en-US">
                <a:solidFill>
                  <a:schemeClr val="tx1"/>
                </a:solidFill>
              </a:rPr>
              <a:t>. </a:t>
            </a:r>
          </a:p>
          <a:p>
            <a:pPr algn="l" eaLnBrk="1" hangingPunct="1" lvl="1" rtl="0">
              <a:buClr>
                <a:srgbClr val="92D050"/>
              </a:buClr>
            </a:pPr>
            <a:r>
              <a:rPr b="1" dirty="0" sz="2000" lang="en-US" u="sng">
                <a:solidFill>
                  <a:srgbClr val="C00000"/>
                </a:solidFill>
              </a:rPr>
              <a:t>Later</a:t>
            </a:r>
            <a:r>
              <a:rPr dirty="0" sz="2000" lang="en-US">
                <a:solidFill>
                  <a:schemeClr val="tx1"/>
                </a:solidFill>
              </a:rPr>
              <a:t>: becomes more </a:t>
            </a:r>
            <a:r>
              <a:rPr dirty="0" sz="2000" lang="en-US" u="sng">
                <a:solidFill>
                  <a:schemeClr val="tx1"/>
                </a:solidFill>
              </a:rPr>
              <a:t>brittle</a:t>
            </a:r>
            <a:r>
              <a:rPr dirty="0" sz="2000" lang="en-US">
                <a:solidFill>
                  <a:schemeClr val="tx1"/>
                </a:solidFill>
              </a:rPr>
              <a:t> and </a:t>
            </a:r>
            <a:r>
              <a:rPr dirty="0" sz="2000" lang="en-US" u="sng">
                <a:solidFill>
                  <a:schemeClr val="tx1"/>
                </a:solidFill>
              </a:rPr>
              <a:t>whiter</a:t>
            </a:r>
            <a:endParaRPr dirty="0" sz="2000" lang="en-US">
              <a:solidFill>
                <a:schemeClr val="tx1"/>
              </a:solidFill>
            </a:endParaRPr>
          </a:p>
          <a:p>
            <a:pPr algn="l" eaLnBrk="1" hangingPunct="1" lvl="1" rtl="0">
              <a:buClr>
                <a:srgbClr val="92D050"/>
              </a:buClr>
            </a:pPr>
            <a:r>
              <a:rPr b="1" dirty="0" sz="2000" lang="en-US" u="sng">
                <a:solidFill>
                  <a:srgbClr val="C00000"/>
                </a:solidFill>
              </a:rPr>
              <a:t>when</a:t>
            </a:r>
            <a:r>
              <a:rPr dirty="0" sz="2000" lang="en-US">
                <a:solidFill>
                  <a:srgbClr val="C00000"/>
                </a:solidFill>
              </a:rPr>
              <a:t> </a:t>
            </a:r>
            <a:r>
              <a:rPr b="1" dirty="0" sz="2000" lang="en-US" u="sng">
                <a:solidFill>
                  <a:srgbClr val="C00000"/>
                </a:solidFill>
              </a:rPr>
              <a:t>fully formed</a:t>
            </a:r>
            <a:r>
              <a:rPr dirty="0" sz="2000" lang="en-US">
                <a:solidFill>
                  <a:schemeClr val="tx1"/>
                </a:solidFill>
              </a:rPr>
              <a:t>, </a:t>
            </a:r>
            <a:r>
              <a:rPr dirty="0" sz="2000" lang="en-US" err="1">
                <a:solidFill>
                  <a:schemeClr val="tx1"/>
                </a:solidFill>
              </a:rPr>
              <a:t>adipocere</a:t>
            </a:r>
            <a:r>
              <a:rPr dirty="0" sz="2000" lang="en-US">
                <a:solidFill>
                  <a:schemeClr val="tx1"/>
                </a:solidFill>
              </a:rPr>
              <a:t> is a </a:t>
            </a:r>
            <a:r>
              <a:rPr dirty="0" sz="2000" lang="en-US" u="sng">
                <a:solidFill>
                  <a:schemeClr val="tx1"/>
                </a:solidFill>
              </a:rPr>
              <a:t>grey</a:t>
            </a:r>
            <a:r>
              <a:rPr dirty="0" sz="2000" lang="en-US">
                <a:solidFill>
                  <a:schemeClr val="tx1"/>
                </a:solidFill>
              </a:rPr>
              <a:t>, </a:t>
            </a:r>
            <a:r>
              <a:rPr dirty="0" sz="2000" lang="en-US" u="sng">
                <a:solidFill>
                  <a:schemeClr val="tx1"/>
                </a:solidFill>
              </a:rPr>
              <a:t>firm</a:t>
            </a:r>
            <a:r>
              <a:rPr dirty="0" sz="2000" lang="en-US">
                <a:solidFill>
                  <a:schemeClr val="tx1"/>
                </a:solidFill>
              </a:rPr>
              <a:t>, </a:t>
            </a:r>
            <a:r>
              <a:rPr dirty="0" sz="2000" lang="en-US" u="sng">
                <a:solidFill>
                  <a:schemeClr val="tx1"/>
                </a:solidFill>
              </a:rPr>
              <a:t>waxy</a:t>
            </a:r>
            <a:r>
              <a:rPr dirty="0" sz="2000" lang="en-US">
                <a:solidFill>
                  <a:schemeClr val="tx1"/>
                </a:solidFill>
              </a:rPr>
              <a:t> compound which maintains the shape of the body</a:t>
            </a:r>
          </a:p>
        </p:txBody>
      </p:sp>
      <p:pic>
        <p:nvPicPr>
          <p:cNvPr id="2097177" name="Picture 2"/>
          <p:cNvPicPr>
            <a:picLocks noChangeAspect="1" noChangeArrowheads="1"/>
          </p:cNvPicPr>
          <p:nvPr/>
        </p:nvPicPr>
        <p:blipFill>
          <a:blip xmlns:r="http://schemas.openxmlformats.org/officeDocument/2006/relationships" r:embed="rId1" cstate="print"/>
          <a:srcRect/>
          <a:stretch>
            <a:fillRect/>
          </a:stretch>
        </p:blipFill>
        <p:spPr bwMode="auto">
          <a:xfrm>
            <a:off x="5486400" y="1524000"/>
            <a:ext cx="2895600" cy="2133600"/>
          </a:xfrm>
          <a:prstGeom prst="rect"/>
          <a:noFill/>
          <a:ln w="9525">
            <a:noFill/>
            <a:miter lim="800000"/>
            <a:headEnd/>
            <a:tailEnd/>
          </a:ln>
        </p:spPr>
      </p:pic>
      <p:cxnSp>
        <p:nvCxnSpPr>
          <p:cNvPr id="3145728" name="Straight Connector 5"/>
          <p:cNvCxnSpPr>
            <a:cxnSpLocks/>
          </p:cNvCxnSpPr>
          <p:nvPr/>
        </p:nvCxnSpPr>
        <p:spPr>
          <a:xfrm>
            <a:off x="457200" y="4570413"/>
            <a:ext cx="8229600" cy="1587"/>
          </a:xfrm>
          <a:prstGeom prst="line"/>
        </p:spPr>
        <p:style>
          <a:lnRef idx="2">
            <a:schemeClr val="dk1"/>
          </a:lnRef>
          <a:fillRef idx="0">
            <a:schemeClr val="dk1"/>
          </a:fillRef>
          <a:effectRef idx="1">
            <a:schemeClr val="dk1"/>
          </a:effectRef>
          <a:fontRef idx="minor">
            <a:schemeClr val="tx1"/>
          </a:fontRef>
        </p:style>
      </p:cxnSp>
      <p:sp>
        <p:nvSpPr>
          <p:cNvPr id="1048814" name="Left Arrow Callout 9"/>
          <p:cNvSpPr/>
          <p:nvPr/>
        </p:nvSpPr>
        <p:spPr>
          <a:xfrm>
            <a:off x="4800600" y="4419600"/>
            <a:ext cx="3581400" cy="1676400"/>
          </a:xfrm>
          <a:prstGeom prst="leftArrowCallout">
            <a:avLst>
              <a:gd name="adj1" fmla="val 50000"/>
              <a:gd name="adj2" fmla="val 0"/>
              <a:gd name="adj3" fmla="val 25000"/>
              <a:gd name="adj4" fmla="val 82723"/>
            </a:avLst>
          </a:prstGeom>
        </p:spPr>
        <p:style>
          <a:lnRef idx="2">
            <a:schemeClr val="accent4">
              <a:shade val="50000"/>
            </a:schemeClr>
          </a:lnRef>
          <a:fillRef idx="1">
            <a:schemeClr val="accent4"/>
          </a:fillRef>
          <a:effectRef idx="0">
            <a:schemeClr val="accent4"/>
          </a:effectRef>
          <a:fontRef idx="minor">
            <a:schemeClr val="lt1"/>
          </a:fontRef>
        </p:style>
        <p:txBody>
          <a:bodyPr anchor="ctr"/>
          <a:p>
            <a:pPr fontAlgn="auto">
              <a:spcBef>
                <a:spcPts val="0"/>
              </a:spcBef>
              <a:spcAft>
                <a:spcPts val="0"/>
              </a:spcAft>
            </a:pPr>
            <a:r>
              <a:rPr dirty="0" lang="en-US" err="1">
                <a:solidFill>
                  <a:srgbClr val="C00000"/>
                </a:solidFill>
              </a:rPr>
              <a:t>Adipocere</a:t>
            </a:r>
            <a:r>
              <a:rPr dirty="0" lang="en-US">
                <a:solidFill>
                  <a:srgbClr val="C00000"/>
                </a:solidFill>
              </a:rPr>
              <a:t> </a:t>
            </a:r>
            <a:r>
              <a:rPr dirty="0" lang="en-US">
                <a:solidFill>
                  <a:schemeClr val="tx1"/>
                </a:solidFill>
              </a:rPr>
              <a:t>formation in an infant buried for 3 years. The</a:t>
            </a:r>
          </a:p>
          <a:p>
            <a:pPr fontAlgn="auto">
              <a:spcBef>
                <a:spcPts val="0"/>
              </a:spcBef>
              <a:spcAft>
                <a:spcPts val="0"/>
              </a:spcAft>
            </a:pPr>
            <a:r>
              <a:rPr dirty="0" lang="en-US">
                <a:solidFill>
                  <a:schemeClr val="tx1"/>
                </a:solidFill>
              </a:rPr>
              <a:t>body fat has been converted into brittle waxy material, which forms</a:t>
            </a:r>
          </a:p>
          <a:p>
            <a:pPr fontAlgn="auto">
              <a:spcBef>
                <a:spcPts val="0"/>
              </a:spcBef>
              <a:spcAft>
                <a:spcPts val="0"/>
              </a:spcAft>
            </a:pPr>
            <a:r>
              <a:rPr dirty="0" lang="en-US">
                <a:solidFill>
                  <a:schemeClr val="tx1"/>
                </a:solidFill>
              </a:rPr>
              <a:t>a shell around the skeleton.</a:t>
            </a:r>
          </a:p>
        </p:txBody>
      </p:sp>
      <p:pic>
        <p:nvPicPr>
          <p:cNvPr id="2097178" name="Picture 2" descr="C:\Users\user\Desktop\4814211475_ebf23602a6_b.jpg"/>
          <p:cNvPicPr>
            <a:picLocks noChangeAspect="1" noChangeArrowheads="1"/>
          </p:cNvPicPr>
          <p:nvPr/>
        </p:nvPicPr>
        <p:blipFill>
          <a:blip xmlns:r="http://schemas.openxmlformats.org/officeDocument/2006/relationships" r:embed="rId2" cstate="print"/>
          <a:srcRect l="27588" r="36377"/>
          <a:stretch>
            <a:fillRect/>
          </a:stretch>
        </p:blipFill>
        <p:spPr bwMode="auto">
          <a:xfrm rot="16200000">
            <a:off x="1227238" y="3192364"/>
            <a:ext cx="2269926" cy="4724399"/>
          </a:xfrm>
          <a:prstGeom prst="rect"/>
          <a:noFill/>
        </p:spPr>
      </p:pic>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815" name="Title 1"/>
          <p:cNvSpPr>
            <a:spLocks noGrp="1"/>
          </p:cNvSpPr>
          <p:nvPr>
            <p:ph type="title"/>
          </p:nvPr>
        </p:nvSpPr>
        <p:spPr>
          <a:xfrm>
            <a:off x="457200" y="512064"/>
            <a:ext cx="7848600" cy="1088136"/>
          </a:xfrm>
        </p:spPr>
        <p:txBody>
          <a:bodyPr/>
          <a:p>
            <a:pPr eaLnBrk="1" hangingPunct="1" indent="-457200" marL="457200" rtl="0">
              <a:buFont typeface="Wingdings" pitchFamily="2" charset="2"/>
              <a:buChar char="Ø"/>
            </a:pPr>
            <a:r>
              <a:rPr dirty="0" sz="4000" lang="en-US" err="1">
                <a:solidFill>
                  <a:srgbClr val="C00000"/>
                </a:solidFill>
              </a:rPr>
              <a:t>Medicolegal</a:t>
            </a:r>
            <a:r>
              <a:rPr dirty="0" sz="4000" lang="en-US">
                <a:solidFill>
                  <a:srgbClr val="C00000"/>
                </a:solidFill>
              </a:rPr>
              <a:t> Importance of </a:t>
            </a:r>
            <a:r>
              <a:rPr dirty="0" sz="4000" lang="en-US" err="1">
                <a:solidFill>
                  <a:srgbClr val="C00000"/>
                </a:solidFill>
              </a:rPr>
              <a:t>Adipocrere</a:t>
            </a:r>
            <a:endParaRPr dirty="0" sz="4000" lang="ar-EG">
              <a:solidFill>
                <a:srgbClr val="C00000"/>
              </a:solidFill>
            </a:endParaRPr>
          </a:p>
        </p:txBody>
      </p:sp>
      <p:sp>
        <p:nvSpPr>
          <p:cNvPr id="1048816" name="Content Placeholder 2"/>
          <p:cNvSpPr>
            <a:spLocks noGrp="1"/>
          </p:cNvSpPr>
          <p:nvPr>
            <p:ph idx="1"/>
          </p:nvPr>
        </p:nvSpPr>
        <p:spPr>
          <a:xfrm>
            <a:off x="228600" y="2057400"/>
            <a:ext cx="8153400" cy="4038600"/>
          </a:xfrm>
        </p:spPr>
        <p:txBody>
          <a:bodyPr/>
          <a:p>
            <a:pPr algn="l" eaLnBrk="1" hangingPunct="1" rtl="0">
              <a:buClr>
                <a:srgbClr val="92D050"/>
              </a:buClr>
            </a:pPr>
            <a:r>
              <a:rPr dirty="0" lang="en-US" u="sng">
                <a:solidFill>
                  <a:srgbClr val="C00000"/>
                </a:solidFill>
                <a:cs typeface="Tahoma" pitchFamily="34" charset="0"/>
              </a:rPr>
              <a:t>Preserve the body</a:t>
            </a:r>
            <a:r>
              <a:rPr dirty="0" lang="en-US">
                <a:solidFill>
                  <a:srgbClr val="C00000"/>
                </a:solidFill>
                <a:cs typeface="Tahoma" pitchFamily="34" charset="0"/>
              </a:rPr>
              <a:t> </a:t>
            </a:r>
            <a:r>
              <a:rPr dirty="0" lang="en-US">
                <a:cs typeface="Tahoma" pitchFamily="34" charset="0"/>
              </a:rPr>
              <a:t>which can permit identification after death.</a:t>
            </a:r>
          </a:p>
          <a:p>
            <a:pPr algn="l" eaLnBrk="1" hangingPunct="1" rtl="0">
              <a:buClr>
                <a:srgbClr val="92D050"/>
              </a:buClr>
            </a:pPr>
            <a:endParaRPr dirty="0" lang="en-US">
              <a:cs typeface="Tahoma" pitchFamily="34" charset="0"/>
            </a:endParaRPr>
          </a:p>
          <a:p>
            <a:pPr algn="l" eaLnBrk="1" hangingPunct="1" rtl="0">
              <a:buClr>
                <a:srgbClr val="92D050"/>
              </a:buClr>
            </a:pPr>
            <a:r>
              <a:rPr dirty="0" lang="en-US">
                <a:cs typeface="Tahoma" pitchFamily="34" charset="0"/>
              </a:rPr>
              <a:t>It may give conclusions about the </a:t>
            </a:r>
            <a:r>
              <a:rPr dirty="0" lang="en-US" u="sng">
                <a:solidFill>
                  <a:srgbClr val="C00000"/>
                </a:solidFill>
                <a:cs typeface="Tahoma" pitchFamily="34" charset="0"/>
              </a:rPr>
              <a:t>cause</a:t>
            </a:r>
            <a:r>
              <a:rPr dirty="0" lang="en-US">
                <a:solidFill>
                  <a:srgbClr val="C00000"/>
                </a:solidFill>
                <a:cs typeface="Tahoma" pitchFamily="34" charset="0"/>
              </a:rPr>
              <a:t> </a:t>
            </a:r>
            <a:r>
              <a:rPr dirty="0" lang="en-US">
                <a:cs typeface="Tahoma" pitchFamily="34" charset="0"/>
              </a:rPr>
              <a:t>of death.</a:t>
            </a:r>
          </a:p>
          <a:p>
            <a:pPr algn="l" eaLnBrk="1" hangingPunct="1" rtl="0">
              <a:buClr>
                <a:srgbClr val="92D050"/>
              </a:buClr>
            </a:pPr>
            <a:endParaRPr dirty="0" lang="en-US">
              <a:cs typeface="Tahoma" pitchFamily="34" charset="0"/>
            </a:endParaRPr>
          </a:p>
          <a:p>
            <a:pPr algn="l" eaLnBrk="1" hangingPunct="1" rtl="0">
              <a:buClr>
                <a:srgbClr val="92D050"/>
              </a:buClr>
            </a:pPr>
            <a:r>
              <a:rPr dirty="0" lang="en-US">
                <a:cs typeface="Tahoma" pitchFamily="34" charset="0"/>
              </a:rPr>
              <a:t>It indicates that the </a:t>
            </a:r>
            <a:r>
              <a:rPr dirty="0" lang="en-US" u="sng">
                <a:solidFill>
                  <a:srgbClr val="C00000"/>
                </a:solidFill>
                <a:cs typeface="Tahoma" pitchFamily="34" charset="0"/>
              </a:rPr>
              <a:t>time</a:t>
            </a:r>
            <a:r>
              <a:rPr dirty="0" lang="en-US">
                <a:solidFill>
                  <a:srgbClr val="C00000"/>
                </a:solidFill>
                <a:cs typeface="Tahoma" pitchFamily="34" charset="0"/>
              </a:rPr>
              <a:t> </a:t>
            </a:r>
            <a:r>
              <a:rPr dirty="0" lang="en-US">
                <a:cs typeface="Tahoma" pitchFamily="34" charset="0"/>
              </a:rPr>
              <a:t>interval since death was </a:t>
            </a:r>
            <a:r>
              <a:rPr dirty="0" lang="en-US" u="sng">
                <a:solidFill>
                  <a:srgbClr val="C00000"/>
                </a:solidFill>
                <a:cs typeface="Tahoma" pitchFamily="34" charset="0"/>
              </a:rPr>
              <a:t>at least weeks to several months</a:t>
            </a:r>
            <a:r>
              <a:rPr dirty="0" lang="en-US">
                <a:solidFill>
                  <a:srgbClr val="C00000"/>
                </a:solidFill>
                <a:cs typeface="Tahoma" pitchFamily="34" charset="0"/>
              </a:rPr>
              <a:t>.</a:t>
            </a:r>
          </a:p>
          <a:p>
            <a:pPr algn="l" eaLnBrk="1" hangingPunct="1" rtl="0">
              <a:buClr>
                <a:srgbClr val="92D050"/>
              </a:buClr>
            </a:pPr>
            <a:endParaRPr dirty="0" lang="en-US">
              <a:cs typeface="Tahoma" pitchFamily="34" charset="0"/>
            </a:endParaRPr>
          </a:p>
          <a:p>
            <a:pPr algn="l" eaLnBrk="1" hangingPunct="1" rtl="0">
              <a:buClr>
                <a:srgbClr val="92D050"/>
              </a:buClr>
            </a:pPr>
            <a:endParaRPr dirty="0" lang="ar-EG"/>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817" name="Title 1"/>
          <p:cNvSpPr>
            <a:spLocks noGrp="1"/>
          </p:cNvSpPr>
          <p:nvPr>
            <p:ph type="title"/>
          </p:nvPr>
        </p:nvSpPr>
        <p:spPr/>
        <p:txBody>
          <a:bodyPr/>
          <a:p>
            <a:pPr algn="l" eaLnBrk="1" hangingPunct="1" indent="-457200" marL="457200">
              <a:buFont typeface="Wingdings" pitchFamily="2" charset="2"/>
              <a:buChar char="Ø"/>
            </a:pPr>
            <a:r>
              <a:rPr lang="en-US">
                <a:solidFill>
                  <a:srgbClr val="C00000"/>
                </a:solidFill>
                <a:cs typeface="Times New Roman" pitchFamily="18" charset="0"/>
              </a:rPr>
              <a:t>Immersion and burial</a:t>
            </a:r>
            <a:endParaRPr lang="ar-JO">
              <a:solidFill>
                <a:srgbClr val="C00000"/>
              </a:solidFill>
            </a:endParaRPr>
          </a:p>
        </p:txBody>
      </p:sp>
      <p:sp>
        <p:nvSpPr>
          <p:cNvPr id="1048818" name="Content Placeholder 2"/>
          <p:cNvSpPr>
            <a:spLocks noGrp="1"/>
          </p:cNvSpPr>
          <p:nvPr>
            <p:ph idx="1"/>
          </p:nvPr>
        </p:nvSpPr>
        <p:spPr>
          <a:xfrm>
            <a:off x="152400" y="1447800"/>
            <a:ext cx="8362950" cy="4852988"/>
          </a:xfrm>
        </p:spPr>
        <p:txBody>
          <a:bodyPr>
            <a:normAutofit/>
          </a:bodyPr>
          <a:p>
            <a:pPr algn="l" eaLnBrk="1" fontAlgn="auto" hangingPunct="1" indent="-274320" marL="274320" rtl="0">
              <a:spcAft>
                <a:spcPts val="0"/>
              </a:spcAft>
              <a:buFont typeface="Arial" pitchFamily="34" charset="0"/>
              <a:buChar char="•"/>
            </a:pPr>
            <a:r>
              <a:rPr dirty="0" lang="en-US"/>
              <a:t>Immersion in water or burial will slow the process of decomposition</a:t>
            </a:r>
          </a:p>
          <a:p>
            <a:pPr algn="l" eaLnBrk="1" fontAlgn="auto" hangingPunct="1" indent="-274320" marL="274320" rtl="0">
              <a:spcAft>
                <a:spcPts val="0"/>
              </a:spcAft>
              <a:buFont typeface="Arial" pitchFamily="34" charset="0"/>
              <a:buChar char="•"/>
            </a:pPr>
            <a:endParaRPr dirty="0" lang="en-US"/>
          </a:p>
          <a:p>
            <a:pPr algn="l" eaLnBrk="1" fontAlgn="auto" hangingPunct="1" indent="-274320" marL="274320" rtl="0">
              <a:spcAft>
                <a:spcPts val="0"/>
              </a:spcAft>
              <a:buFont typeface="Arial" pitchFamily="34" charset="0"/>
              <a:buChar char="•"/>
            </a:pPr>
            <a:r>
              <a:rPr dirty="0" lang="en-US"/>
              <a:t>Body in air will decompose </a:t>
            </a:r>
            <a:r>
              <a:rPr dirty="0" lang="en-US">
                <a:solidFill>
                  <a:srgbClr val="C00000"/>
                </a:solidFill>
              </a:rPr>
              <a:t>twice </a:t>
            </a:r>
            <a:r>
              <a:rPr dirty="0" lang="en-US"/>
              <a:t>as fast as a body in water and </a:t>
            </a:r>
            <a:r>
              <a:rPr dirty="0" lang="en-US">
                <a:solidFill>
                  <a:srgbClr val="C00000"/>
                </a:solidFill>
              </a:rPr>
              <a:t>four</a:t>
            </a:r>
            <a:r>
              <a:rPr dirty="0" lang="en-US">
                <a:solidFill>
                  <a:srgbClr val="00B050"/>
                </a:solidFill>
              </a:rPr>
              <a:t> </a:t>
            </a:r>
            <a:r>
              <a:rPr dirty="0" lang="en-US">
                <a:solidFill>
                  <a:srgbClr val="C00000"/>
                </a:solidFill>
              </a:rPr>
              <a:t>times</a:t>
            </a:r>
            <a:r>
              <a:rPr dirty="0" lang="en-US">
                <a:solidFill>
                  <a:srgbClr val="00B050"/>
                </a:solidFill>
              </a:rPr>
              <a:t> </a:t>
            </a:r>
            <a:r>
              <a:rPr dirty="0" lang="en-US"/>
              <a:t>as fast as a body under the ground</a:t>
            </a:r>
          </a:p>
          <a:p>
            <a:pPr algn="l" eaLnBrk="1" fontAlgn="auto" hangingPunct="1" indent="-274320" marL="274320" rtl="0">
              <a:spcAft>
                <a:spcPts val="0"/>
              </a:spcAft>
              <a:buFont typeface="Arial" pitchFamily="34" charset="0"/>
              <a:buChar char="•"/>
            </a:pPr>
            <a:endParaRPr dirty="0" lang="en-US"/>
          </a:p>
          <a:p>
            <a:pPr algn="l" eaLnBrk="1" fontAlgn="auto" hangingPunct="1" indent="-274320" marL="274320" rtl="0">
              <a:spcAft>
                <a:spcPts val="0"/>
              </a:spcAft>
              <a:buFont typeface="Arial" pitchFamily="34" charset="0"/>
              <a:buChar char="•"/>
            </a:pPr>
            <a:r>
              <a:rPr dirty="0" lang="en-US"/>
              <a:t>The first change that affects the body in water is </a:t>
            </a:r>
            <a:r>
              <a:rPr dirty="0" lang="en-US">
                <a:solidFill>
                  <a:srgbClr val="C00000"/>
                </a:solidFill>
              </a:rPr>
              <a:t>the loss of epidermis</a:t>
            </a:r>
            <a:r>
              <a:rPr dirty="0" lang="en-US"/>
              <a:t>. Gaseous decomposition progresses and the bloated body is often lifted to the surface by these gases, most commonly at about 1 week but this time is extremely variable </a:t>
            </a:r>
            <a:endParaRPr dirty="0" lang="ar-JO"/>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618" name="Content Placeholder 2"/>
          <p:cNvSpPr>
            <a:spLocks noGrp="1"/>
          </p:cNvSpPr>
          <p:nvPr>
            <p:ph idx="1"/>
          </p:nvPr>
        </p:nvSpPr>
        <p:spPr>
          <a:xfrm>
            <a:off x="228600" y="381000"/>
            <a:ext cx="7772400" cy="5715000"/>
          </a:xfrm>
        </p:spPr>
        <p:txBody>
          <a:bodyPr>
            <a:normAutofit fontScale="95000" lnSpcReduction="10000"/>
          </a:bodyPr>
          <a:p>
            <a:pPr algn="l" lvl="1" rtl="0">
              <a:lnSpc>
                <a:spcPct val="120000"/>
              </a:lnSpc>
              <a:buFont typeface="Arial" pitchFamily="34" charset="0"/>
              <a:buChar char="•"/>
            </a:pPr>
            <a:r>
              <a:rPr dirty="0" lang="en-US">
                <a:cs typeface="Calibri" pitchFamily="34" charset="0"/>
              </a:rPr>
              <a:t>In the absence of circulation and respiration, different cells die their molecular deaths at different times after the somatic death.</a:t>
            </a:r>
          </a:p>
          <a:p>
            <a:pPr algn="l" lvl="1" rtl="0">
              <a:lnSpc>
                <a:spcPct val="120000"/>
              </a:lnSpc>
              <a:buFont typeface="Arial" pitchFamily="34" charset="0"/>
              <a:buChar char="•"/>
            </a:pPr>
            <a:r>
              <a:rPr dirty="0" lang="en-US">
                <a:cs typeface="Calibri" pitchFamily="34" charset="0"/>
              </a:rPr>
              <a:t> Death of the brain cells stand first that are most sensitive to oxygen deprivation and therefore usually begin to die within about 5 minutes of somatic death.</a:t>
            </a:r>
          </a:p>
          <a:p>
            <a:pPr algn="l" lvl="1" rtl="0">
              <a:lnSpc>
                <a:spcPct val="120000"/>
              </a:lnSpc>
              <a:buFont typeface="Arial" pitchFamily="34" charset="0"/>
              <a:buChar char="•"/>
            </a:pPr>
            <a:r>
              <a:rPr dirty="0" lang="en-US">
                <a:cs typeface="Calibri" pitchFamily="34" charset="0"/>
              </a:rPr>
              <a:t> Then may come the organs like lungs, liver, kidneys and heart, which need to be removed for transplantation at the earliest possible, maximally within about an hour.</a:t>
            </a:r>
          </a:p>
          <a:p>
            <a:pPr algn="l" lvl="1" rtl="0">
              <a:lnSpc>
                <a:spcPct val="120000"/>
              </a:lnSpc>
              <a:buFont typeface="Arial" pitchFamily="34" charset="0"/>
              <a:buChar char="•"/>
            </a:pPr>
            <a:r>
              <a:rPr dirty="0" lang="en-US">
                <a:cs typeface="Calibri" pitchFamily="34" charset="0"/>
              </a:rPr>
              <a:t> The striped muscles can survive for hours and tissues like hair and nails for days.</a:t>
            </a:r>
          </a:p>
          <a:p>
            <a:pPr algn="l" lvl="1" rtl="0">
              <a:lnSpc>
                <a:spcPct val="120000"/>
              </a:lnSpc>
              <a:buFont typeface="Arial" pitchFamily="34" charset="0"/>
              <a:buChar char="•"/>
            </a:pPr>
            <a:r>
              <a:rPr dirty="0" lang="en-US">
                <a:cs typeface="Calibri" pitchFamily="34" charset="0"/>
              </a:rPr>
              <a:t> Practically speaking, the organs like lungs, liver, kidneys and heart, etc. Have to be removed for the purposes of transplantation even before occurrence of somatic death by maintaining the donor on artificial aids after declaration of the brain-stem death because any lack of oxygenated blood-supply will soon make them unsuitable for transplantation purposes</a:t>
            </a:r>
            <a:r>
              <a:rPr dirty="0" lang="en-US">
                <a:latin typeface="Calibri" pitchFamily="34" charset="0"/>
                <a:cs typeface="Calibri" pitchFamily="34" charset="0"/>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8819" name="Title 1"/>
          <p:cNvSpPr>
            <a:spLocks noGrp="1"/>
          </p:cNvSpPr>
          <p:nvPr>
            <p:ph type="title"/>
          </p:nvPr>
        </p:nvSpPr>
        <p:spPr>
          <a:xfrm>
            <a:off x="381000" y="152400"/>
            <a:ext cx="7620000" cy="1143000"/>
          </a:xfrm>
        </p:spPr>
        <p:txBody>
          <a:bodyPr/>
          <a:p>
            <a:pPr algn="ctr" eaLnBrk="1" hangingPunct="1"/>
            <a:r>
              <a:rPr dirty="0" lang="en-US" err="1">
                <a:solidFill>
                  <a:srgbClr val="C00000"/>
                </a:solidFill>
                <a:latin typeface="+mn-lt"/>
              </a:rPr>
              <a:t>Skeletelization</a:t>
            </a:r>
            <a:endParaRPr dirty="0" lang="ar-EG">
              <a:solidFill>
                <a:srgbClr val="C00000"/>
              </a:solidFill>
              <a:latin typeface="+mn-lt"/>
            </a:endParaRPr>
          </a:p>
        </p:txBody>
      </p:sp>
      <p:sp>
        <p:nvSpPr>
          <p:cNvPr id="1048820" name="Content Placeholder 2"/>
          <p:cNvSpPr>
            <a:spLocks noGrp="1"/>
          </p:cNvSpPr>
          <p:nvPr>
            <p:ph idx="1"/>
          </p:nvPr>
        </p:nvSpPr>
        <p:spPr>
          <a:xfrm>
            <a:off x="301625" y="1527175"/>
            <a:ext cx="8504238" cy="4572000"/>
          </a:xfrm>
        </p:spPr>
        <p:txBody>
          <a:bodyPr>
            <a:normAutofit/>
          </a:bodyPr>
          <a:p>
            <a:pPr algn="l" eaLnBrk="1" fontAlgn="auto" hangingPunct="1" indent="-320040" marL="320040" rtl="0">
              <a:spcAft>
                <a:spcPts val="0"/>
              </a:spcAft>
              <a:buClr>
                <a:srgbClr val="92D050"/>
              </a:buClr>
              <a:buFont typeface="Wingdings"/>
              <a:buChar char=""/>
            </a:pPr>
            <a:r>
              <a:rPr dirty="0" lang="en-US">
                <a:cs typeface="Tahoma" pitchFamily="34" charset="0"/>
              </a:rPr>
              <a:t>The </a:t>
            </a:r>
            <a:r>
              <a:rPr b="1" dirty="0" lang="en-US">
                <a:cs typeface="Tahoma" pitchFamily="34" charset="0"/>
              </a:rPr>
              <a:t>environment</a:t>
            </a:r>
            <a:r>
              <a:rPr dirty="0" lang="en-US">
                <a:cs typeface="Tahoma" pitchFamily="34" charset="0"/>
              </a:rPr>
              <a:t> is </a:t>
            </a:r>
            <a:r>
              <a:rPr b="1" dirty="0" lang="en-US">
                <a:cs typeface="Tahoma" pitchFamily="34" charset="0"/>
              </a:rPr>
              <a:t>more important </a:t>
            </a:r>
            <a:r>
              <a:rPr dirty="0" lang="en-US">
                <a:cs typeface="Tahoma" pitchFamily="34" charset="0"/>
              </a:rPr>
              <a:t>than the </a:t>
            </a:r>
            <a:r>
              <a:rPr b="1" dirty="0" lang="en-US">
                <a:cs typeface="Tahoma" pitchFamily="34" charset="0"/>
              </a:rPr>
              <a:t>time</a:t>
            </a:r>
            <a:r>
              <a:rPr dirty="0" lang="en-US">
                <a:cs typeface="Tahoma" pitchFamily="34" charset="0"/>
              </a:rPr>
              <a:t> in this process.</a:t>
            </a:r>
          </a:p>
          <a:p>
            <a:pPr algn="l" eaLnBrk="1" fontAlgn="auto" hangingPunct="1" indent="-320040" marL="320040" rtl="0">
              <a:spcAft>
                <a:spcPts val="0"/>
              </a:spcAft>
              <a:buClr>
                <a:srgbClr val="92D050"/>
              </a:buClr>
              <a:buFont typeface="Wingdings"/>
              <a:buChar char=""/>
            </a:pPr>
            <a:r>
              <a:rPr dirty="0" lang="en-US">
                <a:cs typeface="Tahoma" pitchFamily="34" charset="0"/>
              </a:rPr>
              <a:t>12-18 months: </a:t>
            </a:r>
            <a:r>
              <a:rPr dirty="0" lang="en-US"/>
              <a:t>soft tissues will be absent</a:t>
            </a:r>
          </a:p>
          <a:p>
            <a:pPr algn="l" eaLnBrk="1" fontAlgn="auto" hangingPunct="1" indent="-274320" lvl="1" marL="640080" rtl="0">
              <a:spcAft>
                <a:spcPts val="0"/>
              </a:spcAft>
              <a:buClr>
                <a:srgbClr val="92D050"/>
              </a:buClr>
              <a:buFont typeface="Wingdings 2"/>
              <a:buChar char=""/>
            </a:pPr>
            <a:r>
              <a:rPr dirty="0" lang="en-US"/>
              <a:t>Tendons, ligaments, hair and nails will be identifiable for some time after that</a:t>
            </a:r>
          </a:p>
          <a:p>
            <a:pPr algn="l" eaLnBrk="1" fontAlgn="auto" hangingPunct="1" indent="-320040" marL="320040" rtl="0">
              <a:spcAft>
                <a:spcPts val="0"/>
              </a:spcAft>
              <a:buClr>
                <a:srgbClr val="92D050"/>
              </a:buClr>
              <a:buFont typeface="Wingdings"/>
              <a:buChar char=""/>
            </a:pPr>
            <a:r>
              <a:rPr dirty="0" lang="en-US">
                <a:cs typeface="Tahoma" pitchFamily="34" charset="0"/>
              </a:rPr>
              <a:t>after 3 yrs: </a:t>
            </a:r>
            <a:r>
              <a:rPr dirty="0" lang="en-US"/>
              <a:t>the bones will be bare and disarticulated</a:t>
            </a:r>
            <a:endParaRPr dirty="0" lang="en-US">
              <a:cs typeface="Tahoma" pitchFamily="34" charset="0"/>
            </a:endParaRPr>
          </a:p>
          <a:p>
            <a:pPr algn="l" eaLnBrk="1" fontAlgn="auto" hangingPunct="1" indent="-320040" marL="320040" rtl="0">
              <a:spcAft>
                <a:spcPts val="0"/>
              </a:spcAft>
              <a:buClr>
                <a:srgbClr val="92D050"/>
              </a:buClr>
              <a:buFont typeface="Wingdings"/>
              <a:buChar char=""/>
            </a:pPr>
            <a:r>
              <a:rPr dirty="0" lang="en-US">
                <a:cs typeface="Tahoma" pitchFamily="34" charset="0"/>
              </a:rPr>
              <a:t>In </a:t>
            </a:r>
            <a:r>
              <a:rPr dirty="0" lang="en-US" u="sng">
                <a:cs typeface="Tahoma" pitchFamily="34" charset="0"/>
              </a:rPr>
              <a:t>temperate zones</a:t>
            </a:r>
            <a:r>
              <a:rPr dirty="0" lang="en-US">
                <a:cs typeface="Tahoma" pitchFamily="34" charset="0"/>
              </a:rPr>
              <a:t> the bones will remain solid &amp; heavy with the preservation of </a:t>
            </a:r>
            <a:r>
              <a:rPr b="1" dirty="0" lang="en-US">
                <a:cs typeface="Tahoma" pitchFamily="34" charset="0"/>
              </a:rPr>
              <a:t>bone marrow </a:t>
            </a:r>
            <a:r>
              <a:rPr dirty="0" lang="en-US">
                <a:cs typeface="Tahoma" pitchFamily="34" charset="0"/>
              </a:rPr>
              <a:t>in long bones for a number of years, </a:t>
            </a:r>
            <a:r>
              <a:rPr dirty="0" lang="en-US"/>
              <a:t>that can sometimes be suitable for specialist DNA analysis</a:t>
            </a:r>
          </a:p>
          <a:p>
            <a:pPr algn="l" eaLnBrk="1" fontAlgn="auto" hangingPunct="1" indent="-320040" marL="320040" rtl="0">
              <a:spcAft>
                <a:spcPts val="0"/>
              </a:spcAft>
              <a:buClr>
                <a:srgbClr val="92D050"/>
              </a:buClr>
              <a:buFont typeface="Wingdings"/>
              <a:buChar char=""/>
            </a:pPr>
            <a:endParaRPr dirty="0" lang="en-US">
              <a:cs typeface="Tahoma" pitchFamily="34" charset="0"/>
            </a:endParaRPr>
          </a:p>
          <a:p>
            <a:pPr algn="l" eaLnBrk="1" fontAlgn="auto" hangingPunct="1" indent="-320040" marL="320040" rtl="0">
              <a:spcAft>
                <a:spcPts val="0"/>
              </a:spcAft>
              <a:buClr>
                <a:srgbClr val="92D050"/>
              </a:buClr>
              <a:buFont typeface="Wingdings"/>
              <a:buChar char=""/>
            </a:pPr>
            <a:r>
              <a:rPr dirty="0" lang="en-US">
                <a:cs typeface="Tahoma" pitchFamily="34" charset="0"/>
              </a:rPr>
              <a:t>After 40-50 years:</a:t>
            </a:r>
          </a:p>
          <a:p>
            <a:pPr algn="l" eaLnBrk="1" fontAlgn="auto" hangingPunct="1" indent="-274320" lvl="1" marL="640080" rtl="0">
              <a:spcAft>
                <a:spcPts val="0"/>
              </a:spcAft>
              <a:buClr>
                <a:srgbClr val="92D050"/>
              </a:buClr>
              <a:buFont typeface="Wingdings 2"/>
              <a:buChar char=""/>
            </a:pPr>
            <a:r>
              <a:rPr dirty="0" lang="en-US">
                <a:cs typeface="Tahoma" pitchFamily="34" charset="0"/>
              </a:rPr>
              <a:t>Bone surface becomes dry &amp; brittle</a:t>
            </a:r>
          </a:p>
          <a:p>
            <a:pPr algn="l" eaLnBrk="1" fontAlgn="auto" hangingPunct="1" indent="-274320" lvl="1" marL="640080" rtl="0">
              <a:spcAft>
                <a:spcPts val="0"/>
              </a:spcAft>
              <a:buClr>
                <a:srgbClr val="92D050"/>
              </a:buClr>
              <a:buFont typeface="Wingdings 2"/>
              <a:buChar char=""/>
            </a:pPr>
            <a:r>
              <a:rPr dirty="0" lang="en-US">
                <a:cs typeface="Tahoma" pitchFamily="34" charset="0"/>
              </a:rPr>
              <a:t>marrow cavity will be empty.</a:t>
            </a:r>
          </a:p>
          <a:p>
            <a:pPr algn="l" eaLnBrk="1" fontAlgn="auto" hangingPunct="1" indent="-320040" marL="320040" rtl="0">
              <a:spcAft>
                <a:spcPts val="0"/>
              </a:spcAft>
              <a:buClr>
                <a:srgbClr val="92D050"/>
              </a:buClr>
              <a:buFont typeface="Wingdings"/>
              <a:buChar char=""/>
            </a:pPr>
            <a:endParaRPr dirty="0" lang="en-US">
              <a:cs typeface="Tahoma" pitchFamily="34" charset="0"/>
            </a:endParaRPr>
          </a:p>
          <a:p>
            <a:pPr algn="l" eaLnBrk="1" fontAlgn="auto" hangingPunct="1" indent="-320040" marL="320040" rtl="0">
              <a:spcAft>
                <a:spcPts val="0"/>
              </a:spcAft>
              <a:buClr>
                <a:srgbClr val="92D050"/>
              </a:buClr>
              <a:buFont typeface="Wingdings"/>
              <a:buChar char=""/>
            </a:pPr>
            <a:endParaRPr dirty="0" lang="ar-EG"/>
          </a:p>
        </p:txBody>
      </p:sp>
      <p:pic>
        <p:nvPicPr>
          <p:cNvPr id="2097179" name="Picture 4" descr="skeleton in grave (not from Enderby dig"/>
          <p:cNvPicPr>
            <a:picLocks noChangeAspect="1" noChangeArrowheads="1"/>
          </p:cNvPicPr>
          <p:nvPr/>
        </p:nvPicPr>
        <p:blipFill>
          <a:blip xmlns:r="http://schemas.openxmlformats.org/officeDocument/2006/relationships" r:embed="rId1" cstate="print"/>
          <a:srcRect/>
          <a:stretch>
            <a:fillRect/>
          </a:stretch>
        </p:blipFill>
        <p:spPr bwMode="auto">
          <a:xfrm>
            <a:off x="5486400" y="4495800"/>
            <a:ext cx="3176588" cy="2135188"/>
          </a:xfrm>
          <a:prstGeom prst="rect"/>
          <a:noFill/>
          <a:ln w="9525">
            <a:noFill/>
            <a:miter lim="800000"/>
            <a:headEnd/>
            <a:tailEnd/>
          </a:ln>
        </p:spPr>
      </p:pic>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sp>
        <p:nvSpPr>
          <p:cNvPr id="1048821" name="Title 1"/>
          <p:cNvSpPr>
            <a:spLocks noGrp="1"/>
          </p:cNvSpPr>
          <p:nvPr>
            <p:ph type="title"/>
          </p:nvPr>
        </p:nvSpPr>
        <p:spPr>
          <a:xfrm>
            <a:off x="533400" y="381000"/>
            <a:ext cx="8382000" cy="914400"/>
          </a:xfrm>
        </p:spPr>
        <p:txBody>
          <a:bodyPr>
            <a:scene3d>
              <a:camera prst="orthographicFront"/>
              <a:lightRig dir="tl" rig="flat">
                <a:rot lat="0" lon="0" rev="6600000"/>
              </a:lightRig>
            </a:scene3d>
            <a:sp3d extrusionH="25400" contourW="8890">
              <a:bevelT w="38100" h="31750"/>
              <a:contourClr>
                <a:schemeClr val="accent2">
                  <a:shade val="75000"/>
                </a:schemeClr>
              </a:contourClr>
            </a:sp3d>
          </a:bodyPr>
          <a:p>
            <a:pPr eaLnBrk="1" hangingPunct="1"/>
            <a:r>
              <a:rPr b="1" dirty="0" lang="en-US" spc="0">
                <a:ln w="11430"/>
                <a:solidFill>
                  <a:srgbClr val="C00000"/>
                </a:solidFill>
                <a:effectLst>
                  <a:outerShdw algn="tl" blurRad="50800" dir="5460000" dist="39000">
                    <a:srgbClr val="000000">
                      <a:alpha val="38000"/>
                    </a:srgbClr>
                  </a:outerShdw>
                </a:effectLst>
                <a:latin typeface="+mn-lt"/>
              </a:rPr>
              <a:t>Estimating the Time of Death</a:t>
            </a:r>
            <a:endParaRPr b="1" dirty="0" lang="ar-JO" spc="0">
              <a:ln w="11430"/>
              <a:solidFill>
                <a:srgbClr val="C00000"/>
              </a:solidFill>
              <a:effectLst>
                <a:outerShdw algn="tl" blurRad="50800" dir="5460000" dist="39000">
                  <a:srgbClr val="000000">
                    <a:alpha val="38000"/>
                  </a:srgbClr>
                </a:outerShdw>
              </a:effectLst>
              <a:latin typeface="+mn-lt"/>
            </a:endParaRPr>
          </a:p>
        </p:txBody>
      </p:sp>
      <p:sp>
        <p:nvSpPr>
          <p:cNvPr id="1048822" name="Content Placeholder 2"/>
          <p:cNvSpPr>
            <a:spLocks noGrp="1"/>
          </p:cNvSpPr>
          <p:nvPr>
            <p:ph idx="1"/>
          </p:nvPr>
        </p:nvSpPr>
        <p:spPr>
          <a:xfrm>
            <a:off x="301625" y="1527175"/>
            <a:ext cx="8080375" cy="4572000"/>
          </a:xfrm>
        </p:spPr>
        <p:txBody>
          <a:bodyPr/>
          <a:p>
            <a:pPr algn="l" eaLnBrk="1" hangingPunct="1" rtl="0">
              <a:buClr>
                <a:srgbClr val="0070C0"/>
              </a:buClr>
            </a:pPr>
            <a:r>
              <a:rPr dirty="0" lang="en-US"/>
              <a:t>Unfortunately, all methods now in use to determine the time of death are to a degree unreliable and inaccurate. They usually give vague or answers </a:t>
            </a:r>
          </a:p>
          <a:p>
            <a:pPr algn="l" eaLnBrk="1" hangingPunct="1" rtl="0">
              <a:buClr>
                <a:srgbClr val="0070C0"/>
              </a:buClr>
            </a:pPr>
            <a:endParaRPr dirty="0" lang="en-US"/>
          </a:p>
          <a:p>
            <a:pPr algn="l" eaLnBrk="1" hangingPunct="1" rtl="0">
              <a:buClr>
                <a:srgbClr val="0070C0"/>
              </a:buClr>
            </a:pPr>
            <a:r>
              <a:rPr dirty="0" lang="en-US"/>
              <a:t>The longer the postmortem interval, the less precise the estimate of the interval</a:t>
            </a:r>
          </a:p>
          <a:p>
            <a:pPr algn="l" eaLnBrk="1" hangingPunct="1" rtl="0">
              <a:buClr>
                <a:srgbClr val="0070C0"/>
              </a:buClr>
            </a:pPr>
            <a:endParaRPr dirty="0" lang="ar-JO"/>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8823" name="Title 1"/>
          <p:cNvSpPr>
            <a:spLocks noGrp="1"/>
          </p:cNvSpPr>
          <p:nvPr>
            <p:ph type="title"/>
          </p:nvPr>
        </p:nvSpPr>
        <p:spPr/>
        <p:txBody>
          <a:bodyPr>
            <a:noAutofit/>
            <a:scene3d>
              <a:camera prst="orthographicFront"/>
              <a:lightRig dir="tl" rig="flat">
                <a:rot lat="0" lon="0" rev="6600000"/>
              </a:lightRig>
            </a:scene3d>
            <a:sp3d extrusionH="25400" contourW="8890">
              <a:bevelT w="38100" h="31750"/>
              <a:contourClr>
                <a:schemeClr val="accent2">
                  <a:shade val="75000"/>
                </a:schemeClr>
              </a:contourClr>
            </a:sp3d>
          </a:bodyPr>
          <a:p>
            <a:pPr eaLnBrk="1" fontAlgn="auto" hangingPunct="1">
              <a:spcAft>
                <a:spcPts val="0"/>
              </a:spcAft>
            </a:pPr>
            <a:r>
              <a:rPr b="1" dirty="0" sz="4200" lang="en-US" spc="0">
                <a:ln w="11430"/>
                <a:solidFill>
                  <a:srgbClr val="C00000"/>
                </a:solidFill>
                <a:effectLst>
                  <a:outerShdw algn="tl" blurRad="50800" dir="5460000" dist="39000">
                    <a:srgbClr val="000000">
                      <a:alpha val="38000"/>
                    </a:srgbClr>
                  </a:outerShdw>
                </a:effectLst>
                <a:latin typeface="+mn-lt"/>
              </a:rPr>
              <a:t>Estimating the Time of Death</a:t>
            </a:r>
            <a:endParaRPr b="1" dirty="0" sz="4200" lang="ar-EG" spc="0">
              <a:ln w="11430"/>
              <a:solidFill>
                <a:srgbClr val="C00000"/>
              </a:solidFill>
              <a:effectLst>
                <a:outerShdw algn="tl" blurRad="50800" dir="5460000" dist="39000">
                  <a:srgbClr val="000000">
                    <a:alpha val="38000"/>
                  </a:srgbClr>
                </a:outerShdw>
              </a:effectLst>
              <a:latin typeface="+mn-lt"/>
            </a:endParaRPr>
          </a:p>
        </p:txBody>
      </p:sp>
      <p:sp>
        <p:nvSpPr>
          <p:cNvPr id="1048824" name="Content Placeholder 2"/>
          <p:cNvSpPr>
            <a:spLocks noGrp="1"/>
          </p:cNvSpPr>
          <p:nvPr>
            <p:ph idx="1"/>
          </p:nvPr>
        </p:nvSpPr>
        <p:spPr>
          <a:xfrm>
            <a:off x="301625" y="1527175"/>
            <a:ext cx="8504238" cy="4572000"/>
          </a:xfrm>
        </p:spPr>
        <p:txBody>
          <a:bodyPr>
            <a:normAutofit/>
          </a:bodyPr>
          <a:p>
            <a:pPr algn="l" eaLnBrk="1" hangingPunct="1" indent="-319088" marL="319088" rtl="0">
              <a:buFont typeface="Wingdings" pitchFamily="2" charset="2"/>
              <a:buChar char=""/>
            </a:pPr>
            <a:r>
              <a:rPr b="1" dirty="0" lang="en-US">
                <a:cs typeface="Tahoma" pitchFamily="34" charset="0"/>
              </a:rPr>
              <a:t>Core body temperature</a:t>
            </a:r>
            <a:r>
              <a:rPr dirty="0" lang="en-US">
                <a:cs typeface="Tahoma" pitchFamily="34" charset="0"/>
              </a:rPr>
              <a:t>:</a:t>
            </a:r>
          </a:p>
          <a:p>
            <a:pPr algn="l" eaLnBrk="1" hangingPunct="1" lvl="1" marL="639763" rtl="0">
              <a:buFont typeface="Wingdings 2" pitchFamily="18" charset="2"/>
              <a:buChar char=""/>
            </a:pPr>
            <a:r>
              <a:rPr dirty="0" lang="en-US">
                <a:cs typeface="Tahoma" pitchFamily="34" charset="0"/>
              </a:rPr>
              <a:t>the </a:t>
            </a:r>
            <a:r>
              <a:rPr dirty="0" lang="en-US" u="sng">
                <a:cs typeface="Tahoma" pitchFamily="34" charset="0"/>
              </a:rPr>
              <a:t>best</a:t>
            </a:r>
            <a:r>
              <a:rPr dirty="0" lang="en-US">
                <a:cs typeface="Tahoma" pitchFamily="34" charset="0"/>
              </a:rPr>
              <a:t> and the most commonly used</a:t>
            </a:r>
          </a:p>
          <a:p>
            <a:pPr algn="l" eaLnBrk="1" hangingPunct="1" indent="-319088" marL="319088" rtl="0">
              <a:buFont typeface="Wingdings" pitchFamily="2" charset="2"/>
              <a:buChar char=""/>
            </a:pPr>
            <a:r>
              <a:rPr b="1" dirty="0" lang="en-US">
                <a:cs typeface="Tahoma" pitchFamily="34" charset="0"/>
              </a:rPr>
              <a:t>Rigor mortis</a:t>
            </a:r>
            <a:endParaRPr dirty="0" lang="en-US">
              <a:cs typeface="Tahoma" pitchFamily="34" charset="0"/>
            </a:endParaRPr>
          </a:p>
          <a:p>
            <a:pPr algn="l" eaLnBrk="1" hangingPunct="1" indent="-319088" marL="319088" rtl="0">
              <a:buFont typeface="Wingdings" pitchFamily="2" charset="2"/>
              <a:buChar char=""/>
            </a:pPr>
            <a:r>
              <a:rPr b="1" dirty="0" lang="en-US">
                <a:cs typeface="Tahoma" pitchFamily="34" charset="0"/>
              </a:rPr>
              <a:t>Hypostasis: </a:t>
            </a:r>
          </a:p>
          <a:p>
            <a:pPr algn="l" eaLnBrk="1" hangingPunct="1" lvl="1" marL="639763" rtl="0">
              <a:buFont typeface="Wingdings 2" pitchFamily="18" charset="2"/>
              <a:buChar char=""/>
            </a:pPr>
            <a:r>
              <a:rPr dirty="0" lang="en-US">
                <a:cs typeface="Tahoma" pitchFamily="34" charset="0"/>
              </a:rPr>
              <a:t>complete after 6 hrs.</a:t>
            </a:r>
          </a:p>
          <a:p>
            <a:pPr algn="l" eaLnBrk="1" hangingPunct="1" indent="-319088" marL="319088" rtl="0">
              <a:buFont typeface="Wingdings" pitchFamily="2" charset="2"/>
              <a:buChar char=""/>
            </a:pPr>
            <a:r>
              <a:rPr b="1" dirty="0" lang="en-US"/>
              <a:t>Chemical changes in vitreous</a:t>
            </a:r>
            <a:endParaRPr b="1" dirty="0" lang="en-US">
              <a:cs typeface="Tahoma" pitchFamily="34" charset="0"/>
            </a:endParaRPr>
          </a:p>
          <a:p>
            <a:pPr algn="l" eaLnBrk="1" hangingPunct="1" lvl="1" marL="639763" rtl="0">
              <a:buFont typeface="Wingdings 2" pitchFamily="18" charset="2"/>
              <a:buChar char=""/>
            </a:pPr>
            <a:r>
              <a:rPr dirty="0" lang="en-US"/>
              <a:t>as time since death increases, so does the K conc.</a:t>
            </a:r>
          </a:p>
          <a:p>
            <a:pPr algn="l" eaLnBrk="1" hangingPunct="1" indent="-319088" marL="319088" rtl="0">
              <a:buFont typeface="Wingdings" pitchFamily="2" charset="2"/>
              <a:buChar char=""/>
            </a:pPr>
            <a:r>
              <a:rPr b="1" dirty="0" lang="en-US">
                <a:cs typeface="Tahoma" pitchFamily="34" charset="0"/>
              </a:rPr>
              <a:t>Eye pressure: </a:t>
            </a:r>
          </a:p>
          <a:p>
            <a:pPr algn="l" eaLnBrk="1" hangingPunct="1" lvl="1" marL="639763" rtl="0">
              <a:buFont typeface="Wingdings 2" pitchFamily="18" charset="2"/>
              <a:buChar char=""/>
            </a:pPr>
            <a:r>
              <a:rPr dirty="0" lang="en-US">
                <a:cs typeface="Tahoma" pitchFamily="34" charset="0"/>
              </a:rPr>
              <a:t>eye balls become softer, and less fluid pressure in the first 3 hrs</a:t>
            </a:r>
            <a:endParaRPr dirty="0" lang="en-US"/>
          </a:p>
          <a:p>
            <a:pPr algn="l" eaLnBrk="1" hangingPunct="1" indent="-319088" marL="319088" rtl="0">
              <a:buFont typeface="Wingdings" pitchFamily="2" charset="2"/>
              <a:buChar char=""/>
            </a:pPr>
            <a:endParaRPr dirty="0" lang="en-US">
              <a:cs typeface="Tahoma" pitchFamily="34" charset="0"/>
            </a:endParaRPr>
          </a:p>
          <a:p>
            <a:pPr algn="l" eaLnBrk="1" hangingPunct="1" indent="-319088" marL="319088" rtl="0">
              <a:buFont typeface="Wingdings" pitchFamily="2" charset="2"/>
              <a:buChar char=""/>
            </a:pPr>
            <a:endParaRPr dirty="0" lang="ar-EG"/>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sp>
        <p:nvSpPr>
          <p:cNvPr id="1048825" name="Content Placeholder 2"/>
          <p:cNvSpPr>
            <a:spLocks noGrp="1"/>
          </p:cNvSpPr>
          <p:nvPr>
            <p:ph idx="1"/>
          </p:nvPr>
        </p:nvSpPr>
        <p:spPr>
          <a:xfrm>
            <a:off x="304800" y="304800"/>
            <a:ext cx="8196263" cy="5489575"/>
          </a:xfrm>
        </p:spPr>
        <p:txBody>
          <a:bodyPr>
            <a:normAutofit/>
          </a:bodyPr>
          <a:p>
            <a:pPr algn="l" eaLnBrk="1" hangingPunct="1" indent="-319088" marL="319088" rtl="0">
              <a:buFont typeface="Wingdings" pitchFamily="2" charset="2"/>
              <a:buChar char=""/>
            </a:pPr>
            <a:r>
              <a:rPr b="1" dirty="0" lang="en-US">
                <a:cs typeface="Tahoma" pitchFamily="34" charset="0"/>
              </a:rPr>
              <a:t>Gastric emptying</a:t>
            </a:r>
            <a:r>
              <a:rPr dirty="0" lang="en-US">
                <a:cs typeface="Tahoma" pitchFamily="34" charset="0"/>
              </a:rPr>
              <a:t>: </a:t>
            </a:r>
          </a:p>
          <a:p>
            <a:pPr algn="l" eaLnBrk="1" hangingPunct="1" lvl="1" marL="639763" rtl="0">
              <a:buFont typeface="Wingdings 2" pitchFamily="18" charset="2"/>
              <a:buChar char=""/>
            </a:pPr>
            <a:r>
              <a:rPr dirty="0" lang="en-US">
                <a:cs typeface="Tahoma" pitchFamily="34" charset="0"/>
              </a:rPr>
              <a:t>depend on type of meal and emotional status.</a:t>
            </a:r>
          </a:p>
          <a:p>
            <a:pPr algn="l" eaLnBrk="1" hangingPunct="1" indent="-319088" marL="319088" rtl="0">
              <a:buFont typeface="Wingdings" pitchFamily="2" charset="2"/>
              <a:buChar char=""/>
            </a:pPr>
            <a:r>
              <a:rPr b="1" dirty="0" lang="en-US">
                <a:cs typeface="Tahoma" pitchFamily="34" charset="0"/>
              </a:rPr>
              <a:t>The entomology of dead:</a:t>
            </a:r>
          </a:p>
          <a:p>
            <a:pPr algn="l" eaLnBrk="1" hangingPunct="1" lvl="1" marL="639763" rtl="0">
              <a:buFont typeface="Wingdings 2" pitchFamily="18" charset="2"/>
              <a:buChar char=""/>
            </a:pPr>
            <a:r>
              <a:rPr dirty="0" lang="en-US" u="sng">
                <a:cs typeface="Tahoma" pitchFamily="34" charset="0"/>
              </a:rPr>
              <a:t>Studying insects</a:t>
            </a:r>
            <a:r>
              <a:rPr dirty="0" lang="en-US">
                <a:cs typeface="Tahoma" pitchFamily="34" charset="0"/>
              </a:rPr>
              <a:t> &amp; their maggots which infest the dead body for estimating the probable time of death.</a:t>
            </a:r>
          </a:p>
          <a:p>
            <a:pPr algn="l" eaLnBrk="1" hangingPunct="1" lvl="1" marL="639763" rtl="0">
              <a:buFont typeface="Wingdings 2" pitchFamily="18" charset="2"/>
              <a:buChar char=""/>
            </a:pPr>
            <a:r>
              <a:rPr dirty="0" lang="en-US" u="sng">
                <a:cs typeface="Tahoma" pitchFamily="34" charset="0"/>
              </a:rPr>
              <a:t>Different types of insects infest the dead body at different stages</a:t>
            </a:r>
            <a:r>
              <a:rPr dirty="0" lang="en-US">
                <a:cs typeface="Tahoma" pitchFamily="34" charset="0"/>
              </a:rPr>
              <a:t> after death occurs.</a:t>
            </a:r>
          </a:p>
          <a:p>
            <a:pPr algn="l" eaLnBrk="1" hangingPunct="1" indent="-319088" marL="319088" rtl="0">
              <a:buFont typeface="Wingdings" pitchFamily="2" charset="2"/>
              <a:buChar char=""/>
            </a:pPr>
            <a:r>
              <a:rPr b="1" dirty="0" lang="en-US"/>
              <a:t>Scene markers</a:t>
            </a:r>
          </a:p>
          <a:p>
            <a:pPr algn="l" eaLnBrk="1" hangingPunct="1" lvl="1" marL="639763" rtl="0">
              <a:buFont typeface="Wingdings 2" pitchFamily="18" charset="2"/>
              <a:buChar char=""/>
            </a:pPr>
            <a:r>
              <a:rPr dirty="0" lang="en-US"/>
              <a:t>Though unscientific, is often more accurate than determinations made by scientific means</a:t>
            </a:r>
          </a:p>
          <a:p>
            <a:pPr algn="l" eaLnBrk="1" hangingPunct="1" indent="-319088" marL="319088" rtl="0">
              <a:buFont typeface="Wingdings" pitchFamily="2" charset="2"/>
              <a:buChar char=""/>
            </a:pPr>
            <a:endParaRPr b="1" dirty="0" lang="en-US">
              <a:cs typeface="Tahoma" pitchFamily="34" charset="0"/>
            </a:endParaRPr>
          </a:p>
          <a:p>
            <a:pPr algn="l" eaLnBrk="1" hangingPunct="1" indent="-319088" marL="319088" rtl="0">
              <a:buFont typeface="Wingdings" pitchFamily="2" charset="2"/>
              <a:buChar char=""/>
            </a:pPr>
            <a:endParaRPr dirty="0" lang="ar-EG"/>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826" name="Title 1"/>
          <p:cNvSpPr>
            <a:spLocks noGrp="1"/>
          </p:cNvSpPr>
          <p:nvPr>
            <p:ph type="title"/>
          </p:nvPr>
        </p:nvSpPr>
        <p:spPr/>
        <p:txBody>
          <a:bodyPr/>
          <a:p>
            <a:pPr algn="ctr" eaLnBrk="1" hangingPunct="1"/>
            <a:r>
              <a:rPr b="1" dirty="0" lang="en-US">
                <a:solidFill>
                  <a:srgbClr val="C00000"/>
                </a:solidFill>
                <a:latin typeface="+mn-lt"/>
              </a:rPr>
              <a:t>Scene Markers</a:t>
            </a:r>
            <a:endParaRPr b="1" dirty="0" lang="ar-JO">
              <a:solidFill>
                <a:srgbClr val="C00000"/>
              </a:solidFill>
              <a:latin typeface="+mn-lt"/>
            </a:endParaRPr>
          </a:p>
        </p:txBody>
      </p:sp>
      <p:sp>
        <p:nvSpPr>
          <p:cNvPr id="1048827" name="Content Placeholder 2"/>
          <p:cNvSpPr>
            <a:spLocks noGrp="1"/>
          </p:cNvSpPr>
          <p:nvPr>
            <p:ph idx="1"/>
          </p:nvPr>
        </p:nvSpPr>
        <p:spPr>
          <a:xfrm>
            <a:off x="152400" y="1600200"/>
            <a:ext cx="8435975" cy="4997450"/>
          </a:xfrm>
        </p:spPr>
        <p:txBody>
          <a:bodyPr/>
          <a:p>
            <a:pPr algn="l" eaLnBrk="1" hangingPunct="1" rtl="0">
              <a:buFont typeface="Arial" pitchFamily="34" charset="0"/>
              <a:buNone/>
            </a:pPr>
            <a:r>
              <a:rPr dirty="0" lang="en-US"/>
              <a:t>• Uncollected mail or newspapers.</a:t>
            </a:r>
          </a:p>
          <a:p>
            <a:pPr algn="l" eaLnBrk="1" hangingPunct="1" rtl="0">
              <a:buFont typeface="Arial" pitchFamily="34" charset="0"/>
              <a:buNone/>
            </a:pPr>
            <a:r>
              <a:rPr dirty="0" lang="en-US"/>
              <a:t>• Whether the lights are on or off.</a:t>
            </a:r>
          </a:p>
          <a:p>
            <a:pPr algn="l" eaLnBrk="1" hangingPunct="1" rtl="0">
              <a:buFont typeface="Arial" pitchFamily="34" charset="0"/>
              <a:buNone/>
            </a:pPr>
            <a:r>
              <a:rPr dirty="0" lang="en-US"/>
              <a:t>• How the individual is dressed.</a:t>
            </a:r>
          </a:p>
          <a:p>
            <a:pPr algn="l" eaLnBrk="1" hangingPunct="1" rtl="0">
              <a:buFont typeface="Arial" pitchFamily="34" charset="0"/>
              <a:buNone/>
            </a:pPr>
            <a:r>
              <a:rPr dirty="0" lang="en-US"/>
              <a:t>• Any food that is out or dirty dishes in the sink.</a:t>
            </a:r>
          </a:p>
          <a:p>
            <a:pPr algn="l" eaLnBrk="1" hangingPunct="1" rtl="0">
              <a:buFont typeface="Arial" pitchFamily="34" charset="0"/>
              <a:buNone/>
            </a:pPr>
            <a:r>
              <a:rPr dirty="0" lang="en-US"/>
              <a:t>• Sales receipts or dated slips of paper in the deceased’s pockets.</a:t>
            </a:r>
          </a:p>
          <a:p>
            <a:pPr algn="l" eaLnBrk="1" hangingPunct="1" rtl="0">
              <a:buFont typeface="Arial" pitchFamily="34" charset="0"/>
              <a:buNone/>
            </a:pPr>
            <a:r>
              <a:rPr dirty="0" lang="en-US"/>
              <a:t>• When the neighbors last saw the individual or observed a change is his habits. </a:t>
            </a:r>
            <a:endParaRPr dirty="0" lang="ar-JO"/>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sp>
        <p:nvSpPr>
          <p:cNvPr id="1048828" name="Content Placeholder 2"/>
          <p:cNvSpPr>
            <a:spLocks noGrp="1"/>
          </p:cNvSpPr>
          <p:nvPr>
            <p:ph idx="4294967295"/>
          </p:nvPr>
        </p:nvSpPr>
        <p:spPr>
          <a:xfrm>
            <a:off x="0" y="609600"/>
            <a:ext cx="8229600" cy="4648200"/>
          </a:xfrm>
        </p:spPr>
        <p:txBody>
          <a:bodyPr/>
          <a:p>
            <a:pPr algn="ctr" eaLnBrk="1" hangingPunct="1">
              <a:buFont typeface="Wingdings" pitchFamily="2" charset="2"/>
              <a:buChar char="ü"/>
            </a:pPr>
            <a:endParaRPr sz="1800" lang="en-US"/>
          </a:p>
          <a:p>
            <a:pPr algn="ctr" eaLnBrk="1" hangingPunct="1">
              <a:buFont typeface="Wingdings" pitchFamily="2" charset="2"/>
              <a:buChar char="ü"/>
            </a:pPr>
            <a:endParaRPr sz="1800" lang="en-US"/>
          </a:p>
        </p:txBody>
      </p:sp>
      <p:sp>
        <p:nvSpPr>
          <p:cNvPr id="1048829" name="Text Box 4"/>
          <p:cNvSpPr txBox="1">
            <a:spLocks noChangeArrowheads="1"/>
          </p:cNvSpPr>
          <p:nvPr/>
        </p:nvSpPr>
        <p:spPr bwMode="auto">
          <a:xfrm>
            <a:off x="457200" y="763588"/>
            <a:ext cx="8382000" cy="4816475"/>
          </a:xfrm>
          <a:prstGeom prst="rect"/>
          <a:noFill/>
          <a:ln>
            <a:noFill/>
          </a:ln>
        </p:spPr>
        <p:txBody>
          <a:bodyPr>
            <a:spAutoFit/>
          </a:bodyPr>
          <a:lstStyle>
            <a:lvl1pPr eaLnBrk="0" hangingPunct="0">
              <a:defRPr>
                <a:solidFill>
                  <a:schemeClr val="tx1"/>
                </a:solidFill>
                <a:latin typeface="Arial" charset="0"/>
                <a:cs typeface="Arial" charset="0"/>
              </a:defRPr>
            </a:lvl1pPr>
            <a:lvl2pPr eaLnBrk="0" hangingPunct="0" indent="-285750" marL="742950">
              <a:defRPr>
                <a:solidFill>
                  <a:schemeClr val="tx1"/>
                </a:solidFill>
                <a:latin typeface="Arial" charset="0"/>
                <a:cs typeface="Arial" charset="0"/>
              </a:defRPr>
            </a:lvl2pPr>
            <a:lvl3pPr eaLnBrk="0" hangingPunct="0" indent="-228600" marL="1143000">
              <a:defRPr>
                <a:solidFill>
                  <a:schemeClr val="tx1"/>
                </a:solidFill>
                <a:latin typeface="Arial" charset="0"/>
                <a:cs typeface="Arial" charset="0"/>
              </a:defRPr>
            </a:lvl3pPr>
            <a:lvl4pPr eaLnBrk="0" hangingPunct="0" indent="-228600" marL="1600200">
              <a:defRPr>
                <a:solidFill>
                  <a:schemeClr val="tx1"/>
                </a:solidFill>
                <a:latin typeface="Arial" charset="0"/>
                <a:cs typeface="Arial" charset="0"/>
              </a:defRPr>
            </a:lvl4pPr>
            <a:lvl5pPr eaLnBrk="0" hangingPunct="0" indent="-228600" marL="2057400">
              <a:defRPr>
                <a:solidFill>
                  <a:schemeClr val="tx1"/>
                </a:solidFill>
                <a:latin typeface="Arial" charset="0"/>
                <a:cs typeface="Arial" charset="0"/>
              </a:defRPr>
            </a:lvl5pPr>
            <a:lvl6pPr eaLnBrk="0" fontAlgn="base" hangingPunct="0" indent="-228600" marL="2514600">
              <a:spcBef>
                <a:spcPct val="0"/>
              </a:spcBef>
              <a:spcAft>
                <a:spcPct val="0"/>
              </a:spcAft>
              <a:defRPr>
                <a:solidFill>
                  <a:schemeClr val="tx1"/>
                </a:solidFill>
                <a:latin typeface="Arial" charset="0"/>
                <a:cs typeface="Arial" charset="0"/>
              </a:defRPr>
            </a:lvl6pPr>
            <a:lvl7pPr eaLnBrk="0" fontAlgn="base" hangingPunct="0" indent="-228600" marL="2971800">
              <a:spcBef>
                <a:spcPct val="0"/>
              </a:spcBef>
              <a:spcAft>
                <a:spcPct val="0"/>
              </a:spcAft>
              <a:defRPr>
                <a:solidFill>
                  <a:schemeClr val="tx1"/>
                </a:solidFill>
                <a:latin typeface="Arial" charset="0"/>
                <a:cs typeface="Arial" charset="0"/>
              </a:defRPr>
            </a:lvl7pPr>
            <a:lvl8pPr eaLnBrk="0" fontAlgn="base" hangingPunct="0" indent="-228600" marL="3429000">
              <a:spcBef>
                <a:spcPct val="0"/>
              </a:spcBef>
              <a:spcAft>
                <a:spcPct val="0"/>
              </a:spcAft>
              <a:defRPr>
                <a:solidFill>
                  <a:schemeClr val="tx1"/>
                </a:solidFill>
                <a:latin typeface="Arial" charset="0"/>
                <a:cs typeface="Arial" charset="0"/>
              </a:defRPr>
            </a:lvl8pPr>
            <a:lvl9pPr eaLnBrk="0" fontAlgn="base" hangingPunct="0" indent="-228600" marL="3886200">
              <a:spcBef>
                <a:spcPct val="0"/>
              </a:spcBef>
              <a:spcAft>
                <a:spcPct val="0"/>
              </a:spcAft>
              <a:defRPr>
                <a:solidFill>
                  <a:schemeClr val="tx1"/>
                </a:solidFill>
                <a:latin typeface="Arial" charset="0"/>
                <a:cs typeface="Arial" charset="0"/>
              </a:defRPr>
            </a:lvl9pPr>
          </a:lstStyle>
          <a:p>
            <a:pPr eaLnBrk="1" hangingPunct="1" indent="-457200" marL="457200">
              <a:spcBef>
                <a:spcPct val="50000"/>
              </a:spcBef>
              <a:buFont typeface="Wingdings" pitchFamily="2" charset="2"/>
              <a:buChar char="v"/>
            </a:pPr>
            <a:r>
              <a:rPr b="1" dirty="0" sz="2800" lang="en-US" u="sng">
                <a:solidFill>
                  <a:srgbClr val="C00000"/>
                </a:solidFill>
                <a:latin typeface="+mn-lt"/>
              </a:rPr>
              <a:t>References</a:t>
            </a:r>
            <a:r>
              <a:rPr dirty="0" sz="2800" lang="en-US" u="sng">
                <a:solidFill>
                  <a:srgbClr val="C00000"/>
                </a:solidFill>
                <a:latin typeface="+mn-lt"/>
              </a:rPr>
              <a:t> </a:t>
            </a:r>
          </a:p>
          <a:p>
            <a:pPr eaLnBrk="1" hangingPunct="1" indent="-285750" marL="285750">
              <a:spcBef>
                <a:spcPct val="50000"/>
              </a:spcBef>
              <a:buFont typeface="Wingdings" pitchFamily="2" charset="2"/>
              <a:buChar char="Ø"/>
            </a:pPr>
            <a:endParaRPr dirty="0" lang="en-US">
              <a:latin typeface="+mn-lt"/>
            </a:endParaRPr>
          </a:p>
          <a:p>
            <a:pPr eaLnBrk="1" hangingPunct="1" indent="-285750" marL="285750">
              <a:buFont typeface="Wingdings" pitchFamily="2" charset="2"/>
              <a:buChar char="Ø"/>
            </a:pPr>
            <a:r>
              <a:rPr dirty="0" lang="cs-CZ">
                <a:latin typeface="+mn-lt"/>
              </a:rPr>
              <a:t>Jaroslava Dušková</a:t>
            </a:r>
            <a:endParaRPr dirty="0" lang="en-US">
              <a:latin typeface="+mn-lt"/>
            </a:endParaRPr>
          </a:p>
          <a:p>
            <a:pPr eaLnBrk="1" hangingPunct="1" indent="-285750" marL="285750">
              <a:buFont typeface="Wingdings" pitchFamily="2" charset="2"/>
              <a:buChar char="Ø"/>
            </a:pPr>
            <a:endParaRPr dirty="0" lang="cs-CZ">
              <a:latin typeface="+mn-lt"/>
            </a:endParaRPr>
          </a:p>
          <a:p>
            <a:pPr eaLnBrk="1" hangingPunct="1" indent="-285750" marL="285750">
              <a:buFont typeface="Wingdings" pitchFamily="2" charset="2"/>
              <a:buChar char="Ø"/>
            </a:pPr>
            <a:r>
              <a:rPr dirty="0" i="1" lang="cs-CZ">
                <a:latin typeface="+mn-lt"/>
              </a:rPr>
              <a:t>Inst. Pathol. ,1st Med. Faculty, Charles Univ., Prague</a:t>
            </a:r>
            <a:endParaRPr dirty="0" i="1" lang="en-US">
              <a:latin typeface="+mn-lt"/>
            </a:endParaRPr>
          </a:p>
          <a:p>
            <a:pPr eaLnBrk="1" hangingPunct="1" indent="-285750" marL="285750">
              <a:buFont typeface="Wingdings" pitchFamily="2" charset="2"/>
              <a:buChar char="Ø"/>
            </a:pPr>
            <a:endParaRPr dirty="0" i="1" lang="cs-CZ">
              <a:latin typeface="+mn-lt"/>
            </a:endParaRPr>
          </a:p>
          <a:p>
            <a:pPr eaLnBrk="1" hangingPunct="1" indent="-285750" marL="285750">
              <a:buFont typeface="Wingdings" pitchFamily="2" charset="2"/>
              <a:buChar char="Ø"/>
            </a:pPr>
            <a:r>
              <a:rPr dirty="0" i="1" lang="cs-CZ">
                <a:latin typeface="+mn-lt"/>
                <a:hlinkClick r:id="rId1"/>
              </a:rPr>
              <a:t>http://www1.lf1.cuni.cz/~jdusk/</a:t>
            </a:r>
            <a:endParaRPr dirty="0" i="1" lang="en-US">
              <a:latin typeface="+mn-lt"/>
            </a:endParaRPr>
          </a:p>
          <a:p>
            <a:pPr eaLnBrk="1" hangingPunct="1" indent="-285750" marL="285750">
              <a:buFont typeface="Wingdings" pitchFamily="2" charset="2"/>
              <a:buChar char="Ø"/>
            </a:pPr>
            <a:endParaRPr dirty="0" i="1" lang="cs-CZ">
              <a:latin typeface="+mn-lt"/>
            </a:endParaRPr>
          </a:p>
          <a:p>
            <a:pPr eaLnBrk="1" hangingPunct="1" indent="-285750" marL="285750">
              <a:buFont typeface="Wingdings" pitchFamily="2" charset="2"/>
              <a:buChar char="Ø"/>
            </a:pPr>
            <a:r>
              <a:rPr dirty="0" lang="cs-CZ">
                <a:latin typeface="+mn-lt"/>
              </a:rPr>
              <a:t>Forensic</a:t>
            </a:r>
            <a:r>
              <a:rPr dirty="0" lang="en-US">
                <a:latin typeface="+mn-lt"/>
              </a:rPr>
              <a:t> </a:t>
            </a:r>
            <a:r>
              <a:rPr dirty="0" lang="cs-CZ">
                <a:latin typeface="+mn-lt"/>
              </a:rPr>
              <a:t>Pathology</a:t>
            </a:r>
            <a:r>
              <a:rPr dirty="0" lang="en-US">
                <a:latin typeface="+mn-lt"/>
              </a:rPr>
              <a:t>/</a:t>
            </a:r>
            <a:r>
              <a:rPr dirty="0" lang="cs-CZ">
                <a:latin typeface="+mn-lt"/>
              </a:rPr>
              <a:t>Second</a:t>
            </a:r>
            <a:r>
              <a:rPr dirty="0" lang="en-US">
                <a:latin typeface="+mn-lt"/>
              </a:rPr>
              <a:t> </a:t>
            </a:r>
            <a:r>
              <a:rPr dirty="0" lang="cs-CZ">
                <a:latin typeface="+mn-lt"/>
              </a:rPr>
              <a:t>Edition</a:t>
            </a:r>
            <a:r>
              <a:rPr dirty="0" lang="en-US">
                <a:latin typeface="+mn-lt"/>
              </a:rPr>
              <a:t> / </a:t>
            </a:r>
            <a:r>
              <a:rPr dirty="0" lang="cs-CZ">
                <a:latin typeface="+mn-lt"/>
              </a:rPr>
              <a:t>Vincent J. DiMaio</a:t>
            </a:r>
            <a:r>
              <a:rPr dirty="0" lang="en-US">
                <a:latin typeface="+mn-lt"/>
              </a:rPr>
              <a:t> , </a:t>
            </a:r>
            <a:r>
              <a:rPr dirty="0" lang="cs-CZ">
                <a:latin typeface="+mn-lt"/>
              </a:rPr>
              <a:t>Dominick DiMaio</a:t>
            </a:r>
            <a:endParaRPr dirty="0" lang="en-US">
              <a:latin typeface="+mn-lt"/>
            </a:endParaRPr>
          </a:p>
          <a:p>
            <a:pPr eaLnBrk="1" hangingPunct="1" indent="-285750" marL="285750">
              <a:buFont typeface="Wingdings" pitchFamily="2" charset="2"/>
              <a:buChar char="Ø"/>
            </a:pPr>
            <a:endParaRPr dirty="0" lang="cs-CZ">
              <a:latin typeface="+mn-lt"/>
            </a:endParaRPr>
          </a:p>
          <a:p>
            <a:pPr eaLnBrk="1" hangingPunct="1" indent="-285750" marL="285750">
              <a:buFont typeface="Wingdings" pitchFamily="2" charset="2"/>
              <a:buChar char="Ø"/>
            </a:pPr>
            <a:r>
              <a:rPr dirty="0" lang="cs-CZ">
                <a:latin typeface="+mn-lt"/>
              </a:rPr>
              <a:t>Simpson’s</a:t>
            </a:r>
            <a:r>
              <a:rPr dirty="0" lang="en-US">
                <a:latin typeface="+mn-lt"/>
              </a:rPr>
              <a:t> </a:t>
            </a:r>
            <a:r>
              <a:rPr dirty="0" lang="cs-CZ">
                <a:latin typeface="+mn-lt"/>
              </a:rPr>
              <a:t>Forensic Medicine</a:t>
            </a:r>
            <a:endParaRPr dirty="0" lang="en-US">
              <a:latin typeface="+mn-lt"/>
            </a:endParaRPr>
          </a:p>
          <a:p>
            <a:pPr eaLnBrk="1" hangingPunct="1" indent="-285750" marL="285750">
              <a:buFont typeface="Wingdings" pitchFamily="2" charset="2"/>
              <a:buChar char="Ø"/>
            </a:pPr>
            <a:endParaRPr dirty="0" lang="en-US">
              <a:latin typeface="+mn-lt"/>
            </a:endParaRPr>
          </a:p>
          <a:p>
            <a:pPr eaLnBrk="1" hangingPunct="1" indent="-285750" marL="285750">
              <a:buFont typeface="Wingdings" pitchFamily="2" charset="2"/>
              <a:buChar char="Ø"/>
            </a:pPr>
            <a:r>
              <a:rPr dirty="0" lang="en-US">
                <a:latin typeface="+mn-lt"/>
              </a:rPr>
              <a:t>Text book of Forensic Medicine and Pathology</a:t>
            </a:r>
          </a:p>
          <a:p>
            <a:pPr eaLnBrk="1" hangingPunct="1" indent="-285750" marL="285750">
              <a:buFont typeface="Wingdings" pitchFamily="2" charset="2"/>
              <a:buChar char="Ø"/>
            </a:pPr>
            <a:endParaRPr dirty="0" lang="en-US">
              <a:latin typeface="+mn-lt"/>
            </a:endParaRPr>
          </a:p>
          <a:p>
            <a:pPr eaLnBrk="1" hangingPunct="1" indent="-285750" marL="285750">
              <a:buFont typeface="Wingdings" pitchFamily="2" charset="2"/>
              <a:buChar char="Ø"/>
            </a:pPr>
            <a:r>
              <a:rPr dirty="0" lang="en-US">
                <a:latin typeface="+mn-lt"/>
              </a:rPr>
              <a:t>Knight’s Forensic medicine  </a:t>
            </a:r>
          </a:p>
          <a:p>
            <a:pPr eaLnBrk="1" hangingPunct="1" indent="-285750" marL="285750">
              <a:buFont typeface="Wingdings" pitchFamily="2" charset="2"/>
              <a:buChar char="Ø"/>
            </a:pPr>
            <a:endParaRPr dirty="0" lang="en-US">
              <a:latin typeface="+mn-l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8830" name="Rectangle 2"/>
          <p:cNvSpPr/>
          <p:nvPr/>
        </p:nvSpPr>
        <p:spPr>
          <a:xfrm>
            <a:off x="1524000" y="2438400"/>
            <a:ext cx="4905054" cy="1107996"/>
          </a:xfrm>
          <a:prstGeom prst="rect"/>
          <a:noFill/>
        </p:spPr>
        <p:txBody>
          <a:bodyPr bIns="45720" lIns="91440" rIns="91440" tIns="45720" wrap="square">
            <a:spAutoFit/>
            <a:scene3d>
              <a:camera prst="orthographicFront"/>
              <a:lightRig dir="tl" rig="soft">
                <a:rot lat="0" lon="0" rev="0"/>
              </a:lightRig>
            </a:scene3d>
            <a:sp3d contourW="25400" prstMaterial="matte">
              <a:bevelT w="25400" h="55880" prst="artDeco"/>
              <a:contourClr>
                <a:schemeClr val="accent2">
                  <a:tint val="20000"/>
                </a:schemeClr>
              </a:contourClr>
            </a:sp3d>
          </a:bodyPr>
          <a:p>
            <a:pPr algn="ctr"/>
            <a:r>
              <a:rPr b="1" cap="none" dirty="0" sz="6600" lang="en-US" spc="50">
                <a:ln w="11430"/>
                <a:solidFill>
                  <a:srgbClr val="C00000"/>
                </a:solidFill>
                <a:effectLst>
                  <a:outerShdw algn="tl" blurRad="76200" dir="5400000" dist="50800" rotWithShape="0">
                    <a:srgbClr val="000000">
                      <a:alpha val="65000"/>
                    </a:srgbClr>
                  </a:outerShdw>
                </a:effectLst>
              </a:rPr>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19" name="Title 1"/>
          <p:cNvSpPr>
            <a:spLocks noGrp="1"/>
          </p:cNvSpPr>
          <p:nvPr>
            <p:ph type="title"/>
          </p:nvPr>
        </p:nvSpPr>
        <p:spPr>
          <a:xfrm>
            <a:off x="304800" y="76200"/>
            <a:ext cx="7620000" cy="1143000"/>
          </a:xfrm>
        </p:spPr>
        <p:txBody>
          <a:bodyPr/>
          <a:p>
            <a:r>
              <a:rPr dirty="0" lang="en-US">
                <a:solidFill>
                  <a:srgbClr val="C00000"/>
                </a:solidFill>
              </a:rPr>
              <a:t>Clinical Death</a:t>
            </a:r>
            <a:endParaRPr dirty="0" lang="ar-JO">
              <a:solidFill>
                <a:srgbClr val="C00000"/>
              </a:solidFill>
            </a:endParaRPr>
          </a:p>
        </p:txBody>
      </p:sp>
      <p:sp>
        <p:nvSpPr>
          <p:cNvPr id="1048620" name="Content Placeholder 2"/>
          <p:cNvSpPr>
            <a:spLocks noGrp="1"/>
          </p:cNvSpPr>
          <p:nvPr>
            <p:ph idx="1"/>
          </p:nvPr>
        </p:nvSpPr>
        <p:spPr>
          <a:xfrm>
            <a:off x="152400" y="1371600"/>
            <a:ext cx="8229600" cy="4831560"/>
          </a:xfrm>
        </p:spPr>
        <p:txBody>
          <a:bodyPr>
            <a:normAutofit/>
          </a:bodyPr>
          <a:p>
            <a:pPr algn="l" rtl="0">
              <a:buNone/>
            </a:pPr>
            <a:r>
              <a:rPr dirty="0" lang="en-US"/>
              <a:t>From the point of view of medicine, </a:t>
            </a:r>
            <a:r>
              <a:rPr dirty="0" lang="en-US">
                <a:solidFill>
                  <a:srgbClr val="C00000"/>
                </a:solidFill>
              </a:rPr>
              <a:t>is preceded with the heart beat cessation</a:t>
            </a:r>
            <a:r>
              <a:rPr dirty="0" lang="en-US"/>
              <a:t>.</a:t>
            </a:r>
          </a:p>
          <a:p>
            <a:pPr algn="l" rtl="0">
              <a:buNone/>
            </a:pPr>
            <a:r>
              <a:rPr dirty="0" lang="en-US"/>
              <a:t>Visible signs of the state of failure of the living organism actions such </a:t>
            </a:r>
            <a:r>
              <a:rPr dirty="0" lang="en-US">
                <a:solidFill>
                  <a:srgbClr val="C00000"/>
                </a:solidFill>
              </a:rPr>
              <a:t>as heart beating</a:t>
            </a:r>
            <a:r>
              <a:rPr dirty="0" lang="en-US"/>
              <a:t>,</a:t>
            </a:r>
            <a:r>
              <a:rPr dirty="0" lang="en-US">
                <a:solidFill>
                  <a:srgbClr val="C00000"/>
                </a:solidFill>
              </a:rPr>
              <a:t> respiratory function </a:t>
            </a:r>
            <a:r>
              <a:rPr dirty="0" lang="en-US"/>
              <a:t>or</a:t>
            </a:r>
            <a:r>
              <a:rPr dirty="0" lang="en-US">
                <a:solidFill>
                  <a:srgbClr val="C00000"/>
                </a:solidFill>
              </a:rPr>
              <a:t> blood circulation.</a:t>
            </a:r>
          </a:p>
          <a:p>
            <a:pPr algn="l" rtl="0">
              <a:buNone/>
            </a:pPr>
            <a:r>
              <a:rPr dirty="0" lang="en-US"/>
              <a:t>It lasts for about </a:t>
            </a:r>
            <a:r>
              <a:rPr dirty="0" lang="en-US">
                <a:solidFill>
                  <a:srgbClr val="C00000"/>
                </a:solidFill>
              </a:rPr>
              <a:t>four minutes</a:t>
            </a:r>
            <a:r>
              <a:rPr dirty="0" lang="en-US"/>
              <a:t>, and it is the interval in which life can be brought back through CPR. After a short few minutes, death is permanent, because the state of the body has gone from clinical death to...</a:t>
            </a:r>
          </a:p>
          <a:p>
            <a:pPr algn="l" rtl="0">
              <a:buNone/>
            </a:pPr>
            <a:r>
              <a:rPr dirty="0" lang="en-US"/>
              <a:t> </a:t>
            </a:r>
          </a:p>
          <a:p>
            <a:pPr algn="l" rtl="0">
              <a:buNone/>
            </a:pPr>
            <a:endParaRPr dirty="0" lang="ar-JO"/>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624" name="Title 1"/>
          <p:cNvSpPr>
            <a:spLocks noGrp="1"/>
          </p:cNvSpPr>
          <p:nvPr>
            <p:ph type="title"/>
          </p:nvPr>
        </p:nvSpPr>
        <p:spPr>
          <a:xfrm>
            <a:off x="304800" y="76200"/>
            <a:ext cx="7620000" cy="1143000"/>
          </a:xfrm>
        </p:spPr>
        <p:txBody>
          <a:bodyPr/>
          <a:p>
            <a:r>
              <a:rPr dirty="0" lang="en-US">
                <a:solidFill>
                  <a:srgbClr val="C00000"/>
                </a:solidFill>
              </a:rPr>
              <a:t>Brain Death</a:t>
            </a:r>
            <a:endParaRPr dirty="0" lang="ar-JO">
              <a:solidFill>
                <a:srgbClr val="C00000"/>
              </a:solidFill>
            </a:endParaRPr>
          </a:p>
        </p:txBody>
      </p:sp>
      <p:sp>
        <p:nvSpPr>
          <p:cNvPr id="1048625" name="Content Placeholder 2"/>
          <p:cNvSpPr>
            <a:spLocks noGrp="1"/>
          </p:cNvSpPr>
          <p:nvPr>
            <p:ph idx="1"/>
          </p:nvPr>
        </p:nvSpPr>
        <p:spPr>
          <a:xfrm>
            <a:off x="228600" y="1295400"/>
            <a:ext cx="8153400" cy="5060160"/>
          </a:xfrm>
        </p:spPr>
        <p:txBody>
          <a:bodyPr/>
          <a:p>
            <a:pPr algn="l" rtl="0">
              <a:buNone/>
            </a:pPr>
            <a:r>
              <a:rPr dirty="0" lang="en-US"/>
              <a:t> The actual number of minutes for which total anoxia will cause cortical damage is </a:t>
            </a:r>
            <a:r>
              <a:rPr dirty="0" lang="en-US" err="1"/>
              <a:t>controver</a:t>
            </a:r>
            <a:r>
              <a:rPr dirty="0" lang="en-US"/>
              <a:t>- </a:t>
            </a:r>
            <a:r>
              <a:rPr dirty="0" lang="en-US" err="1"/>
              <a:t>sial</a:t>
            </a:r>
            <a:r>
              <a:rPr dirty="0" lang="en-US"/>
              <a:t>; it was formerly held that </a:t>
            </a:r>
            <a:r>
              <a:rPr dirty="0" lang="en-US">
                <a:solidFill>
                  <a:srgbClr val="C00000"/>
                </a:solidFill>
              </a:rPr>
              <a:t>3 minutes </a:t>
            </a:r>
            <a:r>
              <a:rPr dirty="0" lang="en-US"/>
              <a:t>was sufficient, but this time has been </a:t>
            </a:r>
            <a:r>
              <a:rPr dirty="0" lang="en-US">
                <a:solidFill>
                  <a:srgbClr val="C00000"/>
                </a:solidFill>
              </a:rPr>
              <a:t>extended to 7 or 9 minutes.</a:t>
            </a:r>
          </a:p>
          <a:p>
            <a:pPr algn="l" rtl="0">
              <a:buNone/>
            </a:pPr>
            <a:endParaRPr dirty="0" lang="en-US"/>
          </a:p>
          <a:p>
            <a:pPr algn="l" rtl="0">
              <a:buNone/>
            </a:pPr>
            <a:r>
              <a:rPr dirty="0" lang="en-US"/>
              <a:t>After few minutes, the brain </a:t>
            </a:r>
            <a:r>
              <a:rPr b="1" dirty="0" sz="3200" lang="en-US">
                <a:solidFill>
                  <a:srgbClr val="C00000"/>
                </a:solidFill>
              </a:rPr>
              <a:t>can’t be brought back </a:t>
            </a:r>
            <a:r>
              <a:rPr dirty="0" lang="en-US"/>
              <a:t>to life by any means available today</a:t>
            </a:r>
            <a:endParaRPr dirty="0" lang="ar-JO"/>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algn="bl" blurRad="50800" dist="25400" rotWithShape="0">
              <a:srgbClr val="000000">
                <a:alpha val="60000"/>
              </a:srgbClr>
            </a:outerShdw>
          </a:effectLst>
        </a:effectStyle>
        <a:effectStyle>
          <a:effectLst/>
          <a:scene3d>
            <a:camera prst="orthographicFront">
              <a:rot lat="0" lon="0" rev="0"/>
            </a:camera>
            <a:lightRig dir="tl" rig="brightRoom">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algn="tl" flip="none" sx="32000" sy="32000" tx="0" ty="0"/>
        </a:blip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DEATH &amp; POST-MORTEM CHANGES</dc:title>
  <dc:creator>USER</dc:creator>
  <cp:lastModifiedBy>Unknown User</cp:lastModifiedBy>
  <dcterms:created xsi:type="dcterms:W3CDTF">٢٠٢١-١١-٠١T١٧:٣٦:٣٢Z</dcterms:created>
  <dcterms:modified xsi:type="dcterms:W3CDTF">٢٠٢١-١١-٠١T١٧:٣٦:٣٢Z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42169f7e75af48cfb8022655ea503370</vt:lpwstr>
  </property>
</Properties>
</file>