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</p:sldMasterIdLst>
  <p:notesMasterIdLst>
    <p:notesMasterId r:id="rId45"/>
  </p:notesMasterIdLst>
  <p:sldIdLst>
    <p:sldId id="257" r:id="rId5"/>
    <p:sldId id="263" r:id="rId6"/>
    <p:sldId id="293" r:id="rId7"/>
    <p:sldId id="294" r:id="rId8"/>
    <p:sldId id="295" r:id="rId9"/>
    <p:sldId id="264" r:id="rId10"/>
    <p:sldId id="265" r:id="rId11"/>
    <p:sldId id="266" r:id="rId12"/>
    <p:sldId id="269" r:id="rId13"/>
    <p:sldId id="270" r:id="rId14"/>
    <p:sldId id="296" r:id="rId15"/>
    <p:sldId id="271" r:id="rId16"/>
    <p:sldId id="301" r:id="rId17"/>
    <p:sldId id="272" r:id="rId18"/>
    <p:sldId id="273" r:id="rId19"/>
    <p:sldId id="303" r:id="rId20"/>
    <p:sldId id="274" r:id="rId21"/>
    <p:sldId id="275" r:id="rId22"/>
    <p:sldId id="276" r:id="rId23"/>
    <p:sldId id="277" r:id="rId24"/>
    <p:sldId id="300" r:id="rId25"/>
    <p:sldId id="297" r:id="rId26"/>
    <p:sldId id="278" r:id="rId27"/>
    <p:sldId id="279" r:id="rId28"/>
    <p:sldId id="280" r:id="rId29"/>
    <p:sldId id="281" r:id="rId30"/>
    <p:sldId id="282" r:id="rId31"/>
    <p:sldId id="302" r:id="rId32"/>
    <p:sldId id="283" r:id="rId33"/>
    <p:sldId id="284" r:id="rId34"/>
    <p:sldId id="285" r:id="rId35"/>
    <p:sldId id="286" r:id="rId36"/>
    <p:sldId id="287" r:id="rId37"/>
    <p:sldId id="305" r:id="rId38"/>
    <p:sldId id="288" r:id="rId39"/>
    <p:sldId id="298" r:id="rId40"/>
    <p:sldId id="299" r:id="rId41"/>
    <p:sldId id="289" r:id="rId42"/>
    <p:sldId id="290" r:id="rId43"/>
    <p:sldId id="30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slide" Target="slides/slide38.xml" /><Relationship Id="rId47" Type="http://schemas.openxmlformats.org/officeDocument/2006/relationships/viewProps" Target="view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slide" Target="slides/slide37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49" Type="http://schemas.openxmlformats.org/officeDocument/2006/relationships/tableStyles" Target="tableStyle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slide" Target="slides/slide40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slide" Target="slides/slide39.xml" /><Relationship Id="rId48" Type="http://schemas.openxmlformats.org/officeDocument/2006/relationships/theme" Target="theme/theme1.xml" /><Relationship Id="rId8" Type="http://schemas.openxmlformats.org/officeDocument/2006/relationships/slide" Target="slides/slide4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68327-7247-491D-83ED-92912C4716F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55D45-6BB1-4031-9AFD-C7C6695DF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8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026B31-9B51-4C31-A1CE-6A5DC932AB51}" type="slidenum">
              <a:rPr lang="ar-SA" altLang="en-US"/>
              <a:pPr/>
              <a:t>3</a:t>
            </a:fld>
            <a:endParaRPr lang="en-US" alt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/>
              <a:t>POMC: pro-opiomelanocortin</a:t>
            </a:r>
            <a:endParaRPr lang="en-US" altLang="en-US"/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CDD31CAC-BC80-45B3-91C0-22EF0FACFA68}" type="slidenum">
              <a:rPr lang="ar-SA" altLang="en-US" sz="1200" smtClean="0">
                <a:latin typeface="Arial" charset="0"/>
                <a:cs typeface="Arial" charset="0"/>
              </a:rPr>
              <a:pPr/>
              <a:t>6</a:t>
            </a:fld>
            <a:endParaRPr lang="en-US" alt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3F498EDC-AD2B-4626-AF5A-D6D86E68B00A}" type="slidenum">
              <a:rPr lang="ar-JO" altLang="en-US" sz="1200" smtClean="0">
                <a:latin typeface="Arial" charset="0"/>
                <a:cs typeface="Arial" charset="0"/>
              </a:rPr>
              <a:pPr/>
              <a:t>14</a:t>
            </a:fld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30099C6E-A988-4E9C-B7BB-8392DB3CBDED}" type="slidenum">
              <a:rPr lang="ar-JO" altLang="en-US" sz="1200" smtClean="0">
                <a:latin typeface="Arial" charset="0"/>
                <a:cs typeface="Arial" charset="0"/>
              </a:rPr>
              <a:pPr/>
              <a:t>19</a:t>
            </a:fld>
            <a:endParaRPr lang="en-US" altLang="en-US" sz="1200">
              <a:latin typeface="Arial" charset="0"/>
              <a:cs typeface="Arial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A60D-035C-45BE-9BFE-2FF39084474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5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A60D-035C-45BE-9BFE-2FF39084474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A60D-035C-45BE-9BFE-2FF39084474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564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A60D-035C-45BE-9BFE-2FF39084474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52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A60D-035C-45BE-9BFE-2FF39084474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0766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A60D-035C-45BE-9BFE-2FF39084474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91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A60D-035C-45BE-9BFE-2FF39084474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60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A60D-035C-45BE-9BFE-2FF39084474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6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A60D-035C-45BE-9BFE-2FF39084474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4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A60D-035C-45BE-9BFE-2FF39084474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1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A60D-035C-45BE-9BFE-2FF39084474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3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A60D-035C-45BE-9BFE-2FF39084474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A60D-035C-45BE-9BFE-2FF39084474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7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A60D-035C-45BE-9BFE-2FF39084474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3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A60D-035C-45BE-9BFE-2FF39084474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1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A60D-035C-45BE-9BFE-2FF39084474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0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0A60D-035C-45BE-9BFE-2FF39084474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1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gif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6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540" y="2636912"/>
            <a:ext cx="8280920" cy="1080120"/>
          </a:xfrm>
        </p:spPr>
        <p:txBody>
          <a:bodyPr>
            <a:normAutofit fontScale="90000"/>
          </a:bodyPr>
          <a:lstStyle/>
          <a:p>
            <a:pPr algn="l"/>
            <a:br>
              <a:rPr lang="en-US" altLang="ar-SA" sz="3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br>
              <a:rPr lang="en-US" altLang="ar-SA" sz="3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br>
              <a:rPr lang="en-US" altLang="ar-SA" sz="3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ar-SA" b="1" dirty="0">
                <a:latin typeface="Tahoma" pitchFamily="34" charset="0"/>
              </a:rPr>
              <a:t>                   </a:t>
            </a:r>
            <a:br>
              <a:rPr lang="en-US" altLang="ar-SA" b="1" dirty="0">
                <a:latin typeface="Tahoma" pitchFamily="34" charset="0"/>
                <a:cs typeface="Tahoma" pitchFamily="34" charset="0"/>
              </a:rPr>
            </a:br>
            <a:r>
              <a:rPr lang="en-US" altLang="ar-SA" b="1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ar-SA" sz="3600" b="1" dirty="0">
                <a:solidFill>
                  <a:schemeClr val="tx1"/>
                </a:solidFill>
                <a:latin typeface="Tahoma" pitchFamily="34" charset="0"/>
              </a:rPr>
              <a:t>PATHOLOGY OF ENDOCRINE </a:t>
            </a:r>
            <a:br>
              <a:rPr lang="en-US" altLang="ar-SA" sz="3600" b="1" dirty="0">
                <a:solidFill>
                  <a:schemeClr val="tx1"/>
                </a:solidFill>
                <a:latin typeface="Tahoma" pitchFamily="34" charset="0"/>
              </a:rPr>
            </a:br>
            <a:r>
              <a:rPr lang="en-US" altLang="ar-SA" sz="3600" b="1" dirty="0">
                <a:solidFill>
                  <a:schemeClr val="tx1"/>
                </a:solidFill>
                <a:latin typeface="Tahoma" pitchFamily="34" charset="0"/>
              </a:rPr>
              <a:t>                 SYSTEM</a:t>
            </a:r>
            <a:br>
              <a:rPr lang="en-US" altLang="ar-SA" sz="3600" b="1" dirty="0">
                <a:solidFill>
                  <a:schemeClr val="tx1"/>
                </a:solidFill>
                <a:latin typeface="Tahoma" pitchFamily="34" charset="0"/>
              </a:rPr>
            </a:br>
            <a:r>
              <a:rPr lang="en-US" altLang="ar-SA" sz="3600" b="1" dirty="0">
                <a:solidFill>
                  <a:schemeClr val="tx1"/>
                </a:solidFill>
                <a:latin typeface="Tahoma" pitchFamily="34" charset="0"/>
              </a:rPr>
              <a:t>          </a:t>
            </a:r>
            <a:r>
              <a:rPr lang="en-US" altLang="ar-SA" sz="3600" b="1" dirty="0">
                <a:solidFill>
                  <a:srgbClr val="C00000"/>
                </a:solidFill>
                <a:latin typeface="Tahoma" pitchFamily="34" charset="0"/>
              </a:rPr>
              <a:t>PITUITARY GLAND</a:t>
            </a:r>
            <a:br>
              <a:rPr lang="en-US" altLang="ar-SA" sz="3600" b="1" dirty="0">
                <a:solidFill>
                  <a:schemeClr val="tx1"/>
                </a:solidFill>
                <a:latin typeface="Tahoma" pitchFamily="34" charset="0"/>
              </a:rPr>
            </a:br>
            <a:br>
              <a:rPr lang="en-US" altLang="ar-SA" sz="3600" b="1" dirty="0">
                <a:solidFill>
                  <a:schemeClr val="tx1"/>
                </a:solidFill>
                <a:latin typeface="Tahoma" pitchFamily="34" charset="0"/>
              </a:rPr>
            </a:br>
            <a:r>
              <a:rPr lang="en-US" altLang="ar-SA" b="1" dirty="0">
                <a:latin typeface="Tahoma" pitchFamily="34" charset="0"/>
              </a:rPr>
              <a:t>                  </a:t>
            </a:r>
            <a:endParaRPr lang="en-US" altLang="ar-SA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Subtitle 9"/>
          <p:cNvSpPr>
            <a:spLocks noGrp="1"/>
          </p:cNvSpPr>
          <p:nvPr>
            <p:ph type="subTitle" idx="1"/>
          </p:nvPr>
        </p:nvSpPr>
        <p:spPr>
          <a:xfrm>
            <a:off x="1547664" y="5157192"/>
            <a:ext cx="7380312" cy="651460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en-US" sz="1400" b="1" dirty="0">
                <a:solidFill>
                  <a:schemeClr val="tx1"/>
                </a:solidFill>
              </a:rPr>
              <a:t>DR </a:t>
            </a:r>
            <a:r>
              <a:rPr lang="en-US" altLang="en-US" sz="1400" b="1" dirty="0" err="1">
                <a:solidFill>
                  <a:schemeClr val="tx1"/>
                </a:solidFill>
              </a:rPr>
              <a:t>Sura</a:t>
            </a:r>
            <a:r>
              <a:rPr lang="en-US" altLang="en-US" sz="1400" b="1" dirty="0">
                <a:solidFill>
                  <a:schemeClr val="tx1"/>
                </a:solidFill>
              </a:rPr>
              <a:t> Al </a:t>
            </a:r>
            <a:r>
              <a:rPr lang="en-US" altLang="en-US" sz="1400" b="1" dirty="0" err="1">
                <a:solidFill>
                  <a:schemeClr val="tx1"/>
                </a:solidFill>
              </a:rPr>
              <a:t>Rawabdeh</a:t>
            </a:r>
            <a:r>
              <a:rPr lang="en-US" altLang="en-US" sz="1400" b="1" dirty="0">
                <a:solidFill>
                  <a:schemeClr val="tx1"/>
                </a:solidFill>
              </a:rPr>
              <a:t> MD</a:t>
            </a:r>
          </a:p>
          <a:p>
            <a:pPr algn="l" eaLnBrk="1" hangingPunct="1"/>
            <a:r>
              <a:rPr lang="en-US" altLang="en-US" sz="1400" dirty="0">
                <a:solidFill>
                  <a:schemeClr val="tx1"/>
                </a:solidFill>
              </a:rPr>
              <a:t>15-5-2023</a:t>
            </a:r>
            <a:endParaRPr lang="en-US" altLang="en-US" sz="1400" b="1" dirty="0">
              <a:solidFill>
                <a:schemeClr val="tx1"/>
              </a:solidFill>
            </a:endParaRP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9" t="35616" r="19514" b="22572"/>
          <a:stretch>
            <a:fillRect/>
          </a:stretch>
        </p:blipFill>
        <p:spPr bwMode="auto">
          <a:xfrm>
            <a:off x="0" y="5445991"/>
            <a:ext cx="1329305" cy="137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31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pPr algn="l" eaLnBrk="1" hangingPunct="1"/>
            <a:r>
              <a:rPr lang="en-US" altLang="en-US" sz="3600" dirty="0">
                <a:solidFill>
                  <a:schemeClr val="accent4"/>
                </a:solidFill>
              </a:rPr>
              <a:t> </a:t>
            </a:r>
            <a:r>
              <a:rPr lang="en-US" altLang="ar-SA" sz="3200" dirty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CLINICAL FEATURES of PITUITARY ADENOMA:</a:t>
            </a:r>
            <a:endParaRPr lang="en-US" altLang="ar-SA" sz="3600" dirty="0">
              <a:solidFill>
                <a:schemeClr val="accent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4824"/>
            <a:ext cx="8147248" cy="4162467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n-US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1- Symptoms of hormone production.</a:t>
            </a:r>
          </a:p>
          <a:p>
            <a:pPr marL="109728" indent="0">
              <a:buNone/>
            </a:pPr>
            <a:endParaRPr lang="en-US" sz="2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09728" indent="0">
              <a:buNone/>
            </a:pPr>
            <a:r>
              <a:rPr lang="en-US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2- Visual field abnormalities (pressure on optic chiasma  above </a:t>
            </a:r>
            <a:r>
              <a:rPr lang="en-US" sz="29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sella</a:t>
            </a:r>
            <a:r>
              <a:rPr lang="en-US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9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tursica</a:t>
            </a:r>
            <a:r>
              <a:rPr lang="en-US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).</a:t>
            </a:r>
          </a:p>
          <a:p>
            <a:pPr marL="109728" indent="0">
              <a:buNone/>
            </a:pPr>
            <a:endParaRPr lang="en-US" sz="2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09728" indent="0">
              <a:buNone/>
            </a:pPr>
            <a:r>
              <a:rPr lang="en-US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3- Elevated intracranial pressure (blockage of CSF  flow ):  Headache , nausea , vomiting.</a:t>
            </a:r>
          </a:p>
          <a:p>
            <a:pPr marL="109728" indent="0">
              <a:buNone/>
            </a:pPr>
            <a:endParaRPr lang="en-US" sz="2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09728" indent="0">
              <a:buNone/>
            </a:pPr>
            <a:r>
              <a:rPr lang="en-US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4- Hypopituitarism ( result from pressure on adjacent pituitary ): Diabetes insipidus .</a:t>
            </a:r>
          </a:p>
          <a:p>
            <a:pPr marL="109728" indent="0">
              <a:buNone/>
            </a:pPr>
            <a:endParaRPr lang="en-US" sz="2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09728" indent="0">
              <a:buNone/>
            </a:pPr>
            <a:r>
              <a:rPr lang="en-US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5-Cranial nerve palsy ( invasion to brain ).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23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11</a:t>
            </a:fld>
            <a:endParaRPr lang="en-US" altLang="en-US"/>
          </a:p>
        </p:txBody>
      </p:sp>
      <p:pic>
        <p:nvPicPr>
          <p:cNvPr id="64514" name="Picture 2" descr="http://neurosurgery.med.u-tokai.ac.jp/en/patients/pa/images/symptom_il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37246" cy="6858000"/>
          </a:xfrm>
          <a:prstGeom prst="rect">
            <a:avLst/>
          </a:prstGeom>
          <a:noFill/>
        </p:spPr>
      </p:pic>
      <p:pic>
        <p:nvPicPr>
          <p:cNvPr id="64516" name="Picture 4" descr="Image result for craniopharyngio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1" y="-1"/>
            <a:ext cx="43434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5806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File07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794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96"/>
            <a:ext cx="9143999" cy="685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49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01871-024-f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6294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700" i="1">
                <a:solidFill>
                  <a:schemeClr val="tx1"/>
                </a:solidFill>
                <a:latin typeface="Arial" charset="0"/>
              </a:rPr>
              <a:t>Downloaded from: Robbins &amp; Cotran Pathologic Basis of Disease (on 4 December 2005 01:50 PM)</a:t>
            </a: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708025" y="6392863"/>
            <a:ext cx="4092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alt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0" y="6086475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l"/>
            <a:endParaRPr lang="en-US" alt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371600" y="6162675"/>
            <a:ext cx="6400800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>
                <a:cs typeface="Arial" charset="0"/>
              </a:rPr>
              <a:t>Mass effect of pituitary adenoma</a:t>
            </a:r>
          </a:p>
        </p:txBody>
      </p:sp>
    </p:spTree>
    <p:extLst>
      <p:ext uri="{BB962C8B-B14F-4D97-AF65-F5344CB8AC3E}">
        <p14:creationId xmlns:p14="http://schemas.microsoft.com/office/powerpoint/2010/main" val="804962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ar-SA" sz="3600" b="1" dirty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Morphology of pituitary adenomas :</a:t>
            </a:r>
            <a:endParaRPr lang="en-US" altLang="ar-SA" sz="3600" dirty="0">
              <a:solidFill>
                <a:schemeClr val="accent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52073"/>
            <a:ext cx="8915400" cy="5257800"/>
          </a:xfrm>
        </p:spPr>
        <p:txBody>
          <a:bodyPr/>
          <a:lstStyle/>
          <a:p>
            <a:pPr eaLnBrk="1" hangingPunct="1"/>
            <a:r>
              <a:rPr lang="en-US" altLang="ar-SA" dirty="0">
                <a:latin typeface="Tahoma" pitchFamily="34" charset="0"/>
                <a:cs typeface="Tahoma" pitchFamily="34" charset="0"/>
              </a:rPr>
              <a:t>Well circumscribed, invasive in up to 30%</a:t>
            </a:r>
          </a:p>
          <a:p>
            <a:pPr eaLnBrk="1" hangingPunct="1"/>
            <a:endParaRPr lang="en-US" altLang="ar-SA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ar-SA" dirty="0">
                <a:latin typeface="Tahoma" pitchFamily="34" charset="0"/>
                <a:cs typeface="Tahoma" pitchFamily="34" charset="0"/>
              </a:rPr>
              <a:t>Size 1cm. or more, specially in nonfunctioning  tumor</a:t>
            </a:r>
          </a:p>
          <a:p>
            <a:pPr eaLnBrk="1" hangingPunct="1"/>
            <a:endParaRPr lang="en-US" altLang="ar-SA" dirty="0">
              <a:latin typeface="Tahoma" pitchFamily="34" charset="0"/>
              <a:cs typeface="Tahoma" pitchFamily="34" charset="0"/>
            </a:endParaRPr>
          </a:p>
          <a:p>
            <a:r>
              <a:rPr lang="en-US" altLang="ar-SA" dirty="0">
                <a:latin typeface="Tahoma" pitchFamily="34" charset="0"/>
                <a:cs typeface="Tahoma" pitchFamily="34" charset="0"/>
              </a:rPr>
              <a:t>Hemorrhage &amp; necrosis seen in large tumors .</a:t>
            </a:r>
          </a:p>
          <a:p>
            <a:endParaRPr lang="en-US" altLang="ar-SA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en-US" altLang="ar-SA" u="sng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Microscopic picture:</a:t>
            </a:r>
            <a:endParaRPr lang="en-US" altLang="ar-SA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ar-SA" dirty="0">
                <a:latin typeface="Tahoma" pitchFamily="34" charset="0"/>
                <a:cs typeface="Tahoma" pitchFamily="34" charset="0"/>
              </a:rPr>
              <a:t>Uniform cells, </a:t>
            </a:r>
            <a:r>
              <a:rPr lang="en-US" altLang="ar-SA" u="sng" dirty="0">
                <a:latin typeface="Tahoma" pitchFamily="34" charset="0"/>
                <a:cs typeface="Tahoma" pitchFamily="34" charset="0"/>
              </a:rPr>
              <a:t>one cell type 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(</a:t>
            </a:r>
            <a:r>
              <a:rPr lang="en-US" altLang="ar-SA" dirty="0" err="1">
                <a:latin typeface="Tahoma" pitchFamily="34" charset="0"/>
                <a:cs typeface="Tahoma" pitchFamily="34" charset="0"/>
              </a:rPr>
              <a:t>monomorphism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) </a:t>
            </a:r>
          </a:p>
          <a:p>
            <a:pPr eaLnBrk="1" hangingPunct="1"/>
            <a:r>
              <a:rPr lang="en-US" altLang="ar-SA" dirty="0">
                <a:latin typeface="Tahoma" pitchFamily="34" charset="0"/>
                <a:cs typeface="Tahoma" pitchFamily="34" charset="0"/>
              </a:rPr>
              <a:t>Absent </a:t>
            </a:r>
            <a:r>
              <a:rPr lang="en-US" altLang="ar-SA" dirty="0" err="1">
                <a:latin typeface="Tahoma" pitchFamily="34" charset="0"/>
                <a:cs typeface="Tahoma" pitchFamily="34" charset="0"/>
              </a:rPr>
              <a:t>reticulin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network</a:t>
            </a:r>
          </a:p>
          <a:p>
            <a:pPr eaLnBrk="1" hangingPunct="1"/>
            <a:r>
              <a:rPr lang="en-US" altLang="ar-SA" dirty="0">
                <a:latin typeface="Tahoma" pitchFamily="34" charset="0"/>
                <a:cs typeface="Tahoma" pitchFamily="34" charset="0"/>
              </a:rPr>
              <a:t>Rare or absent mitosis</a:t>
            </a:r>
          </a:p>
          <a:p>
            <a:pPr eaLnBrk="1" hangingPunct="1">
              <a:buFontTx/>
              <a:buNone/>
            </a:pPr>
            <a:r>
              <a:rPr lang="en-US" altLang="ar-SA" sz="2800" b="1" dirty="0"/>
              <a:t>                     </a:t>
            </a:r>
            <a:r>
              <a:rPr lang="en-US" altLang="ar-SA" sz="2400" b="1" dirty="0"/>
              <a:t>                     </a:t>
            </a:r>
            <a:endParaRPr lang="en-US" altLang="ar-SA" dirty="0"/>
          </a:p>
        </p:txBody>
      </p:sp>
    </p:spTree>
    <p:extLst>
      <p:ext uri="{BB962C8B-B14F-4D97-AF65-F5344CB8AC3E}">
        <p14:creationId xmlns:p14="http://schemas.microsoft.com/office/powerpoint/2010/main" val="25610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88901" cy="37833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0" y="3341324"/>
            <a:ext cx="4668011" cy="35010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306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24" name="Picture 4" descr="CNS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AutoShape 5"/>
          <p:cNvSpPr>
            <a:spLocks noChangeArrowheads="1"/>
          </p:cNvSpPr>
          <p:nvPr/>
        </p:nvSpPr>
        <p:spPr bwMode="auto">
          <a:xfrm flipV="1">
            <a:off x="1295400" y="2438400"/>
            <a:ext cx="1828800" cy="3048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0" y="5324475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l"/>
            <a:endParaRPr lang="en-US" alt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0" y="6186488"/>
            <a:ext cx="6019800" cy="5238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l"/>
            <a:r>
              <a:rPr lang="en-US" altLang="en-US" sz="2800" b="1">
                <a:solidFill>
                  <a:schemeClr val="tx1"/>
                </a:solidFill>
                <a:latin typeface="Times New Roman" pitchFamily="18" charset="0"/>
              </a:rPr>
              <a:t>Sella turcica with pituitary adenoma</a:t>
            </a:r>
          </a:p>
        </p:txBody>
      </p:sp>
    </p:spTree>
    <p:extLst>
      <p:ext uri="{BB962C8B-B14F-4D97-AF65-F5344CB8AC3E}">
        <p14:creationId xmlns:p14="http://schemas.microsoft.com/office/powerpoint/2010/main" val="781828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Normal pituitary gland</a:t>
            </a:r>
            <a:endParaRPr lang="en-US" altLang="en-US"/>
          </a:p>
        </p:txBody>
      </p:sp>
      <p:pic>
        <p:nvPicPr>
          <p:cNvPr id="31747" name="Content Placeholder 3" descr="normal pituitary glan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8915400" cy="5638800"/>
          </a:xfrm>
        </p:spPr>
      </p:pic>
    </p:spTree>
    <p:extLst>
      <p:ext uri="{BB962C8B-B14F-4D97-AF65-F5344CB8AC3E}">
        <p14:creationId xmlns:p14="http://schemas.microsoft.com/office/powerpoint/2010/main" val="3145194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01871-024-f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 flipV="1">
            <a:off x="611188" y="6367463"/>
            <a:ext cx="7848600" cy="214312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endParaRPr lang="en-US" altLang="en-US" sz="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700" i="1">
                <a:solidFill>
                  <a:schemeClr val="tx1"/>
                </a:solidFill>
                <a:latin typeface="Arial" charset="0"/>
              </a:rPr>
              <a:t>Downloaded from: Robbins &amp; Cotran Pathologic Basis of Disease (on 4 December 2005 01:50 PM)</a:t>
            </a:r>
          </a:p>
        </p:txBody>
      </p:sp>
      <p:pic>
        <p:nvPicPr>
          <p:cNvPr id="32773" name="Picture 6" descr="adminti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990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212725" y="6324600"/>
            <a:ext cx="8474075" cy="5238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r>
              <a:rPr lang="en-US" altLang="en-US" sz="2800" b="1">
                <a:solidFill>
                  <a:schemeClr val="tx1"/>
                </a:solidFill>
                <a:latin typeface="Times New Roman" pitchFamily="18" charset="0"/>
              </a:rPr>
              <a:t>Uniform cells of pituitary adenoma</a:t>
            </a:r>
          </a:p>
        </p:txBody>
      </p:sp>
    </p:spTree>
    <p:extLst>
      <p:ext uri="{BB962C8B-B14F-4D97-AF65-F5344CB8AC3E}">
        <p14:creationId xmlns:p14="http://schemas.microsoft.com/office/powerpoint/2010/main" val="2117544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/>
          <a:lstStyle/>
          <a:p>
            <a:r>
              <a:rPr lang="en-US" dirty="0"/>
              <a:t>PITUITARY GLAND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09598" y="1484784"/>
            <a:ext cx="7850834" cy="4556579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Tahoma" pitchFamily="34" charset="0"/>
                <a:cs typeface="Tahoma" pitchFamily="34" charset="0"/>
              </a:rPr>
              <a:t>The pituitary lies in </a:t>
            </a:r>
            <a:r>
              <a:rPr lang="en-US" altLang="en-US" dirty="0" err="1">
                <a:latin typeface="Tahoma" pitchFamily="34" charset="0"/>
                <a:cs typeface="Tahoma" pitchFamily="34" charset="0"/>
              </a:rPr>
              <a:t>sella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  <a:cs typeface="Tahoma" pitchFamily="34" charset="0"/>
              </a:rPr>
              <a:t>turcica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,&amp; weighs about 0.5 gm. It is connected to the HYPOTHALAMUS through its stalk, and c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omposed of : </a:t>
            </a:r>
          </a:p>
          <a:p>
            <a:pPr>
              <a:buNone/>
            </a:pPr>
            <a:r>
              <a:rPr lang="en-US" altLang="ar-SA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b="1" dirty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A-ADENOHYPOPHYSIS-  (80%) 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developed from </a:t>
            </a:r>
            <a:r>
              <a:rPr lang="en-US" altLang="ar-SA" dirty="0" err="1">
                <a:latin typeface="Tahoma" pitchFamily="34" charset="0"/>
                <a:cs typeface="Tahoma" pitchFamily="34" charset="0"/>
              </a:rPr>
              <a:t>Rathke’s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 pouch .Its blood supply is through  venous  plexus from hypothalamus. It is controlled  under  Hypothalamic-</a:t>
            </a:r>
            <a:r>
              <a:rPr lang="en-US" altLang="ar-SA" dirty="0" err="1">
                <a:latin typeface="Tahoma" pitchFamily="34" charset="0"/>
                <a:cs typeface="Tahoma" pitchFamily="34" charset="0"/>
              </a:rPr>
              <a:t>Hypophyseal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feed back control.</a:t>
            </a:r>
          </a:p>
          <a:p>
            <a:pPr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 Produce  GH,PROLACTIN,ACTH,FSH,LH,TSH.</a:t>
            </a:r>
          </a:p>
          <a:p>
            <a:pPr>
              <a:buNone/>
            </a:pPr>
            <a:endParaRPr lang="en-US" altLang="ar-SA" dirty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altLang="ar-SA" b="1" dirty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 B- NEUROHYPOPHYSIS 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developed from the floor of the third ventricle &amp;consists of modified glial cells &amp; axons from cell bodies in hypothalamus.</a:t>
            </a:r>
          </a:p>
          <a:p>
            <a:pPr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   It has its own blood supply. Produce oxytocin &amp;ADH</a:t>
            </a:r>
          </a:p>
          <a:p>
            <a:pPr eaLnBrk="1" hangingPunct="1">
              <a:buFontTx/>
              <a:buNone/>
            </a:pPr>
            <a:r>
              <a:rPr lang="en-US" altLang="ar-SA" sz="2400" b="1" dirty="0"/>
              <a:t>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74424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Types of Pituitary Adenomas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09598" y="2160590"/>
            <a:ext cx="7346778" cy="388077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itchFamily="34" charset="0"/>
                <a:cs typeface="Tahoma" pitchFamily="34" charset="0"/>
              </a:rPr>
              <a:t>Previously classified according to histological picture </a:t>
            </a:r>
            <a:r>
              <a:rPr lang="en-US" altLang="en-US" dirty="0" err="1">
                <a:latin typeface="Tahoma" pitchFamily="34" charset="0"/>
                <a:cs typeface="Tahoma" pitchFamily="34" charset="0"/>
              </a:rPr>
              <a:t>e.g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 :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    Acidophilic Adenoma</a:t>
            </a:r>
          </a:p>
          <a:p>
            <a:pPr eaLnBrk="1" hangingPunct="1">
              <a:buFontTx/>
              <a:buNone/>
            </a:pPr>
            <a:endParaRPr lang="en-US" altLang="en-US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en-US" dirty="0">
                <a:latin typeface="Tahoma" pitchFamily="34" charset="0"/>
                <a:cs typeface="Tahoma" pitchFamily="34" charset="0"/>
              </a:rPr>
              <a:t>Now according to </a:t>
            </a:r>
            <a:r>
              <a:rPr lang="en-US" altLang="en-US" dirty="0" err="1">
                <a:latin typeface="Tahoma" pitchFamily="34" charset="0"/>
                <a:cs typeface="Tahoma" pitchFamily="34" charset="0"/>
              </a:rPr>
              <a:t>immunohistochemical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 findings &amp; clinical picture ….. </a:t>
            </a:r>
            <a:r>
              <a:rPr lang="en-US" altLang="en-US" dirty="0" err="1">
                <a:latin typeface="Tahoma" pitchFamily="34" charset="0"/>
                <a:cs typeface="Tahoma" pitchFamily="34" charset="0"/>
              </a:rPr>
              <a:t>e.g</a:t>
            </a:r>
            <a:r>
              <a:rPr lang="ar-JO" altLang="en-US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en-US" altLang="en-US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Growth hormone secreting adenoma</a:t>
            </a:r>
          </a:p>
        </p:txBody>
      </p:sp>
    </p:spTree>
    <p:extLst>
      <p:ext uri="{BB962C8B-B14F-4D97-AF65-F5344CB8AC3E}">
        <p14:creationId xmlns:p14="http://schemas.microsoft.com/office/powerpoint/2010/main" val="3013940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9250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22</a:t>
            </a:fld>
            <a:endParaRPr lang="en-US" altLang="en-US"/>
          </a:p>
        </p:txBody>
      </p:sp>
      <p:pic>
        <p:nvPicPr>
          <p:cNvPr id="63490" name="Picture 2" descr="http://group14.pbworks.com/f/chart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9949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/>
              <a:t> </a:t>
            </a:r>
            <a:endParaRPr lang="en-US" altLang="ar-SA" sz="36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6712"/>
            <a:ext cx="8915400" cy="602128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1- </a:t>
            </a:r>
            <a:r>
              <a:rPr lang="en-US" altLang="ar-SA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PROLACTINOMA :</a:t>
            </a:r>
            <a:r>
              <a:rPr lang="en-US" altLang="ar-SA" sz="2800" dirty="0">
                <a:solidFill>
                  <a:schemeClr val="accent2"/>
                </a:solidFill>
              </a:rPr>
              <a:t> </a:t>
            </a:r>
            <a:r>
              <a:rPr lang="en-US" altLang="ar-SA" sz="2800" dirty="0">
                <a:solidFill>
                  <a:schemeClr val="accent1"/>
                </a:solidFill>
              </a:rPr>
              <a:t>                                                             </a:t>
            </a:r>
          </a:p>
          <a:p>
            <a:pPr eaLnBrk="1" hangingPunct="1"/>
            <a:r>
              <a:rPr lang="en-US" altLang="ar-SA" dirty="0">
                <a:latin typeface="Tahoma" pitchFamily="34" charset="0"/>
                <a:cs typeface="Tahoma" pitchFamily="34" charset="0"/>
              </a:rPr>
              <a:t>30% of all adenomas, </a:t>
            </a:r>
            <a:r>
              <a:rPr lang="en-US" altLang="ar-SA" dirty="0" err="1">
                <a:latin typeface="Tahoma" pitchFamily="34" charset="0"/>
                <a:cs typeface="Tahoma" pitchFamily="34" charset="0"/>
              </a:rPr>
              <a:t>chromophobe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or w. acidophilic </a:t>
            </a:r>
          </a:p>
          <a:p>
            <a:pPr eaLnBrk="1" hangingPunct="1"/>
            <a:r>
              <a:rPr lang="en-US" altLang="ar-SA" dirty="0">
                <a:latin typeface="Tahoma" pitchFamily="34" charset="0"/>
                <a:cs typeface="Tahoma" pitchFamily="34" charset="0"/>
              </a:rPr>
              <a:t>Functional even if </a:t>
            </a:r>
            <a:r>
              <a:rPr lang="en-US" altLang="ar-SA" dirty="0" err="1">
                <a:latin typeface="Tahoma" pitchFamily="34" charset="0"/>
                <a:cs typeface="Tahoma" pitchFamily="34" charset="0"/>
              </a:rPr>
              <a:t>microadenoma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, but  amount of secretion is related to size</a:t>
            </a:r>
          </a:p>
          <a:p>
            <a:pPr eaLnBrk="1" hangingPunct="1"/>
            <a:r>
              <a:rPr lang="en-US" altLang="ar-SA" dirty="0">
                <a:latin typeface="Tahoma" pitchFamily="34" charset="0"/>
                <a:cs typeface="Tahoma" pitchFamily="34" charset="0"/>
                <a:sym typeface="Symbol" pitchFamily="18" charset="2"/>
              </a:rPr>
              <a:t>Mild elevation of prolactin does NOT always indicate  prolactin secreting adenoma </a:t>
            </a:r>
            <a:endParaRPr lang="en-US" altLang="ar-SA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ar-SA" dirty="0">
                <a:latin typeface="Tahoma" pitchFamily="34" charset="0"/>
                <a:cs typeface="Tahoma" pitchFamily="34" charset="0"/>
                <a:sym typeface="Symbol" pitchFamily="18" charset="2"/>
              </a:rPr>
              <a:t>Other causes of  prolactin include :</a:t>
            </a:r>
          </a:p>
          <a:p>
            <a:pPr lvl="1" eaLnBrk="1" hangingPunct="1"/>
            <a:r>
              <a:rPr lang="en-US" altLang="ar-SA" sz="24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altLang="ar-SA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estrogen therapy</a:t>
            </a:r>
          </a:p>
          <a:p>
            <a:pPr lvl="1" eaLnBrk="1" hangingPunct="1"/>
            <a:r>
              <a:rPr lang="en-US" altLang="ar-SA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pregnancy</a:t>
            </a:r>
          </a:p>
          <a:p>
            <a:pPr lvl="1"/>
            <a:r>
              <a:rPr lang="en-US" altLang="ar-SA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certain drugs, </a:t>
            </a:r>
            <a:r>
              <a:rPr lang="en-US" altLang="ar-SA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e.g</a:t>
            </a:r>
            <a:r>
              <a:rPr lang="en-US" altLang="ar-SA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reserpine (</a:t>
            </a:r>
            <a:r>
              <a:rPr lang="en-US" altLang="ar-SA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dopamin</a:t>
            </a:r>
            <a:r>
              <a:rPr lang="en-US" altLang="ar-SA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inhibitor). </a:t>
            </a:r>
          </a:p>
          <a:p>
            <a:pPr lvl="1" eaLnBrk="1" hangingPunct="1"/>
            <a:r>
              <a:rPr lang="en-US" altLang="ar-SA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hypothyroidism</a:t>
            </a:r>
          </a:p>
          <a:p>
            <a:pPr lvl="1" eaLnBrk="1" hangingPunct="1"/>
            <a:r>
              <a:rPr lang="en-US" altLang="ar-SA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mass in </a:t>
            </a:r>
            <a:r>
              <a:rPr lang="en-US" altLang="ar-SA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suprasellar</a:t>
            </a:r>
            <a:r>
              <a:rPr lang="en-US" altLang="ar-SA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region ?</a:t>
            </a:r>
          </a:p>
          <a:p>
            <a:pPr eaLnBrk="1" hangingPunct="1">
              <a:buFontTx/>
              <a:buNone/>
            </a:pPr>
            <a:r>
              <a:rPr lang="en-US" altLang="ar-SA" sz="2800" dirty="0"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6956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Prolactinoma</a:t>
            </a:r>
            <a:endParaRPr lang="en-US" alt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610600" cy="5029200"/>
          </a:xfrm>
        </p:spPr>
        <p:txBody>
          <a:bodyPr/>
          <a:lstStyle/>
          <a:p>
            <a:pPr eaLnBrk="1" hangingPunct="1"/>
            <a:r>
              <a:rPr lang="en-US" altLang="ar-SA" dirty="0">
                <a:latin typeface="Tahoma" pitchFamily="34" charset="0"/>
                <a:cs typeface="Tahoma" pitchFamily="34" charset="0"/>
                <a:sym typeface="Symbol" pitchFamily="18" charset="2"/>
              </a:rPr>
              <a:t>Any mass in the </a:t>
            </a:r>
            <a:r>
              <a:rPr lang="en-US" altLang="ar-SA" dirty="0" err="1">
                <a:latin typeface="Tahoma" pitchFamily="34" charset="0"/>
                <a:cs typeface="Tahoma" pitchFamily="34" charset="0"/>
                <a:sym typeface="Symbol" pitchFamily="18" charset="2"/>
              </a:rPr>
              <a:t>suprasellar</a:t>
            </a:r>
            <a:r>
              <a:rPr lang="en-US" altLang="ar-SA" dirty="0">
                <a:latin typeface="Tahoma" pitchFamily="34" charset="0"/>
                <a:cs typeface="Tahoma" pitchFamily="34" charset="0"/>
                <a:sym typeface="Symbol" pitchFamily="18" charset="2"/>
              </a:rPr>
              <a:t> region may interfere with normal prolactin inhibition   Prolactin </a:t>
            </a:r>
            <a:endParaRPr lang="en-US" altLang="ar-SA" dirty="0">
              <a:solidFill>
                <a:schemeClr val="hlink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altLang="ar-SA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                </a:t>
            </a:r>
            <a:r>
              <a:rPr lang="en-US" altLang="ar-SA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( STALK EFFECT )</a:t>
            </a:r>
          </a:p>
          <a:p>
            <a:pPr eaLnBrk="1" hangingPunct="1">
              <a:buFontTx/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endParaRPr lang="en-US" altLang="ar-SA" b="1" dirty="0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/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577812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60648"/>
            <a:ext cx="7924800" cy="1143000"/>
          </a:xfrm>
        </p:spPr>
        <p:txBody>
          <a:bodyPr/>
          <a:lstStyle/>
          <a:p>
            <a:pPr algn="l" eaLnBrk="1" hangingPunct="1"/>
            <a:r>
              <a:rPr lang="en-US" altLang="en-US" sz="3600" dirty="0">
                <a:latin typeface="Tahoma" pitchFamily="34" charset="0"/>
                <a:cs typeface="Tahoma" pitchFamily="34" charset="0"/>
              </a:rPr>
              <a:t>Symptoms 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268760"/>
            <a:ext cx="3348608" cy="2232248"/>
          </a:xfrm>
        </p:spPr>
        <p:txBody>
          <a:bodyPr/>
          <a:lstStyle/>
          <a:p>
            <a:pPr eaLnBrk="1" hangingPunct="1"/>
            <a:r>
              <a:rPr lang="en-US" altLang="en-US" dirty="0" err="1">
                <a:latin typeface="Tahoma" pitchFamily="34" charset="0"/>
                <a:cs typeface="Tahoma" pitchFamily="34" charset="0"/>
              </a:rPr>
              <a:t>Galactorrhea</a:t>
            </a:r>
            <a:endParaRPr lang="en-US" altLang="en-US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en-US" dirty="0">
                <a:latin typeface="Tahoma" pitchFamily="34" charset="0"/>
                <a:cs typeface="Tahoma" pitchFamily="34" charset="0"/>
              </a:rPr>
              <a:t>Amenorrhea</a:t>
            </a:r>
          </a:p>
          <a:p>
            <a:pPr eaLnBrk="1" hangingPunct="1"/>
            <a:r>
              <a:rPr lang="en-US" altLang="en-US" dirty="0">
                <a:latin typeface="Tahoma" pitchFamily="34" charset="0"/>
                <a:cs typeface="Tahoma" pitchFamily="34" charset="0"/>
              </a:rPr>
              <a:t>Decrease libido</a:t>
            </a:r>
          </a:p>
          <a:p>
            <a:pPr eaLnBrk="1" hangingPunct="1"/>
            <a:r>
              <a:rPr lang="en-US" altLang="en-US" dirty="0">
                <a:latin typeface="Tahoma" pitchFamily="34" charset="0"/>
                <a:cs typeface="Tahoma" pitchFamily="34" charset="0"/>
              </a:rPr>
              <a:t>Infertility</a:t>
            </a:r>
          </a:p>
          <a:p>
            <a:pPr eaLnBrk="1" hangingPunct="1"/>
            <a:endParaRPr lang="en-US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8064" y="3197866"/>
            <a:ext cx="3384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Treatment</a:t>
            </a:r>
            <a:r>
              <a:rPr lang="en-US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 :</a:t>
            </a:r>
          </a:p>
          <a:p>
            <a:endParaRPr lang="en-US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  <a:p>
            <a:r>
              <a:rPr lang="en-US" dirty="0" err="1">
                <a:latin typeface="Tahoma" pitchFamily="34" charset="0"/>
                <a:cs typeface="Tahoma" pitchFamily="34" charset="0"/>
              </a:rPr>
              <a:t>Bromocreptine</a:t>
            </a:r>
            <a:r>
              <a:rPr lang="en-US" dirty="0">
                <a:latin typeface="Tahoma" pitchFamily="34" charset="0"/>
                <a:cs typeface="Tahoma" pitchFamily="34" charset="0"/>
              </a:rPr>
              <a:t> (dopamine agonist );cause shrinkage of neoplasm &amp; regression of hyperplasia in most causes. 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691680" y="908720"/>
            <a:ext cx="6336704" cy="4320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648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88640"/>
            <a:ext cx="8915400" cy="676875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3600" dirty="0"/>
              <a:t>  </a:t>
            </a:r>
          </a:p>
          <a:p>
            <a:pPr eaLnBrk="1" hangingPunct="1">
              <a:buFontTx/>
              <a:buNone/>
              <a:defRPr/>
            </a:pPr>
            <a:r>
              <a:rPr lang="en-US" altLang="en-US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2- </a:t>
            </a:r>
            <a:r>
              <a:rPr lang="en-US" altLang="ar-SA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Growth hormone secreting adenoma :</a:t>
            </a:r>
          </a:p>
          <a:p>
            <a:pPr eaLnBrk="1" hangingPunct="1">
              <a:buFontTx/>
              <a:buNone/>
              <a:defRPr/>
            </a:pPr>
            <a:r>
              <a:rPr lang="en-US" altLang="ar-SA" sz="32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ahoma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ar-SA" dirty="0">
                <a:latin typeface="Tahoma" pitchFamily="34" charset="0"/>
                <a:ea typeface="Tahoma" pitchFamily="34" charset="0"/>
                <a:cs typeface="Tahoma" pitchFamily="34" charset="0"/>
              </a:rPr>
              <a:t>40% Associated with </a:t>
            </a:r>
            <a:r>
              <a:rPr lang="en-US" altLang="ar-SA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GNAS 1 </a:t>
            </a:r>
            <a:r>
              <a:rPr lang="en-US" altLang="ar-SA" dirty="0">
                <a:latin typeface="Tahoma" pitchFamily="34" charset="0"/>
                <a:ea typeface="Tahoma" pitchFamily="34" charset="0"/>
                <a:cs typeface="Tahoma" pitchFamily="34" charset="0"/>
              </a:rPr>
              <a:t>gene mutation</a:t>
            </a:r>
          </a:p>
          <a:p>
            <a:pPr eaLnBrk="1" hangingPunct="1">
              <a:defRPr/>
            </a:pPr>
            <a:endParaRPr lang="en-US" altLang="ar-S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altLang="ar-SA" dirty="0">
                <a:latin typeface="Tahoma" pitchFamily="34" charset="0"/>
                <a:ea typeface="Tahoma" pitchFamily="34" charset="0"/>
                <a:cs typeface="Tahoma" pitchFamily="34" charset="0"/>
              </a:rPr>
              <a:t>Persistent secretion of GH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stimulates the hepatic secretion of insulin-like growth factor I (IGF-I)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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many of  clinical effects</a:t>
            </a:r>
          </a:p>
          <a:p>
            <a:pPr eaLnBrk="1" hangingPunct="1">
              <a:defRPr/>
            </a:pPr>
            <a:endParaRPr lang="en-US" altLang="ar-S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altLang="ar-SA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Initial investigation </a:t>
            </a:r>
            <a:r>
              <a:rPr lang="en-US" altLang="ar-SA" dirty="0">
                <a:latin typeface="Tahoma" pitchFamily="34" charset="0"/>
                <a:ea typeface="Tahoma" pitchFamily="34" charset="0"/>
                <a:cs typeface="Tahoma" pitchFamily="34" charset="0"/>
              </a:rPr>
              <a:t>: measurement of GF &amp; IGF-I which is increased.</a:t>
            </a:r>
          </a:p>
          <a:p>
            <a:pPr eaLnBrk="1" hangingPunct="1">
              <a:defRPr/>
            </a:pPr>
            <a:endParaRPr lang="en-US" altLang="ar-SA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altLang="ar-SA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Confirm by </a:t>
            </a:r>
            <a:r>
              <a:rPr lang="en-US" altLang="ar-SA" dirty="0">
                <a:latin typeface="Tahoma" pitchFamily="34" charset="0"/>
                <a:ea typeface="Tahoma" pitchFamily="34" charset="0"/>
                <a:cs typeface="Tahoma" pitchFamily="34" charset="0"/>
              </a:rPr>
              <a:t>failure to suppress GH production in response to an oral load of glucose</a:t>
            </a:r>
            <a:r>
              <a:rPr lang="en-US" altLang="ar-SA" b="1" i="1" dirty="0">
                <a:latin typeface="+mj-lt"/>
                <a:cs typeface="Tahoma" pitchFamily="34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1009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1000" y="685800"/>
            <a:ext cx="86106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ar-SA" sz="2700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</a:rPr>
              <a:t>Structure :</a:t>
            </a:r>
          </a:p>
          <a:p>
            <a:pPr algn="l"/>
            <a:r>
              <a:rPr lang="en-US" altLang="ar-SA" sz="2700" dirty="0">
                <a:latin typeface="Tahoma" pitchFamily="34" charset="0"/>
              </a:rPr>
              <a:t>   Composed of granular  ACIDOPHILIC cells and may be mixed with prolactin secretion.</a:t>
            </a:r>
          </a:p>
          <a:p>
            <a:pPr algn="l"/>
            <a:endParaRPr lang="en-US" altLang="ar-SA" sz="2700" dirty="0">
              <a:latin typeface="Tahoma" pitchFamily="34" charset="0"/>
            </a:endParaRPr>
          </a:p>
          <a:p>
            <a:pPr algn="l"/>
            <a:r>
              <a:rPr lang="en-US" altLang="ar-SA" sz="2700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</a:rPr>
              <a:t>Symptoms :</a:t>
            </a:r>
          </a:p>
          <a:p>
            <a:pPr algn="l"/>
            <a:r>
              <a:rPr lang="en-US" altLang="ar-SA" sz="2700" dirty="0">
                <a:latin typeface="Tahoma" pitchFamily="34" charset="0"/>
              </a:rPr>
              <a:t>   May be delayed so adenomas are usually large  </a:t>
            </a:r>
          </a:p>
          <a:p>
            <a:pPr algn="l"/>
            <a:r>
              <a:rPr lang="en-US" altLang="ar-SA" sz="2700" dirty="0">
                <a:latin typeface="Tahoma" pitchFamily="34" charset="0"/>
              </a:rPr>
              <a:t>   Produce GIGANTISM (children) or ACROMEGALLY (adults). </a:t>
            </a:r>
          </a:p>
          <a:p>
            <a:r>
              <a:rPr lang="en-US" altLang="ar-SA" sz="2700" dirty="0">
                <a:latin typeface="Tahoma" pitchFamily="34" charset="0"/>
              </a:rPr>
              <a:t>  Diabetes, arthritis, large jaw &amp; hands, osteo</a:t>
            </a:r>
            <a:r>
              <a:rPr lang="en-US" altLang="ar-SA" sz="2700" dirty="0">
                <a:latin typeface="Tahoma" pitchFamily="34" charset="0"/>
                <a:sym typeface="Symbol" pitchFamily="18" charset="2"/>
              </a:rPr>
              <a:t>porosis, BP, </a:t>
            </a:r>
            <a:r>
              <a:rPr lang="en-US" altLang="ar-SA" sz="2700" dirty="0">
                <a:latin typeface="Tahoma" pitchFamily="34" charset="0"/>
              </a:rPr>
              <a:t>HF…..</a:t>
            </a:r>
            <a:r>
              <a:rPr lang="en-US" altLang="ar-SA" sz="2700" dirty="0" err="1">
                <a:latin typeface="Tahoma" pitchFamily="34" charset="0"/>
              </a:rPr>
              <a:t>etc</a:t>
            </a:r>
            <a:endParaRPr lang="en-US" altLang="ar-SA" sz="27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65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3" y="1813"/>
            <a:ext cx="3818027" cy="4634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063304"/>
            <a:ext cx="3621685" cy="5794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5085184"/>
            <a:ext cx="4642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Gigantism and </a:t>
            </a:r>
            <a:r>
              <a:rPr lang="en-US" sz="2800" dirty="0" err="1"/>
              <a:t>Acromegally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3046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ar-SA" sz="3600" dirty="0">
                <a:solidFill>
                  <a:schemeClr val="accent2"/>
                </a:solidFill>
                <a:latin typeface="Tahoma" pitchFamily="34" charset="0"/>
                <a:ea typeface="+mn-ea"/>
                <a:cs typeface="Tahoma" pitchFamily="34" charset="0"/>
              </a:rPr>
              <a:t>3- </a:t>
            </a:r>
            <a:r>
              <a:rPr lang="en-US" altLang="ar-SA" sz="3600" dirty="0" err="1">
                <a:solidFill>
                  <a:schemeClr val="accent2"/>
                </a:solidFill>
                <a:latin typeface="Tahoma" pitchFamily="34" charset="0"/>
                <a:ea typeface="+mn-ea"/>
                <a:cs typeface="Tahoma" pitchFamily="34" charset="0"/>
              </a:rPr>
              <a:t>Corticotroph</a:t>
            </a:r>
            <a:r>
              <a:rPr lang="en-US" altLang="ar-SA" sz="3600" dirty="0">
                <a:solidFill>
                  <a:schemeClr val="accent2"/>
                </a:solidFill>
                <a:latin typeface="Tahoma" pitchFamily="34" charset="0"/>
                <a:ea typeface="+mn-ea"/>
                <a:cs typeface="Tahoma" pitchFamily="34" charset="0"/>
              </a:rPr>
              <a:t> cell adenoma</a:t>
            </a:r>
            <a:endParaRPr lang="en-US" altLang="en-US" sz="3600" dirty="0">
              <a:solidFill>
                <a:schemeClr val="accent2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/>
          <a:lstStyle/>
          <a:p>
            <a:pPr eaLnBrk="1" hangingPunct="1"/>
            <a:r>
              <a:rPr lang="en-US" altLang="ar-SA" dirty="0">
                <a:latin typeface="Tahoma" pitchFamily="34" charset="0"/>
                <a:cs typeface="Tahoma" pitchFamily="34" charset="0"/>
              </a:rPr>
              <a:t>Usually  </a:t>
            </a:r>
            <a:r>
              <a:rPr lang="en-US" altLang="ar-SA" dirty="0" err="1">
                <a:latin typeface="Tahoma" pitchFamily="34" charset="0"/>
                <a:cs typeface="Tahoma" pitchFamily="34" charset="0"/>
              </a:rPr>
              <a:t>microadenomas</a:t>
            </a:r>
            <a:endParaRPr lang="en-US" altLang="ar-SA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ar-SA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ar-SA" dirty="0">
                <a:latin typeface="Tahoma" pitchFamily="34" charset="0"/>
                <a:cs typeface="Tahoma" pitchFamily="34" charset="0"/>
              </a:rPr>
              <a:t>Higher chance of becoming malignant</a:t>
            </a:r>
          </a:p>
          <a:p>
            <a:pPr eaLnBrk="1" hangingPunct="1"/>
            <a:endParaRPr lang="en-US" altLang="ar-SA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ar-SA" dirty="0" err="1">
                <a:latin typeface="Tahoma" pitchFamily="34" charset="0"/>
                <a:cs typeface="Tahoma" pitchFamily="34" charset="0"/>
              </a:rPr>
              <a:t>Chromophobe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or basophilic cells  </a:t>
            </a:r>
          </a:p>
          <a:p>
            <a:pPr eaLnBrk="1" hangingPunct="1"/>
            <a:endParaRPr lang="en-US" altLang="ar-SA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ar-SA" dirty="0">
                <a:latin typeface="Tahoma" pitchFamily="34" charset="0"/>
                <a:cs typeface="Tahoma" pitchFamily="34" charset="0"/>
              </a:rPr>
              <a:t>Functionless or Cushing ‘s Disease ( </a:t>
            </a:r>
            <a:r>
              <a:rPr lang="en-US" altLang="ar-SA" dirty="0">
                <a:latin typeface="Tahoma" pitchFamily="34" charset="0"/>
                <a:cs typeface="Tahoma" pitchFamily="34" charset="0"/>
                <a:sym typeface="Symbol" pitchFamily="18" charset="2"/>
              </a:rPr>
              <a:t> ACTH )</a:t>
            </a:r>
          </a:p>
          <a:p>
            <a:pPr eaLnBrk="1" hangingPunct="1"/>
            <a:endParaRPr lang="en-US" altLang="ar-SA" dirty="0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/>
            <a:r>
              <a:rPr lang="en-US" altLang="ar-SA" dirty="0">
                <a:latin typeface="Tahoma" pitchFamily="34" charset="0"/>
                <a:cs typeface="Tahoma" pitchFamily="34" charset="0"/>
                <a:sym typeface="Symbol" pitchFamily="18" charset="2"/>
              </a:rPr>
              <a:t>Bilateral </a:t>
            </a:r>
            <a:r>
              <a:rPr lang="en-US" altLang="ar-SA" dirty="0" err="1">
                <a:latin typeface="Tahoma" pitchFamily="34" charset="0"/>
                <a:cs typeface="Tahoma" pitchFamily="34" charset="0"/>
                <a:sym typeface="Symbol" pitchFamily="18" charset="2"/>
              </a:rPr>
              <a:t>adrenalectomy</a:t>
            </a:r>
            <a:r>
              <a:rPr lang="en-US" altLang="ar-SA" dirty="0">
                <a:latin typeface="Tahoma" pitchFamily="34" charset="0"/>
                <a:cs typeface="Tahoma" pitchFamily="34" charset="0"/>
                <a:sym typeface="Symbol" pitchFamily="18" charset="2"/>
              </a:rPr>
              <a:t> or destruction may</a:t>
            </a:r>
          </a:p>
          <a:p>
            <a:pPr eaLnBrk="1" hangingPunct="1">
              <a:buFontTx/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  <a:sym typeface="Symbol" pitchFamily="18" charset="2"/>
              </a:rPr>
              <a:t>   result  in aggressive adenoma:   </a:t>
            </a:r>
            <a:r>
              <a:rPr lang="en-US" altLang="ar-SA" b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Nelson’s Syndrome </a:t>
            </a:r>
          </a:p>
          <a:p>
            <a:pPr eaLnBrk="1" hangingPunct="1">
              <a:buFontTx/>
              <a:buNone/>
            </a:pPr>
            <a:endParaRPr lang="en-US" altLang="ar-SA" b="1" dirty="0">
              <a:solidFill>
                <a:schemeClr val="accent4">
                  <a:lumMod val="75000"/>
                </a:schemeClr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/>
            <a:r>
              <a:rPr lang="en-US" altLang="ar-SA" dirty="0">
                <a:latin typeface="Tahoma" pitchFamily="34" charset="0"/>
                <a:cs typeface="Tahoma" pitchFamily="34" charset="0"/>
                <a:sym typeface="Symbol" pitchFamily="18" charset="2"/>
              </a:rPr>
              <a:t> ICP   </a:t>
            </a:r>
            <a:endParaRPr lang="en-US" altLang="ar-SA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en-US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772400" cy="2362200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dirty="0"/>
            </a:b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4038600"/>
            <a:ext cx="9144000" cy="2819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pink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acidophils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secrete growth hormone (GH)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prolactin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(PRL)</a:t>
            </a:r>
          </a:p>
          <a:p>
            <a:pPr marL="109728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dark purple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basophils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secrete corticotrophin (ACTH), thyroid stimulating hormone (TSH),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gonadotrophins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follicle stimulating hormone-luteinizing hormone (FSH and LH) .</a:t>
            </a:r>
          </a:p>
          <a:p>
            <a:pPr marL="109728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pale staining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chromophobes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have few cytoplasmic granules, but may have secretory activity.</a:t>
            </a:r>
            <a:endParaRPr lang="ar-IQ" sz="200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7991-4032-4BA8-9543-4E85D67AFE8B}" type="slidenum">
              <a:rPr lang="ar-SA" altLang="en-US"/>
              <a:pPr/>
              <a:t>3</a:t>
            </a:fld>
            <a:endParaRPr lang="en-US" altLang="en-US"/>
          </a:p>
        </p:txBody>
      </p:sp>
      <p:pic>
        <p:nvPicPr>
          <p:cNvPr id="174085" name="Picture 5" descr="ENDO0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9334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10975" y="1556792"/>
            <a:ext cx="891540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ar-SA" sz="2800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4- Non functioning adenoma, </a:t>
            </a:r>
            <a:r>
              <a:rPr lang="en-US" altLang="ar-SA" sz="2400" dirty="0">
                <a:latin typeface="Tahoma" pitchFamily="34" charset="0"/>
                <a:cs typeface="Tahoma" pitchFamily="34" charset="0"/>
              </a:rPr>
              <a:t>20% silent or null cell ,nonfunctioning &amp; produce mass effect only.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28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800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5- </a:t>
            </a:r>
            <a:r>
              <a:rPr lang="en-US" altLang="ar-SA" sz="2800" b="1" dirty="0" err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Gonadotroph</a:t>
            </a:r>
            <a:r>
              <a:rPr lang="en-US" altLang="ar-SA" sz="2800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producing LH &amp;FSH,</a:t>
            </a:r>
            <a:r>
              <a:rPr lang="en-US" altLang="ar-SA" sz="2800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sz="2400" dirty="0">
                <a:latin typeface="Tahoma" pitchFamily="34" charset="0"/>
                <a:cs typeface="Tahoma" pitchFamily="34" charset="0"/>
              </a:rPr>
              <a:t>( 10-15%)- Function silent or is minimal , late presentation mainly mass effect produced.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400" dirty="0">
                <a:latin typeface="Tahoma" pitchFamily="34" charset="0"/>
                <a:cs typeface="Tahoma" pitchFamily="34" charset="0"/>
              </a:rPr>
              <a:t>   Produce </a:t>
            </a:r>
            <a:r>
              <a:rPr lang="en-US" altLang="ar-SA" sz="2400" dirty="0" err="1">
                <a:latin typeface="Tahoma" pitchFamily="34" charset="0"/>
                <a:cs typeface="Tahoma" pitchFamily="34" charset="0"/>
              </a:rPr>
              <a:t>gonadotrophin</a:t>
            </a:r>
            <a:r>
              <a:rPr lang="en-US" altLang="ar-SA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sz="2400" b="1" dirty="0">
                <a:latin typeface="Tahoma" pitchFamily="34" charset="0"/>
                <a:cs typeface="Tahoma" pitchFamily="34" charset="0"/>
                <a:sym typeface="Symbol" pitchFamily="18" charset="2"/>
              </a:rPr>
              <a:t></a:t>
            </a:r>
            <a:r>
              <a:rPr lang="en-US" altLang="ar-SA" sz="2400" dirty="0">
                <a:latin typeface="Tahoma" pitchFamily="34" charset="0"/>
                <a:cs typeface="Tahoma" pitchFamily="34" charset="0"/>
              </a:rPr>
              <a:t> subunit, </a:t>
            </a:r>
            <a:r>
              <a:rPr lang="el-GR" altLang="ar-SA" sz="2400" dirty="0">
                <a:latin typeface="Tahoma" pitchFamily="34" charset="0"/>
                <a:cs typeface="Tahoma" pitchFamily="34" charset="0"/>
              </a:rPr>
              <a:t>β</a:t>
            </a:r>
            <a:r>
              <a:rPr lang="en-US" altLang="ar-SA" sz="2400" dirty="0">
                <a:latin typeface="Tahoma" pitchFamily="34" charset="0"/>
                <a:cs typeface="Tahoma" pitchFamily="34" charset="0"/>
              </a:rPr>
              <a:t>- FSH &amp; </a:t>
            </a:r>
            <a:r>
              <a:rPr lang="el-GR" altLang="ar-SA" sz="2400" dirty="0">
                <a:latin typeface="Tahoma" pitchFamily="34" charset="0"/>
                <a:cs typeface="Tahoma" pitchFamily="34" charset="0"/>
              </a:rPr>
              <a:t>β</a:t>
            </a:r>
            <a:r>
              <a:rPr lang="en-US" altLang="ar-SA" sz="2400" dirty="0">
                <a:latin typeface="Tahoma" pitchFamily="34" charset="0"/>
                <a:cs typeface="Tahoma" pitchFamily="34" charset="0"/>
              </a:rPr>
              <a:t>-LH.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28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800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6- TSH producing</a:t>
            </a:r>
            <a:r>
              <a:rPr lang="en-US" altLang="ar-SA" sz="2400" dirty="0">
                <a:latin typeface="Tahoma" pitchFamily="34" charset="0"/>
                <a:cs typeface="Tahoma" pitchFamily="34" charset="0"/>
              </a:rPr>
              <a:t>, (1%) rare cause  of hyperthyroidism.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28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800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7- Pituitary carcinoma,</a:t>
            </a:r>
            <a:r>
              <a:rPr lang="en-US" altLang="ar-SA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sz="2400" dirty="0">
                <a:latin typeface="Tahoma" pitchFamily="34" charset="0"/>
                <a:cs typeface="Tahoma" pitchFamily="34" charset="0"/>
              </a:rPr>
              <a:t>Extremely rare, diagnosed only by metastases.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28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16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ar-SA" sz="16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41520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pPr algn="l" eaLnBrk="1" hangingPunct="1"/>
            <a:r>
              <a:rPr lang="en-US" altLang="en-US" sz="3600" dirty="0">
                <a:solidFill>
                  <a:srgbClr val="0070C0"/>
                </a:solidFill>
              </a:rPr>
              <a:t> </a:t>
            </a:r>
            <a:r>
              <a:rPr lang="en-US" altLang="ar-SA" sz="3600" b="1" dirty="0">
                <a:solidFill>
                  <a:srgbClr val="0070C0"/>
                </a:solidFill>
              </a:rPr>
              <a:t>HYPOPITUITARISM :</a:t>
            </a:r>
            <a:endParaRPr lang="en-US" altLang="ar-SA" sz="3600" dirty="0">
              <a:solidFill>
                <a:srgbClr val="0070C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84784"/>
            <a:ext cx="8915400" cy="537321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000" b="1" dirty="0"/>
              <a:t>  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ar-SA" sz="2800" dirty="0">
                <a:latin typeface="Tahoma" pitchFamily="34" charset="0"/>
                <a:cs typeface="Tahoma" pitchFamily="34" charset="0"/>
              </a:rPr>
              <a:t>Loss of </a:t>
            </a:r>
            <a:r>
              <a:rPr lang="en-US" altLang="ar-SA" sz="2800" dirty="0">
                <a:latin typeface="Tahoma" pitchFamily="34" charset="0"/>
                <a:cs typeface="Tahoma" pitchFamily="34" charset="0"/>
                <a:sym typeface="Symbol" pitchFamily="18" charset="2"/>
              </a:rPr>
              <a:t> 75% of ant. Pituitary  Symptoms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ar-SA" sz="2800" dirty="0">
                <a:latin typeface="Tahoma" pitchFamily="34" charset="0"/>
                <a:cs typeface="Tahoma" pitchFamily="34" charset="0"/>
                <a:sym typeface="Symbol" pitchFamily="18" charset="2"/>
              </a:rPr>
              <a:t>Congenital or acquired, intrinsic or extrinsic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ar-SA" sz="2800" dirty="0">
                <a:latin typeface="Tahoma" pitchFamily="34" charset="0"/>
                <a:cs typeface="Tahoma" pitchFamily="34" charset="0"/>
                <a:sym typeface="Symbol" pitchFamily="18" charset="2"/>
              </a:rPr>
              <a:t>Acquired causes include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2800" dirty="0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400" dirty="0">
                <a:latin typeface="Tahoma" pitchFamily="34" charset="0"/>
                <a:cs typeface="Tahoma" pitchFamily="34" charset="0"/>
                <a:sym typeface="Symbol" pitchFamily="18" charset="2"/>
              </a:rPr>
              <a:t>      </a:t>
            </a: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1- </a:t>
            </a:r>
            <a:r>
              <a:rPr lang="en-US" altLang="ar-SA" sz="2800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Nonsecretory</a:t>
            </a: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pituitary adenoma</a:t>
            </a:r>
            <a:endParaRPr lang="en-US" altLang="ar-SA" sz="2800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 2- SHEEHAN’S SYNDROME </a:t>
            </a:r>
          </a:p>
          <a:p>
            <a:pPr>
              <a:lnSpc>
                <a:spcPct val="80000"/>
              </a:lnSpc>
              <a:buNone/>
            </a:pP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 3- Ischemic necrosis e.g. sickle cell anemia, DIC…</a:t>
            </a:r>
          </a:p>
          <a:p>
            <a:pPr marL="365760" lvl="1" indent="-256032">
              <a:lnSpc>
                <a:spcPct val="80000"/>
              </a:lnSpc>
              <a:spcBef>
                <a:spcPts val="400"/>
              </a:spcBef>
              <a:buSzPct val="68000"/>
              <a:buNone/>
            </a:pP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4- Pituitary apoplexy…</a:t>
            </a:r>
          </a:p>
          <a:p>
            <a:pPr>
              <a:lnSpc>
                <a:spcPct val="80000"/>
              </a:lnSpc>
              <a:buNone/>
            </a:pP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 5- Iatrogenic  by radiation or surgery</a:t>
            </a:r>
          </a:p>
          <a:p>
            <a:pPr>
              <a:lnSpc>
                <a:spcPct val="80000"/>
              </a:lnSpc>
              <a:buNone/>
            </a:pP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 6- Autoimmune ( lymphocytic) </a:t>
            </a:r>
            <a:r>
              <a:rPr lang="en-US" altLang="ar-SA" sz="2800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hypophysitis</a:t>
            </a:r>
            <a:endParaRPr lang="en-US" altLang="ar-SA" sz="2800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 7- Hypothalamic mass</a:t>
            </a:r>
          </a:p>
          <a:p>
            <a:pPr>
              <a:lnSpc>
                <a:spcPct val="80000"/>
              </a:lnSpc>
              <a:buNone/>
            </a:pP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 8- Inflammatory </a:t>
            </a:r>
            <a:r>
              <a:rPr lang="en-US" altLang="ar-SA" sz="2800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e.g</a:t>
            </a: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sz="2800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sarcoidosis</a:t>
            </a: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or TB …..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8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8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33841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892480" cy="5112568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ar-SA" b="1" dirty="0"/>
              <a:t> </a:t>
            </a:r>
            <a:r>
              <a:rPr lang="en-US" altLang="ar-SA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-  Empty </a:t>
            </a:r>
            <a:r>
              <a:rPr lang="en-US" altLang="ar-SA" sz="2800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Sella</a:t>
            </a: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Syndrome :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ar-SA" sz="2800" dirty="0">
                <a:latin typeface="Tahoma" pitchFamily="34" charset="0"/>
                <a:cs typeface="Tahoma" pitchFamily="34" charset="0"/>
              </a:rPr>
              <a:t>     Radiological term for enlarged </a:t>
            </a:r>
            <a:r>
              <a:rPr lang="en-US" altLang="ar-SA" sz="2800" dirty="0" err="1">
                <a:latin typeface="Tahoma" pitchFamily="34" charset="0"/>
                <a:cs typeface="Tahoma" pitchFamily="34" charset="0"/>
              </a:rPr>
              <a:t>sella</a:t>
            </a:r>
            <a:r>
              <a:rPr lang="en-US" altLang="ar-SA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sz="2800" dirty="0" err="1">
                <a:latin typeface="Tahoma" pitchFamily="34" charset="0"/>
                <a:cs typeface="Tahoma" pitchFamily="34" charset="0"/>
              </a:rPr>
              <a:t>tursica</a:t>
            </a:r>
            <a:r>
              <a:rPr lang="en-US" altLang="ar-SA" sz="2800" dirty="0">
                <a:latin typeface="Tahoma" pitchFamily="34" charset="0"/>
                <a:cs typeface="Tahoma" pitchFamily="34" charset="0"/>
              </a:rPr>
              <a:t>, with atrophied or compressed  pituitary.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ar-SA" sz="2800" dirty="0">
                <a:latin typeface="Tahoma" pitchFamily="34" charset="0"/>
                <a:cs typeface="Tahoma" pitchFamily="34" charset="0"/>
              </a:rPr>
              <a:t>     May be primary due to downward bulge of arachnoid into </a:t>
            </a:r>
            <a:r>
              <a:rPr lang="en-US" altLang="ar-SA" sz="2800" dirty="0" err="1">
                <a:latin typeface="Tahoma" pitchFamily="34" charset="0"/>
                <a:cs typeface="Tahoma" pitchFamily="34" charset="0"/>
              </a:rPr>
              <a:t>sella</a:t>
            </a:r>
            <a:r>
              <a:rPr lang="en-US" altLang="ar-SA" sz="2800" dirty="0">
                <a:latin typeface="Tahoma" pitchFamily="34" charset="0"/>
                <a:cs typeface="Tahoma" pitchFamily="34" charset="0"/>
              </a:rPr>
              <a:t> floor compressing pituitary.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ar-SA" sz="2800" dirty="0">
                <a:latin typeface="Tahoma" pitchFamily="34" charset="0"/>
                <a:cs typeface="Tahoma" pitchFamily="34" charset="0"/>
              </a:rPr>
              <a:t>     Secondary is usually surgical.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ar-SA" sz="2800" dirty="0">
                <a:latin typeface="Tahoma" pitchFamily="34" charset="0"/>
                <a:cs typeface="Tahoma" pitchFamily="34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10- Infiltrating diseases </a:t>
            </a:r>
            <a:r>
              <a:rPr lang="en-US" altLang="ar-SA" sz="2800" dirty="0">
                <a:latin typeface="Tahoma" pitchFamily="34" charset="0"/>
                <a:cs typeface="Tahoma" pitchFamily="34" charset="0"/>
              </a:rPr>
              <a:t>in adjacent bone e.g. Hand </a:t>
            </a:r>
            <a:r>
              <a:rPr lang="en-US" altLang="ar-SA" sz="2800" dirty="0" err="1">
                <a:latin typeface="Tahoma" pitchFamily="34" charset="0"/>
                <a:cs typeface="Tahoma" pitchFamily="34" charset="0"/>
              </a:rPr>
              <a:t>Schuller</a:t>
            </a:r>
            <a:r>
              <a:rPr lang="en-US" altLang="ar-SA" sz="2800" dirty="0">
                <a:latin typeface="Tahoma" pitchFamily="34" charset="0"/>
                <a:cs typeface="Tahoma" pitchFamily="34" charset="0"/>
              </a:rPr>
              <a:t> – Christian  Disease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ar-SA" sz="2800" dirty="0">
                <a:latin typeface="Tahoma" pitchFamily="34" charset="0"/>
                <a:cs typeface="Tahoma" pitchFamily="34" charset="0"/>
              </a:rPr>
              <a:t>     Metastatic tumors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ar-SA" sz="2800" dirty="0">
              <a:latin typeface="Tahoma" pitchFamily="34" charset="0"/>
              <a:cs typeface="Tahom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11- </a:t>
            </a:r>
            <a:r>
              <a:rPr lang="en-US" altLang="ar-SA" sz="2800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Craniopharyngioma</a:t>
            </a:r>
            <a:r>
              <a:rPr lang="en-US" altLang="ar-SA" sz="28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z="2800" dirty="0">
              <a:solidFill>
                <a:srgbClr val="99FF66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42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Symptoms of hypopituitarism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915400" cy="53340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ar-SA" dirty="0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>
              <a:buFontTx/>
              <a:buNone/>
            </a:pPr>
            <a:endParaRPr lang="en-US" altLang="ar-SA" dirty="0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lvl="1" eaLnBrk="1" hangingPunct="1"/>
            <a:r>
              <a:rPr lang="en-US" altLang="ar-SA" dirty="0">
                <a:latin typeface="Tahoma" pitchFamily="34" charset="0"/>
                <a:cs typeface="Tahoma" pitchFamily="34" charset="0"/>
                <a:sym typeface="Symbol" pitchFamily="18" charset="2"/>
              </a:rPr>
              <a:t>   </a:t>
            </a:r>
            <a:r>
              <a:rPr lang="en-US" altLang="ar-SA" sz="3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Dwarfism (Pituitary Dwarf) in children.</a:t>
            </a:r>
          </a:p>
          <a:p>
            <a:pPr lvl="1" eaLnBrk="1" hangingPunct="1"/>
            <a:endParaRPr lang="en-US" altLang="ar-SA" sz="3200" dirty="0">
              <a:solidFill>
                <a:srgbClr val="00206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lvl="1" eaLnBrk="1" hangingPunct="1"/>
            <a:r>
              <a:rPr lang="en-US" altLang="ar-SA" sz="3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Effect of individual hormone deficiencies. </a:t>
            </a:r>
          </a:p>
          <a:p>
            <a:pPr lvl="1" eaLnBrk="1" hangingPunct="1"/>
            <a:endParaRPr lang="en-US" altLang="ar-SA" sz="3200" dirty="0">
              <a:solidFill>
                <a:srgbClr val="00206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lvl="1" eaLnBrk="1" hangingPunct="1"/>
            <a:r>
              <a:rPr lang="en-US" altLang="ar-SA" sz="3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Amenorrhea &amp; no lactation</a:t>
            </a:r>
          </a:p>
          <a:p>
            <a:pPr lvl="1" eaLnBrk="1" hangingPunct="1"/>
            <a:endParaRPr lang="en-US" altLang="ar-SA" sz="3200" dirty="0">
              <a:solidFill>
                <a:srgbClr val="00206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lvl="1" eaLnBrk="1" hangingPunct="1"/>
            <a:r>
              <a:rPr lang="en-US" altLang="ar-SA" sz="3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Loss of MSH </a:t>
            </a:r>
            <a:r>
              <a:rPr lang="en-US" altLang="ar-SA" sz="3200" dirty="0">
                <a:solidFill>
                  <a:srgbClr val="002060"/>
                </a:solidFill>
                <a:latin typeface="Tahoma" pitchFamily="34" charset="0"/>
                <a:sym typeface="Symbol" pitchFamily="18" charset="2"/>
              </a:rPr>
              <a:t>→</a:t>
            </a:r>
            <a:r>
              <a:rPr lang="en-US" altLang="ar-SA" sz="3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Decreased pigmentation</a:t>
            </a:r>
          </a:p>
          <a:p>
            <a:pPr lvl="1" eaLnBrk="1" hangingPunct="1"/>
            <a:endParaRPr lang="en-US" alt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98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86"/>
            <a:ext cx="9252520" cy="682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08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0070C0"/>
                </a:solidFill>
              </a:rPr>
              <a:t>  </a:t>
            </a:r>
            <a:r>
              <a:rPr lang="en-US" altLang="en-US" sz="3600" b="1" dirty="0">
                <a:solidFill>
                  <a:srgbClr val="0070C0"/>
                </a:solidFill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Craniopharyngioma</a:t>
            </a:r>
            <a:r>
              <a:rPr lang="en-US" altLang="en-US" sz="36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:</a:t>
            </a:r>
            <a:endParaRPr lang="en-US" altLang="ar-SA" sz="36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9154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800" b="1" dirty="0">
                <a:solidFill>
                  <a:schemeClr val="hlink"/>
                </a:solidFill>
              </a:rPr>
              <a:t>  </a:t>
            </a:r>
            <a:r>
              <a:rPr lang="en-US" altLang="ar-SA" sz="3600" b="1" dirty="0">
                <a:solidFill>
                  <a:schemeClr val="hlin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b="1" dirty="0">
                <a:solidFill>
                  <a:srgbClr val="99FF66"/>
                </a:solidFill>
                <a:latin typeface="Tahoma" pitchFamily="34" charset="0"/>
                <a:cs typeface="Tahoma" pitchFamily="34" charset="0"/>
              </a:rPr>
              <a:t>*</a:t>
            </a:r>
            <a:r>
              <a:rPr lang="en-US" altLang="ar-SA" sz="3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1-5 % of intracranial neoplasms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>
                <a:solidFill>
                  <a:schemeClr val="hlink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altLang="ar-SA" dirty="0">
                <a:solidFill>
                  <a:srgbClr val="99FF66"/>
                </a:solidFill>
                <a:latin typeface="Tahoma" pitchFamily="34" charset="0"/>
                <a:cs typeface="Tahoma" pitchFamily="34" charset="0"/>
              </a:rPr>
              <a:t>*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Derived from remnants of </a:t>
            </a:r>
            <a:r>
              <a:rPr lang="en-US" altLang="ar-SA" dirty="0" err="1">
                <a:latin typeface="Tahoma" pitchFamily="34" charset="0"/>
                <a:cs typeface="Tahoma" pitchFamily="34" charset="0"/>
              </a:rPr>
              <a:t>Rathke’s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Pouch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ar-SA" dirty="0">
                <a:solidFill>
                  <a:srgbClr val="99FF66"/>
                </a:solidFill>
                <a:latin typeface="Tahoma" pitchFamily="34" charset="0"/>
                <a:cs typeface="Tahoma" pitchFamily="34" charset="0"/>
              </a:rPr>
              <a:t>*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dirty="0" err="1">
                <a:latin typeface="Tahoma" pitchFamily="34" charset="0"/>
                <a:cs typeface="Tahoma" pitchFamily="34" charset="0"/>
              </a:rPr>
              <a:t>Suprasellar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or </a:t>
            </a:r>
            <a:r>
              <a:rPr lang="en-US" altLang="ar-SA" dirty="0" err="1">
                <a:latin typeface="Tahoma" pitchFamily="34" charset="0"/>
                <a:cs typeface="Tahoma" pitchFamily="34" charset="0"/>
              </a:rPr>
              <a:t>intrasellar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,often cystic with calcification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ar-SA" dirty="0">
                <a:solidFill>
                  <a:srgbClr val="99FF66"/>
                </a:solidFill>
                <a:latin typeface="Tahoma" pitchFamily="34" charset="0"/>
                <a:cs typeface="Tahoma" pitchFamily="34" charset="0"/>
              </a:rPr>
              <a:t>*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Children or adolescents most affected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ar-SA" dirty="0">
                <a:solidFill>
                  <a:srgbClr val="99FF66"/>
                </a:solidFill>
                <a:latin typeface="Tahoma" pitchFamily="34" charset="0"/>
                <a:cs typeface="Tahoma" pitchFamily="34" charset="0"/>
              </a:rPr>
              <a:t>*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Symptoms may be delayed ≥ 20yrs( 50%)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ar-SA" dirty="0">
                <a:solidFill>
                  <a:srgbClr val="99FF66"/>
                </a:solidFill>
                <a:latin typeface="Tahoma" pitchFamily="34" charset="0"/>
                <a:cs typeface="Tahoma" pitchFamily="34" charset="0"/>
              </a:rPr>
              <a:t>* 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Symptoms of </a:t>
            </a:r>
            <a:r>
              <a:rPr lang="en-US" altLang="ar-SA" dirty="0" err="1">
                <a:latin typeface="Tahoma" pitchFamily="34" charset="0"/>
                <a:cs typeface="Tahoma" pitchFamily="34" charset="0"/>
              </a:rPr>
              <a:t>hypofunction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or </a:t>
            </a:r>
            <a:r>
              <a:rPr lang="en-US" altLang="ar-SA" dirty="0" err="1">
                <a:latin typeface="Tahoma" pitchFamily="34" charset="0"/>
                <a:cs typeface="Tahoma" pitchFamily="34" charset="0"/>
              </a:rPr>
              <a:t>hyperfunction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of pituitary and or visual disturbances,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    diabetes insipidus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ar-SA" dirty="0">
                <a:solidFill>
                  <a:srgbClr val="99FF66"/>
                </a:solidFill>
                <a:latin typeface="Tahoma" pitchFamily="34" charset="0"/>
                <a:cs typeface="Tahoma" pitchFamily="34" charset="0"/>
              </a:rPr>
              <a:t>*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Benign &amp; slow growing</a:t>
            </a:r>
          </a:p>
        </p:txBody>
      </p:sp>
    </p:spTree>
    <p:extLst>
      <p:ext uri="{BB962C8B-B14F-4D97-AF65-F5344CB8AC3E}">
        <p14:creationId xmlns:p14="http://schemas.microsoft.com/office/powerpoint/2010/main" val="2341771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650"/>
            <a:ext cx="9144000" cy="685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937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0556"/>
            <a:ext cx="9144000" cy="705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70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ar-SA" sz="3600" b="1" dirty="0">
                <a:solidFill>
                  <a:srgbClr val="0070C0"/>
                </a:solidFill>
              </a:rPr>
              <a:t>POSTERIOR PITUITARY SYNDROMES:</a:t>
            </a:r>
            <a:endParaRPr lang="en-US" altLang="ar-SA" sz="3600" dirty="0">
              <a:solidFill>
                <a:srgbClr val="0070C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ar-SA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A- </a:t>
            </a:r>
            <a:r>
              <a:rPr lang="en-US" altLang="ar-SA" b="1" u="sng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ADH deficiency : Diabetes </a:t>
            </a:r>
            <a:r>
              <a:rPr lang="en-US" altLang="ar-SA" b="1" u="sng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Insipidus</a:t>
            </a:r>
            <a:r>
              <a:rPr lang="en-US" altLang="ar-SA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     </a:t>
            </a:r>
            <a:r>
              <a:rPr lang="en-US" altLang="ar-SA" sz="2400" dirty="0">
                <a:latin typeface="Tahoma" pitchFamily="34" charset="0"/>
                <a:cs typeface="Tahoma" pitchFamily="34" charset="0"/>
              </a:rPr>
              <a:t>Polyuria, polydipsia, hypernatremia &amp; dehydration.  </a:t>
            </a:r>
          </a:p>
          <a:p>
            <a:pPr eaLnBrk="1" hangingPunct="1">
              <a:buFontTx/>
              <a:buNone/>
            </a:pPr>
            <a:r>
              <a:rPr lang="en-US" altLang="ar-SA" sz="2400" dirty="0">
                <a:latin typeface="Tahoma" pitchFamily="34" charset="0"/>
                <a:cs typeface="Tahoma" pitchFamily="34" charset="0"/>
              </a:rPr>
              <a:t>      Urine is dilute, due to inability to reabsorb water from the    collecting tubules. </a:t>
            </a:r>
          </a:p>
          <a:p>
            <a:pPr eaLnBrk="1" hangingPunct="1">
              <a:buFontTx/>
              <a:buNone/>
            </a:pPr>
            <a:r>
              <a:rPr lang="en-US" altLang="ar-SA" sz="2400" dirty="0">
                <a:latin typeface="Tahoma" pitchFamily="34" charset="0"/>
                <a:cs typeface="Tahoma" pitchFamily="34" charset="0"/>
              </a:rPr>
              <a:t>    </a:t>
            </a:r>
          </a:p>
          <a:p>
            <a:pPr eaLnBrk="1" hangingPunct="1">
              <a:buFontTx/>
              <a:buNone/>
            </a:pPr>
            <a:r>
              <a:rPr lang="en-US" altLang="ar-SA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sz="2400" u="sng" dirty="0">
                <a:latin typeface="Tahoma" pitchFamily="34" charset="0"/>
                <a:cs typeface="Tahoma" pitchFamily="34" charset="0"/>
              </a:rPr>
              <a:t>Causes :-</a:t>
            </a:r>
          </a:p>
          <a:p>
            <a:pPr eaLnBrk="1" hangingPunct="1">
              <a:buFontTx/>
              <a:buNone/>
            </a:pPr>
            <a:r>
              <a:rPr lang="en-US" altLang="ar-SA" sz="2400" dirty="0">
                <a:latin typeface="Tahoma" pitchFamily="34" charset="0"/>
                <a:cs typeface="Tahoma" pitchFamily="34" charset="0"/>
              </a:rPr>
              <a:t>      Head trauma, tumors &amp; inflammations in </a:t>
            </a:r>
          </a:p>
          <a:p>
            <a:pPr eaLnBrk="1" hangingPunct="1">
              <a:buFontTx/>
              <a:buNone/>
            </a:pPr>
            <a:r>
              <a:rPr lang="en-US" altLang="ar-SA" sz="2400" dirty="0">
                <a:latin typeface="Tahoma" pitchFamily="34" charset="0"/>
                <a:cs typeface="Tahoma" pitchFamily="34" charset="0"/>
              </a:rPr>
              <a:t>      pituitary or hypothalamus…etc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  </a:t>
            </a:r>
            <a:endParaRPr lang="en-US" altLang="ar-SA" dirty="0">
              <a:latin typeface="Tahoma" pitchFamily="34" charset="0"/>
              <a:cs typeface="Tahom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22940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381000" y="1412875"/>
            <a:ext cx="85344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ar-SA" sz="28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B- Syndrome of inappropriate ADH secretion (SIADH):</a:t>
            </a:r>
            <a:r>
              <a:rPr lang="en-US" altLang="ar-SA" u="sng" dirty="0">
                <a:latin typeface="Tahoma" pitchFamily="34" charset="0"/>
              </a:rPr>
              <a:t> </a:t>
            </a:r>
          </a:p>
          <a:p>
            <a:pPr algn="l">
              <a:buFontTx/>
              <a:buChar char="•"/>
            </a:pPr>
            <a:r>
              <a:rPr lang="en-US" altLang="ar-SA" sz="2400" dirty="0">
                <a:latin typeface="Tahoma" pitchFamily="34" charset="0"/>
                <a:cs typeface="Tahoma" pitchFamily="34" charset="0"/>
              </a:rPr>
              <a:t>   Part of </a:t>
            </a:r>
            <a:r>
              <a:rPr lang="en-US" altLang="ar-SA" sz="2400" dirty="0" err="1">
                <a:latin typeface="Tahoma" pitchFamily="34" charset="0"/>
                <a:cs typeface="Tahoma" pitchFamily="34" charset="0"/>
              </a:rPr>
              <a:t>paraneoplastic</a:t>
            </a:r>
            <a:r>
              <a:rPr lang="en-US" altLang="ar-SA" sz="2400" dirty="0">
                <a:latin typeface="Tahoma" pitchFamily="34" charset="0"/>
                <a:cs typeface="Tahoma" pitchFamily="34" charset="0"/>
              </a:rPr>
              <a:t> Syndrome :</a:t>
            </a:r>
          </a:p>
          <a:p>
            <a:pPr lvl="1" algn="l"/>
            <a:r>
              <a:rPr lang="en-US" altLang="ar-SA" sz="2400" dirty="0">
                <a:latin typeface="Tahoma" pitchFamily="34" charset="0"/>
                <a:cs typeface="Tahoma" pitchFamily="34" charset="0"/>
              </a:rPr>
              <a:t>   </a:t>
            </a:r>
            <a:r>
              <a:rPr lang="en-US" altLang="ar-SA" sz="2400" dirty="0">
                <a:latin typeface="Tahoma" pitchFamily="34" charset="0"/>
                <a:cs typeface="Tahoma" pitchFamily="34" charset="0"/>
                <a:sym typeface="Symbol" pitchFamily="18" charset="2"/>
              </a:rPr>
              <a:t>Small Cell CA of Lung</a:t>
            </a:r>
            <a:endParaRPr lang="en-US" altLang="ar-SA" sz="2400" dirty="0">
              <a:latin typeface="Tahoma" pitchFamily="34" charset="0"/>
              <a:cs typeface="Tahoma" pitchFamily="34" charset="0"/>
            </a:endParaRPr>
          </a:p>
          <a:p>
            <a:pPr algn="l">
              <a:buFontTx/>
              <a:buChar char="•"/>
            </a:pPr>
            <a:r>
              <a:rPr lang="en-US" altLang="ar-SA" sz="2400" dirty="0">
                <a:latin typeface="Tahoma" pitchFamily="34" charset="0"/>
                <a:cs typeface="Tahoma" pitchFamily="34" charset="0"/>
              </a:rPr>
              <a:t>   Causes excessive </a:t>
            </a:r>
            <a:r>
              <a:rPr lang="en-US" altLang="ar-SA" sz="2400" dirty="0" err="1">
                <a:latin typeface="Tahoma" pitchFamily="34" charset="0"/>
                <a:cs typeface="Tahoma" pitchFamily="34" charset="0"/>
              </a:rPr>
              <a:t>resorption</a:t>
            </a:r>
            <a:r>
              <a:rPr lang="en-US" altLang="ar-SA" sz="2400" dirty="0">
                <a:latin typeface="Tahoma" pitchFamily="34" charset="0"/>
                <a:cs typeface="Tahoma" pitchFamily="34" charset="0"/>
              </a:rPr>
              <a:t> of water</a:t>
            </a:r>
            <a:r>
              <a:rPr lang="en-US" altLang="ar-SA" sz="2400" dirty="0">
                <a:latin typeface="Tahoma" pitchFamily="34" charset="0"/>
                <a:cs typeface="Tahoma" pitchFamily="34" charset="0"/>
                <a:sym typeface="Symbol" pitchFamily="18" charset="2"/>
              </a:rPr>
              <a:t>  </a:t>
            </a:r>
            <a:r>
              <a:rPr lang="en-US" altLang="ar-SA" sz="2400" dirty="0" err="1">
                <a:latin typeface="Tahoma" pitchFamily="34" charset="0"/>
                <a:cs typeface="Tahoma" pitchFamily="34" charset="0"/>
                <a:sym typeface="Symbol" pitchFamily="18" charset="2"/>
              </a:rPr>
              <a:t>hyponatremia</a:t>
            </a:r>
            <a:r>
              <a:rPr lang="en-US" altLang="ar-SA" sz="2400" dirty="0">
                <a:latin typeface="Tahoma" pitchFamily="34" charset="0"/>
                <a:cs typeface="Tahoma" pitchFamily="34" charset="0"/>
                <a:sym typeface="Symbol" pitchFamily="18" charset="2"/>
              </a:rPr>
              <a:t>, cerebral edema. </a:t>
            </a:r>
          </a:p>
          <a:p>
            <a:pPr algn="l">
              <a:buFontTx/>
              <a:buChar char="•"/>
            </a:pPr>
            <a:endParaRPr lang="en-US" altLang="ar-SA" dirty="0">
              <a:latin typeface="Tahoma" pitchFamily="34" charset="0"/>
              <a:sym typeface="Symbol" pitchFamily="18" charset="2"/>
            </a:endParaRPr>
          </a:p>
          <a:p>
            <a:pPr algn="l">
              <a:buFontTx/>
              <a:buChar char="•"/>
            </a:pPr>
            <a:endParaRPr lang="en-US" altLang="ar-SA" dirty="0">
              <a:latin typeface="Tahoma" pitchFamily="34" charset="0"/>
              <a:sym typeface="Symbol" pitchFamily="18" charset="2"/>
            </a:endParaRPr>
          </a:p>
          <a:p>
            <a:r>
              <a:rPr lang="en-US" altLang="ar-SA" sz="28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C-Abnormal oxytocin secretion :</a:t>
            </a:r>
          </a:p>
          <a:p>
            <a:endParaRPr lang="en-US" altLang="ar-SA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r>
              <a:rPr lang="en-US" altLang="ar-SA" sz="2400" dirty="0">
                <a:solidFill>
                  <a:srgbClr val="99FF66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altLang="ar-SA" sz="2400" dirty="0" err="1">
                <a:latin typeface="Tahoma" pitchFamily="34" charset="0"/>
                <a:cs typeface="Tahoma" pitchFamily="34" charset="0"/>
                <a:sym typeface="Symbol" pitchFamily="18" charset="2"/>
              </a:rPr>
              <a:t>Abnormalitis</a:t>
            </a:r>
            <a:r>
              <a:rPr lang="en-US" altLang="ar-SA" sz="2400" dirty="0">
                <a:latin typeface="Tahoma" pitchFamily="34" charset="0"/>
                <a:cs typeface="Tahoma" pitchFamily="34" charset="0"/>
                <a:sym typeface="Symbol" pitchFamily="18" charset="2"/>
              </a:rPr>
              <a:t> of synthesis &amp; release have not been associated with any significant abnormality.</a:t>
            </a:r>
          </a:p>
          <a:p>
            <a:pPr algn="l">
              <a:buFontTx/>
              <a:buChar char="•"/>
            </a:pPr>
            <a:endParaRPr lang="en-US" altLang="ar-SA" dirty="0">
              <a:latin typeface="Tahoma" pitchFamily="34" charset="0"/>
              <a:sym typeface="Symbol" pitchFamily="18" charset="2"/>
            </a:endParaRPr>
          </a:p>
          <a:p>
            <a:pPr algn="l"/>
            <a:r>
              <a:rPr lang="en-US" altLang="ar-SA" dirty="0">
                <a:latin typeface="Tahoma" pitchFamily="34" charset="0"/>
                <a:sym typeface="Symbol" pitchFamily="18" charset="2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85699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4953000"/>
            <a:ext cx="9144000" cy="1905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600" dirty="0"/>
              <a:t>The </a:t>
            </a:r>
            <a:r>
              <a:rPr lang="en-US" sz="1600" b="1" dirty="0" err="1"/>
              <a:t>neurohypophysis</a:t>
            </a:r>
            <a:r>
              <a:rPr lang="en-US" sz="1600" dirty="0"/>
              <a:t> shown here resembles neural tissue, with </a:t>
            </a:r>
            <a:r>
              <a:rPr lang="en-US" sz="1600" dirty="0" err="1"/>
              <a:t>glial</a:t>
            </a:r>
            <a:r>
              <a:rPr lang="en-US" sz="1600" dirty="0"/>
              <a:t> cells, nerve fibers, nerve endings, and intra-axonal </a:t>
            </a:r>
            <a:r>
              <a:rPr lang="en-US" sz="1600" dirty="0" err="1"/>
              <a:t>neurosecretory</a:t>
            </a:r>
            <a:r>
              <a:rPr lang="en-US" sz="1600" dirty="0"/>
              <a:t> granules. </a:t>
            </a:r>
          </a:p>
          <a:p>
            <a:pPr marL="109728" indent="0">
              <a:buNone/>
            </a:pPr>
            <a:r>
              <a:rPr lang="en-US" sz="1600" dirty="0"/>
              <a:t>The hormones </a:t>
            </a:r>
            <a:r>
              <a:rPr lang="en-US" sz="1600" b="1" dirty="0"/>
              <a:t>vasopressin</a:t>
            </a:r>
            <a:r>
              <a:rPr lang="en-US" sz="1600" dirty="0"/>
              <a:t> (antidiuretic hormone, or ADH) and </a:t>
            </a:r>
            <a:r>
              <a:rPr lang="en-US" sz="1600" b="1" dirty="0"/>
              <a:t>oxytocin</a:t>
            </a:r>
            <a:r>
              <a:rPr lang="en-US" sz="1600" dirty="0"/>
              <a:t> made in the hypothalamus (</a:t>
            </a:r>
            <a:r>
              <a:rPr lang="en-US" sz="1600" dirty="0" err="1"/>
              <a:t>supraoptic</a:t>
            </a:r>
            <a:r>
              <a:rPr lang="en-US" sz="1600" dirty="0"/>
              <a:t> and </a:t>
            </a:r>
            <a:r>
              <a:rPr lang="en-US" sz="1600" dirty="0" err="1"/>
              <a:t>paraventricular</a:t>
            </a:r>
            <a:r>
              <a:rPr lang="en-US" sz="1600" dirty="0"/>
              <a:t> nuclei) are transported into the intra-axonal </a:t>
            </a:r>
            <a:r>
              <a:rPr lang="en-US" sz="1600" dirty="0" err="1"/>
              <a:t>neurosecretory</a:t>
            </a:r>
            <a:r>
              <a:rPr lang="en-US" sz="1600" dirty="0"/>
              <a:t> granules where they are released.</a:t>
            </a:r>
            <a:endParaRPr lang="ar-IQ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4</a:t>
            </a:fld>
            <a:endParaRPr lang="en-US" altLang="en-US"/>
          </a:p>
        </p:txBody>
      </p:sp>
      <p:pic>
        <p:nvPicPr>
          <p:cNvPr id="5" name="Picture 2" descr="http://library.med.utah.edu/WebPath/jpeg4/ENDO0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80903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1844824"/>
            <a:ext cx="6347715" cy="1826581"/>
          </a:xfrm>
        </p:spPr>
        <p:txBody>
          <a:bodyPr>
            <a:normAutofit/>
          </a:bodyPr>
          <a:lstStyle/>
          <a:p>
            <a:r>
              <a:rPr lang="en-US" sz="4800" dirty="0"/>
              <a:t>   THANK YOU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                GOOD LUCK</a:t>
            </a:r>
          </a:p>
        </p:txBody>
      </p:sp>
    </p:spTree>
    <p:extLst>
      <p:ext uri="{BB962C8B-B14F-4D97-AF65-F5344CB8AC3E}">
        <p14:creationId xmlns:p14="http://schemas.microsoft.com/office/powerpoint/2010/main" val="3237515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5</a:t>
            </a:fld>
            <a:endParaRPr lang="en-US" altLang="en-US"/>
          </a:p>
        </p:txBody>
      </p:sp>
      <p:pic>
        <p:nvPicPr>
          <p:cNvPr id="65538" name="Picture 2" descr="http://neoadjuvant.wdfiles.com/local--files/pituitary/Pituitar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477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ar-SA" sz="3600" b="1" dirty="0">
                <a:solidFill>
                  <a:srgbClr val="0070C0"/>
                </a:solidFill>
              </a:rPr>
              <a:t>CELLS &amp; SECRETIONS :</a:t>
            </a:r>
            <a:endParaRPr lang="en-US" altLang="ar-SA" sz="3600" dirty="0">
              <a:solidFill>
                <a:srgbClr val="0070C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90678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A- Anterior pituitary ( Adenohypophysis 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400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1- </a:t>
            </a:r>
            <a:r>
              <a:rPr lang="en-US" altLang="ar-SA" dirty="0" err="1">
                <a:latin typeface="Tahoma" pitchFamily="34" charset="0"/>
                <a:cs typeface="Tahoma" pitchFamily="34" charset="0"/>
              </a:rPr>
              <a:t>Somatotrophs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from acidophilic cells </a:t>
            </a:r>
            <a:r>
              <a:rPr lang="en-US" altLang="ar-SA" b="1" dirty="0">
                <a:latin typeface="Tahoma" pitchFamily="34" charset="0"/>
                <a:sym typeface="Symbol" pitchFamily="18" charset="2"/>
              </a:rPr>
              <a:t>→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Growth H.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 2- </a:t>
            </a:r>
            <a:r>
              <a:rPr lang="en-US" altLang="ar-SA" dirty="0" err="1">
                <a:latin typeface="Tahoma" pitchFamily="34" charset="0"/>
                <a:cs typeface="Tahoma" pitchFamily="34" charset="0"/>
              </a:rPr>
              <a:t>Lactotrophs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from  acidophilic cells </a:t>
            </a:r>
            <a:r>
              <a:rPr lang="en-US" altLang="ar-SA" b="1" dirty="0">
                <a:latin typeface="Tahoma" pitchFamily="34" charset="0"/>
                <a:sym typeface="Symbol" pitchFamily="18" charset="2"/>
              </a:rPr>
              <a:t>→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Prolactin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 3- </a:t>
            </a:r>
            <a:r>
              <a:rPr lang="en-US" altLang="ar-SA" dirty="0" err="1">
                <a:latin typeface="Tahoma" pitchFamily="34" charset="0"/>
                <a:cs typeface="Tahoma" pitchFamily="34" charset="0"/>
              </a:rPr>
              <a:t>Corticotrophs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from basophilic cells </a:t>
            </a:r>
            <a:r>
              <a:rPr lang="en-US" altLang="ar-SA" b="1" dirty="0">
                <a:latin typeface="Tahoma" pitchFamily="34" charset="0"/>
                <a:sym typeface="Symbol" pitchFamily="18" charset="2"/>
              </a:rPr>
              <a:t>→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ACTH, POMC derived peptides.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 4- </a:t>
            </a:r>
            <a:r>
              <a:rPr lang="en-US" altLang="ar-SA" dirty="0" err="1">
                <a:latin typeface="Tahoma" pitchFamily="34" charset="0"/>
                <a:cs typeface="Tahoma" pitchFamily="34" charset="0"/>
              </a:rPr>
              <a:t>Thyrotrophs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from pale basophilic cells </a:t>
            </a:r>
            <a:r>
              <a:rPr lang="en-US" altLang="ar-SA" b="1" dirty="0">
                <a:latin typeface="Tahoma" pitchFamily="34" charset="0"/>
                <a:sym typeface="Symbol" pitchFamily="18" charset="2"/>
              </a:rPr>
              <a:t>→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TSH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  5- </a:t>
            </a:r>
            <a:r>
              <a:rPr lang="en-US" altLang="ar-SA" dirty="0" err="1">
                <a:latin typeface="Tahoma" pitchFamily="34" charset="0"/>
                <a:cs typeface="Tahoma" pitchFamily="34" charset="0"/>
              </a:rPr>
              <a:t>Gonadotrophs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from basophilic cells </a:t>
            </a:r>
            <a:r>
              <a:rPr lang="en-US" altLang="ar-SA" b="1" dirty="0">
                <a:latin typeface="Tahoma" pitchFamily="34" charset="0"/>
                <a:sym typeface="Symbol" pitchFamily="18" charset="2"/>
              </a:rPr>
              <a:t>→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FSH, LH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2800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ar-SA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B- Posterior pituitary ( </a:t>
            </a:r>
            <a:r>
              <a:rPr lang="en-US" altLang="ar-SA" dirty="0" err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Neurohypophysis</a:t>
            </a:r>
            <a:r>
              <a:rPr lang="en-US" altLang="ar-SA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400" dirty="0">
                <a:latin typeface="Tahoma" pitchFamily="34" charset="0"/>
                <a:cs typeface="Tahoma" pitchFamily="34" charset="0"/>
              </a:rPr>
              <a:t>   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1- Oxytocin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  2- ADH</a:t>
            </a:r>
          </a:p>
        </p:txBody>
      </p:sp>
    </p:spTree>
    <p:extLst>
      <p:ext uri="{BB962C8B-B14F-4D97-AF65-F5344CB8AC3E}">
        <p14:creationId xmlns:p14="http://schemas.microsoft.com/office/powerpoint/2010/main" val="1258523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396536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ar-SA" sz="3300" dirty="0">
                <a:solidFill>
                  <a:srgbClr val="0070C0"/>
                </a:solidFill>
              </a:rPr>
              <a:t>HYPERPITUITARISM &amp; PITUITARY ADENOMA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56792"/>
            <a:ext cx="7560840" cy="388077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In most cases, excess is due to </a:t>
            </a:r>
            <a:r>
              <a:rPr lang="en-US" altLang="ar-SA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ADENOMA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 arising in the anterior lobe. </a:t>
            </a:r>
          </a:p>
          <a:p>
            <a:pPr eaLnBrk="1" hangingPunct="1">
              <a:buFontTx/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Less common causes include :</a:t>
            </a:r>
          </a:p>
          <a:p>
            <a:pPr eaLnBrk="1" hangingPunct="1">
              <a:buFontTx/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         * Hyperplasia</a:t>
            </a:r>
          </a:p>
          <a:p>
            <a:pPr eaLnBrk="1" hangingPunct="1">
              <a:buFontTx/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         * Carcinoma</a:t>
            </a:r>
          </a:p>
          <a:p>
            <a:pPr eaLnBrk="1" hangingPunct="1">
              <a:buFontTx/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         * Ectopic hormone production</a:t>
            </a:r>
          </a:p>
          <a:p>
            <a:pPr eaLnBrk="1" hangingPunct="1">
              <a:buFontTx/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         * Some hypothalamic disorders</a:t>
            </a:r>
          </a:p>
        </p:txBody>
      </p:sp>
    </p:spTree>
    <p:extLst>
      <p:ext uri="{BB962C8B-B14F-4D97-AF65-F5344CB8AC3E}">
        <p14:creationId xmlns:p14="http://schemas.microsoft.com/office/powerpoint/2010/main" val="164514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1641" y="476672"/>
            <a:ext cx="7346777" cy="1320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dirty="0">
                <a:solidFill>
                  <a:srgbClr val="0070C0"/>
                </a:solidFill>
              </a:rPr>
              <a:t> </a:t>
            </a:r>
            <a:r>
              <a:rPr lang="en-US" altLang="en-US" sz="36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Incidence of pituitary adenomas: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10600" cy="4876800"/>
          </a:xfrm>
        </p:spPr>
        <p:txBody>
          <a:bodyPr/>
          <a:lstStyle/>
          <a:p>
            <a:pPr eaLnBrk="1" hangingPunct="1"/>
            <a:r>
              <a:rPr lang="en-US" altLang="ar-SA" dirty="0">
                <a:latin typeface="Tahoma" pitchFamily="34" charset="0"/>
                <a:cs typeface="Tahoma" pitchFamily="34" charset="0"/>
              </a:rPr>
              <a:t>10% of all intracranial neoplasms </a:t>
            </a:r>
          </a:p>
          <a:p>
            <a:pPr eaLnBrk="1" hangingPunct="1"/>
            <a:endParaRPr lang="en-US" altLang="ar-SA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ar-SA" dirty="0">
                <a:latin typeface="Tahoma" pitchFamily="34" charset="0"/>
                <a:cs typeface="Tahoma" pitchFamily="34" charset="0"/>
              </a:rPr>
              <a:t>25% are incidental </a:t>
            </a:r>
          </a:p>
          <a:p>
            <a:pPr eaLnBrk="1" hangingPunct="1"/>
            <a:endParaRPr lang="en-US" altLang="ar-SA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ar-SA" dirty="0">
                <a:latin typeface="Tahoma" pitchFamily="34" charset="0"/>
                <a:cs typeface="Tahoma" pitchFamily="34" charset="0"/>
              </a:rPr>
              <a:t>3% occur with MEN syndrome</a:t>
            </a:r>
          </a:p>
          <a:p>
            <a:pPr eaLnBrk="1" hangingPunct="1"/>
            <a:endParaRPr lang="en-US" altLang="ar-SA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ar-SA" dirty="0">
                <a:latin typeface="Tahoma" pitchFamily="34" charset="0"/>
                <a:cs typeface="Tahoma" pitchFamily="34" charset="0"/>
              </a:rPr>
              <a:t>Most occur between 30-50 years of age 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332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ar-SA" sz="3600" dirty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sz="3600" dirty="0" err="1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Behaviour</a:t>
            </a:r>
            <a:r>
              <a:rPr lang="en-US" altLang="ar-SA" sz="3600" dirty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 of pituitary adenomas 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altLang="ar-SA" sz="28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ar-SA" sz="2000" dirty="0">
                <a:latin typeface="Tahoma" pitchFamily="34" charset="0"/>
                <a:cs typeface="Tahoma" pitchFamily="34" charset="0"/>
              </a:rPr>
              <a:t>Primary pituitary adenomas usually benign.</a:t>
            </a:r>
          </a:p>
          <a:p>
            <a:pPr eaLnBrk="1" hangingPunct="1">
              <a:lnSpc>
                <a:spcPct val="90000"/>
              </a:lnSpc>
            </a:pPr>
            <a:endParaRPr lang="en-US" altLang="ar-SA" sz="20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ar-SA" sz="2000" dirty="0">
                <a:latin typeface="Tahoma" pitchFamily="34" charset="0"/>
                <a:cs typeface="Tahoma" pitchFamily="34" charset="0"/>
              </a:rPr>
              <a:t> Radiological changes in </a:t>
            </a:r>
            <a:r>
              <a:rPr lang="en-US" altLang="ar-SA" sz="2000" dirty="0" err="1">
                <a:latin typeface="Tahoma" pitchFamily="34" charset="0"/>
                <a:cs typeface="Tahoma" pitchFamily="34" charset="0"/>
              </a:rPr>
              <a:t>sella</a:t>
            </a:r>
            <a:r>
              <a:rPr lang="en-US" altLang="ar-SA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sz="2000" dirty="0" err="1">
                <a:latin typeface="Tahoma" pitchFamily="34" charset="0"/>
                <a:cs typeface="Tahoma" pitchFamily="34" charset="0"/>
              </a:rPr>
              <a:t>turcica</a:t>
            </a:r>
            <a:r>
              <a:rPr lang="en-US" altLang="ar-SA" sz="2000" dirty="0">
                <a:latin typeface="Tahoma" pitchFamily="34" charset="0"/>
                <a:cs typeface="Tahoma" pitchFamily="34" charset="0"/>
              </a:rPr>
              <a:t> .</a:t>
            </a:r>
          </a:p>
          <a:p>
            <a:pPr>
              <a:lnSpc>
                <a:spcPct val="80000"/>
              </a:lnSpc>
            </a:pPr>
            <a:endParaRPr lang="en-US" altLang="ar-SA" sz="20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ar-SA" sz="2000" dirty="0">
                <a:latin typeface="Tahoma" pitchFamily="34" charset="0"/>
                <a:cs typeface="Tahoma" pitchFamily="34" charset="0"/>
              </a:rPr>
              <a:t> May or may not be functional(20%). If functional (80%), the clinical  effects are secondary to the hormone produced.</a:t>
            </a:r>
          </a:p>
          <a:p>
            <a:pPr>
              <a:lnSpc>
                <a:spcPct val="80000"/>
              </a:lnSpc>
            </a:pPr>
            <a:endParaRPr lang="en-US" altLang="ar-SA" sz="20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ar-SA" sz="2000" dirty="0">
                <a:latin typeface="Tahoma" pitchFamily="34" charset="0"/>
                <a:cs typeface="Tahoma" pitchFamily="34" charset="0"/>
              </a:rPr>
              <a:t>More than one hormone can be produced from the same  cell ( monoclonal ).</a:t>
            </a:r>
          </a:p>
        </p:txBody>
      </p:sp>
    </p:spTree>
    <p:extLst>
      <p:ext uri="{BB962C8B-B14F-4D97-AF65-F5344CB8AC3E}">
        <p14:creationId xmlns:p14="http://schemas.microsoft.com/office/powerpoint/2010/main" val="41074564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3C72521E4EE498250BCFC3588EAF8" ma:contentTypeVersion="4" ma:contentTypeDescription="Create a new document." ma:contentTypeScope="" ma:versionID="f379bdb86385d437c40248a7db96be05">
  <xsd:schema xmlns:xsd="http://www.w3.org/2001/XMLSchema" xmlns:xs="http://www.w3.org/2001/XMLSchema" xmlns:p="http://schemas.microsoft.com/office/2006/metadata/properties" xmlns:ns2="c9a7a535-2d41-4ea0-b5d2-60f1eb7fbe30" targetNamespace="http://schemas.microsoft.com/office/2006/metadata/properties" ma:root="true" ma:fieldsID="3ad48cd864f16927c1f2a7bf6f2fb2e3" ns2:_="">
    <xsd:import namespace="c9a7a535-2d41-4ea0-b5d2-60f1eb7fbe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7a535-2d41-4ea0-b5d2-60f1eb7fbe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77E775-34B8-49DC-AC63-06EA25242FF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9a7a535-2d41-4ea0-b5d2-60f1eb7fbe30"/>
  </ds:schemaRefs>
</ds:datastoreItem>
</file>

<file path=customXml/itemProps2.xml><?xml version="1.0" encoding="utf-8"?>
<ds:datastoreItem xmlns:ds="http://schemas.openxmlformats.org/officeDocument/2006/customXml" ds:itemID="{779D127B-E0C8-4506-AA9D-9D7B6F3EB676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E3AF04C4-0F61-4B41-9E91-30B4F933B0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850</TotalTime>
  <Words>1346</Words>
  <Application>Microsoft Office PowerPoint</Application>
  <PresentationFormat>On-screen Show (4:3)</PresentationFormat>
  <Paragraphs>233</Paragraphs>
  <Slides>40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Facet</vt:lpstr>
      <vt:lpstr>                         PATHOLOGY OF ENDOCRINE                   SYSTEM           PITUITARY GLAND                    </vt:lpstr>
      <vt:lpstr>PITUITARY GLAND</vt:lpstr>
      <vt:lpstr>. </vt:lpstr>
      <vt:lpstr>PowerPoint Presentation</vt:lpstr>
      <vt:lpstr>PowerPoint Presentation</vt:lpstr>
      <vt:lpstr> CELLS &amp; SECRETIONS :</vt:lpstr>
      <vt:lpstr>HYPERPITUITARISM &amp; PITUITARY ADENOMA</vt:lpstr>
      <vt:lpstr> Incidence of pituitary adenomas:</vt:lpstr>
      <vt:lpstr> Behaviour of pituitary adenomas :</vt:lpstr>
      <vt:lpstr> CLINICAL FEATURES of PITUITARY ADENOMA:</vt:lpstr>
      <vt:lpstr>PowerPoint Presentation</vt:lpstr>
      <vt:lpstr>PowerPoint Presentation</vt:lpstr>
      <vt:lpstr>PowerPoint Presentation</vt:lpstr>
      <vt:lpstr>PowerPoint Presentation</vt:lpstr>
      <vt:lpstr>Morphology of pituitary adenomas :</vt:lpstr>
      <vt:lpstr>PowerPoint Presentation</vt:lpstr>
      <vt:lpstr>PowerPoint Presentation</vt:lpstr>
      <vt:lpstr>Normal pituitary gland</vt:lpstr>
      <vt:lpstr>PowerPoint Presentation</vt:lpstr>
      <vt:lpstr>Types of Pituitary Adenomas</vt:lpstr>
      <vt:lpstr>PowerPoint Presentation</vt:lpstr>
      <vt:lpstr>PowerPoint Presentation</vt:lpstr>
      <vt:lpstr> </vt:lpstr>
      <vt:lpstr>Prolactinoma</vt:lpstr>
      <vt:lpstr>Symptoms :</vt:lpstr>
      <vt:lpstr>PowerPoint Presentation</vt:lpstr>
      <vt:lpstr>PowerPoint Presentation</vt:lpstr>
      <vt:lpstr>PowerPoint Presentation</vt:lpstr>
      <vt:lpstr>3- Corticotroph cell adenoma</vt:lpstr>
      <vt:lpstr>PowerPoint Presentation</vt:lpstr>
      <vt:lpstr> HYPOPITUITARISM :</vt:lpstr>
      <vt:lpstr>PowerPoint Presentation</vt:lpstr>
      <vt:lpstr>Symptoms of hypopituitarism</vt:lpstr>
      <vt:lpstr>PowerPoint Presentation</vt:lpstr>
      <vt:lpstr>   Craniopharyngioma :</vt:lpstr>
      <vt:lpstr>PowerPoint Presentation</vt:lpstr>
      <vt:lpstr>PowerPoint Presentation</vt:lpstr>
      <vt:lpstr>POSTERIOR PITUITARY SYNDROMES:</vt:lpstr>
      <vt:lpstr>PowerPoint Presentation</vt:lpstr>
      <vt:lpstr> 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OF ENDOCRINE                  SYSTEM                                         2017-2018</dc:title>
  <dc:creator>Najla</dc:creator>
  <cp:lastModifiedBy>razanemad852@gmail.com</cp:lastModifiedBy>
  <cp:revision>48</cp:revision>
  <dcterms:created xsi:type="dcterms:W3CDTF">2017-12-12T18:15:05Z</dcterms:created>
  <dcterms:modified xsi:type="dcterms:W3CDTF">2023-05-15T02:59:04Z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0x0101005753C72521E4EE498250BCFC3588EAF8</vt:lpwstr>
  </property>
</Properties>
</file>