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8" r:id="rId1"/>
    <p:sldMasterId id="2147483780" r:id="rId2"/>
  </p:sldMasterIdLst>
  <p:sldIdLst>
    <p:sldId id="378" r:id="rId3"/>
    <p:sldId id="377" r:id="rId4"/>
    <p:sldId id="397" r:id="rId5"/>
    <p:sldId id="379" r:id="rId6"/>
    <p:sldId id="380" r:id="rId7"/>
    <p:sldId id="381" r:id="rId8"/>
    <p:sldId id="393" r:id="rId9"/>
    <p:sldId id="394" r:id="rId10"/>
    <p:sldId id="392" r:id="rId11"/>
    <p:sldId id="382" r:id="rId12"/>
    <p:sldId id="383" r:id="rId13"/>
    <p:sldId id="384" r:id="rId14"/>
    <p:sldId id="386" r:id="rId15"/>
    <p:sldId id="387" r:id="rId16"/>
    <p:sldId id="388" r:id="rId17"/>
    <p:sldId id="395" r:id="rId18"/>
    <p:sldId id="396" r:id="rId19"/>
    <p:sldId id="390" r:id="rId20"/>
    <p:sldId id="391" r:id="rId21"/>
    <p:sldId id="336" r:id="rId22"/>
    <p:sldId id="337" r:id="rId23"/>
    <p:sldId id="339" r:id="rId24"/>
    <p:sldId id="340" r:id="rId25"/>
    <p:sldId id="341" r:id="rId26"/>
    <p:sldId id="342" r:id="rId27"/>
    <p:sldId id="343" r:id="rId28"/>
    <p:sldId id="344" r:id="rId29"/>
    <p:sldId id="293" r:id="rId30"/>
  </p:sldIdLst>
  <p:sldSz cx="9144000" cy="6858000" type="screen4x3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E7CF23-0E22-42B4-8536-064FF74C6F28}" type="doc">
      <dgm:prSet loTypeId="urn:microsoft.com/office/officeart/2005/8/layout/list1" loCatId="list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4FF9916-C614-4CAF-8CE2-C9FB6CCC418E}">
      <dgm:prSet phldrT="[Text]"/>
      <dgm:spPr/>
      <dgm:t>
        <a:bodyPr/>
        <a:lstStyle/>
        <a:p>
          <a:r>
            <a:rPr lang="en-US" dirty="0" smtClean="0"/>
            <a:t>Increase (release of catecholamines)</a:t>
          </a:r>
          <a:endParaRPr lang="en-US" dirty="0"/>
        </a:p>
      </dgm:t>
    </dgm:pt>
    <dgm:pt modelId="{17682571-9C21-432B-889D-F52632194897}" type="parTrans" cxnId="{CC3578CE-82BB-48F3-B756-A95EB99146D0}">
      <dgm:prSet/>
      <dgm:spPr/>
      <dgm:t>
        <a:bodyPr/>
        <a:lstStyle/>
        <a:p>
          <a:endParaRPr lang="en-US"/>
        </a:p>
      </dgm:t>
    </dgm:pt>
    <dgm:pt modelId="{7596862D-B19E-4B90-952D-3508509C5512}" type="sibTrans" cxnId="{CC3578CE-82BB-48F3-B756-A95EB99146D0}">
      <dgm:prSet/>
      <dgm:spPr/>
      <dgm:t>
        <a:bodyPr/>
        <a:lstStyle/>
        <a:p>
          <a:endParaRPr lang="en-US"/>
        </a:p>
      </dgm:t>
    </dgm:pt>
    <dgm:pt modelId="{91A47B25-4D08-46FE-95A8-F67298E9F45B}">
      <dgm:prSet phldrT="[Text]"/>
      <dgm:spPr/>
      <dgm:t>
        <a:bodyPr/>
        <a:lstStyle/>
        <a:p>
          <a:r>
            <a:rPr lang="en-US" dirty="0" smtClean="0"/>
            <a:t>Inhibits reuptake of catecholamines</a:t>
          </a:r>
          <a:endParaRPr lang="en-US" dirty="0"/>
        </a:p>
      </dgm:t>
    </dgm:pt>
    <dgm:pt modelId="{31A0FB68-3BAC-4D9B-85EF-F88471400FCD}" type="parTrans" cxnId="{BB55AFAA-E60C-403F-BFDD-39941173002F}">
      <dgm:prSet/>
      <dgm:spPr/>
      <dgm:t>
        <a:bodyPr/>
        <a:lstStyle/>
        <a:p>
          <a:endParaRPr lang="en-US"/>
        </a:p>
      </dgm:t>
    </dgm:pt>
    <dgm:pt modelId="{4B42520F-F21B-4277-9F87-956CF3904E00}" type="sibTrans" cxnId="{BB55AFAA-E60C-403F-BFDD-39941173002F}">
      <dgm:prSet/>
      <dgm:spPr/>
      <dgm:t>
        <a:bodyPr/>
        <a:lstStyle/>
        <a:p>
          <a:endParaRPr lang="en-US"/>
        </a:p>
      </dgm:t>
    </dgm:pt>
    <dgm:pt modelId="{CAFFB7AB-38EE-4CF3-A1E7-FBE5DE2706EC}" type="pres">
      <dgm:prSet presAssocID="{82E7CF23-0E22-42B4-8536-064FF74C6F28}" presName="linear" presStyleCnt="0">
        <dgm:presLayoutVars>
          <dgm:dir/>
          <dgm:animLvl val="lvl"/>
          <dgm:resizeHandles val="exact"/>
        </dgm:presLayoutVars>
      </dgm:prSet>
      <dgm:spPr/>
    </dgm:pt>
    <dgm:pt modelId="{16125056-1C89-494A-81D0-01DFC0C98F18}" type="pres">
      <dgm:prSet presAssocID="{14FF9916-C614-4CAF-8CE2-C9FB6CCC418E}" presName="parentLin" presStyleCnt="0"/>
      <dgm:spPr/>
    </dgm:pt>
    <dgm:pt modelId="{A648A6F5-4980-48DB-8A4E-E70BC71BDEBE}" type="pres">
      <dgm:prSet presAssocID="{14FF9916-C614-4CAF-8CE2-C9FB6CCC418E}" presName="parentLeftMargin" presStyleLbl="node1" presStyleIdx="0" presStyleCnt="2"/>
      <dgm:spPr/>
    </dgm:pt>
    <dgm:pt modelId="{458B62CF-CFF3-4516-B3C8-25737F535CE4}" type="pres">
      <dgm:prSet presAssocID="{14FF9916-C614-4CAF-8CE2-C9FB6CCC418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745ED-4C2E-4693-92D6-68BBEC88C2C6}" type="pres">
      <dgm:prSet presAssocID="{14FF9916-C614-4CAF-8CE2-C9FB6CCC418E}" presName="negativeSpace" presStyleCnt="0"/>
      <dgm:spPr/>
    </dgm:pt>
    <dgm:pt modelId="{436E7434-702F-49DB-B730-5C793E608FB6}" type="pres">
      <dgm:prSet presAssocID="{14FF9916-C614-4CAF-8CE2-C9FB6CCC418E}" presName="childText" presStyleLbl="conFgAcc1" presStyleIdx="0" presStyleCnt="2">
        <dgm:presLayoutVars>
          <dgm:bulletEnabled val="1"/>
        </dgm:presLayoutVars>
      </dgm:prSet>
      <dgm:spPr/>
    </dgm:pt>
    <dgm:pt modelId="{1FAF0239-B63D-42BC-A438-1730B48FDB3A}" type="pres">
      <dgm:prSet presAssocID="{7596862D-B19E-4B90-952D-3508509C5512}" presName="spaceBetweenRectangles" presStyleCnt="0"/>
      <dgm:spPr/>
    </dgm:pt>
    <dgm:pt modelId="{1E9F5048-CD89-4194-88FD-36C1E7DA3820}" type="pres">
      <dgm:prSet presAssocID="{91A47B25-4D08-46FE-95A8-F67298E9F45B}" presName="parentLin" presStyleCnt="0"/>
      <dgm:spPr/>
    </dgm:pt>
    <dgm:pt modelId="{F7830EF2-00EF-498C-B0C3-A97F11C6D96E}" type="pres">
      <dgm:prSet presAssocID="{91A47B25-4D08-46FE-95A8-F67298E9F45B}" presName="parentLeftMargin" presStyleLbl="node1" presStyleIdx="0" presStyleCnt="2"/>
      <dgm:spPr/>
    </dgm:pt>
    <dgm:pt modelId="{815CEF1D-5AC3-480E-A7CE-5259BBC82C90}" type="pres">
      <dgm:prSet presAssocID="{91A47B25-4D08-46FE-95A8-F67298E9F45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CC11A-AFF8-402E-BE23-BB3D9FEAF9B1}" type="pres">
      <dgm:prSet presAssocID="{91A47B25-4D08-46FE-95A8-F67298E9F45B}" presName="negativeSpace" presStyleCnt="0"/>
      <dgm:spPr/>
    </dgm:pt>
    <dgm:pt modelId="{5281AFE9-2F4D-4B07-B0C9-85F6EEAE3326}" type="pres">
      <dgm:prSet presAssocID="{91A47B25-4D08-46FE-95A8-F67298E9F45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B55AFAA-E60C-403F-BFDD-39941173002F}" srcId="{82E7CF23-0E22-42B4-8536-064FF74C6F28}" destId="{91A47B25-4D08-46FE-95A8-F67298E9F45B}" srcOrd="1" destOrd="0" parTransId="{31A0FB68-3BAC-4D9B-85EF-F88471400FCD}" sibTransId="{4B42520F-F21B-4277-9F87-956CF3904E00}"/>
    <dgm:cxn modelId="{B9F832A8-F12D-40F1-900A-E38ED910C6AC}" type="presOf" srcId="{14FF9916-C614-4CAF-8CE2-C9FB6CCC418E}" destId="{458B62CF-CFF3-4516-B3C8-25737F535CE4}" srcOrd="1" destOrd="0" presId="urn:microsoft.com/office/officeart/2005/8/layout/list1"/>
    <dgm:cxn modelId="{C0F24EB4-4550-4A6B-8DFF-06B3747A9258}" type="presOf" srcId="{14FF9916-C614-4CAF-8CE2-C9FB6CCC418E}" destId="{A648A6F5-4980-48DB-8A4E-E70BC71BDEBE}" srcOrd="0" destOrd="0" presId="urn:microsoft.com/office/officeart/2005/8/layout/list1"/>
    <dgm:cxn modelId="{B9BAAABC-EAEF-49EF-A077-CAD8FAA9840D}" type="presOf" srcId="{82E7CF23-0E22-42B4-8536-064FF74C6F28}" destId="{CAFFB7AB-38EE-4CF3-A1E7-FBE5DE2706EC}" srcOrd="0" destOrd="0" presId="urn:microsoft.com/office/officeart/2005/8/layout/list1"/>
    <dgm:cxn modelId="{14E5ADBB-1D51-49E9-81D3-801087B32D64}" type="presOf" srcId="{91A47B25-4D08-46FE-95A8-F67298E9F45B}" destId="{815CEF1D-5AC3-480E-A7CE-5259BBC82C90}" srcOrd="1" destOrd="0" presId="urn:microsoft.com/office/officeart/2005/8/layout/list1"/>
    <dgm:cxn modelId="{CC3578CE-82BB-48F3-B756-A95EB99146D0}" srcId="{82E7CF23-0E22-42B4-8536-064FF74C6F28}" destId="{14FF9916-C614-4CAF-8CE2-C9FB6CCC418E}" srcOrd="0" destOrd="0" parTransId="{17682571-9C21-432B-889D-F52632194897}" sibTransId="{7596862D-B19E-4B90-952D-3508509C5512}"/>
    <dgm:cxn modelId="{96FB2CCB-D401-4C9B-B669-63E0A609A190}" type="presOf" srcId="{91A47B25-4D08-46FE-95A8-F67298E9F45B}" destId="{F7830EF2-00EF-498C-B0C3-A97F11C6D96E}" srcOrd="0" destOrd="0" presId="urn:microsoft.com/office/officeart/2005/8/layout/list1"/>
    <dgm:cxn modelId="{0484FA57-5D80-4904-A074-7C2545FBC422}" type="presParOf" srcId="{CAFFB7AB-38EE-4CF3-A1E7-FBE5DE2706EC}" destId="{16125056-1C89-494A-81D0-01DFC0C98F18}" srcOrd="0" destOrd="0" presId="urn:microsoft.com/office/officeart/2005/8/layout/list1"/>
    <dgm:cxn modelId="{26175D7A-C3B8-4AEC-BE57-56B3D53BA59D}" type="presParOf" srcId="{16125056-1C89-494A-81D0-01DFC0C98F18}" destId="{A648A6F5-4980-48DB-8A4E-E70BC71BDEBE}" srcOrd="0" destOrd="0" presId="urn:microsoft.com/office/officeart/2005/8/layout/list1"/>
    <dgm:cxn modelId="{888984DB-48C2-4BD0-8B19-8D0942B685FE}" type="presParOf" srcId="{16125056-1C89-494A-81D0-01DFC0C98F18}" destId="{458B62CF-CFF3-4516-B3C8-25737F535CE4}" srcOrd="1" destOrd="0" presId="urn:microsoft.com/office/officeart/2005/8/layout/list1"/>
    <dgm:cxn modelId="{C51114D9-E29D-4251-A8F4-880C72252DAF}" type="presParOf" srcId="{CAFFB7AB-38EE-4CF3-A1E7-FBE5DE2706EC}" destId="{A2D745ED-4C2E-4693-92D6-68BBEC88C2C6}" srcOrd="1" destOrd="0" presId="urn:microsoft.com/office/officeart/2005/8/layout/list1"/>
    <dgm:cxn modelId="{631445D2-601E-4D81-AC9A-2F5C73A3E937}" type="presParOf" srcId="{CAFFB7AB-38EE-4CF3-A1E7-FBE5DE2706EC}" destId="{436E7434-702F-49DB-B730-5C793E608FB6}" srcOrd="2" destOrd="0" presId="urn:microsoft.com/office/officeart/2005/8/layout/list1"/>
    <dgm:cxn modelId="{685E3853-86E4-4C2E-BE70-CE5EB299673E}" type="presParOf" srcId="{CAFFB7AB-38EE-4CF3-A1E7-FBE5DE2706EC}" destId="{1FAF0239-B63D-42BC-A438-1730B48FDB3A}" srcOrd="3" destOrd="0" presId="urn:microsoft.com/office/officeart/2005/8/layout/list1"/>
    <dgm:cxn modelId="{36C38E6E-8A83-47EC-A111-52048D86F8B0}" type="presParOf" srcId="{CAFFB7AB-38EE-4CF3-A1E7-FBE5DE2706EC}" destId="{1E9F5048-CD89-4194-88FD-36C1E7DA3820}" srcOrd="4" destOrd="0" presId="urn:microsoft.com/office/officeart/2005/8/layout/list1"/>
    <dgm:cxn modelId="{D55E190C-A2BD-4E14-96C1-0B966C163C20}" type="presParOf" srcId="{1E9F5048-CD89-4194-88FD-36C1E7DA3820}" destId="{F7830EF2-00EF-498C-B0C3-A97F11C6D96E}" srcOrd="0" destOrd="0" presId="urn:microsoft.com/office/officeart/2005/8/layout/list1"/>
    <dgm:cxn modelId="{6FEBF93C-5658-4993-ACEF-9A1F5D1E3B1E}" type="presParOf" srcId="{1E9F5048-CD89-4194-88FD-36C1E7DA3820}" destId="{815CEF1D-5AC3-480E-A7CE-5259BBC82C90}" srcOrd="1" destOrd="0" presId="urn:microsoft.com/office/officeart/2005/8/layout/list1"/>
    <dgm:cxn modelId="{3CAFFA5A-068F-49B6-AB4E-7D1B759E9F66}" type="presParOf" srcId="{CAFFB7AB-38EE-4CF3-A1E7-FBE5DE2706EC}" destId="{38ACC11A-AFF8-402E-BE23-BB3D9FEAF9B1}" srcOrd="5" destOrd="0" presId="urn:microsoft.com/office/officeart/2005/8/layout/list1"/>
    <dgm:cxn modelId="{F86D0A4B-9633-44CA-BCC9-5969E9827F09}" type="presParOf" srcId="{CAFFB7AB-38EE-4CF3-A1E7-FBE5DE2706EC}" destId="{5281AFE9-2F4D-4B07-B0C9-85F6EEAE332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E7434-702F-49DB-B730-5C793E608FB6}">
      <dsp:nvSpPr>
        <dsp:cNvPr id="0" name=""/>
        <dsp:cNvSpPr/>
      </dsp:nvSpPr>
      <dsp:spPr>
        <a:xfrm>
          <a:off x="0" y="646006"/>
          <a:ext cx="7521575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B62CF-CFF3-4516-B3C8-25737F535CE4}">
      <dsp:nvSpPr>
        <dsp:cNvPr id="0" name=""/>
        <dsp:cNvSpPr/>
      </dsp:nvSpPr>
      <dsp:spPr>
        <a:xfrm>
          <a:off x="376078" y="40846"/>
          <a:ext cx="5265102" cy="1210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008" tIns="0" rIns="199008" bIns="0" numCol="1" spcCol="1270" anchor="ctr" anchorCtr="0">
          <a:noAutofit/>
          <a:sp3d extrusionH="28000" prstMaterial="matte"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Increase (release of catecholamines)</a:t>
          </a:r>
          <a:endParaRPr lang="en-US" sz="4100" kern="1200" dirty="0"/>
        </a:p>
      </dsp:txBody>
      <dsp:txXfrm>
        <a:off x="435161" y="99929"/>
        <a:ext cx="5146936" cy="1092154"/>
      </dsp:txXfrm>
    </dsp:sp>
    <dsp:sp modelId="{5281AFE9-2F4D-4B07-B0C9-85F6EEAE3326}">
      <dsp:nvSpPr>
        <dsp:cNvPr id="0" name=""/>
        <dsp:cNvSpPr/>
      </dsp:nvSpPr>
      <dsp:spPr>
        <a:xfrm>
          <a:off x="0" y="2505766"/>
          <a:ext cx="7521575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0483529"/>
              <a:satOff val="-1988"/>
              <a:lumOff val="-9999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5CEF1D-5AC3-480E-A7CE-5259BBC82C90}">
      <dsp:nvSpPr>
        <dsp:cNvPr id="0" name=""/>
        <dsp:cNvSpPr/>
      </dsp:nvSpPr>
      <dsp:spPr>
        <a:xfrm>
          <a:off x="376078" y="1900606"/>
          <a:ext cx="5265102" cy="1210320"/>
        </a:xfrm>
        <a:prstGeom prst="roundRect">
          <a:avLst/>
        </a:prstGeom>
        <a:solidFill>
          <a:schemeClr val="accent2">
            <a:hueOff val="10483529"/>
            <a:satOff val="-1988"/>
            <a:lumOff val="-999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008" tIns="0" rIns="199008" bIns="0" numCol="1" spcCol="1270" anchor="ctr" anchorCtr="0">
          <a:noAutofit/>
          <a:sp3d extrusionH="28000" prstMaterial="matte"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Inhibits reuptake of catecholamines</a:t>
          </a:r>
          <a:endParaRPr lang="en-US" sz="4100" kern="1200" dirty="0"/>
        </a:p>
      </dsp:txBody>
      <dsp:txXfrm>
        <a:off x="435161" y="1959689"/>
        <a:ext cx="5146936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82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07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33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93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74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43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34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2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67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70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2FA1021-34E8-4D8E-8230-D7BE2A1E194B}" type="datetimeFigureOut">
              <a:rPr lang="en-US" smtClean="0">
                <a:solidFill>
                  <a:srgbClr val="696464"/>
                </a:solidFill>
              </a:rPr>
              <a:pPr/>
              <a:t>3/6/2023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7B4212A-B22F-4C8C-8F3D-6FA8B272C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0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8458200" cy="2618308"/>
          </a:xfrm>
        </p:spPr>
        <p:txBody>
          <a:bodyPr>
            <a:noAutofit/>
          </a:bodyPr>
          <a:lstStyle/>
          <a:p>
            <a:pPr algn="ctr"/>
            <a:r>
              <a:rPr lang="en-US" sz="7200" cap="none" dirty="0">
                <a:solidFill>
                  <a:srgbClr val="000000"/>
                </a:solidFill>
                <a:latin typeface="Impact" panose="020B0806030902050204" pitchFamily="34" charset="0"/>
              </a:rPr>
              <a:t>(indirect and mixed</a:t>
            </a:r>
            <a:r>
              <a:rPr lang="en-US" sz="7200" cap="none" dirty="0" smtClean="0">
                <a:solidFill>
                  <a:srgbClr val="000000"/>
                </a:solidFill>
                <a:latin typeface="Impact" panose="020B0806030902050204" pitchFamily="34" charset="0"/>
              </a:rPr>
              <a:t>)</a:t>
            </a:r>
            <a:r>
              <a:rPr lang="ar-EG" sz="7200" cap="none" dirty="0" smtClean="0">
                <a:solidFill>
                  <a:srgbClr val="000000"/>
                </a:solidFill>
                <a:latin typeface="Impact" panose="020B0806030902050204" pitchFamily="34" charset="0"/>
              </a:rPr>
              <a:t/>
            </a:r>
            <a:br>
              <a:rPr lang="ar-EG" sz="7200" cap="none" dirty="0" smtClean="0">
                <a:solidFill>
                  <a:srgbClr val="000000"/>
                </a:solidFill>
                <a:latin typeface="Impact" panose="020B0806030902050204" pitchFamily="34" charset="0"/>
              </a:rPr>
            </a:br>
            <a:r>
              <a:rPr lang="en-US" sz="7200" dirty="0" smtClean="0">
                <a:latin typeface="Impact" panose="020B0806030902050204" pitchFamily="34" charset="0"/>
              </a:rPr>
              <a:t>sympathomimetic </a:t>
            </a:r>
            <a:endParaRPr lang="ar-EG" sz="7200" cap="none" dirty="0">
              <a:latin typeface="Impact" panose="020B080603090205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733800"/>
            <a:ext cx="800100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Prepared by: </a:t>
            </a:r>
            <a:r>
              <a:rPr lang="en-US" sz="2800" b="1" dirty="0" err="1" smtClean="0">
                <a:solidFill>
                  <a:srgbClr val="FF0000"/>
                </a:solidFill>
              </a:rPr>
              <a:t>Heba</a:t>
            </a:r>
            <a:r>
              <a:rPr lang="en-US" sz="2800" b="1" dirty="0" smtClean="0">
                <a:solidFill>
                  <a:srgbClr val="FF0000"/>
                </a:solidFill>
              </a:rPr>
              <a:t> Ahmed Hassan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Assistant professor of clinical pharmacology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faculty of medicine, </a:t>
            </a:r>
            <a:r>
              <a:rPr lang="en-US" sz="2800" b="1" dirty="0" err="1" smtClean="0">
                <a:solidFill>
                  <a:srgbClr val="FF0000"/>
                </a:solidFill>
              </a:rPr>
              <a:t>muhtah</a:t>
            </a:r>
            <a:r>
              <a:rPr lang="en-US" sz="2800" b="1" dirty="0" smtClean="0">
                <a:solidFill>
                  <a:srgbClr val="FF0000"/>
                </a:solidFill>
              </a:rPr>
              <a:t> university, JORD</a:t>
            </a:r>
            <a:r>
              <a:rPr lang="en-US" sz="2800" dirty="0" smtClean="0">
                <a:solidFill>
                  <a:srgbClr val="FF0000"/>
                </a:solidFill>
              </a:rPr>
              <a:t>EN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808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332656"/>
            <a:ext cx="8822452" cy="61206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514350" lvl="0" indent="-514350" algn="justLow" rtl="0">
              <a:lnSpc>
                <a:spcPct val="150000"/>
              </a:lnSpc>
              <a:buClr>
                <a:srgbClr val="C00000"/>
              </a:buClr>
              <a:buFont typeface="+mj-lt"/>
              <a:buAutoNum type="arabicParenR" startAt="3"/>
              <a:tabLst>
                <a:tab pos="457200" algn="l"/>
              </a:tabLst>
            </a:pPr>
            <a:r>
              <a:rPr lang="en-US" sz="3600" b="1" dirty="0" smtClean="0">
                <a:latin typeface="+mj-lt"/>
                <a:ea typeface="Times New Roman"/>
                <a:cs typeface="Arial"/>
              </a:rPr>
              <a:t>It </a:t>
            </a:r>
            <a:r>
              <a:rPr lang="en-US" sz="3600" b="1" dirty="0">
                <a:latin typeface="+mj-lt"/>
                <a:ea typeface="Times New Roman"/>
                <a:cs typeface="Arial"/>
              </a:rPr>
              <a:t>decreases </a:t>
            </a:r>
            <a:r>
              <a:rPr lang="en-US" sz="3600" b="1" dirty="0" smtClean="0">
                <a:latin typeface="+mj-lt"/>
                <a:ea typeface="Times New Roman"/>
                <a:cs typeface="Arial"/>
              </a:rPr>
              <a:t>appetite (</a:t>
            </a:r>
            <a:r>
              <a:rPr lang="en-US" sz="3600" b="1" dirty="0" err="1" smtClean="0">
                <a:solidFill>
                  <a:srgbClr val="0070C0"/>
                </a:solidFill>
                <a:latin typeface="+mj-lt"/>
                <a:ea typeface="Times New Roman"/>
                <a:cs typeface="Arial"/>
              </a:rPr>
              <a:t>anorexiogenic</a:t>
            </a:r>
            <a:r>
              <a:rPr lang="en-US" sz="3600" b="1" dirty="0" smtClean="0">
                <a:latin typeface="+mj-lt"/>
                <a:ea typeface="Times New Roman"/>
                <a:cs typeface="Arial"/>
              </a:rPr>
              <a:t>).</a:t>
            </a:r>
            <a:endParaRPr lang="en-US" sz="3600" b="1" dirty="0">
              <a:latin typeface="+mj-lt"/>
              <a:ea typeface="Times New Roman"/>
              <a:cs typeface="Arial"/>
            </a:endParaRPr>
          </a:p>
          <a:p>
            <a:pPr marL="514350" lvl="0" indent="-514350" algn="justLow" rtl="0">
              <a:lnSpc>
                <a:spcPct val="150000"/>
              </a:lnSpc>
              <a:buClr>
                <a:srgbClr val="C00000"/>
              </a:buClr>
              <a:buFont typeface="+mj-lt"/>
              <a:buAutoNum type="arabicParenR" startAt="3"/>
              <a:tabLst>
                <a:tab pos="457200" algn="l"/>
              </a:tabLst>
            </a:pPr>
            <a:r>
              <a:rPr lang="en-US" sz="3600" b="1" dirty="0" smtClean="0">
                <a:latin typeface="+mj-lt"/>
                <a:ea typeface="Times New Roman"/>
                <a:cs typeface="Arial"/>
              </a:rPr>
              <a:t>It </a:t>
            </a:r>
            <a:r>
              <a:rPr lang="en-US" sz="3600" b="1" dirty="0">
                <a:latin typeface="+mj-lt"/>
                <a:ea typeface="Times New Roman"/>
                <a:cs typeface="Arial"/>
              </a:rPr>
              <a:t>produces </a:t>
            </a:r>
            <a:r>
              <a:rPr lang="en-US" sz="3600" b="1" dirty="0">
                <a:solidFill>
                  <a:srgbClr val="0070C0"/>
                </a:solidFill>
                <a:latin typeface="+mj-lt"/>
                <a:ea typeface="Times New Roman"/>
                <a:cs typeface="Arial"/>
              </a:rPr>
              <a:t>sympathomimetic action</a:t>
            </a:r>
            <a:r>
              <a:rPr lang="en-US" sz="3600" b="1" dirty="0">
                <a:latin typeface="+mj-lt"/>
                <a:ea typeface="Times New Roman"/>
                <a:cs typeface="Arial"/>
              </a:rPr>
              <a:t> </a:t>
            </a:r>
            <a:r>
              <a:rPr lang="en-US" sz="3600" b="1" dirty="0" smtClean="0">
                <a:latin typeface="+mj-lt"/>
                <a:ea typeface="Times New Roman"/>
                <a:cs typeface="Arial"/>
              </a:rPr>
              <a:t>with </a:t>
            </a:r>
            <a:r>
              <a:rPr lang="en-US" sz="3600" b="1" dirty="0">
                <a:latin typeface="+mj-lt"/>
                <a:ea typeface="Times New Roman"/>
                <a:cs typeface="Arial"/>
              </a:rPr>
              <a:t>little effect on bronchi.</a:t>
            </a:r>
          </a:p>
          <a:p>
            <a:pPr marL="514350" lvl="0" indent="-514350" algn="justLow" rtl="0">
              <a:lnSpc>
                <a:spcPct val="150000"/>
              </a:lnSpc>
              <a:buClr>
                <a:srgbClr val="C00000"/>
              </a:buClr>
              <a:buFont typeface="+mj-lt"/>
              <a:buAutoNum type="arabicParenR" startAt="3"/>
              <a:tabLst>
                <a:tab pos="457200" algn="l"/>
              </a:tabLst>
            </a:pPr>
            <a:r>
              <a:rPr lang="en-US" sz="3600" b="1" dirty="0" smtClean="0">
                <a:solidFill>
                  <a:srgbClr val="0070C0"/>
                </a:solidFill>
                <a:latin typeface="+mj-lt"/>
                <a:ea typeface="Times New Roman"/>
                <a:cs typeface="Arial"/>
              </a:rPr>
              <a:t>Tolerance</a:t>
            </a:r>
            <a:r>
              <a:rPr lang="en-US" sz="3600" b="1" dirty="0">
                <a:latin typeface="+mj-lt"/>
                <a:ea typeface="Times New Roman"/>
                <a:cs typeface="Arial"/>
              </a:rPr>
              <a:t>: occurs to </a:t>
            </a:r>
            <a:r>
              <a:rPr lang="en-US" sz="3600" b="1" dirty="0" err="1">
                <a:latin typeface="+mj-lt"/>
                <a:ea typeface="Times New Roman"/>
                <a:cs typeface="Arial"/>
              </a:rPr>
              <a:t>anorexiogenic</a:t>
            </a:r>
            <a:r>
              <a:rPr lang="en-US" sz="3600" b="1" dirty="0">
                <a:latin typeface="+mj-lt"/>
                <a:ea typeface="Times New Roman"/>
                <a:cs typeface="Arial"/>
              </a:rPr>
              <a:t> and psychic effects.</a:t>
            </a:r>
          </a:p>
          <a:p>
            <a:pPr marL="514350" lvl="0" indent="-514350" algn="justLow" rtl="0">
              <a:lnSpc>
                <a:spcPct val="150000"/>
              </a:lnSpc>
              <a:buClr>
                <a:srgbClr val="C00000"/>
              </a:buClr>
              <a:buFont typeface="+mj-lt"/>
              <a:buAutoNum type="arabicParenR" startAt="3"/>
              <a:tabLst>
                <a:tab pos="457200" algn="l"/>
              </a:tabLst>
            </a:pPr>
            <a:r>
              <a:rPr lang="en-US" sz="3600" b="1" dirty="0" smtClean="0">
                <a:solidFill>
                  <a:srgbClr val="0070C0"/>
                </a:solidFill>
                <a:latin typeface="+mj-lt"/>
                <a:ea typeface="Times New Roman"/>
                <a:cs typeface="Arial"/>
              </a:rPr>
              <a:t>Addiction </a:t>
            </a:r>
            <a:r>
              <a:rPr lang="en-US" sz="3600" b="1" dirty="0">
                <a:latin typeface="+mj-lt"/>
                <a:ea typeface="Times New Roman"/>
                <a:cs typeface="Arial"/>
              </a:rPr>
              <a:t>(dependence): on prolonged use</a:t>
            </a:r>
            <a:r>
              <a:rPr lang="en-US" sz="3600" b="1" dirty="0" smtClean="0">
                <a:latin typeface="+mj-lt"/>
                <a:ea typeface="Times New Roman"/>
                <a:cs typeface="Arial"/>
              </a:rPr>
              <a:t>.</a:t>
            </a:r>
            <a:endParaRPr lang="en-US" sz="3600" b="1" dirty="0">
              <a:latin typeface="+mj-lt"/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04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71147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 algn="ctr">
              <a:lnSpc>
                <a:spcPct val="150000"/>
              </a:lnSpc>
              <a:spcBef>
                <a:spcPts val="800"/>
              </a:spcBef>
            </a:pPr>
            <a:r>
              <a:rPr lang="en-US" sz="3600" b="1" cap="none" dirty="0">
                <a:solidFill>
                  <a:srgbClr val="FF0000"/>
                </a:solidFill>
                <a:ea typeface="Times New Roman"/>
                <a:cs typeface="Arial"/>
              </a:rPr>
              <a:t>Therapeutic uses</a:t>
            </a:r>
            <a:r>
              <a:rPr lang="en-US" sz="3600" b="1" cap="none" dirty="0" smtClean="0">
                <a:solidFill>
                  <a:srgbClr val="FF0000"/>
                </a:solidFill>
                <a:ea typeface="Times New Roman"/>
                <a:cs typeface="Arial"/>
              </a:rPr>
              <a:t>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99" y="1576617"/>
            <a:ext cx="8642959" cy="447345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543050" lvl="2" indent="-742950" algn="justLow" rtl="0">
              <a:lnSpc>
                <a:spcPct val="150000"/>
              </a:lnSpc>
              <a:buClr>
                <a:srgbClr val="C00000"/>
              </a:buClr>
              <a:buFont typeface="+mj-lt"/>
              <a:buAutoNum type="arabicParenR"/>
            </a:pPr>
            <a:r>
              <a:rPr lang="en-US" sz="3200" b="1" dirty="0" smtClean="0">
                <a:latin typeface="+mj-lt"/>
                <a:ea typeface="Times New Roman"/>
                <a:cs typeface="Arial"/>
              </a:rPr>
              <a:t>Narcolepsy</a:t>
            </a:r>
            <a:r>
              <a:rPr lang="en-US" sz="3200" b="1" dirty="0">
                <a:latin typeface="+mj-lt"/>
                <a:ea typeface="Times New Roman"/>
                <a:cs typeface="Arial"/>
              </a:rPr>
              <a:t>.</a:t>
            </a:r>
          </a:p>
          <a:p>
            <a:pPr marL="1543050" lvl="2" indent="-742950" algn="justLow" rtl="0">
              <a:lnSpc>
                <a:spcPct val="150000"/>
              </a:lnSpc>
              <a:buClr>
                <a:srgbClr val="C00000"/>
              </a:buClr>
              <a:buFont typeface="+mj-lt"/>
              <a:buAutoNum type="arabicParenR"/>
            </a:pPr>
            <a:r>
              <a:rPr lang="en-US" sz="3200" b="1" dirty="0" smtClean="0">
                <a:latin typeface="+mj-lt"/>
                <a:ea typeface="Times New Roman"/>
                <a:cs typeface="Arial"/>
              </a:rPr>
              <a:t>Obesity</a:t>
            </a:r>
            <a:r>
              <a:rPr lang="en-US" sz="3200" b="1" dirty="0">
                <a:latin typeface="+mj-lt"/>
                <a:ea typeface="Times New Roman"/>
                <a:cs typeface="Arial"/>
              </a:rPr>
              <a:t>.</a:t>
            </a:r>
          </a:p>
          <a:p>
            <a:pPr marL="1543050" lvl="2" indent="-742950" algn="justLow" rtl="0">
              <a:lnSpc>
                <a:spcPct val="150000"/>
              </a:lnSpc>
              <a:buClr>
                <a:srgbClr val="C00000"/>
              </a:buClr>
              <a:buFont typeface="+mj-lt"/>
              <a:buAutoNum type="arabicParenR"/>
            </a:pPr>
            <a:r>
              <a:rPr lang="en-US" sz="3200" b="1" dirty="0" smtClean="0">
                <a:latin typeface="+mj-lt"/>
                <a:ea typeface="Times New Roman"/>
                <a:cs typeface="Arial"/>
              </a:rPr>
              <a:t>Attention-deficit </a:t>
            </a:r>
            <a:r>
              <a:rPr lang="en-US" sz="3200" b="1" dirty="0">
                <a:latin typeface="+mj-lt"/>
                <a:ea typeface="Times New Roman"/>
                <a:cs typeface="Arial"/>
              </a:rPr>
              <a:t>hyperkinetic disorder (ADHD</a:t>
            </a:r>
            <a:r>
              <a:rPr lang="en-US" sz="3200" b="1" dirty="0" smtClean="0">
                <a:latin typeface="+mj-lt"/>
                <a:ea typeface="Times New Roman"/>
                <a:cs typeface="Arial"/>
              </a:rPr>
              <a:t>).</a:t>
            </a:r>
            <a:endParaRPr lang="en-US" sz="3200" b="1" dirty="0">
              <a:latin typeface="+mj-lt"/>
              <a:ea typeface="Times New Roman"/>
              <a:cs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415" y="1640062"/>
            <a:ext cx="402085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415" y="4205419"/>
            <a:ext cx="4020856" cy="229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60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71147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 algn="ctr">
              <a:lnSpc>
                <a:spcPct val="150000"/>
              </a:lnSpc>
              <a:spcBef>
                <a:spcPts val="800"/>
              </a:spcBef>
            </a:pPr>
            <a:r>
              <a:rPr lang="en-US" sz="4000" b="1" cap="none" dirty="0">
                <a:solidFill>
                  <a:srgbClr val="FF0000"/>
                </a:solidFill>
                <a:ea typeface="Times New Roman"/>
                <a:cs typeface="Arial"/>
              </a:rPr>
              <a:t>Adverse effects: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030" y="1100628"/>
            <a:ext cx="7366870" cy="546301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914400" lvl="1" indent="-514350" algn="justLow" rtl="0">
              <a:lnSpc>
                <a:spcPct val="150000"/>
              </a:lnSpc>
              <a:buClr>
                <a:srgbClr val="C00000"/>
              </a:buClr>
              <a:buFont typeface="+mj-lt"/>
              <a:buAutoNum type="arabicParenR"/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ea typeface="Times New Roman"/>
                <a:cs typeface="Arial"/>
              </a:rPr>
              <a:t>CVS:</a:t>
            </a:r>
          </a:p>
          <a:p>
            <a:pPr marL="1314450" lvl="2" indent="-216000" rtl="0">
              <a:lnSpc>
                <a:spcPct val="150000"/>
              </a:lnSpc>
              <a:buClr>
                <a:srgbClr val="C00000"/>
              </a:buClr>
            </a:pPr>
            <a:r>
              <a:rPr lang="en-US" sz="2800" b="1" dirty="0" smtClean="0">
                <a:latin typeface="+mj-lt"/>
                <a:ea typeface="Times New Roman"/>
                <a:cs typeface="Arial"/>
              </a:rPr>
              <a:t>Palpitations</a:t>
            </a:r>
            <a:r>
              <a:rPr lang="en-US" sz="2800" b="1" dirty="0">
                <a:latin typeface="+mj-lt"/>
                <a:ea typeface="Times New Roman"/>
                <a:cs typeface="Arial"/>
              </a:rPr>
              <a:t>, hypertension, </a:t>
            </a:r>
            <a:r>
              <a:rPr lang="en-US" sz="2800" b="1" dirty="0" smtClean="0">
                <a:latin typeface="+mj-lt"/>
                <a:ea typeface="Times New Roman"/>
                <a:cs typeface="Arial"/>
              </a:rPr>
              <a:t>arrhythmias.</a:t>
            </a:r>
          </a:p>
          <a:p>
            <a:pPr marL="914400" lvl="1" indent="-514350" algn="justLow" rtl="0">
              <a:lnSpc>
                <a:spcPct val="150000"/>
              </a:lnSpc>
              <a:buClr>
                <a:srgbClr val="C00000"/>
              </a:buClr>
              <a:buFont typeface="+mj-lt"/>
              <a:buAutoNum type="arabicParenR"/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ea typeface="Times New Roman"/>
                <a:cs typeface="Arial"/>
              </a:rPr>
              <a:t>CNS:</a:t>
            </a:r>
          </a:p>
          <a:p>
            <a:pPr marL="1314450" lvl="2" indent="-514350" algn="justLow" rtl="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r>
              <a:rPr lang="en-US" sz="2800" b="1" dirty="0" smtClean="0">
                <a:latin typeface="+mj-lt"/>
                <a:ea typeface="Times New Roman"/>
                <a:cs typeface="Arial"/>
              </a:rPr>
              <a:t>Anxiety</a:t>
            </a:r>
            <a:r>
              <a:rPr lang="en-US" sz="2800" b="1" dirty="0">
                <a:latin typeface="+mj-lt"/>
                <a:ea typeface="Times New Roman"/>
                <a:cs typeface="Arial"/>
              </a:rPr>
              <a:t>, anorexia, </a:t>
            </a:r>
            <a:r>
              <a:rPr lang="en-US" sz="2800" b="1" dirty="0" smtClean="0">
                <a:latin typeface="+mj-lt"/>
                <a:ea typeface="Times New Roman"/>
                <a:cs typeface="Arial"/>
              </a:rPr>
              <a:t>insomnia, hallucination and convulsions.</a:t>
            </a:r>
          </a:p>
          <a:p>
            <a:pPr marL="1314450" lvl="2" indent="-514350" algn="justLow" rtl="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r>
              <a:rPr lang="en-US" sz="2800" b="1" dirty="0" smtClean="0">
                <a:latin typeface="+mj-lt"/>
                <a:ea typeface="Times New Roman"/>
                <a:cs typeface="Arial"/>
              </a:rPr>
              <a:t>Dependence.</a:t>
            </a:r>
          </a:p>
          <a:p>
            <a:pPr marL="1314450" lvl="2" indent="-514350" algn="justLow" rtl="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r>
              <a:rPr lang="en-US" sz="2800" b="1" dirty="0" smtClean="0">
                <a:latin typeface="+mj-lt"/>
                <a:ea typeface="Times New Roman"/>
                <a:cs typeface="Arial"/>
              </a:rPr>
              <a:t>Psychosis </a:t>
            </a:r>
            <a:r>
              <a:rPr lang="en-US" sz="2800" b="1" dirty="0">
                <a:latin typeface="+mj-lt"/>
                <a:ea typeface="Times New Roman"/>
                <a:cs typeface="Arial"/>
              </a:rPr>
              <a:t>and coma</a:t>
            </a:r>
            <a:r>
              <a:rPr lang="en-US" sz="2800" b="1" dirty="0" smtClean="0">
                <a:latin typeface="+mj-lt"/>
                <a:ea typeface="Times New Roman"/>
                <a:cs typeface="Arial"/>
              </a:rPr>
              <a:t>.</a:t>
            </a:r>
            <a:endParaRPr lang="en-US" sz="2800" b="1" dirty="0">
              <a:latin typeface="+mj-lt"/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6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4062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/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Amphetamine derivatives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49" y="1436914"/>
            <a:ext cx="8234624" cy="51146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 algn="justLow" rtl="0"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3600" b="1" dirty="0" smtClean="0">
                <a:solidFill>
                  <a:srgbClr val="0070C0"/>
                </a:solidFill>
                <a:latin typeface="+mj-lt"/>
                <a:ea typeface="Times New Roman"/>
                <a:cs typeface="Arial"/>
              </a:rPr>
              <a:t>Methamphetamine:</a:t>
            </a:r>
          </a:p>
          <a:p>
            <a:pPr lvl="0" algn="justLow" rtl="0">
              <a:lnSpc>
                <a:spcPct val="150000"/>
              </a:lnSpc>
              <a:buNone/>
              <a:tabLst>
                <a:tab pos="457200" algn="l"/>
              </a:tabLst>
            </a:pPr>
            <a:r>
              <a:rPr lang="en-US" sz="3600" b="1" dirty="0" smtClean="0">
                <a:latin typeface="+mj-lt"/>
                <a:ea typeface="Times New Roman"/>
                <a:cs typeface="Arial"/>
              </a:rPr>
              <a:t>More </a:t>
            </a:r>
            <a:r>
              <a:rPr lang="en-US" sz="3600" b="1" dirty="0">
                <a:latin typeface="+mj-lt"/>
                <a:ea typeface="Times New Roman"/>
                <a:cs typeface="Arial"/>
              </a:rPr>
              <a:t>CNS effects with less peripheral actions</a:t>
            </a:r>
            <a:r>
              <a:rPr lang="en-US" sz="3600" b="1" dirty="0" smtClean="0">
                <a:latin typeface="+mj-lt"/>
                <a:ea typeface="Times New Roman"/>
                <a:cs typeface="Arial"/>
              </a:rPr>
              <a:t>.</a:t>
            </a:r>
          </a:p>
          <a:p>
            <a:pPr lvl="0" algn="justLow" rtl="0">
              <a:lnSpc>
                <a:spcPct val="150000"/>
              </a:lnSpc>
              <a:buNone/>
              <a:tabLst>
                <a:tab pos="457200" algn="l"/>
              </a:tabLst>
            </a:pPr>
            <a:endParaRPr lang="en-US" sz="3600" b="1" dirty="0">
              <a:latin typeface="+mj-lt"/>
              <a:ea typeface="Times New Roman"/>
              <a:cs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427" y="3203639"/>
            <a:ext cx="3741174" cy="193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00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645" y="281354"/>
            <a:ext cx="8541098" cy="633046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 algn="ctr" rtl="0">
              <a:spcBef>
                <a:spcPts val="600"/>
              </a:spcBef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3600" b="1" dirty="0" err="1" smtClean="0">
                <a:solidFill>
                  <a:srgbClr val="0070C0"/>
                </a:solidFill>
                <a:latin typeface="+mj-lt"/>
                <a:ea typeface="Times New Roman"/>
                <a:cs typeface="Arial"/>
              </a:rPr>
              <a:t>Modafinil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ea typeface="Times New Roman"/>
                <a:cs typeface="Arial"/>
              </a:rPr>
              <a:t>:</a:t>
            </a:r>
          </a:p>
          <a:p>
            <a:pPr lvl="1" algn="justLow" rtl="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q"/>
              <a:tabLst>
                <a:tab pos="457200" algn="l"/>
              </a:tabLst>
            </a:pPr>
            <a:r>
              <a:rPr lang="en-US" sz="3200" b="1" dirty="0" smtClean="0">
                <a:latin typeface="+mj-lt"/>
                <a:ea typeface="Times New Roman"/>
                <a:cs typeface="Arial"/>
              </a:rPr>
              <a:t>It </a:t>
            </a:r>
            <a:r>
              <a:rPr lang="en-US" sz="3200" b="1" dirty="0" smtClean="0">
                <a:solidFill>
                  <a:prstClr val="black"/>
                </a:solidFill>
                <a:latin typeface="+mj-lt"/>
                <a:ea typeface="Times New Roman"/>
                <a:cs typeface="Arial"/>
              </a:rPr>
              <a:t>acts 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Times New Roman"/>
                <a:cs typeface="Arial"/>
              </a:rPr>
              <a:t>on 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Symbol"/>
              </a:rPr>
              <a:t>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Times New Roman"/>
                <a:cs typeface="Arial"/>
              </a:rPr>
              <a:t>,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Times New Roman"/>
                <a:cs typeface="Arial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ea typeface="Times New Roman"/>
                <a:cs typeface="Arial"/>
              </a:rPr>
              <a:t>serotonin (5-HT)</a:t>
            </a:r>
            <a:r>
              <a:rPr lang="en-US" sz="3200" b="1" dirty="0" smtClean="0">
                <a:solidFill>
                  <a:prstClr val="black"/>
                </a:solidFill>
                <a:latin typeface="+mj-lt"/>
                <a:ea typeface="Times New Roman"/>
                <a:cs typeface="Arial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Times New Roman"/>
                <a:cs typeface="Arial"/>
              </a:rPr>
              <a:t>and 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Times New Roman"/>
                <a:cs typeface="Arial"/>
              </a:rPr>
              <a:t>glutamate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Times New Roman"/>
                <a:cs typeface="Arial"/>
              </a:rPr>
              <a:t> receptors in </a:t>
            </a:r>
            <a:r>
              <a:rPr lang="en-US" sz="3200" b="1" dirty="0" smtClean="0">
                <a:solidFill>
                  <a:prstClr val="black"/>
                </a:solidFill>
                <a:latin typeface="+mj-lt"/>
                <a:ea typeface="Times New Roman"/>
                <a:cs typeface="Arial"/>
              </a:rPr>
              <a:t>CNS.</a:t>
            </a:r>
          </a:p>
          <a:p>
            <a:pPr lvl="1" algn="justLow" rtl="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q"/>
              <a:tabLst>
                <a:tab pos="457200" algn="l"/>
              </a:tabLst>
            </a:pPr>
            <a:r>
              <a:rPr lang="en-US" sz="3200" b="1" dirty="0" smtClean="0">
                <a:solidFill>
                  <a:prstClr val="black"/>
                </a:solidFill>
                <a:latin typeface="+mj-lt"/>
                <a:ea typeface="Times New Roman"/>
                <a:cs typeface="Arial"/>
              </a:rPr>
              <a:t>It 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Times New Roman"/>
                <a:cs typeface="Arial"/>
              </a:rPr>
              <a:t>is 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Times New Roman"/>
                <a:cs typeface="Arial"/>
              </a:rPr>
              <a:t>used in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Times New Roman"/>
                <a:cs typeface="Arial"/>
              </a:rPr>
              <a:t> narcolepsy and ADHD</a:t>
            </a:r>
            <a:r>
              <a:rPr lang="en-US" sz="3200" b="1" dirty="0" smtClean="0">
                <a:solidFill>
                  <a:prstClr val="black"/>
                </a:solidFill>
                <a:latin typeface="+mj-lt"/>
                <a:ea typeface="Times New Roman"/>
                <a:cs typeface="Arial"/>
              </a:rPr>
              <a:t>.</a:t>
            </a:r>
          </a:p>
          <a:p>
            <a:pPr lvl="0" algn="ctr">
              <a:lnSpc>
                <a:spcPct val="150000"/>
              </a:lnSpc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3600" dirty="0" smtClean="0">
                <a:solidFill>
                  <a:srgbClr val="0070C0"/>
                </a:solidFill>
                <a:latin typeface="Franklin Gothic Medium"/>
                <a:ea typeface="Times New Roman"/>
                <a:cs typeface="Arial"/>
              </a:rPr>
              <a:t>Methylphenidate</a:t>
            </a:r>
          </a:p>
          <a:p>
            <a:pPr marL="571500" lvl="0" indent="-571500" algn="justLow">
              <a:lnSpc>
                <a:spcPct val="150000"/>
              </a:lnSpc>
              <a:buFont typeface="Wingdings" pitchFamily="2" charset="2"/>
              <a:buChar char="q"/>
              <a:tabLst>
                <a:tab pos="457200" algn="l"/>
              </a:tabLst>
            </a:pPr>
            <a:r>
              <a:rPr lang="en-US" sz="3600" dirty="0" smtClean="0">
                <a:solidFill>
                  <a:srgbClr val="000000"/>
                </a:solidFill>
                <a:latin typeface="Franklin Gothic Medium"/>
                <a:ea typeface="Times New Roman"/>
                <a:cs typeface="Arial"/>
              </a:rPr>
              <a:t>used </a:t>
            </a:r>
            <a:r>
              <a:rPr lang="en-US" sz="3600" dirty="0">
                <a:solidFill>
                  <a:srgbClr val="000000"/>
                </a:solidFill>
                <a:latin typeface="Franklin Gothic Medium"/>
                <a:ea typeface="Times New Roman"/>
                <a:cs typeface="Arial"/>
              </a:rPr>
              <a:t>in ADHD.</a:t>
            </a:r>
          </a:p>
          <a:p>
            <a:pPr marL="0" lvl="1" indent="0" algn="justLow" rtl="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None/>
              <a:tabLst>
                <a:tab pos="457200" algn="l"/>
              </a:tabLst>
            </a:pPr>
            <a:endParaRPr lang="en-US" sz="3200" b="1" dirty="0" smtClean="0">
              <a:solidFill>
                <a:prstClr val="black"/>
              </a:solidFill>
              <a:latin typeface="+mj-lt"/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81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3918"/>
            <a:ext cx="8229600" cy="86082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Tyramine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305" y="1014887"/>
            <a:ext cx="8631535" cy="57074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 algn="justLow" rtl="0">
              <a:lnSpc>
                <a:spcPct val="150000"/>
              </a:lnSpc>
              <a:buFont typeface="Symbol"/>
              <a:buChar char=""/>
            </a:pPr>
            <a:r>
              <a:rPr lang="en-US" sz="3000" b="1" dirty="0" smtClean="0">
                <a:latin typeface="+mj-lt"/>
                <a:ea typeface="Times New Roman"/>
                <a:cs typeface="Arial"/>
              </a:rPr>
              <a:t>It is </a:t>
            </a:r>
            <a:r>
              <a:rPr lang="en-US" sz="3000" b="1" dirty="0">
                <a:latin typeface="+mj-lt"/>
                <a:ea typeface="Times New Roman"/>
                <a:cs typeface="Arial"/>
              </a:rPr>
              <a:t>a normal </a:t>
            </a:r>
            <a:r>
              <a:rPr lang="en-US" sz="3000" b="1" dirty="0">
                <a:solidFill>
                  <a:srgbClr val="0070C0"/>
                </a:solidFill>
                <a:latin typeface="+mj-lt"/>
                <a:ea typeface="Times New Roman"/>
                <a:cs typeface="Arial"/>
              </a:rPr>
              <a:t>byproduct of tyrosine metabolism </a:t>
            </a:r>
            <a:r>
              <a:rPr lang="en-US" sz="3000" b="1" dirty="0">
                <a:latin typeface="+mj-lt"/>
                <a:ea typeface="Times New Roman"/>
                <a:cs typeface="Arial"/>
              </a:rPr>
              <a:t>in the body and is also found in high concentrations in some</a:t>
            </a:r>
            <a:r>
              <a:rPr lang="en-US" sz="3000" b="1" dirty="0">
                <a:solidFill>
                  <a:srgbClr val="0070C0"/>
                </a:solidFill>
                <a:latin typeface="+mj-lt"/>
                <a:ea typeface="Times New Roman"/>
                <a:cs typeface="Arial"/>
              </a:rPr>
              <a:t> fermented foods </a:t>
            </a:r>
            <a:r>
              <a:rPr lang="en-US" sz="3000" b="1" dirty="0" smtClean="0">
                <a:latin typeface="+mj-lt"/>
                <a:ea typeface="Times New Roman"/>
                <a:cs typeface="Arial"/>
              </a:rPr>
              <a:t>(such </a:t>
            </a:r>
            <a:r>
              <a:rPr lang="en-US" sz="3000" b="1" dirty="0">
                <a:latin typeface="+mj-lt"/>
                <a:ea typeface="Times New Roman"/>
                <a:cs typeface="Arial"/>
              </a:rPr>
              <a:t>as </a:t>
            </a:r>
            <a:r>
              <a:rPr lang="en-US" sz="3000" b="1" dirty="0" smtClean="0">
                <a:solidFill>
                  <a:srgbClr val="C00000"/>
                </a:solidFill>
                <a:latin typeface="+mj-lt"/>
                <a:ea typeface="Times New Roman"/>
                <a:cs typeface="Arial"/>
              </a:rPr>
              <a:t>cheese)</a:t>
            </a:r>
            <a:r>
              <a:rPr lang="en-US" sz="3000" b="1" dirty="0" smtClean="0">
                <a:latin typeface="+mj-lt"/>
                <a:ea typeface="Times New Roman"/>
                <a:cs typeface="Arial"/>
              </a:rPr>
              <a:t>, </a:t>
            </a:r>
            <a:r>
              <a:rPr lang="en-US" sz="3000" b="1" dirty="0" smtClean="0">
                <a:solidFill>
                  <a:srgbClr val="0070C0"/>
                </a:solidFill>
                <a:latin typeface="+mj-lt"/>
                <a:ea typeface="Times New Roman"/>
                <a:cs typeface="Arial"/>
              </a:rPr>
              <a:t>chicken </a:t>
            </a:r>
            <a:r>
              <a:rPr lang="en-US" sz="3000" b="1" dirty="0">
                <a:solidFill>
                  <a:srgbClr val="0070C0"/>
                </a:solidFill>
                <a:latin typeface="+mj-lt"/>
                <a:ea typeface="Times New Roman"/>
                <a:cs typeface="Arial"/>
              </a:rPr>
              <a:t>liver</a:t>
            </a:r>
            <a:r>
              <a:rPr lang="en-US" sz="3000" b="1" dirty="0">
                <a:latin typeface="+mj-lt"/>
                <a:ea typeface="Times New Roman"/>
                <a:cs typeface="Arial"/>
              </a:rPr>
              <a:t>, </a:t>
            </a:r>
            <a:r>
              <a:rPr lang="en-US" sz="3000" b="1" dirty="0">
                <a:solidFill>
                  <a:srgbClr val="0070C0"/>
                </a:solidFill>
                <a:latin typeface="+mj-lt"/>
                <a:ea typeface="Times New Roman"/>
                <a:cs typeface="Arial"/>
              </a:rPr>
              <a:t>chocolate</a:t>
            </a:r>
            <a:r>
              <a:rPr lang="en-US" sz="3000" b="1" dirty="0">
                <a:latin typeface="+mj-lt"/>
                <a:ea typeface="Times New Roman"/>
                <a:cs typeface="Arial"/>
              </a:rPr>
              <a:t>, and </a:t>
            </a:r>
            <a:r>
              <a:rPr lang="en-US" sz="3000" b="1" dirty="0">
                <a:solidFill>
                  <a:srgbClr val="0070C0"/>
                </a:solidFill>
                <a:latin typeface="+mj-lt"/>
                <a:ea typeface="Times New Roman"/>
                <a:cs typeface="Arial"/>
              </a:rPr>
              <a:t>smoked fish.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570" y="3870542"/>
            <a:ext cx="5561555" cy="239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7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34" y="212942"/>
            <a:ext cx="8918532" cy="6400800"/>
          </a:xfrm>
        </p:spPr>
        <p:txBody>
          <a:bodyPr>
            <a:normAutofit/>
          </a:bodyPr>
          <a:lstStyle/>
          <a:p>
            <a:pPr lvl="0" algn="justLow">
              <a:lnSpc>
                <a:spcPct val="150000"/>
              </a:lnSpc>
              <a:buFont typeface="Symbol"/>
              <a:buChar char=""/>
            </a:pPr>
            <a:r>
              <a:rPr lang="en-US" sz="3000" b="0" dirty="0">
                <a:latin typeface="Times New Roman" pitchFamily="18" charset="0"/>
                <a:ea typeface="Times New Roman"/>
                <a:cs typeface="Times New Roman" pitchFamily="18" charset="0"/>
              </a:rPr>
              <a:t>It is </a:t>
            </a:r>
            <a:r>
              <a:rPr lang="en-US" sz="3000" b="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in</a:t>
            </a:r>
            <a:r>
              <a:rPr lang="en-US" sz="3000" b="0" dirty="0">
                <a:latin typeface="Times New Roman" pitchFamily="18" charset="0"/>
                <a:ea typeface="Times New Roman"/>
                <a:cs typeface="Times New Roman" pitchFamily="18" charset="0"/>
              </a:rPr>
              <a:t>activated by MAO in the liver and intestine when taken </a:t>
            </a:r>
            <a:r>
              <a:rPr lang="en-US" sz="3000" b="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orally</a:t>
            </a:r>
            <a:r>
              <a:rPr lang="en-US" sz="3000" b="0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lvl="0" algn="justLow">
              <a:lnSpc>
                <a:spcPct val="150000"/>
              </a:lnSpc>
              <a:buFont typeface="Symbol"/>
              <a:buChar char=""/>
            </a:pPr>
            <a:r>
              <a:rPr lang="en-US" sz="3000" b="0" dirty="0">
                <a:latin typeface="Times New Roman" pitchFamily="18" charset="0"/>
                <a:ea typeface="Times New Roman"/>
                <a:cs typeface="Times New Roman" pitchFamily="18" charset="0"/>
              </a:rPr>
              <a:t>If administered </a:t>
            </a:r>
            <a:r>
              <a:rPr lang="en-US" sz="3000" b="0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parenterally</a:t>
            </a:r>
            <a:r>
              <a:rPr lang="en-US" sz="3000" b="0" dirty="0">
                <a:latin typeface="Times New Roman" pitchFamily="18" charset="0"/>
                <a:ea typeface="Times New Roman"/>
                <a:cs typeface="Times New Roman" pitchFamily="18" charset="0"/>
              </a:rPr>
              <a:t>, it produces an </a:t>
            </a:r>
            <a:r>
              <a:rPr lang="en-US" sz="3000" b="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indirect</a:t>
            </a:r>
            <a:r>
              <a:rPr lang="en-US" sz="3000" b="0" dirty="0">
                <a:latin typeface="Times New Roman" pitchFamily="18" charset="0"/>
                <a:ea typeface="Times New Roman"/>
                <a:cs typeface="Times New Roman" pitchFamily="18" charset="0"/>
              </a:rPr>
              <a:t> sympathomimetic action</a:t>
            </a:r>
            <a:r>
              <a:rPr lang="en-US" sz="3000" b="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lvl="0" algn="justLow">
              <a:lnSpc>
                <a:spcPct val="150000"/>
              </a:lnSpc>
              <a:buClr>
                <a:srgbClr val="C00000"/>
              </a:buClr>
              <a:buFont typeface="Symbol"/>
              <a:buChar char=""/>
            </a:pPr>
            <a:r>
              <a:rPr lang="en-US" sz="3200" b="0" dirty="0">
                <a:latin typeface="Times New Roman" pitchFamily="18" charset="0"/>
                <a:ea typeface="Times New Roman"/>
                <a:cs typeface="Times New Roman" pitchFamily="18" charset="0"/>
              </a:rPr>
              <a:t>In patients treated with 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non-selective MAO inhibitors</a:t>
            </a:r>
            <a:r>
              <a:rPr lang="en-US" sz="3200" b="0" dirty="0">
                <a:latin typeface="Times New Roman" pitchFamily="18" charset="0"/>
                <a:ea typeface="Times New Roman"/>
                <a:cs typeface="Times New Roman" pitchFamily="18" charset="0"/>
              </a:rPr>
              <a:t>, effect of </a:t>
            </a:r>
            <a:r>
              <a:rPr lang="en-US" sz="3200" b="0" dirty="0" err="1">
                <a:latin typeface="Times New Roman" pitchFamily="18" charset="0"/>
                <a:ea typeface="Times New Roman"/>
                <a:cs typeface="Times New Roman" pitchFamily="18" charset="0"/>
              </a:rPr>
              <a:t>tyramine</a:t>
            </a:r>
            <a:r>
              <a:rPr lang="en-US" sz="3200" b="0" dirty="0">
                <a:latin typeface="Times New Roman" pitchFamily="18" charset="0"/>
                <a:ea typeface="Times New Roman"/>
                <a:cs typeface="Times New Roman" pitchFamily="18" charset="0"/>
              </a:rPr>
              <a:t> is exaggerated, leading to 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severe hypertension (cheese reaction).</a:t>
            </a:r>
          </a:p>
          <a:p>
            <a:pPr lvl="0" algn="justLow">
              <a:lnSpc>
                <a:spcPct val="150000"/>
              </a:lnSpc>
              <a:buFont typeface="Symbol"/>
              <a:buChar char=""/>
            </a:pPr>
            <a:endParaRPr lang="en-US" sz="3000" b="0" dirty="0">
              <a:solidFill>
                <a:srgbClr val="C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184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32" y="526094"/>
            <a:ext cx="8296427" cy="571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967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Atomoxetine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191" y="1353514"/>
            <a:ext cx="4808116" cy="5009707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 rtl="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4000" b="1" dirty="0" smtClean="0">
                <a:latin typeface="+mj-lt"/>
                <a:ea typeface="Times New Roman"/>
              </a:rPr>
              <a:t>It is </a:t>
            </a:r>
            <a:r>
              <a:rPr lang="en-US" sz="4000" b="1" dirty="0">
                <a:latin typeface="+mj-lt"/>
                <a:ea typeface="Times New Roman"/>
              </a:rPr>
              <a:t>a </a:t>
            </a:r>
            <a:r>
              <a:rPr lang="en-US" sz="4000" b="1" dirty="0">
                <a:solidFill>
                  <a:srgbClr val="C00000"/>
                </a:solidFill>
                <a:latin typeface="+mj-lt"/>
                <a:ea typeface="Times New Roman"/>
              </a:rPr>
              <a:t>selective inhibitor of </a:t>
            </a:r>
            <a:r>
              <a:rPr lang="en-US" sz="4000" b="1" dirty="0">
                <a:solidFill>
                  <a:srgbClr val="0070C0"/>
                </a:solidFill>
                <a:latin typeface="+mj-lt"/>
                <a:ea typeface="Times New Roman"/>
              </a:rPr>
              <a:t>the norepinephrine reuptake </a:t>
            </a:r>
            <a:r>
              <a:rPr lang="en-US" sz="4000" b="1" dirty="0" smtClean="0">
                <a:solidFill>
                  <a:srgbClr val="0070C0"/>
                </a:solidFill>
                <a:latin typeface="+mj-lt"/>
                <a:ea typeface="Times New Roman"/>
              </a:rPr>
              <a:t>transporter.</a:t>
            </a:r>
            <a:endParaRPr lang="en-US" sz="4000" b="1" dirty="0">
              <a:latin typeface="+mj-lt"/>
              <a:ea typeface="Times New Roman"/>
            </a:endParaRPr>
          </a:p>
          <a:p>
            <a:pPr marL="0" indent="0" rtl="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4000" b="1" dirty="0" smtClean="0">
                <a:latin typeface="+mj-lt"/>
                <a:ea typeface="Times New Roman"/>
              </a:rPr>
              <a:t>It </a:t>
            </a:r>
            <a:r>
              <a:rPr lang="en-US" sz="4000" b="1" dirty="0">
                <a:latin typeface="+mj-lt"/>
                <a:ea typeface="Times New Roman"/>
              </a:rPr>
              <a:t>is used in the treatment of </a:t>
            </a:r>
            <a:r>
              <a:rPr lang="en-US" sz="4000" b="1" dirty="0">
                <a:solidFill>
                  <a:srgbClr val="0070C0"/>
                </a:solidFill>
                <a:latin typeface="+mj-lt"/>
                <a:ea typeface="Times New Roman"/>
              </a:rPr>
              <a:t>ADHD.</a:t>
            </a:r>
            <a:endParaRPr lang="ar-EG" sz="40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7" y="1404089"/>
            <a:ext cx="4043363" cy="484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02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Cocaine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105064"/>
            <a:ext cx="4767153" cy="575293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252000" indent="-252000" algn="justLow" rtl="0">
              <a:lnSpc>
                <a:spcPts val="45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dirty="0" smtClean="0">
                <a:latin typeface="+mj-lt"/>
                <a:ea typeface="Times New Roman"/>
              </a:rPr>
              <a:t>It is </a:t>
            </a:r>
            <a:r>
              <a:rPr lang="en-US" sz="2800" b="1" dirty="0">
                <a:latin typeface="+mj-lt"/>
                <a:ea typeface="Times New Roman"/>
              </a:rPr>
              <a:t>a </a:t>
            </a:r>
            <a:r>
              <a:rPr lang="en-US" sz="2800" b="1" dirty="0">
                <a:solidFill>
                  <a:srgbClr val="00B050"/>
                </a:solidFill>
                <a:latin typeface="+mj-lt"/>
                <a:ea typeface="Times New Roman"/>
              </a:rPr>
              <a:t>local anesthetic</a:t>
            </a:r>
            <a:r>
              <a:rPr lang="en-US" sz="2800" b="1" dirty="0">
                <a:latin typeface="+mj-lt"/>
                <a:ea typeface="Times New Roman"/>
              </a:rPr>
              <a:t> with a </a:t>
            </a:r>
            <a:r>
              <a:rPr lang="en-US" sz="2800" b="1" dirty="0">
                <a:solidFill>
                  <a:srgbClr val="00B050"/>
                </a:solidFill>
                <a:latin typeface="+mj-lt"/>
                <a:ea typeface="Times New Roman"/>
              </a:rPr>
              <a:t>peripheral </a:t>
            </a:r>
            <a:r>
              <a:rPr lang="en-US" sz="2800" b="1" dirty="0" err="1">
                <a:solidFill>
                  <a:srgbClr val="00B050"/>
                </a:solidFill>
                <a:latin typeface="+mj-lt"/>
                <a:ea typeface="Times New Roman"/>
              </a:rPr>
              <a:t>sympathomimetic</a:t>
            </a:r>
            <a:r>
              <a:rPr lang="en-US" sz="2800" b="1" dirty="0">
                <a:solidFill>
                  <a:srgbClr val="00B050"/>
                </a:solidFill>
                <a:latin typeface="+mj-lt"/>
                <a:ea typeface="Times New Roman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+mj-lt"/>
                <a:ea typeface="Times New Roman"/>
              </a:rPr>
              <a:t>action</a:t>
            </a:r>
            <a:r>
              <a:rPr lang="en-US" sz="2800" b="1" dirty="0" smtClean="0">
                <a:latin typeface="+mj-lt"/>
                <a:ea typeface="Times New Roman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ea typeface="Times New Roman"/>
              </a:rPr>
              <a:t>due to inhibition </a:t>
            </a:r>
            <a:r>
              <a:rPr lang="en-US" sz="2800" b="1" dirty="0">
                <a:solidFill>
                  <a:srgbClr val="0070C0"/>
                </a:solidFill>
                <a:latin typeface="+mj-lt"/>
                <a:ea typeface="Times New Roman"/>
              </a:rPr>
              <a:t>of 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ea typeface="Times New Roman"/>
              </a:rPr>
              <a:t>both:</a:t>
            </a:r>
          </a:p>
          <a:p>
            <a:pPr marL="971550" lvl="1" indent="-571500" rtl="0">
              <a:spcBef>
                <a:spcPts val="600"/>
              </a:spcBef>
              <a:buClr>
                <a:srgbClr val="C00000"/>
              </a:buClr>
              <a:buFont typeface="+mj-lt"/>
              <a:buAutoNum type="romanLcPeriod"/>
            </a:pPr>
            <a:r>
              <a:rPr lang="en-US" sz="2400" b="1" dirty="0" smtClean="0">
                <a:solidFill>
                  <a:srgbClr val="C00000"/>
                </a:solidFill>
                <a:latin typeface="+mj-lt"/>
                <a:ea typeface="Times New Roman"/>
              </a:rPr>
              <a:t>Neuronal </a:t>
            </a:r>
            <a:r>
              <a:rPr lang="en-US" sz="2400" b="1" dirty="0">
                <a:solidFill>
                  <a:srgbClr val="C00000"/>
                </a:solidFill>
                <a:latin typeface="+mj-lt"/>
                <a:ea typeface="Times New Roman"/>
              </a:rPr>
              <a:t>uptake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ea typeface="Times New Roman"/>
              </a:rPr>
              <a:t>[</a:t>
            </a:r>
            <a:r>
              <a:rPr lang="en-US" sz="2400" b="1" dirty="0" smtClean="0">
                <a:solidFill>
                  <a:srgbClr val="00B050"/>
                </a:solidFill>
                <a:latin typeface="+mj-lt"/>
                <a:ea typeface="Times New Roman"/>
              </a:rPr>
              <a:t>uptake-1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ea typeface="Times New Roman"/>
              </a:rPr>
              <a:t>] </a:t>
            </a:r>
            <a:r>
              <a:rPr lang="en-US" sz="2400" b="1" dirty="0">
                <a:solidFill>
                  <a:srgbClr val="C00000"/>
                </a:solidFill>
                <a:latin typeface="+mj-lt"/>
                <a:ea typeface="Times New Roman"/>
              </a:rPr>
              <a:t>of </a:t>
            </a:r>
            <a:r>
              <a:rPr lang="en-US" sz="2400" b="1" dirty="0" err="1" smtClean="0">
                <a:solidFill>
                  <a:srgbClr val="C00000"/>
                </a:solidFill>
                <a:latin typeface="+mj-lt"/>
                <a:ea typeface="Times New Roman"/>
              </a:rPr>
              <a:t>catecholamines</a:t>
            </a:r>
            <a:endParaRPr lang="en-US" sz="2400" b="1" dirty="0">
              <a:solidFill>
                <a:srgbClr val="C00000"/>
              </a:solidFill>
              <a:latin typeface="+mj-lt"/>
              <a:ea typeface="Times New Roman"/>
            </a:endParaRPr>
          </a:p>
          <a:p>
            <a:pPr marL="971550" lvl="1" indent="-571500" algn="justLow" rtl="0">
              <a:spcBef>
                <a:spcPts val="600"/>
              </a:spcBef>
              <a:buClr>
                <a:srgbClr val="C00000"/>
              </a:buClr>
              <a:buFont typeface="+mj-lt"/>
              <a:buAutoNum type="romanLcPeriod"/>
            </a:pPr>
            <a:r>
              <a:rPr lang="en-US" sz="2400" b="1" dirty="0" smtClean="0">
                <a:solidFill>
                  <a:srgbClr val="C00000"/>
                </a:solidFill>
                <a:latin typeface="+mj-lt"/>
                <a:ea typeface="Times New Roman"/>
              </a:rPr>
              <a:t>MAO</a:t>
            </a:r>
          </a:p>
          <a:p>
            <a:pPr marL="252000" indent="-252000" algn="justLow" rtl="0">
              <a:lnSpc>
                <a:spcPts val="45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dirty="0" smtClean="0">
                <a:latin typeface="+mj-lt"/>
                <a:ea typeface="Times New Roman"/>
              </a:rPr>
              <a:t>It </a:t>
            </a:r>
            <a:r>
              <a:rPr lang="en-US" sz="2800" b="1" dirty="0">
                <a:latin typeface="+mj-lt"/>
                <a:ea typeface="Times New Roman"/>
              </a:rPr>
              <a:t>penetrates CNS and produces </a:t>
            </a:r>
            <a:r>
              <a:rPr lang="en-US" sz="2800" b="1" dirty="0">
                <a:solidFill>
                  <a:srgbClr val="0070C0"/>
                </a:solidFill>
                <a:latin typeface="+mj-lt"/>
                <a:ea typeface="Times New Roman"/>
              </a:rPr>
              <a:t>amphetamine-like </a:t>
            </a:r>
            <a:r>
              <a:rPr lang="en-US" sz="2800" b="1" dirty="0">
                <a:latin typeface="+mj-lt"/>
                <a:ea typeface="Times New Roman"/>
              </a:rPr>
              <a:t>psychological effects.</a:t>
            </a:r>
            <a:endParaRPr lang="ar-EG" sz="2800" b="1" dirty="0">
              <a:latin typeface="+mj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728" y="2129425"/>
            <a:ext cx="4070960" cy="43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Coca Trees (Genus Erythroxylum) · iNaturali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675" y="21661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66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6254" y="110837"/>
            <a:ext cx="8977745" cy="656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196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/>
            <a:r>
              <a:rPr lang="en-US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Mixed-acting sympathomimetic</a:t>
            </a:r>
            <a:endParaRPr lang="ar-EG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lvl="0" algn="ctr">
              <a:spcBef>
                <a:spcPts val="0"/>
              </a:spcBef>
            </a:pPr>
            <a:r>
              <a:rPr lang="en-US" sz="38400" b="1" cap="none" spc="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Ephedrine</a:t>
            </a:r>
            <a:endParaRPr lang="ar-EG" sz="1800" cap="none" spc="0" dirty="0">
              <a:solidFill>
                <a:srgbClr val="000000"/>
              </a:solidFill>
              <a:ea typeface="+mn-ea"/>
              <a:cs typeface="Arial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395" y="2805831"/>
            <a:ext cx="3257549" cy="375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8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729" y="365759"/>
            <a:ext cx="8292230" cy="82573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 algn="ctr">
              <a:lnSpc>
                <a:spcPct val="150000"/>
              </a:lnSpc>
              <a:spcBef>
                <a:spcPts val="800"/>
              </a:spcBef>
              <a:tabLst>
                <a:tab pos="228600" algn="l"/>
                <a:tab pos="457200" algn="l"/>
              </a:tabLst>
            </a:pPr>
            <a:r>
              <a:rPr lang="en-US" sz="4800" b="1" cap="none" dirty="0">
                <a:solidFill>
                  <a:schemeClr val="tx1"/>
                </a:solidFill>
                <a:ea typeface="Times New Roman"/>
                <a:cs typeface="Arial"/>
              </a:rPr>
              <a:t>Ephedrine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1557828"/>
            <a:ext cx="8645235" cy="5120063"/>
          </a:xfrm>
        </p:spPr>
        <p:txBody>
          <a:bodyPr>
            <a:noAutofit/>
          </a:bodyPr>
          <a:lstStyle/>
          <a:p>
            <a:pPr marL="0" lvl="0" indent="0" algn="ctr" rtl="0">
              <a:buNone/>
              <a:tabLst>
                <a:tab pos="228600" algn="l"/>
                <a:tab pos="457200" algn="l"/>
              </a:tabLst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ea typeface="Times New Roman"/>
                <a:cs typeface="Arial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+mj-lt"/>
                <a:ea typeface="Times New Roman"/>
                <a:cs typeface="Arial"/>
              </a:rPr>
              <a:t>Pharmacokinetics:</a:t>
            </a:r>
            <a:endParaRPr lang="en-US" sz="3200" b="1" dirty="0" smtClean="0">
              <a:solidFill>
                <a:srgbClr val="FF0000"/>
              </a:solidFill>
              <a:latin typeface="+mj-lt"/>
              <a:ea typeface="Times New Roman"/>
              <a:cs typeface="Arial"/>
            </a:endParaRPr>
          </a:p>
          <a:p>
            <a:pPr algn="justLow" rtl="0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200" b="1" dirty="0" smtClean="0">
                <a:effectLst/>
                <a:latin typeface="+mj-lt"/>
                <a:ea typeface="Times New Roman"/>
                <a:cs typeface="Arial"/>
              </a:rPr>
              <a:t>As amphetamine</a:t>
            </a:r>
          </a:p>
          <a:p>
            <a:pPr marL="0" indent="0" algn="ctr" rtl="0">
              <a:spcAft>
                <a:spcPts val="0"/>
              </a:spcAft>
              <a:buClr>
                <a:srgbClr val="C00000"/>
              </a:buClr>
            </a:pPr>
            <a:r>
              <a:rPr lang="en-US" sz="3200" dirty="0">
                <a:latin typeface="+mj-lt"/>
                <a:ea typeface="Times New Roman"/>
                <a:cs typeface="Arial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+mj-lt"/>
                <a:ea typeface="Times New Roman"/>
                <a:cs typeface="Arial"/>
              </a:rPr>
              <a:t>mechanism of actions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+mj-lt"/>
                <a:ea typeface="Times New Roman"/>
                <a:cs typeface="Arial"/>
              </a:rPr>
              <a:t>.</a:t>
            </a:r>
          </a:p>
          <a:p>
            <a:pPr marL="0" lvl="1" indent="0" algn="justLow">
              <a:lnSpc>
                <a:spcPct val="150000"/>
              </a:lnSpc>
              <a:buClr>
                <a:srgbClr val="C00000"/>
              </a:buClr>
              <a:buNone/>
              <a:tabLst>
                <a:tab pos="457200" algn="l"/>
                <a:tab pos="914400" algn="l"/>
              </a:tabLst>
            </a:pPr>
            <a:r>
              <a:rPr lang="en-US" sz="3600" b="1" dirty="0">
                <a:latin typeface="Times New Roman" pitchFamily="18" charset="0"/>
                <a:ea typeface="Times New Roman"/>
                <a:cs typeface="Times New Roman" pitchFamily="18" charset="0"/>
              </a:rPr>
              <a:t>It is a 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mixed </a:t>
            </a:r>
            <a:r>
              <a:rPr lang="en-US" sz="3600" b="1" dirty="0">
                <a:latin typeface="Times New Roman" pitchFamily="18" charset="0"/>
                <a:ea typeface="Times New Roman"/>
                <a:cs typeface="Times New Roman" pitchFamily="18" charset="0"/>
              </a:rPr>
              <a:t>sympathomimetic. It acts mainly 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indirectly</a:t>
            </a:r>
            <a:r>
              <a:rPr lang="en-US" sz="3600" b="1" dirty="0">
                <a:latin typeface="Times New Roman" pitchFamily="18" charset="0"/>
                <a:ea typeface="Times New Roman"/>
                <a:cs typeface="Times New Roman" pitchFamily="18" charset="0"/>
              </a:rPr>
              <a:t>; its actions are slower in onset and have longer duration</a:t>
            </a:r>
            <a:r>
              <a:rPr lang="en-US" sz="3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32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buClr>
                <a:srgbClr val="C00000"/>
              </a:buClr>
            </a:pPr>
            <a:r>
              <a:rPr lang="en-US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activates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</a:t>
            </a:r>
            <a:r>
              <a:rPr lang="en-US" sz="3200" baseline="-250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</a:t>
            </a:r>
            <a:r>
              <a:rPr lang="en-US" sz="3200" baseline="-250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and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</a:t>
            </a:r>
            <a:r>
              <a:rPr lang="en-US" sz="3200" baseline="-250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-adrenoceptors</a:t>
            </a:r>
          </a:p>
        </p:txBody>
      </p:sp>
    </p:spTree>
    <p:extLst>
      <p:ext uri="{BB962C8B-B14F-4D97-AF65-F5344CB8AC3E}">
        <p14:creationId xmlns:p14="http://schemas.microsoft.com/office/powerpoint/2010/main" val="198775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041" y="365759"/>
            <a:ext cx="7842859" cy="78663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600" b="1" dirty="0" smtClean="0"/>
              <a:t>P</a:t>
            </a:r>
            <a:r>
              <a:rPr lang="en-US" sz="3600" b="1" cap="none" dirty="0" smtClean="0"/>
              <a:t>harmacological</a:t>
            </a:r>
            <a:r>
              <a:rPr lang="en-US" b="1" dirty="0" smtClean="0"/>
              <a:t> a</a:t>
            </a:r>
            <a:r>
              <a:rPr lang="en-US" b="1" cap="none" dirty="0" smtClean="0"/>
              <a:t>ctions</a:t>
            </a:r>
            <a:endParaRPr lang="en-US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943" y="1100628"/>
            <a:ext cx="8805798" cy="5757372"/>
          </a:xfrm>
        </p:spPr>
        <p:txBody>
          <a:bodyPr>
            <a:noAutofit/>
          </a:bodyPr>
          <a:lstStyle/>
          <a:p>
            <a:pPr marL="0" indent="0" algn="ctr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F0000"/>
                </a:solidFill>
                <a:effectLst/>
                <a:latin typeface="+mj-lt"/>
                <a:ea typeface="Times New Roman"/>
                <a:cs typeface="Arial"/>
              </a:rPr>
              <a:t>A- Local actions</a:t>
            </a:r>
            <a:endParaRPr lang="en-US" sz="3600" b="1" dirty="0">
              <a:solidFill>
                <a:srgbClr val="FF0000"/>
              </a:solidFill>
              <a:latin typeface="+mj-lt"/>
              <a:ea typeface="Times New Roman"/>
              <a:cs typeface="Arial"/>
            </a:endParaRPr>
          </a:p>
          <a:p>
            <a:pPr marL="914400" lvl="1" indent="-514350" rtl="0">
              <a:buClr>
                <a:srgbClr val="C00000"/>
              </a:buClr>
              <a:buFont typeface="+mj-lt"/>
              <a:buAutoNum type="arabicParenR"/>
              <a:tabLst>
                <a:tab pos="457200" algn="l"/>
              </a:tabLst>
            </a:pPr>
            <a:r>
              <a:rPr lang="en-US" sz="3600" b="1" dirty="0" smtClean="0">
                <a:effectLst/>
                <a:latin typeface="+mj-lt"/>
                <a:ea typeface="Times New Roman"/>
                <a:cs typeface="Arial"/>
              </a:rPr>
              <a:t>Produces 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+mj-lt"/>
                <a:ea typeface="Times New Roman"/>
                <a:cs typeface="Arial"/>
              </a:rPr>
              <a:t>VC</a:t>
            </a:r>
            <a:r>
              <a:rPr lang="en-US" sz="3600" b="1" dirty="0" smtClean="0">
                <a:effectLst/>
                <a:latin typeface="+mj-lt"/>
                <a:ea typeface="Times New Roman"/>
                <a:cs typeface="Arial"/>
              </a:rPr>
              <a:t> of blood vessels.</a:t>
            </a:r>
            <a:endParaRPr lang="en-US" sz="3600" b="1" dirty="0">
              <a:latin typeface="+mj-lt"/>
              <a:ea typeface="Times New Roman"/>
              <a:cs typeface="Arial"/>
            </a:endParaRPr>
          </a:p>
          <a:p>
            <a:pPr marL="914400" lvl="1" indent="-514350" rtl="0">
              <a:buClr>
                <a:srgbClr val="C00000"/>
              </a:buClr>
              <a:buFont typeface="+mj-lt"/>
              <a:buAutoNum type="arabicParenR"/>
              <a:tabLst>
                <a:tab pos="457200" algn="l"/>
              </a:tabLst>
            </a:pPr>
            <a:r>
              <a:rPr lang="en-US" sz="3600" b="1" dirty="0" smtClean="0">
                <a:solidFill>
                  <a:srgbClr val="00B050"/>
                </a:solidFill>
                <a:effectLst/>
                <a:latin typeface="+mj-lt"/>
                <a:ea typeface="Times New Roman"/>
                <a:cs typeface="Arial"/>
              </a:rPr>
              <a:t>In the eye,</a:t>
            </a:r>
            <a:r>
              <a:rPr lang="en-US" sz="3600" b="1" dirty="0" smtClean="0">
                <a:effectLst/>
                <a:latin typeface="+mj-lt"/>
                <a:ea typeface="Times New Roman"/>
                <a:cs typeface="Arial"/>
              </a:rPr>
              <a:t> it produces 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+mj-lt"/>
                <a:ea typeface="Times New Roman"/>
                <a:cs typeface="Arial"/>
              </a:rPr>
              <a:t>active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latin typeface="+mj-lt"/>
                <a:ea typeface="Times New Roman"/>
                <a:cs typeface="Arial"/>
              </a:rPr>
              <a:t>mydriasis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+mj-lt"/>
                <a:ea typeface="Times New Roman"/>
                <a:cs typeface="Arial"/>
              </a:rPr>
              <a:t>. </a:t>
            </a:r>
          </a:p>
          <a:p>
            <a:pPr marL="914400" lvl="1" indent="-514350" rtl="0">
              <a:buClr>
                <a:srgbClr val="C00000"/>
              </a:buClr>
              <a:buFont typeface="+mj-lt"/>
              <a:buAutoNum type="arabicParenR"/>
              <a:tabLst>
                <a:tab pos="457200" algn="l"/>
              </a:tabLst>
            </a:pPr>
            <a:r>
              <a:rPr lang="en-US" sz="3600" b="1" dirty="0" smtClean="0">
                <a:effectLst/>
                <a:latin typeface="+mj-lt"/>
                <a:ea typeface="Times New Roman"/>
                <a:cs typeface="Arial"/>
              </a:rPr>
              <a:t>It is 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+mj-lt"/>
                <a:ea typeface="Times New Roman"/>
                <a:cs typeface="Arial"/>
              </a:rPr>
              <a:t>decongestant</a:t>
            </a:r>
            <a:r>
              <a:rPr lang="en-US" sz="3600" b="1" dirty="0" smtClean="0">
                <a:effectLst/>
                <a:latin typeface="+mj-lt"/>
                <a:ea typeface="Times New Roman"/>
                <a:cs typeface="Arial"/>
              </a:rPr>
              <a:t> to </a:t>
            </a:r>
            <a:r>
              <a:rPr lang="en-US" sz="3600" b="1" dirty="0" smtClean="0">
                <a:solidFill>
                  <a:srgbClr val="00B050"/>
                </a:solidFill>
                <a:effectLst/>
                <a:latin typeface="+mj-lt"/>
                <a:ea typeface="Times New Roman"/>
                <a:cs typeface="Arial"/>
              </a:rPr>
              <a:t>nasal mucosa; </a:t>
            </a:r>
            <a:r>
              <a:rPr lang="en-US" sz="3600" b="1" dirty="0" smtClean="0">
                <a:effectLst/>
                <a:latin typeface="+mj-lt"/>
                <a:ea typeface="Times New Roman"/>
                <a:cs typeface="Arial"/>
              </a:rPr>
              <a:t>however, it   causes rebound congestion.</a:t>
            </a:r>
            <a:endParaRPr lang="en-US" sz="3600" b="1" dirty="0">
              <a:latin typeface="+mj-lt"/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67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152401" y="201613"/>
            <a:ext cx="8991600" cy="6540500"/>
          </a:xfrm>
        </p:spPr>
        <p:txBody>
          <a:bodyPr>
            <a:normAutofit/>
          </a:bodyPr>
          <a:lstStyle/>
          <a:p>
            <a:pPr marL="0" lvl="0" indent="0" algn="ctr" rtl="0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+mj-lt"/>
                <a:ea typeface="Times New Roman"/>
              </a:rPr>
              <a:t>B-Systemic actions</a:t>
            </a:r>
            <a:endParaRPr lang="en-US" sz="3600" b="1" dirty="0">
              <a:solidFill>
                <a:srgbClr val="FF0000"/>
              </a:solidFill>
              <a:latin typeface="+mj-lt"/>
              <a:ea typeface="Times New Roman"/>
              <a:cs typeface="Arial"/>
            </a:endParaRPr>
          </a:p>
          <a:p>
            <a:pPr marL="514350" lvl="0" indent="-514350" algn="ctr" rtl="0">
              <a:lnSpc>
                <a:spcPct val="150000"/>
              </a:lnSpc>
              <a:buClr>
                <a:srgbClr val="C00000"/>
              </a:buClr>
              <a:buFont typeface="+mj-lt"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  <a:effectLst/>
                <a:latin typeface="+mj-lt"/>
                <a:ea typeface="Times New Roman"/>
                <a:cs typeface="Arial"/>
              </a:rPr>
              <a:t>CNS:</a:t>
            </a:r>
            <a:endParaRPr lang="en-US" sz="4000" b="1" dirty="0" smtClean="0">
              <a:solidFill>
                <a:srgbClr val="0070C0"/>
              </a:solidFill>
              <a:latin typeface="+mj-lt"/>
              <a:ea typeface="Times New Roman"/>
              <a:cs typeface="Arial"/>
            </a:endParaRPr>
          </a:p>
          <a:p>
            <a:pPr marL="0" indent="0" algn="l">
              <a:lnSpc>
                <a:spcPct val="150000"/>
              </a:lnSpc>
              <a:buNone/>
              <a:tabLst>
                <a:tab pos="800100" algn="l"/>
              </a:tabLst>
            </a:pPr>
            <a:r>
              <a:rPr lang="en-US" sz="2800" b="1" dirty="0" smtClean="0">
                <a:effectLst/>
                <a:latin typeface="+mj-lt"/>
                <a:ea typeface="Times New Roman"/>
                <a:cs typeface="Arial"/>
              </a:rPr>
              <a:t>-Stimulates cerebral cortex </a:t>
            </a:r>
            <a:r>
              <a:rPr lang="en-US" sz="2800" b="1" dirty="0" smtClean="0">
                <a:effectLst/>
                <a:latin typeface="+mj-lt"/>
                <a:ea typeface="Times New Roman"/>
                <a:cs typeface="Times New Roman"/>
                <a:sym typeface="Symbol"/>
              </a:rPr>
              <a:t></a:t>
            </a:r>
            <a:r>
              <a:rPr lang="en-US" sz="2800" b="1" dirty="0" smtClean="0">
                <a:effectLst/>
                <a:latin typeface="+mj-lt"/>
                <a:ea typeface="Times New Roman"/>
                <a:cs typeface="Arial"/>
              </a:rPr>
              <a:t> insomnia, anxiety, tremors and convulsions</a:t>
            </a:r>
            <a:r>
              <a:rPr lang="en-US" sz="2800" b="1" dirty="0" smtClean="0">
                <a:effectLst/>
                <a:latin typeface="+mj-lt"/>
                <a:ea typeface="Times New Roman"/>
                <a:cs typeface="Arial"/>
              </a:rPr>
              <a:t>.</a:t>
            </a:r>
          </a:p>
          <a:p>
            <a:pPr marL="0" indent="0" algn="l">
              <a:lnSpc>
                <a:spcPct val="150000"/>
              </a:lnSpc>
              <a:buNone/>
              <a:tabLst>
                <a:tab pos="800100" algn="l"/>
              </a:tabLst>
            </a:pPr>
            <a:endParaRPr lang="en-US" sz="2800" dirty="0">
              <a:latin typeface="+mj-lt"/>
              <a:ea typeface="Times New Roman"/>
              <a:cs typeface="Arial"/>
            </a:endParaRPr>
          </a:p>
          <a:p>
            <a:pPr marL="0" indent="0" algn="l">
              <a:lnSpc>
                <a:spcPct val="150000"/>
              </a:lnSpc>
              <a:buNone/>
              <a:tabLst>
                <a:tab pos="800100" algn="l"/>
              </a:tabLst>
            </a:pPr>
            <a:endParaRPr lang="en-US" sz="7200" b="1" dirty="0">
              <a:latin typeface="+mj-lt"/>
              <a:ea typeface="Times New Roman"/>
              <a:cs typeface="Arial"/>
            </a:endParaRPr>
          </a:p>
          <a:p>
            <a:pPr marL="0" indent="0" algn="l">
              <a:lnSpc>
                <a:spcPct val="150000"/>
              </a:lnSpc>
              <a:buNone/>
              <a:tabLst>
                <a:tab pos="800100" algn="l"/>
              </a:tabLst>
            </a:pPr>
            <a:r>
              <a:rPr lang="en-US" sz="2800" b="1" dirty="0" smtClean="0">
                <a:effectLst/>
                <a:latin typeface="+mj-lt"/>
                <a:ea typeface="Times New Roman"/>
                <a:cs typeface="Arial"/>
              </a:rPr>
              <a:t>In contrast, it causes sedation </a:t>
            </a:r>
            <a:r>
              <a:rPr lang="en-US" sz="2800" b="1" dirty="0" smtClean="0">
                <a:effectLst/>
                <a:latin typeface="+mj-lt"/>
                <a:ea typeface="Times New Roman"/>
                <a:cs typeface="Arial"/>
              </a:rPr>
              <a:t>in ADHD</a:t>
            </a:r>
            <a:endParaRPr lang="en-US" sz="4000" b="1" dirty="0">
              <a:latin typeface="+mj-lt"/>
              <a:ea typeface="Times New Roman"/>
              <a:cs typeface="Arial"/>
            </a:endParaRPr>
          </a:p>
          <a:p>
            <a:pPr marL="0" indent="0" algn="l">
              <a:lnSpc>
                <a:spcPct val="150000"/>
              </a:lnSpc>
              <a:buNone/>
              <a:tabLst>
                <a:tab pos="800100" algn="l"/>
              </a:tabLst>
            </a:pPr>
            <a:endParaRPr lang="en-US" sz="4000" b="1" dirty="0">
              <a:latin typeface="+mj-lt"/>
              <a:ea typeface="Times New Roman"/>
              <a:cs typeface="Arial"/>
            </a:endParaRPr>
          </a:p>
        </p:txBody>
      </p:sp>
      <p:sp>
        <p:nvSpPr>
          <p:cNvPr id="2" name="AutoShape 2" descr="Insomnia: Symptoms, Causes, Types, Diagnosis and Treat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255114"/>
            <a:ext cx="3181612" cy="184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915" y="3267640"/>
            <a:ext cx="290603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51" y="3304239"/>
            <a:ext cx="201114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19" y="5323562"/>
            <a:ext cx="2619375" cy="146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39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52412"/>
            <a:ext cx="9047018" cy="6605587"/>
          </a:xfrm>
        </p:spPr>
        <p:txBody>
          <a:bodyPr>
            <a:normAutofit/>
          </a:bodyPr>
          <a:lstStyle/>
          <a:p>
            <a:pPr marL="0" lvl="0" indent="0" algn="justLow" rtl="0"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q"/>
              <a:tabLst>
                <a:tab pos="800100" algn="l"/>
              </a:tabLst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+mj-lt"/>
                <a:ea typeface="Times New Roman"/>
                <a:cs typeface="Arial"/>
              </a:rPr>
              <a:t>Heart: </a:t>
            </a:r>
            <a:r>
              <a:rPr lang="en-US" sz="2800" b="1" dirty="0" smtClean="0">
                <a:effectLst/>
                <a:latin typeface="+mj-lt"/>
                <a:ea typeface="Times New Roman"/>
                <a:cs typeface="Arial"/>
              </a:rPr>
              <a:t>Stimulates all cardiac properties.</a:t>
            </a:r>
            <a:endParaRPr lang="en-US" sz="4000" b="1" dirty="0">
              <a:latin typeface="+mj-lt"/>
              <a:ea typeface="Times New Roman"/>
              <a:cs typeface="Arial"/>
            </a:endParaRPr>
          </a:p>
          <a:p>
            <a:pPr marL="0" lvl="0" indent="0" algn="justLow" rtl="0"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q"/>
              <a:tabLst>
                <a:tab pos="800100" algn="l"/>
              </a:tabLst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+mj-lt"/>
                <a:ea typeface="Times New Roman"/>
                <a:cs typeface="Arial"/>
              </a:rPr>
              <a:t>Blood vessels</a:t>
            </a:r>
            <a:r>
              <a:rPr lang="en-US" sz="2800" b="1" dirty="0" smtClean="0">
                <a:effectLst/>
                <a:latin typeface="+mj-lt"/>
                <a:ea typeface="Times New Roman"/>
                <a:cs typeface="Arial"/>
              </a:rPr>
              <a:t>: VC of skin and mucous membrane </a:t>
            </a:r>
            <a:r>
              <a:rPr lang="en-US" sz="2800" b="1" dirty="0" err="1" smtClean="0">
                <a:effectLst/>
                <a:latin typeface="+mj-lt"/>
                <a:ea typeface="Times New Roman"/>
                <a:cs typeface="Arial"/>
              </a:rPr>
              <a:t>Bl.Vs</a:t>
            </a:r>
            <a:r>
              <a:rPr lang="en-US" sz="2800" b="1" dirty="0" smtClean="0">
                <a:effectLst/>
                <a:latin typeface="+mj-lt"/>
                <a:ea typeface="Times New Roman"/>
                <a:cs typeface="Arial"/>
              </a:rPr>
              <a:t>.</a:t>
            </a:r>
          </a:p>
          <a:p>
            <a:pPr marL="0" lvl="0" indent="0" algn="justLow" rtl="0"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q"/>
              <a:tabLst>
                <a:tab pos="800100" algn="l"/>
              </a:tabLst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+mj-lt"/>
                <a:ea typeface="Times New Roman"/>
                <a:cs typeface="Arial"/>
              </a:rPr>
              <a:t>Bronchi: </a:t>
            </a:r>
            <a:r>
              <a:rPr lang="en-US" sz="2800" b="1" dirty="0" smtClean="0">
                <a:effectLst/>
                <a:latin typeface="+mj-lt"/>
                <a:ea typeface="Times New Roman"/>
                <a:cs typeface="Arial"/>
              </a:rPr>
              <a:t>Bronchodilatation (</a:t>
            </a:r>
            <a:r>
              <a:rPr lang="en-US" sz="2800" b="1" dirty="0" smtClean="0">
                <a:effectLst/>
                <a:latin typeface="+mj-lt"/>
                <a:ea typeface="Times New Roman"/>
                <a:cs typeface="Times New Roman"/>
                <a:sym typeface="Symbol"/>
              </a:rPr>
              <a:t></a:t>
            </a:r>
            <a:r>
              <a:rPr lang="en-US" sz="2800" b="1" baseline="-25000" dirty="0" smtClean="0">
                <a:effectLst/>
                <a:latin typeface="+mj-lt"/>
                <a:ea typeface="Times New Roman"/>
                <a:cs typeface="Arial"/>
              </a:rPr>
              <a:t>2</a:t>
            </a:r>
            <a:r>
              <a:rPr lang="en-US" sz="2800" b="1" dirty="0" smtClean="0">
                <a:effectLst/>
                <a:latin typeface="+mj-lt"/>
                <a:ea typeface="Times New Roman"/>
                <a:cs typeface="Arial"/>
              </a:rPr>
              <a:t>), and VC of mucous membrane </a:t>
            </a:r>
            <a:r>
              <a:rPr lang="en-US" sz="2800" b="1" dirty="0" err="1" smtClean="0">
                <a:effectLst/>
                <a:latin typeface="+mj-lt"/>
                <a:ea typeface="Times New Roman"/>
                <a:cs typeface="Arial"/>
              </a:rPr>
              <a:t>Bl.Vs</a:t>
            </a:r>
            <a:r>
              <a:rPr lang="en-US" sz="2800" b="1" dirty="0" smtClean="0">
                <a:effectLst/>
                <a:latin typeface="+mj-lt"/>
                <a:ea typeface="Times New Roman"/>
                <a:cs typeface="Arial"/>
              </a:rPr>
              <a:t>.</a:t>
            </a:r>
            <a:endParaRPr lang="en-US" sz="4000" b="1" dirty="0">
              <a:latin typeface="+mj-lt"/>
              <a:ea typeface="Times New Roman"/>
              <a:cs typeface="Arial"/>
            </a:endParaRPr>
          </a:p>
          <a:p>
            <a:pPr algn="justLow" rtl="0">
              <a:lnSpc>
                <a:spcPct val="250000"/>
              </a:lnSpc>
            </a:pPr>
            <a:endParaRPr lang="ar-EG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731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" y="96982"/>
            <a:ext cx="9144000" cy="6029181"/>
          </a:xfrm>
        </p:spPr>
        <p:txBody>
          <a:bodyPr>
            <a:normAutofit/>
          </a:bodyPr>
          <a:lstStyle/>
          <a:p>
            <a:pPr marL="514350" lvl="0" indent="-514350" algn="justLow" rtl="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+mj-lt"/>
              <a:buAutoNum type="arabicParenR" startAt="4"/>
            </a:pPr>
            <a:r>
              <a:rPr lang="en-US" sz="3600" b="1" dirty="0" smtClean="0">
                <a:solidFill>
                  <a:srgbClr val="0070C0"/>
                </a:solidFill>
                <a:effectLst/>
                <a:latin typeface="+mj-lt"/>
                <a:ea typeface="Times New Roman"/>
                <a:cs typeface="Arial"/>
              </a:rPr>
              <a:t>GIT and urinary bladder: </a:t>
            </a:r>
          </a:p>
          <a:p>
            <a:pPr marL="1314450" lvl="2" indent="-514350" algn="justLow" rtl="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</a:pPr>
            <a:r>
              <a:rPr lang="en-US" sz="3600" b="1" dirty="0" smtClean="0">
                <a:effectLst/>
                <a:latin typeface="+mj-lt"/>
                <a:ea typeface="Times New Roman"/>
                <a:cs typeface="Arial"/>
              </a:rPr>
              <a:t>Contraction of sphincters (</a:t>
            </a:r>
            <a:r>
              <a:rPr lang="en-US" sz="3600" b="1" dirty="0" smtClean="0">
                <a:effectLst/>
                <a:latin typeface="+mj-lt"/>
                <a:ea typeface="Times New Roman"/>
                <a:cs typeface="Times New Roman"/>
                <a:sym typeface="Symbol"/>
              </a:rPr>
              <a:t></a:t>
            </a:r>
            <a:r>
              <a:rPr lang="en-US" sz="3600" b="1" baseline="-25000" dirty="0" smtClean="0">
                <a:effectLst/>
                <a:latin typeface="+mj-lt"/>
                <a:ea typeface="Times New Roman"/>
                <a:cs typeface="Arial"/>
              </a:rPr>
              <a:t>1</a:t>
            </a:r>
            <a:r>
              <a:rPr lang="en-US" sz="3600" b="1" dirty="0" smtClean="0">
                <a:effectLst/>
                <a:latin typeface="+mj-lt"/>
                <a:ea typeface="Times New Roman"/>
                <a:cs typeface="Arial"/>
              </a:rPr>
              <a:t>)</a:t>
            </a:r>
          </a:p>
          <a:p>
            <a:pPr marL="1314450" lvl="2" indent="-514350" algn="justLow" rtl="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</a:pPr>
            <a:r>
              <a:rPr lang="en-US" sz="3600" b="1" dirty="0" smtClean="0">
                <a:effectLst/>
                <a:latin typeface="+mj-lt"/>
                <a:ea typeface="Times New Roman"/>
                <a:cs typeface="Arial"/>
              </a:rPr>
              <a:t>Relaxation of walls (</a:t>
            </a:r>
            <a:r>
              <a:rPr lang="en-US" sz="3600" b="1" dirty="0" smtClean="0">
                <a:effectLst/>
                <a:latin typeface="+mj-lt"/>
                <a:ea typeface="Times New Roman"/>
                <a:cs typeface="Times New Roman"/>
                <a:sym typeface="Symbol"/>
              </a:rPr>
              <a:t></a:t>
            </a:r>
            <a:r>
              <a:rPr lang="en-US" sz="3600" b="1" baseline="-25000" dirty="0" smtClean="0">
                <a:effectLst/>
                <a:latin typeface="+mj-lt"/>
                <a:ea typeface="Times New Roman"/>
                <a:cs typeface="Arial"/>
              </a:rPr>
              <a:t>2</a:t>
            </a:r>
            <a:r>
              <a:rPr lang="en-US" sz="3600" b="1" dirty="0" smtClean="0">
                <a:effectLst/>
                <a:latin typeface="+mj-lt"/>
                <a:ea typeface="Times New Roman"/>
                <a:cs typeface="Arial"/>
              </a:rPr>
              <a:t>)</a:t>
            </a:r>
            <a:endParaRPr lang="en-US" sz="3600" b="1" dirty="0">
              <a:latin typeface="+mj-lt"/>
              <a:ea typeface="Times New Roman"/>
              <a:cs typeface="Arial"/>
            </a:endParaRPr>
          </a:p>
          <a:p>
            <a:pPr marL="514350" indent="-514350" algn="justLow" rtl="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+mj-lt"/>
              <a:buAutoNum type="arabicParenR" startAt="5"/>
            </a:pPr>
            <a:r>
              <a:rPr lang="en-US" sz="3600" b="1" dirty="0" smtClean="0">
                <a:solidFill>
                  <a:srgbClr val="0070C0"/>
                </a:solidFill>
                <a:effectLst/>
                <a:latin typeface="+mj-lt"/>
                <a:ea typeface="Times New Roman"/>
              </a:rPr>
              <a:t>Skeletal muscles: </a:t>
            </a:r>
          </a:p>
          <a:p>
            <a:pPr marL="1177200" lvl="3" indent="-540000" algn="justLow" rtl="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600" b="1" dirty="0" smtClean="0">
                <a:latin typeface="+mj-lt"/>
                <a:ea typeface="Times New Roman"/>
              </a:rPr>
              <a:t>S</a:t>
            </a:r>
            <a:r>
              <a:rPr lang="en-US" sz="3600" b="1" dirty="0" smtClean="0">
                <a:effectLst/>
                <a:latin typeface="+mj-lt"/>
                <a:ea typeface="Times New Roman"/>
              </a:rPr>
              <a:t>timulant more than epinephrine</a:t>
            </a:r>
            <a:endParaRPr lang="ar-EG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08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6982" y="180975"/>
            <a:ext cx="9047018" cy="6565900"/>
          </a:xfrm>
        </p:spPr>
        <p:txBody>
          <a:bodyPr>
            <a:normAutofit/>
          </a:bodyPr>
          <a:lstStyle/>
          <a:p>
            <a:pPr marL="0" lvl="2" indent="0" algn="ctr" rtl="0">
              <a:lnSpc>
                <a:spcPct val="150000"/>
              </a:lnSpc>
              <a:spcBef>
                <a:spcPct val="20000"/>
              </a:spcBef>
              <a:buClrTx/>
              <a:buSzTx/>
              <a:buNone/>
            </a:pPr>
            <a:r>
              <a:rPr lang="en-US" sz="3500" b="1" dirty="0">
                <a:solidFill>
                  <a:srgbClr val="FF0000"/>
                </a:solidFill>
                <a:latin typeface="+mj-lt"/>
                <a:ea typeface="Times New Roman"/>
                <a:cs typeface="+mj-cs"/>
              </a:rPr>
              <a:t>Therapeutic </a:t>
            </a:r>
            <a:r>
              <a:rPr lang="en-US" sz="3500" b="1" dirty="0" smtClean="0">
                <a:solidFill>
                  <a:srgbClr val="FF0000"/>
                </a:solidFill>
                <a:latin typeface="+mj-lt"/>
                <a:ea typeface="Times New Roman"/>
                <a:cs typeface="+mj-cs"/>
              </a:rPr>
              <a:t>uses:</a:t>
            </a:r>
            <a:endParaRPr lang="en-US" sz="3500" b="1" dirty="0">
              <a:solidFill>
                <a:srgbClr val="FF0000"/>
              </a:solidFill>
              <a:latin typeface="+mj-lt"/>
              <a:ea typeface="Times New Roman"/>
              <a:cs typeface="+mj-cs"/>
            </a:endParaRPr>
          </a:p>
          <a:p>
            <a:pPr marL="514350" lvl="0" indent="-514350" algn="justLow" rtl="0">
              <a:lnSpc>
                <a:spcPct val="150000"/>
              </a:lnSpc>
              <a:buClr>
                <a:srgbClr val="C00000"/>
              </a:buClr>
              <a:buFont typeface="+mj-lt"/>
              <a:buAutoNum type="arabicParenR"/>
              <a:tabLst>
                <a:tab pos="457200" algn="l"/>
              </a:tabLst>
            </a:pPr>
            <a:r>
              <a:rPr lang="en-US" sz="2800" b="1" dirty="0" smtClean="0">
                <a:effectLst/>
                <a:latin typeface="+mj-lt"/>
                <a:ea typeface="Times New Roman"/>
                <a:cs typeface="+mj-cs"/>
              </a:rPr>
              <a:t>Analeptic in </a:t>
            </a:r>
            <a:r>
              <a:rPr lang="en-US" sz="2800" b="1" dirty="0" smtClean="0">
                <a:solidFill>
                  <a:srgbClr val="00B050"/>
                </a:solidFill>
                <a:effectLst/>
                <a:latin typeface="+mj-lt"/>
                <a:ea typeface="Times New Roman"/>
                <a:cs typeface="+mj-cs"/>
              </a:rPr>
              <a:t>toxicity with CNS depressants</a:t>
            </a:r>
            <a:r>
              <a:rPr lang="en-US" sz="2800" b="1" dirty="0" smtClean="0">
                <a:effectLst/>
                <a:latin typeface="+mj-lt"/>
                <a:ea typeface="Times New Roman"/>
                <a:cs typeface="+mj-cs"/>
              </a:rPr>
              <a:t>.</a:t>
            </a:r>
            <a:endParaRPr lang="en-US" sz="4000" b="1" dirty="0">
              <a:latin typeface="+mj-lt"/>
              <a:ea typeface="Times New Roman"/>
              <a:cs typeface="+mj-cs"/>
            </a:endParaRPr>
          </a:p>
          <a:p>
            <a:pPr marL="514350" lvl="0" indent="-514350" algn="justLow" rtl="0">
              <a:lnSpc>
                <a:spcPct val="150000"/>
              </a:lnSpc>
              <a:buClr>
                <a:srgbClr val="C00000"/>
              </a:buClr>
              <a:buFont typeface="+mj-lt"/>
              <a:buAutoNum type="arabicParenR"/>
              <a:tabLst>
                <a:tab pos="457200" algn="l"/>
              </a:tabLst>
            </a:pPr>
            <a:r>
              <a:rPr lang="en-US" sz="2800" b="1" dirty="0" smtClean="0">
                <a:solidFill>
                  <a:srgbClr val="00B050"/>
                </a:solidFill>
                <a:effectLst/>
                <a:latin typeface="+mj-lt"/>
                <a:ea typeface="Times New Roman"/>
                <a:cs typeface="+mj-cs"/>
              </a:rPr>
              <a:t>Attention-Deficit Hyperkinetic Disorder</a:t>
            </a:r>
            <a:r>
              <a:rPr lang="en-US" sz="2800" b="1" dirty="0" smtClean="0">
                <a:effectLst/>
                <a:latin typeface="+mj-lt"/>
                <a:ea typeface="Times New Roman"/>
                <a:cs typeface="+mj-cs"/>
              </a:rPr>
              <a:t> (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+mj-lt"/>
                <a:ea typeface="Times New Roman"/>
                <a:cs typeface="+mj-cs"/>
              </a:rPr>
              <a:t>ADHD</a:t>
            </a:r>
            <a:r>
              <a:rPr lang="en-US" sz="2800" b="1" dirty="0" smtClean="0">
                <a:effectLst/>
                <a:latin typeface="+mj-lt"/>
                <a:ea typeface="Times New Roman"/>
                <a:cs typeface="+mj-cs"/>
              </a:rPr>
              <a:t>).</a:t>
            </a:r>
            <a:endParaRPr lang="en-US" sz="4000" b="1" dirty="0">
              <a:latin typeface="+mj-lt"/>
              <a:ea typeface="Times New Roman"/>
              <a:cs typeface="+mj-cs"/>
            </a:endParaRPr>
          </a:p>
          <a:p>
            <a:pPr marL="514350" lvl="0" indent="-514350" algn="justLow" rtl="0">
              <a:lnSpc>
                <a:spcPct val="150000"/>
              </a:lnSpc>
              <a:buClr>
                <a:srgbClr val="C00000"/>
              </a:buClr>
              <a:buFont typeface="+mj-lt"/>
              <a:buAutoNum type="arabicParenR"/>
              <a:tabLst>
                <a:tab pos="457200" algn="l"/>
              </a:tabLst>
            </a:pPr>
            <a:r>
              <a:rPr lang="en-US" sz="2800" b="1" dirty="0" smtClean="0">
                <a:solidFill>
                  <a:srgbClr val="00B050"/>
                </a:solidFill>
                <a:effectLst/>
                <a:latin typeface="+mj-lt"/>
                <a:ea typeface="Times New Roman"/>
                <a:cs typeface="+mj-cs"/>
              </a:rPr>
              <a:t>Nasal decongestant</a:t>
            </a:r>
            <a:r>
              <a:rPr lang="en-US" sz="2800" b="1" dirty="0" smtClean="0">
                <a:effectLst/>
                <a:latin typeface="+mj-lt"/>
                <a:ea typeface="Times New Roman"/>
                <a:cs typeface="+mj-cs"/>
              </a:rPr>
              <a:t> (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+mj-lt"/>
                <a:ea typeface="Times New Roman"/>
                <a:cs typeface="+mj-cs"/>
              </a:rPr>
              <a:t>pseudoephedrine</a:t>
            </a:r>
            <a:r>
              <a:rPr lang="en-US" sz="2800" b="1" dirty="0" smtClean="0">
                <a:effectLst/>
                <a:latin typeface="+mj-lt"/>
                <a:ea typeface="Times New Roman"/>
                <a:cs typeface="+mj-cs"/>
              </a:rPr>
              <a:t> is better).</a:t>
            </a:r>
            <a:endParaRPr lang="en-US" sz="4000" b="1" dirty="0">
              <a:latin typeface="+mj-lt"/>
              <a:ea typeface="Times New Roman"/>
              <a:cs typeface="+mj-cs"/>
            </a:endParaRPr>
          </a:p>
          <a:p>
            <a:pPr marL="514350" lvl="0" indent="-514350" algn="justLow" rtl="0">
              <a:lnSpc>
                <a:spcPct val="150000"/>
              </a:lnSpc>
              <a:buClr>
                <a:srgbClr val="C00000"/>
              </a:buClr>
              <a:buFont typeface="+mj-lt"/>
              <a:buAutoNum type="arabicParenR"/>
              <a:tabLst>
                <a:tab pos="457200" algn="l"/>
              </a:tabLst>
            </a:pPr>
            <a:r>
              <a:rPr lang="en-US" sz="2800" b="1" dirty="0" smtClean="0">
                <a:latin typeface="+mj-lt"/>
                <a:cs typeface="+mj-cs"/>
              </a:rPr>
              <a:t>For </a:t>
            </a:r>
            <a:r>
              <a:rPr lang="en-US" sz="2800" b="1" dirty="0" smtClean="0">
                <a:solidFill>
                  <a:srgbClr val="00B050"/>
                </a:solidFill>
                <a:latin typeface="+mj-lt"/>
                <a:cs typeface="+mj-cs"/>
              </a:rPr>
              <a:t>reversal of hypotension</a:t>
            </a:r>
            <a:r>
              <a:rPr lang="en-US" sz="2800" b="1" dirty="0" smtClean="0">
                <a:latin typeface="+mj-lt"/>
                <a:cs typeface="+mj-cs"/>
              </a:rPr>
              <a:t> from spinal or epidural </a:t>
            </a:r>
            <a:r>
              <a:rPr lang="en-US" sz="2800" b="1" dirty="0" err="1" smtClean="0">
                <a:latin typeface="+mj-lt"/>
                <a:cs typeface="+mj-cs"/>
              </a:rPr>
              <a:t>anaesthesia</a:t>
            </a:r>
            <a:r>
              <a:rPr lang="en-US" sz="2800" b="1" dirty="0" smtClean="0">
                <a:latin typeface="+mj-lt"/>
                <a:cs typeface="+mj-cs"/>
              </a:rPr>
              <a:t> (by 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cs typeface="+mj-cs"/>
              </a:rPr>
              <a:t>I.V ephedrine</a:t>
            </a:r>
            <a:r>
              <a:rPr lang="en-US" sz="2800" b="1" dirty="0" smtClean="0">
                <a:latin typeface="+mj-lt"/>
                <a:cs typeface="+mj-cs"/>
              </a:rPr>
              <a:t>).</a:t>
            </a:r>
            <a:endParaRPr lang="en-US" sz="4000" b="1" dirty="0">
              <a:latin typeface="+mj-lt"/>
              <a:ea typeface="Times New Roman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0709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451" y="271305"/>
            <a:ext cx="8541097" cy="63103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  <a:effectLst/>
                <a:latin typeface="+mj-lt"/>
                <a:ea typeface="Times New Roman"/>
                <a:cs typeface="Arial"/>
              </a:rPr>
              <a:t>Adverse effects:</a:t>
            </a:r>
            <a:endParaRPr lang="en-US" sz="3200" b="1" dirty="0">
              <a:solidFill>
                <a:srgbClr val="FF0000"/>
              </a:solidFill>
              <a:latin typeface="+mj-lt"/>
              <a:ea typeface="Times New Roman"/>
              <a:cs typeface="Arial"/>
            </a:endParaRPr>
          </a:p>
          <a:p>
            <a:pPr marL="971550" lvl="1" indent="-514350" algn="justLow" rtl="0">
              <a:lnSpc>
                <a:spcPct val="150000"/>
              </a:lnSpc>
              <a:buClr>
                <a:srgbClr val="C00000"/>
              </a:buClr>
              <a:buFont typeface="+mj-lt"/>
              <a:buAutoNum type="arabicParenR"/>
            </a:pPr>
            <a:r>
              <a:rPr lang="en-US" sz="3200" b="1" dirty="0" smtClean="0">
                <a:solidFill>
                  <a:srgbClr val="0070C0"/>
                </a:solidFill>
                <a:effectLst/>
                <a:latin typeface="+mj-lt"/>
                <a:ea typeface="Times New Roman"/>
                <a:cs typeface="Arial"/>
              </a:rPr>
              <a:t>CNS stimulation:</a:t>
            </a:r>
            <a:r>
              <a:rPr lang="en-US" sz="3200" b="1" dirty="0" smtClean="0">
                <a:effectLst/>
                <a:latin typeface="+mj-lt"/>
                <a:ea typeface="Times New Roman"/>
                <a:cs typeface="Arial"/>
              </a:rPr>
              <a:t> insomnia, tremors, anxiety, convulsions and vomiting (CTZ).</a:t>
            </a:r>
            <a:endParaRPr lang="en-US" sz="3200" b="1" dirty="0">
              <a:latin typeface="+mj-lt"/>
              <a:ea typeface="Times New Roman"/>
              <a:cs typeface="Arial"/>
            </a:endParaRPr>
          </a:p>
          <a:p>
            <a:pPr marL="971550" lvl="1" indent="-514350" algn="justLow" rtl="0">
              <a:lnSpc>
                <a:spcPct val="150000"/>
              </a:lnSpc>
              <a:buClr>
                <a:srgbClr val="C00000"/>
              </a:buClr>
              <a:buFont typeface="+mj-lt"/>
              <a:buAutoNum type="arabicParenR"/>
            </a:pPr>
            <a:r>
              <a:rPr lang="en-US" sz="3200" b="1" dirty="0" smtClean="0">
                <a:solidFill>
                  <a:srgbClr val="0070C0"/>
                </a:solidFill>
                <a:effectLst/>
                <a:latin typeface="+mj-lt"/>
                <a:ea typeface="Times New Roman"/>
                <a:cs typeface="Arial"/>
              </a:rPr>
              <a:t>CVS:</a:t>
            </a:r>
            <a:r>
              <a:rPr lang="en-US" sz="3200" b="1" dirty="0" smtClean="0">
                <a:effectLst/>
                <a:latin typeface="+mj-lt"/>
                <a:ea typeface="Times New Roman"/>
                <a:cs typeface="Arial"/>
              </a:rPr>
              <a:t> tachycardia, palpitation, angina, arrhythmia, hypertension.</a:t>
            </a:r>
            <a:endParaRPr lang="en-US" sz="3200" b="1" dirty="0">
              <a:latin typeface="+mj-lt"/>
              <a:ea typeface="Times New Roman"/>
              <a:cs typeface="Arial"/>
            </a:endParaRPr>
          </a:p>
          <a:p>
            <a:pPr marL="971550" lvl="1" indent="-514350" algn="justLow" rtl="0">
              <a:lnSpc>
                <a:spcPct val="150000"/>
              </a:lnSpc>
              <a:buClr>
                <a:srgbClr val="C00000"/>
              </a:buClr>
              <a:buFont typeface="+mj-lt"/>
              <a:buAutoNum type="arabicParenR"/>
            </a:pPr>
            <a:r>
              <a:rPr lang="en-US" sz="3200" b="1" dirty="0" smtClean="0">
                <a:solidFill>
                  <a:srgbClr val="0070C0"/>
                </a:solidFill>
                <a:effectLst/>
                <a:latin typeface="+mj-lt"/>
                <a:ea typeface="Times New Roman"/>
                <a:cs typeface="Arial"/>
              </a:rPr>
              <a:t>Urine retention </a:t>
            </a:r>
            <a:r>
              <a:rPr lang="en-US" sz="3200" b="1" dirty="0" smtClean="0">
                <a:effectLst/>
                <a:latin typeface="+mj-lt"/>
                <a:ea typeface="Times New Roman"/>
                <a:cs typeface="Arial"/>
              </a:rPr>
              <a:t>(in old age with senile enlargement of prostate).</a:t>
            </a:r>
            <a:endParaRPr lang="en-US" sz="3200" b="1" dirty="0">
              <a:latin typeface="+mj-lt"/>
              <a:ea typeface="Times New Roman"/>
              <a:cs typeface="Arial"/>
            </a:endParaRPr>
          </a:p>
          <a:p>
            <a:pPr marL="971550" lvl="1" indent="-514350" algn="justLow" rtl="0">
              <a:lnSpc>
                <a:spcPct val="150000"/>
              </a:lnSpc>
              <a:buClr>
                <a:srgbClr val="C00000"/>
              </a:buClr>
              <a:buFont typeface="+mj-lt"/>
              <a:buAutoNum type="arabicParenR"/>
            </a:pPr>
            <a:r>
              <a:rPr lang="en-US" sz="3200" b="1" dirty="0" smtClean="0">
                <a:solidFill>
                  <a:srgbClr val="0070C0"/>
                </a:solidFill>
                <a:effectLst/>
                <a:latin typeface="+mj-lt"/>
                <a:ea typeface="Times New Roman"/>
                <a:cs typeface="Arial"/>
              </a:rPr>
              <a:t>Tolerance and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+mj-lt"/>
                <a:ea typeface="Times New Roman"/>
                <a:cs typeface="Arial"/>
              </a:rPr>
              <a:t>tachyphylaxis</a:t>
            </a:r>
            <a:r>
              <a:rPr lang="en-US" sz="3200" b="1" dirty="0" smtClean="0">
                <a:solidFill>
                  <a:schemeClr val="accent1"/>
                </a:solidFill>
                <a:effectLst/>
                <a:latin typeface="+mj-lt"/>
                <a:ea typeface="Times New Roman"/>
                <a:cs typeface="Arial"/>
              </a:rPr>
              <a:t>.</a:t>
            </a:r>
            <a:endParaRPr lang="en-US" sz="3200" b="1" dirty="0">
              <a:solidFill>
                <a:schemeClr val="accent1"/>
              </a:solidFill>
              <a:latin typeface="+mj-lt"/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638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 descr="Thank-Yo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solidFill>
            <a:srgbClr val="FFFF00"/>
          </a:solidFill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Indirect-acting Sympathomimetic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8441363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26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3822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/>
            <a:r>
              <a:rPr lang="en-US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Indirect-acting Sympathomimetic</a:t>
            </a:r>
            <a:endParaRPr lang="ar-EG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08" y="1359047"/>
            <a:ext cx="8335108" cy="52326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lvl="0" indent="-514350" algn="justLow" rtl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lphaUcPeriod"/>
            </a:pPr>
            <a:r>
              <a:rPr lang="en-US" sz="3100" b="1" dirty="0" smtClean="0">
                <a:solidFill>
                  <a:srgbClr val="FF0000"/>
                </a:solidFill>
                <a:latin typeface="+mj-lt"/>
                <a:ea typeface="Times New Roman"/>
              </a:rPr>
              <a:t>Drugs </a:t>
            </a:r>
            <a:r>
              <a:rPr lang="en-US" sz="3100" b="1" dirty="0">
                <a:solidFill>
                  <a:srgbClr val="FF0000"/>
                </a:solidFill>
                <a:latin typeface="+mj-lt"/>
                <a:ea typeface="Times New Roman"/>
              </a:rPr>
              <a:t>that release the stored </a:t>
            </a:r>
            <a:r>
              <a:rPr lang="en-US" sz="3100" b="1" dirty="0" smtClean="0">
                <a:solidFill>
                  <a:srgbClr val="FF0000"/>
                </a:solidFill>
                <a:latin typeface="+mj-lt"/>
                <a:ea typeface="Times New Roman"/>
              </a:rPr>
              <a:t>catecholamine transmitters:</a:t>
            </a:r>
            <a:endParaRPr lang="en-US" sz="3100" b="1" dirty="0">
              <a:solidFill>
                <a:srgbClr val="FF0000"/>
              </a:solidFill>
              <a:latin typeface="+mj-lt"/>
              <a:ea typeface="Times New Roman"/>
              <a:cs typeface="Times New Roman" pitchFamily="18" charset="0"/>
            </a:endParaRPr>
          </a:p>
          <a:p>
            <a:pPr marL="400050" lvl="1" indent="0" algn="justLow" rtl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000" b="1" dirty="0" smtClean="0">
                <a:solidFill>
                  <a:prstClr val="black"/>
                </a:solidFill>
                <a:latin typeface="+mj-lt"/>
                <a:ea typeface="Times New Roman"/>
                <a:cs typeface="Times New Roman" pitchFamily="18" charset="0"/>
              </a:rPr>
              <a:t>Amphetamine</a:t>
            </a:r>
            <a:endParaRPr lang="en-US" sz="3000" b="1" dirty="0">
              <a:solidFill>
                <a:prstClr val="black"/>
              </a:solidFill>
              <a:latin typeface="+mj-lt"/>
              <a:ea typeface="Times New Roman"/>
              <a:cs typeface="Times New Roman" pitchFamily="18" charset="0"/>
            </a:endParaRPr>
          </a:p>
          <a:p>
            <a:pPr marL="400050" lvl="1" indent="0" algn="justLow" rtl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000" b="1" dirty="0" err="1" smtClean="0">
                <a:solidFill>
                  <a:prstClr val="black"/>
                </a:solidFill>
                <a:latin typeface="+mj-lt"/>
                <a:ea typeface="Times New Roman"/>
                <a:cs typeface="Times New Roman" pitchFamily="18" charset="0"/>
              </a:rPr>
              <a:t>Tyramine</a:t>
            </a:r>
            <a:endParaRPr lang="en-US" sz="3000" b="1" dirty="0" smtClean="0">
              <a:solidFill>
                <a:prstClr val="black"/>
              </a:solidFill>
              <a:latin typeface="+mj-lt"/>
              <a:ea typeface="Times New Roman"/>
              <a:cs typeface="Times New Roman" pitchFamily="18" charset="0"/>
            </a:endParaRPr>
          </a:p>
          <a:p>
            <a:pPr marL="514350" indent="-514350" algn="justLow" rtl="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+mj-lt"/>
              <a:buAutoNum type="alphaUcPeriod" startAt="2"/>
            </a:pPr>
            <a:r>
              <a:rPr lang="en-US" sz="3100" b="1" dirty="0" smtClean="0">
                <a:solidFill>
                  <a:srgbClr val="FF0000"/>
                </a:solidFill>
                <a:latin typeface="+mj-lt"/>
                <a:ea typeface="Times New Roman"/>
              </a:rPr>
              <a:t>Catecholamine reuptake inhibitors:</a:t>
            </a:r>
          </a:p>
          <a:p>
            <a:pPr marL="400050" lvl="1" indent="0" algn="justLow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000" b="1" dirty="0" err="1" smtClean="0">
                <a:solidFill>
                  <a:prstClr val="black"/>
                </a:solidFill>
                <a:latin typeface="+mj-lt"/>
                <a:ea typeface="Times New Roman"/>
              </a:rPr>
              <a:t>Atomoxetine</a:t>
            </a:r>
            <a:endParaRPr lang="en-US" sz="3000" b="1" dirty="0" smtClean="0">
              <a:solidFill>
                <a:prstClr val="black"/>
              </a:solidFill>
              <a:latin typeface="+mj-lt"/>
              <a:ea typeface="Times New Roman"/>
            </a:endParaRPr>
          </a:p>
          <a:p>
            <a:pPr marL="400050" lvl="1" indent="0" algn="justLow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000" b="1" dirty="0" smtClean="0">
                <a:latin typeface="+mj-lt"/>
                <a:ea typeface="Times New Roman"/>
              </a:rPr>
              <a:t>Cocaine</a:t>
            </a:r>
            <a:endParaRPr lang="en-US" sz="3000" b="1" dirty="0" smtClean="0">
              <a:solidFill>
                <a:srgbClr val="FF0000"/>
              </a:solidFill>
              <a:latin typeface="+mj-lt"/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495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Indirect-acting 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Sympathomimetic</a:t>
            </a:r>
            <a:endParaRPr lang="ar-EG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462018" y="2669448"/>
            <a:ext cx="5726677" cy="7856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/>
            <a:r>
              <a:rPr lang="en-US" sz="17600" b="1" spc="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Amphetamine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561" y="1009237"/>
            <a:ext cx="23431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649" y="3377504"/>
            <a:ext cx="2466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51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 algn="ctr">
              <a:lnSpc>
                <a:spcPct val="150000"/>
              </a:lnSpc>
              <a:spcBef>
                <a:spcPts val="800"/>
              </a:spcBef>
            </a:pPr>
            <a:r>
              <a:rPr lang="en-US" sz="3600" b="1" cap="none" dirty="0">
                <a:solidFill>
                  <a:srgbClr val="FF0000"/>
                </a:solidFill>
                <a:ea typeface="Times New Roman"/>
                <a:cs typeface="Arial"/>
              </a:rPr>
              <a:t>Pharmacokinetics</a:t>
            </a:r>
            <a:r>
              <a:rPr lang="en-US" b="1" cap="none" dirty="0" smtClean="0">
                <a:solidFill>
                  <a:srgbClr val="FF0000"/>
                </a:solidFill>
                <a:ea typeface="Times New Roman"/>
                <a:cs typeface="Arial"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57574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Low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B050"/>
                </a:solidFill>
                <a:latin typeface="Franklin Gothic Medium"/>
                <a:ea typeface="Times New Roman"/>
                <a:cs typeface="Arial"/>
              </a:rPr>
              <a:t>Routs: </a:t>
            </a:r>
            <a:r>
              <a:rPr lang="en-US" sz="3200" dirty="0" smtClean="0">
                <a:solidFill>
                  <a:srgbClr val="000000"/>
                </a:solidFill>
                <a:latin typeface="Franklin Gothic Medium"/>
                <a:ea typeface="Times New Roman"/>
                <a:cs typeface="Arial"/>
              </a:rPr>
              <a:t>orally </a:t>
            </a:r>
            <a:r>
              <a:rPr lang="en-US" sz="3200" dirty="0">
                <a:solidFill>
                  <a:srgbClr val="000000"/>
                </a:solidFill>
                <a:latin typeface="Franklin Gothic Medium"/>
                <a:ea typeface="Times New Roman"/>
                <a:cs typeface="Arial"/>
              </a:rPr>
              <a:t>and can be given </a:t>
            </a:r>
            <a:r>
              <a:rPr lang="en-US" sz="3200" dirty="0" err="1">
                <a:solidFill>
                  <a:srgbClr val="000000"/>
                </a:solidFill>
                <a:latin typeface="Franklin Gothic Medium"/>
                <a:ea typeface="Times New Roman"/>
                <a:cs typeface="Arial"/>
              </a:rPr>
              <a:t>parenterally</a:t>
            </a:r>
            <a:r>
              <a:rPr lang="en-US" sz="3200" dirty="0">
                <a:solidFill>
                  <a:srgbClr val="000000"/>
                </a:solidFill>
                <a:latin typeface="Franklin Gothic Medium"/>
                <a:ea typeface="Times New Roman"/>
                <a:cs typeface="Arial"/>
              </a:rPr>
              <a:t>. </a:t>
            </a:r>
          </a:p>
          <a:p>
            <a:pPr lvl="0" algn="justLow">
              <a:buClr>
                <a:srgbClr val="C00000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3200" dirty="0" smtClean="0">
                <a:solidFill>
                  <a:srgbClr val="00B050"/>
                </a:solidFill>
                <a:latin typeface="Franklin Gothic Medium"/>
                <a:ea typeface="Times New Roman"/>
                <a:cs typeface="Arial"/>
              </a:rPr>
              <a:t>Metabolism: </a:t>
            </a:r>
            <a:r>
              <a:rPr lang="en-US" sz="3200" dirty="0" smtClean="0">
                <a:solidFill>
                  <a:srgbClr val="000000"/>
                </a:solidFill>
                <a:latin typeface="Franklin Gothic Medium"/>
                <a:ea typeface="Times New Roman"/>
                <a:cs typeface="Arial"/>
              </a:rPr>
              <a:t>It </a:t>
            </a:r>
            <a:r>
              <a:rPr lang="en-US" sz="3200" dirty="0">
                <a:solidFill>
                  <a:srgbClr val="000000"/>
                </a:solidFill>
                <a:latin typeface="Franklin Gothic Medium"/>
                <a:ea typeface="Times New Roman"/>
                <a:cs typeface="Arial"/>
              </a:rPr>
              <a:t>is poor substrate to MAO and COMT, so it has long duration of action. </a:t>
            </a:r>
          </a:p>
          <a:p>
            <a:pPr lvl="0" algn="justLow">
              <a:buClr>
                <a:srgbClr val="C00000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3200" dirty="0" smtClean="0">
                <a:solidFill>
                  <a:srgbClr val="00B050"/>
                </a:solidFill>
                <a:latin typeface="Franklin Gothic Medium"/>
                <a:ea typeface="Times New Roman"/>
                <a:cs typeface="Arial"/>
              </a:rPr>
              <a:t>Distributed:</a:t>
            </a:r>
            <a:r>
              <a:rPr lang="en-US" sz="3200" dirty="0" smtClean="0">
                <a:solidFill>
                  <a:srgbClr val="000000"/>
                </a:solidFill>
                <a:latin typeface="Franklin Gothic Medium"/>
                <a:ea typeface="Times New Roman"/>
                <a:cs typeface="Arial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Franklin Gothic Medium"/>
                <a:ea typeface="Times New Roman"/>
                <a:cs typeface="Arial"/>
              </a:rPr>
              <a:t>all over the body and passes BBB.</a:t>
            </a:r>
          </a:p>
          <a:p>
            <a:pPr lvl="0" algn="justLow">
              <a:buClr>
                <a:srgbClr val="C00000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3200" dirty="0" smtClean="0">
                <a:solidFill>
                  <a:srgbClr val="00B050"/>
                </a:solidFill>
                <a:latin typeface="Franklin Gothic Medium"/>
                <a:ea typeface="Times New Roman"/>
                <a:cs typeface="Arial"/>
              </a:rPr>
              <a:t>Excreted:</a:t>
            </a:r>
            <a:r>
              <a:rPr lang="en-US" sz="3200" dirty="0" smtClean="0">
                <a:solidFill>
                  <a:srgbClr val="000000"/>
                </a:solidFill>
                <a:latin typeface="Franklin Gothic Medium"/>
                <a:ea typeface="Times New Roman"/>
                <a:cs typeface="Arial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Franklin Gothic Medium"/>
                <a:ea typeface="Times New Roman"/>
                <a:cs typeface="Arial"/>
              </a:rPr>
              <a:t>in urine. </a:t>
            </a:r>
            <a:endParaRPr lang="en-US" sz="3200" dirty="0" smtClean="0">
              <a:solidFill>
                <a:srgbClr val="000000"/>
              </a:solidFill>
              <a:latin typeface="Franklin Gothic Medium"/>
              <a:ea typeface="Times New Roman"/>
              <a:cs typeface="Arial"/>
            </a:endParaRPr>
          </a:p>
          <a:p>
            <a:pPr lvl="0" algn="justLow">
              <a:buClr>
                <a:srgbClr val="C00000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Franklin Gothic Medium"/>
                <a:ea typeface="Times New Roman"/>
                <a:cs typeface="Arial"/>
              </a:rPr>
              <a:t>Acidification </a:t>
            </a:r>
            <a:r>
              <a:rPr lang="en-US" sz="3200" dirty="0">
                <a:solidFill>
                  <a:srgbClr val="000000"/>
                </a:solidFill>
                <a:latin typeface="Franklin Gothic Medium"/>
                <a:ea typeface="Times New Roman"/>
                <a:cs typeface="Arial"/>
              </a:rPr>
              <a:t>of urine by ammonium chloride increases its </a:t>
            </a:r>
            <a:r>
              <a:rPr lang="en-US" sz="3200" dirty="0" smtClean="0">
                <a:solidFill>
                  <a:srgbClr val="000000"/>
                </a:solidFill>
                <a:latin typeface="Franklin Gothic Medium"/>
                <a:ea typeface="Times New Roman"/>
                <a:cs typeface="Arial"/>
              </a:rPr>
              <a:t>excretion</a:t>
            </a:r>
          </a:p>
          <a:p>
            <a:pPr lvl="0" algn="justLow">
              <a:buClr>
                <a:srgbClr val="C00000"/>
              </a:buClr>
              <a:buFont typeface="Wingdings" pitchFamily="2" charset="2"/>
              <a:buChar char="§"/>
              <a:tabLst>
                <a:tab pos="457200" algn="l"/>
              </a:tabLst>
            </a:pPr>
            <a:endParaRPr lang="en-US" sz="3600" b="1" dirty="0">
              <a:latin typeface="+mj-lt"/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735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937" y="365760"/>
            <a:ext cx="8129392" cy="54864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/>
              <a:t>Excretion of Amphetamine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2498"/>
            <a:ext cx="9172257" cy="565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40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600" b="1" dirty="0" smtClean="0"/>
              <a:t>Mechanism of action</a:t>
            </a:r>
            <a:endParaRPr lang="en-US" sz="36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68" y="1152395"/>
            <a:ext cx="8830850" cy="552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225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algn="ctr">
              <a:spcBef>
                <a:spcPts val="800"/>
              </a:spcBef>
              <a:tabLst>
                <a:tab pos="457200" algn="l"/>
              </a:tabLst>
            </a:pPr>
            <a:r>
              <a:rPr lang="en-US" sz="3600" b="1" cap="none" dirty="0">
                <a:solidFill>
                  <a:srgbClr val="FF0000"/>
                </a:solidFill>
                <a:ea typeface="Times New Roman"/>
                <a:cs typeface="Arial"/>
              </a:rPr>
              <a:t>Pharmacological actions</a:t>
            </a:r>
            <a:r>
              <a:rPr lang="en-US" sz="3600" b="1" cap="none" dirty="0" smtClean="0">
                <a:solidFill>
                  <a:srgbClr val="FF0000"/>
                </a:solidFill>
                <a:ea typeface="Times New Roman"/>
                <a:cs typeface="Arial"/>
              </a:rPr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255" y="1100628"/>
            <a:ext cx="8517698" cy="551311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lvl="0" indent="-514350" algn="just">
              <a:buClr>
                <a:srgbClr val="C00000"/>
              </a:buClr>
              <a:buFont typeface="+mj-lt"/>
              <a:buAutoNum type="arabicParenR"/>
              <a:tabLst>
                <a:tab pos="4572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Franklin Gothic Medium"/>
                <a:ea typeface="Times New Roman"/>
                <a:cs typeface="Arial"/>
              </a:rPr>
              <a:t>It </a:t>
            </a:r>
            <a:r>
              <a:rPr lang="en-US" sz="2800" dirty="0">
                <a:solidFill>
                  <a:srgbClr val="0070C0"/>
                </a:solidFill>
                <a:latin typeface="Franklin Gothic Medium"/>
                <a:ea typeface="Times New Roman"/>
                <a:cs typeface="Arial"/>
              </a:rPr>
              <a:t>stimulates cerebral cortex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ea typeface="Times New Roman"/>
                <a:cs typeface="Arial"/>
              </a:rPr>
              <a:t>, reticular activating system, midbrain and spinal cord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ea typeface="Times New Roman"/>
                <a:cs typeface="Arial"/>
              </a:rPr>
              <a:t>.</a:t>
            </a:r>
            <a:endParaRPr lang="ar-EG" sz="2800" dirty="0" smtClean="0">
              <a:solidFill>
                <a:srgbClr val="000000"/>
              </a:solidFill>
              <a:latin typeface="Franklin Gothic Medium"/>
              <a:ea typeface="Times New Roman"/>
              <a:cs typeface="Arial"/>
            </a:endParaRPr>
          </a:p>
          <a:p>
            <a:pPr marL="514350" lvl="0" indent="-514350" algn="just">
              <a:lnSpc>
                <a:spcPct val="200000"/>
              </a:lnSpc>
              <a:buClr>
                <a:srgbClr val="C00000"/>
              </a:buClr>
              <a:buFont typeface="+mj-lt"/>
              <a:buAutoNum type="arabicParenR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Franklin Gothic Medium"/>
                <a:ea typeface="Times New Roman"/>
                <a:cs typeface="Arial"/>
              </a:rPr>
              <a:t>Also it has </a:t>
            </a:r>
            <a:r>
              <a:rPr lang="en-US" sz="2800" dirty="0" smtClean="0">
                <a:solidFill>
                  <a:srgbClr val="0070C0"/>
                </a:solidFill>
                <a:latin typeface="Franklin Gothic Medium"/>
                <a:ea typeface="Times New Roman"/>
                <a:cs typeface="Arial"/>
              </a:rPr>
              <a:t>analeptic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ea typeface="Times New Roman"/>
                <a:cs typeface="Arial"/>
              </a:rPr>
              <a:t> and </a:t>
            </a:r>
            <a:r>
              <a:rPr lang="en-US" sz="2800" dirty="0" smtClean="0">
                <a:solidFill>
                  <a:srgbClr val="0070C0"/>
                </a:solidFill>
                <a:latin typeface="Franklin Gothic Medium"/>
                <a:ea typeface="Times New Roman"/>
                <a:cs typeface="Arial"/>
              </a:rPr>
              <a:t>anti-fatigue 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ea typeface="Times New Roman"/>
                <a:cs typeface="Arial"/>
              </a:rPr>
              <a:t>actions.</a:t>
            </a:r>
          </a:p>
          <a:p>
            <a:pPr lvl="0" algn="justLow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2600" dirty="0">
                <a:solidFill>
                  <a:srgbClr val="000000"/>
                </a:solidFill>
                <a:latin typeface="Franklin Gothic Medium"/>
                <a:ea typeface="Times New Roman"/>
                <a:cs typeface="Arial"/>
              </a:rPr>
              <a:t>These effects are manifested as euphoria, increased mental activity, alertness and wakefulness</a:t>
            </a:r>
            <a:r>
              <a:rPr lang="en-US" sz="2600" dirty="0" smtClean="0">
                <a:solidFill>
                  <a:srgbClr val="000000"/>
                </a:solidFill>
                <a:latin typeface="Franklin Gothic Medium"/>
                <a:ea typeface="Times New Roman"/>
                <a:cs typeface="Arial"/>
              </a:rPr>
              <a:t>.</a:t>
            </a:r>
            <a:endParaRPr lang="en-US" sz="4000" dirty="0">
              <a:solidFill>
                <a:srgbClr val="000000"/>
              </a:solidFill>
              <a:latin typeface="Franklin Gothic Medium"/>
              <a:ea typeface="Times New Roman"/>
              <a:cs typeface="Arial"/>
            </a:endParaRPr>
          </a:p>
          <a:p>
            <a:pPr marL="514350" lvl="0" indent="-514350" algn="just">
              <a:lnSpc>
                <a:spcPct val="200000"/>
              </a:lnSpc>
              <a:buClr>
                <a:srgbClr val="C00000"/>
              </a:buClr>
              <a:buFont typeface="+mj-lt"/>
              <a:buAutoNum type="arabicParenR"/>
              <a:tabLst>
                <a:tab pos="457200" algn="l"/>
              </a:tabLst>
            </a:pPr>
            <a:endParaRPr lang="en-US" sz="2800" dirty="0">
              <a:solidFill>
                <a:srgbClr val="000000"/>
              </a:solidFill>
              <a:latin typeface="Franklin Gothic Medium"/>
              <a:ea typeface="Times New Roman"/>
              <a:cs typeface="Arial"/>
            </a:endParaRPr>
          </a:p>
          <a:p>
            <a:pPr>
              <a:lnSpc>
                <a:spcPct val="200000"/>
              </a:lnSpc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6" y="4659683"/>
            <a:ext cx="7636767" cy="20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926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884</TotalTime>
  <Words>658</Words>
  <Application>Microsoft Office PowerPoint</Application>
  <PresentationFormat>On-screen Show (4:3)</PresentationFormat>
  <Paragraphs>101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Angles</vt:lpstr>
      <vt:lpstr>1_Angles</vt:lpstr>
      <vt:lpstr>(indirect and mixed) sympathomimetic </vt:lpstr>
      <vt:lpstr>PowerPoint Presentation</vt:lpstr>
      <vt:lpstr>Indirect-acting Sympathomimetic</vt:lpstr>
      <vt:lpstr>Indirect-acting Sympathomimetic</vt:lpstr>
      <vt:lpstr>Indirect-acting Sympathomimetic</vt:lpstr>
      <vt:lpstr>Pharmacokinetics:</vt:lpstr>
      <vt:lpstr>Excretion of Amphetamine</vt:lpstr>
      <vt:lpstr>Mechanism of action</vt:lpstr>
      <vt:lpstr>Pharmacological actions:</vt:lpstr>
      <vt:lpstr>PowerPoint Presentation</vt:lpstr>
      <vt:lpstr>Therapeutic uses:</vt:lpstr>
      <vt:lpstr>Adverse effects: </vt:lpstr>
      <vt:lpstr>Amphetamine derivatives</vt:lpstr>
      <vt:lpstr>PowerPoint Presentation</vt:lpstr>
      <vt:lpstr>Tyramine</vt:lpstr>
      <vt:lpstr>PowerPoint Presentation</vt:lpstr>
      <vt:lpstr>PowerPoint Presentation</vt:lpstr>
      <vt:lpstr>Atomoxetine</vt:lpstr>
      <vt:lpstr>Cocaine</vt:lpstr>
      <vt:lpstr>Mixed-acting sympathomimetic</vt:lpstr>
      <vt:lpstr>Ephedrine </vt:lpstr>
      <vt:lpstr>Pharmacological 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 therapy of anemia</dc:title>
  <dc:creator>elfareed</dc:creator>
  <cp:lastModifiedBy>HP</cp:lastModifiedBy>
  <cp:revision>224</cp:revision>
  <dcterms:modified xsi:type="dcterms:W3CDTF">2023-03-06T10:09:25Z</dcterms:modified>
</cp:coreProperties>
</file>