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12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0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7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70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1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4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1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82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73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4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B6A7-F6E5-49A0-888F-50AB8607060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58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Bronchial tree</a:t>
            </a:r>
            <a:endParaRPr lang="ar-JO" sz="24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Distal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end of trachea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divides</a:t>
            </a:r>
            <a:endParaRPr lang="ar-JO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Forms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left and right main or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primary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bronchus enters a lung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Branches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to form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secondary bronchi</a:t>
            </a:r>
            <a:endParaRPr lang="en-GB" sz="24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Alveoli</a:t>
            </a:r>
            <a:endParaRPr lang="en-GB" sz="2400" b="1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continue to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branch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to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form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narrow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bronchioles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Bronchiole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terminates in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alveoli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Approximately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150 million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alveoli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each lung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6600"/>
                </a:solidFill>
                <a:latin typeface="Arial"/>
                <a:ea typeface="ＭＳ Ｐゴシック" charset="-128"/>
              </a:rPr>
              <a:t>- </a:t>
            </a:r>
            <a:r>
              <a:rPr lang="en-US" sz="22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Pulmonary </a:t>
            </a:r>
            <a:r>
              <a:rPr lang="en-US" sz="22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capillaries encase each </a:t>
            </a:r>
            <a:endParaRPr lang="en-US" sz="22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2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alveolus </a:t>
            </a:r>
            <a:endParaRPr lang="en-US" sz="22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Alveoli </a:t>
            </a:r>
            <a:r>
              <a:rPr lang="en-US" sz="22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wall + capillary wall </a:t>
            </a:r>
            <a:r>
              <a:rPr lang="en-US" sz="22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forms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respiratory membrane for External respiration</a:t>
            </a:r>
          </a:p>
        </p:txBody>
      </p:sp>
      <p:pic>
        <p:nvPicPr>
          <p:cNvPr id="3" name="Picture 5" descr="AAIGMKQ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212"/>
            <a:ext cx="47244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ig07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810000"/>
            <a:ext cx="3587750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081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Lungs</a:t>
            </a:r>
            <a:endParaRPr lang="en-US" sz="24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is total collection of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bronchi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bronchioles, and 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Two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lungs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Right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 has 3 lobes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Left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 has 2 lobes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Spongy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because they contain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air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one has apex, base and hilum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Protected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externally by the ribs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Protected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internally by double membrane called pleura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Pleura </a:t>
            </a:r>
            <a:endParaRPr lang="en-US" sz="24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Parietal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pleura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(Outer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membrane that lines wall of chest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cavity)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Visceral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pleura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(Inner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membrane that adheres to surface of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lungs) 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Pleura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is folded to form a sac around each lung called pleural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Serous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fluid between two pleural layers reduces friction when two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layers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rub together during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ventilation</a:t>
            </a:r>
          </a:p>
        </p:txBody>
      </p:sp>
      <p:pic>
        <p:nvPicPr>
          <p:cNvPr id="3" name="Picture 5" descr="AAIGMK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778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muscles </a:t>
            </a:r>
            <a:endParaRPr lang="en-US" sz="24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Diaphragm </a:t>
            </a:r>
            <a:endParaRPr lang="en-US" sz="2400" b="1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Muscle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separates abdomen from thoracic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Contracts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moves down into abdominal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Causes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decrease of pressure, negative pressure, within chest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Air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then enters lungs (inhalation) to equalize pressure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Intercostal </a:t>
            </a:r>
            <a:r>
              <a:rPr lang="en-US" sz="24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muscles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Located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between ribs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Raise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rib cage to further enlarge thoracic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Increases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negative pressure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Assists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forceful inhalation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endParaRPr lang="en-US" sz="2400" kern="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28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Combining Forms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7772461"/>
              </p:ext>
            </p:extLst>
          </p:nvPr>
        </p:nvGraphicFramePr>
        <p:xfrm>
          <a:off x="0" y="462280"/>
          <a:ext cx="9144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/>
                <a:gridCol w="1844842"/>
                <a:gridCol w="1524000"/>
                <a:gridCol w="1524000"/>
                <a:gridCol w="1295400"/>
                <a:gridCol w="1752600"/>
              </a:tblGrid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alveol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alveolus; air sac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anthrac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coal</a:t>
                      </a: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bronchiol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bronchiole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coni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dust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lob/o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lobe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epiglott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epiglottis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diaphragmat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straight, upright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ox/o, ox/i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oxyen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pharynx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pleura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pneumon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Trache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trachea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sinus/o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sinus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Spir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breathing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3927069"/>
              </p:ext>
            </p:extLst>
          </p:nvPr>
        </p:nvGraphicFramePr>
        <p:xfrm>
          <a:off x="0" y="4678680"/>
          <a:ext cx="914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905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capnia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carbon dioxide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ectasis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dilated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osmia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smell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phonia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voice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pnea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breathing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ptysis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spitting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-thorax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0" y="34362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400" b="1" kern="0" dirty="0" smtClean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System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suffixes</a:t>
            </a:r>
            <a:endParaRPr lang="en-US" sz="2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333709"/>
              </p:ext>
            </p:extLst>
          </p:nvPr>
        </p:nvGraphicFramePr>
        <p:xfrm>
          <a:off x="0" y="533400"/>
          <a:ext cx="9144000" cy="3794148"/>
        </p:xfrm>
        <a:graphic>
          <a:graphicData uri="http://schemas.openxmlformats.org/drawingml/2006/table">
            <a:tbl>
              <a:tblPr/>
              <a:tblGrid>
                <a:gridCol w="1758461"/>
                <a:gridCol w="2637693"/>
                <a:gridCol w="4747846"/>
              </a:tblGrid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bronchogram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record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bronchitis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bronchoplasty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–genic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bronchogenic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produced by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bronchoscope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view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bronchospasm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involuntary muscle contraction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4384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bronchi/o and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diaphragmat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400991"/>
              </p:ext>
            </p:extLst>
          </p:nvPr>
        </p:nvGraphicFramePr>
        <p:xfrm>
          <a:off x="-1" y="5059362"/>
          <a:ext cx="9144001" cy="503238"/>
        </p:xfrm>
        <a:graphic>
          <a:graphicData uri="http://schemas.openxmlformats.org/drawingml/2006/table">
            <a:tbl>
              <a:tblPr/>
              <a:tblGrid>
                <a:gridCol w="2000251"/>
                <a:gridCol w="2659673"/>
                <a:gridCol w="4484077"/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ectasis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bronchiectasis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dilated bronchus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9318973"/>
              </p:ext>
            </p:extLst>
          </p:nvPr>
        </p:nvGraphicFramePr>
        <p:xfrm>
          <a:off x="0" y="5753100"/>
          <a:ext cx="9144000" cy="495300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diaphragmatic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diaphragm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79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kern="0" dirty="0" err="1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laryng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596051"/>
              </p:ext>
            </p:extLst>
          </p:nvPr>
        </p:nvGraphicFramePr>
        <p:xfrm>
          <a:off x="0" y="533400"/>
          <a:ext cx="9144000" cy="2971800"/>
        </p:xfrm>
        <a:graphic>
          <a:graphicData uri="http://schemas.openxmlformats.org/drawingml/2006/table">
            <a:tbl>
              <a:tblPr/>
              <a:tblGrid>
                <a:gridCol w="1758462"/>
                <a:gridCol w="2637692"/>
                <a:gridCol w="4747846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laryngoscope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view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plegia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laryngoplegia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paralysis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35416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</a:t>
            </a:r>
            <a:r>
              <a:rPr lang="en-US" sz="28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lob/o &amp; </a:t>
            </a:r>
            <a:r>
              <a:rPr lang="en-US" sz="2800" b="1" kern="0" dirty="0" err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</a:t>
            </a:r>
            <a:r>
              <a:rPr lang="en-US" sz="28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lang="en-US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241513"/>
              </p:ext>
            </p:extLst>
          </p:nvPr>
        </p:nvGraphicFramePr>
        <p:xfrm>
          <a:off x="-1" y="4144962"/>
          <a:ext cx="9144001" cy="503238"/>
        </p:xfrm>
        <a:graphic>
          <a:graphicData uri="http://schemas.openxmlformats.org/drawingml/2006/table">
            <a:tbl>
              <a:tblPr/>
              <a:tblGrid>
                <a:gridCol w="2000251"/>
                <a:gridCol w="2659673"/>
                <a:gridCol w="4484077"/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lobectomy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lobe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1481165"/>
              </p:ext>
            </p:extLst>
          </p:nvPr>
        </p:nvGraphicFramePr>
        <p:xfrm>
          <a:off x="-1" y="4724400"/>
          <a:ext cx="9144001" cy="1813030"/>
        </p:xfrm>
        <a:graphic>
          <a:graphicData uri="http://schemas.openxmlformats.org/drawingml/2006/table">
            <a:tbl>
              <a:tblPr/>
              <a:tblGrid>
                <a:gridCol w="2022231"/>
                <a:gridCol w="2637693"/>
                <a:gridCol w="4484077"/>
              </a:tblGrid>
              <a:tr h="822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centesis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pleurocentesis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puncture of pleura to withdraw fluid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pleurectomy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pleura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pleurodynia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 pain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619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ox/o and ox/i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4792373"/>
              </p:ext>
            </p:extLst>
          </p:nvPr>
        </p:nvGraphicFramePr>
        <p:xfrm>
          <a:off x="0" y="533400"/>
          <a:ext cx="9144000" cy="182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828800"/>
                <a:gridCol w="5105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–meter</a:t>
                      </a: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oximeter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measure oxygen</a:t>
                      </a: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an–     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anoxia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no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  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hypoxemia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condition of insufficient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   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hypoxia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insufficient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6200" y="244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pharyng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pulmon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3855969"/>
              </p:ext>
            </p:extLst>
          </p:nvPr>
        </p:nvGraphicFramePr>
        <p:xfrm>
          <a:off x="0" y="2971800"/>
          <a:ext cx="9144000" cy="22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4724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pharyngitis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pharyngeal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  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nasopharyngitis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nose and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logist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pulmonologist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 specialist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lungs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805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rhin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889422"/>
              </p:ext>
            </p:extLst>
          </p:nvPr>
        </p:nvGraphicFramePr>
        <p:xfrm>
          <a:off x="0" y="609600"/>
          <a:ext cx="9144000" cy="2789288"/>
        </p:xfrm>
        <a:graphic>
          <a:graphicData uri="http://schemas.openxmlformats.org/drawingml/2006/table">
            <a:tbl>
              <a:tblPr/>
              <a:tblGrid>
                <a:gridCol w="2198077"/>
                <a:gridCol w="1916723"/>
                <a:gridCol w="5029200"/>
              </a:tblGrid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rhinitis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myc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 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osis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rhinomycosis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condition of fungus in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rhinoplasty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rrhagia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rhinorrhagia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rapid flow (of blood) from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rrhea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rhinorrhea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nose discharge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3429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sinus/o &amp;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thorac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550356"/>
              </p:ext>
            </p:extLst>
          </p:nvPr>
        </p:nvGraphicFramePr>
        <p:xfrm>
          <a:off x="0" y="3992562"/>
          <a:ext cx="9144000" cy="503238"/>
        </p:xfrm>
        <a:graphic>
          <a:graphicData uri="http://schemas.openxmlformats.org/drawingml/2006/table">
            <a:tbl>
              <a:tblPr/>
              <a:tblGrid>
                <a:gridCol w="1934308"/>
                <a:gridCol w="2725615"/>
                <a:gridCol w="448407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pan–  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pansinusitis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all sinuses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8812"/>
              </p:ext>
            </p:extLst>
          </p:nvPr>
        </p:nvGraphicFramePr>
        <p:xfrm>
          <a:off x="-1" y="4572000"/>
          <a:ext cx="9144001" cy="1485900"/>
        </p:xfrm>
        <a:graphic>
          <a:graphicData uri="http://schemas.openxmlformats.org/drawingml/2006/table">
            <a:tbl>
              <a:tblPr/>
              <a:tblGrid>
                <a:gridCol w="2022231"/>
                <a:gridCol w="2637693"/>
                <a:gridCol w="448407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algia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thoracalgia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chest 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77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trache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679443"/>
              </p:ext>
            </p:extLst>
          </p:nvPr>
        </p:nvGraphicFramePr>
        <p:xfrm>
          <a:off x="0" y="533400"/>
          <a:ext cx="9144000" cy="1485900"/>
        </p:xfrm>
        <a:graphic>
          <a:graphicData uri="http://schemas.openxmlformats.org/drawingml/2006/table">
            <a:tbl>
              <a:tblPr/>
              <a:tblGrid>
                <a:gridCol w="1934308"/>
                <a:gridCol w="2725615"/>
                <a:gridCol w="448407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  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endotracheal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within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otomy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tracheostenosis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narrowing of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205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–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phonia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&amp; –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capnia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571407"/>
              </p:ext>
            </p:extLst>
          </p:nvPr>
        </p:nvGraphicFramePr>
        <p:xfrm>
          <a:off x="0" y="2667000"/>
          <a:ext cx="9144000" cy="1006476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aphonia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dysphonia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416146"/>
              </p:ext>
            </p:extLst>
          </p:nvPr>
        </p:nvGraphicFramePr>
        <p:xfrm>
          <a:off x="0" y="3810000"/>
          <a:ext cx="9144000" cy="990600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acapnia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hypercapnia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355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phonia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capnia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904012"/>
              </p:ext>
            </p:extLst>
          </p:nvPr>
        </p:nvGraphicFramePr>
        <p:xfrm>
          <a:off x="0" y="457200"/>
          <a:ext cx="9144000" cy="914400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aphonia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dysphonia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118948"/>
              </p:ext>
            </p:extLst>
          </p:nvPr>
        </p:nvGraphicFramePr>
        <p:xfrm>
          <a:off x="0" y="1447800"/>
          <a:ext cx="9144000" cy="914400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acapnia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hypercapnia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362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osmia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-thorax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988896"/>
              </p:ext>
            </p:extLst>
          </p:nvPr>
        </p:nvGraphicFramePr>
        <p:xfrm>
          <a:off x="0" y="2925762"/>
          <a:ext cx="9144000" cy="503238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anosmia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smell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6544427"/>
              </p:ext>
            </p:extLst>
          </p:nvPr>
        </p:nvGraphicFramePr>
        <p:xfrm>
          <a:off x="0" y="3543300"/>
          <a:ext cx="9144000" cy="1485900"/>
        </p:xfrm>
        <a:graphic>
          <a:graphicData uri="http://schemas.openxmlformats.org/drawingml/2006/table">
            <a:tbl>
              <a:tblPr/>
              <a:tblGrid>
                <a:gridCol w="2022231"/>
                <a:gridCol w="2637692"/>
                <a:gridCol w="4484077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hemothorax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pyothorax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pus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pneumothorax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air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79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27384"/>
            <a:ext cx="9144000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Functions of the Respiratory System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ar-JO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Inhale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fresh air into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Exchange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oxygen for carbon dioxide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Exhale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stale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air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Organs of the Respiratory System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Nasal cavity</a:t>
            </a:r>
            <a:r>
              <a:rPr lang="ar-JO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Pharynx</a:t>
            </a:r>
            <a:r>
              <a:rPr lang="ar-JO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ar-JO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Larynx</a:t>
            </a:r>
            <a:endParaRPr lang="en-US" sz="2600" kern="0" dirty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ar-JO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Trachea</a:t>
            </a:r>
            <a:r>
              <a:rPr lang="ar-JO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  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Bronchial tubes</a:t>
            </a:r>
            <a:r>
              <a:rPr lang="ar-JO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Lungs</a:t>
            </a:r>
            <a:endParaRPr lang="en-US" sz="2600" kern="0" dirty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-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Cells </a:t>
            </a:r>
            <a:r>
              <a:rPr lang="en-US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body require constant gas exchange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Delivery </a:t>
            </a:r>
            <a:r>
              <a:rPr lang="en-US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oxygen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 - Removal </a:t>
            </a:r>
            <a:r>
              <a:rPr lang="en-US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carbon dioxide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Respiratory </a:t>
            </a:r>
            <a:r>
              <a:rPr lang="en-US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system works in conjunction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cardiovascular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system </a:t>
            </a:r>
            <a:r>
              <a:rPr lang="en-US" sz="26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to meet this </a:t>
            </a:r>
            <a:r>
              <a:rPr lang="en-US" sz="2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need</a:t>
            </a:r>
            <a:endParaRPr lang="ar-JO" sz="2600" kern="0" dirty="0" smtClea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Must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be continuous to meet cells’ needs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Subdivided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into three distinct parts: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Ventilation       - Inhalation           - Exhalation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2987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pnea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183619"/>
              </p:ext>
            </p:extLst>
          </p:nvPr>
        </p:nvGraphicFramePr>
        <p:xfrm>
          <a:off x="0" y="609600"/>
          <a:ext cx="9144000" cy="3962400"/>
        </p:xfrm>
        <a:graphic>
          <a:graphicData uri="http://schemas.openxmlformats.org/drawingml/2006/table">
            <a:tbl>
              <a:tblPr/>
              <a:tblGrid>
                <a:gridCol w="2022231"/>
                <a:gridCol w="2022231"/>
                <a:gridCol w="5099538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brady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bradypnea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slow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difficult, labored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eupnea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normal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(deep)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(shallow)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(sitting) straight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tachypnea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rapid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263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893015"/>
              </p:ext>
            </p:extLst>
          </p:nvPr>
        </p:nvGraphicFramePr>
        <p:xfrm>
          <a:off x="0" y="548775"/>
          <a:ext cx="9144000" cy="3108825"/>
        </p:xfrm>
        <a:graphic>
          <a:graphicData uri="http://schemas.openxmlformats.org/drawingml/2006/table">
            <a:tbl>
              <a:tblPr/>
              <a:tblGrid>
                <a:gridCol w="1934307"/>
                <a:gridCol w="7209693"/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asphyxia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lack of oxygen; can lead to unconsciousness and death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aspiration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withdrawing fluid using suction; removing phlegm from patient’s airway; inhaling food or liquid into trachea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Cheyne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-Stokes respiration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breathing pattern with long periods of apnea followed by deep &amp; rapid breathing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clubbing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widening and thickening of fingers due to chronic oxygen deficiency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0788809"/>
              </p:ext>
            </p:extLst>
          </p:nvPr>
        </p:nvGraphicFramePr>
        <p:xfrm>
          <a:off x="0" y="3725862"/>
          <a:ext cx="9144000" cy="3055938"/>
        </p:xfrm>
        <a:graphic>
          <a:graphicData uri="http://schemas.openxmlformats.org/drawingml/2006/table">
            <a:tbl>
              <a:tblPr/>
              <a:tblGrid>
                <a:gridCol w="2749026"/>
                <a:gridCol w="6394974"/>
              </a:tblGrid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cyanosis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blue skin caused by low oxygen in blood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epistaxis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 nosebleed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hemoptysis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cough up blood or blood-stained sputum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hyperventilation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too fast and too deep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hypoventilation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too slow and too shallow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internal medicine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involving diagnosis and treatment of diseases of internal organs; physician is an internist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vocabulary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6028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583677"/>
              </p:ext>
            </p:extLst>
          </p:nvPr>
        </p:nvGraphicFramePr>
        <p:xfrm>
          <a:off x="0" y="91498"/>
          <a:ext cx="9144000" cy="661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629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nasal cannula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two-pronged plastic device to deliver oxygen into nose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orthopnea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difficulty breathing made worse by lying flat; patient breaths better sitting up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otorhinolaryngology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involving diagnosis and treatment of diseases of the ear, nose, and throat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patent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open or unblocked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percussion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using fingers to tap on surface to determine condition beneath surface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phlegm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thick mucus secreted by respiratory tract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pleural rub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grating sound made when layers of pleura rub together during respiration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pulmonology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medicine branch involving diagnosis and treatment of respiratory system diseases; physician is a pulmonologist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rales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crackling sound during inspiration; indicates fluid or mucus in airway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rhonchi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musical sound during expiration; caused by bronchial tube spasms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994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6932390"/>
              </p:ext>
            </p:extLst>
          </p:nvPr>
        </p:nvGraphicFramePr>
        <p:xfrm>
          <a:off x="0" y="106638"/>
          <a:ext cx="9144000" cy="195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phlegm coughed up from respiratory tract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stridor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harsh, high-pitched breath sound; indicates obstruction in the airway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thoracic surgery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medicine branch involving diagnosis and treatment of respiratory system diseases using surgical means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87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94862"/>
              </p:ext>
            </p:extLst>
          </p:nvPr>
        </p:nvGraphicFramePr>
        <p:xfrm>
          <a:off x="0" y="533400"/>
          <a:ext cx="9144000" cy="533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croup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respiratory condition in children; characterized by barking type of cough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diphtheria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infection characterized by formation of thick membranous film across throat; high mortality rate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pertussis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infection of upper respiratory system; characterized by whooping cough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asthma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difficulty breathing caused by bronchospasms, dyspnea, coughing, and wheezing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bronchiectasis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enlarged bronchi due to destruction of bronchial wall; result of infections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bronchogenic carcinoma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cancerous tumor originating in bronchi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adult respiratory distress syndrome (ARDS)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respiratory failure; characterized by tachypnea, dyspnea, cyanosis, and hypoxemia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pathology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07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6771635"/>
              </p:ext>
            </p:extLst>
          </p:nvPr>
        </p:nvGraphicFramePr>
        <p:xfrm>
          <a:off x="0" y="0"/>
          <a:ext cx="9144000" cy="15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anthracosis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coal dust collecting in lungs; also called black lung or miner’s lung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asbestosis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asbestos fibers collecting in lungs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750743"/>
              </p:ext>
            </p:extLst>
          </p:nvPr>
        </p:nvGraphicFramePr>
        <p:xfrm>
          <a:off x="0" y="1600200"/>
          <a:ext cx="9144000" cy="2819400"/>
        </p:xfrm>
        <a:graphic>
          <a:graphicData uri="http://schemas.openxmlformats.org/drawingml/2006/table">
            <a:tbl>
              <a:tblPr/>
              <a:tblGrid>
                <a:gridCol w="2813539"/>
                <a:gridCol w="6330461"/>
              </a:tblGrid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atelectasis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in which alveoli in a portion of lung collapses; prevents gas exchange in lung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chronic obstructive pulmonary disease (COPD)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progressive, chronic, and usually irreversible group of conditions; like emphysema; lungs have decreased capacity to function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cystic fibrosis (CF)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condition; produces very thick mucus that causes severe congestion in lungs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064587"/>
              </p:ext>
            </p:extLst>
          </p:nvPr>
        </p:nvGraphicFramePr>
        <p:xfrm>
          <a:off x="0" y="4526208"/>
          <a:ext cx="9144000" cy="2179392"/>
        </p:xfrm>
        <a:graphic>
          <a:graphicData uri="http://schemas.openxmlformats.org/drawingml/2006/table">
            <a:tbl>
              <a:tblPr/>
              <a:tblGrid>
                <a:gridCol w="3077307"/>
                <a:gridCol w="6066693"/>
              </a:tblGrid>
              <a:tr h="704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emphysema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chronic lung condition characterized by destruction of alveolar walls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infant respiratory distress syndrome (IRDS)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most common in premature infants; characterized by tachypnea (called hyaline membrane disease)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influenza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viral infection of respiratory system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32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829719"/>
              </p:ext>
            </p:extLst>
          </p:nvPr>
        </p:nvGraphicFramePr>
        <p:xfrm>
          <a:off x="0" y="2362200"/>
          <a:ext cx="9144000" cy="1524000"/>
        </p:xfrm>
        <a:graphic>
          <a:graphicData uri="http://schemas.openxmlformats.org/drawingml/2006/table">
            <a:tbl>
              <a:tblPr/>
              <a:tblGrid>
                <a:gridCol w="2971800"/>
                <a:gridCol w="6172200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Mycoplasma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pneumonia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less severe but longer lasting form of bacterial pneumonia; also called walking pneumonia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pneumoconiosis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foreign particles, such as coal dust, in the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5519261"/>
              </p:ext>
            </p:extLst>
          </p:nvPr>
        </p:nvGraphicFramePr>
        <p:xfrm>
          <a:off x="0" y="1"/>
          <a:ext cx="9144000" cy="2308852"/>
        </p:xfrm>
        <a:graphic>
          <a:graphicData uri="http://schemas.openxmlformats.org/drawingml/2006/table">
            <a:tbl>
              <a:tblPr/>
              <a:tblGrid>
                <a:gridCol w="2590800"/>
                <a:gridCol w="6553200"/>
              </a:tblGrid>
              <a:tr h="67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pneumonia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inflammatory condition of lungs; results in alveoli filling with fluid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edema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amount of tissue fluid accumulating in the lung tissues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embolism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floating blood clot obstructs pulmonary artery; causes infarct of lung tissue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910335"/>
              </p:ext>
            </p:extLst>
          </p:nvPr>
        </p:nvGraphicFramePr>
        <p:xfrm>
          <a:off x="0" y="3962400"/>
          <a:ext cx="9144000" cy="2286000"/>
        </p:xfrm>
        <a:graphic>
          <a:graphicData uri="http://schemas.openxmlformats.org/drawingml/2006/table">
            <a:tbl>
              <a:tblPr/>
              <a:tblGrid>
                <a:gridCol w="2901461"/>
                <a:gridCol w="6242539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fibrosis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formation of fibrous scar tissue in lung; reduced ability to expand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acute respiratory syndrome (SARS)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viral respiratory infection; begins like flu but quickly progresses; very high mortality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silicosis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accumulation of silica dust in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476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335280"/>
              </p:ext>
            </p:extLst>
          </p:nvPr>
        </p:nvGraphicFramePr>
        <p:xfrm>
          <a:off x="0" y="0"/>
          <a:ext cx="9144000" cy="2423344"/>
        </p:xfrm>
        <a:graphic>
          <a:graphicData uri="http://schemas.openxmlformats.org/drawingml/2006/table">
            <a:tbl>
              <a:tblPr/>
              <a:tblGrid>
                <a:gridCol w="2438400"/>
                <a:gridCol w="6705600"/>
              </a:tblGrid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sleep apnea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stops repeatedly during sleep; causes drop in oxygen levels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sudden infant death syndrome (SIDS)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unexpected and unexplained death of apparently well infant; stops breathing for unknown reasons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tuberculosis (TB)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lung infection; results in inflammation and calcification of lungs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410520"/>
              </p:ext>
            </p:extLst>
          </p:nvPr>
        </p:nvGraphicFramePr>
        <p:xfrm>
          <a:off x="0" y="2406948"/>
          <a:ext cx="5257800" cy="4389192"/>
        </p:xfrm>
        <a:graphic>
          <a:graphicData uri="http://schemas.openxmlformats.org/drawingml/2006/table">
            <a:tbl>
              <a:tblPr/>
              <a:tblGrid>
                <a:gridCol w="1828800"/>
                <a:gridCol w="3429000"/>
              </a:tblGrid>
              <a:tr h="473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empyema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pus in pleural space; also called pyothorax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pleural effusion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fluid in pleural cavity; prevents lungs from fully expanding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pleurisy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pleura; characterized by sharp pain with each breath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pneumothorax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air in pleural cavity; may result in collapsed lung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AAIGMKU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55900"/>
            <a:ext cx="3886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057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Clinical Laboratory Tests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9635900"/>
              </p:ext>
            </p:extLst>
          </p:nvPr>
        </p:nvGraphicFramePr>
        <p:xfrm>
          <a:off x="0" y="533400"/>
          <a:ext cx="9144000" cy="2011516"/>
        </p:xfrm>
        <a:graphic>
          <a:graphicData uri="http://schemas.openxmlformats.org/drawingml/2006/table">
            <a:tbl>
              <a:tblPr/>
              <a:tblGrid>
                <a:gridCol w="2362200"/>
                <a:gridCol w="6781800"/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arterial blood gases (ABGs)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test of oxygen and carbon dioxide levels in the blood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 culture &amp; sensitivity (C&amp;S)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cultures sputum for bacterial growth, if present, then determines best antibiotic to use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 cytology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examining sputum for malignant cells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4353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Diagnostic imaging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831452"/>
              </p:ext>
            </p:extLst>
          </p:nvPr>
        </p:nvGraphicFramePr>
        <p:xfrm>
          <a:off x="0" y="4953000"/>
          <a:ext cx="9144000" cy="1752600"/>
        </p:xfrm>
        <a:graphic>
          <a:graphicData uri="http://schemas.openxmlformats.org/drawingml/2006/table">
            <a:tbl>
              <a:tblPr/>
              <a:tblGrid>
                <a:gridCol w="2637693"/>
                <a:gridCol w="6506307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bronchography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lung after inhaling radiopaque 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chest X-ray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the organs of the thoracic cavity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angiography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lungs after injecting dye into blood vessel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276127"/>
              </p:ext>
            </p:extLst>
          </p:nvPr>
        </p:nvGraphicFramePr>
        <p:xfrm>
          <a:off x="0" y="2743200"/>
          <a:ext cx="9144000" cy="1631130"/>
        </p:xfrm>
        <a:graphic>
          <a:graphicData uri="http://schemas.openxmlformats.org/drawingml/2006/table">
            <a:tbl>
              <a:tblPr/>
              <a:tblGrid>
                <a:gridCol w="2819400"/>
                <a:gridCol w="6324600"/>
              </a:tblGrid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sweat test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test for cystic fibrosis; this disease causes large amount of salt in sweat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tuberculin skin tests (TB test)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introducing purified protein derivative (PPD) under the skin; determines if person has been exposed to TB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021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Pulmonary function Test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6983499"/>
              </p:ext>
            </p:extLst>
          </p:nvPr>
        </p:nvGraphicFramePr>
        <p:xfrm>
          <a:off x="0" y="533400"/>
          <a:ext cx="9144000" cy="2148676"/>
        </p:xfrm>
        <a:graphic>
          <a:graphicData uri="http://schemas.openxmlformats.org/drawingml/2006/table">
            <a:tbl>
              <a:tblPr/>
              <a:tblGrid>
                <a:gridCol w="2514600"/>
                <a:gridCol w="6629400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oximetry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oxygen level in blood; uses oximeter on patient’s finger tip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function test (PFT)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tests to measure air flow in and out of lungs, lung volumes, and gas exchange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spirometry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lung capacity using a spirometer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743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Endoscopic procedure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1731868"/>
              </p:ext>
            </p:extLst>
          </p:nvPr>
        </p:nvGraphicFramePr>
        <p:xfrm>
          <a:off x="0" y="3276600"/>
          <a:ext cx="9144000" cy="1265238"/>
        </p:xfrm>
        <a:graphic>
          <a:graphicData uri="http://schemas.openxmlformats.org/drawingml/2006/table">
            <a:tbl>
              <a:tblPr/>
              <a:tblGrid>
                <a:gridCol w="1981200"/>
                <a:gridCol w="7162800"/>
              </a:tblGrid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bronchoscopy 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visual examination of bronchial tubes using a bronchoscope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laryngoscopy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visual examination of larynx using a laryngoscope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96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53804"/>
            <a:ext cx="9144000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</a:t>
            </a:r>
            <a:r>
              <a:rPr lang="en-US" sz="28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air between outside environment and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Inhalation</a:t>
            </a:r>
            <a:endParaRPr lang="en-US" sz="2800" b="1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</a:t>
            </a:r>
            <a:r>
              <a:rPr lang="en-US" sz="28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air into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Brings </a:t>
            </a:r>
            <a:r>
              <a:rPr lang="en-US" sz="28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fresh oxygen into air sacs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Exhalation</a:t>
            </a:r>
            <a:endParaRPr lang="en-US" sz="2800" b="1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</a:t>
            </a:r>
            <a:r>
              <a:rPr lang="en-US" sz="28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air out of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Removes </a:t>
            </a:r>
            <a:r>
              <a:rPr lang="en-US" sz="28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carbon dioxide from </a:t>
            </a:r>
            <a:r>
              <a:rPr lang="en-US" sz="28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body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External respiration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Exchange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oxygen and carbon dioxide in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Gases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diffuse in opposite directions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 Leaves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air sacs and enters blood stream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Carbon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dioxide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Leaves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blood stream and enters air sacs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endParaRPr lang="en-US" sz="28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417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therapy </a:t>
            </a:r>
            <a:endParaRPr lang="en-US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68508"/>
              </p:ext>
            </p:extLst>
          </p:nvPr>
        </p:nvGraphicFramePr>
        <p:xfrm>
          <a:off x="0" y="533400"/>
          <a:ext cx="9144000" cy="1584758"/>
        </p:xfrm>
        <a:graphic>
          <a:graphicData uri="http://schemas.openxmlformats.org/drawingml/2006/table">
            <a:tbl>
              <a:tblPr/>
              <a:tblGrid>
                <a:gridCol w="2786743"/>
                <a:gridCol w="6357257"/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aerosol therapy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medication suspended in a mist and inhaled; delivered by a nebulizer or metered dose inhaler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endotracheal intubation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placing a tube through the mouth and into the trachea to keep airway open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4249372"/>
              </p:ext>
            </p:extLst>
          </p:nvPr>
        </p:nvGraphicFramePr>
        <p:xfrm>
          <a:off x="0" y="2209800"/>
          <a:ext cx="9144000" cy="2621304"/>
        </p:xfrm>
        <a:graphic>
          <a:graphicData uri="http://schemas.openxmlformats.org/drawingml/2006/table">
            <a:tbl>
              <a:tblPr/>
              <a:tblGrid>
                <a:gridCol w="2786743"/>
                <a:gridCol w="6357257"/>
              </a:tblGrid>
              <a:tr h="88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postural drainage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drainage of bronchial secretions by placing patient in positions using gravity to promote drainage; cystic fibrosis treatment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supplement oxygen therapy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providing additional oxygen concentration to improve oxygen levels in bloodstream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ventilator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machine that provides artificial ventilation for a patient unable to breathe alone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71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Surgical procedure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290392"/>
              </p:ext>
            </p:extLst>
          </p:nvPr>
        </p:nvGraphicFramePr>
        <p:xfrm>
          <a:off x="0" y="609600"/>
          <a:ext cx="9144000" cy="2286000"/>
        </p:xfrm>
        <a:graphic>
          <a:graphicData uri="http://schemas.openxmlformats.org/drawingml/2006/table">
            <a:tbl>
              <a:tblPr/>
              <a:tblGrid>
                <a:gridCol w="1905000"/>
                <a:gridCol w="7239000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thoracentesis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puncture of chest wall to remove fluids; also called thoracocentesis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thoracostomy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insertion of tube (a chest tube) into chest to drain off fluid or 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tracheostomy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emergency procedure to create an opening directly into trachea so person can breathe easier; also called tracheotomy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8005474"/>
              </p:ext>
            </p:extLst>
          </p:nvPr>
        </p:nvGraphicFramePr>
        <p:xfrm>
          <a:off x="0" y="3459662"/>
          <a:ext cx="9144000" cy="1188538"/>
        </p:xfrm>
        <a:graphic>
          <a:graphicData uri="http://schemas.openxmlformats.org/drawingml/2006/table">
            <a:tbl>
              <a:tblPr/>
              <a:tblGrid>
                <a:gridCol w="3222172"/>
                <a:gridCol w="5921828"/>
              </a:tblGrid>
              <a:tr h="118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cardiopulmonary resuscitation (CPR)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emergency treatment given to persons when respiration and heart stop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895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Cardiopulmonary procedure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20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Pharmacology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431526"/>
              </p:ext>
            </p:extLst>
          </p:nvPr>
        </p:nvGraphicFramePr>
        <p:xfrm>
          <a:off x="0" y="553947"/>
          <a:ext cx="9144001" cy="1427253"/>
        </p:xfrm>
        <a:graphic>
          <a:graphicData uri="http://schemas.openxmlformats.org/drawingml/2006/table">
            <a:tbl>
              <a:tblPr/>
              <a:tblGrid>
                <a:gridCol w="2209800"/>
                <a:gridCol w="6934201"/>
              </a:tblGrid>
              <a:tr h="43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antibiotic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kills bacteria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antihistamine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blocks histamine released during allergy attack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antitussive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relieves urge to cough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5998071"/>
              </p:ext>
            </p:extLst>
          </p:nvPr>
        </p:nvGraphicFramePr>
        <p:xfrm>
          <a:off x="0" y="2057400"/>
          <a:ext cx="9144001" cy="1371600"/>
        </p:xfrm>
        <a:graphic>
          <a:graphicData uri="http://schemas.openxmlformats.org/drawingml/2006/table">
            <a:tbl>
              <a:tblPr/>
              <a:tblGrid>
                <a:gridCol w="2209800"/>
                <a:gridCol w="6934201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bronchodilator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relaxes bronchospasms; treats asthma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corticosteroids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reduces inflammation of respiratory tract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decongestant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reduces congestion in respiratory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1350268"/>
              </p:ext>
            </p:extLst>
          </p:nvPr>
        </p:nvGraphicFramePr>
        <p:xfrm>
          <a:off x="0" y="3535362"/>
          <a:ext cx="9144000" cy="1036638"/>
        </p:xfrm>
        <a:graphic>
          <a:graphicData uri="http://schemas.openxmlformats.org/drawingml/2006/table">
            <a:tbl>
              <a:tblPr/>
              <a:tblGrid>
                <a:gridCol w="2286000"/>
                <a:gridCol w="6858000"/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expectorant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improves ability to cough up mucus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mucolytic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liquefies mucus so it is easier to cough up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958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799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Internal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respiration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 and carbon dioxide exchange at cellular level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Leaves bloodstream and is delivered to tissue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and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u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immediately for metabolism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Carbon dioxide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Waste product of metabolism,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eaves tissue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enters bloodstream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1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925"/>
            <a:ext cx="9144000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Nasal cavity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It is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divided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by nasal septum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air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enters through nares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Palate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 roof of mouth separates nasal cavity above 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from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mouth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below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Cilia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Small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hairs line opening to nasal cavity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Filter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out large dirt particles before they can enter lungs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Walls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nasal cavity and nasal septum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Made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flexible cartilage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and covered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mucous membrane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Much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respiratory tract is covered with mucous membrane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Mucus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is thick and sticky secretion of membrane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Cleanses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air by trapping dust and bacteria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Capillaries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 mucous membranes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- Warm air                            - Humidify air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Paranasal </a:t>
            </a:r>
            <a:r>
              <a:rPr lang="en-US" sz="24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sinuses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Located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within facial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bones  - Echo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chamber for sound production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Gives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resonance to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voice</a:t>
            </a:r>
          </a:p>
        </p:txBody>
      </p:sp>
    </p:spTree>
    <p:extLst>
      <p:ext uri="{BB962C8B-B14F-4D97-AF65-F5344CB8AC3E}">
        <p14:creationId xmlns:p14="http://schemas.microsoft.com/office/powerpoint/2010/main" xmlns="" val="367181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5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53650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0" y="41019"/>
            <a:ext cx="4932040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Pharynx</a:t>
            </a:r>
            <a:endParaRPr lang="ar-JO" sz="24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Commonly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called throat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Used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by respiratory and </a:t>
            </a:r>
            <a:endParaRPr lang="en-US" sz="24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digestive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systems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At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end of pharynx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Air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enters trachea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Food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liquids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enter esophagus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Divisions of pharynx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Nasopharynx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Upper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section by nasal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Oropharynx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Middle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section by  oral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Laryngopharynx</a:t>
            </a:r>
            <a:endParaRPr lang="en-US" sz="2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Lower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section by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larynx</a:t>
            </a:r>
          </a:p>
        </p:txBody>
      </p:sp>
    </p:spTree>
    <p:extLst>
      <p:ext uri="{BB962C8B-B14F-4D97-AF65-F5344CB8AC3E}">
        <p14:creationId xmlns:p14="http://schemas.microsoft.com/office/powerpoint/2010/main" xmlns="" val="340703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Tonsils</a:t>
            </a:r>
          </a:p>
          <a:p>
            <a:pPr>
              <a:buFontTx/>
              <a:buChar char="-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Lymphatic tissue </a:t>
            </a:r>
          </a:p>
          <a:p>
            <a:pPr>
              <a:buFontTx/>
              <a:buChar char="-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Removes pathogens in air and food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Three pairs (adenoids, palatine and lingual)</a:t>
            </a:r>
          </a:p>
          <a:p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Eustachian or Auditory Tube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Opening found in nasopharynx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Other end opens into middle ear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Tube opens with each swallow</a:t>
            </a:r>
          </a:p>
          <a:p>
            <a:pPr>
              <a:buFontTx/>
              <a:buChar char="-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Equalizes air pressure between middle ear and outside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atmosphere</a:t>
            </a:r>
          </a:p>
          <a:p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Larynx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Commonly called voice box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Muscular tube between pharynx and trachea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 Contains vocal cords</a:t>
            </a:r>
          </a:p>
        </p:txBody>
      </p:sp>
    </p:spTree>
    <p:extLst>
      <p:ext uri="{BB962C8B-B14F-4D97-AF65-F5344CB8AC3E}">
        <p14:creationId xmlns:p14="http://schemas.microsoft.com/office/powerpoint/2010/main" xmlns="" val="32522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3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Walls </a:t>
            </a:r>
            <a:r>
              <a:rPr lang="en-US" sz="26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larynx </a:t>
            </a:r>
            <a:endParaRPr lang="en-US" sz="2600" b="1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Composed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cartilage </a:t>
            </a:r>
            <a:endParaRPr lang="en-US" sz="26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plates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Held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 place by ligaments </a:t>
            </a:r>
            <a:endParaRPr lang="en-US" sz="26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and muscles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Thyroid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cartilage forms </a:t>
            </a:r>
            <a:endParaRPr lang="en-US" sz="26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the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Adam’s </a:t>
            </a: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apple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Vocal cords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Folds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membranous </a:t>
            </a:r>
            <a:endParaRPr lang="en-US" sz="26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tissue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Not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actually cord-like in structure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Vibrate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to produce sound as air passes through </a:t>
            </a:r>
            <a:endParaRPr lang="en-US" sz="2600" kern="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opening </a:t>
            </a:r>
            <a:r>
              <a:rPr lang="en-US" sz="26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between </a:t>
            </a: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folds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Called </a:t>
            </a:r>
            <a:r>
              <a:rPr lang="en-US" sz="2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glottis</a:t>
            </a:r>
          </a:p>
        </p:txBody>
      </p:sp>
      <p:pic>
        <p:nvPicPr>
          <p:cNvPr id="3" name="Picture 4" descr="AAABJVZ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083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Epiglottis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Flap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cartilage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Sits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above glottis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Covers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larynx and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trachea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during swallowing to allow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food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goes into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esophagus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and not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into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trachea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Trachea</a:t>
            </a:r>
            <a:endParaRPr lang="en-US" sz="2400" b="1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Commonly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called windpipe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Carries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air from larynx to main bronchi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Approximately </a:t>
            </a:r>
            <a:r>
              <a:rPr lang="en-US" sz="24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four inches </a:t>
            </a:r>
            <a:r>
              <a:rPr lang="en-US" sz="2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 length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Tube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composed of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:        </a:t>
            </a:r>
            <a:endParaRPr lang="ar-JO" sz="2400" kern="0" dirty="0" smtClea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Smooth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muscle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- Cartilage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rings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Lined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mucous membrane and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cilia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Assists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 cleansing, warming, and moisturizing air as it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travels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to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lungs</a:t>
            </a:r>
          </a:p>
        </p:txBody>
      </p:sp>
      <p:pic>
        <p:nvPicPr>
          <p:cNvPr id="3" name="Picture 1041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AIGMK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962400"/>
            <a:ext cx="3086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04582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209DA4-3A82-4CD6-93D4-FAE07775E4E2}"/>
</file>

<file path=customXml/itemProps2.xml><?xml version="1.0" encoding="utf-8"?>
<ds:datastoreItem xmlns:ds="http://schemas.openxmlformats.org/officeDocument/2006/customXml" ds:itemID="{90C20CBE-6BDB-4C7D-B03A-60F740AE9D16}"/>
</file>

<file path=customXml/itemProps3.xml><?xml version="1.0" encoding="utf-8"?>
<ds:datastoreItem xmlns:ds="http://schemas.openxmlformats.org/officeDocument/2006/customXml" ds:itemID="{755D925E-E5E4-4FE4-AF6B-E5853177B806}"/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2504</Words>
  <Application>Microsoft Office PowerPoint</Application>
  <PresentationFormat>عرض على الشاشة (3:4)‏</PresentationFormat>
  <Paragraphs>583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نسق Office</vt:lpstr>
      <vt:lpstr>Respiratory System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MCC</dc:creator>
  <cp:lastModifiedBy>mutah</cp:lastModifiedBy>
  <cp:revision>83</cp:revision>
  <dcterms:created xsi:type="dcterms:W3CDTF">2020-12-12T16:14:22Z</dcterms:created>
  <dcterms:modified xsi:type="dcterms:W3CDTF">2020-12-14T09:57:13Z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