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6" r:id="rId2"/>
    <p:sldId id="266" r:id="rId3"/>
    <p:sldId id="265" r:id="rId4"/>
    <p:sldId id="267" r:id="rId5"/>
    <p:sldId id="321" r:id="rId6"/>
    <p:sldId id="261" r:id="rId7"/>
    <p:sldId id="315" r:id="rId8"/>
    <p:sldId id="32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6347AF-31E9-49DB-86E1-230EFDECF7A3}" type="datetimeFigureOut">
              <a:rPr lang="en-US" smtClean="0"/>
              <a:t>5/15/2022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DEF0E-C823-4108-A35F-538612872446}" type="slidenum">
              <a:rPr lang="en-US" smtClean="0"/>
              <a:t>‹#›</a:t>
            </a:fld>
            <a:endParaRPr lang="en-US"/>
          </a:p>
        </p:txBody>
      </p:sp>
    </p:spTree>
    <p:extLst>
      <p:ext uri="{BB962C8B-B14F-4D97-AF65-F5344CB8AC3E}">
        <p14:creationId xmlns:p14="http://schemas.microsoft.com/office/powerpoint/2010/main" val="3094526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9C7DB-6708-4ACA-898D-FA27282266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48690CC-5710-4F5A-9F54-5073FBE4DB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818401-1FCB-44E6-A22B-A1F3FC592F03}"/>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ACFC336D-EE3B-47EF-807C-1F89BFDB44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575D60-19F6-4160-8E3D-C1E848A39948}"/>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2443022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65F6-5798-408D-87AA-52D761B5FE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D9525B-29A4-4FA0-B302-1CDFAA33BD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B914C7-460C-4CCC-A564-4890F5F13804}"/>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DF394396-58E0-473A-AB6C-95B34F7B2D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30E656-0F38-46B8-A5D8-136FC0A6A547}"/>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2377700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1CA7AB-0698-4E8E-B053-BDFAB9D9D0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FEDA0D-94AD-4566-AB07-A8B9C5A816B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6A8D1F-39F0-4C22-9924-D6D0ACAA4B70}"/>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DDCA0CF5-EC89-4E1E-88F4-8E6DCC243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839ADB-1F5F-471C-A524-8A713F2BF557}"/>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884595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B1334-B8DF-44A4-A207-49F1EFF5FB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83B9EF-C2B8-4BEC-8650-74E8E8A8154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6C301-701F-45F7-B61C-658D2DAAC991}"/>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DDFE2CFD-B6F4-4253-8DCD-93437AFD71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732BCA-6EB7-4566-A93B-3E374C8F0AA5}"/>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1876976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E3A2E-9C42-4C53-9C43-1F1F0D35F5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9D1A98-6F22-429E-A4AA-0EC24A65D5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D0C1E3-F28B-4624-B736-AC3ACF1A69E5}"/>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E441E151-75E0-4676-A080-A10889667F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0E282C-3899-478A-BE62-E759CDF93A6B}"/>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3581867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6304-A68B-469A-B57C-CF42F1206D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4A3D87-14CE-4E3A-AB15-00F72F1725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2C216A-90D3-4F00-BA3B-197494416F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6857ED-0B38-43FD-AA7C-CDF3B696A962}"/>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6" name="Footer Placeholder 5">
            <a:extLst>
              <a:ext uri="{FF2B5EF4-FFF2-40B4-BE49-F238E27FC236}">
                <a16:creationId xmlns:a16="http://schemas.microsoft.com/office/drawing/2014/main" id="{1CAB6BB7-9EAB-4F1B-8E85-2255192EB7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264B05-D16A-49A9-8546-9DCDAB043273}"/>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3953675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98117-4A8C-4D44-B9F6-5B92747C63D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49D6E1A-48A7-4FC6-AB7F-DECFE623A3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95018E-6335-4FB8-B723-D60C4A5493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CE39DBF-D782-4ADA-8409-2CA527F24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7E3399-688A-4063-A4D1-423E079266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4F81C2-4AB4-40B7-A49B-5C964E0E76D1}"/>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8" name="Footer Placeholder 7">
            <a:extLst>
              <a:ext uri="{FF2B5EF4-FFF2-40B4-BE49-F238E27FC236}">
                <a16:creationId xmlns:a16="http://schemas.microsoft.com/office/drawing/2014/main" id="{FD87BDDC-83D6-42C6-AFE2-244E708177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0CED217-1B94-48AD-984D-53F849F1F757}"/>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397833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A4AD0-CD38-48F2-B2FE-C143FFB4DD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4917B6-167E-4819-995B-73F9E1D616BD}"/>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4" name="Footer Placeholder 3">
            <a:extLst>
              <a:ext uri="{FF2B5EF4-FFF2-40B4-BE49-F238E27FC236}">
                <a16:creationId xmlns:a16="http://schemas.microsoft.com/office/drawing/2014/main" id="{E4D4A6DC-1A54-477C-97C6-3DB0F07929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979574-A511-4D9F-B8B5-AA883F2BE589}"/>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1605557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2657E0-16AD-403A-ABEB-1A525BC9DCA6}"/>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3" name="Footer Placeholder 2">
            <a:extLst>
              <a:ext uri="{FF2B5EF4-FFF2-40B4-BE49-F238E27FC236}">
                <a16:creationId xmlns:a16="http://schemas.microsoft.com/office/drawing/2014/main" id="{7E9F520C-E458-4F26-A01B-E05EC6AAF3B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3EBF63-567C-40E6-BD89-6625B6819E72}"/>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174498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4BBCA-2793-4F31-9DD0-09EB98B974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09C882-FFF3-4966-8B0D-C91739F52D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246B8A-0D8E-4F08-9223-A5D86C61EA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66930-04CA-4CB5-B1CB-658BFAF76C21}"/>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6" name="Footer Placeholder 5">
            <a:extLst>
              <a:ext uri="{FF2B5EF4-FFF2-40B4-BE49-F238E27FC236}">
                <a16:creationId xmlns:a16="http://schemas.microsoft.com/office/drawing/2014/main" id="{DB3B2301-B1D4-4F1D-85F7-003C74D55B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1580C7-7AEE-4637-BA5B-AB49568ED2DE}"/>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2829001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59E3-3EA4-440C-B535-CA5B8B2C63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6B33BC-6537-48D0-8A54-C5D3048F93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230B19-019C-4A1C-B7BB-107DA8FEEB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6C5ED3-A0F4-4977-A449-E3AF2FF41779}"/>
              </a:ext>
            </a:extLst>
          </p:cNvPr>
          <p:cNvSpPr>
            <a:spLocks noGrp="1"/>
          </p:cNvSpPr>
          <p:nvPr>
            <p:ph type="dt" sz="half" idx="10"/>
          </p:nvPr>
        </p:nvSpPr>
        <p:spPr/>
        <p:txBody>
          <a:bodyPr/>
          <a:lstStyle/>
          <a:p>
            <a:fld id="{96859A62-C701-41D8-ACBB-DF86A7A9093E}" type="datetimeFigureOut">
              <a:rPr lang="en-US" smtClean="0"/>
              <a:t>5/15/2022</a:t>
            </a:fld>
            <a:endParaRPr lang="en-US"/>
          </a:p>
        </p:txBody>
      </p:sp>
      <p:sp>
        <p:nvSpPr>
          <p:cNvPr id="6" name="Footer Placeholder 5">
            <a:extLst>
              <a:ext uri="{FF2B5EF4-FFF2-40B4-BE49-F238E27FC236}">
                <a16:creationId xmlns:a16="http://schemas.microsoft.com/office/drawing/2014/main" id="{A035945D-BF73-42E1-BDA8-D3A712FFE6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EACEE8-E350-4177-B244-272F2184A91E}"/>
              </a:ext>
            </a:extLst>
          </p:cNvPr>
          <p:cNvSpPr>
            <a:spLocks noGrp="1"/>
          </p:cNvSpPr>
          <p:nvPr>
            <p:ph type="sldNum" sz="quarter" idx="12"/>
          </p:nvPr>
        </p:nvSpPr>
        <p:spPr/>
        <p:txBody>
          <a:bodyPr/>
          <a:lstStyle/>
          <a:p>
            <a:fld id="{BE7A7E90-73D9-4C1C-B9A1-A648122A9B3F}" type="slidenum">
              <a:rPr lang="en-US" smtClean="0"/>
              <a:t>‹#›</a:t>
            </a:fld>
            <a:endParaRPr lang="en-US"/>
          </a:p>
        </p:txBody>
      </p:sp>
    </p:spTree>
    <p:extLst>
      <p:ext uri="{BB962C8B-B14F-4D97-AF65-F5344CB8AC3E}">
        <p14:creationId xmlns:p14="http://schemas.microsoft.com/office/powerpoint/2010/main" val="4016675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1611BE-FC21-4F7C-B042-2F3EBE4F30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165038-7665-4661-9FC4-0B9C49F055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AF37CE-F470-4D4B-B5E6-3E2881CAA1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59A62-C701-41D8-ACBB-DF86A7A9093E}" type="datetimeFigureOut">
              <a:rPr lang="en-US" smtClean="0"/>
              <a:t>5/15/2022</a:t>
            </a:fld>
            <a:endParaRPr lang="en-US"/>
          </a:p>
        </p:txBody>
      </p:sp>
      <p:sp>
        <p:nvSpPr>
          <p:cNvPr id="5" name="Footer Placeholder 4">
            <a:extLst>
              <a:ext uri="{FF2B5EF4-FFF2-40B4-BE49-F238E27FC236}">
                <a16:creationId xmlns:a16="http://schemas.microsoft.com/office/drawing/2014/main" id="{6A4EB241-F130-4AE1-BC36-424BAC683D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45ACEB-CF90-4B07-8237-ABEF440C72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A7E90-73D9-4C1C-B9A1-A648122A9B3F}" type="slidenum">
              <a:rPr lang="en-US" smtClean="0"/>
              <a:t>‹#›</a:t>
            </a:fld>
            <a:endParaRPr lang="en-US"/>
          </a:p>
        </p:txBody>
      </p:sp>
    </p:spTree>
    <p:extLst>
      <p:ext uri="{BB962C8B-B14F-4D97-AF65-F5344CB8AC3E}">
        <p14:creationId xmlns:p14="http://schemas.microsoft.com/office/powerpoint/2010/main" val="3058797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834EC040-B6E3-484E-BB57-08A56E767546}"/>
              </a:ext>
            </a:extLst>
          </p:cNvPr>
          <p:cNvSpPr>
            <a:spLocks noGrp="1"/>
          </p:cNvSpPr>
          <p:nvPr>
            <p:ph type="subTitle" idx="1"/>
          </p:nvPr>
        </p:nvSpPr>
        <p:spPr>
          <a:xfrm>
            <a:off x="4439633" y="4518923"/>
            <a:ext cx="3312734" cy="1141851"/>
          </a:xfrm>
          <a:noFill/>
        </p:spPr>
        <p:txBody>
          <a:bodyPr>
            <a:normAutofit/>
          </a:bodyPr>
          <a:lstStyle/>
          <a:p>
            <a:r>
              <a:rPr lang="en-US" sz="2000">
                <a:solidFill>
                  <a:srgbClr val="080808"/>
                </a:solidFill>
              </a:rPr>
              <a:t>DR. Arwa Rawashdeh </a:t>
            </a:r>
          </a:p>
        </p:txBody>
      </p:sp>
      <p:sp>
        <p:nvSpPr>
          <p:cNvPr id="2" name="Title 1">
            <a:extLst>
              <a:ext uri="{FF2B5EF4-FFF2-40B4-BE49-F238E27FC236}">
                <a16:creationId xmlns:a16="http://schemas.microsoft.com/office/drawing/2014/main" id="{87CBEB6D-900B-4CAF-9313-CF5336B00EB0}"/>
              </a:ext>
            </a:extLst>
          </p:cNvPr>
          <p:cNvSpPr>
            <a:spLocks noGrp="1"/>
          </p:cNvSpPr>
          <p:nvPr>
            <p:ph type="ctrTitle"/>
          </p:nvPr>
        </p:nvSpPr>
        <p:spPr>
          <a:xfrm>
            <a:off x="3204642" y="2353641"/>
            <a:ext cx="5782716" cy="2150719"/>
          </a:xfrm>
          <a:noFill/>
        </p:spPr>
        <p:txBody>
          <a:bodyPr anchor="ctr">
            <a:normAutofit/>
          </a:bodyPr>
          <a:lstStyle/>
          <a:p>
            <a:r>
              <a:rPr lang="en-US" sz="3600" dirty="0">
                <a:solidFill>
                  <a:srgbClr val="080808"/>
                </a:solidFill>
              </a:rPr>
              <a:t>Vascular system and arterial blood pressure </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584854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032B1E8-BC40-4380-97A6-14C0320AE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82BEABD9-E1ED-49C7-8734-5494C88E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4782312"/>
            <a:ext cx="11548872" cy="1755648"/>
          </a:xfrm>
          <a:prstGeom prst="rect">
            <a:avLst/>
          </a:prstGeom>
          <a:solidFill>
            <a:schemeClr val="tx1">
              <a:alpha val="93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146" name="Picture 2">
            <a:extLst>
              <a:ext uri="{FF2B5EF4-FFF2-40B4-BE49-F238E27FC236}">
                <a16:creationId xmlns:a16="http://schemas.microsoft.com/office/drawing/2014/main" id="{DB005DEC-C349-4AC5-B5CD-72CF4DC5A2D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33985" y="453508"/>
            <a:ext cx="5212080" cy="3915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
            <a:extLst>
              <a:ext uri="{FF2B5EF4-FFF2-40B4-BE49-F238E27FC236}">
                <a16:creationId xmlns:a16="http://schemas.microsoft.com/office/drawing/2014/main" id="{639EC886-AA4D-437C-89C3-0F0601606B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5813" b="30731"/>
          <a:stretch>
            <a:fillRect/>
          </a:stretch>
        </p:blipFill>
        <p:spPr bwMode="auto">
          <a:xfrm>
            <a:off x="6345935" y="1560520"/>
            <a:ext cx="5212080" cy="170155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7" name="Straight Connector 76">
            <a:extLst>
              <a:ext uri="{FF2B5EF4-FFF2-40B4-BE49-F238E27FC236}">
                <a16:creationId xmlns:a16="http://schemas.microsoft.com/office/drawing/2014/main" id="{17341211-05E5-4FDD-98B1-F551CD0EAE1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059936" y="5239512"/>
            <a:ext cx="0" cy="914400"/>
          </a:xfrm>
          <a:prstGeom prst="line">
            <a:avLst/>
          </a:prstGeom>
          <a:ln w="19050">
            <a:solidFill>
              <a:schemeClr val="bg1">
                <a:alpha val="70000"/>
              </a:schemeClr>
            </a:solidFill>
          </a:ln>
        </p:spPr>
        <p:style>
          <a:lnRef idx="1">
            <a:schemeClr val="accent1"/>
          </a:lnRef>
          <a:fillRef idx="0">
            <a:schemeClr val="accent1"/>
          </a:fillRef>
          <a:effectRef idx="0">
            <a:schemeClr val="accent1"/>
          </a:effectRef>
          <a:fontRef idx="minor">
            <a:schemeClr val="tx1"/>
          </a:fontRef>
        </p:style>
      </p:cxnSp>
      <p:sp>
        <p:nvSpPr>
          <p:cNvPr id="6148" name="Rectangle 3">
            <a:extLst>
              <a:ext uri="{FF2B5EF4-FFF2-40B4-BE49-F238E27FC236}">
                <a16:creationId xmlns:a16="http://schemas.microsoft.com/office/drawing/2014/main" id="{205DCEC3-A338-4A18-A6E9-8B2BBADBB189}"/>
              </a:ext>
            </a:extLst>
          </p:cNvPr>
          <p:cNvSpPr>
            <a:spLocks noChangeArrowheads="1"/>
          </p:cNvSpPr>
          <p:nvPr/>
        </p:nvSpPr>
        <p:spPr bwMode="auto">
          <a:xfrm>
            <a:off x="4379976" y="5010912"/>
            <a:ext cx="6976872" cy="134416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marL="176213" indent="-1762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228600" eaLnBrk="1" hangingPunct="1">
              <a:lnSpc>
                <a:spcPct val="90000"/>
              </a:lnSpc>
              <a:spcBef>
                <a:spcPct val="50000"/>
              </a:spcBef>
              <a:buFont typeface="Arial" panose="020B0604020202020204" pitchFamily="34" charset="0"/>
              <a:buChar char="•"/>
            </a:pPr>
            <a:r>
              <a:rPr lang="en-US" altLang="en-US" sz="1700">
                <a:solidFill>
                  <a:schemeClr val="bg1"/>
                </a:solidFill>
                <a:latin typeface="+mn-lt"/>
                <a:cs typeface="+mn-cs"/>
              </a:rPr>
              <a:t>Blood flows down a pressure gradient</a:t>
            </a:r>
          </a:p>
          <a:p>
            <a:pPr indent="-228600" eaLnBrk="1" hangingPunct="1">
              <a:lnSpc>
                <a:spcPct val="90000"/>
              </a:lnSpc>
              <a:spcBef>
                <a:spcPct val="50000"/>
              </a:spcBef>
              <a:buFont typeface="Arial" panose="020B0604020202020204" pitchFamily="34" charset="0"/>
              <a:buChar char="•"/>
            </a:pPr>
            <a:r>
              <a:rPr lang="en-US" altLang="en-US" sz="1700">
                <a:solidFill>
                  <a:schemeClr val="bg1"/>
                </a:solidFill>
                <a:latin typeface="+mn-lt"/>
                <a:cs typeface="+mn-cs"/>
              </a:rPr>
              <a:t>The absolute value of the pressure is not important to flow, but the difference in pressure (DP or gradient) is important to determining flow.</a:t>
            </a:r>
          </a:p>
        </p:txBody>
      </p:sp>
    </p:spTree>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FBACE-527A-4026-AD3B-F135E98D35B3}"/>
              </a:ext>
            </a:extLst>
          </p:cNvPr>
          <p:cNvSpPr>
            <a:spLocks noGrp="1"/>
          </p:cNvSpPr>
          <p:nvPr>
            <p:ph type="title"/>
          </p:nvPr>
        </p:nvSpPr>
        <p:spPr>
          <a:xfrm>
            <a:off x="784977" y="247592"/>
            <a:ext cx="9720072" cy="652740"/>
          </a:xfrm>
        </p:spPr>
        <p:txBody>
          <a:bodyPr>
            <a:normAutofit/>
          </a:bodyPr>
          <a:lstStyle/>
          <a:p>
            <a:r>
              <a:rPr lang="en-US" sz="3200" dirty="0"/>
              <a:t>Perfusion pressure </a:t>
            </a:r>
          </a:p>
        </p:txBody>
      </p:sp>
      <p:sp>
        <p:nvSpPr>
          <p:cNvPr id="3" name="Content Placeholder 2">
            <a:extLst>
              <a:ext uri="{FF2B5EF4-FFF2-40B4-BE49-F238E27FC236}">
                <a16:creationId xmlns:a16="http://schemas.microsoft.com/office/drawing/2014/main" id="{6717646D-6929-4A36-A0CC-4E2814FA0551}"/>
              </a:ext>
            </a:extLst>
          </p:cNvPr>
          <p:cNvSpPr>
            <a:spLocks noGrp="1"/>
          </p:cNvSpPr>
          <p:nvPr>
            <p:ph idx="1"/>
          </p:nvPr>
        </p:nvSpPr>
        <p:spPr>
          <a:xfrm>
            <a:off x="489556" y="900332"/>
            <a:ext cx="9720073" cy="5957667"/>
          </a:xfrm>
        </p:spPr>
        <p:txBody>
          <a:bodyPr>
            <a:noAutofit/>
          </a:bodyPr>
          <a:lstStyle/>
          <a:p>
            <a:r>
              <a:rPr lang="en-US" sz="1600" b="1" dirty="0">
                <a:solidFill>
                  <a:srgbClr val="0070C0"/>
                </a:solidFill>
              </a:rPr>
              <a:t>Perfusion pressure (∆p) = Mean arterial pressure (MAP) – the central venous pressure(CVP) </a:t>
            </a:r>
          </a:p>
          <a:p>
            <a:r>
              <a:rPr lang="en-US" sz="1600" i="1" dirty="0"/>
              <a:t>The central venous pressure (CVP) determines the right atrial pressure (RAP)</a:t>
            </a:r>
          </a:p>
          <a:p>
            <a:r>
              <a:rPr lang="en-US" sz="1600" i="1" dirty="0"/>
              <a:t>The volume of blood pumped toward heart is your central venous pressure and the venous pressure affect your right atrium pressure and it is about 3-8mmHg; it is small we don’t even consider it often </a:t>
            </a:r>
          </a:p>
          <a:p>
            <a:r>
              <a:rPr lang="en-US" sz="1600" i="1" dirty="0"/>
              <a:t>So what we say that the </a:t>
            </a:r>
          </a:p>
          <a:p>
            <a:r>
              <a:rPr lang="en-US" sz="1600" i="1" dirty="0"/>
              <a:t>(</a:t>
            </a:r>
            <a:r>
              <a:rPr lang="en-US" sz="1600" b="1" i="1" dirty="0"/>
              <a:t>∆p</a:t>
            </a:r>
            <a:r>
              <a:rPr lang="en-US" sz="1600" i="1" dirty="0"/>
              <a:t>) = Mean arterial pressure (MAP) what does that mean???</a:t>
            </a:r>
          </a:p>
          <a:p>
            <a:pPr marL="0" indent="0">
              <a:buNone/>
            </a:pPr>
            <a:r>
              <a:rPr lang="en-US" sz="1600" b="1" i="1" dirty="0"/>
              <a:t>Systolic pressure </a:t>
            </a:r>
          </a:p>
          <a:p>
            <a:r>
              <a:rPr lang="en-US" sz="1600" i="1" dirty="0"/>
              <a:t>When ever the heart contracting it pumping the blood outside the heart ; the force at which we are trying to push the blood out of the heart and into the actual major arteries is the systolic pressure (left ventricles to aorta ) and on average it is a bout 120mmHg </a:t>
            </a:r>
          </a:p>
          <a:p>
            <a:r>
              <a:rPr lang="en-US" sz="1600" i="1" dirty="0"/>
              <a:t>When ever the blood comes into the aorta it stretches the wall of the aorta so the wall of the aorta is going to be stretched now this is not that is stretching the walls is  the systolic pressure but what happens is eventually; the actual aorta is very elastic and wants to recoil and squeeze the blood downwards or upwards to the head and the neck</a:t>
            </a:r>
          </a:p>
          <a:p>
            <a:pPr marL="0" indent="0">
              <a:buNone/>
            </a:pPr>
            <a:r>
              <a:rPr lang="en-US" sz="1600" b="1" i="1" dirty="0"/>
              <a:t>Diastolic blood pressure </a:t>
            </a:r>
          </a:p>
          <a:p>
            <a:r>
              <a:rPr lang="en-US" sz="1600" i="1" dirty="0"/>
              <a:t>Whenever the aorta is coming back to it is natural size the point when is relaxing and going back to its normal size original size ; this is called the diastolic blood pressure and on average it is about 80mmHg </a:t>
            </a:r>
          </a:p>
        </p:txBody>
      </p:sp>
    </p:spTree>
    <p:extLst>
      <p:ext uri="{BB962C8B-B14F-4D97-AF65-F5344CB8AC3E}">
        <p14:creationId xmlns:p14="http://schemas.microsoft.com/office/powerpoint/2010/main" val="3899909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9CB6-A357-4630-BA1A-3A2EE5E3E406}"/>
              </a:ext>
            </a:extLst>
          </p:cNvPr>
          <p:cNvSpPr>
            <a:spLocks noGrp="1"/>
          </p:cNvSpPr>
          <p:nvPr>
            <p:ph type="title"/>
          </p:nvPr>
        </p:nvSpPr>
        <p:spPr>
          <a:xfrm>
            <a:off x="1024127" y="0"/>
            <a:ext cx="9720072" cy="1088839"/>
          </a:xfrm>
        </p:spPr>
        <p:txBody>
          <a:bodyPr>
            <a:normAutofit/>
          </a:bodyPr>
          <a:lstStyle/>
          <a:p>
            <a:r>
              <a:rPr lang="en-US" sz="3200" dirty="0"/>
              <a:t>Mean arterial blood pressure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F0375-C10F-4562-B6F3-4B5656C2924A}"/>
                  </a:ext>
                </a:extLst>
              </p:cNvPr>
              <p:cNvSpPr>
                <a:spLocks noGrp="1"/>
              </p:cNvSpPr>
              <p:nvPr>
                <p:ph idx="1"/>
              </p:nvPr>
            </p:nvSpPr>
            <p:spPr>
              <a:xfrm>
                <a:off x="1024127" y="1088839"/>
                <a:ext cx="9720073" cy="5649586"/>
              </a:xfrm>
            </p:spPr>
            <p:txBody>
              <a:bodyPr>
                <a:normAutofit fontScale="62500" lnSpcReduction="20000"/>
              </a:bodyPr>
              <a:lstStyle/>
              <a:p>
                <a14:m>
                  <m:oMath xmlns:m="http://schemas.openxmlformats.org/officeDocument/2006/math">
                    <m:r>
                      <a:rPr lang="en-US" sz="2900" b="1" i="1" dirty="0" smtClean="0">
                        <a:solidFill>
                          <a:srgbClr val="002060"/>
                        </a:solidFill>
                        <a:latin typeface="Cambria Math" panose="02040503050406030204" pitchFamily="18" charset="0"/>
                      </a:rPr>
                      <m:t>𝑴𝑨𝑷</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𝒅𝒊𝒂𝒔𝒕𝒐𝒍𝒊𝒄</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𝟏</m:t>
                    </m:r>
                    <m:r>
                      <a:rPr lang="en-US" sz="2900" b="1" i="1" dirty="0" smtClean="0">
                        <a:solidFill>
                          <a:srgbClr val="002060"/>
                        </a:solidFill>
                        <a:latin typeface="Cambria Math" panose="02040503050406030204" pitchFamily="18" charset="0"/>
                      </a:rPr>
                      <m:t>/</m:t>
                    </m:r>
                    <m:r>
                      <a:rPr lang="en-US" sz="2900" b="1" i="1" dirty="0" smtClean="0">
                        <a:solidFill>
                          <a:srgbClr val="002060"/>
                        </a:solidFill>
                        <a:latin typeface="Cambria Math" panose="02040503050406030204" pitchFamily="18" charset="0"/>
                      </a:rPr>
                      <m:t>𝟑</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𝒑𝒖𝒍𝒔𝒆</m:t>
                    </m:r>
                    <m:r>
                      <a:rPr lang="en-US" sz="2900" b="1" i="1" dirty="0" smtClean="0">
                        <a:solidFill>
                          <a:srgbClr val="002060"/>
                        </a:solidFill>
                        <a:latin typeface="Cambria Math" panose="02040503050406030204" pitchFamily="18" charset="0"/>
                      </a:rPr>
                      <m:t> </m:t>
                    </m:r>
                    <m:r>
                      <a:rPr lang="en-US" sz="2900" b="1" i="1" dirty="0" smtClean="0">
                        <a:solidFill>
                          <a:srgbClr val="002060"/>
                        </a:solidFill>
                        <a:latin typeface="Cambria Math" panose="02040503050406030204" pitchFamily="18" charset="0"/>
                      </a:rPr>
                      <m:t>𝒑𝒓𝒆𝒔𝒔𝒖𝒓𝒆</m:t>
                    </m:r>
                    <m:r>
                      <a:rPr lang="en-US" sz="2900" b="1" i="1" dirty="0" smtClean="0">
                        <a:solidFill>
                          <a:srgbClr val="002060"/>
                        </a:solidFill>
                        <a:latin typeface="Cambria Math" panose="02040503050406030204" pitchFamily="18" charset="0"/>
                      </a:rPr>
                      <m:t> = </m:t>
                    </m:r>
                    <m:r>
                      <a:rPr lang="en-US" sz="2900" b="1" i="1" dirty="0" smtClean="0">
                        <a:solidFill>
                          <a:srgbClr val="002060"/>
                        </a:solidFill>
                        <a:latin typeface="Cambria Math" panose="02040503050406030204" pitchFamily="18" charset="0"/>
                      </a:rPr>
                      <m:t>𝟗𝟑</m:t>
                    </m:r>
                    <m:r>
                      <a:rPr lang="en-US" sz="2900" b="1" i="1" dirty="0" smtClean="0">
                        <a:solidFill>
                          <a:srgbClr val="002060"/>
                        </a:solidFill>
                        <a:latin typeface="Cambria Math" panose="02040503050406030204" pitchFamily="18" charset="0"/>
                      </a:rPr>
                      <m:t>𝒎𝒎𝑯𝒈</m:t>
                    </m:r>
                    <m:r>
                      <a:rPr lang="en-US" sz="2900" b="1" i="1" dirty="0" smtClean="0">
                        <a:solidFill>
                          <a:srgbClr val="002060"/>
                        </a:solidFill>
                        <a:latin typeface="Cambria Math" panose="02040503050406030204" pitchFamily="18" charset="0"/>
                      </a:rPr>
                      <m:t> </m:t>
                    </m:r>
                  </m:oMath>
                </a14:m>
                <a:endParaRPr lang="en-US" sz="2900" b="1" dirty="0">
                  <a:solidFill>
                    <a:srgbClr val="002060"/>
                  </a:solidFill>
                </a:endParaRPr>
              </a:p>
              <a:p>
                <a:endParaRPr lang="en-US" dirty="0"/>
              </a:p>
              <a:p>
                <a:r>
                  <a:rPr lang="en-US" sz="3200" b="1" i="1" dirty="0"/>
                  <a:t>Pulse pressure </a:t>
                </a:r>
              </a:p>
              <a:p>
                <a:r>
                  <a:rPr lang="en-US" sz="3200" i="1" dirty="0"/>
                  <a:t>The difference between systolic and diastolic pressure which is 40mmHg on average </a:t>
                </a:r>
              </a:p>
              <a:p>
                <a:pPr>
                  <a:buFont typeface="Wingdings" panose="05000000000000000000" pitchFamily="2" charset="2"/>
                  <a:buChar char="q"/>
                </a:pPr>
                <a:endParaRPr lang="en-US" sz="3200" i="1" dirty="0"/>
              </a:p>
              <a:p>
                <a:pPr>
                  <a:buFont typeface="Wingdings" panose="05000000000000000000" pitchFamily="2" charset="2"/>
                  <a:buChar char="q"/>
                </a:pPr>
                <a:r>
                  <a:rPr lang="en-US" sz="3200" i="1" dirty="0"/>
                  <a:t>To calculate a mean arterial pressure, double the diastolic blood pressure and add the sum to the systolic blood pressure. Then divide by 3. For example, if a patient’s blood pressure is 83 mm Hg/50 mm Hg, his MAP would be 61 mm Hg. Here are the steps for this calculation:</a:t>
                </a:r>
              </a:p>
              <a:p>
                <a:endParaRPr lang="en-US" sz="3200" i="1" dirty="0"/>
              </a:p>
              <a:p>
                <a:r>
                  <a:rPr lang="en-US" sz="3600" b="1" i="1" dirty="0">
                    <a:solidFill>
                      <a:srgbClr val="002060"/>
                    </a:solidFill>
                    <a:latin typeface="+mj-lt"/>
                  </a:rPr>
                  <a:t>MAP = </a:t>
                </a:r>
                <a:r>
                  <a:rPr lang="en-US" sz="3600" b="1" i="1" u="sng" dirty="0">
                    <a:solidFill>
                      <a:srgbClr val="002060"/>
                    </a:solidFill>
                    <a:latin typeface="+mj-lt"/>
                  </a:rPr>
                  <a:t>SBP + 2 (DBP)</a:t>
                </a:r>
                <a:endParaRPr lang="en-US" sz="3600" b="1" i="1" u="sng" dirty="0">
                  <a:solidFill>
                    <a:srgbClr val="002060"/>
                  </a:solidFill>
                </a:endParaRPr>
              </a:p>
              <a:p>
                <a:r>
                  <a:rPr lang="en-US" sz="3600" b="1" i="1" dirty="0">
                    <a:solidFill>
                      <a:srgbClr val="002060"/>
                    </a:solidFill>
                    <a:latin typeface="+mj-lt"/>
                  </a:rPr>
                  <a:t>             3</a:t>
                </a:r>
                <a:endParaRPr lang="en-US" sz="3600" b="1" i="1" dirty="0">
                  <a:solidFill>
                    <a:srgbClr val="002060"/>
                  </a:solidFill>
                </a:endParaRPr>
              </a:p>
              <a:p>
                <a:pPr marL="0" indent="0">
                  <a:buNone/>
                </a:pPr>
                <a:r>
                  <a:rPr lang="en-US" sz="3200" i="1" dirty="0"/>
                  <a:t>the ventricles spend approximately one-third (1/3) of their time in systole, and two-thirds (2/3) in diastole</a:t>
                </a:r>
              </a:p>
              <a:p>
                <a:endParaRPr lang="en-US" sz="3200" i="1" dirty="0"/>
              </a:p>
              <a:p>
                <a:r>
                  <a:rPr lang="en-US" sz="3200" b="1" i="1" dirty="0">
                    <a:solidFill>
                      <a:srgbClr val="002060"/>
                    </a:solidFill>
                  </a:rPr>
                  <a:t>It is so important because it determines the actual pressure by which will propel the substances out of the capillary beds into the tissues </a:t>
                </a:r>
              </a:p>
              <a:p>
                <a:pPr marL="0" indent="0">
                  <a:buNone/>
                </a:pPr>
                <a:endParaRPr lang="en-US" sz="3200" i="1" dirty="0"/>
              </a:p>
              <a:p>
                <a:endParaRPr lang="en-US" dirty="0"/>
              </a:p>
            </p:txBody>
          </p:sp>
        </mc:Choice>
        <mc:Fallback xmlns="">
          <p:sp>
            <p:nvSpPr>
              <p:cNvPr id="3" name="Content Placeholder 2">
                <a:extLst>
                  <a:ext uri="{FF2B5EF4-FFF2-40B4-BE49-F238E27FC236}">
                    <a16:creationId xmlns:a16="http://schemas.microsoft.com/office/drawing/2014/main" id="{EA2F0375-C10F-4562-B6F3-4B5656C2924A}"/>
                  </a:ext>
                </a:extLst>
              </p:cNvPr>
              <p:cNvSpPr>
                <a:spLocks noGrp="1" noRot="1" noChangeAspect="1" noMove="1" noResize="1" noEditPoints="1" noAdjustHandles="1" noChangeArrowheads="1" noChangeShapeType="1" noTextEdit="1"/>
              </p:cNvSpPr>
              <p:nvPr>
                <p:ph idx="1"/>
              </p:nvPr>
            </p:nvSpPr>
            <p:spPr>
              <a:xfrm>
                <a:off x="1024127" y="1088839"/>
                <a:ext cx="9720073" cy="5649586"/>
              </a:xfrm>
              <a:blipFill>
                <a:blip r:embed="rId2"/>
                <a:stretch>
                  <a:fillRect l="-752" t="-756" r="-1129"/>
                </a:stretch>
              </a:blipFill>
            </p:spPr>
            <p:txBody>
              <a:bodyPr/>
              <a:lstStyle/>
              <a:p>
                <a:r>
                  <a:rPr lang="en-US">
                    <a:noFill/>
                  </a:rPr>
                  <a:t> </a:t>
                </a:r>
              </a:p>
            </p:txBody>
          </p:sp>
        </mc:Fallback>
      </mc:AlternateContent>
    </p:spTree>
    <p:extLst>
      <p:ext uri="{BB962C8B-B14F-4D97-AF65-F5344CB8AC3E}">
        <p14:creationId xmlns:p14="http://schemas.microsoft.com/office/powerpoint/2010/main" val="4131814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714D8-F24D-40B9-8135-BA07F341A5A8}"/>
              </a:ext>
            </a:extLst>
          </p:cNvPr>
          <p:cNvSpPr>
            <a:spLocks noGrp="1"/>
          </p:cNvSpPr>
          <p:nvPr>
            <p:ph type="title"/>
          </p:nvPr>
        </p:nvSpPr>
        <p:spPr>
          <a:xfrm>
            <a:off x="1057192" y="225139"/>
            <a:ext cx="4431792" cy="1499616"/>
          </a:xfrm>
        </p:spPr>
        <p:txBody>
          <a:bodyPr>
            <a:normAutofit/>
          </a:bodyPr>
          <a:lstStyle/>
          <a:p>
            <a:r>
              <a:rPr lang="en-US" sz="3200" dirty="0"/>
              <a:t>Cross –sectional area and velocity </a:t>
            </a:r>
          </a:p>
        </p:txBody>
      </p:sp>
      <p:sp>
        <p:nvSpPr>
          <p:cNvPr id="3" name="Content Placeholder 2">
            <a:extLst>
              <a:ext uri="{FF2B5EF4-FFF2-40B4-BE49-F238E27FC236}">
                <a16:creationId xmlns:a16="http://schemas.microsoft.com/office/drawing/2014/main" id="{88BADDD5-5FBB-4014-A64C-EC391898D7C0}"/>
              </a:ext>
            </a:extLst>
          </p:cNvPr>
          <p:cNvSpPr>
            <a:spLocks noGrp="1"/>
          </p:cNvSpPr>
          <p:nvPr>
            <p:ph idx="1"/>
          </p:nvPr>
        </p:nvSpPr>
        <p:spPr>
          <a:xfrm>
            <a:off x="478302" y="1832371"/>
            <a:ext cx="5331653" cy="4248441"/>
          </a:xfrm>
        </p:spPr>
        <p:txBody>
          <a:bodyPr>
            <a:normAutofit fontScale="77500" lnSpcReduction="20000"/>
          </a:bodyPr>
          <a:lstStyle/>
          <a:p>
            <a:pPr>
              <a:buFont typeface="Arial" panose="020B0604020202020204" pitchFamily="34" charset="0"/>
              <a:buChar char="•"/>
            </a:pPr>
            <a:r>
              <a:rPr lang="en-US" i="1" dirty="0"/>
              <a:t>This big one here is aorta (1) then the aorta splits it gives off arteries (2) then arterial branches (3)  and then capillary branches  ten to hundred per capillary bed (4) and after drain from the capillary bed then they go to what called venules (5) and from the venules they come eventually into the veins (6) and again to vena cava system</a:t>
            </a:r>
          </a:p>
          <a:p>
            <a:pPr>
              <a:buFont typeface="Arial" panose="020B0604020202020204" pitchFamily="34" charset="0"/>
              <a:buChar char="•"/>
            </a:pPr>
            <a:r>
              <a:rPr lang="en-US" i="1" dirty="0"/>
              <a:t> compare the cross sectional are the capillary and cross-sectional area aorta  and velocity</a:t>
            </a:r>
          </a:p>
          <a:p>
            <a:pPr>
              <a:buFont typeface="Arial" panose="020B0604020202020204" pitchFamily="34" charset="0"/>
              <a:buChar char="•"/>
            </a:pPr>
            <a:r>
              <a:rPr lang="en-US" i="1" dirty="0"/>
              <a:t>As you increase the cross-sectional area the velocity decrease </a:t>
            </a:r>
          </a:p>
          <a:p>
            <a:pPr>
              <a:buFont typeface="Arial" panose="020B0604020202020204" pitchFamily="34" charset="0"/>
              <a:buChar char="•"/>
            </a:pPr>
            <a:r>
              <a:rPr lang="en-US" i="1" dirty="0"/>
              <a:t>The velocity is the slowest in the capillaries and faster in the aorta  </a:t>
            </a:r>
          </a:p>
        </p:txBody>
      </p:sp>
      <p:pic>
        <p:nvPicPr>
          <p:cNvPr id="5" name="Picture 4">
            <a:extLst>
              <a:ext uri="{FF2B5EF4-FFF2-40B4-BE49-F238E27FC236}">
                <a16:creationId xmlns:a16="http://schemas.microsoft.com/office/drawing/2014/main" id="{06B73888-6DCD-4D04-90AD-43FDF332EED8}"/>
              </a:ext>
            </a:extLst>
          </p:cNvPr>
          <p:cNvPicPr>
            <a:picLocks noChangeAspect="1"/>
          </p:cNvPicPr>
          <p:nvPr/>
        </p:nvPicPr>
        <p:blipFill>
          <a:blip r:embed="rId2"/>
          <a:stretch>
            <a:fillRect/>
          </a:stretch>
        </p:blipFill>
        <p:spPr>
          <a:xfrm>
            <a:off x="6096000" y="1674111"/>
            <a:ext cx="5455921" cy="4248442"/>
          </a:xfrm>
          <a:prstGeom prst="rect">
            <a:avLst/>
          </a:prstGeom>
        </p:spPr>
      </p:pic>
      <p:sp>
        <p:nvSpPr>
          <p:cNvPr id="6" name="TextBox 5">
            <a:extLst>
              <a:ext uri="{FF2B5EF4-FFF2-40B4-BE49-F238E27FC236}">
                <a16:creationId xmlns:a16="http://schemas.microsoft.com/office/drawing/2014/main" id="{B58F9816-7F8D-40B1-8532-0848F35EC6FE}"/>
              </a:ext>
            </a:extLst>
          </p:cNvPr>
          <p:cNvSpPr txBox="1"/>
          <p:nvPr/>
        </p:nvSpPr>
        <p:spPr>
          <a:xfrm>
            <a:off x="6471138" y="3429000"/>
            <a:ext cx="23915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7" name="TextBox 6">
            <a:extLst>
              <a:ext uri="{FF2B5EF4-FFF2-40B4-BE49-F238E27FC236}">
                <a16:creationId xmlns:a16="http://schemas.microsoft.com/office/drawing/2014/main" id="{2753DDCE-1C4A-42DF-B325-F34CDF094EF6}"/>
              </a:ext>
            </a:extLst>
          </p:cNvPr>
          <p:cNvSpPr txBox="1"/>
          <p:nvPr/>
        </p:nvSpPr>
        <p:spPr>
          <a:xfrm>
            <a:off x="7371471" y="3244334"/>
            <a:ext cx="239151"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cxnSp>
        <p:nvCxnSpPr>
          <p:cNvPr id="9" name="Straight Arrow Connector 8">
            <a:extLst>
              <a:ext uri="{FF2B5EF4-FFF2-40B4-BE49-F238E27FC236}">
                <a16:creationId xmlns:a16="http://schemas.microsoft.com/office/drawing/2014/main" id="{7FA30738-C720-4B57-BD66-6251DD373347}"/>
              </a:ext>
            </a:extLst>
          </p:cNvPr>
          <p:cNvCxnSpPr>
            <a:cxnSpLocks/>
          </p:cNvCxnSpPr>
          <p:nvPr/>
        </p:nvCxnSpPr>
        <p:spPr>
          <a:xfrm>
            <a:off x="7491044" y="3043869"/>
            <a:ext cx="0" cy="16406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8BAB586-D9FC-4F72-98DE-C56BD20E88BE}"/>
              </a:ext>
            </a:extLst>
          </p:cNvPr>
          <p:cNvCxnSpPr>
            <a:cxnSpLocks/>
          </p:cNvCxnSpPr>
          <p:nvPr/>
        </p:nvCxnSpPr>
        <p:spPr>
          <a:xfrm>
            <a:off x="6893169" y="3613666"/>
            <a:ext cx="0" cy="4518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6355EBA3-AC5D-4C5F-A534-BAE78C686C22}"/>
              </a:ext>
            </a:extLst>
          </p:cNvPr>
          <p:cNvCxnSpPr>
            <a:cxnSpLocks/>
          </p:cNvCxnSpPr>
          <p:nvPr/>
        </p:nvCxnSpPr>
        <p:spPr>
          <a:xfrm>
            <a:off x="8558524" y="2028454"/>
            <a:ext cx="0" cy="3539756"/>
          </a:xfrm>
          <a:prstGeom prst="straightConnector1">
            <a:avLst/>
          </a:prstGeom>
          <a:ln cap="sq" cmpd="tri">
            <a:solidFill>
              <a:schemeClr val="accent5"/>
            </a:solidFill>
            <a:headEnd w="lg" len="med"/>
            <a:tailEnd type="triangle"/>
          </a:ln>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B3D69F10-4665-4D64-8A5D-29DBD45FC7C3}"/>
              </a:ext>
            </a:extLst>
          </p:cNvPr>
          <p:cNvSpPr txBox="1"/>
          <p:nvPr/>
        </p:nvSpPr>
        <p:spPr>
          <a:xfrm>
            <a:off x="8276489" y="2062702"/>
            <a:ext cx="6098344"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cxnSp>
        <p:nvCxnSpPr>
          <p:cNvPr id="16" name="Straight Arrow Connector 15">
            <a:extLst>
              <a:ext uri="{FF2B5EF4-FFF2-40B4-BE49-F238E27FC236}">
                <a16:creationId xmlns:a16="http://schemas.microsoft.com/office/drawing/2014/main" id="{15E942BF-8CF2-4DC6-B8E6-CA02AB0086A7}"/>
              </a:ext>
            </a:extLst>
          </p:cNvPr>
          <p:cNvCxnSpPr>
            <a:cxnSpLocks/>
          </p:cNvCxnSpPr>
          <p:nvPr/>
        </p:nvCxnSpPr>
        <p:spPr>
          <a:xfrm>
            <a:off x="8963462" y="2028454"/>
            <a:ext cx="0" cy="35397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8715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6C050-FF51-4ADC-892A-177CF12AC959}"/>
              </a:ext>
            </a:extLst>
          </p:cNvPr>
          <p:cNvSpPr>
            <a:spLocks noGrp="1"/>
          </p:cNvSpPr>
          <p:nvPr>
            <p:ph type="title"/>
          </p:nvPr>
        </p:nvSpPr>
        <p:spPr>
          <a:xfrm>
            <a:off x="1010062" y="198354"/>
            <a:ext cx="4431792" cy="883451"/>
          </a:xfrm>
        </p:spPr>
        <p:txBody>
          <a:bodyPr>
            <a:noAutofit/>
          </a:bodyPr>
          <a:lstStyle/>
          <a:p>
            <a:r>
              <a:rPr lang="en-US" sz="3200" dirty="0"/>
              <a:t>Velocity and cross-sectional area </a:t>
            </a:r>
          </a:p>
        </p:txBody>
      </p:sp>
      <p:sp>
        <p:nvSpPr>
          <p:cNvPr id="3" name="Content Placeholder 2">
            <a:extLst>
              <a:ext uri="{FF2B5EF4-FFF2-40B4-BE49-F238E27FC236}">
                <a16:creationId xmlns:a16="http://schemas.microsoft.com/office/drawing/2014/main" id="{52A12BC0-4329-40E4-BAD3-538A4B82AB12}"/>
              </a:ext>
            </a:extLst>
          </p:cNvPr>
          <p:cNvSpPr>
            <a:spLocks noGrp="1"/>
          </p:cNvSpPr>
          <p:nvPr>
            <p:ph idx="1"/>
          </p:nvPr>
        </p:nvSpPr>
        <p:spPr>
          <a:xfrm>
            <a:off x="742929" y="1685308"/>
            <a:ext cx="4966058" cy="4717277"/>
          </a:xfrm>
        </p:spPr>
        <p:txBody>
          <a:bodyPr>
            <a:noAutofit/>
          </a:bodyPr>
          <a:lstStyle/>
          <a:p>
            <a:pPr>
              <a:buFont typeface="Arial" panose="020B0604020202020204" pitchFamily="34" charset="0"/>
              <a:buChar char="•"/>
            </a:pPr>
            <a:r>
              <a:rPr lang="en-US" sz="2400" dirty="0"/>
              <a:t>The cross-sectional area for the aorta is going to be very  small as you start to move toward arterioles to capillaries it is going to start rising </a:t>
            </a:r>
          </a:p>
          <a:p>
            <a:pPr>
              <a:buFont typeface="Arial" panose="020B0604020202020204" pitchFamily="34" charset="0"/>
              <a:buChar char="•"/>
            </a:pPr>
            <a:r>
              <a:rPr lang="en-US" sz="2400" dirty="0"/>
              <a:t>As you get towards the venules it starts decreasing again and comes back down</a:t>
            </a:r>
          </a:p>
          <a:p>
            <a:pPr>
              <a:buFont typeface="Arial" panose="020B0604020202020204" pitchFamily="34" charset="0"/>
              <a:buChar char="•"/>
            </a:pPr>
            <a:r>
              <a:rPr lang="en-US" sz="2400" dirty="0"/>
              <a:t>Once you hit the arterioles that's when the actual specifically the cross-sectional area increases  </a:t>
            </a:r>
          </a:p>
        </p:txBody>
      </p:sp>
      <p:pic>
        <p:nvPicPr>
          <p:cNvPr id="5" name="Picture 4">
            <a:extLst>
              <a:ext uri="{FF2B5EF4-FFF2-40B4-BE49-F238E27FC236}">
                <a16:creationId xmlns:a16="http://schemas.microsoft.com/office/drawing/2014/main" id="{B099CC19-7DE0-48D1-9211-7D80AA26D0ED}"/>
              </a:ext>
            </a:extLst>
          </p:cNvPr>
          <p:cNvPicPr>
            <a:picLocks noChangeAspect="1"/>
          </p:cNvPicPr>
          <p:nvPr/>
        </p:nvPicPr>
        <p:blipFill>
          <a:blip r:embed="rId2"/>
          <a:stretch>
            <a:fillRect/>
          </a:stretch>
        </p:blipFill>
        <p:spPr>
          <a:xfrm>
            <a:off x="6288258" y="1237957"/>
            <a:ext cx="5387927" cy="5134708"/>
          </a:xfrm>
          <a:prstGeom prst="rect">
            <a:avLst/>
          </a:prstGeom>
        </p:spPr>
      </p:pic>
      <p:sp>
        <p:nvSpPr>
          <p:cNvPr id="6" name="TextBox 5">
            <a:extLst>
              <a:ext uri="{FF2B5EF4-FFF2-40B4-BE49-F238E27FC236}">
                <a16:creationId xmlns:a16="http://schemas.microsoft.com/office/drawing/2014/main" id="{CD784850-A296-415B-B5B4-9385C0F37370}"/>
              </a:ext>
            </a:extLst>
          </p:cNvPr>
          <p:cNvSpPr txBox="1"/>
          <p:nvPr/>
        </p:nvSpPr>
        <p:spPr>
          <a:xfrm>
            <a:off x="7525908" y="6003333"/>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7" name="TextBox 6">
            <a:extLst>
              <a:ext uri="{FF2B5EF4-FFF2-40B4-BE49-F238E27FC236}">
                <a16:creationId xmlns:a16="http://schemas.microsoft.com/office/drawing/2014/main" id="{D50D0E2A-86D4-49DC-87D2-89DE301CCA78}"/>
              </a:ext>
            </a:extLst>
          </p:cNvPr>
          <p:cNvSpPr txBox="1"/>
          <p:nvPr/>
        </p:nvSpPr>
        <p:spPr>
          <a:xfrm>
            <a:off x="8135284" y="6003333"/>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a:t>
            </a:r>
          </a:p>
        </p:txBody>
      </p:sp>
      <p:sp>
        <p:nvSpPr>
          <p:cNvPr id="8" name="TextBox 7">
            <a:extLst>
              <a:ext uri="{FF2B5EF4-FFF2-40B4-BE49-F238E27FC236}">
                <a16:creationId xmlns:a16="http://schemas.microsoft.com/office/drawing/2014/main" id="{E19D0461-CF22-4EC7-88BB-CFB723C437EF}"/>
              </a:ext>
            </a:extLst>
          </p:cNvPr>
          <p:cNvSpPr txBox="1"/>
          <p:nvPr/>
        </p:nvSpPr>
        <p:spPr>
          <a:xfrm>
            <a:off x="8530615" y="6033254"/>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a:t>
            </a:r>
          </a:p>
        </p:txBody>
      </p:sp>
      <p:sp>
        <p:nvSpPr>
          <p:cNvPr id="9" name="TextBox 8">
            <a:extLst>
              <a:ext uri="{FF2B5EF4-FFF2-40B4-BE49-F238E27FC236}">
                <a16:creationId xmlns:a16="http://schemas.microsoft.com/office/drawing/2014/main" id="{D1919C78-FA15-41E0-8AE6-3D5F1FAA3F9D}"/>
              </a:ext>
            </a:extLst>
          </p:cNvPr>
          <p:cNvSpPr txBox="1"/>
          <p:nvPr/>
        </p:nvSpPr>
        <p:spPr>
          <a:xfrm>
            <a:off x="9020641" y="6217920"/>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a:t>
            </a:r>
          </a:p>
        </p:txBody>
      </p:sp>
      <p:sp>
        <p:nvSpPr>
          <p:cNvPr id="4" name="TextBox 3">
            <a:extLst>
              <a:ext uri="{FF2B5EF4-FFF2-40B4-BE49-F238E27FC236}">
                <a16:creationId xmlns:a16="http://schemas.microsoft.com/office/drawing/2014/main" id="{EAA47164-CD67-47AA-A39E-CDF1E89C6F5F}"/>
              </a:ext>
            </a:extLst>
          </p:cNvPr>
          <p:cNvSpPr txBox="1"/>
          <p:nvPr/>
        </p:nvSpPr>
        <p:spPr>
          <a:xfrm>
            <a:off x="9598324" y="6033254"/>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a:t>
            </a:r>
          </a:p>
        </p:txBody>
      </p:sp>
      <p:sp>
        <p:nvSpPr>
          <p:cNvPr id="10" name="TextBox 9">
            <a:extLst>
              <a:ext uri="{FF2B5EF4-FFF2-40B4-BE49-F238E27FC236}">
                <a16:creationId xmlns:a16="http://schemas.microsoft.com/office/drawing/2014/main" id="{86F57D2A-F262-4B39-8E58-B43E84377F3F}"/>
              </a:ext>
            </a:extLst>
          </p:cNvPr>
          <p:cNvSpPr txBox="1"/>
          <p:nvPr/>
        </p:nvSpPr>
        <p:spPr>
          <a:xfrm>
            <a:off x="9993655" y="6003333"/>
            <a:ext cx="31130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a:t>
            </a:r>
          </a:p>
        </p:txBody>
      </p:sp>
    </p:spTree>
    <p:extLst>
      <p:ext uri="{BB962C8B-B14F-4D97-AF65-F5344CB8AC3E}">
        <p14:creationId xmlns:p14="http://schemas.microsoft.com/office/powerpoint/2010/main" val="157966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4" name="Rectangle 7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5" name="Rectangle 7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4">
            <a:extLst>
              <a:ext uri="{FF2B5EF4-FFF2-40B4-BE49-F238E27FC236}">
                <a16:creationId xmlns:a16="http://schemas.microsoft.com/office/drawing/2014/main" id="{91980D57-250A-483B-8B2C-D1AEE0EB5269}"/>
              </a:ext>
            </a:extLst>
          </p:cNvPr>
          <p:cNvSpPr>
            <a:spLocks noChangeArrowheads="1"/>
          </p:cNvSpPr>
          <p:nvPr/>
        </p:nvSpPr>
        <p:spPr bwMode="auto">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marL="0" marR="0" lvl="0" indent="0" algn="ctr" fontAlgn="auto">
              <a:lnSpc>
                <a:spcPct val="90000"/>
              </a:lnSpc>
              <a:spcBef>
                <a:spcPct val="0"/>
              </a:spcBef>
              <a:spcAft>
                <a:spcPts val="600"/>
              </a:spcAft>
              <a:buClrTx/>
              <a:buSzTx/>
              <a:tabLst/>
              <a:defRPr/>
            </a:pPr>
            <a:r>
              <a:rPr kumimoji="0" lang="en-US" sz="2600" b="1" i="0" u="none" strike="noStrike" kern="1200" cap="none" spc="0" normalizeH="0" baseline="0" noProof="0">
                <a:ln>
                  <a:noFill/>
                </a:ln>
                <a:solidFill>
                  <a:srgbClr val="FFFFFF"/>
                </a:solidFill>
                <a:effectLst/>
                <a:uLnTx/>
                <a:uFillTx/>
                <a:latin typeface="+mj-lt"/>
                <a:ea typeface="+mj-ea"/>
                <a:cs typeface="+mj-cs"/>
              </a:rPr>
              <a:t>Effect of radius on resistance and blood flow</a:t>
            </a:r>
          </a:p>
        </p:txBody>
      </p:sp>
      <p:pic>
        <p:nvPicPr>
          <p:cNvPr id="10242" name="Picture 2">
            <a:extLst>
              <a:ext uri="{FF2B5EF4-FFF2-40B4-BE49-F238E27FC236}">
                <a16:creationId xmlns:a16="http://schemas.microsoft.com/office/drawing/2014/main" id="{8B1FE903-B381-4BA6-A5AE-8E39CE31F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5683" b="13144"/>
          <a:stretch>
            <a:fillRect/>
          </a:stretch>
        </p:blipFill>
        <p:spPr bwMode="auto">
          <a:xfrm>
            <a:off x="4038600" y="1505587"/>
            <a:ext cx="7188199" cy="38434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351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3E119-B3D1-4B0E-825D-1A39AA92A5FE}"/>
              </a:ext>
            </a:extLst>
          </p:cNvPr>
          <p:cNvSpPr>
            <a:spLocks noGrp="1"/>
          </p:cNvSpPr>
          <p:nvPr>
            <p:ph type="title"/>
          </p:nvPr>
        </p:nvSpPr>
        <p:spPr>
          <a:xfrm>
            <a:off x="742773" y="147711"/>
            <a:ext cx="9720072" cy="686504"/>
          </a:xfrm>
        </p:spPr>
        <p:txBody>
          <a:bodyPr>
            <a:normAutofit fontScale="90000"/>
          </a:bodyPr>
          <a:lstStyle/>
          <a:p>
            <a:r>
              <a:rPr lang="en-US" dirty="0"/>
              <a:t>Resistance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26CE37DE-DDF4-40EF-9065-3C31B956012E}"/>
                  </a:ext>
                </a:extLst>
              </p:cNvPr>
              <p:cNvSpPr>
                <a:spLocks noGrp="1"/>
              </p:cNvSpPr>
              <p:nvPr>
                <p:ph idx="1"/>
              </p:nvPr>
            </p:nvSpPr>
            <p:spPr>
              <a:xfrm>
                <a:off x="362945" y="962228"/>
                <a:ext cx="9720073" cy="5790264"/>
              </a:xfrm>
            </p:spPr>
            <p:txBody>
              <a:bodyPr>
                <a:normAutofit fontScale="92500" lnSpcReduction="10000"/>
              </a:bodyPr>
              <a:lstStyle/>
              <a:p>
                <a:r>
                  <a:rPr lang="en-US" sz="2000" i="1" dirty="0"/>
                  <a:t>How to relate TPR to blood pressure</a:t>
                </a:r>
              </a:p>
              <a:p>
                <a14:m>
                  <m:oMath xmlns:m="http://schemas.openxmlformats.org/officeDocument/2006/math">
                    <m:r>
                      <a:rPr lang="en-US" sz="2000" b="1" i="1" dirty="0" smtClean="0">
                        <a:solidFill>
                          <a:srgbClr val="0070C0"/>
                        </a:solidFill>
                        <a:latin typeface="Cambria Math" panose="02040503050406030204" pitchFamily="18" charset="0"/>
                      </a:rPr>
                      <m:t>𝑭</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𝑹</m:t>
                    </m:r>
                  </m:oMath>
                </a14:m>
                <a:r>
                  <a:rPr lang="en-US" altLang="en-US" sz="2000" dirty="0">
                    <a:latin typeface="Tw Cen MT" panose="020B0602020104020603" pitchFamily="34" charset="0"/>
                  </a:rPr>
                  <a:t>                Ohm’s Law </a:t>
                </a:r>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𝑪𝑶</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𝑷</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𝑻𝑷𝑹</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𝑹</m:t>
                    </m:r>
                    <m:r>
                      <a:rPr lang="en-US" sz="2000" b="1" i="1" dirty="0" smtClean="0">
                        <a:solidFill>
                          <a:srgbClr val="0070C0"/>
                        </a:solidFill>
                        <a:latin typeface="Cambria Math" panose="02040503050406030204" pitchFamily="18" charset="0"/>
                      </a:rPr>
                      <m:t>=</m:t>
                    </m:r>
                    <m:r>
                      <a:rPr lang="en-US" sz="2000" b="1" i="1" dirty="0" smtClean="0">
                        <a:solidFill>
                          <a:srgbClr val="0070C0"/>
                        </a:solidFill>
                        <a:latin typeface="Cambria Math" panose="02040503050406030204" pitchFamily="18" charset="0"/>
                      </a:rPr>
                      <m:t>𝟖</m:t>
                    </m:r>
                    <m:r>
                      <a:rPr lang="en-US" sz="2000" b="1" i="1" dirty="0" smtClean="0">
                        <a:solidFill>
                          <a:srgbClr val="0070C0"/>
                        </a:solidFill>
                        <a:latin typeface="Cambria Math" panose="02040503050406030204" pitchFamily="18" charset="0"/>
                      </a:rPr>
                      <m:t>𝒏𝒍</m:t>
                    </m:r>
                    <m:r>
                      <a:rPr lang="en-US" sz="2000" b="1" i="1" dirty="0" smtClean="0">
                        <a:solidFill>
                          <a:srgbClr val="0070C0"/>
                        </a:solidFill>
                        <a:latin typeface="Cambria Math" panose="02040503050406030204" pitchFamily="18" charset="0"/>
                      </a:rPr>
                      <m:t>/</m:t>
                    </m:r>
                    <m:r>
                      <a:rPr lang="el-GR" sz="2000" b="1" i="1" dirty="0" smtClean="0">
                        <a:solidFill>
                          <a:srgbClr val="0070C0"/>
                        </a:solidFill>
                        <a:latin typeface="Cambria Math" panose="02040503050406030204" pitchFamily="18" charset="0"/>
                      </a:rPr>
                      <m:t>𝝅</m:t>
                    </m:r>
                    <m:r>
                      <a:rPr lang="en-US" sz="2000" b="1" i="1" dirty="0" smtClean="0">
                        <a:solidFill>
                          <a:srgbClr val="0070C0"/>
                        </a:solidFill>
                        <a:latin typeface="Cambria Math" panose="02040503050406030204" pitchFamily="18" charset="0"/>
                      </a:rPr>
                      <m:t>𝒓</m:t>
                    </m:r>
                    <m:r>
                      <a:rPr lang="en-US" sz="2000" b="1" i="1" dirty="0" smtClean="0">
                        <a:solidFill>
                          <a:srgbClr val="0070C0"/>
                        </a:solidFill>
                        <a:latin typeface="Cambria Math" panose="02040503050406030204" pitchFamily="18" charset="0"/>
                      </a:rPr>
                      <m:t>𝟒</m:t>
                    </m:r>
                    <m:r>
                      <a:rPr lang="en-US" sz="2000" b="1" i="1" dirty="0" smtClean="0">
                        <a:solidFill>
                          <a:srgbClr val="0070C0"/>
                        </a:solidFill>
                        <a:latin typeface="Cambria Math" panose="02040503050406030204" pitchFamily="18" charset="0"/>
                      </a:rPr>
                      <m:t>    </m:t>
                    </m:r>
                    <m:r>
                      <a:rPr lang="en-US" sz="2000" i="1" dirty="0" smtClean="0">
                        <a:latin typeface="Cambria Math" panose="02040503050406030204" pitchFamily="18" charset="0"/>
                      </a:rPr>
                      <m:t>𝑃𝑜𝑖𝑠𝑒𝑢𝑖𝑙𝑙𝑒</m:t>
                    </m:r>
                    <m:r>
                      <a:rPr lang="en-US" sz="2000" i="1" dirty="0" smtClean="0">
                        <a:latin typeface="Cambria Math" panose="02040503050406030204" pitchFamily="18" charset="0"/>
                      </a:rPr>
                      <m:t>′</m:t>
                    </m:r>
                    <m:r>
                      <a:rPr lang="en-US" sz="2000" i="1" dirty="0" smtClean="0">
                        <a:latin typeface="Cambria Math" panose="02040503050406030204" pitchFamily="18" charset="0"/>
                      </a:rPr>
                      <m:t>𝑠</m:t>
                    </m:r>
                    <m:r>
                      <a:rPr lang="en-US" sz="2000" i="1" dirty="0" smtClean="0">
                        <a:latin typeface="Cambria Math" panose="02040503050406030204" pitchFamily="18" charset="0"/>
                      </a:rPr>
                      <m:t> </m:t>
                    </m:r>
                    <m:r>
                      <a:rPr lang="en-US" sz="2000" i="1" dirty="0" smtClean="0">
                        <a:latin typeface="Cambria Math" panose="02040503050406030204" pitchFamily="18" charset="0"/>
                      </a:rPr>
                      <m:t>𝑙𝑎𝑤</m:t>
                    </m:r>
                    <m:r>
                      <a:rPr lang="en-US" sz="2000" i="1" dirty="0" smtClean="0">
                        <a:latin typeface="Cambria Math" panose="02040503050406030204" pitchFamily="18" charset="0"/>
                      </a:rPr>
                      <m:t> </m:t>
                    </m:r>
                  </m:oMath>
                </a14:m>
                <a:endParaRPr lang="en-US" sz="2000" i="1" dirty="0"/>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a14:m>
                <a:endParaRPr lang="en-US" sz="2000" b="1" i="1" dirty="0">
                  <a:solidFill>
                    <a:srgbClr val="0070C0"/>
                  </a:solidFill>
                </a:endParaRPr>
              </a:p>
              <a:p>
                <a14:m>
                  <m:oMath xmlns:m="http://schemas.openxmlformats.org/officeDocument/2006/math">
                    <m:r>
                      <a:rPr lang="en-US" sz="2000" b="1" i="1" dirty="0" smtClean="0">
                        <a:solidFill>
                          <a:srgbClr val="0070C0"/>
                        </a:solidFill>
                        <a:latin typeface="Cambria Math" panose="02040503050406030204" pitchFamily="18" charset="0"/>
                      </a:rPr>
                      <m:t>𝒏</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𝒗𝒊𝒔𝒄𝒐𝒔𝒊𝒕𝒚</m:t>
                    </m:r>
                    <m:r>
                      <a:rPr lang="en-US" sz="2000" b="1" i="1" dirty="0" smtClean="0">
                        <a:solidFill>
                          <a:srgbClr val="0070C0"/>
                        </a:solidFill>
                        <a:latin typeface="Cambria Math" panose="02040503050406030204" pitchFamily="18" charset="0"/>
                      </a:rPr>
                      <m:t>     </m:t>
                    </m:r>
                  </m:oMath>
                </a14:m>
                <a:endParaRPr lang="en-US" sz="2000" b="1" i="1" dirty="0">
                  <a:solidFill>
                    <a:srgbClr val="0070C0"/>
                  </a:solidFill>
                </a:endParaRPr>
              </a:p>
              <a:p>
                <a:pPr marL="0" indent="0">
                  <a:buNone/>
                </a:pPr>
                <a:r>
                  <a:rPr lang="en-US" sz="2000" i="1" dirty="0"/>
                  <a:t>Polycythemia (high </a:t>
                </a:r>
                <a:r>
                  <a:rPr lang="en-US" sz="2000" i="1" dirty="0" err="1"/>
                  <a:t>Hct</a:t>
                </a:r>
                <a:r>
                  <a:rPr lang="en-US" sz="2000" i="1" dirty="0"/>
                  <a:t>)</a:t>
                </a:r>
                <a14:m>
                  <m:oMath xmlns:m="http://schemas.openxmlformats.org/officeDocument/2006/math">
                    <m:r>
                      <a:rPr lang="en-US" sz="2000" i="1" dirty="0" smtClean="0">
                        <a:latin typeface="Cambria Math" panose="02040503050406030204" pitchFamily="18" charset="0"/>
                      </a:rPr>
                      <m:t>𝛼</m:t>
                    </m:r>
                    <m:r>
                      <a:rPr lang="en-US" sz="2000" b="0" i="1" dirty="0" smtClean="0">
                        <a:latin typeface="Cambria Math" panose="02040503050406030204" pitchFamily="18" charset="0"/>
                      </a:rPr>
                      <m:t> </m:t>
                    </m:r>
                    <m:r>
                      <a:rPr lang="en-US" sz="2000" b="0" i="1" dirty="0" smtClean="0">
                        <a:latin typeface="Cambria Math" panose="02040503050406030204" pitchFamily="18" charset="0"/>
                      </a:rPr>
                      <m:t>𝑛</m:t>
                    </m:r>
                  </m:oMath>
                </a14:m>
                <a:r>
                  <a:rPr lang="en-US" sz="2000" i="1" dirty="0"/>
                  <a:t> ;  a lot of friction between the layers, because whenever blood is flowing it flows in layers when there is a lot of friction rubbing up against between those layers because increase in viscosity and slow the flow down </a:t>
                </a:r>
              </a:p>
              <a:p>
                <a:pPr marL="0" indent="0">
                  <a:buNone/>
                </a:pPr>
                <a:r>
                  <a:rPr lang="en-US" sz="2000" i="1" dirty="0"/>
                  <a:t>Anemia </a:t>
                </a:r>
                <a14:m>
                  <m:oMath xmlns:m="http://schemas.openxmlformats.org/officeDocument/2006/math">
                    <m:f>
                      <m:fPr>
                        <m:ctrlPr>
                          <a:rPr lang="en-US" sz="2000" i="1" dirty="0" smtClean="0">
                            <a:latin typeface="Cambria Math" panose="02040503050406030204" pitchFamily="18" charset="0"/>
                          </a:rPr>
                        </m:ctrlPr>
                      </m:fPr>
                      <m:num>
                        <m:r>
                          <a:rPr lang="en-US" sz="2000" i="1" dirty="0" smtClean="0">
                            <a:latin typeface="Cambria Math" panose="02040503050406030204" pitchFamily="18" charset="0"/>
                          </a:rPr>
                          <m:t>1</m:t>
                        </m:r>
                      </m:num>
                      <m:den>
                        <m:r>
                          <a:rPr lang="en-US" sz="2000" i="1" dirty="0" smtClean="0">
                            <a:latin typeface="Cambria Math" panose="02040503050406030204" pitchFamily="18" charset="0"/>
                          </a:rPr>
                          <m:t>𝛼</m:t>
                        </m:r>
                      </m:den>
                    </m:f>
                    <m:r>
                      <a:rPr lang="en-US" sz="2000" i="1" dirty="0" smtClean="0">
                        <a:latin typeface="Cambria Math" panose="02040503050406030204" pitchFamily="18" charset="0"/>
                      </a:rPr>
                      <m:t>𝑛</m:t>
                    </m:r>
                    <m:r>
                      <a:rPr lang="en-US" sz="2000" i="1" dirty="0" smtClean="0">
                        <a:latin typeface="Cambria Math" panose="02040503050406030204" pitchFamily="18" charset="0"/>
                      </a:rPr>
                      <m:t> </m:t>
                    </m:r>
                  </m:oMath>
                </a14:m>
                <a:endParaRPr lang="en-US" sz="2000" i="1" dirty="0">
                  <a:latin typeface="Cambria Math" panose="02040503050406030204" pitchFamily="18" charset="0"/>
                </a:endParaRPr>
              </a:p>
              <a:p>
                <a:pPr marL="0" indent="0">
                  <a:buNone/>
                </a:pPr>
                <a14:m>
                  <m:oMathPara xmlns:m="http://schemas.openxmlformats.org/officeDocument/2006/math">
                    <m:oMathParaPr>
                      <m:jc m:val="left"/>
                    </m:oMathParaPr>
                    <m:oMath xmlns:m="http://schemas.openxmlformats.org/officeDocument/2006/math">
                      <m:r>
                        <a:rPr lang="en-US" sz="2000" b="1" i="1" dirty="0" smtClean="0">
                          <a:solidFill>
                            <a:srgbClr val="0070C0"/>
                          </a:solidFill>
                          <a:latin typeface="Cambria Math" panose="02040503050406030204" pitchFamily="18" charset="0"/>
                        </a:rPr>
                        <m:t>𝑳</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𝜶</m:t>
                      </m:r>
                      <m:r>
                        <a:rPr lang="en-US" sz="2000" b="1" i="1" dirty="0" smtClean="0">
                          <a:solidFill>
                            <a:srgbClr val="0070C0"/>
                          </a:solidFill>
                          <a:latin typeface="Cambria Math" panose="02040503050406030204" pitchFamily="18" charset="0"/>
                        </a:rPr>
                        <m:t> </m:t>
                      </m:r>
                      <m:r>
                        <a:rPr lang="en-US" sz="2000" b="1" i="1" dirty="0" smtClean="0">
                          <a:solidFill>
                            <a:srgbClr val="0070C0"/>
                          </a:solidFill>
                          <a:latin typeface="Cambria Math" panose="02040503050406030204" pitchFamily="18" charset="0"/>
                        </a:rPr>
                        <m:t>𝑹</m:t>
                      </m:r>
                    </m:oMath>
                  </m:oMathPara>
                </a14:m>
                <a:endParaRPr lang="en-US" sz="2000" b="1" i="1" dirty="0">
                  <a:solidFill>
                    <a:srgbClr val="0070C0"/>
                  </a:solidFill>
                </a:endParaRPr>
              </a:p>
              <a:p>
                <a:pPr marL="0" indent="0">
                  <a:buNone/>
                </a:pPr>
                <a:r>
                  <a:rPr lang="en-US" sz="2000" i="1" dirty="0"/>
                  <a:t>Increase in Weight and height increases in L </a:t>
                </a:r>
              </a:p>
              <a:p>
                <a:pPr marL="0" indent="0">
                  <a:buNone/>
                </a:pPr>
                <a14:m>
                  <m:oMath xmlns:m="http://schemas.openxmlformats.org/officeDocument/2006/math">
                    <m:r>
                      <a:rPr lang="en-US" sz="2400" b="1" i="1" dirty="0" smtClean="0">
                        <a:solidFill>
                          <a:srgbClr val="0070C0"/>
                        </a:solidFill>
                        <a:latin typeface="Cambria Math" panose="02040503050406030204" pitchFamily="18" charset="0"/>
                      </a:rPr>
                      <m:t>𝒓</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𝟏</m:t>
                    </m:r>
                    <m:r>
                      <a:rPr lang="en-US" sz="2400" b="1" i="1" dirty="0" smtClean="0">
                        <a:solidFill>
                          <a:srgbClr val="0070C0"/>
                        </a:solidFill>
                        <a:latin typeface="Cambria Math" panose="02040503050406030204" pitchFamily="18" charset="0"/>
                      </a:rPr>
                      <m:t>/</m:t>
                    </m:r>
                    <m:r>
                      <a:rPr lang="en-US" sz="2400" b="1" i="1" dirty="0" smtClean="0">
                        <a:solidFill>
                          <a:srgbClr val="0070C0"/>
                        </a:solidFill>
                        <a:latin typeface="Cambria Math" panose="02040503050406030204" pitchFamily="18" charset="0"/>
                      </a:rPr>
                      <m:t>𝜶</m:t>
                    </m:r>
                    <m:r>
                      <a:rPr lang="en-US" sz="2400" b="1" i="1" dirty="0" smtClean="0">
                        <a:solidFill>
                          <a:srgbClr val="0070C0"/>
                        </a:solidFill>
                        <a:latin typeface="Cambria Math" panose="02040503050406030204" pitchFamily="18" charset="0"/>
                      </a:rPr>
                      <m:t> </m:t>
                    </m:r>
                    <m:r>
                      <a:rPr lang="en-US" sz="2400" b="1" i="1" dirty="0" smtClean="0">
                        <a:solidFill>
                          <a:srgbClr val="0070C0"/>
                        </a:solidFill>
                        <a:latin typeface="Cambria Math" panose="02040503050406030204" pitchFamily="18" charset="0"/>
                      </a:rPr>
                      <m:t>𝑹</m:t>
                    </m:r>
                  </m:oMath>
                </a14:m>
                <a:r>
                  <a:rPr lang="en-US" sz="2400" b="1" i="1" dirty="0">
                    <a:solidFill>
                      <a:srgbClr val="0070C0"/>
                    </a:solidFill>
                  </a:rPr>
                  <a:t>  the most important factor that affecting the R because it is raised to power 4 </a:t>
                </a:r>
              </a:p>
              <a:p>
                <a:pPr marL="0" indent="0">
                  <a:buNone/>
                </a:pPr>
                <a:r>
                  <a:rPr lang="en-US" sz="2400" i="1" dirty="0"/>
                  <a:t>Vasodilation increase in r</a:t>
                </a:r>
              </a:p>
              <a:p>
                <a:pPr marL="0" indent="0">
                  <a:buNone/>
                </a:pPr>
                <a:r>
                  <a:rPr lang="en-US" sz="2400" i="1" dirty="0"/>
                  <a:t>Vasoconstriction decrease in r  </a:t>
                </a:r>
              </a:p>
              <a:p>
                <a:endParaRPr lang="en-US" sz="2400" b="1" dirty="0">
                  <a:solidFill>
                    <a:srgbClr val="0070C0"/>
                  </a:solidFill>
                </a:endParaRPr>
              </a:p>
              <a:p>
                <a:endParaRPr lang="en-US" sz="2400" b="1" dirty="0">
                  <a:solidFill>
                    <a:srgbClr val="0070C0"/>
                  </a:solidFill>
                </a:endParaRPr>
              </a:p>
              <a:p>
                <a:endParaRPr lang="en-US" dirty="0"/>
              </a:p>
            </p:txBody>
          </p:sp>
        </mc:Choice>
        <mc:Fallback xmlns="">
          <p:sp>
            <p:nvSpPr>
              <p:cNvPr id="3" name="Content Placeholder 2">
                <a:extLst>
                  <a:ext uri="{FF2B5EF4-FFF2-40B4-BE49-F238E27FC236}">
                    <a16:creationId xmlns:a16="http://schemas.microsoft.com/office/drawing/2014/main" id="{26CE37DE-DDF4-40EF-9065-3C31B956012E}"/>
                  </a:ext>
                </a:extLst>
              </p:cNvPr>
              <p:cNvSpPr>
                <a:spLocks noGrp="1" noRot="1" noChangeAspect="1" noMove="1" noResize="1" noEditPoints="1" noAdjustHandles="1" noChangeArrowheads="1" noChangeShapeType="1" noTextEdit="1"/>
              </p:cNvSpPr>
              <p:nvPr>
                <p:ph idx="1"/>
              </p:nvPr>
            </p:nvSpPr>
            <p:spPr>
              <a:xfrm>
                <a:off x="362945" y="962228"/>
                <a:ext cx="9720073" cy="5790264"/>
              </a:xfrm>
              <a:blipFill>
                <a:blip r:embed="rId2"/>
                <a:stretch>
                  <a:fillRect l="-816" t="-1368"/>
                </a:stretch>
              </a:blipFill>
            </p:spPr>
            <p:txBody>
              <a:bodyPr/>
              <a:lstStyle/>
              <a:p>
                <a:r>
                  <a:rPr lang="en-US">
                    <a:noFill/>
                  </a:rPr>
                  <a:t> </a:t>
                </a:r>
              </a:p>
            </p:txBody>
          </p:sp>
        </mc:Fallback>
      </mc:AlternateContent>
    </p:spTree>
    <p:extLst>
      <p:ext uri="{BB962C8B-B14F-4D97-AF65-F5344CB8AC3E}">
        <p14:creationId xmlns:p14="http://schemas.microsoft.com/office/powerpoint/2010/main" val="6938703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5D376923CF364E9345E8297AAC0723" ma:contentTypeVersion="2" ma:contentTypeDescription="Create a new document." ma:contentTypeScope="" ma:versionID="284d56d71763a8d9de63e0af2f8c8db1">
  <xsd:schema xmlns:xsd="http://www.w3.org/2001/XMLSchema" xmlns:xs="http://www.w3.org/2001/XMLSchema" xmlns:p="http://schemas.microsoft.com/office/2006/metadata/properties" xmlns:ns2="1244c8c3-b995-48f3-9b04-c6843da6a424" targetNamespace="http://schemas.microsoft.com/office/2006/metadata/properties" ma:root="true" ma:fieldsID="d514c0e2f491d97035c870c3825412a3" ns2:_="">
    <xsd:import namespace="1244c8c3-b995-48f3-9b04-c6843da6a42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44c8c3-b995-48f3-9b04-c6843da6a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13D311E-8B2A-4A31-8F2D-C7C3E06928DA}"/>
</file>

<file path=customXml/itemProps2.xml><?xml version="1.0" encoding="utf-8"?>
<ds:datastoreItem xmlns:ds="http://schemas.openxmlformats.org/officeDocument/2006/customXml" ds:itemID="{4ABEC1E7-D78D-490D-B7CC-DFA4D72E0B20}"/>
</file>

<file path=customXml/itemProps3.xml><?xml version="1.0" encoding="utf-8"?>
<ds:datastoreItem xmlns:ds="http://schemas.openxmlformats.org/officeDocument/2006/customXml" ds:itemID="{46CC6E3B-F21E-4A97-8DE4-954CB697E6A7}"/>
</file>

<file path=docProps/app.xml><?xml version="1.0" encoding="utf-8"?>
<Properties xmlns="http://schemas.openxmlformats.org/officeDocument/2006/extended-properties" xmlns:vt="http://schemas.openxmlformats.org/officeDocument/2006/docPropsVTypes">
  <TotalTime>197</TotalTime>
  <Words>771</Words>
  <Application>Microsoft Office PowerPoint</Application>
  <PresentationFormat>Widescreen</PresentationFormat>
  <Paragraphs>62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Cambria Math</vt:lpstr>
      <vt:lpstr>Tw Cen MT</vt:lpstr>
      <vt:lpstr>Wingdings</vt:lpstr>
      <vt:lpstr>Office Theme</vt:lpstr>
      <vt:lpstr>Vascular system and arterial blood pressure </vt:lpstr>
      <vt:lpstr>PowerPoint Presentation</vt:lpstr>
      <vt:lpstr>Perfusion pressure </vt:lpstr>
      <vt:lpstr>Mean arterial blood pressure </vt:lpstr>
      <vt:lpstr>Cross –sectional area and velocity </vt:lpstr>
      <vt:lpstr>Velocity and cross-sectional area </vt:lpstr>
      <vt:lpstr>PowerPoint Presentation</vt:lpstr>
      <vt:lpstr>Resistance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 cardia output </dc:title>
  <dc:creator>arwa rawashdeh</dc:creator>
  <cp:lastModifiedBy>arwa rawashdeh</cp:lastModifiedBy>
  <cp:revision>15</cp:revision>
  <dcterms:created xsi:type="dcterms:W3CDTF">2021-05-03T11:35:04Z</dcterms:created>
  <dcterms:modified xsi:type="dcterms:W3CDTF">2022-05-15T06:12:13Z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0x010100875D376923CF364E9345E8297AAC0723</vt:lpwstr>
  </property>
</Properties>
</file>