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4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BBB124-54D8-42CE-BECB-6648CD78F5FE}" type="datetimeFigureOut">
              <a:rPr lang="ar-EG" smtClean="0"/>
              <a:t>20/03/1441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BF47E2-AB01-49AB-8269-3BB6B96DD97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178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4772BB-C404-4C2C-8ED1-83F2F5AE5AC6}" type="slidenum">
              <a:rPr lang="en-AU">
                <a:solidFill>
                  <a:prstClr val="black"/>
                </a:solidFill>
              </a:rPr>
              <a:pPr eaLnBrk="1" hangingPunct="1"/>
              <a:t>2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1A26F4-4643-422B-A7A4-AB0E1C4EA5B7}" type="slidenum">
              <a:rPr lang="en-AU">
                <a:solidFill>
                  <a:prstClr val="black"/>
                </a:solidFill>
              </a:rPr>
              <a:pPr eaLnBrk="1" hangingPunct="1"/>
              <a:t>3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344045-4483-4B7D-A12D-312C79AC0173}" type="slidenum">
              <a:rPr lang="en-AU">
                <a:solidFill>
                  <a:prstClr val="black"/>
                </a:solidFill>
              </a:rPr>
              <a:pPr eaLnBrk="1" hangingPunct="1"/>
              <a:t>4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6C6C541-5CAC-426A-8CE1-75850A4443D6}" type="slidenum">
              <a:rPr lang="en-AU">
                <a:solidFill>
                  <a:prstClr val="black"/>
                </a:solidFill>
              </a:rPr>
              <a:pPr eaLnBrk="1" hangingPunct="1"/>
              <a:t>5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93349C-E548-4C50-BE1D-9FC4DD527943}" type="slidenum">
              <a:rPr lang="en-AU">
                <a:solidFill>
                  <a:prstClr val="black"/>
                </a:solidFill>
              </a:rPr>
              <a:pPr eaLnBrk="1" hangingPunct="1"/>
              <a:t>7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7A61412-5FC7-42DF-8B76-8D89EE636DB5}" type="slidenum">
              <a:rPr lang="en-AU">
                <a:solidFill>
                  <a:prstClr val="black"/>
                </a:solidFill>
              </a:rPr>
              <a:pPr eaLnBrk="1" hangingPunct="1"/>
              <a:t>9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C304FAA-4422-4C4C-82E7-C1B0BDB12B50}" type="slidenum">
              <a:rPr lang="en-AU">
                <a:solidFill>
                  <a:prstClr val="black"/>
                </a:solidFill>
              </a:rPr>
              <a:pPr eaLnBrk="1" hangingPunct="1"/>
              <a:t>10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AFD2C9C-E76A-4BCF-B4C9-17A427A9E31D}" type="slidenum">
              <a:rPr lang="en-AU">
                <a:solidFill>
                  <a:prstClr val="black"/>
                </a:solidFill>
              </a:rPr>
              <a:pPr eaLnBrk="1" hangingPunct="1"/>
              <a:t>11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5CE88C8-6A11-46A2-88FB-A0C7F9BBEE75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6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2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7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388F-D6E9-4AA9-BD7E-160BCD853872}" type="slidenum">
              <a:rPr lang="en-US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DFE6D0"/>
                </a:solidFill>
              </a:rPr>
              <a:t>M. Zaharna Clini. Chem. 2009</a:t>
            </a:r>
          </a:p>
        </p:txBody>
      </p:sp>
    </p:spTree>
    <p:extLst>
      <p:ext uri="{BB962C8B-B14F-4D97-AF65-F5344CB8AC3E}">
        <p14:creationId xmlns:p14="http://schemas.microsoft.com/office/powerpoint/2010/main" val="383686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82F8-B87F-4348-9261-3F7E523071DD}" type="slidenum">
              <a:rPr lang="en-US">
                <a:solidFill>
                  <a:srgbClr val="DFE6D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5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BBA2-2A6F-4304-A007-7A2A0DEB60A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85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4CC3-B9E4-4221-A82C-D651C9DA2D68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35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EEC6-D7FF-4822-938A-4AEF957CAEC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80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97C17-26C1-4C6F-A932-42B90ABDECC4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1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86C8B-CA1E-4C8A-84C0-E4727D95970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53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24E34-2BA4-4E6A-BE71-04BE8E38F10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8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71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1E9EA-F85E-4515-901F-A0D0008D3B2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56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8CD0A-4613-4A32-9D93-02B3BF44FCE9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94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ACEB-B81F-4C59-8EB8-783233661BDA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84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247C5-4072-4C11-A38D-67F4F955A4D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51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349B8-8A21-4055-B67B-9957AF84345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1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1D3641"/>
                </a:solidFill>
              </a:rPr>
              <a:pPr/>
              <a:t>11/17/2019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2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0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4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9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09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/>
              <a:t>11/17/2019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889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srgbClr val="DFE6D0"/>
                </a:solidFill>
              </a:rPr>
              <a:pPr rtl="0"/>
              <a:t>11/17/2019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srgbClr val="DFE6D0"/>
                </a:solidFill>
              </a:rPr>
              <a:pPr rtl="0"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65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1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C4B419B-9801-4F59-B71F-AF3BFE2FF6EC}" type="slidenum">
              <a:rPr lang="en-AU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4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634047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41277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prstClr val="white"/>
                </a:solidFill>
              </a:rPr>
              <a:t>They are proteins their structure like rods they are not soluble in water. </a:t>
            </a:r>
            <a:endParaRPr lang="ar-EG" sz="24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3488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prstClr val="white"/>
                </a:solidFill>
              </a:rPr>
              <a:t>These are made up of polypeptide chain that  are parallel to </a:t>
            </a:r>
            <a:r>
              <a:rPr lang="ar-EG" sz="2400" dirty="0">
                <a:solidFill>
                  <a:prstClr val="white"/>
                </a:solidFill>
              </a:rPr>
              <a:t>      </a:t>
            </a:r>
            <a:r>
              <a:rPr lang="en-US" sz="2400" dirty="0">
                <a:solidFill>
                  <a:prstClr val="white"/>
                </a:solidFill>
              </a:rPr>
              <a:t>the axis &amp; are held together by strong  hydrogen an		</a:t>
            </a:r>
            <a:r>
              <a:rPr lang="en-US" sz="2400" dirty="0" err="1">
                <a:solidFill>
                  <a:prstClr val="white"/>
                </a:solidFill>
              </a:rPr>
              <a:t>disulphide</a:t>
            </a:r>
            <a:r>
              <a:rPr lang="en-US" sz="2400" dirty="0">
                <a:solidFill>
                  <a:prstClr val="white"/>
                </a:solidFill>
              </a:rPr>
              <a:t>      bonds. They can be stretched &amp; contracted like  thread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149080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Examples </a:t>
            </a:r>
          </a:p>
          <a:p>
            <a:pPr algn="l"/>
            <a:r>
              <a:rPr lang="en-US" sz="2000" dirty="0">
                <a:solidFill>
                  <a:prstClr val="white"/>
                </a:solidFill>
              </a:rPr>
              <a:t>Collagen-</a:t>
            </a:r>
          </a:p>
          <a:p>
            <a:pPr algn="l"/>
            <a:r>
              <a:rPr lang="en-US" sz="2000" dirty="0">
                <a:solidFill>
                  <a:prstClr val="white"/>
                </a:solidFill>
              </a:rPr>
              <a:t>-Keratin</a:t>
            </a:r>
          </a:p>
          <a:p>
            <a:pPr algn="l"/>
            <a:r>
              <a:rPr lang="en-US" sz="2000" dirty="0">
                <a:solidFill>
                  <a:prstClr val="white"/>
                </a:solidFill>
              </a:rPr>
              <a:t>-Fibrinogen</a:t>
            </a:r>
          </a:p>
          <a:p>
            <a:pPr algn="l"/>
            <a:r>
              <a:rPr lang="en-US" dirty="0">
                <a:solidFill>
                  <a:prstClr val="white"/>
                </a:solidFill>
              </a:rPr>
              <a:t>-Muscle protein</a:t>
            </a:r>
          </a:p>
          <a:p>
            <a:pPr algn="l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bject 6"/>
          <p:cNvSpPr/>
          <p:nvPr/>
        </p:nvSpPr>
        <p:spPr>
          <a:xfrm>
            <a:off x="91603" y="980729"/>
            <a:ext cx="8956291" cy="3873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>
              <a:defRPr/>
            </a:pP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Elongated  </a:t>
            </a: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or  needle  in  </a:t>
            </a: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proteins  </a:t>
            </a: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have  an  axial  </a:t>
            </a: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ratio greater   than 10.    </a:t>
            </a:r>
            <a:endParaRPr lang="ar-EG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ar-EG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2000" b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l">
              <a:defRPr/>
            </a:pPr>
            <a:endParaRPr lang="en-US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sz="2000" b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93662"/>
            <a:ext cx="3886200" cy="52387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AU" sz="2800" b="1" dirty="0" smtClean="0">
                <a:solidFill>
                  <a:srgbClr val="FF0000"/>
                </a:solidFill>
              </a:rPr>
              <a:t>Myoglobin (Mb)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" y="3855740"/>
            <a:ext cx="8839200" cy="1600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AU" altLang="ja-JP" sz="2000" b="1" dirty="0" smtClean="0">
                <a:ea typeface="MS PGothic" pitchFamily="34" charset="-128"/>
              </a:rPr>
              <a:t> </a:t>
            </a:r>
            <a:endParaRPr lang="en-AU" sz="2000" b="1" dirty="0" smtClean="0"/>
          </a:p>
          <a:p>
            <a:pPr algn="just" eaLnBrk="1" hangingPunct="1"/>
            <a:r>
              <a:rPr lang="en-AU" sz="2400" b="1" dirty="0" smtClean="0">
                <a:solidFill>
                  <a:srgbClr val="FF0000"/>
                </a:solidFill>
              </a:rPr>
              <a:t>  functions for Mb: </a:t>
            </a:r>
            <a:r>
              <a:rPr lang="en-AU" sz="2000" b="1" dirty="0" smtClean="0"/>
              <a:t>1- it holds the </a:t>
            </a:r>
            <a:r>
              <a:rPr lang="en-AU" sz="2000" b="1" dirty="0" err="1" smtClean="0"/>
              <a:t>heme</a:t>
            </a:r>
            <a:r>
              <a:rPr lang="en-AU" sz="2000" b="1" dirty="0" smtClean="0"/>
              <a:t> group, 2- it protects the </a:t>
            </a:r>
            <a:r>
              <a:rPr lang="en-AU" sz="2000" b="1" dirty="0" err="1" smtClean="0"/>
              <a:t>heme</a:t>
            </a:r>
            <a:r>
              <a:rPr lang="en-AU" sz="2000" b="1" dirty="0" smtClean="0"/>
              <a:t> iron atom from oxidation, and 3- it provides a pocket into which the O</a:t>
            </a:r>
            <a:r>
              <a:rPr lang="en-AU" sz="2000" b="1" baseline="-25000" dirty="0" smtClean="0"/>
              <a:t>2</a:t>
            </a:r>
            <a:r>
              <a:rPr lang="en-AU" sz="2000" b="1" dirty="0" smtClean="0"/>
              <a:t> can fit.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355600"/>
            <a:ext cx="8839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4650" indent="-374650" algn="just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000000"/>
              </a:solidFill>
            </a:endParaRPr>
          </a:p>
          <a:p>
            <a:pPr marL="374650" indent="-374650" algn="just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white"/>
                </a:solidFill>
              </a:rPr>
              <a:t>75% of structure is </a:t>
            </a:r>
            <a:r>
              <a:rPr lang="en-US" altLang="zh-CN" sz="2000" b="1" dirty="0">
                <a:solidFill>
                  <a:prstClr val="white"/>
                </a:solidFill>
                <a:sym typeface="Symbol" pitchFamily="18" charset="2"/>
              </a:rPr>
              <a:t>-</a:t>
            </a:r>
            <a:r>
              <a:rPr lang="en-US" altLang="zh-CN" sz="2000" b="1" dirty="0">
                <a:solidFill>
                  <a:prstClr val="white"/>
                </a:solidFill>
              </a:rPr>
              <a:t>helix in 8 regions</a:t>
            </a:r>
            <a:r>
              <a:rPr lang="en-AU" sz="2000" b="1" kern="0" dirty="0">
                <a:solidFill>
                  <a:prstClr val="white"/>
                </a:solidFill>
              </a:rPr>
              <a:t>, these are termed helices A, B, C, D, E, F, G, and H.</a:t>
            </a:r>
            <a:endParaRPr lang="en-US" altLang="zh-CN" sz="2000" b="1" dirty="0">
              <a:solidFill>
                <a:prstClr val="white"/>
              </a:solidFill>
            </a:endParaRPr>
          </a:p>
          <a:p>
            <a:pPr marL="374650" indent="-374650" algn="just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000" b="1" kern="0" dirty="0">
                <a:solidFill>
                  <a:prstClr val="white"/>
                </a:solidFill>
              </a:rPr>
              <a:t>- Myoglobin consists of </a:t>
            </a:r>
            <a:r>
              <a:rPr lang="en-AU" sz="2000" b="1" kern="0" dirty="0">
                <a:solidFill>
                  <a:srgbClr val="FFFF00"/>
                </a:solidFill>
              </a:rPr>
              <a:t>a single polypeptide chain of 153 amino acids attached to a single </a:t>
            </a:r>
            <a:r>
              <a:rPr lang="en-AU" sz="2000" b="1" kern="0" dirty="0" err="1">
                <a:solidFill>
                  <a:srgbClr val="FFFF00"/>
                </a:solidFill>
              </a:rPr>
              <a:t>heme</a:t>
            </a:r>
            <a:r>
              <a:rPr lang="en-AU" sz="2000" b="1" kern="0" dirty="0">
                <a:solidFill>
                  <a:srgbClr val="FFFF00"/>
                </a:solidFill>
              </a:rPr>
              <a:t> group</a:t>
            </a:r>
            <a:endParaRPr lang="en-US" altLang="zh-CN" sz="2000" b="1" dirty="0">
              <a:solidFill>
                <a:srgbClr val="FFFF00"/>
              </a:solidFill>
            </a:endParaRPr>
          </a:p>
          <a:p>
            <a:pPr marL="374650" indent="-374650" algn="just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prstClr val="white"/>
                </a:solidFill>
              </a:rPr>
              <a:t> </a:t>
            </a:r>
            <a:endParaRPr lang="en-US" altLang="zh-CN" sz="2000" b="1" dirty="0">
              <a:solidFill>
                <a:prstClr val="white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1988840"/>
            <a:ext cx="876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AU" sz="2000" b="1" kern="0" dirty="0">
                <a:solidFill>
                  <a:srgbClr val="000000"/>
                </a:solidFill>
              </a:rPr>
              <a:t> </a:t>
            </a:r>
          </a:p>
          <a:p>
            <a:pPr marL="342900" indent="-342900" algn="just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AU" sz="2000" b="1" kern="0" dirty="0">
                <a:solidFill>
                  <a:prstClr val="white"/>
                </a:solidFill>
              </a:rPr>
              <a:t>Mb </a:t>
            </a:r>
            <a:r>
              <a:rPr lang="en-AU" sz="2000" b="1" kern="0" dirty="0">
                <a:solidFill>
                  <a:srgbClr val="FFFF00"/>
                </a:solidFill>
              </a:rPr>
              <a:t>Stores and </a:t>
            </a:r>
            <a:r>
              <a:rPr lang="en-AU" altLang="ja-JP" sz="2000" b="1" kern="0" dirty="0">
                <a:solidFill>
                  <a:srgbClr val="FFFF00"/>
                </a:solidFill>
                <a:ea typeface="MS PGothic" pitchFamily="34" charset="-128"/>
              </a:rPr>
              <a:t>facilitates oxygen</a:t>
            </a:r>
            <a:r>
              <a:rPr lang="en-AU" altLang="ja-JP" sz="2000" b="1" kern="0" dirty="0">
                <a:solidFill>
                  <a:prstClr val="white"/>
                </a:solidFill>
                <a:ea typeface="MS PGothic" pitchFamily="34" charset="-128"/>
              </a:rPr>
              <a:t> diffusion in muscles </a:t>
            </a:r>
            <a:r>
              <a:rPr lang="en-AU" sz="2000" b="1" kern="0" dirty="0">
                <a:solidFill>
                  <a:prstClr val="white"/>
                </a:solidFill>
              </a:rPr>
              <a:t>especially in heart and skeletal muscle. </a:t>
            </a:r>
          </a:p>
          <a:p>
            <a:pPr marL="342900" indent="-342900" algn="just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endParaRPr lang="en-AU" sz="2000" b="1" kern="0" dirty="0">
              <a:solidFill>
                <a:prstClr val="white"/>
              </a:solidFill>
            </a:endParaRPr>
          </a:p>
          <a:p>
            <a:pPr marL="342900" indent="-342900" algn="just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AU" sz="2000" b="1" kern="0" dirty="0">
                <a:solidFill>
                  <a:prstClr val="white"/>
                </a:solidFill>
              </a:rPr>
              <a:t>-    The </a:t>
            </a:r>
            <a:r>
              <a:rPr lang="en-AU" sz="2000" b="1" kern="0" dirty="0">
                <a:solidFill>
                  <a:prstClr val="white"/>
                </a:solidFill>
              </a:rPr>
              <a:t>eight α helical segments are folded into a globular structure, creating a cradle (box) and within this cradle lies a single </a:t>
            </a:r>
            <a:r>
              <a:rPr lang="en-AU" sz="2000" b="1" kern="0" dirty="0" err="1">
                <a:solidFill>
                  <a:prstClr val="white"/>
                </a:solidFill>
              </a:rPr>
              <a:t>heme</a:t>
            </a:r>
            <a:r>
              <a:rPr lang="en-AU" sz="2000" b="1" kern="0" dirty="0">
                <a:solidFill>
                  <a:prstClr val="white"/>
                </a:solidFill>
              </a:rPr>
              <a:t> group and the binding site of O2. The </a:t>
            </a:r>
            <a:r>
              <a:rPr lang="en-AU" sz="2000" b="1" kern="0" dirty="0" err="1">
                <a:solidFill>
                  <a:prstClr val="white"/>
                </a:solidFill>
              </a:rPr>
              <a:t>heme</a:t>
            </a:r>
            <a:r>
              <a:rPr lang="en-AU" sz="2000" b="1" kern="0" dirty="0">
                <a:solidFill>
                  <a:prstClr val="white"/>
                </a:solidFill>
              </a:rPr>
              <a:t> of </a:t>
            </a:r>
            <a:r>
              <a:rPr lang="en-AU" sz="2000" b="1" kern="0" dirty="0" err="1">
                <a:solidFill>
                  <a:prstClr val="white"/>
                </a:solidFill>
              </a:rPr>
              <a:t>myoglobin</a:t>
            </a:r>
            <a:r>
              <a:rPr lang="en-AU" sz="2000" b="1" kern="0" dirty="0">
                <a:solidFill>
                  <a:prstClr val="white"/>
                </a:solidFill>
              </a:rPr>
              <a:t> lies between helices E and F.</a:t>
            </a:r>
          </a:p>
        </p:txBody>
      </p:sp>
    </p:spTree>
    <p:extLst>
      <p:ext uri="{BB962C8B-B14F-4D97-AF65-F5344CB8AC3E}">
        <p14:creationId xmlns:p14="http://schemas.microsoft.com/office/powerpoint/2010/main" val="13670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317500"/>
            <a:ext cx="7834064" cy="523875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AU" sz="2800" b="1" dirty="0" smtClean="0">
                <a:solidFill>
                  <a:srgbClr val="FF0000"/>
                </a:solidFill>
              </a:rPr>
              <a:t>Comparison between </a:t>
            </a:r>
            <a:r>
              <a:rPr lang="en-AU" sz="2800" b="1" dirty="0" err="1" smtClean="0">
                <a:solidFill>
                  <a:srgbClr val="FF0000"/>
                </a:solidFill>
              </a:rPr>
              <a:t>Hb</a:t>
            </a:r>
            <a:r>
              <a:rPr lang="en-AU" sz="2800" b="1" dirty="0" smtClean="0">
                <a:solidFill>
                  <a:srgbClr val="FF0000"/>
                </a:solidFill>
              </a:rPr>
              <a:t> and Mb </a:t>
            </a:r>
          </a:p>
        </p:txBody>
      </p:sp>
      <p:graphicFrame>
        <p:nvGraphicFramePr>
          <p:cNvPr id="103454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2826252"/>
              </p:ext>
            </p:extLst>
          </p:nvPr>
        </p:nvGraphicFramePr>
        <p:xfrm>
          <a:off x="1258001" y="980728"/>
          <a:ext cx="6096000" cy="5094711"/>
        </p:xfrm>
        <a:graphic>
          <a:graphicData uri="http://schemas.openxmlformats.org/drawingml/2006/table">
            <a:tbl>
              <a:tblPr rtl="1">
                <a:tableStyleId>{284E427A-3D55-4303-BF80-6455036E1DE7}</a:tableStyleId>
              </a:tblPr>
              <a:tblGrid>
                <a:gridCol w="3048000"/>
                <a:gridCol w="3048000"/>
              </a:tblGrid>
              <a:tr h="5380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sng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Hemoglobin</a:t>
                      </a:r>
                      <a:endParaRPr kumimoji="0" lang="en-A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Myoglobin</a:t>
                      </a:r>
                      <a:endParaRPr kumimoji="0" lang="en-A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</a:tr>
              <a:tr h="5180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 RBCs</a:t>
                      </a:r>
                      <a:endParaRPr kumimoji="0" lang="en-A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muscle</a:t>
                      </a:r>
                      <a:endParaRPr kumimoji="0" lang="en-A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</a:tr>
              <a:tr h="5180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Carrier of O</a:t>
                      </a:r>
                      <a:r>
                        <a:rPr kumimoji="0" lang="en-AU" sz="2800" b="1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A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Reservoir of O</a:t>
                      </a:r>
                      <a:r>
                        <a:rPr kumimoji="0" lang="en-AU" sz="28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AU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</a:tr>
              <a:tr h="9447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Has a quaternary structure</a:t>
                      </a:r>
                      <a:endParaRPr kumimoji="0" lang="en-A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quaternary structure</a:t>
                      </a:r>
                      <a:endParaRPr kumimoji="0" lang="en-A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</a:tr>
              <a:tr h="6857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Carries CO</a:t>
                      </a:r>
                      <a:r>
                        <a:rPr kumimoji="0" lang="en-AU" sz="2800" b="1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A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Can’t carry CO</a:t>
                      </a:r>
                      <a:r>
                        <a:rPr kumimoji="0" lang="en-AU" sz="2800" b="1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AU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</a:tr>
              <a:tr h="9447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Shows cooperativity</a:t>
                      </a:r>
                      <a:endParaRPr kumimoji="0" lang="en-A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</a:t>
                      </a:r>
                      <a:r>
                        <a:rPr kumimoji="0" lang="en-AU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cooperativity</a:t>
                      </a:r>
                      <a:r>
                        <a:rPr kumimoji="0" lang="en-A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of O</a:t>
                      </a:r>
                      <a:r>
                        <a:rPr kumimoji="0" lang="en-AU" sz="28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A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binding</a:t>
                      </a:r>
                      <a:endParaRPr kumimoji="0" lang="en-A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</a:tr>
              <a:tr h="9447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AU" sz="2800" b="1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AU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affinity is lower</a:t>
                      </a:r>
                      <a:endParaRPr kumimoji="0" lang="en-A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AU" sz="28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A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affinity is higher</a:t>
                      </a:r>
                      <a:endParaRPr kumimoji="0" lang="en-A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86"/>
            <a:ext cx="1748737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0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19600"/>
            <a:ext cx="568863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3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47350" y="620688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white"/>
                </a:solidFill>
              </a:rPr>
              <a:t>A membrane protein is a protein molecule that is attached to, or associated with the membrane of a cell or an organelle.  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251045" y="188640"/>
            <a:ext cx="34924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FFFF00"/>
                </a:solidFill>
              </a:rPr>
              <a:t>Membrane proteins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51045" y="3622413"/>
            <a:ext cx="855662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 b="1" u="sng" dirty="0" smtClean="0">
                <a:solidFill>
                  <a:prstClr val="white"/>
                </a:solidFill>
              </a:rPr>
              <a:t>Membrane proteins categories: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prstClr val="white"/>
                </a:solidFill>
              </a:rPr>
              <a:t>1-Integral membrane proteins which are permanently bound to the lipid bilayer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prstClr val="white"/>
                </a:solidFill>
              </a:rPr>
              <a:t>2-Peripheral membrane proteins that are temporarily associated with lipid bilayer or with integral membrane proteins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prstClr val="white"/>
                </a:solidFill>
              </a:rPr>
              <a:t>3-Lipid-anchored proteins bound to lipid bilayer bound through </a:t>
            </a:r>
            <a:r>
              <a:rPr lang="en-GB" sz="2000" b="1" dirty="0" err="1" smtClean="0">
                <a:solidFill>
                  <a:prstClr val="white"/>
                </a:solidFill>
              </a:rPr>
              <a:t>lipidated</a:t>
            </a:r>
            <a:r>
              <a:rPr lang="en-GB" sz="2000" b="1" dirty="0" smtClean="0">
                <a:solidFill>
                  <a:prstClr val="white"/>
                </a:solidFill>
              </a:rPr>
              <a:t> amino acid residues</a:t>
            </a:r>
          </a:p>
          <a:p>
            <a:pPr algn="just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b="1" dirty="0" smtClean="0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63849" y="6021288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prstClr val="white"/>
                </a:solidFill>
              </a:rPr>
              <a:t>The portion of the protein that is not touching the lipid bilayer and is protruding out of the cell membrane are usually hydrophilic amino acids.</a:t>
            </a:r>
          </a:p>
        </p:txBody>
      </p:sp>
      <p:pic>
        <p:nvPicPr>
          <p:cNvPr id="2050" name="Picture 2" descr="نتيجة بحث الصور عن ‪membrane proteins diagram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4608512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6868" y="764704"/>
            <a:ext cx="8537575" cy="2743200"/>
          </a:xfrm>
        </p:spPr>
        <p:txBody>
          <a:bodyPr/>
          <a:lstStyle/>
          <a:p>
            <a:pPr algn="l">
              <a:lnSpc>
                <a:spcPct val="96000"/>
              </a:lnSpc>
              <a:spcBef>
                <a:spcPts val="600"/>
              </a:spcBef>
              <a:buFontTx/>
              <a:buNone/>
            </a:pPr>
            <a:r>
              <a:rPr lang="en-US" sz="2000" b="1" dirty="0" smtClean="0"/>
              <a:t>a-Transport</a:t>
            </a:r>
          </a:p>
          <a:p>
            <a:pPr algn="l">
              <a:lnSpc>
                <a:spcPct val="96000"/>
              </a:lnSpc>
              <a:spcBef>
                <a:spcPts val="600"/>
              </a:spcBef>
              <a:buFontTx/>
              <a:buNone/>
            </a:pPr>
            <a:r>
              <a:rPr lang="en-US" sz="2000" b="1" dirty="0" smtClean="0"/>
              <a:t>b-Enzymatic activity</a:t>
            </a:r>
          </a:p>
          <a:p>
            <a:pPr algn="l">
              <a:lnSpc>
                <a:spcPct val="96000"/>
              </a:lnSpc>
              <a:spcBef>
                <a:spcPts val="600"/>
              </a:spcBef>
              <a:buFontTx/>
              <a:buNone/>
            </a:pPr>
            <a:r>
              <a:rPr lang="en-US" sz="2000" b="1" dirty="0" smtClean="0"/>
              <a:t>c-Signal transduction</a:t>
            </a:r>
          </a:p>
          <a:p>
            <a:pPr algn="l">
              <a:lnSpc>
                <a:spcPct val="96000"/>
              </a:lnSpc>
              <a:spcBef>
                <a:spcPts val="600"/>
              </a:spcBef>
              <a:buFontTx/>
              <a:buNone/>
            </a:pPr>
            <a:r>
              <a:rPr lang="en-US" sz="2000" b="1" dirty="0" smtClean="0"/>
              <a:t>d-Cell-cell recognition</a:t>
            </a:r>
          </a:p>
          <a:p>
            <a:pPr algn="l">
              <a:lnSpc>
                <a:spcPct val="96000"/>
              </a:lnSpc>
              <a:spcBef>
                <a:spcPts val="600"/>
              </a:spcBef>
              <a:buFontTx/>
              <a:buNone/>
            </a:pPr>
            <a:r>
              <a:rPr lang="en-US" sz="2000" b="1" dirty="0" smtClean="0"/>
              <a:t>e-Intercellular joining</a:t>
            </a:r>
          </a:p>
          <a:p>
            <a:pPr algn="l">
              <a:lnSpc>
                <a:spcPct val="96000"/>
              </a:lnSpc>
              <a:spcBef>
                <a:spcPts val="600"/>
              </a:spcBef>
              <a:buFontTx/>
              <a:buNone/>
            </a:pPr>
            <a:r>
              <a:rPr lang="en-US" sz="2000" b="1" dirty="0" smtClean="0"/>
              <a:t>f-Attachment to the cytoskeleton and extracellular matrix (ECM)</a:t>
            </a:r>
            <a:endParaRPr lang="en-US" sz="2000" b="1" dirty="0" smtClean="0">
              <a:latin typeface="Times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8" y="3092605"/>
            <a:ext cx="42687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124200"/>
            <a:ext cx="42687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19216" y="188640"/>
            <a:ext cx="75438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fontAlgn="base">
              <a:lnSpc>
                <a:spcPct val="96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 Functions of membrane proteins:</a:t>
            </a:r>
          </a:p>
        </p:txBody>
      </p:sp>
    </p:spTree>
    <p:extLst>
      <p:ext uri="{BB962C8B-B14F-4D97-AF65-F5344CB8AC3E}">
        <p14:creationId xmlns:p14="http://schemas.microsoft.com/office/powerpoint/2010/main" val="18445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7975" y="166576"/>
            <a:ext cx="2743200" cy="58420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AU" sz="3200" b="1" dirty="0" smtClean="0">
                <a:solidFill>
                  <a:srgbClr val="FF0000"/>
                </a:solidFill>
              </a:rPr>
              <a:t>Collagen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413" y="2727723"/>
            <a:ext cx="8638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620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cs typeface="Times New Roman" pitchFamily="18" charset="0"/>
              </a:rPr>
              <a:t>The collagens are the most abundant proteins in the body.</a:t>
            </a:r>
          </a:p>
          <a:p>
            <a:pPr algn="just" defTabSz="7620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 make up from </a:t>
            </a:r>
            <a:r>
              <a:rPr lang="en-US" sz="2400" b="1" dirty="0">
                <a:solidFill>
                  <a:srgbClr val="FFFF00"/>
                </a:solidFill>
              </a:rPr>
              <a:t>25% to 35% </a:t>
            </a:r>
            <a:r>
              <a:rPr lang="en-US" sz="2400" b="1" dirty="0">
                <a:solidFill>
                  <a:prstClr val="white"/>
                </a:solidFill>
              </a:rPr>
              <a:t>of the whole-body protein content</a:t>
            </a:r>
          </a:p>
          <a:p>
            <a:pPr algn="just" defTabSz="7620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white"/>
              </a:solidFill>
              <a:cs typeface="Times New Roman" pitchFamily="18" charset="0"/>
            </a:endParaRPr>
          </a:p>
          <a:p>
            <a:pPr algn="just" defTabSz="762000" rt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cs typeface="Times New Roman" pitchFamily="18" charset="0"/>
              </a:rPr>
              <a:t>They occur in connective tissues where tensile strength is </a:t>
            </a:r>
            <a:r>
              <a:rPr lang="en-US" sz="2400" b="1" dirty="0">
                <a:solidFill>
                  <a:prstClr val="white"/>
                </a:solidFill>
                <a:cs typeface="Times New Roman" pitchFamily="18" charset="0"/>
              </a:rPr>
              <a:t>needed. Examples: skin, tendons, cartilage, bones.</a:t>
            </a:r>
            <a:endParaRPr lang="en-US" sz="24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99440" y="836712"/>
            <a:ext cx="472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is the main structural protein of the various connective tissues in animals.</a:t>
            </a:r>
          </a:p>
        </p:txBody>
      </p:sp>
      <p:sp>
        <p:nvSpPr>
          <p:cNvPr id="5126" name="AutoShape 6" descr="data:image/jpeg;base64,/9j/4AAQSkZJRgABAQAAAQABAAD/2wCEAAkGBhMGERUUERQWFRQTGRoaFhgXGRgXGBUgGxccGxgeGx4bHCYgGSEkGR4aIjAhIycpLC0sHh4zNTAqNSgrLCkBCQoKDgwOGg8PGi0lHyI1LjUyLDU0KS40KywsNCw2NC0yMi4sKikuLywsLSosNCovLC4sKSwtLC8sKiwsNCwsNP/AABEIALsBDQMBIgACEQEDEQH/xAAcAAEAAgMBAQEAAAAAAAAAAAAABQYDBAcCAQj/xAA8EAACAQIEBAUCBAMHBAMAAAABAgMAEQQFEiEGMUFRBxMiYXEygRQjQpFScqEzYoKSscHwFSRDohey0f/EABkBAQADAQEAAAAAAAAAAAAAAAADBAUCAf/EADARAAICAQMDAwIEBgMAAAAAAAABAgMRBCExEkFREyJhcaEFgZHwFCOxwdHxMkJS/9oADAMBAAIRAxEAPwDuNKUoBSlKAUpSgFKUoBSlKAUpSgFKUoBSlKAUpSgFKUoBSlKAUpSgFKUoBSlKAUpSgFKUoBSlKAUpSgFKUoBSlKAUpSgFKUoBSlKAUpSgFKUoBSlKAUpSgFK8TTLh1LOwVV3JYgAfJOwqOh4nwmJSR0xETpCC0hR1bQB1NiSOX3oCUpXKsV45aMRojwpaLqWfTIR3C6SAfYn7iobM+J808Qp5hlrtFBhwWAVvLZgL6dRHqLvY2TYDkeRJ6rj6mcPg4jOMuGdupVH8KeMH4nwpWdtU8BAZjYGRWvoY267FT7rfrVxx2Ojy2NpJXVEQXZmNgP8Ahr2dcoScJcnZnpVYwniVl2NcIuIAYmw1rJGp/wATqB/WrPXkouPKPcYFKUrk8FKUoBSlKAUpSgFKUoBSlKAUpSgFKUoBSlKAUpSgFKVTuKvFTBcJuY3Lyyj6kiAYp/MWIUH2vf2r1JvgZwXGlVzh/j3C8SYaTERFgsAJlVwA6WUtuASCCoNiCQbHqDbh3FPE2K42mOqQom5SK76EA5Cyg6mPLURz/hHLuNeU5N4SOoxcuD9JO4jBJIAG5J2A+a51xD404bAkphVMxvbzD6Yl9/4nt7AA9GqjZHxLIcrxmDeQ7x+ZCXbeysvmxC53ulyF/n6VocCYZ55WaOPzJU9Q9EctluN1VwTcHmVF9x3qDVdVD6Wv0J64xhFzmm8dv8/BYOIuKpuIo4xiiIo7KbhX0EO1hKVFywC8rX5G3PaKxGVQQLMMFiDMgQHWQUZgSGdHBUfrS/Llp5mvXEuKkxeKfETkMkmlJAFK+XpAXdSSV35+5NZzBHk8chjBusdmOosrlt0tfdTYi4uR2tyrJstiotptybXS/phNPw1khclfY8LCedvBF4DOpThWw+hGiDrIToGpSW2bUpB5ei7XFiBtcVvcO55JwbjpJIgpjZQJEY6Q2113ANiDve3IkdagsNhS6MQFCptqYXJNuQ/51rVweEbMpVjZ0jV2sXdrRrbqT2sP9OVaFVrttSi1Ff8AFvnnG/1RBOhZ9k11QWGsftbEjLjcRg5ZThJRH+LYhtDadIaTUF1/pUE2LC21+lxXvjjhjEcHtHE+I80yKHa2sBTdgLhidXJt9qY7hhMtlnCyrNFEBplT6ZCyA9CRcXtsTvXvijPX4kMTyKFaOJYgASSwUn1m+4O//L1r02zstlW5qSWPdhLO236f7IlNLbl9vqWDi/IcDHlWDmjh8qfELG31uTbRqlLaiQw3AuR+pfiuscGwSYbAYVZSS4hTVfmPSNj7gWH2qg8NcFYriSZJ8wUxwxBQkRGm6r9CBOaIOur1N97joeJ4mw2ExKYV5AJ5BdVs2972ubaQTY2BO9viudR0xSgnl93z+X5FznYlKUpVM4FKUoBSlKAUpSgFKUoBSlKAUpSgFKVjxGIXCIzuQqoCzE8gALk/YUBkpXAuNPETG5/Jpw7yRRE2SOIssjDuxX1E230g2Hva5n/CTi6fz/w2JleVJlJhaRi7Kyi5XUdyGS5sTsV251ErYt4J5aeaTb7HUM6zqPIIWmmNlXkBuzE8lUdST/8ApsATXJ8V41Yt59MUEIQb6W1sxH8wYAH/AA7e9WPxh1CPDH9Gt79tWj0f+uuuQDOG86KERqAGJZgoMkpOq5LWuFVLAILD0km5N6jlKcpuMeyz9SlKb6nFH6Ak4n/HZXJjIBZhBI4U7lHRGup76XBHvauM+GnCMPHM8y4qRj5aBgoazyM7EFyeZ0mxPcsL7XBkX4txHBRCxaHgmuXikW6sSAGsRuLrbuNuR3qq4bHHhrFJicESouWRX5qP1RSfxDoG/ULEWYELqaH+dp1JYzPj6rlDPUlIsHBeFfJ8dLg5TZcQJcJMRyuQyowH83L2c1GZdlYynMUix2pER9E9iV2sdLA89NyrXH6d6ZxxA2YYlsTGDE0knmruCyWtbfvcDetGTEnEXdwZCwuXLa259SSTfrY7/vScnPMOjqyt0vjuR06iUMpRb+hsZ5LHluJlENnjWaQR3NwygsOe9x79dqj8BnEuTus0DaGja4YL6VJvsT2IuLE7i4rSmbzrab2sQtXGHOE4fQaEjkBiCkONQUrfYqepJ5GudVqq0oThV1t+3fbGPtnfY0qbHKuUurCXP5mpmfEjceza3EMThAHGpkR7HZrm9zaw36ADeoifClwArJve3qa229/ptW7wfkb4ppXXbyowOQIZnYBE3IAvY9drV91DE76QoP1kXHI30nvuPcbVBOM46mVEFnH09razvtv/AF+Sxp3CcFHqw12xyvr2PnDc4gJE6iUKupI2MgBYmxvoZTa3ckWHLepPLcrXHOEW5I2AQEsTzbSq+23I8z2rWgyiad1EYH5q6rk2CKvMux2QAbknv32rfyrFTZKiyRuq6W1JuGYEjcWB3vcjfoTVHV5x6kbEo52Se/htL6r97HOpgq63XVHLk11dsL97m3xhlcvD0eGEkRWB2JKqR5h0kEqxsQrMpJHPlvytTiriDAPCmHy6BgVbU0rAgn06SDqOt7362AsLX5VHY3HYjPiZcRI5LExqz6LAhdWlUH07b7AX9zUZBhZslikkmwokimBUTMrehgWAaOVfoOq91P1WsRV/QOLShSknHfdvM89/H3MvonW+uGMdnySWUYvMeImKrj2jdFHlI80kXm6RYKmn0athsxBN+u5G9NmZ4wwD4mSQLjMv0+skI08ZuyDp+arBrW3J922rkDPmY8vDwM8zENdAzm1rEFACLXsdRtbrer5wh4JMYw+OkaNmP9kmksoHK77gE73Cg9N+11zjKlTaSzxxt5/J/JYpsT6ZrbyXzw74mbivApLIPzFJSToGZber7gg26EmrNWnlGURZFEsMCBI05Dc8zckk7kk7kmtyqDPHzsKUpXh4KUpQClKUApSlAKUpQClKUBhnxaYW2t1W/LUQL/vURxlGcfl+JER1ExNbTvqsLkC3O4BH3ri+PxEudZrKroHeWd44y5ACgOVRbn6QAANuvuasU+V4jhgh2jfDm4AkjYaCegJU237ON+1UbdU459jcfKJILcr/AA1xCvD74iXbzDhpBh2IuFk2IH+L+trdahMFJqgubhk37EafipHGYDVI1wNLbnSLKtzbYfpGojbkCQBYECq3mUxQ6RcqN/5ugv32F/vVeL9SKiu2+TUrXudj3i00187F/wARmc8CNh8R5jRsATFKSWAH0vE5vYg8iCUNrEHeoXE5L9DavVcNE4FtYJtcduTBl/SQwPKqxg8Q8RXy7g32XodVunLfbf2q6YXF/h4l8xvUpbQhPoQuQW0n3sCT7Vxb118Nt9vP0+hhWfh91KdifVBf9vHwzTznMAHJO6xelR729R/fb7VGYjMHmQs0dh26/tU1/wBLEqxtIwUSNct03u3X3rBi8kdp1BdWXnYC2w5X+/8ApXmmemUGrOVxz2/yyV2zrur08OWskFHCZNd/0rcew3rNhsa2EdCERtBGkWDoxHLUCdxfe1Six6WkshN7Kp2t6Sb3+/8ApUjmuKgkmM/kRQk/THEOfuehb3AHxWtp/wASrponGWXKSWMP+vx5KVmoVF01BZecJc5f+ytZmv4cqXJLklmPNmJNyT7kknesePxpzN7KCRf0AgB27arEj9jatnG4M45jIdekD1gckF7BibekFjbfqRW3lWPwWAhLO48wHT5aBy8nXU0liETvpub3sBzGrobfQ0kbKo9cm2sZwk/L77Fqqu2mv05vDfJ8i4bnijDhFkDtY6STZuQBFtrcv3rLqjy/Z5I3nBBAVkaKG2/qIuJnPZTpXux2XBmuYNnPIqUOwVBphXSNgB1IHU3bua8RcNSDDHEDUVF9vKfQQOfr5A23+Ld6q3WTWatRauqX/lefJqQreF1LMfGUk/7s8YzLZMYoJuE1FQX2APPZen7AVH4XA/hZ1jc2/MVWZRyViLkD2U3+1WrgLP4MBiAMZpOHVHHrTzANViNrE8wRe3W1aeajD4nFzS4EOUDGRPS1kUABiRb0oCSATawty2FZ0dLfU5LGel9vs38MlVkLVKNiSWH8LHheX4MnEMUeEYph2adUtaZ08u1jvp3u4tteyj55164QhXjHELhXlMf1MpILgkbsqLeysRdrnsedTXCePwQ1PmWgxuh0NJcqpGzKFUWJIJINrjTtzqAyTht+LMdKcsZ4kjJZJHZlZFtpW7INQZt7Dna9ybE1JodNXbGU7NudlnCf++3Bi2V0qKrhw3ks2U5XHw9n0cOCdmVbLJc3ufKYygkbG1lNujC21tuzVTuAvDpODQXd/NncWL2sqg7kKCSdzzY7mw5Vcat2yi8KPZYJXjZIUpSojwUpSgFKUoBSlKAUpSgFcI4l4tlyPM5n8xjJDNYC7adNwQvbToIFv9967vX5z8VstfL8zxBIsJdMiE8iCgB/Z1YfaobVlI0NBa4SkljdNH6MpXOcu8cMHiUBljnje3qGkOL9bENuPkD4qQ/+XsC30+cfiM/7kV25xXcqqi18Rf6Ff474YOWTtOoIikbWHXnFJe5uf03b1Bu5t2vlTxBnkiMeJginVl0s2ox6gRvqGlhy6iw9hUrN4njFi2Hwkj32vKVjXfvYvf42qi51omfXKIUY8ocOulfuBfUfm/wKzLX6cnKqfPbkt1/h10n7/avLId8W8y2UlVsys1/rUgqVv1BHM9ahcVB52trcuX+UWq0NlpkiEz2VNQCpYG/qF9d9iP7vXr2rQxY/Gecw09PoAVfoA2A2FV6bI9jUo9J2ehXvs3nyTByRBAoiWKS1mVvpkRrDkw5j2IN61oM0xWQyh4EGwFxIiOD/AFuv+Eg1F+H+CkxsjhyVjQC9iQQRflvbf3B6e97phsvwJwvn4jMPLN2uitE7WDEKNIUsWIANrX35VLXVbXqHCtqWPr3MVa2ixSpXVHu0uP3+RDSZm2IiiWOMCRNyZFV0GxGykm5F7gm1iAelakDx5UFj1NuQHYDWyjqbEi5A5C9Mrnw+brMfMkQKTo8x0U6f0lrAC532BsOW/MzmRYjLcywSQtAjYxSUurFGk6+YZAbsDflvvsBbcK6VBzrveFB5a85LP8TVDEknuufBq5/kkAi/FZfO0mHQhJka4eFm+km4BsTtv1OxI5RmWnCCB2leczISBHGinzQfpIkKkKByOq52uAbgVIYvCQ5IPKXVLK25RbuTa++kcrXO9u9VGLNzM91st9wDvf71cqzqYOVNOYru9smP7aLHbW8ZNyPA4niBZBEpEMQMktiVijsCbyMfra3K927ADYQRyoqd26X2FwvfV2+auUucPDhZfKNhOoSVd7H1DcW/UNxfsT7Wr2W51Pkk4nhADpe2sBlIKlSCOoIJ7Vu6bXu6rNdaXS8dK+/ySxVeG7JbmhhZGjIW53JBUHa52uOl9hv2q2R8cYjLMFJhY1RBNcM5JZwDGsZCDYAkLz358utV2HL587afE+X+WrF5HRdEaMx9Kr0HqI9IubVZeGMdPw0XxMKXQEIWePWlwLkFuaGzDkRf3ri+yhSd04Ny/fjksaaE7KsZ2T2NXCcEYnA4NsVLE6Lcab7HTexLp9Sg32J7b7EXsXDnHCcHYV4o8MplLH8z0qCDuPM/U2m5AHawuKwZtx7jOPiuFhhABILLES5kINxqJACIDY77bC5rp/DHBcOSwxiSOKSceppCik6jv6WIuAOQ9hWQ3Oy1zi9mdz9tXTPnJUOGvDtOJoA+MV1j5xqp8stfdmIA2U3sBt1PK1dCyTIYOHIhFhoxGnOwuSx7sTcsfcmpClT1w9OHQin3yKUpXYFKUoBSlKAUpSgFKUoBSlKAVEcR8K4biqMJiU1ad1YHS6E/wsNx8cjYXBqXpQ9Ta3RyXOfB/C5KjStjJI4x/GiOd+QGnSWJ7AVS5MsMTHy3IToXUBj8hWIHxc1bfF3PWw+NSN7iOOIOg6EuWDN77KF9t+9WPgThHCZjhYsTIFxLyqG9W6J3QIdrqdiWF7g8uVZ9kJWT6YJJLuaVOrlVHqlJv4OdZXKmHf8A7pZJo+0cnlkDrtb1fGpa2eNkihlgly9R5E0YjUre6yKxLrJf1BtLIfVuQOwrpfEHhthsxUth1XDyj6SgtG3s6Dax7gAj35HnEMLQs2m2uJ/zIwwKuUJHMbG1zZulz3IqC7NEcTSaff5+T2edasdTz4bLtkGWhJsJEN/KUyv9l0r/AOzLUV4jYAYHGagAFxMW9rC7IbMf8pTetSbh/F56FxUcesP9HlyBZI7ErY3I0m4P0k9jyqJzHhifD/mYgrC1rqZ5Q0klv0qql3a/LfYVDRXKFHpuLy989ivRrPR1a9rwtvyPeV4b8TBdHKW/Ln0rqIA2DgXFzpsffl2qBxPBawykJOs0S/8AkVCgb4uTce/Lt3rJDmRwpLAsEkGmZRzIvv8AcbgjqLipifDS50imNSMOTbUouSL2YgXF7b7XFyOYpRq79IpRrkkp99v0z/T4J5aCqiyds11Lsl3K1iMAibRKDbrtz+TzPxXpcG0A/NVbXsbXuh6XuBb5Ht7VfM5jy/L8EEwq2mLxhjKp84gNc2Zha1wNk29qoOc48q0t9iQAPf8A4akalKaipZys5Kn8bOFnujheF+/8FtyXjA5bhMRhhHHqeNwJdWiRy6sFZyf7QqSBe4NrVz7B4GS7DQTtb259+XapPKs4GEk1FdQ0EEfdT/tUzic1lxSgrF5aPfQ5BIfTbVpOwNrj96vVavWaap9McweN32weaiMarHNPbx4MXDeRvxBihhkvGrszm3r8pAb7kjcj0rc8yRUZxZw7PwziTFLuN2RiPTIAdj2I5XHTcHub9wr4m5bw3Eyth5YZf/IQBMZCP79we9gQoF9qqubZ3P4r49FhQqv0xKd/KS4LySEbdibdlUXO51/w2mVTzPh7tld9Mt2iwcYeImEx+VRwYYaJJDHriWNkWIKQ7W2CkawALHe9XTwnwJwuWxswsZmeT7E6UP3RVP3rUi8FsAjKWMzqtvQzjQbd7KGt7aqvccYhAVQAAAAALAAcgB0qvKSxiJNKS6emPB8jhWL6QBfnYWvXulKjIhSlKAUpSgFKUoBSlKAUpSgFKUoBSlKAUpSgKn4g8DLxhEpWwniv5ZPJgeaN7GwIPQ/JvzzIsXiuDZGSM+U17vDKLqx5XtcdP1Kd9tyK7fUdnsWG8lnxaxtFGCxLqGCgc7XHP43NVrqXP3Rlhk1dmPa1k5hnvHeMzJCjNHCh2bytWtvbUTsD/dsfetHA5QctiaeWSKAoBohdlWWVb7nSSCthcqLXPYXF4TO8/GYy/wDbwrh4ybIkSgStflqYeok/wqbdN+Zl8o8PsdixdcMIwesrKhPyouw+4FUZVysz1e77I0qqlW1KUlD7slMDxuvD3mpA6MJwGTcaYn5MT7aenUqvcmtTJMixPFkrvGQ29pJ5CSL9hb6iBb0iwAty2qJx8MmUtIksaExGzWa/QHa4FxYitdGlytVxESzYdWvaVCyobEggsvpO4I0t+1RQTeITy1HsWbdHXY+uuxJvztk85hlrNiXjjbXIZzEOSiQ+Z5anmdO4HX571r4DHSYP+ykaO+5U8j76Tt9x+9a4z58JKJWIZxIJQ1gPUH1+oDaxbtb4qzcLcJpxoyxM7CNYtZdLXBuFUbgjc6tv7prp19TUMcv7EFl8tPiE45X9/qRuIzCbHCzslup07/1JH9KhsRApO13bYXO4Hbfp8V1XC+CkMR9eIkZewRAf3Oof0qp8RZRDlc+Jiw9/LjsoFyx1eWuvc9dd/vevZUPTx6iFauNjahXj5byXTgHhTLsHADqgxMx9TuyqSh/hVXGqMD3AJNz1sIjxB4kgzqaOOFgyYYMWdd1LEAWUjYhQDcja5t0NYM48KcXieQw8vuWZT9wVNvsTU3wb4U/9IZZMW6uyG6xpcxgjkWJAL26CwHzVuXq21+m44MWbnasSXJhy3wdwmZQRviRKszjVIFcruxuAQQbEAgG1uVXTh7hXC8LIUwsQQH6juzvblqY3J+L2HSpalaHVLpUc7IlSwsClKVyeilKUApSlAKUpQClKUApSlAKUpQClKUApSlAKUpQCqD4wY0x4aGIcpZLt7hF1Af5ip+1X6qN4t4Az4RJlF/Iku3srAqT9mKn4vUV2eh4LGmaVsXLjJF+D2RRusuLYAyBzHHf9ACqWI7Fi1r9h7m/Ta414deIeH4a8yDFMUR31xvpZgCVAZW0gkfSCDa25vba9yzPxVweHQ/h2OIkP0qqsFv8A3mYAAfFz7VzXKMa02d6iM53S2zuc78QsRqx+MC8tSj7+SgP9axYfhfNMkkceXiUV/qEJd436XPlkg3HcXrPw7lEnFGOUP6i0nnYhugGrU3xqPpA9/Y12bO84jyCB5pidKDkBdmJ2CqOpJ2H+w3qtVWrOqecZO9TldFfLSOAcS8ISZbAZ/LkiUEBhL6AxY2GgMQxPWwBFgTtavXAHEeI4ceUQMoDBWZHF1a1x7EHfmD+9Y+JeJ8Tx5iVBVvq0wYdd9N//ALMRzY9OwrrHBfhpDlGFKYuOOWaUhpLgMEsPSqHmNO+45knpauo1PHTBv6sls/lVpW7t9vBV848Y8S6aI4Eic7GTWZNPuqlAL/JI9jTw64cfPZFmkB8iNtZZt/OcG4AJ+oBt2buLb3Nr1H4bZdGwb8MpI6M0jr/lZip/arJHGIgAoAAFgBsAByA7VL6Lk07HnBT9RRTUFyeqUpVkgFKUoBSlKAUpSgFKUoBSlKAUpSgFKUoBSlKAUpSgFKUoBSlKAV4liWdSrAMrAggi4IIsQQeYIr3SgOW534Gx4ly+FnMY5+XIutV9lYEMB86vmvmWeDckRHm4lQo6RoSx+7Gw/Y11OlRSphLlE8dRZHhkbkXD0PDseiBbX3Zju7nux6/6DoBWpxjw2eKMP5avoZWDqSLgkAixt0sTU7Su3FNdPY5rtnXNWRe6KpwXwGnDGqR9L4hxpLgbKv8ACt+53J2vt2FWulK9jFRWEeW2ytm5z5YpSlekYpSlAKUpQClKUApSlAKUpQClKUApSlAKUpQClKUApSlAKUpQClKUApSlAKUpQClKUApSlAKU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AutoShape 8" descr="data:image/jpeg;base64,/9j/4AAQSkZJRgABAQAAAQABAAD/2wCEAAkGBhMGERUUERQWFRQTGRoaFhgXGRgXGBUgGxccGxgeGx4bHCYgGSEkGR4aIjAhIycpLC0sHh4zNTAqNSgrLCkBCQoKDgwOGg8PGi0lHyI1LjUyLDU0KS40KywsNCw2NC0yMi4sKikuLywsLSosNCovLC4sKSwtLC8sKiwsNCwsNP/AABEIALsBDQMBIgACEQEDEQH/xAAcAAEAAgMBAQEAAAAAAAAAAAAABQYDBAcCAQj/xAA8EAACAQIEBAUCBAMHBAMAAAABAgMAEQQFEiEGMUFRBxMiYXEygRQjQpFScqEzYoKSscHwFSRDohey0f/EABkBAQADAQEAAAAAAAAAAAAAAAADBAUCAf/EADARAAICAQMDAwIEBgMAAAAAAAABAgMRBCExEkFREyJhcaEFgZHwFCOxwdHxMkJS/9oADAMBAAIRAxEAPwDuNKUoBSlKAUpSgFKUoBSlKAUpSgFKUoBSlKAUpSgFKUoBSlKAUpSgFKUoBSlKAUpSgFKUoBSlKAUpSgFKUoBSlKAUpSgFKUoBSlKAUpSgFKUoBSlKAUpSgFK8TTLh1LOwVV3JYgAfJOwqOh4nwmJSR0xETpCC0hR1bQB1NiSOX3oCUpXKsV45aMRojwpaLqWfTIR3C6SAfYn7iobM+J808Qp5hlrtFBhwWAVvLZgL6dRHqLvY2TYDkeRJ6rj6mcPg4jOMuGdupVH8KeMH4nwpWdtU8BAZjYGRWvoY267FT7rfrVxx2Ojy2NpJXVEQXZmNgP8Ahr2dcoScJcnZnpVYwniVl2NcIuIAYmw1rJGp/wATqB/WrPXkouPKPcYFKUrk8FKUoBSlKAUpSgFKUoBSlKAUpSgFKUoBSlKAUpSgFKVTuKvFTBcJuY3Lyyj6kiAYp/MWIUH2vf2r1JvgZwXGlVzh/j3C8SYaTERFgsAJlVwA6WUtuASCCoNiCQbHqDbh3FPE2K42mOqQom5SK76EA5Cyg6mPLURz/hHLuNeU5N4SOoxcuD9JO4jBJIAG5J2A+a51xD404bAkphVMxvbzD6Yl9/4nt7AA9GqjZHxLIcrxmDeQ7x+ZCXbeysvmxC53ulyF/n6VocCYZ55WaOPzJU9Q9EctluN1VwTcHmVF9x3qDVdVD6Wv0J64xhFzmm8dv8/BYOIuKpuIo4xiiIo7KbhX0EO1hKVFywC8rX5G3PaKxGVQQLMMFiDMgQHWQUZgSGdHBUfrS/Llp5mvXEuKkxeKfETkMkmlJAFK+XpAXdSSV35+5NZzBHk8chjBusdmOosrlt0tfdTYi4uR2tyrJstiotptybXS/phNPw1khclfY8LCedvBF4DOpThWw+hGiDrIToGpSW2bUpB5ei7XFiBtcVvcO55JwbjpJIgpjZQJEY6Q2113ANiDve3IkdagsNhS6MQFCptqYXJNuQ/51rVweEbMpVjZ0jV2sXdrRrbqT2sP9OVaFVrttSi1Ff8AFvnnG/1RBOhZ9k11QWGsftbEjLjcRg5ZThJRH+LYhtDadIaTUF1/pUE2LC21+lxXvjjhjEcHtHE+I80yKHa2sBTdgLhidXJt9qY7hhMtlnCyrNFEBplT6ZCyA9CRcXtsTvXvijPX4kMTyKFaOJYgASSwUn1m+4O//L1r02zstlW5qSWPdhLO236f7IlNLbl9vqWDi/IcDHlWDmjh8qfELG31uTbRqlLaiQw3AuR+pfiuscGwSYbAYVZSS4hTVfmPSNj7gWH2qg8NcFYriSZJ8wUxwxBQkRGm6r9CBOaIOur1N97joeJ4mw2ExKYV5AJ5BdVs2972ubaQTY2BO9viudR0xSgnl93z+X5FznYlKUpVM4FKUoBSlKAUpSgFKUoBSlKAUpSgFKVjxGIXCIzuQqoCzE8gALk/YUBkpXAuNPETG5/Jpw7yRRE2SOIssjDuxX1E230g2Hva5n/CTi6fz/w2JleVJlJhaRi7Kyi5XUdyGS5sTsV251ErYt4J5aeaTb7HUM6zqPIIWmmNlXkBuzE8lUdST/8ApsATXJ8V41Yt59MUEIQb6W1sxH8wYAH/AA7e9WPxh1CPDH9Gt79tWj0f+uuuQDOG86KERqAGJZgoMkpOq5LWuFVLAILD0km5N6jlKcpuMeyz9SlKb6nFH6Ak4n/HZXJjIBZhBI4U7lHRGup76XBHvauM+GnCMPHM8y4qRj5aBgoazyM7EFyeZ0mxPcsL7XBkX4txHBRCxaHgmuXikW6sSAGsRuLrbuNuR3qq4bHHhrFJicESouWRX5qP1RSfxDoG/ULEWYELqaH+dp1JYzPj6rlDPUlIsHBeFfJ8dLg5TZcQJcJMRyuQyowH83L2c1GZdlYynMUix2pER9E9iV2sdLA89NyrXH6d6ZxxA2YYlsTGDE0knmruCyWtbfvcDetGTEnEXdwZCwuXLa259SSTfrY7/vScnPMOjqyt0vjuR06iUMpRb+hsZ5LHluJlENnjWaQR3NwygsOe9x79dqj8BnEuTus0DaGja4YL6VJvsT2IuLE7i4rSmbzrab2sQtXGHOE4fQaEjkBiCkONQUrfYqepJ5GudVqq0oThV1t+3fbGPtnfY0qbHKuUurCXP5mpmfEjceza3EMThAHGpkR7HZrm9zaw36ADeoifClwArJve3qa229/ptW7wfkb4ppXXbyowOQIZnYBE3IAvY9drV91DE76QoP1kXHI30nvuPcbVBOM46mVEFnH09razvtv/AF+Sxp3CcFHqw12xyvr2PnDc4gJE6iUKupI2MgBYmxvoZTa3ckWHLepPLcrXHOEW5I2AQEsTzbSq+23I8z2rWgyiad1EYH5q6rk2CKvMux2QAbknv32rfyrFTZKiyRuq6W1JuGYEjcWB3vcjfoTVHV5x6kbEo52Se/htL6r97HOpgq63XVHLk11dsL97m3xhlcvD0eGEkRWB2JKqR5h0kEqxsQrMpJHPlvytTiriDAPCmHy6BgVbU0rAgn06SDqOt7362AsLX5VHY3HYjPiZcRI5LExqz6LAhdWlUH07b7AX9zUZBhZslikkmwokimBUTMrehgWAaOVfoOq91P1WsRV/QOLShSknHfdvM89/H3MvonW+uGMdnySWUYvMeImKrj2jdFHlI80kXm6RYKmn0athsxBN+u5G9NmZ4wwD4mSQLjMv0+skI08ZuyDp+arBrW3J922rkDPmY8vDwM8zENdAzm1rEFACLXsdRtbrer5wh4JMYw+OkaNmP9kmksoHK77gE73Cg9N+11zjKlTaSzxxt5/J/JYpsT6ZrbyXzw74mbivApLIPzFJSToGZber7gg26EmrNWnlGURZFEsMCBI05Dc8zckk7kk7kmtyqDPHzsKUpXh4KUpQClKUApSlAKUpQClKUBhnxaYW2t1W/LUQL/vURxlGcfl+JER1ExNbTvqsLkC3O4BH3ri+PxEudZrKroHeWd44y5ACgOVRbn6QAANuvuasU+V4jhgh2jfDm4AkjYaCegJU237ON+1UbdU459jcfKJILcr/AA1xCvD74iXbzDhpBh2IuFk2IH+L+trdahMFJqgubhk37EafipHGYDVI1wNLbnSLKtzbYfpGojbkCQBYECq3mUxQ6RcqN/5ugv32F/vVeL9SKiu2+TUrXudj3i00187F/wARmc8CNh8R5jRsATFKSWAH0vE5vYg8iCUNrEHeoXE5L9DavVcNE4FtYJtcduTBl/SQwPKqxg8Q8RXy7g32XodVunLfbf2q6YXF/h4l8xvUpbQhPoQuQW0n3sCT7Vxb118Nt9vP0+hhWfh91KdifVBf9vHwzTznMAHJO6xelR729R/fb7VGYjMHmQs0dh26/tU1/wBLEqxtIwUSNct03u3X3rBi8kdp1BdWXnYC2w5X+/8ApXmmemUGrOVxz2/yyV2zrur08OWskFHCZNd/0rcew3rNhsa2EdCERtBGkWDoxHLUCdxfe1Six6WkshN7Kp2t6Sb3+/8ApUjmuKgkmM/kRQk/THEOfuehb3AHxWtp/wASrponGWXKSWMP+vx5KVmoVF01BZecJc5f+ytZmv4cqXJLklmPNmJNyT7kknesePxpzN7KCRf0AgB27arEj9jatnG4M45jIdekD1gckF7BibekFjbfqRW3lWPwWAhLO48wHT5aBy8nXU0liETvpub3sBzGrobfQ0kbKo9cm2sZwk/L77Fqqu2mv05vDfJ8i4bnijDhFkDtY6STZuQBFtrcv3rLqjy/Z5I3nBBAVkaKG2/qIuJnPZTpXux2XBmuYNnPIqUOwVBphXSNgB1IHU3bua8RcNSDDHEDUVF9vKfQQOfr5A23+Ld6q3WTWatRauqX/lefJqQreF1LMfGUk/7s8YzLZMYoJuE1FQX2APPZen7AVH4XA/hZ1jc2/MVWZRyViLkD2U3+1WrgLP4MBiAMZpOHVHHrTzANViNrE8wRe3W1aeajD4nFzS4EOUDGRPS1kUABiRb0oCSATawty2FZ0dLfU5LGel9vs38MlVkLVKNiSWH8LHheX4MnEMUeEYph2adUtaZ08u1jvp3u4tteyj55164QhXjHELhXlMf1MpILgkbsqLeysRdrnsedTXCePwQ1PmWgxuh0NJcqpGzKFUWJIJINrjTtzqAyTht+LMdKcsZ4kjJZJHZlZFtpW7INQZt7Dna9ybE1JodNXbGU7NudlnCf++3Bi2V0qKrhw3ks2U5XHw9n0cOCdmVbLJc3ufKYygkbG1lNujC21tuzVTuAvDpODQXd/NncWL2sqg7kKCSdzzY7mw5Vcat2yi8KPZYJXjZIUpSojwUpSgFKUoBSlKAUpSgFcI4l4tlyPM5n8xjJDNYC7adNwQvbToIFv9967vX5z8VstfL8zxBIsJdMiE8iCgB/Z1YfaobVlI0NBa4SkljdNH6MpXOcu8cMHiUBljnje3qGkOL9bENuPkD4qQ/+XsC30+cfiM/7kV25xXcqqi18Rf6Ff474YOWTtOoIikbWHXnFJe5uf03b1Bu5t2vlTxBnkiMeJginVl0s2ox6gRvqGlhy6iw9hUrN4njFi2Hwkj32vKVjXfvYvf42qi51omfXKIUY8ocOulfuBfUfm/wKzLX6cnKqfPbkt1/h10n7/avLId8W8y2UlVsys1/rUgqVv1BHM9ahcVB52trcuX+UWq0NlpkiEz2VNQCpYG/qF9d9iP7vXr2rQxY/Gecw09PoAVfoA2A2FV6bI9jUo9J2ehXvs3nyTByRBAoiWKS1mVvpkRrDkw5j2IN61oM0xWQyh4EGwFxIiOD/AFuv+Eg1F+H+CkxsjhyVjQC9iQQRflvbf3B6e97phsvwJwvn4jMPLN2uitE7WDEKNIUsWIANrX35VLXVbXqHCtqWPr3MVa2ixSpXVHu0uP3+RDSZm2IiiWOMCRNyZFV0GxGykm5F7gm1iAelakDx5UFj1NuQHYDWyjqbEi5A5C9Mrnw+brMfMkQKTo8x0U6f0lrAC532BsOW/MzmRYjLcywSQtAjYxSUurFGk6+YZAbsDflvvsBbcK6VBzrveFB5a85LP8TVDEknuufBq5/kkAi/FZfO0mHQhJka4eFm+km4BsTtv1OxI5RmWnCCB2leczISBHGinzQfpIkKkKByOq52uAbgVIYvCQ5IPKXVLK25RbuTa++kcrXO9u9VGLNzM91st9wDvf71cqzqYOVNOYru9smP7aLHbW8ZNyPA4niBZBEpEMQMktiVijsCbyMfra3K927ADYQRyoqd26X2FwvfV2+auUucPDhZfKNhOoSVd7H1DcW/UNxfsT7Wr2W51Pkk4nhADpe2sBlIKlSCOoIJ7Vu6bXu6rNdaXS8dK+/ySxVeG7JbmhhZGjIW53JBUHa52uOl9hv2q2R8cYjLMFJhY1RBNcM5JZwDGsZCDYAkLz358utV2HL587afE+X+WrF5HRdEaMx9Kr0HqI9IubVZeGMdPw0XxMKXQEIWePWlwLkFuaGzDkRf3ri+yhSd04Ny/fjksaaE7KsZ2T2NXCcEYnA4NsVLE6Lcab7HTexLp9Sg32J7b7EXsXDnHCcHYV4o8MplLH8z0qCDuPM/U2m5AHawuKwZtx7jOPiuFhhABILLES5kINxqJACIDY77bC5rp/DHBcOSwxiSOKSceppCik6jv6WIuAOQ9hWQ3Oy1zi9mdz9tXTPnJUOGvDtOJoA+MV1j5xqp8stfdmIA2U3sBt1PK1dCyTIYOHIhFhoxGnOwuSx7sTcsfcmpClT1w9OHQin3yKUpXYFKUoBSlKAUpSgFKUoBSlKAVEcR8K4biqMJiU1ad1YHS6E/wsNx8cjYXBqXpQ9Ta3RyXOfB/C5KjStjJI4x/GiOd+QGnSWJ7AVS5MsMTHy3IToXUBj8hWIHxc1bfF3PWw+NSN7iOOIOg6EuWDN77KF9t+9WPgThHCZjhYsTIFxLyqG9W6J3QIdrqdiWF7g8uVZ9kJWT6YJJLuaVOrlVHqlJv4OdZXKmHf8A7pZJo+0cnlkDrtb1fGpa2eNkihlgly9R5E0YjUre6yKxLrJf1BtLIfVuQOwrpfEHhthsxUth1XDyj6SgtG3s6Dax7gAj35HnEMLQs2m2uJ/zIwwKuUJHMbG1zZulz3IqC7NEcTSaff5+T2edasdTz4bLtkGWhJsJEN/KUyv9l0r/AOzLUV4jYAYHGagAFxMW9rC7IbMf8pTetSbh/F56FxUcesP9HlyBZI7ErY3I0m4P0k9jyqJzHhifD/mYgrC1rqZ5Q0klv0qql3a/LfYVDRXKFHpuLy989ivRrPR1a9rwtvyPeV4b8TBdHKW/Ln0rqIA2DgXFzpsffl2qBxPBawykJOs0S/8AkVCgb4uTce/Lt3rJDmRwpLAsEkGmZRzIvv8AcbgjqLipifDS50imNSMOTbUouSL2YgXF7b7XFyOYpRq79IpRrkkp99v0z/T4J5aCqiyds11Lsl3K1iMAibRKDbrtz+TzPxXpcG0A/NVbXsbXuh6XuBb5Ht7VfM5jy/L8EEwq2mLxhjKp84gNc2Zha1wNk29qoOc48q0t9iQAPf8A4akalKaipZys5Kn8bOFnujheF+/8FtyXjA5bhMRhhHHqeNwJdWiRy6sFZyf7QqSBe4NrVz7B4GS7DQTtb259+XapPKs4GEk1FdQ0EEfdT/tUzic1lxSgrF5aPfQ5BIfTbVpOwNrj96vVavWaap9McweN32weaiMarHNPbx4MXDeRvxBihhkvGrszm3r8pAb7kjcj0rc8yRUZxZw7PwziTFLuN2RiPTIAdj2I5XHTcHub9wr4m5bw3Eyth5YZf/IQBMZCP79we9gQoF9qqubZ3P4r49FhQqv0xKd/KS4LySEbdibdlUXO51/w2mVTzPh7tld9Mt2iwcYeImEx+VRwYYaJJDHriWNkWIKQ7W2CkawALHe9XTwnwJwuWxswsZmeT7E6UP3RVP3rUi8FsAjKWMzqtvQzjQbd7KGt7aqvccYhAVQAAAAALAAcgB0qvKSxiJNKS6emPB8jhWL6QBfnYWvXulKjIhSlKAUpSgFKUoBSlKAUpSgFKUoBSlKAUpSgKn4g8DLxhEpWwniv5ZPJgeaN7GwIPQ/JvzzIsXiuDZGSM+U17vDKLqx5XtcdP1Kd9tyK7fUdnsWG8lnxaxtFGCxLqGCgc7XHP43NVrqXP3Rlhk1dmPa1k5hnvHeMzJCjNHCh2bytWtvbUTsD/dsfetHA5QctiaeWSKAoBohdlWWVb7nSSCthcqLXPYXF4TO8/GYy/wDbwrh4ybIkSgStflqYeok/wqbdN+Zl8o8PsdixdcMIwesrKhPyouw+4FUZVysz1e77I0qqlW1KUlD7slMDxuvD3mpA6MJwGTcaYn5MT7aenUqvcmtTJMixPFkrvGQ29pJ5CSL9hb6iBb0iwAty2qJx8MmUtIksaExGzWa/QHa4FxYitdGlytVxESzYdWvaVCyobEggsvpO4I0t+1RQTeITy1HsWbdHXY+uuxJvztk85hlrNiXjjbXIZzEOSiQ+Z5anmdO4HX571r4DHSYP+ykaO+5U8j76Tt9x+9a4z58JKJWIZxIJQ1gPUH1+oDaxbtb4qzcLcJpxoyxM7CNYtZdLXBuFUbgjc6tv7prp19TUMcv7EFl8tPiE45X9/qRuIzCbHCzslup07/1JH9KhsRApO13bYXO4Hbfp8V1XC+CkMR9eIkZewRAf3Oof0qp8RZRDlc+Jiw9/LjsoFyx1eWuvc9dd/vevZUPTx6iFauNjahXj5byXTgHhTLsHADqgxMx9TuyqSh/hVXGqMD3AJNz1sIjxB4kgzqaOOFgyYYMWdd1LEAWUjYhQDcja5t0NYM48KcXieQw8vuWZT9wVNvsTU3wb4U/9IZZMW6uyG6xpcxgjkWJAL26CwHzVuXq21+m44MWbnasSXJhy3wdwmZQRviRKszjVIFcruxuAQQbEAgG1uVXTh7hXC8LIUwsQQH6juzvblqY3J+L2HSpalaHVLpUc7IlSwsClKVyeilKUApSlAKUpQClKUApSlAKUpQClKUApSlAKUpQCqD4wY0x4aGIcpZLt7hF1Af5ip+1X6qN4t4Az4RJlF/Iku3srAqT9mKn4vUV2eh4LGmaVsXLjJF+D2RRusuLYAyBzHHf9ACqWI7Fi1r9h7m/Ta414deIeH4a8yDFMUR31xvpZgCVAZW0gkfSCDa25vba9yzPxVweHQ/h2OIkP0qqsFv8A3mYAAfFz7VzXKMa02d6iM53S2zuc78QsRqx+MC8tSj7+SgP9axYfhfNMkkceXiUV/qEJd436XPlkg3HcXrPw7lEnFGOUP6i0nnYhugGrU3xqPpA9/Y12bO84jyCB5pidKDkBdmJ2CqOpJ2H+w3qtVWrOqecZO9TldFfLSOAcS8ISZbAZ/LkiUEBhL6AxY2GgMQxPWwBFgTtavXAHEeI4ceUQMoDBWZHF1a1x7EHfmD+9Y+JeJ8Tx5iVBVvq0wYdd9N//ALMRzY9OwrrHBfhpDlGFKYuOOWaUhpLgMEsPSqHmNO+45knpauo1PHTBv6sls/lVpW7t9vBV848Y8S6aI4Eic7GTWZNPuqlAL/JI9jTw64cfPZFmkB8iNtZZt/OcG4AJ+oBt2buLb3Nr1H4bZdGwb8MpI6M0jr/lZip/arJHGIgAoAAFgBsAByA7VL6Lk07HnBT9RRTUFyeqUpVkgFKUoBSlKAUpSgFKUoBSlKAUpSgFKUoBSlKAUpSgFKUoBSlKAV4liWdSrAMrAggi4IIsQQeYIr3SgOW534Gx4ly+FnMY5+XIutV9lYEMB86vmvmWeDckRHm4lQo6RoSx+7Gw/Y11OlRSphLlE8dRZHhkbkXD0PDseiBbX3Zju7nux6/6DoBWpxjw2eKMP5avoZWDqSLgkAixt0sTU7Su3FNdPY5rtnXNWRe6KpwXwGnDGqR9L4hxpLgbKv8ACt+53J2vt2FWulK9jFRWEeW2ytm5z5YpSlekYpSlAKUpQClKUApSlAKUpQClKUApSlAKUpQClKUApSlAKUpQClKUApSlAKUpQClKUApSlAKUpQClKUApSlAKUpQClKUApSlAKUpQClKUApSlAKUpQClKUApSlAKUpQClKUApSlAKUpQClKUApSlAKUpQClKUApSlAKUpQClKUApSlAKUpQClKUAp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8" name="Picture 10" descr="File:1K6F Crystal Structure Of The Collagen Triple Helix Model Pro- Pro-Gly103 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45" y="404664"/>
            <a:ext cx="2186136" cy="173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0230" y="5056560"/>
            <a:ext cx="2824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</a:rPr>
              <a:t>Structure of collagen</a:t>
            </a:r>
            <a:endParaRPr lang="ar-EG" sz="2400" b="1" u="sng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154" y="5517232"/>
            <a:ext cx="80942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/>
            <a:r>
              <a:rPr lang="en-US" sz="2000" b="1" dirty="0">
                <a:solidFill>
                  <a:prstClr val="white"/>
                </a:solidFill>
              </a:rPr>
              <a:t>Collagen is made up of </a:t>
            </a:r>
            <a:r>
              <a:rPr lang="en-US" sz="2000" b="1" dirty="0">
                <a:solidFill>
                  <a:srgbClr val="FFFF00"/>
                </a:solidFill>
              </a:rPr>
              <a:t>three polypeptides </a:t>
            </a:r>
            <a:r>
              <a:rPr lang="en-US" sz="2000" b="1" dirty="0">
                <a:solidFill>
                  <a:prstClr val="white"/>
                </a:solidFill>
              </a:rPr>
              <a:t>(referred to as "</a:t>
            </a:r>
            <a:r>
              <a:rPr lang="en-US" sz="2000" b="1" dirty="0">
                <a:solidFill>
                  <a:srgbClr val="FFFF00"/>
                </a:solidFill>
              </a:rPr>
              <a:t>α-chains</a:t>
            </a:r>
            <a:r>
              <a:rPr lang="en-US" sz="2000" b="1" dirty="0">
                <a:solidFill>
                  <a:prstClr val="white"/>
                </a:solidFill>
              </a:rPr>
              <a:t>") that are twisted around one another (</a:t>
            </a:r>
            <a:r>
              <a:rPr lang="en-US" sz="2000" b="1" dirty="0" err="1">
                <a:solidFill>
                  <a:prstClr val="white"/>
                </a:solidFill>
              </a:rPr>
              <a:t>tropocollagen</a:t>
            </a:r>
            <a:r>
              <a:rPr lang="en-US" sz="2000" b="1" dirty="0">
                <a:solidFill>
                  <a:prstClr val="white"/>
                </a:solidFill>
              </a:rPr>
              <a:t>) in a rope-like triple-helix and are held together by </a:t>
            </a:r>
            <a:r>
              <a:rPr lang="en-US" sz="2000" b="1" dirty="0">
                <a:solidFill>
                  <a:srgbClr val="FFFF00"/>
                </a:solidFill>
              </a:rPr>
              <a:t>hydrogen bonds</a:t>
            </a:r>
            <a:endParaRPr lang="ar-EG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6576"/>
            <a:ext cx="175138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2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88640"/>
            <a:ext cx="8678738" cy="1219200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sz="2000" b="1" dirty="0" smtClean="0"/>
              <a:t>Collagen </a:t>
            </a:r>
            <a:r>
              <a:rPr lang="en-US" sz="2000" b="1" dirty="0"/>
              <a:t>is formed from </a:t>
            </a:r>
            <a:r>
              <a:rPr lang="en-US" sz="2000" b="1" dirty="0" err="1"/>
              <a:t>tropocollagen</a:t>
            </a:r>
            <a:r>
              <a:rPr lang="en-US" sz="2000" b="1" dirty="0"/>
              <a:t> subunits. The triple helix </a:t>
            </a:r>
            <a:r>
              <a:rPr lang="en-US" sz="2000" b="1" dirty="0" smtClean="0"/>
              <a:t>in </a:t>
            </a:r>
            <a:r>
              <a:rPr lang="en-US" sz="2000" b="1" dirty="0" err="1" smtClean="0"/>
              <a:t>tropocollagen</a:t>
            </a:r>
            <a:r>
              <a:rPr lang="en-US" sz="2000" b="1" dirty="0" smtClean="0"/>
              <a:t> </a:t>
            </a:r>
            <a:r>
              <a:rPr lang="en-US" sz="2000" b="1" dirty="0"/>
              <a:t>is highly extended and strong</a:t>
            </a:r>
            <a:r>
              <a:rPr lang="en-AU" sz="2000" b="1" dirty="0" smtClean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306" y="1052736"/>
            <a:ext cx="82671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7620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Features: </a:t>
            </a:r>
          </a:p>
          <a:p>
            <a:pPr algn="l" defTabSz="7620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cs typeface="Times New Roman" pitchFamily="18" charset="0"/>
              </a:rPr>
              <a:t>(1) Three separate polypeptide chains arranged as a left-handed helix (note that an alpha-helix is right-handed</a:t>
            </a:r>
            <a:r>
              <a:rPr lang="en-US" sz="2000" b="1" dirty="0">
                <a:solidFill>
                  <a:prstClr val="white"/>
                </a:solidFill>
                <a:cs typeface="Times New Roman" pitchFamily="18" charset="0"/>
              </a:rPr>
              <a:t>).</a:t>
            </a:r>
            <a:endParaRPr lang="en-US" sz="2000" b="1" dirty="0">
              <a:solidFill>
                <a:prstClr val="white"/>
              </a:solidFill>
              <a:cs typeface="Times New Roman" pitchFamily="18" charset="0"/>
            </a:endParaRPr>
          </a:p>
          <a:p>
            <a:pPr algn="l" defTabSz="7620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cs typeface="Times New Roman" pitchFamily="18" charset="0"/>
              </a:rPr>
              <a:t>(2) </a:t>
            </a:r>
            <a:r>
              <a:rPr lang="en-US" sz="2000" b="1" dirty="0">
                <a:solidFill>
                  <a:prstClr val="white"/>
                </a:solidFill>
                <a:cs typeface="Times New Roman" pitchFamily="18" charset="0"/>
              </a:rPr>
              <a:t>Each chain forms hydrogen bonds with the other two</a:t>
            </a:r>
            <a:endParaRPr lang="en-US" sz="2000" b="1" u="sng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51460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7620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rgbClr val="000000"/>
                </a:solidFill>
              </a:rPr>
              <a:t> 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25763"/>
            <a:ext cx="8678738" cy="379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3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161925"/>
            <a:ext cx="4419600" cy="523875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AU" sz="2800" b="1" smtClean="0">
                <a:solidFill>
                  <a:srgbClr val="FF0000"/>
                </a:solidFill>
              </a:rPr>
              <a:t>Types of collagen </a:t>
            </a:r>
            <a:endParaRPr lang="en-AU" sz="2800" smtClean="0">
              <a:solidFill>
                <a:srgbClr val="FF0000"/>
              </a:solidFill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001000" cy="27432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en-AU" sz="2000" b="1" u="sng" dirty="0" smtClean="0">
                <a:solidFill>
                  <a:srgbClr val="FF0000"/>
                </a:solidFill>
              </a:rPr>
              <a:t>Type I collagen</a:t>
            </a:r>
            <a:r>
              <a:rPr lang="en-AU" sz="2000" b="1" i="1" dirty="0" smtClean="0"/>
              <a:t>, </a:t>
            </a:r>
            <a:r>
              <a:rPr lang="en-AU" sz="2000" b="1" dirty="0" smtClean="0"/>
              <a:t>which is the most common, is made up of: </a:t>
            </a:r>
          </a:p>
          <a:p>
            <a:pPr marL="457200" indent="-457200" algn="just" eaLnBrk="1" hangingPunct="1">
              <a:buFontTx/>
              <a:buAutoNum type="alphaLcParenBoth"/>
              <a:defRPr/>
            </a:pPr>
            <a:r>
              <a:rPr lang="en-AU" sz="2000" b="1" dirty="0" smtClean="0"/>
              <a:t>two identical peptide chains designated α1; </a:t>
            </a:r>
          </a:p>
          <a:p>
            <a:pPr algn="just" eaLnBrk="1" hangingPunct="1">
              <a:buFontTx/>
              <a:buNone/>
              <a:defRPr/>
            </a:pPr>
            <a:r>
              <a:rPr lang="en-AU" sz="2000" b="1" dirty="0" smtClean="0"/>
              <a:t>(b) one different chain designated α 2</a:t>
            </a:r>
          </a:p>
          <a:p>
            <a:pPr algn="just" eaLnBrk="1" hangingPunct="1">
              <a:buFontTx/>
              <a:buNone/>
              <a:defRPr/>
            </a:pPr>
            <a:endParaRPr lang="en-AU" sz="2000" b="1" dirty="0" smtClean="0"/>
          </a:p>
          <a:p>
            <a:pPr algn="just" eaLnBrk="1" hangingPunct="1">
              <a:buFontTx/>
              <a:buNone/>
              <a:defRPr/>
            </a:pPr>
            <a:endParaRPr lang="en-AU" sz="2000" b="1" dirty="0" smtClean="0"/>
          </a:p>
          <a:p>
            <a:pPr algn="just" eaLnBrk="1" hangingPunct="1">
              <a:buFontTx/>
              <a:buNone/>
              <a:defRPr/>
            </a:pPr>
            <a:endParaRPr lang="en-AU" sz="2000" b="1" dirty="0" smtClean="0"/>
          </a:p>
          <a:p>
            <a:pPr algn="just" eaLnBrk="1" hangingPunct="1">
              <a:buFontTx/>
              <a:buNone/>
              <a:defRPr/>
            </a:pPr>
            <a:endParaRPr lang="en-AU" sz="2000" b="1" dirty="0" smtClean="0"/>
          </a:p>
          <a:p>
            <a:pPr algn="just" eaLnBrk="1" hangingPunct="1">
              <a:buFontTx/>
              <a:buNone/>
              <a:defRPr/>
            </a:pPr>
            <a:endParaRPr lang="en-AU" sz="2000" b="1" dirty="0" smtClean="0"/>
          </a:p>
          <a:p>
            <a:pPr algn="just" eaLnBrk="1" hangingPunct="1">
              <a:buFontTx/>
              <a:buNone/>
              <a:defRPr/>
            </a:pPr>
            <a:endParaRPr lang="en-AU" sz="2000" b="1" dirty="0" smtClean="0"/>
          </a:p>
          <a:p>
            <a:pPr algn="just" eaLnBrk="1" hangingPunct="1">
              <a:buFontTx/>
              <a:buNone/>
              <a:defRPr/>
            </a:pPr>
            <a:endParaRPr lang="en-AU" sz="2000" b="1" dirty="0" smtClean="0"/>
          </a:p>
          <a:p>
            <a:pPr algn="just" eaLnBrk="1" hangingPunct="1">
              <a:buFontTx/>
              <a:buNone/>
              <a:defRPr/>
            </a:pPr>
            <a:endParaRPr lang="en-AU" sz="2000" b="1" dirty="0" smtClean="0"/>
          </a:p>
          <a:p>
            <a:pPr algn="just" eaLnBrk="1" hangingPunct="1">
              <a:buFontTx/>
              <a:buNone/>
              <a:defRPr/>
            </a:pPr>
            <a:r>
              <a:rPr lang="en-AU" sz="2000" b="1" dirty="0" smtClean="0">
                <a:solidFill>
                  <a:srgbClr val="FF0000"/>
                </a:solidFill>
              </a:rPr>
              <a:t>Both type II &amp; III </a:t>
            </a:r>
            <a:r>
              <a:rPr lang="en-AU" sz="2000" b="1" dirty="0" smtClean="0"/>
              <a:t>consist of three identical polypeptide chains.  </a:t>
            </a:r>
          </a:p>
          <a:p>
            <a:pPr algn="just" eaLnBrk="1" hangingPunct="1">
              <a:defRPr/>
            </a:pPr>
            <a:endParaRPr lang="en-AU" sz="2000" b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5105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rt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AU" sz="2000" b="1" kern="0" dirty="0">
                <a:solidFill>
                  <a:srgbClr val="000000"/>
                </a:solidFill>
              </a:rPr>
              <a:t> </a:t>
            </a:r>
          </a:p>
          <a:p>
            <a:pPr algn="just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AU" sz="2000" b="1" kern="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hp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4" y="2547814"/>
            <a:ext cx="8564171" cy="21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525"/>
            <a:ext cx="8839200" cy="523875"/>
          </a:xfrm>
          <a:noFill/>
        </p:spPr>
        <p:txBody>
          <a:bodyPr>
            <a:spAutoFit/>
          </a:bodyPr>
          <a:lstStyle/>
          <a:p>
            <a:pPr algn="l" eaLnBrk="1" hangingPunct="1"/>
            <a:r>
              <a:rPr lang="en-US" sz="2800" b="1" dirty="0" smtClean="0">
                <a:solidFill>
                  <a:srgbClr val="FF0000"/>
                </a:solidFill>
              </a:rPr>
              <a:t>Collagen Amino Acid Composition</a:t>
            </a:r>
            <a:endParaRPr lang="en-AU" sz="2800" b="1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2400" y="2286000"/>
            <a:ext cx="5715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Many modified amino acids are present: </a:t>
            </a:r>
          </a:p>
          <a:p>
            <a:pPr lvl="1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</a:rPr>
              <a:t>-hydroxyproline </a:t>
            </a:r>
          </a:p>
          <a:p>
            <a:pPr lvl="1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</a:rPr>
              <a:t>-hydroxylysine 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533400" y="4419600"/>
            <a:ext cx="4267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Low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</a:rPr>
              <a:t>The </a:t>
            </a:r>
            <a:r>
              <a:rPr lang="en-US" sz="2000" b="1" dirty="0">
                <a:solidFill>
                  <a:prstClr val="white"/>
                </a:solidFill>
              </a:rPr>
              <a:t>structural features of collagen ranges from the amino acid </a:t>
            </a:r>
            <a:r>
              <a:rPr lang="en-US" sz="2000" b="1" dirty="0" err="1">
                <a:solidFill>
                  <a:prstClr val="white"/>
                </a:solidFill>
              </a:rPr>
              <a:t>sequence,tropocollagen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>
                <a:solidFill>
                  <a:prstClr val="white"/>
                </a:solidFill>
              </a:rPr>
              <a:t>molecules, collagen fibrils to collagen </a:t>
            </a:r>
            <a:r>
              <a:rPr lang="en-US" sz="2000" b="1" dirty="0">
                <a:solidFill>
                  <a:prstClr val="white"/>
                </a:solidFill>
              </a:rPr>
              <a:t>fibers  </a:t>
            </a:r>
            <a:endParaRPr lang="ru-RU" sz="2000" b="1" dirty="0">
              <a:solidFill>
                <a:prstClr val="white"/>
              </a:solidFill>
            </a:endParaRPr>
          </a:p>
          <a:p>
            <a: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89200"/>
            <a:ext cx="38862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3551238"/>
            <a:ext cx="5562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dirty="0">
                <a:solidFill>
                  <a:srgbClr val="FF0000"/>
                </a:solidFill>
              </a:rPr>
              <a:t>design </a:t>
            </a:r>
            <a:r>
              <a:rPr lang="en-US" sz="2400" b="1" dirty="0">
                <a:solidFill>
                  <a:srgbClr val="FF0000"/>
                </a:solidFill>
              </a:rPr>
              <a:t>of collagen.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228600" y="733425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>
                <a:solidFill>
                  <a:prstClr val="white"/>
                </a:solidFill>
              </a:rPr>
              <a:t>Nearly one residue out of three is </a:t>
            </a:r>
            <a:r>
              <a:rPr lang="en-US" sz="2000" b="1" dirty="0" err="1">
                <a:solidFill>
                  <a:prstClr val="white"/>
                </a:solidFill>
              </a:rPr>
              <a:t>Gly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</a:p>
          <a:p>
            <a:pPr algn="just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err="1">
                <a:solidFill>
                  <a:prstClr val="white"/>
                </a:solidFill>
              </a:rPr>
              <a:t>Proline</a:t>
            </a:r>
            <a:r>
              <a:rPr lang="en-US" sz="2000" b="1" dirty="0">
                <a:solidFill>
                  <a:prstClr val="white"/>
                </a:solidFill>
              </a:rPr>
              <a:t> content is unusually high</a:t>
            </a:r>
          </a:p>
          <a:p>
            <a:pPr algn="just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sz="2000" b="1" dirty="0" err="1">
                <a:solidFill>
                  <a:prstClr val="white"/>
                </a:solidFill>
              </a:rPr>
              <a:t>Proline</a:t>
            </a:r>
            <a:r>
              <a:rPr lang="en-AU" sz="2000" b="1" dirty="0">
                <a:solidFill>
                  <a:prstClr val="white"/>
                </a:solidFill>
              </a:rPr>
              <a:t> facilitates the formation of the helical conformation of each α-chain because its ring structure causes "kinks" in the peptide chain.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42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28600" y="620688"/>
            <a:ext cx="533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</a:rPr>
              <a:t>EDS </a:t>
            </a:r>
            <a:r>
              <a:rPr lang="en-US" sz="2000" b="1" dirty="0">
                <a:solidFill>
                  <a:prstClr val="white"/>
                </a:solidFill>
              </a:rPr>
              <a:t>usually affects </a:t>
            </a:r>
            <a:r>
              <a:rPr lang="en-US" sz="2000" b="1" dirty="0">
                <a:solidFill>
                  <a:prstClr val="white"/>
                </a:solidFill>
              </a:rPr>
              <a:t>the </a:t>
            </a:r>
            <a:r>
              <a:rPr lang="en-US" sz="2000" b="1" dirty="0">
                <a:solidFill>
                  <a:prstClr val="white"/>
                </a:solidFill>
              </a:rPr>
              <a:t>skin, joints and blood vessel walls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201691" y="96813"/>
            <a:ext cx="4738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Ehlers-</a:t>
            </a:r>
            <a:r>
              <a:rPr lang="en-US" sz="2800" b="1" dirty="0" err="1">
                <a:solidFill>
                  <a:srgbClr val="FF0000"/>
                </a:solidFill>
              </a:rPr>
              <a:t>Danlos</a:t>
            </a:r>
            <a:r>
              <a:rPr lang="en-US" sz="2800" b="1" dirty="0">
                <a:solidFill>
                  <a:srgbClr val="FF0000"/>
                </a:solidFill>
              </a:rPr>
              <a:t> syndrome (EDS) 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52400" y="1389727"/>
            <a:ext cx="533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</a:rPr>
              <a:t>EDS </a:t>
            </a:r>
            <a:r>
              <a:rPr lang="en-US" sz="2000" b="1" dirty="0">
                <a:solidFill>
                  <a:srgbClr val="FFFF00"/>
                </a:solidFill>
              </a:rPr>
              <a:t>is a group of inherited connective tissue disorders, caused by a defect in the synthesis of collagen (Type I or III). </a:t>
            </a:r>
          </a:p>
          <a:p>
            <a:pPr algn="just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algn="just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</a:rPr>
              <a:t>There is no cure, and treatment is supportive, including close monitoring of the digestive, excretory and particularly the cardiovascular systems. </a:t>
            </a:r>
          </a:p>
        </p:txBody>
      </p:sp>
      <p:pic>
        <p:nvPicPr>
          <p:cNvPr id="10245" name="Picture 6" descr="http://api.ning.com/files/COLvrx2SI2tFcrDUB-BJ4qB474t3MclLeA7OlWfXXnv4goinkteS9CQV*IQA0XQ0yZMVZTd9c8MZKB0difvBR9Z0sYe8Y2Qw/EhlersDanlos_syndrom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28600"/>
            <a:ext cx="32559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4077072"/>
            <a:ext cx="8458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</a:rPr>
              <a:t>The fragile skin and loose joints is often a result of </a:t>
            </a:r>
            <a:r>
              <a:rPr lang="en-US" sz="2000" b="1" dirty="0">
                <a:solidFill>
                  <a:srgbClr val="FFFF00"/>
                </a:solidFill>
              </a:rPr>
              <a:t>abnormal genes </a:t>
            </a:r>
            <a:r>
              <a:rPr lang="en-US" sz="2000" b="1" dirty="0">
                <a:solidFill>
                  <a:prstClr val="white"/>
                </a:solidFill>
              </a:rPr>
              <a:t>that produce abnormal proteins that confer an inherited </a:t>
            </a:r>
            <a:r>
              <a:rPr lang="en-US" sz="2000" b="1" dirty="0">
                <a:solidFill>
                  <a:prstClr val="white"/>
                </a:solidFill>
              </a:rPr>
              <a:t>frailty </a:t>
            </a:r>
            <a:r>
              <a:rPr lang="en-US" sz="2000" b="1" dirty="0">
                <a:solidFill>
                  <a:prstClr val="white"/>
                </a:solidFill>
              </a:rPr>
              <a:t>of collagen (the normal protein "glue" of our tissues).</a:t>
            </a:r>
          </a:p>
          <a:p>
            <a:pPr algn="just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-30163"/>
            <a:ext cx="3124200" cy="584201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AU" sz="3200" b="1" smtClean="0">
                <a:solidFill>
                  <a:srgbClr val="FF0000"/>
                </a:solidFill>
              </a:rPr>
              <a:t>Keratin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8763000" cy="2133600"/>
          </a:xfrm>
        </p:spPr>
        <p:txBody>
          <a:bodyPr/>
          <a:lstStyle/>
          <a:p>
            <a:pPr algn="just" eaLnBrk="1" hangingPunct="1"/>
            <a:r>
              <a:rPr lang="en-US" sz="2000" b="1" smtClean="0"/>
              <a:t>Tough and insoluble in water</a:t>
            </a:r>
            <a:endParaRPr lang="en-AU" sz="2000" b="1" smtClean="0"/>
          </a:p>
          <a:p>
            <a:pPr algn="just" eaLnBrk="1" hangingPunct="1"/>
            <a:r>
              <a:rPr lang="en-AU" sz="2000" b="1" smtClean="0"/>
              <a:t>Main constituent of hair, nails and tooth enamel </a:t>
            </a:r>
          </a:p>
          <a:p>
            <a:pPr algn="just" eaLnBrk="1" hangingPunct="1"/>
            <a:endParaRPr lang="en-AU" sz="2000" b="1" smtClean="0"/>
          </a:p>
          <a:p>
            <a:pPr algn="just" eaLnBrk="1" hangingPunct="1"/>
            <a:r>
              <a:rPr lang="en-AU" sz="2400" b="1" smtClean="0">
                <a:solidFill>
                  <a:srgbClr val="FF0000"/>
                </a:solidFill>
              </a:rPr>
              <a:t>Two major conformational groups</a:t>
            </a:r>
            <a:r>
              <a:rPr lang="en-AU" sz="2000" b="1" smtClean="0"/>
              <a:t> </a:t>
            </a:r>
          </a:p>
          <a:p>
            <a:pPr algn="just" eaLnBrk="1" hangingPunct="1"/>
            <a:r>
              <a:rPr lang="en-AU" sz="2000" b="1" smtClean="0"/>
              <a:t>(a) </a:t>
            </a:r>
            <a:r>
              <a:rPr lang="en-AU" sz="2000" b="1" u="sng" smtClean="0"/>
              <a:t>alpha-keratin</a:t>
            </a:r>
            <a:r>
              <a:rPr lang="en-AU" sz="2000" b="1" smtClean="0"/>
              <a:t>  whose peptide backbone forms a α-helix</a:t>
            </a:r>
          </a:p>
          <a:p>
            <a:pPr algn="just" eaLnBrk="1" hangingPunct="1"/>
            <a:r>
              <a:rPr lang="en-AU" sz="2000" b="1" smtClean="0"/>
              <a:t>(b) </a:t>
            </a:r>
            <a:r>
              <a:rPr lang="en-AU" sz="2000" b="1" u="sng" smtClean="0"/>
              <a:t>β-keratin</a:t>
            </a:r>
            <a:r>
              <a:rPr lang="en-AU" sz="2000" b="1" smtClean="0"/>
              <a:t> whose backbone forms a β-sheet structure.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Keratin is the key structural material making up the outer layer of human skin.</a:t>
            </a:r>
          </a:p>
        </p:txBody>
      </p:sp>
    </p:spTree>
    <p:extLst>
      <p:ext uri="{BB962C8B-B14F-4D97-AF65-F5344CB8AC3E}">
        <p14:creationId xmlns:p14="http://schemas.microsoft.com/office/powerpoint/2010/main" val="29600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69373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4127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prstClr val="white"/>
                </a:solidFill>
              </a:rPr>
              <a:t>these proteins more or  less spherical in nature.  Due to their distribution of  amino acids 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>
                <a:solidFill>
                  <a:prstClr val="white"/>
                </a:solidFill>
              </a:rPr>
              <a:t>hydrophobic inside and hydrophilic outside</a:t>
            </a:r>
          </a:p>
          <a:p>
            <a:pPr algn="l"/>
            <a:r>
              <a:rPr lang="en-US" sz="2400" dirty="0">
                <a:solidFill>
                  <a:prstClr val="white"/>
                </a:solidFill>
              </a:rPr>
              <a:t>They are</a:t>
            </a:r>
            <a:r>
              <a:rPr lang="en-US" sz="2400" dirty="0">
                <a:solidFill>
                  <a:srgbClr val="FFFF00"/>
                </a:solidFill>
              </a:rPr>
              <a:t> soluble </a:t>
            </a:r>
            <a:r>
              <a:rPr lang="en-US" sz="2400" dirty="0">
                <a:solidFill>
                  <a:prstClr val="white"/>
                </a:solidFill>
              </a:rPr>
              <a:t>in aqueous media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174" y="369038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b="1" u="sng" dirty="0">
                <a:solidFill>
                  <a:srgbClr val="FFFF00"/>
                </a:solidFill>
              </a:rPr>
              <a:t>E</a:t>
            </a:r>
            <a:r>
              <a:rPr lang="en-US" sz="2400" b="1" u="sng" dirty="0">
                <a:solidFill>
                  <a:srgbClr val="FFFF00"/>
                </a:solidFill>
              </a:rPr>
              <a:t>xamples</a:t>
            </a:r>
            <a:endParaRPr lang="en-US" sz="2000" b="1" u="sng" dirty="0">
              <a:solidFill>
                <a:srgbClr val="FFFF00"/>
              </a:solidFill>
            </a:endParaRPr>
          </a:p>
          <a:p>
            <a:pPr algn="l"/>
            <a:r>
              <a:rPr lang="en-US" sz="2400" dirty="0">
                <a:solidFill>
                  <a:prstClr val="white"/>
                </a:solidFill>
              </a:rPr>
              <a:t>Myoglobin, albumin, globulin, casein, </a:t>
            </a:r>
            <a:r>
              <a:rPr lang="en-US" sz="2400" dirty="0" err="1">
                <a:solidFill>
                  <a:prstClr val="white"/>
                </a:solidFill>
              </a:rPr>
              <a:t>haemoglobin</a:t>
            </a:r>
            <a:r>
              <a:rPr lang="en-US" sz="2400" dirty="0">
                <a:solidFill>
                  <a:prstClr val="white"/>
                </a:solidFill>
              </a:rPr>
              <a:t>,  all of the enzymes, and  protein hormones</a:t>
            </a:r>
            <a:endParaRPr lang="ar-EG" sz="2400" dirty="0">
              <a:solidFill>
                <a:prstClr val="white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25" y="1412776"/>
            <a:ext cx="3810000" cy="414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7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7950"/>
            <a:ext cx="4484688" cy="869950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altLang="zh-CN" sz="2800" b="1" dirty="0" smtClean="0">
                <a:solidFill>
                  <a:srgbClr val="FF0000"/>
                </a:solidFill>
                <a:latin typeface="+mn-lt"/>
                <a:ea typeface="华文行楷"/>
                <a:cs typeface="华文行楷"/>
              </a:rPr>
              <a:t>Oxygen-binding proteins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8763000" cy="990600"/>
          </a:xfrm>
        </p:spPr>
        <p:txBody>
          <a:bodyPr/>
          <a:lstStyle/>
          <a:p>
            <a:pPr algn="just" rtl="0" eaLnBrk="1" hangingPunct="1"/>
            <a:r>
              <a:rPr lang="en-US" altLang="zh-CN" sz="2000" b="1" dirty="0" smtClean="0">
                <a:ea typeface="SimSun" pitchFamily="2" charset="-122"/>
              </a:rPr>
              <a:t>Myoglobin and Hemoglobin are the two oxygen-binding proteins present in large multicellular organisms.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05001"/>
            <a:ext cx="3407296" cy="20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04800" y="2514600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prstClr val="white"/>
                </a:solidFill>
                <a:ea typeface="SimSun" pitchFamily="2" charset="-122"/>
              </a:rPr>
              <a:t>Myoglobin stores the oxygen in the muscles.</a:t>
            </a:r>
          </a:p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endParaRPr lang="en-US" altLang="zh-CN" sz="2000" b="1" dirty="0">
              <a:solidFill>
                <a:srgbClr val="000000"/>
              </a:solidFill>
              <a:ea typeface="SimSun" pitchFamily="2" charset="-122"/>
            </a:endParaRPr>
          </a:p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endParaRPr lang="en-US" altLang="zh-CN" sz="2000" b="1" dirty="0">
              <a:solidFill>
                <a:srgbClr val="000000"/>
              </a:solidFill>
              <a:ea typeface="SimSun" pitchFamily="2" charset="-122"/>
            </a:endParaRPr>
          </a:p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prstClr val="white"/>
                </a:solidFill>
                <a:ea typeface="SimSun" pitchFamily="2" charset="-122"/>
              </a:rPr>
              <a:t>Hemoglobin transports oxygen in the blood and is located in the red blood cells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407296" cy="245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233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750</Words>
  <Application>Microsoft Office PowerPoint</Application>
  <PresentationFormat>On-screen Show (4:3)</PresentationFormat>
  <Paragraphs>123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1_Thatch</vt:lpstr>
      <vt:lpstr>5_Default Design</vt:lpstr>
      <vt:lpstr>PowerPoint Presentation</vt:lpstr>
      <vt:lpstr>Collagen  </vt:lpstr>
      <vt:lpstr>PowerPoint Presentation</vt:lpstr>
      <vt:lpstr>Types of collagen </vt:lpstr>
      <vt:lpstr>Collagen Amino Acid Composition</vt:lpstr>
      <vt:lpstr>PowerPoint Presentation</vt:lpstr>
      <vt:lpstr>Keratin</vt:lpstr>
      <vt:lpstr>PowerPoint Presentation</vt:lpstr>
      <vt:lpstr>Oxygen-binding proteins</vt:lpstr>
      <vt:lpstr>Myoglobin (Mb)</vt:lpstr>
      <vt:lpstr>Comparison between Hb and Mb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2019-11-17T14:28:37Z</dcterms:created>
  <dcterms:modified xsi:type="dcterms:W3CDTF">2019-11-17T14:29:49Z</dcterms:modified>
</cp:coreProperties>
</file>