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vml" ContentType="application/vnd.openxmlformats-officedocument.vmlDrawing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31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304" r:id="rId15"/>
    <p:sldId id="271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  <a:srgbClr val="EEC4E8"/>
    <a:srgbClr val="FFFF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customXml" Target="../customXml/item2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D81B6D-4CB7-442F-AC8A-8CBF400284A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7DC3FB-11FC-4B9E-B293-20C57754D4A8}">
      <dgm:prSet phldrT="[Text]" phldr="1"/>
      <dgm:spPr>
        <a:solidFill>
          <a:srgbClr val="EDC1E7"/>
        </a:solidFill>
      </dgm:spPr>
      <dgm:t>
        <a:bodyPr/>
        <a:lstStyle/>
        <a:p>
          <a:endParaRPr lang="en-US" dirty="0"/>
        </a:p>
      </dgm:t>
    </dgm:pt>
    <dgm:pt modelId="{2C21FB33-7278-4F80-93B2-8ABA5A259F93}" type="parTrans" cxnId="{3D954265-1B94-44F4-9EDD-11E9B880D925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5A1D16D0-68EE-48FA-A9DB-7D79073A168F}" type="sibTrans" cxnId="{3D954265-1B94-44F4-9EDD-11E9B880D925}">
      <dgm:prSet/>
      <dgm:spPr/>
      <dgm:t>
        <a:bodyPr/>
        <a:lstStyle/>
        <a:p>
          <a:endParaRPr lang="en-US"/>
        </a:p>
      </dgm:t>
    </dgm:pt>
    <dgm:pt modelId="{C643F0E7-99F3-433F-8698-38A3114766FA}">
      <dgm:prSet phldrT="[Text]"/>
      <dgm:spPr>
        <a:solidFill>
          <a:srgbClr val="98E4CB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220 Not contracted</a:t>
          </a:r>
          <a:endParaRPr lang="en-US" dirty="0">
            <a:solidFill>
              <a:schemeClr val="tx1"/>
            </a:solidFill>
          </a:endParaRPr>
        </a:p>
      </dgm:t>
    </dgm:pt>
    <dgm:pt modelId="{A0E90CCB-B539-454C-AFF1-62EAC24D096E}" type="parTrans" cxnId="{39405774-4C3A-4048-A3D3-C1DCF6BAAE8C}">
      <dgm:prSet/>
      <dgm:spPr>
        <a:ln>
          <a:solidFill>
            <a:srgbClr val="008000"/>
          </a:solidFill>
        </a:ln>
      </dgm:spPr>
      <dgm:t>
        <a:bodyPr/>
        <a:lstStyle/>
        <a:p>
          <a:endParaRPr lang="en-US"/>
        </a:p>
      </dgm:t>
    </dgm:pt>
    <dgm:pt modelId="{A7328681-EBF6-4E6B-B59A-8397592C29DA}" type="sibTrans" cxnId="{39405774-4C3A-4048-A3D3-C1DCF6BAAE8C}">
      <dgm:prSet/>
      <dgm:spPr/>
      <dgm:t>
        <a:bodyPr/>
        <a:lstStyle/>
        <a:p>
          <a:endParaRPr lang="en-US"/>
        </a:p>
      </dgm:t>
    </dgm:pt>
    <dgm:pt modelId="{85F43B1D-B20D-43C5-86DE-D653D6B93A03}">
      <dgm:prSet phldrT="[Text]" phldr="1"/>
      <dgm:spPr/>
      <dgm:t>
        <a:bodyPr/>
        <a:lstStyle/>
        <a:p>
          <a:endParaRPr lang="en-US"/>
        </a:p>
      </dgm:t>
    </dgm:pt>
    <dgm:pt modelId="{DD5C1121-D010-42E1-853B-14D8D0DD0ADA}" type="parTrans" cxnId="{965B50DF-9B66-4137-A67A-C56636D321C7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0CE87BB0-CAF8-4C16-8AF3-8CA0F47C921C}" type="sibTrans" cxnId="{965B50DF-9B66-4137-A67A-C56636D321C7}">
      <dgm:prSet/>
      <dgm:spPr/>
      <dgm:t>
        <a:bodyPr/>
        <a:lstStyle/>
        <a:p>
          <a:endParaRPr lang="en-US"/>
        </a:p>
      </dgm:t>
    </dgm:pt>
    <dgm:pt modelId="{E77F5043-8594-4444-8A6E-EA36C11F540A}">
      <dgm:prSet phldrT="[Text]" phldr="1"/>
      <dgm:spPr>
        <a:solidFill>
          <a:srgbClr val="EEC4E8"/>
        </a:solidFill>
        <a:scene3d>
          <a:camera prst="orthographicFront"/>
          <a:lightRig rig="threePt" dir="t"/>
        </a:scene3d>
        <a:sp3d>
          <a:bevelB prst="relaxedInset"/>
        </a:sp3d>
      </dgm:spPr>
      <dgm:t>
        <a:bodyPr/>
        <a:lstStyle/>
        <a:p>
          <a:endParaRPr lang="en-US" dirty="0"/>
        </a:p>
      </dgm:t>
    </dgm:pt>
    <dgm:pt modelId="{79B16DFE-C036-47D8-A5F6-4204C81DAF5C}" type="parTrans" cxnId="{2B506162-92EF-4E48-84A2-A93F7EB6BA08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0616213D-7E04-4832-B668-901C17C827B5}" type="sibTrans" cxnId="{2B506162-92EF-4E48-84A2-A93F7EB6BA08}">
      <dgm:prSet/>
      <dgm:spPr/>
      <dgm:t>
        <a:bodyPr/>
        <a:lstStyle/>
        <a:p>
          <a:endParaRPr lang="en-US"/>
        </a:p>
      </dgm:t>
    </dgm:pt>
    <dgm:pt modelId="{4845D265-051A-4195-9EAC-9AD3A776D95B}">
      <dgm:prSet/>
      <dgm:spPr>
        <a:solidFill>
          <a:srgbClr val="98E4CB"/>
        </a:solidFill>
      </dgm:spPr>
      <dgm:t>
        <a:bodyPr/>
        <a:lstStyle/>
        <a:p>
          <a:endParaRPr lang="en-US"/>
        </a:p>
      </dgm:t>
    </dgm:pt>
    <dgm:pt modelId="{13AF278C-3864-4C29-8F42-8A5CAEB3A18C}" type="parTrans" cxnId="{1AEB3168-B87E-44BC-83BC-D498A99FCCCA}">
      <dgm:prSet/>
      <dgm:spPr>
        <a:ln>
          <a:solidFill>
            <a:srgbClr val="008000"/>
          </a:solidFill>
        </a:ln>
      </dgm:spPr>
      <dgm:t>
        <a:bodyPr/>
        <a:lstStyle/>
        <a:p>
          <a:endParaRPr lang="en-US"/>
        </a:p>
      </dgm:t>
    </dgm:pt>
    <dgm:pt modelId="{27B248D4-5D0A-4248-8DB3-FACA75197986}" type="sibTrans" cxnId="{1AEB3168-B87E-44BC-83BC-D498A99FCCCA}">
      <dgm:prSet/>
      <dgm:spPr/>
      <dgm:t>
        <a:bodyPr/>
        <a:lstStyle/>
        <a:p>
          <a:endParaRPr lang="en-US"/>
        </a:p>
      </dgm:t>
    </dgm:pt>
    <dgm:pt modelId="{62766C47-1B0E-46D4-8330-D034E4B41146}">
      <dgm:prSet phldrT="[Text]"/>
      <dgm:spPr>
        <a:solidFill>
          <a:srgbClr val="A1CEE9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240</a:t>
          </a:r>
        </a:p>
        <a:p>
          <a:r>
            <a:rPr lang="en-US" b="1" dirty="0" smtClean="0">
              <a:solidFill>
                <a:schemeClr val="tx1"/>
              </a:solidFill>
            </a:rPr>
            <a:t>vaccine</a:t>
          </a:r>
          <a:endParaRPr lang="en-US" dirty="0">
            <a:solidFill>
              <a:schemeClr val="tx1"/>
            </a:solidFill>
          </a:endParaRPr>
        </a:p>
      </dgm:t>
    </dgm:pt>
    <dgm:pt modelId="{1966DF7D-9375-457D-B7E7-D605FCD07C82}" type="sibTrans" cxnId="{DEB37505-C7BF-4F25-AEEB-993E75F7DEBE}">
      <dgm:prSet/>
      <dgm:spPr/>
      <dgm:t>
        <a:bodyPr/>
        <a:lstStyle/>
        <a:p>
          <a:endParaRPr lang="en-US"/>
        </a:p>
      </dgm:t>
    </dgm:pt>
    <dgm:pt modelId="{5A2C4C65-748E-45C5-937D-67DB2CD95DA7}" type="parTrans" cxnId="{DEB37505-C7BF-4F25-AEEB-993E75F7DEBE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021CE223-D7B8-439F-806F-1B20EC6002F6}">
      <dgm:prSet phldrT="[Text]" phldr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endParaRPr lang="en-US" dirty="0"/>
        </a:p>
      </dgm:t>
    </dgm:pt>
    <dgm:pt modelId="{66F42A65-FFA5-4053-8285-38BA162CCF29}" type="sibTrans" cxnId="{0468E877-A38E-4A91-B4C2-D8C906DC18D0}">
      <dgm:prSet/>
      <dgm:spPr/>
      <dgm:t>
        <a:bodyPr/>
        <a:lstStyle/>
        <a:p>
          <a:endParaRPr lang="en-US"/>
        </a:p>
      </dgm:t>
    </dgm:pt>
    <dgm:pt modelId="{B9E87195-D8CF-4723-BDD7-18572D7792D8}" type="parTrans" cxnId="{0468E877-A38E-4A91-B4C2-D8C906DC18D0}">
      <dgm:prSet/>
      <dgm:spPr/>
      <dgm:t>
        <a:bodyPr/>
        <a:lstStyle/>
        <a:p>
          <a:endParaRPr lang="en-US"/>
        </a:p>
      </dgm:t>
    </dgm:pt>
    <dgm:pt modelId="{99036EFD-B041-413A-9176-30538995B6A0}" type="pres">
      <dgm:prSet presAssocID="{43D81B6D-4CB7-442F-AC8A-8CBF400284A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8DF408FC-6B65-4CA6-BF06-3940EEC53E46}" type="pres">
      <dgm:prSet presAssocID="{021CE223-D7B8-439F-806F-1B20EC6002F6}" presName="root1" presStyleCnt="0"/>
      <dgm:spPr/>
    </dgm:pt>
    <dgm:pt modelId="{16FC9F61-DC96-435B-A55B-D7FCD71665D6}" type="pres">
      <dgm:prSet presAssocID="{021CE223-D7B8-439F-806F-1B20EC6002F6}" presName="LevelOneTextNode" presStyleLbl="node0" presStyleIdx="0" presStyleCnt="1" custLinFactNeighborX="-36942" custLinFactNeighborY="-113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351441-37A6-4CEE-B883-8690298524C5}" type="pres">
      <dgm:prSet presAssocID="{021CE223-D7B8-439F-806F-1B20EC6002F6}" presName="level2hierChild" presStyleCnt="0"/>
      <dgm:spPr/>
    </dgm:pt>
    <dgm:pt modelId="{15F785E0-FD46-408C-BD24-2FEB249A1C1B}" type="pres">
      <dgm:prSet presAssocID="{5A2C4C65-748E-45C5-937D-67DB2CD95DA7}" presName="conn2-1" presStyleLbl="parChTrans1D2" presStyleIdx="0" presStyleCnt="2"/>
      <dgm:spPr/>
      <dgm:t>
        <a:bodyPr/>
        <a:lstStyle/>
        <a:p>
          <a:endParaRPr lang="en-MY"/>
        </a:p>
      </dgm:t>
    </dgm:pt>
    <dgm:pt modelId="{A5476E15-A657-46F8-BE3C-12A7411FE463}" type="pres">
      <dgm:prSet presAssocID="{5A2C4C65-748E-45C5-937D-67DB2CD95DA7}" presName="connTx" presStyleLbl="parChTrans1D2" presStyleIdx="0" presStyleCnt="2"/>
      <dgm:spPr/>
      <dgm:t>
        <a:bodyPr/>
        <a:lstStyle/>
        <a:p>
          <a:endParaRPr lang="en-MY"/>
        </a:p>
      </dgm:t>
    </dgm:pt>
    <dgm:pt modelId="{511AA03C-22F0-4112-86CC-0BB48797449F}" type="pres">
      <dgm:prSet presAssocID="{62766C47-1B0E-46D4-8330-D034E4B41146}" presName="root2" presStyleCnt="0"/>
      <dgm:spPr/>
    </dgm:pt>
    <dgm:pt modelId="{BD9F0C41-94DC-4397-BB12-F3A16724F9B2}" type="pres">
      <dgm:prSet presAssocID="{62766C47-1B0E-46D4-8330-D034E4B41146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57D5A1-1BF0-4B23-9451-E7F990DF4ECE}" type="pres">
      <dgm:prSet presAssocID="{62766C47-1B0E-46D4-8330-D034E4B41146}" presName="level3hierChild" presStyleCnt="0"/>
      <dgm:spPr/>
    </dgm:pt>
    <dgm:pt modelId="{E0E948B6-7515-4959-892D-6923FB613C94}" type="pres">
      <dgm:prSet presAssocID="{2C21FB33-7278-4F80-93B2-8ABA5A259F93}" presName="conn2-1" presStyleLbl="parChTrans1D3" presStyleIdx="0" presStyleCnt="4"/>
      <dgm:spPr/>
      <dgm:t>
        <a:bodyPr/>
        <a:lstStyle/>
        <a:p>
          <a:endParaRPr lang="en-MY"/>
        </a:p>
      </dgm:t>
    </dgm:pt>
    <dgm:pt modelId="{071CAD0B-AB7A-433A-8D75-FE7723221EAC}" type="pres">
      <dgm:prSet presAssocID="{2C21FB33-7278-4F80-93B2-8ABA5A259F93}" presName="connTx" presStyleLbl="parChTrans1D3" presStyleIdx="0" presStyleCnt="4"/>
      <dgm:spPr/>
      <dgm:t>
        <a:bodyPr/>
        <a:lstStyle/>
        <a:p>
          <a:endParaRPr lang="en-MY"/>
        </a:p>
      </dgm:t>
    </dgm:pt>
    <dgm:pt modelId="{B3A5AF38-86B6-4284-94CE-BA4D244E52D4}" type="pres">
      <dgm:prSet presAssocID="{CA7DC3FB-11FC-4B9E-B293-20C57754D4A8}" presName="root2" presStyleCnt="0"/>
      <dgm:spPr/>
    </dgm:pt>
    <dgm:pt modelId="{784F8B80-96C7-487B-BEC9-397EAA4DA98A}" type="pres">
      <dgm:prSet presAssocID="{CA7DC3FB-11FC-4B9E-B293-20C57754D4A8}" presName="LevelTwoTextNode" presStyleLbl="node3" presStyleIdx="0" presStyleCnt="4" custLinFactNeighborX="-2495" custLinFactNeighborY="-6664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95C00416-1088-401B-9E08-E75B2C5DD0B0}" type="pres">
      <dgm:prSet presAssocID="{CA7DC3FB-11FC-4B9E-B293-20C57754D4A8}" presName="level3hierChild" presStyleCnt="0"/>
      <dgm:spPr/>
    </dgm:pt>
    <dgm:pt modelId="{50910536-FEA6-43CB-8062-12918A301ACB}" type="pres">
      <dgm:prSet presAssocID="{A0E90CCB-B539-454C-AFF1-62EAC24D096E}" presName="conn2-1" presStyleLbl="parChTrans1D3" presStyleIdx="1" presStyleCnt="4"/>
      <dgm:spPr/>
      <dgm:t>
        <a:bodyPr/>
        <a:lstStyle/>
        <a:p>
          <a:endParaRPr lang="en-MY"/>
        </a:p>
      </dgm:t>
    </dgm:pt>
    <dgm:pt modelId="{CB7BD49E-3B17-4900-8A1F-1B545CF3CE8A}" type="pres">
      <dgm:prSet presAssocID="{A0E90CCB-B539-454C-AFF1-62EAC24D096E}" presName="connTx" presStyleLbl="parChTrans1D3" presStyleIdx="1" presStyleCnt="4"/>
      <dgm:spPr/>
      <dgm:t>
        <a:bodyPr/>
        <a:lstStyle/>
        <a:p>
          <a:endParaRPr lang="en-MY"/>
        </a:p>
      </dgm:t>
    </dgm:pt>
    <dgm:pt modelId="{D4A1E513-C90C-45F2-A603-EB65DB1433C0}" type="pres">
      <dgm:prSet presAssocID="{C643F0E7-99F3-433F-8698-38A3114766FA}" presName="root2" presStyleCnt="0"/>
      <dgm:spPr/>
    </dgm:pt>
    <dgm:pt modelId="{45161645-2B41-47AA-A2BE-187E433287CB}" type="pres">
      <dgm:prSet presAssocID="{C643F0E7-99F3-433F-8698-38A3114766FA}" presName="LevelTwoTextNode" presStyleLbl="node3" presStyleIdx="1" presStyleCnt="4" custLinFactNeighborX="-2495" custLinFactNeighborY="-446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73CECE-EB2E-47DC-8942-E025C0868BC3}" type="pres">
      <dgm:prSet presAssocID="{C643F0E7-99F3-433F-8698-38A3114766FA}" presName="level3hierChild" presStyleCnt="0"/>
      <dgm:spPr/>
    </dgm:pt>
    <dgm:pt modelId="{7B8EA769-8D78-4EF0-87BF-003A62705F66}" type="pres">
      <dgm:prSet presAssocID="{DD5C1121-D010-42E1-853B-14D8D0DD0ADA}" presName="conn2-1" presStyleLbl="parChTrans1D2" presStyleIdx="1" presStyleCnt="2"/>
      <dgm:spPr/>
      <dgm:t>
        <a:bodyPr/>
        <a:lstStyle/>
        <a:p>
          <a:endParaRPr lang="en-MY"/>
        </a:p>
      </dgm:t>
    </dgm:pt>
    <dgm:pt modelId="{A0465497-BCA6-4D92-BC07-2E39A10870E5}" type="pres">
      <dgm:prSet presAssocID="{DD5C1121-D010-42E1-853B-14D8D0DD0ADA}" presName="connTx" presStyleLbl="parChTrans1D2" presStyleIdx="1" presStyleCnt="2"/>
      <dgm:spPr/>
      <dgm:t>
        <a:bodyPr/>
        <a:lstStyle/>
        <a:p>
          <a:endParaRPr lang="en-MY"/>
        </a:p>
      </dgm:t>
    </dgm:pt>
    <dgm:pt modelId="{F82BFB53-AB58-4E9F-83B8-C2F21C42007D}" type="pres">
      <dgm:prSet presAssocID="{85F43B1D-B20D-43C5-86DE-D653D6B93A03}" presName="root2" presStyleCnt="0"/>
      <dgm:spPr/>
    </dgm:pt>
    <dgm:pt modelId="{6036AF88-BFBE-4D58-AB8C-511DF8DD079A}" type="pres">
      <dgm:prSet presAssocID="{85F43B1D-B20D-43C5-86DE-D653D6B93A0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C8A6B27C-55FF-41FA-86E2-F2BDD55BE503}" type="pres">
      <dgm:prSet presAssocID="{85F43B1D-B20D-43C5-86DE-D653D6B93A03}" presName="level3hierChild" presStyleCnt="0"/>
      <dgm:spPr/>
    </dgm:pt>
    <dgm:pt modelId="{13B4BFDD-7E5A-408E-B5DC-4946EAEA8392}" type="pres">
      <dgm:prSet presAssocID="{13AF278C-3864-4C29-8F42-8A5CAEB3A18C}" presName="conn2-1" presStyleLbl="parChTrans1D3" presStyleIdx="2" presStyleCnt="4"/>
      <dgm:spPr/>
      <dgm:t>
        <a:bodyPr/>
        <a:lstStyle/>
        <a:p>
          <a:endParaRPr lang="en-MY"/>
        </a:p>
      </dgm:t>
    </dgm:pt>
    <dgm:pt modelId="{18650F9A-EA08-4DA4-8EEF-A8A002448E54}" type="pres">
      <dgm:prSet presAssocID="{13AF278C-3864-4C29-8F42-8A5CAEB3A18C}" presName="connTx" presStyleLbl="parChTrans1D3" presStyleIdx="2" presStyleCnt="4"/>
      <dgm:spPr/>
      <dgm:t>
        <a:bodyPr/>
        <a:lstStyle/>
        <a:p>
          <a:endParaRPr lang="en-MY"/>
        </a:p>
      </dgm:t>
    </dgm:pt>
    <dgm:pt modelId="{93B723C7-BB58-4B37-B234-F67F72AD86B5}" type="pres">
      <dgm:prSet presAssocID="{4845D265-051A-4195-9EAC-9AD3A776D95B}" presName="root2" presStyleCnt="0"/>
      <dgm:spPr/>
    </dgm:pt>
    <dgm:pt modelId="{2A33353D-1BFC-4F7C-8B6F-575D9F3089D3}" type="pres">
      <dgm:prSet presAssocID="{4845D265-051A-4195-9EAC-9AD3A776D95B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69362089-74B6-40AA-997E-FA13356FA51E}" type="pres">
      <dgm:prSet presAssocID="{4845D265-051A-4195-9EAC-9AD3A776D95B}" presName="level3hierChild" presStyleCnt="0"/>
      <dgm:spPr/>
    </dgm:pt>
    <dgm:pt modelId="{DB662451-2D3A-45A3-AA45-79CFB10C0231}" type="pres">
      <dgm:prSet presAssocID="{79B16DFE-C036-47D8-A5F6-4204C81DAF5C}" presName="conn2-1" presStyleLbl="parChTrans1D3" presStyleIdx="3" presStyleCnt="4"/>
      <dgm:spPr/>
      <dgm:t>
        <a:bodyPr/>
        <a:lstStyle/>
        <a:p>
          <a:endParaRPr lang="en-MY"/>
        </a:p>
      </dgm:t>
    </dgm:pt>
    <dgm:pt modelId="{BF4646B9-BC11-4656-9755-847E2F4C0DF2}" type="pres">
      <dgm:prSet presAssocID="{79B16DFE-C036-47D8-A5F6-4204C81DAF5C}" presName="connTx" presStyleLbl="parChTrans1D3" presStyleIdx="3" presStyleCnt="4"/>
      <dgm:spPr/>
      <dgm:t>
        <a:bodyPr/>
        <a:lstStyle/>
        <a:p>
          <a:endParaRPr lang="en-MY"/>
        </a:p>
      </dgm:t>
    </dgm:pt>
    <dgm:pt modelId="{E0F79B20-B162-4E90-9A18-F4D86D223328}" type="pres">
      <dgm:prSet presAssocID="{E77F5043-8594-4444-8A6E-EA36C11F540A}" presName="root2" presStyleCnt="0"/>
      <dgm:spPr/>
    </dgm:pt>
    <dgm:pt modelId="{AB6E7A6A-5440-42DF-AB8A-64143694EDE8}" type="pres">
      <dgm:prSet presAssocID="{E77F5043-8594-4444-8A6E-EA36C11F540A}" presName="LevelTwoTextNode" presStyleLbl="node3" presStyleIdx="3" presStyleCnt="4" custLinFactNeighborX="1250" custLinFactNeighborY="2578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B9669CB-6992-48E8-A80F-A1FD9D416BF0}" type="pres">
      <dgm:prSet presAssocID="{E77F5043-8594-4444-8A6E-EA36C11F540A}" presName="level3hierChild" presStyleCnt="0"/>
      <dgm:spPr/>
    </dgm:pt>
  </dgm:ptLst>
  <dgm:cxnLst>
    <dgm:cxn modelId="{C5FCD451-E4EB-4798-B06B-9946A72E6BBD}" type="presOf" srcId="{C643F0E7-99F3-433F-8698-38A3114766FA}" destId="{45161645-2B41-47AA-A2BE-187E433287CB}" srcOrd="0" destOrd="0" presId="urn:microsoft.com/office/officeart/2005/8/layout/hierarchy2"/>
    <dgm:cxn modelId="{BF5A2ACF-D6DD-4C96-BFF5-B0C359BF710C}" type="presOf" srcId="{43D81B6D-4CB7-442F-AC8A-8CBF400284A1}" destId="{99036EFD-B041-413A-9176-30538995B6A0}" srcOrd="0" destOrd="0" presId="urn:microsoft.com/office/officeart/2005/8/layout/hierarchy2"/>
    <dgm:cxn modelId="{F20D0617-90C6-4DC2-9E2F-4475303F0A05}" type="presOf" srcId="{4845D265-051A-4195-9EAC-9AD3A776D95B}" destId="{2A33353D-1BFC-4F7C-8B6F-575D9F3089D3}" srcOrd="0" destOrd="0" presId="urn:microsoft.com/office/officeart/2005/8/layout/hierarchy2"/>
    <dgm:cxn modelId="{DB034180-CAC3-4EEF-951D-801B5A5C50A1}" type="presOf" srcId="{85F43B1D-B20D-43C5-86DE-D653D6B93A03}" destId="{6036AF88-BFBE-4D58-AB8C-511DF8DD079A}" srcOrd="0" destOrd="0" presId="urn:microsoft.com/office/officeart/2005/8/layout/hierarchy2"/>
    <dgm:cxn modelId="{03342CD1-5050-482A-A220-6989D5D8352B}" type="presOf" srcId="{79B16DFE-C036-47D8-A5F6-4204C81DAF5C}" destId="{BF4646B9-BC11-4656-9755-847E2F4C0DF2}" srcOrd="1" destOrd="0" presId="urn:microsoft.com/office/officeart/2005/8/layout/hierarchy2"/>
    <dgm:cxn modelId="{34A66B8B-CD3D-4476-8897-240B899EFE36}" type="presOf" srcId="{E77F5043-8594-4444-8A6E-EA36C11F540A}" destId="{AB6E7A6A-5440-42DF-AB8A-64143694EDE8}" srcOrd="0" destOrd="0" presId="urn:microsoft.com/office/officeart/2005/8/layout/hierarchy2"/>
    <dgm:cxn modelId="{75BDD694-F224-4DFE-8B14-8DA7B9975CD4}" type="presOf" srcId="{2C21FB33-7278-4F80-93B2-8ABA5A259F93}" destId="{E0E948B6-7515-4959-892D-6923FB613C94}" srcOrd="0" destOrd="0" presId="urn:microsoft.com/office/officeart/2005/8/layout/hierarchy2"/>
    <dgm:cxn modelId="{940A4819-493D-4D40-A7BF-3AFE5597ABA3}" type="presOf" srcId="{DD5C1121-D010-42E1-853B-14D8D0DD0ADA}" destId="{A0465497-BCA6-4D92-BC07-2E39A10870E5}" srcOrd="1" destOrd="0" presId="urn:microsoft.com/office/officeart/2005/8/layout/hierarchy2"/>
    <dgm:cxn modelId="{CC333F18-59D2-4474-A7AF-A93700BD537E}" type="presOf" srcId="{13AF278C-3864-4C29-8F42-8A5CAEB3A18C}" destId="{18650F9A-EA08-4DA4-8EEF-A8A002448E54}" srcOrd="1" destOrd="0" presId="urn:microsoft.com/office/officeart/2005/8/layout/hierarchy2"/>
    <dgm:cxn modelId="{1AEB3168-B87E-44BC-83BC-D498A99FCCCA}" srcId="{85F43B1D-B20D-43C5-86DE-D653D6B93A03}" destId="{4845D265-051A-4195-9EAC-9AD3A776D95B}" srcOrd="0" destOrd="0" parTransId="{13AF278C-3864-4C29-8F42-8A5CAEB3A18C}" sibTransId="{27B248D4-5D0A-4248-8DB3-FACA75197986}"/>
    <dgm:cxn modelId="{46822705-7304-4F1E-81AC-66987F4CF99C}" type="presOf" srcId="{2C21FB33-7278-4F80-93B2-8ABA5A259F93}" destId="{071CAD0B-AB7A-433A-8D75-FE7723221EAC}" srcOrd="1" destOrd="0" presId="urn:microsoft.com/office/officeart/2005/8/layout/hierarchy2"/>
    <dgm:cxn modelId="{3D954265-1B94-44F4-9EDD-11E9B880D925}" srcId="{62766C47-1B0E-46D4-8330-D034E4B41146}" destId="{CA7DC3FB-11FC-4B9E-B293-20C57754D4A8}" srcOrd="0" destOrd="0" parTransId="{2C21FB33-7278-4F80-93B2-8ABA5A259F93}" sibTransId="{5A1D16D0-68EE-48FA-A9DB-7D79073A168F}"/>
    <dgm:cxn modelId="{39405774-4C3A-4048-A3D3-C1DCF6BAAE8C}" srcId="{62766C47-1B0E-46D4-8330-D034E4B41146}" destId="{C643F0E7-99F3-433F-8698-38A3114766FA}" srcOrd="1" destOrd="0" parTransId="{A0E90CCB-B539-454C-AFF1-62EAC24D096E}" sibTransId="{A7328681-EBF6-4E6B-B59A-8397592C29DA}"/>
    <dgm:cxn modelId="{C2FC8160-1DAC-4ECA-90B0-849D95ADF475}" type="presOf" srcId="{13AF278C-3864-4C29-8F42-8A5CAEB3A18C}" destId="{13B4BFDD-7E5A-408E-B5DC-4946EAEA8392}" srcOrd="0" destOrd="0" presId="urn:microsoft.com/office/officeart/2005/8/layout/hierarchy2"/>
    <dgm:cxn modelId="{2B506162-92EF-4E48-84A2-A93F7EB6BA08}" srcId="{85F43B1D-B20D-43C5-86DE-D653D6B93A03}" destId="{E77F5043-8594-4444-8A6E-EA36C11F540A}" srcOrd="1" destOrd="0" parTransId="{79B16DFE-C036-47D8-A5F6-4204C81DAF5C}" sibTransId="{0616213D-7E04-4832-B668-901C17C827B5}"/>
    <dgm:cxn modelId="{9BD8ACC2-F1EF-4A76-B69A-AB2C84F2ACBD}" type="presOf" srcId="{021CE223-D7B8-439F-806F-1B20EC6002F6}" destId="{16FC9F61-DC96-435B-A55B-D7FCD71665D6}" srcOrd="0" destOrd="0" presId="urn:microsoft.com/office/officeart/2005/8/layout/hierarchy2"/>
    <dgm:cxn modelId="{B81DE569-F071-4800-B8D6-D0376D48DD89}" type="presOf" srcId="{5A2C4C65-748E-45C5-937D-67DB2CD95DA7}" destId="{A5476E15-A657-46F8-BE3C-12A7411FE463}" srcOrd="1" destOrd="0" presId="urn:microsoft.com/office/officeart/2005/8/layout/hierarchy2"/>
    <dgm:cxn modelId="{C1095365-C7EE-46DF-815A-97DD40680D40}" type="presOf" srcId="{62766C47-1B0E-46D4-8330-D034E4B41146}" destId="{BD9F0C41-94DC-4397-BB12-F3A16724F9B2}" srcOrd="0" destOrd="0" presId="urn:microsoft.com/office/officeart/2005/8/layout/hierarchy2"/>
    <dgm:cxn modelId="{108C98C0-11C8-4BDC-8F89-389295EE8C16}" type="presOf" srcId="{5A2C4C65-748E-45C5-937D-67DB2CD95DA7}" destId="{15F785E0-FD46-408C-BD24-2FEB249A1C1B}" srcOrd="0" destOrd="0" presId="urn:microsoft.com/office/officeart/2005/8/layout/hierarchy2"/>
    <dgm:cxn modelId="{494A4DAC-BADE-40A6-9228-F3E894240DF6}" type="presOf" srcId="{CA7DC3FB-11FC-4B9E-B293-20C57754D4A8}" destId="{784F8B80-96C7-487B-BEC9-397EAA4DA98A}" srcOrd="0" destOrd="0" presId="urn:microsoft.com/office/officeart/2005/8/layout/hierarchy2"/>
    <dgm:cxn modelId="{DEB37505-C7BF-4F25-AEEB-993E75F7DEBE}" srcId="{021CE223-D7B8-439F-806F-1B20EC6002F6}" destId="{62766C47-1B0E-46D4-8330-D034E4B41146}" srcOrd="0" destOrd="0" parTransId="{5A2C4C65-748E-45C5-937D-67DB2CD95DA7}" sibTransId="{1966DF7D-9375-457D-B7E7-D605FCD07C82}"/>
    <dgm:cxn modelId="{0468E877-A38E-4A91-B4C2-D8C906DC18D0}" srcId="{43D81B6D-4CB7-442F-AC8A-8CBF400284A1}" destId="{021CE223-D7B8-439F-806F-1B20EC6002F6}" srcOrd="0" destOrd="0" parTransId="{B9E87195-D8CF-4723-BDD7-18572D7792D8}" sibTransId="{66F42A65-FFA5-4053-8285-38BA162CCF29}"/>
    <dgm:cxn modelId="{58F50F25-9931-4CF5-A350-FE41ADA47240}" type="presOf" srcId="{79B16DFE-C036-47D8-A5F6-4204C81DAF5C}" destId="{DB662451-2D3A-45A3-AA45-79CFB10C0231}" srcOrd="0" destOrd="0" presId="urn:microsoft.com/office/officeart/2005/8/layout/hierarchy2"/>
    <dgm:cxn modelId="{DBD58AAC-9473-47BE-B6C6-5A49D08B287B}" type="presOf" srcId="{DD5C1121-D010-42E1-853B-14D8D0DD0ADA}" destId="{7B8EA769-8D78-4EF0-87BF-003A62705F66}" srcOrd="0" destOrd="0" presId="urn:microsoft.com/office/officeart/2005/8/layout/hierarchy2"/>
    <dgm:cxn modelId="{490465D1-C89B-419B-9598-7CF3EFA57788}" type="presOf" srcId="{A0E90CCB-B539-454C-AFF1-62EAC24D096E}" destId="{50910536-FEA6-43CB-8062-12918A301ACB}" srcOrd="0" destOrd="0" presId="urn:microsoft.com/office/officeart/2005/8/layout/hierarchy2"/>
    <dgm:cxn modelId="{965B50DF-9B66-4137-A67A-C56636D321C7}" srcId="{021CE223-D7B8-439F-806F-1B20EC6002F6}" destId="{85F43B1D-B20D-43C5-86DE-D653D6B93A03}" srcOrd="1" destOrd="0" parTransId="{DD5C1121-D010-42E1-853B-14D8D0DD0ADA}" sibTransId="{0CE87BB0-CAF8-4C16-8AF3-8CA0F47C921C}"/>
    <dgm:cxn modelId="{D62A6249-A0A0-4A1B-8E2D-89EE67663724}" type="presOf" srcId="{A0E90CCB-B539-454C-AFF1-62EAC24D096E}" destId="{CB7BD49E-3B17-4900-8A1F-1B545CF3CE8A}" srcOrd="1" destOrd="0" presId="urn:microsoft.com/office/officeart/2005/8/layout/hierarchy2"/>
    <dgm:cxn modelId="{ECB09DAF-0058-4280-97D9-87AAD421541D}" type="presParOf" srcId="{99036EFD-B041-413A-9176-30538995B6A0}" destId="{8DF408FC-6B65-4CA6-BF06-3940EEC53E46}" srcOrd="0" destOrd="0" presId="urn:microsoft.com/office/officeart/2005/8/layout/hierarchy2"/>
    <dgm:cxn modelId="{96E4BF03-BBCC-4C71-AC01-A824425CC132}" type="presParOf" srcId="{8DF408FC-6B65-4CA6-BF06-3940EEC53E46}" destId="{16FC9F61-DC96-435B-A55B-D7FCD71665D6}" srcOrd="0" destOrd="0" presId="urn:microsoft.com/office/officeart/2005/8/layout/hierarchy2"/>
    <dgm:cxn modelId="{860F6CA2-3C93-4FC2-A8EB-9B75CB6F17BB}" type="presParOf" srcId="{8DF408FC-6B65-4CA6-BF06-3940EEC53E46}" destId="{AB351441-37A6-4CEE-B883-8690298524C5}" srcOrd="1" destOrd="0" presId="urn:microsoft.com/office/officeart/2005/8/layout/hierarchy2"/>
    <dgm:cxn modelId="{DA840EB1-3D3C-4841-AF59-57EF504599FC}" type="presParOf" srcId="{AB351441-37A6-4CEE-B883-8690298524C5}" destId="{15F785E0-FD46-408C-BD24-2FEB249A1C1B}" srcOrd="0" destOrd="0" presId="urn:microsoft.com/office/officeart/2005/8/layout/hierarchy2"/>
    <dgm:cxn modelId="{5C7092C8-81A3-4B5D-B37C-9D1998749F6E}" type="presParOf" srcId="{15F785E0-FD46-408C-BD24-2FEB249A1C1B}" destId="{A5476E15-A657-46F8-BE3C-12A7411FE463}" srcOrd="0" destOrd="0" presId="urn:microsoft.com/office/officeart/2005/8/layout/hierarchy2"/>
    <dgm:cxn modelId="{A6F088A6-AB5F-4ACD-B1AF-E35B673EDEBA}" type="presParOf" srcId="{AB351441-37A6-4CEE-B883-8690298524C5}" destId="{511AA03C-22F0-4112-86CC-0BB48797449F}" srcOrd="1" destOrd="0" presId="urn:microsoft.com/office/officeart/2005/8/layout/hierarchy2"/>
    <dgm:cxn modelId="{68CD7617-66C3-4826-82D0-D5FD80E4733D}" type="presParOf" srcId="{511AA03C-22F0-4112-86CC-0BB48797449F}" destId="{BD9F0C41-94DC-4397-BB12-F3A16724F9B2}" srcOrd="0" destOrd="0" presId="urn:microsoft.com/office/officeart/2005/8/layout/hierarchy2"/>
    <dgm:cxn modelId="{1E68FCB0-C3BF-40F1-8527-24029A9CE844}" type="presParOf" srcId="{511AA03C-22F0-4112-86CC-0BB48797449F}" destId="{D657D5A1-1BF0-4B23-9451-E7F990DF4ECE}" srcOrd="1" destOrd="0" presId="urn:microsoft.com/office/officeart/2005/8/layout/hierarchy2"/>
    <dgm:cxn modelId="{9C5FF3C4-DE52-4AB4-9658-C12236B722BF}" type="presParOf" srcId="{D657D5A1-1BF0-4B23-9451-E7F990DF4ECE}" destId="{E0E948B6-7515-4959-892D-6923FB613C94}" srcOrd="0" destOrd="0" presId="urn:microsoft.com/office/officeart/2005/8/layout/hierarchy2"/>
    <dgm:cxn modelId="{782B7459-C0F9-4505-B8A6-4EE04AE49D14}" type="presParOf" srcId="{E0E948B6-7515-4959-892D-6923FB613C94}" destId="{071CAD0B-AB7A-433A-8D75-FE7723221EAC}" srcOrd="0" destOrd="0" presId="urn:microsoft.com/office/officeart/2005/8/layout/hierarchy2"/>
    <dgm:cxn modelId="{2907FD81-F77E-4B14-AED5-559007D29979}" type="presParOf" srcId="{D657D5A1-1BF0-4B23-9451-E7F990DF4ECE}" destId="{B3A5AF38-86B6-4284-94CE-BA4D244E52D4}" srcOrd="1" destOrd="0" presId="urn:microsoft.com/office/officeart/2005/8/layout/hierarchy2"/>
    <dgm:cxn modelId="{C6A7B2FD-F24A-416C-98D5-AB554ABF3210}" type="presParOf" srcId="{B3A5AF38-86B6-4284-94CE-BA4D244E52D4}" destId="{784F8B80-96C7-487B-BEC9-397EAA4DA98A}" srcOrd="0" destOrd="0" presId="urn:microsoft.com/office/officeart/2005/8/layout/hierarchy2"/>
    <dgm:cxn modelId="{0043C621-5319-4D97-9298-216FFD96BD8B}" type="presParOf" srcId="{B3A5AF38-86B6-4284-94CE-BA4D244E52D4}" destId="{95C00416-1088-401B-9E08-E75B2C5DD0B0}" srcOrd="1" destOrd="0" presId="urn:microsoft.com/office/officeart/2005/8/layout/hierarchy2"/>
    <dgm:cxn modelId="{92AEE5A9-C98C-43DD-9B50-49CD5870311C}" type="presParOf" srcId="{D657D5A1-1BF0-4B23-9451-E7F990DF4ECE}" destId="{50910536-FEA6-43CB-8062-12918A301ACB}" srcOrd="2" destOrd="0" presId="urn:microsoft.com/office/officeart/2005/8/layout/hierarchy2"/>
    <dgm:cxn modelId="{41846056-045F-4AB6-8F68-2A6BF3B11B4E}" type="presParOf" srcId="{50910536-FEA6-43CB-8062-12918A301ACB}" destId="{CB7BD49E-3B17-4900-8A1F-1B545CF3CE8A}" srcOrd="0" destOrd="0" presId="urn:microsoft.com/office/officeart/2005/8/layout/hierarchy2"/>
    <dgm:cxn modelId="{607112EA-49B0-497F-9B58-72A1571815FE}" type="presParOf" srcId="{D657D5A1-1BF0-4B23-9451-E7F990DF4ECE}" destId="{D4A1E513-C90C-45F2-A603-EB65DB1433C0}" srcOrd="3" destOrd="0" presId="urn:microsoft.com/office/officeart/2005/8/layout/hierarchy2"/>
    <dgm:cxn modelId="{B3C58608-21EE-47C3-9928-4C4E2427CEBE}" type="presParOf" srcId="{D4A1E513-C90C-45F2-A603-EB65DB1433C0}" destId="{45161645-2B41-47AA-A2BE-187E433287CB}" srcOrd="0" destOrd="0" presId="urn:microsoft.com/office/officeart/2005/8/layout/hierarchy2"/>
    <dgm:cxn modelId="{8F932D14-B546-4D0C-B19B-6070E82C957A}" type="presParOf" srcId="{D4A1E513-C90C-45F2-A603-EB65DB1433C0}" destId="{2173CECE-EB2E-47DC-8942-E025C0868BC3}" srcOrd="1" destOrd="0" presId="urn:microsoft.com/office/officeart/2005/8/layout/hierarchy2"/>
    <dgm:cxn modelId="{8494745F-224E-45D9-A2D5-48C0249742B6}" type="presParOf" srcId="{AB351441-37A6-4CEE-B883-8690298524C5}" destId="{7B8EA769-8D78-4EF0-87BF-003A62705F66}" srcOrd="2" destOrd="0" presId="urn:microsoft.com/office/officeart/2005/8/layout/hierarchy2"/>
    <dgm:cxn modelId="{67E04B77-5A4F-4440-80AC-34D1F8F9B1A1}" type="presParOf" srcId="{7B8EA769-8D78-4EF0-87BF-003A62705F66}" destId="{A0465497-BCA6-4D92-BC07-2E39A10870E5}" srcOrd="0" destOrd="0" presId="urn:microsoft.com/office/officeart/2005/8/layout/hierarchy2"/>
    <dgm:cxn modelId="{449648B1-FBC6-44BE-BFCB-79E30B799DBB}" type="presParOf" srcId="{AB351441-37A6-4CEE-B883-8690298524C5}" destId="{F82BFB53-AB58-4E9F-83B8-C2F21C42007D}" srcOrd="3" destOrd="0" presId="urn:microsoft.com/office/officeart/2005/8/layout/hierarchy2"/>
    <dgm:cxn modelId="{FEA61FAC-7166-45E9-AD1D-49954B072D58}" type="presParOf" srcId="{F82BFB53-AB58-4E9F-83B8-C2F21C42007D}" destId="{6036AF88-BFBE-4D58-AB8C-511DF8DD079A}" srcOrd="0" destOrd="0" presId="urn:microsoft.com/office/officeart/2005/8/layout/hierarchy2"/>
    <dgm:cxn modelId="{F8622269-1BAB-4F25-B796-1848BA79573B}" type="presParOf" srcId="{F82BFB53-AB58-4E9F-83B8-C2F21C42007D}" destId="{C8A6B27C-55FF-41FA-86E2-F2BDD55BE503}" srcOrd="1" destOrd="0" presId="urn:microsoft.com/office/officeart/2005/8/layout/hierarchy2"/>
    <dgm:cxn modelId="{0261D445-BCCF-4CBA-85CF-D417D92C7879}" type="presParOf" srcId="{C8A6B27C-55FF-41FA-86E2-F2BDD55BE503}" destId="{13B4BFDD-7E5A-408E-B5DC-4946EAEA8392}" srcOrd="0" destOrd="0" presId="urn:microsoft.com/office/officeart/2005/8/layout/hierarchy2"/>
    <dgm:cxn modelId="{9C6366BA-6509-4B9F-89A0-4971239C132B}" type="presParOf" srcId="{13B4BFDD-7E5A-408E-B5DC-4946EAEA8392}" destId="{18650F9A-EA08-4DA4-8EEF-A8A002448E54}" srcOrd="0" destOrd="0" presId="urn:microsoft.com/office/officeart/2005/8/layout/hierarchy2"/>
    <dgm:cxn modelId="{C2A262CB-31EA-4930-B71C-E89838CCEBEC}" type="presParOf" srcId="{C8A6B27C-55FF-41FA-86E2-F2BDD55BE503}" destId="{93B723C7-BB58-4B37-B234-F67F72AD86B5}" srcOrd="1" destOrd="0" presId="urn:microsoft.com/office/officeart/2005/8/layout/hierarchy2"/>
    <dgm:cxn modelId="{7B46280B-20B1-4A97-8434-9A7DFE3E2B24}" type="presParOf" srcId="{93B723C7-BB58-4B37-B234-F67F72AD86B5}" destId="{2A33353D-1BFC-4F7C-8B6F-575D9F3089D3}" srcOrd="0" destOrd="0" presId="urn:microsoft.com/office/officeart/2005/8/layout/hierarchy2"/>
    <dgm:cxn modelId="{3C8D15C8-2756-4D4D-B006-A2B6A3904969}" type="presParOf" srcId="{93B723C7-BB58-4B37-B234-F67F72AD86B5}" destId="{69362089-74B6-40AA-997E-FA13356FA51E}" srcOrd="1" destOrd="0" presId="urn:microsoft.com/office/officeart/2005/8/layout/hierarchy2"/>
    <dgm:cxn modelId="{8EA35EAA-1953-4C5C-A077-BFC57D2E2EE2}" type="presParOf" srcId="{C8A6B27C-55FF-41FA-86E2-F2BDD55BE503}" destId="{DB662451-2D3A-45A3-AA45-79CFB10C0231}" srcOrd="2" destOrd="0" presId="urn:microsoft.com/office/officeart/2005/8/layout/hierarchy2"/>
    <dgm:cxn modelId="{A215CDC6-AD79-4B10-B8EE-49A77027B5B0}" type="presParOf" srcId="{DB662451-2D3A-45A3-AA45-79CFB10C0231}" destId="{BF4646B9-BC11-4656-9755-847E2F4C0DF2}" srcOrd="0" destOrd="0" presId="urn:microsoft.com/office/officeart/2005/8/layout/hierarchy2"/>
    <dgm:cxn modelId="{8137E2C2-4037-4989-BC15-78EF9AF6A925}" type="presParOf" srcId="{C8A6B27C-55FF-41FA-86E2-F2BDD55BE503}" destId="{E0F79B20-B162-4E90-9A18-F4D86D223328}" srcOrd="3" destOrd="0" presId="urn:microsoft.com/office/officeart/2005/8/layout/hierarchy2"/>
    <dgm:cxn modelId="{131B98E7-5B8B-4928-B87A-54B62AC828FC}" type="presParOf" srcId="{E0F79B20-B162-4E90-9A18-F4D86D223328}" destId="{AB6E7A6A-5440-42DF-AB8A-64143694EDE8}" srcOrd="0" destOrd="0" presId="urn:microsoft.com/office/officeart/2005/8/layout/hierarchy2"/>
    <dgm:cxn modelId="{F1F7677B-3280-48EC-A593-FA31418A940B}" type="presParOf" srcId="{E0F79B20-B162-4E90-9A18-F4D86D223328}" destId="{AB9669CB-6992-48E8-A80F-A1FD9D416BF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FC9F61-DC96-435B-A55B-D7FCD71665D6}">
      <dsp:nvSpPr>
        <dsp:cNvPr id="0" name=""/>
        <dsp:cNvSpPr/>
      </dsp:nvSpPr>
      <dsp:spPr>
        <a:xfrm>
          <a:off x="0" y="1924480"/>
          <a:ext cx="1877689" cy="938844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27498" y="1951978"/>
        <a:ext cx="1822693" cy="883848"/>
      </dsp:txXfrm>
    </dsp:sp>
    <dsp:sp modelId="{15F785E0-FD46-408C-BD24-2FEB249A1C1B}">
      <dsp:nvSpPr>
        <dsp:cNvPr id="0" name=""/>
        <dsp:cNvSpPr/>
      </dsp:nvSpPr>
      <dsp:spPr>
        <a:xfrm rot="18468972">
          <a:off x="1639380" y="1890383"/>
          <a:ext cx="1231982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1231982" y="16896"/>
              </a:lnTo>
            </a:path>
          </a:pathLst>
        </a:cu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24572" y="1876481"/>
        <a:ext cx="61599" cy="61599"/>
      </dsp:txXfrm>
    </dsp:sp>
    <dsp:sp modelId="{BD9F0C41-94DC-4397-BB12-F3A16724F9B2}">
      <dsp:nvSpPr>
        <dsp:cNvPr id="0" name=""/>
        <dsp:cNvSpPr/>
      </dsp:nvSpPr>
      <dsp:spPr>
        <a:xfrm>
          <a:off x="2633055" y="951236"/>
          <a:ext cx="1877689" cy="938844"/>
        </a:xfrm>
        <a:prstGeom prst="roundRect">
          <a:avLst>
            <a:gd name="adj" fmla="val 10000"/>
          </a:avLst>
        </a:prstGeom>
        <a:solidFill>
          <a:srgbClr val="A1CEE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chemeClr val="tx1"/>
              </a:solidFill>
            </a:rPr>
            <a:t>240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chemeClr val="tx1"/>
              </a:solidFill>
            </a:rPr>
            <a:t>vaccine</a:t>
          </a:r>
          <a:endParaRPr lang="en-US" sz="2500" kern="1200" dirty="0">
            <a:solidFill>
              <a:schemeClr val="tx1"/>
            </a:solidFill>
          </a:endParaRPr>
        </a:p>
      </dsp:txBody>
      <dsp:txXfrm>
        <a:off x="2660553" y="978734"/>
        <a:ext cx="1822693" cy="883848"/>
      </dsp:txXfrm>
    </dsp:sp>
    <dsp:sp modelId="{E0E948B6-7515-4959-892D-6923FB613C94}">
      <dsp:nvSpPr>
        <dsp:cNvPr id="0" name=""/>
        <dsp:cNvSpPr/>
      </dsp:nvSpPr>
      <dsp:spPr>
        <a:xfrm rot="18390816">
          <a:off x="4271084" y="928143"/>
          <a:ext cx="1183548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1183548" y="16896"/>
              </a:lnTo>
            </a:path>
          </a:pathLst>
        </a:cu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33269" y="915451"/>
        <a:ext cx="59177" cy="59177"/>
      </dsp:txXfrm>
    </dsp:sp>
    <dsp:sp modelId="{784F8B80-96C7-487B-BEC9-397EAA4DA98A}">
      <dsp:nvSpPr>
        <dsp:cNvPr id="0" name=""/>
        <dsp:cNvSpPr/>
      </dsp:nvSpPr>
      <dsp:spPr>
        <a:xfrm>
          <a:off x="5214971" y="0"/>
          <a:ext cx="1877689" cy="938844"/>
        </a:xfrm>
        <a:prstGeom prst="roundRect">
          <a:avLst>
            <a:gd name="adj" fmla="val 10000"/>
          </a:avLst>
        </a:prstGeom>
        <a:solidFill>
          <a:srgbClr val="EDC1E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5242469" y="27498"/>
        <a:ext cx="1822693" cy="883848"/>
      </dsp:txXfrm>
    </dsp:sp>
    <dsp:sp modelId="{50910536-FEA6-43CB-8062-12918A301ACB}">
      <dsp:nvSpPr>
        <dsp:cNvPr id="0" name=""/>
        <dsp:cNvSpPr/>
      </dsp:nvSpPr>
      <dsp:spPr>
        <a:xfrm rot="581791">
          <a:off x="4505641" y="1463927"/>
          <a:ext cx="714433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14433" y="16896"/>
              </a:lnTo>
            </a:path>
          </a:pathLst>
        </a:custGeom>
        <a:noFill/>
        <a:ln w="25400" cap="flat" cmpd="sng" algn="ctr">
          <a:solidFill>
            <a:srgbClr val="008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44997" y="1462963"/>
        <a:ext cx="35721" cy="35721"/>
      </dsp:txXfrm>
    </dsp:sp>
    <dsp:sp modelId="{45161645-2B41-47AA-A2BE-187E433287CB}">
      <dsp:nvSpPr>
        <dsp:cNvPr id="0" name=""/>
        <dsp:cNvSpPr/>
      </dsp:nvSpPr>
      <dsp:spPr>
        <a:xfrm>
          <a:off x="5214971" y="1071568"/>
          <a:ext cx="1877689" cy="938844"/>
        </a:xfrm>
        <a:prstGeom prst="roundRect">
          <a:avLst>
            <a:gd name="adj" fmla="val 10000"/>
          </a:avLst>
        </a:prstGeom>
        <a:solidFill>
          <a:srgbClr val="98E4C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chemeClr val="tx1"/>
              </a:solidFill>
            </a:rPr>
            <a:t>220 Not contracted</a:t>
          </a:r>
          <a:endParaRPr lang="en-US" sz="2500" kern="1200" dirty="0">
            <a:solidFill>
              <a:schemeClr val="tx1"/>
            </a:solidFill>
          </a:endParaRPr>
        </a:p>
      </dsp:txBody>
      <dsp:txXfrm>
        <a:off x="5242469" y="1099066"/>
        <a:ext cx="1822693" cy="883848"/>
      </dsp:txXfrm>
    </dsp:sp>
    <dsp:sp modelId="{7B8EA769-8D78-4EF0-87BF-003A62705F66}">
      <dsp:nvSpPr>
        <dsp:cNvPr id="0" name=""/>
        <dsp:cNvSpPr/>
      </dsp:nvSpPr>
      <dsp:spPr>
        <a:xfrm rot="3450540">
          <a:off x="1552270" y="2970054"/>
          <a:ext cx="1406203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1406203" y="16896"/>
              </a:lnTo>
            </a:path>
          </a:pathLst>
        </a:cu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20217" y="2951796"/>
        <a:ext cx="70310" cy="70310"/>
      </dsp:txXfrm>
    </dsp:sp>
    <dsp:sp modelId="{6036AF88-BFBE-4D58-AB8C-511DF8DD079A}">
      <dsp:nvSpPr>
        <dsp:cNvPr id="0" name=""/>
        <dsp:cNvSpPr/>
      </dsp:nvSpPr>
      <dsp:spPr>
        <a:xfrm>
          <a:off x="2633055" y="3110578"/>
          <a:ext cx="1877689" cy="938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2660553" y="3138076"/>
        <a:ext cx="1822693" cy="883848"/>
      </dsp:txXfrm>
    </dsp:sp>
    <dsp:sp modelId="{13B4BFDD-7E5A-408E-B5DC-4946EAEA8392}">
      <dsp:nvSpPr>
        <dsp:cNvPr id="0" name=""/>
        <dsp:cNvSpPr/>
      </dsp:nvSpPr>
      <dsp:spPr>
        <a:xfrm rot="19457599">
          <a:off x="4423806" y="3293186"/>
          <a:ext cx="924952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924952" y="16896"/>
              </a:lnTo>
            </a:path>
          </a:pathLst>
        </a:custGeom>
        <a:noFill/>
        <a:ln w="25400" cap="flat" cmpd="sng" algn="ctr">
          <a:solidFill>
            <a:srgbClr val="008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63158" y="3286959"/>
        <a:ext cx="46247" cy="46247"/>
      </dsp:txXfrm>
    </dsp:sp>
    <dsp:sp modelId="{2A33353D-1BFC-4F7C-8B6F-575D9F3089D3}">
      <dsp:nvSpPr>
        <dsp:cNvPr id="0" name=""/>
        <dsp:cNvSpPr/>
      </dsp:nvSpPr>
      <dsp:spPr>
        <a:xfrm>
          <a:off x="5261820" y="2570743"/>
          <a:ext cx="1877689" cy="938844"/>
        </a:xfrm>
        <a:prstGeom prst="roundRect">
          <a:avLst>
            <a:gd name="adj" fmla="val 10000"/>
          </a:avLst>
        </a:prstGeom>
        <a:solidFill>
          <a:srgbClr val="98E4C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5289318" y="2598241"/>
        <a:ext cx="1822693" cy="883848"/>
      </dsp:txXfrm>
    </dsp:sp>
    <dsp:sp modelId="{DB662451-2D3A-45A3-AA45-79CFB10C0231}">
      <dsp:nvSpPr>
        <dsp:cNvPr id="0" name=""/>
        <dsp:cNvSpPr/>
      </dsp:nvSpPr>
      <dsp:spPr>
        <a:xfrm rot="2759306">
          <a:off x="4344845" y="3954048"/>
          <a:ext cx="1087165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1087165" y="16896"/>
              </a:lnTo>
            </a:path>
          </a:pathLst>
        </a:cu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61248" y="3943766"/>
        <a:ext cx="54358" cy="54358"/>
      </dsp:txXfrm>
    </dsp:sp>
    <dsp:sp modelId="{AB6E7A6A-5440-42DF-AB8A-64143694EDE8}">
      <dsp:nvSpPr>
        <dsp:cNvPr id="0" name=""/>
        <dsp:cNvSpPr/>
      </dsp:nvSpPr>
      <dsp:spPr>
        <a:xfrm>
          <a:off x="5266110" y="3892467"/>
          <a:ext cx="1877689" cy="938844"/>
        </a:xfrm>
        <a:prstGeom prst="roundRect">
          <a:avLst>
            <a:gd name="adj" fmla="val 10000"/>
          </a:avLst>
        </a:prstGeom>
        <a:solidFill>
          <a:srgbClr val="EEC4E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5293608" y="3919965"/>
        <a:ext cx="1822693" cy="8838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18AAA-A025-4DE3-857F-F7B90DF8AA8F}" type="datetimeFigureOut">
              <a:rPr lang="en-MY" smtClean="0"/>
              <a:t>29/7/2020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0DCFE-63C6-4789-955D-D0C84020FDE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83583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5F975-0788-46F3-B790-D4078C28FD2E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60756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29/7/2020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95443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29/7/2020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03673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29/7/2020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2762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29/7/2020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05739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29/7/2020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5522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29/7/2020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85586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29/7/2020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6639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29/7/2020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43130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29/7/2020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75250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29/7/2020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90105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29/7/2020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6781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C4255-25AA-42E2-979B-F22EA4C0F88D}" type="datetimeFigureOut">
              <a:rPr lang="en-MY" smtClean="0"/>
              <a:t>29/7/2020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6893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statsoft.com/textbook/graphics/chi_chart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http://www.statsoft.com/textbook/graphics/chi_chart.jpg" TargetMode="External"/><Relationship Id="rId3" Type="http://schemas.openxmlformats.org/officeDocument/2006/relationships/image" Target="../media/image8.png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png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http://www.statsoft.com/textbook/graphics/chi_chart.jpg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4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http://www.statsoft.com/textbook/graphics/chi_chart.jpg" TargetMode="External"/><Relationship Id="rId3" Type="http://schemas.openxmlformats.org/officeDocument/2006/relationships/image" Target="../media/image11.png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png"/><Relationship Id="rId5" Type="http://schemas.openxmlformats.org/officeDocument/2006/relationships/image" Target="../media/image10.wmf"/><Relationship Id="rId4" Type="http://schemas.openxmlformats.org/officeDocument/2006/relationships/oleObject" Target="../embeddings/oleObject6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http://www.statsoft.com/textbook/graphics/chi_chart.jpg" TargetMode="Externa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statsoft.com/textbook/graphics/chi_chart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statsoft.com/textbook/graphics/chi_chart.jpg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http://www.statsoft.com/textbook/graphics/chi_chart.jpg" TargetMode="External"/><Relationship Id="rId3" Type="http://schemas.openxmlformats.org/officeDocument/2006/relationships/oleObject" Target="../embeddings/oleObject1.bin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microsoft.com/office/2007/relationships/hdphoto" Target="../media/hdphoto1.wdp"/><Relationship Id="rId5" Type="http://schemas.openxmlformats.org/officeDocument/2006/relationships/image" Target="../media/image3.jpeg"/><Relationship Id="rId4" Type="http://schemas.openxmlformats.org/officeDocument/2006/relationships/image" Target="../media/image4.w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http://www.statsoft.com/textbook/graphics/chi_chart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http://www.statsoft.com/textbook/graphics/chi_chart.jpg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7162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64" name="WordArt 3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9248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94565" name="Rectangle 4"/>
          <p:cNvSpPr>
            <a:spLocks noChangeArrowheads="1"/>
          </p:cNvSpPr>
          <p:nvPr/>
        </p:nvSpPr>
        <p:spPr bwMode="auto">
          <a:xfrm>
            <a:off x="838200" y="5641975"/>
            <a:ext cx="5519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nl-NL" sz="3600" b="1" i="1" dirty="0">
                <a:solidFill>
                  <a:srgbClr val="FFFFFF"/>
                </a:solidFill>
              </a:rPr>
              <a:t>DR. Waqar Al – Kubaisy</a:t>
            </a:r>
            <a:r>
              <a:rPr lang="nl-NL" sz="3600" dirty="0">
                <a:solidFill>
                  <a:srgbClr val="E8E818"/>
                </a:solidFill>
              </a:rPr>
              <a:t> </a:t>
            </a:r>
          </a:p>
          <a:p>
            <a:endParaRPr lang="nl-NL" sz="1800" dirty="0">
              <a:solidFill>
                <a:srgbClr val="E8E818"/>
              </a:solidFill>
            </a:endParaRPr>
          </a:p>
        </p:txBody>
      </p:sp>
      <p:pic>
        <p:nvPicPr>
          <p:cNvPr id="194566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8069" y="3429000"/>
            <a:ext cx="478393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6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26CCC58-0400-406E-B098-45320232D105}" type="slidenum">
              <a:rPr lang="ar-SA" sz="1400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14A2-4807-44AA-AED9-5773FF550EDD}" type="datetime1">
              <a:rPr lang="en-MY" smtClean="0"/>
              <a:t>29/7/2020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9410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107504" y="302318"/>
            <a:ext cx="903649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cs typeface="Times New Roman" pitchFamily="18" charset="0"/>
              </a:rPr>
              <a:t>We start by display data in 2X2 table . </a:t>
            </a:r>
          </a:p>
          <a:p>
            <a:endParaRPr lang="en-US" sz="2400" dirty="0">
              <a:cs typeface="Times New Roman" pitchFamily="18" charset="0"/>
            </a:endParaRPr>
          </a:p>
          <a:p>
            <a:pPr>
              <a:buClr>
                <a:srgbClr val="FF00FF"/>
              </a:buClr>
              <a:buFontTx/>
              <a:buChar char="•"/>
            </a:pPr>
            <a:r>
              <a:rPr lang="en-US" sz="2400" b="1" dirty="0"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exposure</a:t>
            </a:r>
            <a:r>
              <a:rPr lang="en-US" sz="2400" b="1" dirty="0">
                <a:cs typeface="Times New Roman" pitchFamily="18" charset="0"/>
              </a:rPr>
              <a:t> is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vaccination</a:t>
            </a:r>
            <a:r>
              <a:rPr lang="en-US" sz="2400" b="1" dirty="0">
                <a:cs typeface="Times New Roman" pitchFamily="18" charset="0"/>
              </a:rPr>
              <a:t> (the row variable) and</a:t>
            </a:r>
          </a:p>
          <a:p>
            <a:pPr>
              <a:buClr>
                <a:srgbClr val="FF00FF"/>
              </a:buClr>
              <a:buFontTx/>
              <a:buChar char="•"/>
            </a:pPr>
            <a:r>
              <a:rPr lang="en-US" sz="2400" b="1" dirty="0">
                <a:cs typeface="Times New Roman" pitchFamily="18" charset="0"/>
              </a:rPr>
              <a:t> 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outcome</a:t>
            </a:r>
            <a:r>
              <a:rPr lang="en-US" sz="2400" b="1" dirty="0">
                <a:cs typeface="Times New Roman" pitchFamily="18" charset="0"/>
              </a:rPr>
              <a:t> is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contracting influenza </a:t>
            </a:r>
            <a:r>
              <a:rPr lang="en-US" sz="2400" b="1" dirty="0">
                <a:cs typeface="Times New Roman" pitchFamily="18" charset="0"/>
              </a:rPr>
              <a:t>(the column variable) </a:t>
            </a:r>
          </a:p>
          <a:p>
            <a:pPr>
              <a:buClr>
                <a:srgbClr val="FF00FF"/>
              </a:buClr>
              <a:buFontTx/>
              <a:buChar char="•"/>
            </a:pPr>
            <a:r>
              <a:rPr lang="en-US" sz="2400" b="1" dirty="0">
                <a:cs typeface="Times New Roman" pitchFamily="18" charset="0"/>
              </a:rPr>
              <a:t>we therefore include row % in the table</a:t>
            </a:r>
          </a:p>
        </p:txBody>
      </p:sp>
      <p:sp>
        <p:nvSpPr>
          <p:cNvPr id="68611" name="AutoShape 3"/>
          <p:cNvSpPr>
            <a:spLocks noChangeArrowheads="1"/>
          </p:cNvSpPr>
          <p:nvPr/>
        </p:nvSpPr>
        <p:spPr bwMode="auto">
          <a:xfrm>
            <a:off x="7391400" y="6096000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8612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2037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095962"/>
              </p:ext>
            </p:extLst>
          </p:nvPr>
        </p:nvGraphicFramePr>
        <p:xfrm>
          <a:off x="1273774" y="3212976"/>
          <a:ext cx="5242442" cy="2377020"/>
        </p:xfrm>
        <a:graphic>
          <a:graphicData uri="http://schemas.openxmlformats.org/drawingml/2006/table">
            <a:tbl>
              <a:tblPr rtl="1"/>
              <a:tblGrid>
                <a:gridCol w="976364"/>
                <a:gridCol w="1490930"/>
                <a:gridCol w="1415774"/>
                <a:gridCol w="1359374"/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Out come </a:t>
                      </a:r>
                    </a:p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 -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Out come      +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Exposure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2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yes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2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no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2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Total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D87F-B629-4E5C-9D13-6AA1FBF8D6A1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112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"/>
          <p:cNvSpPr>
            <a:spLocks noChangeArrowheads="1"/>
          </p:cNvSpPr>
          <p:nvPr/>
        </p:nvSpPr>
        <p:spPr bwMode="auto">
          <a:xfrm>
            <a:off x="304800" y="304800"/>
            <a:ext cx="7867600" cy="15696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mpd="thickThin">
            <a:solidFill>
              <a:srgbClr val="FF66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cs typeface="Times New Roman" pitchFamily="18" charset="0"/>
              </a:rPr>
              <a:t>We start by display data in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2X2 table </a:t>
            </a:r>
            <a:r>
              <a:rPr lang="en-US" sz="2400" b="1" dirty="0">
                <a:cs typeface="Times New Roman" pitchFamily="18" charset="0"/>
              </a:rPr>
              <a:t>. </a:t>
            </a:r>
          </a:p>
          <a:p>
            <a:r>
              <a:rPr lang="en-US" sz="2400" b="1" dirty="0"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exposure</a:t>
            </a:r>
            <a:r>
              <a:rPr lang="en-US" sz="2400" b="1" dirty="0">
                <a:cs typeface="Times New Roman" pitchFamily="18" charset="0"/>
              </a:rPr>
              <a:t> is vaccination (the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row variable</a:t>
            </a:r>
            <a:r>
              <a:rPr lang="en-US" sz="2400" b="1" dirty="0">
                <a:cs typeface="Times New Roman" pitchFamily="18" charset="0"/>
              </a:rPr>
              <a:t>) and</a:t>
            </a:r>
          </a:p>
          <a:p>
            <a:r>
              <a:rPr lang="en-US" sz="2400" b="1" dirty="0">
                <a:cs typeface="Times New Roman" pitchFamily="18" charset="0"/>
              </a:rPr>
              <a:t> 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outcome is </a:t>
            </a:r>
            <a:r>
              <a:rPr lang="en-US" sz="2400" b="1" dirty="0">
                <a:cs typeface="Times New Roman" pitchFamily="18" charset="0"/>
              </a:rPr>
              <a:t>contracting influenza (the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column variable</a:t>
            </a:r>
            <a:r>
              <a:rPr lang="en-US" sz="2400" b="1" dirty="0">
                <a:cs typeface="Times New Roman" pitchFamily="18" charset="0"/>
              </a:rPr>
              <a:t>) </a:t>
            </a:r>
          </a:p>
          <a:p>
            <a:r>
              <a:rPr lang="en-US" sz="2400" b="1" dirty="0">
                <a:cs typeface="Times New Roman" pitchFamily="18" charset="0"/>
              </a:rPr>
              <a:t>we therefore include row % in the table</a:t>
            </a:r>
          </a:p>
        </p:txBody>
      </p:sp>
      <p:graphicFrame>
        <p:nvGraphicFramePr>
          <p:cNvPr id="70698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281543"/>
              </p:ext>
            </p:extLst>
          </p:nvPr>
        </p:nvGraphicFramePr>
        <p:xfrm>
          <a:off x="323529" y="2438400"/>
          <a:ext cx="7704855" cy="2560321"/>
        </p:xfrm>
        <a:graphic>
          <a:graphicData uri="http://schemas.openxmlformats.org/drawingml/2006/table">
            <a:tbl>
              <a:tblPr/>
              <a:tblGrid>
                <a:gridCol w="1152127"/>
                <a:gridCol w="2520280"/>
                <a:gridCol w="3024336"/>
                <a:gridCol w="1008112"/>
              </a:tblGrid>
              <a:tr h="7025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Given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N             %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Not 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     N            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20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9662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075" y="0"/>
            <a:ext cx="1177925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63" name="Rectangle 67"/>
          <p:cNvSpPr>
            <a:spLocks noChangeArrowheads="1"/>
          </p:cNvSpPr>
          <p:nvPr/>
        </p:nvSpPr>
        <p:spPr bwMode="auto">
          <a:xfrm>
            <a:off x="266698" y="5411926"/>
            <a:ext cx="8610600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3399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cs typeface="Times New Roman" pitchFamily="18" charset="0"/>
              </a:rPr>
              <a:t>Total  </a:t>
            </a:r>
            <a:r>
              <a:rPr lang="en-US" sz="2400" b="1" dirty="0">
                <a:cs typeface="Times New Roman" pitchFamily="18" charset="0"/>
              </a:rPr>
              <a:t>460              </a:t>
            </a:r>
            <a:r>
              <a:rPr lang="en-US" sz="2400" b="1" dirty="0" smtClean="0">
                <a:cs typeface="Times New Roman" pitchFamily="18" charset="0"/>
              </a:rPr>
              <a:t>             100 </a:t>
            </a:r>
            <a:r>
              <a:rPr lang="en-US" sz="2400" b="1" dirty="0">
                <a:cs typeface="Times New Roman" pitchFamily="18" charset="0"/>
              </a:rPr>
              <a:t>persons contracted influenza</a:t>
            </a:r>
          </a:p>
          <a:p>
            <a:r>
              <a:rPr lang="en-US" sz="2400" b="1" dirty="0">
                <a:cs typeface="Times New Roman" pitchFamily="18" charset="0"/>
              </a:rPr>
              <a:t>          240 vaccinated         </a:t>
            </a:r>
            <a:r>
              <a:rPr lang="en-US" sz="2400" b="1" dirty="0" smtClean="0">
                <a:cs typeface="Times New Roman" pitchFamily="18" charset="0"/>
              </a:rPr>
              <a:t>        </a:t>
            </a:r>
            <a:r>
              <a:rPr lang="en-US" sz="2400" b="1" dirty="0">
                <a:cs typeface="Times New Roman" pitchFamily="18" charset="0"/>
              </a:rPr>
              <a:t>20 contracted influenza</a:t>
            </a:r>
          </a:p>
        </p:txBody>
      </p:sp>
      <p:sp>
        <p:nvSpPr>
          <p:cNvPr id="69664" name="AutoShape 68"/>
          <p:cNvSpPr>
            <a:spLocks noChangeArrowheads="1"/>
          </p:cNvSpPr>
          <p:nvPr/>
        </p:nvSpPr>
        <p:spPr bwMode="auto">
          <a:xfrm>
            <a:off x="1801666" y="5541074"/>
            <a:ext cx="1552377" cy="242886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65" name="AutoShape 69"/>
          <p:cNvSpPr>
            <a:spLocks noChangeArrowheads="1"/>
          </p:cNvSpPr>
          <p:nvPr/>
        </p:nvSpPr>
        <p:spPr bwMode="auto">
          <a:xfrm>
            <a:off x="2987824" y="5959677"/>
            <a:ext cx="976313" cy="242887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1998" y="3234706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220</a:t>
            </a:r>
          </a:p>
        </p:txBody>
      </p:sp>
      <p:sp>
        <p:nvSpPr>
          <p:cNvPr id="4" name="Rectangle 3"/>
          <p:cNvSpPr/>
          <p:nvPr/>
        </p:nvSpPr>
        <p:spPr>
          <a:xfrm>
            <a:off x="4653413" y="4416463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360</a:t>
            </a:r>
          </a:p>
        </p:txBody>
      </p:sp>
      <p:sp>
        <p:nvSpPr>
          <p:cNvPr id="5" name="Rectangle 4"/>
          <p:cNvSpPr/>
          <p:nvPr/>
        </p:nvSpPr>
        <p:spPr>
          <a:xfrm>
            <a:off x="7110355" y="3894512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220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1999" y="3894420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140</a:t>
            </a:r>
          </a:p>
        </p:txBody>
      </p:sp>
      <p:sp>
        <p:nvSpPr>
          <p:cNvPr id="7" name="Rectangle 6"/>
          <p:cNvSpPr/>
          <p:nvPr/>
        </p:nvSpPr>
        <p:spPr>
          <a:xfrm>
            <a:off x="1566652" y="3907325"/>
            <a:ext cx="603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80</a:t>
            </a:r>
            <a:r>
              <a:rPr lang="en-MY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807A1-B69D-46C5-86D3-DFA1E1611BB6}" type="datetime1">
              <a:rPr lang="en-MY" smtClean="0"/>
              <a:t>29/7/2020</a:t>
            </a:fld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7900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840" name="Group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664464"/>
              </p:ext>
            </p:extLst>
          </p:nvPr>
        </p:nvGraphicFramePr>
        <p:xfrm>
          <a:off x="251520" y="286506"/>
          <a:ext cx="6912768" cy="2633892"/>
        </p:xfrm>
        <a:graphic>
          <a:graphicData uri="http://schemas.openxmlformats.org/drawingml/2006/table">
            <a:tbl>
              <a:tblPr/>
              <a:tblGrid>
                <a:gridCol w="1224136"/>
                <a:gridCol w="2088232"/>
                <a:gridCol w="2304256"/>
                <a:gridCol w="1296144"/>
              </a:tblGrid>
              <a:tr h="11262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Contract influenza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     (%)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Not contract influenza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       (  %)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20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(8.3)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220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(91.7)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72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80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(36)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140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(63.6)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220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64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100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(21.7)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360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(78.3)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0685" name="Rectangle 2"/>
          <p:cNvSpPr>
            <a:spLocks noChangeArrowheads="1"/>
          </p:cNvSpPr>
          <p:nvPr/>
        </p:nvSpPr>
        <p:spPr bwMode="auto">
          <a:xfrm>
            <a:off x="800872" y="3429000"/>
            <a:ext cx="6534143" cy="1200329"/>
          </a:xfrm>
          <a:prstGeom prst="rect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cs typeface="Times New Roman" pitchFamily="18" charset="0"/>
              </a:rPr>
              <a:t>The chi square compare </a:t>
            </a:r>
          </a:p>
          <a:p>
            <a:r>
              <a:rPr lang="en-US" sz="2400" b="1" dirty="0"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observed </a:t>
            </a:r>
            <a:r>
              <a:rPr lang="en-US" sz="2400" b="1" dirty="0">
                <a:cs typeface="Times New Roman" pitchFamily="18" charset="0"/>
              </a:rPr>
              <a:t>number in each of four categories</a:t>
            </a:r>
          </a:p>
          <a:p>
            <a:r>
              <a:rPr lang="en-US" sz="2400" b="1" dirty="0">
                <a:cs typeface="Times New Roman" pitchFamily="18" charset="0"/>
              </a:rPr>
              <a:t> with the number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expected 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7068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2406" y="114574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87" name="Rectangle 88"/>
          <p:cNvSpPr>
            <a:spLocks noChangeArrowheads="1"/>
          </p:cNvSpPr>
          <p:nvPr/>
        </p:nvSpPr>
        <p:spPr bwMode="auto">
          <a:xfrm>
            <a:off x="179512" y="5013176"/>
            <a:ext cx="364331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</a:rPr>
              <a:t>Overall persons </a:t>
            </a:r>
          </a:p>
          <a:p>
            <a:r>
              <a:rPr lang="en-US" sz="2400" b="1" dirty="0">
                <a:solidFill>
                  <a:srgbClr val="008000"/>
                </a:solidFill>
              </a:rPr>
              <a:t>contracting influenza </a:t>
            </a:r>
          </a:p>
          <a:p>
            <a:pPr rtl="1"/>
            <a:r>
              <a:rPr lang="en-US" sz="2400" dirty="0">
                <a:solidFill>
                  <a:srgbClr val="008000"/>
                </a:solidFill>
              </a:rPr>
              <a:t>   </a:t>
            </a:r>
            <a:r>
              <a:rPr lang="en-US" sz="2400" b="1" dirty="0">
                <a:solidFill>
                  <a:srgbClr val="FF0000"/>
                </a:solidFill>
              </a:rPr>
              <a:t>100/460=  21.7%</a:t>
            </a:r>
          </a:p>
        </p:txBody>
      </p:sp>
      <p:sp>
        <p:nvSpPr>
          <p:cNvPr id="70688" name="AutoShape 89"/>
          <p:cNvSpPr>
            <a:spLocks noChangeArrowheads="1"/>
          </p:cNvSpPr>
          <p:nvPr/>
        </p:nvSpPr>
        <p:spPr bwMode="auto">
          <a:xfrm>
            <a:off x="7643813" y="6538913"/>
            <a:ext cx="1500187" cy="319087"/>
          </a:xfrm>
          <a:custGeom>
            <a:avLst/>
            <a:gdLst>
              <a:gd name="T0" fmla="*/ 130983231 w 21600"/>
              <a:gd name="T1" fmla="*/ 0 h 21600"/>
              <a:gd name="T2" fmla="*/ 0 w 21600"/>
              <a:gd name="T3" fmla="*/ 3940123 h 21600"/>
              <a:gd name="T4" fmla="*/ 130983231 w 21600"/>
              <a:gd name="T5" fmla="*/ 7880245 h 21600"/>
              <a:gd name="T6" fmla="*/ 174644331 w 21600"/>
              <a:gd name="T7" fmla="*/ 394012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>
              <a:solidFill>
                <a:srgbClr val="000066"/>
              </a:solidFill>
            </a:endParaRPr>
          </a:p>
        </p:txBody>
      </p:sp>
      <p:sp>
        <p:nvSpPr>
          <p:cNvPr id="70689" name="Rectangle 97"/>
          <p:cNvSpPr>
            <a:spLocks noChangeArrowheads="1"/>
          </p:cNvSpPr>
          <p:nvPr/>
        </p:nvSpPr>
        <p:spPr bwMode="auto">
          <a:xfrm>
            <a:off x="4067944" y="5500688"/>
            <a:ext cx="5076056" cy="954087"/>
          </a:xfrm>
          <a:prstGeom prst="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lvl="1"/>
            <a:r>
              <a:rPr lang="en-US" sz="2800" b="1" dirty="0">
                <a:solidFill>
                  <a:srgbClr val="000066"/>
                </a:solidFill>
              </a:rPr>
              <a:t>E =  </a:t>
            </a:r>
            <a:r>
              <a:rPr lang="en-US" sz="2800" b="1" u="sng" dirty="0">
                <a:solidFill>
                  <a:srgbClr val="000066"/>
                </a:solidFill>
              </a:rPr>
              <a:t>Total row X  total column</a:t>
            </a:r>
            <a:r>
              <a:rPr lang="en-US" sz="2800" b="1" dirty="0">
                <a:solidFill>
                  <a:srgbClr val="000066"/>
                </a:solidFill>
              </a:rPr>
              <a:t>   </a:t>
            </a:r>
          </a:p>
          <a:p>
            <a:pPr lvl="1"/>
            <a:r>
              <a:rPr lang="en-US" sz="2800" b="1" dirty="0">
                <a:solidFill>
                  <a:srgbClr val="000066"/>
                </a:solidFill>
              </a:rPr>
              <a:t>         Over all total frequency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2124E-BC04-460F-AFA1-E0724D4ACC26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005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A5A9-CE15-4D41-A41D-307BB8596EAA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13</a:t>
            </a:fld>
            <a:endParaRPr lang="en-MY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7804150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32805" y="1530407"/>
            <a:ext cx="24389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cs typeface="Times New Roman" pitchFamily="18" charset="0"/>
              </a:rPr>
              <a:t>E20 =</a:t>
            </a:r>
            <a:endParaRPr lang="en-MY" sz="2400" b="1" dirty="0"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2805" y="2506505"/>
            <a:ext cx="24389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cs typeface="Times New Roman" pitchFamily="18" charset="0"/>
              </a:rPr>
              <a:t>E220 =</a:t>
            </a:r>
            <a:endParaRPr lang="en-MY" sz="2400" b="1" dirty="0"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3337502"/>
            <a:ext cx="25922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cs typeface="Times New Roman" pitchFamily="18" charset="0"/>
              </a:rPr>
              <a:t>E80 =</a:t>
            </a:r>
            <a:endParaRPr lang="en-MY" sz="2400" b="1" dirty="0"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4725144"/>
            <a:ext cx="2736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cs typeface="Times New Roman" pitchFamily="18" charset="0"/>
              </a:rPr>
              <a:t>E140 =</a:t>
            </a:r>
            <a:endParaRPr lang="en-MY" sz="2400" b="1" dirty="0">
              <a:cs typeface="Times New Roman" pitchFamily="18" charset="0"/>
            </a:endParaRPr>
          </a:p>
        </p:txBody>
      </p:sp>
      <p:graphicFrame>
        <p:nvGraphicFramePr>
          <p:cNvPr id="9" name="Group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89509"/>
              </p:ext>
            </p:extLst>
          </p:nvPr>
        </p:nvGraphicFramePr>
        <p:xfrm>
          <a:off x="3059832" y="1700808"/>
          <a:ext cx="5688632" cy="2292951"/>
        </p:xfrm>
        <a:graphic>
          <a:graphicData uri="http://schemas.openxmlformats.org/drawingml/2006/table">
            <a:tbl>
              <a:tblPr/>
              <a:tblGrid>
                <a:gridCol w="1296144"/>
                <a:gridCol w="1584176"/>
                <a:gridCol w="1872208"/>
                <a:gridCol w="936104"/>
              </a:tblGrid>
              <a:tr h="1008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        (%)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Not 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    ( %)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20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(8.3)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  220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(91.7)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55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 80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(36)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 140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(63.6)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220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4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100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+mn-lt"/>
                          <a:cs typeface="Arial" charset="0"/>
                        </a:rPr>
                        <a:t>(21.7)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360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(78.3)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115616" y="1505661"/>
            <a:ext cx="15841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u="sng" dirty="0">
                <a:cs typeface="Times New Roman" pitchFamily="18" charset="0"/>
              </a:rPr>
              <a:t>240X 100=</a:t>
            </a:r>
          </a:p>
          <a:p>
            <a:r>
              <a:rPr lang="en-MY" sz="2400" b="1" dirty="0">
                <a:cs typeface="Times New Roman" pitchFamily="18" charset="0"/>
              </a:rPr>
              <a:t>      </a:t>
            </a:r>
            <a:r>
              <a:rPr lang="en-MY" sz="2400" b="1" dirty="0" smtClean="0">
                <a:cs typeface="Times New Roman" pitchFamily="18" charset="0"/>
              </a:rPr>
              <a:t>460</a:t>
            </a:r>
            <a:endParaRPr lang="en-MY" sz="2400" b="1" dirty="0"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41684" y="2506505"/>
            <a:ext cx="15524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u="sng" dirty="0">
                <a:cs typeface="Times New Roman" pitchFamily="18" charset="0"/>
              </a:rPr>
              <a:t>240X 360=</a:t>
            </a:r>
          </a:p>
          <a:p>
            <a:r>
              <a:rPr lang="en-MY" sz="2400" b="1" dirty="0">
                <a:cs typeface="Times New Roman" pitchFamily="18" charset="0"/>
              </a:rPr>
              <a:t>     </a:t>
            </a:r>
            <a:r>
              <a:rPr lang="en-MY" sz="2400" b="1" dirty="0" smtClean="0">
                <a:cs typeface="Times New Roman" pitchFamily="18" charset="0"/>
              </a:rPr>
              <a:t>460</a:t>
            </a:r>
            <a:endParaRPr lang="en-MY" sz="2400" b="1" dirty="0"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49571" y="3152835"/>
            <a:ext cx="18722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u="sng" dirty="0">
                <a:cs typeface="Times New Roman" pitchFamily="18" charset="0"/>
              </a:rPr>
              <a:t>220X 100=</a:t>
            </a:r>
          </a:p>
          <a:p>
            <a:r>
              <a:rPr lang="en-MY" sz="2400" b="1" dirty="0">
                <a:cs typeface="Times New Roman" pitchFamily="18" charset="0"/>
              </a:rPr>
              <a:t>  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460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65595" y="4364998"/>
            <a:ext cx="16561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u="sng" dirty="0">
                <a:cs typeface="Times New Roman" pitchFamily="18" charset="0"/>
              </a:rPr>
              <a:t>220X 360=</a:t>
            </a:r>
          </a:p>
          <a:p>
            <a:r>
              <a:rPr lang="en-MY" sz="2400" b="1" dirty="0">
                <a:cs typeface="Times New Roman" pitchFamily="18" charset="0"/>
              </a:rPr>
              <a:t>     </a:t>
            </a:r>
            <a:r>
              <a:rPr lang="en-MY" sz="2400" b="1" dirty="0" smtClean="0">
                <a:cs typeface="Times New Roman" pitchFamily="18" charset="0"/>
              </a:rPr>
              <a:t>460</a:t>
            </a:r>
            <a:endParaRPr lang="en-MY" sz="2400" b="1" dirty="0">
              <a:cs typeface="Times New Roman" pitchFamily="18" charset="0"/>
            </a:endParaRPr>
          </a:p>
        </p:txBody>
      </p:sp>
      <p:pic>
        <p:nvPicPr>
          <p:cNvPr id="14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1905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332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/>
          <p:cNvSpPr>
            <a:spLocks noChangeArrowheads="1"/>
          </p:cNvSpPr>
          <p:nvPr/>
        </p:nvSpPr>
        <p:spPr bwMode="auto">
          <a:xfrm>
            <a:off x="315036" y="1340768"/>
            <a:ext cx="8686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66"/>
                </a:solidFill>
              </a:rPr>
              <a:t>The chi square compare </a:t>
            </a:r>
            <a:endParaRPr lang="en-US" sz="2400" b="1" dirty="0">
              <a:solidFill>
                <a:srgbClr val="000066"/>
              </a:solidFill>
            </a:endParaRPr>
          </a:p>
          <a:p>
            <a:r>
              <a:rPr lang="en-US" sz="2400" b="1" dirty="0">
                <a:solidFill>
                  <a:srgbClr val="000066"/>
                </a:solidFill>
              </a:rPr>
              <a:t>the observed number in each of four categories</a:t>
            </a:r>
          </a:p>
          <a:p>
            <a:r>
              <a:rPr lang="en-US" sz="2400" b="1" dirty="0">
                <a:solidFill>
                  <a:srgbClr val="000066"/>
                </a:solidFill>
              </a:rPr>
              <a:t> with the number expected </a:t>
            </a:r>
          </a:p>
        </p:txBody>
      </p:sp>
      <p:graphicFrame>
        <p:nvGraphicFramePr>
          <p:cNvPr id="73762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673987"/>
              </p:ext>
            </p:extLst>
          </p:nvPr>
        </p:nvGraphicFramePr>
        <p:xfrm>
          <a:off x="342900" y="2996952"/>
          <a:ext cx="8458200" cy="2192271"/>
        </p:xfrm>
        <a:graphic>
          <a:graphicData uri="http://schemas.openxmlformats.org/drawingml/2006/table">
            <a:tbl>
              <a:tblPr/>
              <a:tblGrid>
                <a:gridCol w="1132756"/>
                <a:gridCol w="2592288"/>
                <a:gridCol w="2942456"/>
                <a:gridCol w="1790700"/>
              </a:tblGrid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Not 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20 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52.2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220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187.8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0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80        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47.8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140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172.2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220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360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2734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67545" y="361146"/>
            <a:ext cx="612068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 expected (E)  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MY" sz="2400" b="1" u="sng" dirty="0">
                <a:latin typeface="Times New Roman" pitchFamily="18" charset="0"/>
                <a:cs typeface="Times New Roman" pitchFamily="18" charset="0"/>
              </a:rPr>
              <a:t>total column X total row  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Grand total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CCC9D-BA8A-485D-B7E0-30B942675FCF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14</a:t>
            </a:fld>
            <a:endParaRPr lang="en-MY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42876" y="5594839"/>
            <a:ext cx="8929687" cy="461665"/>
          </a:xfrm>
          <a:prstGeom prst="rect">
            <a:avLst/>
          </a:prstGeom>
          <a:noFill/>
          <a:ln w="28575">
            <a:solidFill>
              <a:srgbClr val="99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Then chi square be calculated  by calculating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E. frequencies</a:t>
            </a:r>
          </a:p>
        </p:txBody>
      </p:sp>
    </p:spTree>
    <p:extLst>
      <p:ext uri="{BB962C8B-B14F-4D97-AF65-F5344CB8AC3E}">
        <p14:creationId xmlns:p14="http://schemas.microsoft.com/office/powerpoint/2010/main" val="88846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"/>
          <p:cNvSpPr>
            <a:spLocks noChangeArrowheads="1"/>
          </p:cNvSpPr>
          <p:nvPr/>
        </p:nvSpPr>
        <p:spPr bwMode="auto">
          <a:xfrm>
            <a:off x="142876" y="145058"/>
            <a:ext cx="8929687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cs typeface="Times New Roman" pitchFamily="18" charset="0"/>
              </a:rPr>
              <a:t>if there were no difference in the efficacy </a:t>
            </a:r>
          </a:p>
          <a:p>
            <a:r>
              <a:rPr lang="en-US" sz="2400" b="1" dirty="0">
                <a:cs typeface="Times New Roman" pitchFamily="18" charset="0"/>
              </a:rPr>
              <a:t>        between vaccine and placebo</a:t>
            </a:r>
            <a:r>
              <a:rPr lang="en-US" sz="2400" dirty="0"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cs typeface="Times New Roman" pitchFamily="18" charset="0"/>
              </a:rPr>
              <a:t>if the vaccine and placebo having same efficiency then</a:t>
            </a:r>
            <a:r>
              <a:rPr lang="en-US" sz="2400" dirty="0">
                <a:cs typeface="Times New Roman" pitchFamily="18" charset="0"/>
              </a:rPr>
              <a:t> </a:t>
            </a:r>
          </a:p>
          <a:p>
            <a:r>
              <a:rPr lang="en-US" sz="2400" b="1" u="sng" dirty="0">
                <a:solidFill>
                  <a:srgbClr val="00B050"/>
                </a:solidFill>
                <a:cs typeface="Times New Roman" pitchFamily="18" charset="0"/>
              </a:rPr>
              <a:t>we </a:t>
            </a:r>
            <a:r>
              <a:rPr lang="en-US" sz="2400" b="1" u="sng" dirty="0">
                <a:solidFill>
                  <a:srgbClr val="FF0000"/>
                </a:solidFill>
                <a:cs typeface="Times New Roman" pitchFamily="18" charset="0"/>
              </a:rPr>
              <a:t>expect</a:t>
            </a:r>
            <a:r>
              <a:rPr lang="en-US" sz="2400" b="1" u="sng" dirty="0">
                <a:solidFill>
                  <a:srgbClr val="00B050"/>
                </a:solidFill>
                <a:cs typeface="Times New Roman" pitchFamily="18" charset="0"/>
              </a:rPr>
              <a:t> to have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same </a:t>
            </a:r>
            <a:r>
              <a:rPr lang="en-US" sz="2400" b="1" dirty="0">
                <a:solidFill>
                  <a:schemeClr val="accent1"/>
                </a:solidFill>
                <a:cs typeface="Times New Roman" pitchFamily="18" charset="0"/>
              </a:rPr>
              <a:t>proportion</a:t>
            </a:r>
            <a:r>
              <a:rPr lang="en-US" sz="2400" b="1" dirty="0">
                <a:cs typeface="Times New Roman" pitchFamily="18" charset="0"/>
              </a:rPr>
              <a:t> in each group that is  in </a:t>
            </a:r>
          </a:p>
          <a:p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cs typeface="Times New Roman" pitchFamily="18" charset="0"/>
              </a:rPr>
              <a:t>the vaccine   group  100/460</a:t>
            </a:r>
            <a:r>
              <a:rPr lang="en-US" sz="2400" dirty="0">
                <a:cs typeface="Times New Roman" pitchFamily="18" charset="0"/>
              </a:rPr>
              <a:t> X </a:t>
            </a:r>
            <a:r>
              <a:rPr lang="en-US" sz="2400" b="1" dirty="0">
                <a:cs typeface="Times New Roman" pitchFamily="18" charset="0"/>
              </a:rPr>
              <a:t>240= 52.2</a:t>
            </a:r>
            <a:endParaRPr lang="en-US" sz="2400" dirty="0">
              <a:cs typeface="Times New Roman" pitchFamily="18" charset="0"/>
            </a:endParaRPr>
          </a:p>
          <a:p>
            <a:r>
              <a:rPr lang="en-US" sz="2400" b="1" dirty="0">
                <a:cs typeface="Times New Roman" pitchFamily="18" charset="0"/>
              </a:rPr>
              <a:t>in the placebo group</a:t>
            </a:r>
            <a:r>
              <a:rPr lang="en-US" sz="2400" dirty="0">
                <a:cs typeface="Times New Roman" pitchFamily="18" charset="0"/>
              </a:rPr>
              <a:t> 100/460 X 220 </a:t>
            </a:r>
            <a:r>
              <a:rPr lang="en-US" sz="2400" b="1" dirty="0">
                <a:cs typeface="Times New Roman" pitchFamily="18" charset="0"/>
              </a:rPr>
              <a:t>=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 47.8</a:t>
            </a:r>
          </a:p>
          <a:p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            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52.2  =47.8</a:t>
            </a:r>
          </a:p>
          <a:p>
            <a:endParaRPr lang="en-US" sz="2400" b="1" dirty="0">
              <a:solidFill>
                <a:schemeClr val="bg1"/>
              </a:solidFill>
              <a:cs typeface="Times New Roman" pitchFamily="18" charset="0"/>
            </a:endParaRPr>
          </a:p>
          <a:p>
            <a:r>
              <a:rPr lang="en-US" sz="2400" b="1" dirty="0">
                <a:cs typeface="Times New Roman" pitchFamily="18" charset="0"/>
              </a:rPr>
              <a:t>Similarly</a:t>
            </a:r>
            <a:r>
              <a:rPr lang="en-US" sz="2400" dirty="0">
                <a:cs typeface="Times New Roman" pitchFamily="18" charset="0"/>
              </a:rPr>
              <a:t> </a:t>
            </a:r>
          </a:p>
          <a:p>
            <a:r>
              <a:rPr lang="en-US" sz="2400" dirty="0">
                <a:solidFill>
                  <a:schemeClr val="bg1"/>
                </a:solidFill>
                <a:cs typeface="Times New Roman" pitchFamily="18" charset="0"/>
              </a:rPr>
              <a:t>  </a:t>
            </a:r>
            <a:r>
              <a:rPr lang="en-US" sz="2400" b="1" dirty="0">
                <a:cs typeface="Times New Roman" pitchFamily="18" charset="0"/>
              </a:rPr>
              <a:t>360/ 460 x240=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187.8 </a:t>
            </a:r>
            <a:r>
              <a:rPr lang="en-US" sz="24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in vaccine group</a:t>
            </a:r>
          </a:p>
          <a:p>
            <a:r>
              <a:rPr lang="en-US" sz="2400" b="1" dirty="0">
                <a:cs typeface="Times New Roman" pitchFamily="18" charset="0"/>
              </a:rPr>
              <a:t>360/460 X 220 =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172.2 </a:t>
            </a:r>
            <a:r>
              <a:rPr lang="en-US" sz="2400" b="1" dirty="0">
                <a:cs typeface="Times New Roman" pitchFamily="18" charset="0"/>
              </a:rPr>
              <a:t>in placebo group</a:t>
            </a:r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6139669" y="2115283"/>
            <a:ext cx="1838325" cy="1200150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400" b="1" dirty="0"/>
              <a:t>would have </a:t>
            </a:r>
          </a:p>
          <a:p>
            <a:r>
              <a:rPr lang="en-US" sz="2400" b="1" dirty="0"/>
              <a:t>contract </a:t>
            </a:r>
          </a:p>
          <a:p>
            <a:r>
              <a:rPr lang="en-US" sz="2400" b="1" dirty="0"/>
              <a:t>influenza. .</a:t>
            </a:r>
          </a:p>
        </p:txBody>
      </p:sp>
      <p:sp>
        <p:nvSpPr>
          <p:cNvPr id="71684" name="AutoShape 4"/>
          <p:cNvSpPr>
            <a:spLocks/>
          </p:cNvSpPr>
          <p:nvPr/>
        </p:nvSpPr>
        <p:spPr bwMode="auto">
          <a:xfrm>
            <a:off x="5294964" y="3985776"/>
            <a:ext cx="604837" cy="714375"/>
          </a:xfrm>
          <a:prstGeom prst="rightBrace">
            <a:avLst>
              <a:gd name="adj1" fmla="val 20237"/>
              <a:gd name="adj2" fmla="val 50000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FF"/>
              </a:solidFill>
            </a:endParaRPr>
          </a:p>
        </p:txBody>
      </p:sp>
      <p:pic>
        <p:nvPicPr>
          <p:cNvPr id="7168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1905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6" name="Rectangle 9"/>
          <p:cNvSpPr>
            <a:spLocks noChangeArrowheads="1"/>
          </p:cNvSpPr>
          <p:nvPr/>
        </p:nvSpPr>
        <p:spPr bwMode="auto">
          <a:xfrm>
            <a:off x="5926405" y="3985776"/>
            <a:ext cx="2000250" cy="892552"/>
          </a:xfrm>
          <a:prstGeom prst="rect">
            <a:avLst/>
          </a:prstGeom>
          <a:noFill/>
          <a:ln w="3175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cs typeface="Times New Roman" pitchFamily="18" charset="0"/>
              </a:rPr>
              <a:t>will escape </a:t>
            </a:r>
          </a:p>
          <a:p>
            <a:r>
              <a:rPr lang="en-US" sz="2400" b="1" dirty="0">
                <a:cs typeface="Times New Roman" pitchFamily="18" charset="0"/>
              </a:rPr>
              <a:t>influenza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dirty="0"/>
          </a:p>
        </p:txBody>
      </p:sp>
      <p:sp>
        <p:nvSpPr>
          <p:cNvPr id="71687" name="Rectangle 10"/>
          <p:cNvSpPr>
            <a:spLocks noChangeArrowheads="1"/>
          </p:cNvSpPr>
          <p:nvPr/>
        </p:nvSpPr>
        <p:spPr bwMode="auto">
          <a:xfrm>
            <a:off x="142876" y="5594839"/>
            <a:ext cx="8929687" cy="461665"/>
          </a:xfrm>
          <a:prstGeom prst="rect">
            <a:avLst/>
          </a:prstGeom>
          <a:noFill/>
          <a:ln w="28575">
            <a:solidFill>
              <a:srgbClr val="99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Then chi square be calculated  by calculating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E. frequencies</a:t>
            </a:r>
          </a:p>
        </p:txBody>
      </p:sp>
      <p:sp>
        <p:nvSpPr>
          <p:cNvPr id="71688" name="AutoShape 4"/>
          <p:cNvSpPr>
            <a:spLocks/>
          </p:cNvSpPr>
          <p:nvPr/>
        </p:nvSpPr>
        <p:spPr bwMode="auto">
          <a:xfrm>
            <a:off x="5508104" y="2115283"/>
            <a:ext cx="747712" cy="866775"/>
          </a:xfrm>
          <a:prstGeom prst="rightBrace">
            <a:avLst>
              <a:gd name="adj1" fmla="val 20238"/>
              <a:gd name="adj2" fmla="val 50000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DBA4C-47AC-4C22-88D0-6A03A0EF1AB2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7715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381000" y="71438"/>
            <a:ext cx="4462462" cy="1230312"/>
          </a:xfrm>
          <a:prstGeom prst="rect">
            <a:avLst/>
          </a:prstGeom>
          <a:solidFill>
            <a:srgbClr val="CCFFCC"/>
          </a:solidFill>
          <a:ln w="381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dirty="0"/>
              <a:t>   </a:t>
            </a:r>
            <a:r>
              <a:rPr lang="en-US" b="1" dirty="0"/>
              <a:t>2                              2</a:t>
            </a:r>
          </a:p>
          <a:p>
            <a:r>
              <a:rPr lang="en-US" sz="2800" b="1" dirty="0"/>
              <a:t>Χ = ∑ </a:t>
            </a:r>
            <a:r>
              <a:rPr lang="en-US" sz="2800" b="1" u="sng" dirty="0"/>
              <a:t>( O -  E </a:t>
            </a:r>
            <a:r>
              <a:rPr lang="en-US" sz="2800" b="1" dirty="0"/>
              <a:t>)</a:t>
            </a:r>
            <a:r>
              <a:rPr lang="en-US" sz="2800" dirty="0"/>
              <a:t>             </a:t>
            </a:r>
            <a:r>
              <a:rPr lang="en-US" sz="2800" b="1" dirty="0" err="1"/>
              <a:t>d.f.</a:t>
            </a:r>
            <a:r>
              <a:rPr lang="en-US" sz="2800" b="1" dirty="0"/>
              <a:t>   =1</a:t>
            </a:r>
          </a:p>
          <a:p>
            <a:r>
              <a:rPr lang="en-US" sz="2800" dirty="0"/>
              <a:t>             </a:t>
            </a:r>
            <a:r>
              <a:rPr lang="en-US" sz="2800" b="1" dirty="0"/>
              <a:t> E</a:t>
            </a:r>
          </a:p>
        </p:txBody>
      </p:sp>
      <p:sp>
        <p:nvSpPr>
          <p:cNvPr id="73731" name="Rectangle 1"/>
          <p:cNvSpPr>
            <a:spLocks noChangeArrowheads="1"/>
          </p:cNvSpPr>
          <p:nvPr/>
        </p:nvSpPr>
        <p:spPr bwMode="auto">
          <a:xfrm>
            <a:off x="166688" y="4071938"/>
            <a:ext cx="8763000" cy="1931987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75000"/>
              </a:lnSpc>
            </a:pPr>
            <a:r>
              <a:rPr lang="en-US" dirty="0"/>
              <a:t>    </a:t>
            </a:r>
            <a:r>
              <a:rPr lang="en-US" dirty="0" smtClean="0"/>
              <a:t>         </a:t>
            </a:r>
            <a:r>
              <a:rPr lang="en-US" dirty="0"/>
              <a:t>2                       </a:t>
            </a:r>
            <a:r>
              <a:rPr lang="en-US" dirty="0" smtClean="0"/>
              <a:t>      </a:t>
            </a:r>
            <a:r>
              <a:rPr lang="en-US" dirty="0"/>
              <a:t>2                              2                                  2                               2</a:t>
            </a:r>
          </a:p>
          <a:p>
            <a:pPr algn="ctr">
              <a:lnSpc>
                <a:spcPct val="75000"/>
              </a:lnSpc>
            </a:pPr>
            <a:r>
              <a:rPr lang="en-US" sz="2800" b="1" dirty="0"/>
              <a:t>X=(</a:t>
            </a:r>
            <a:r>
              <a:rPr lang="en-US" sz="2800" b="1" u="sng" dirty="0"/>
              <a:t>20- 52.2  </a:t>
            </a:r>
            <a:r>
              <a:rPr lang="en-US" sz="2800" b="1" dirty="0"/>
              <a:t>) + </a:t>
            </a:r>
            <a:r>
              <a:rPr lang="en-US" sz="2800" b="1" u="sng" dirty="0"/>
              <a:t>(80- 47.8</a:t>
            </a:r>
            <a:r>
              <a:rPr lang="en-US" sz="2800" b="1" dirty="0"/>
              <a:t>)+</a:t>
            </a:r>
            <a:r>
              <a:rPr lang="en-US" sz="2800" b="1" u="sng" dirty="0"/>
              <a:t>(220–187.8 </a:t>
            </a:r>
            <a:r>
              <a:rPr lang="en-US" sz="2800" b="1" dirty="0"/>
              <a:t>)+</a:t>
            </a:r>
            <a:r>
              <a:rPr lang="en-US" sz="2800" b="1" u="sng" dirty="0"/>
              <a:t>(140–172.2)</a:t>
            </a:r>
          </a:p>
          <a:p>
            <a:pPr algn="ctr">
              <a:lnSpc>
                <a:spcPct val="75000"/>
              </a:lnSpc>
            </a:pPr>
            <a:r>
              <a:rPr lang="en-US" sz="2800" b="1" dirty="0"/>
              <a:t>    52.2            47.8             187.8           172.2</a:t>
            </a:r>
          </a:p>
          <a:p>
            <a:endParaRPr lang="en-US" b="1" dirty="0"/>
          </a:p>
          <a:p>
            <a:pPr algn="ctr"/>
            <a:r>
              <a:rPr lang="en-US" b="1" dirty="0"/>
              <a:t> </a:t>
            </a:r>
            <a:r>
              <a:rPr lang="en-US" sz="2800" b="1" dirty="0"/>
              <a:t>19.86  +  21.69 +  5.52  +   6.02   =   53.99</a:t>
            </a:r>
          </a:p>
          <a:p>
            <a:pPr algn="ctr" eaLnBrk="0" hangingPunct="0"/>
            <a:endParaRPr lang="en-US" dirty="0"/>
          </a:p>
        </p:txBody>
      </p:sp>
      <p:pic>
        <p:nvPicPr>
          <p:cNvPr id="73732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71438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4785" name="Group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512282"/>
              </p:ext>
            </p:extLst>
          </p:nvPr>
        </p:nvGraphicFramePr>
        <p:xfrm>
          <a:off x="214313" y="1500188"/>
          <a:ext cx="8715375" cy="2148140"/>
        </p:xfrm>
        <a:graphic>
          <a:graphicData uri="http://schemas.openxmlformats.org/drawingml/2006/table">
            <a:tbl>
              <a:tblPr/>
              <a:tblGrid>
                <a:gridCol w="1285875"/>
                <a:gridCol w="3000375"/>
                <a:gridCol w="3547296"/>
                <a:gridCol w="881829"/>
              </a:tblGrid>
              <a:tr h="85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Not 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O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66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20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52.2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220 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187.8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66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80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47.8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140  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172.2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220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1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100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360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3760" name="Rectangle 121"/>
          <p:cNvSpPr>
            <a:spLocks noChangeArrowheads="1"/>
          </p:cNvSpPr>
          <p:nvPr/>
        </p:nvSpPr>
        <p:spPr bwMode="auto">
          <a:xfrm>
            <a:off x="1828800" y="6143625"/>
            <a:ext cx="6029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008000"/>
                </a:solidFill>
              </a:rPr>
              <a:t>compare calcul. With tabulated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3216-2E58-4023-81E0-371316F2E621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9095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54" name="Group 3"/>
          <p:cNvGrpSpPr>
            <a:grpSpLocks/>
          </p:cNvGrpSpPr>
          <p:nvPr/>
        </p:nvGrpSpPr>
        <p:grpSpPr bwMode="auto">
          <a:xfrm>
            <a:off x="685800" y="3048000"/>
            <a:ext cx="3887788" cy="2592388"/>
            <a:chOff x="4415" y="10805"/>
            <a:chExt cx="3953" cy="2114"/>
          </a:xfrm>
        </p:grpSpPr>
        <p:sp>
          <p:nvSpPr>
            <p:cNvPr id="74766" name="Line 4"/>
            <p:cNvSpPr>
              <a:spLocks noChangeShapeType="1"/>
            </p:cNvSpPr>
            <p:nvPr/>
          </p:nvSpPr>
          <p:spPr bwMode="auto">
            <a:xfrm flipH="1" flipV="1">
              <a:off x="4470" y="12357"/>
              <a:ext cx="3450" cy="12"/>
            </a:xfrm>
            <a:prstGeom prst="line">
              <a:avLst/>
            </a:pr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74767" name="Freeform 5"/>
            <p:cNvSpPr>
              <a:spLocks/>
            </p:cNvSpPr>
            <p:nvPr/>
          </p:nvSpPr>
          <p:spPr bwMode="auto">
            <a:xfrm rot="-252321">
              <a:off x="4415" y="11463"/>
              <a:ext cx="1481" cy="872"/>
            </a:xfrm>
            <a:custGeom>
              <a:avLst/>
              <a:gdLst>
                <a:gd name="T0" fmla="*/ 0 w 1800"/>
                <a:gd name="T1" fmla="*/ 165 h 1500"/>
                <a:gd name="T2" fmla="*/ 165 w 1800"/>
                <a:gd name="T3" fmla="*/ 165 h 1500"/>
                <a:gd name="T4" fmla="*/ 330 w 1800"/>
                <a:gd name="T5" fmla="*/ 123 h 1500"/>
                <a:gd name="T6" fmla="*/ 660 w 1800"/>
                <a:gd name="T7" fmla="*/ 20 h 1500"/>
                <a:gd name="T8" fmla="*/ 825 w 1800"/>
                <a:gd name="T9" fmla="*/ 0 h 15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00"/>
                <a:gd name="T16" fmla="*/ 0 h 1500"/>
                <a:gd name="T17" fmla="*/ 1800 w 1800"/>
                <a:gd name="T18" fmla="*/ 1500 h 15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00" h="1500">
                  <a:moveTo>
                    <a:pt x="0" y="1440"/>
                  </a:moveTo>
                  <a:cubicBezTo>
                    <a:pt x="120" y="1470"/>
                    <a:pt x="240" y="1500"/>
                    <a:pt x="360" y="1440"/>
                  </a:cubicBezTo>
                  <a:cubicBezTo>
                    <a:pt x="480" y="1380"/>
                    <a:pt x="540" y="1290"/>
                    <a:pt x="720" y="1080"/>
                  </a:cubicBezTo>
                  <a:cubicBezTo>
                    <a:pt x="900" y="870"/>
                    <a:pt x="1260" y="360"/>
                    <a:pt x="1440" y="180"/>
                  </a:cubicBezTo>
                  <a:cubicBezTo>
                    <a:pt x="1620" y="0"/>
                    <a:pt x="1740" y="30"/>
                    <a:pt x="1800" y="0"/>
                  </a:cubicBezTo>
                </a:path>
              </a:pathLst>
            </a:cu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68" name="Freeform 6"/>
            <p:cNvSpPr>
              <a:spLocks/>
            </p:cNvSpPr>
            <p:nvPr/>
          </p:nvSpPr>
          <p:spPr bwMode="auto">
            <a:xfrm rot="21347679" flipH="1">
              <a:off x="5896" y="11336"/>
              <a:ext cx="1843" cy="839"/>
            </a:xfrm>
            <a:custGeom>
              <a:avLst/>
              <a:gdLst>
                <a:gd name="T0" fmla="*/ 0 w 1800"/>
                <a:gd name="T1" fmla="*/ 141 h 1500"/>
                <a:gd name="T2" fmla="*/ 396 w 1800"/>
                <a:gd name="T3" fmla="*/ 141 h 1500"/>
                <a:gd name="T4" fmla="*/ 791 w 1800"/>
                <a:gd name="T5" fmla="*/ 106 h 1500"/>
                <a:gd name="T6" fmla="*/ 1582 w 1800"/>
                <a:gd name="T7" fmla="*/ 17 h 1500"/>
                <a:gd name="T8" fmla="*/ 1978 w 1800"/>
                <a:gd name="T9" fmla="*/ 0 h 15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00"/>
                <a:gd name="T16" fmla="*/ 0 h 1500"/>
                <a:gd name="T17" fmla="*/ 1800 w 1800"/>
                <a:gd name="T18" fmla="*/ 1500 h 15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00" h="1500">
                  <a:moveTo>
                    <a:pt x="0" y="1440"/>
                  </a:moveTo>
                  <a:cubicBezTo>
                    <a:pt x="120" y="1470"/>
                    <a:pt x="240" y="1500"/>
                    <a:pt x="360" y="1440"/>
                  </a:cubicBezTo>
                  <a:cubicBezTo>
                    <a:pt x="480" y="1380"/>
                    <a:pt x="540" y="1290"/>
                    <a:pt x="720" y="1080"/>
                  </a:cubicBezTo>
                  <a:cubicBezTo>
                    <a:pt x="900" y="870"/>
                    <a:pt x="1260" y="360"/>
                    <a:pt x="1440" y="180"/>
                  </a:cubicBezTo>
                  <a:cubicBezTo>
                    <a:pt x="1620" y="0"/>
                    <a:pt x="1740" y="30"/>
                    <a:pt x="1800" y="0"/>
                  </a:cubicBezTo>
                </a:path>
              </a:pathLst>
            </a:cu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69" name="Line 7"/>
            <p:cNvSpPr>
              <a:spLocks noChangeShapeType="1"/>
            </p:cNvSpPr>
            <p:nvPr/>
          </p:nvSpPr>
          <p:spPr bwMode="auto">
            <a:xfrm>
              <a:off x="4521" y="10805"/>
              <a:ext cx="0" cy="1801"/>
            </a:xfrm>
            <a:prstGeom prst="line">
              <a:avLst/>
            </a:pr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74770" name="Freeform 8"/>
            <p:cNvSpPr>
              <a:spLocks/>
            </p:cNvSpPr>
            <p:nvPr/>
          </p:nvSpPr>
          <p:spPr bwMode="auto">
            <a:xfrm>
              <a:off x="6851" y="12091"/>
              <a:ext cx="1" cy="268"/>
            </a:xfrm>
            <a:custGeom>
              <a:avLst/>
              <a:gdLst>
                <a:gd name="T0" fmla="*/ 0 w 1"/>
                <a:gd name="T1" fmla="*/ 0 h 268"/>
                <a:gd name="T2" fmla="*/ 0 w 1"/>
                <a:gd name="T3" fmla="*/ 268 h 268"/>
                <a:gd name="T4" fmla="*/ 0 60000 65536"/>
                <a:gd name="T5" fmla="*/ 0 60000 65536"/>
                <a:gd name="T6" fmla="*/ 0 w 1"/>
                <a:gd name="T7" fmla="*/ 0 h 268"/>
                <a:gd name="T8" fmla="*/ 1 w 1"/>
                <a:gd name="T9" fmla="*/ 268 h 2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68">
                  <a:moveTo>
                    <a:pt x="0" y="0"/>
                  </a:moveTo>
                  <a:cubicBezTo>
                    <a:pt x="0" y="89"/>
                    <a:pt x="0" y="179"/>
                    <a:pt x="0" y="268"/>
                  </a:cubicBezTo>
                </a:path>
              </a:pathLst>
            </a:cu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71" name="AutoShape 9"/>
            <p:cNvSpPr>
              <a:spLocks noChangeArrowheads="1"/>
            </p:cNvSpPr>
            <p:nvPr/>
          </p:nvSpPr>
          <p:spPr bwMode="auto">
            <a:xfrm>
              <a:off x="7567" y="12145"/>
              <a:ext cx="180" cy="18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miter lim="800000"/>
              <a:headEnd/>
              <a:tailEnd/>
            </a:ln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74772" name="Text Box 10"/>
            <p:cNvSpPr txBox="1">
              <a:spLocks noChangeArrowheads="1"/>
            </p:cNvSpPr>
            <p:nvPr/>
          </p:nvSpPr>
          <p:spPr bwMode="auto">
            <a:xfrm>
              <a:off x="6478" y="12380"/>
              <a:ext cx="901" cy="539"/>
            </a:xfrm>
            <a:prstGeom prst="rect">
              <a:avLst/>
            </a:pr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000" b="1" dirty="0">
                  <a:solidFill>
                    <a:srgbClr val="FF0000"/>
                  </a:solidFill>
                  <a:cs typeface="Times New Roman" pitchFamily="18" charset="0"/>
                </a:rPr>
                <a:t>10.83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74773" name="Text Box 11"/>
            <p:cNvSpPr txBox="1">
              <a:spLocks noChangeArrowheads="1"/>
            </p:cNvSpPr>
            <p:nvPr/>
          </p:nvSpPr>
          <p:spPr bwMode="auto">
            <a:xfrm>
              <a:off x="7287" y="12339"/>
              <a:ext cx="1081" cy="540"/>
            </a:xfrm>
            <a:prstGeom prst="rect">
              <a:avLst/>
            </a:pr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000" b="1">
                  <a:solidFill>
                    <a:srgbClr val="00CC00"/>
                  </a:solidFill>
                  <a:cs typeface="Times New Roman" pitchFamily="18" charset="0"/>
                </a:rPr>
                <a:t>53.99</a:t>
              </a:r>
              <a:endParaRPr lang="en-US" sz="2000" b="1">
                <a:solidFill>
                  <a:srgbClr val="00CC00"/>
                </a:solidFill>
              </a:endParaRPr>
            </a:p>
          </p:txBody>
        </p:sp>
        <p:sp>
          <p:nvSpPr>
            <p:cNvPr id="74774" name="Freeform 12"/>
            <p:cNvSpPr>
              <a:spLocks/>
            </p:cNvSpPr>
            <p:nvPr/>
          </p:nvSpPr>
          <p:spPr bwMode="auto">
            <a:xfrm rot="252321" flipH="1">
              <a:off x="5935" y="11460"/>
              <a:ext cx="1365" cy="724"/>
            </a:xfrm>
            <a:custGeom>
              <a:avLst/>
              <a:gdLst>
                <a:gd name="T0" fmla="*/ 0 w 1800"/>
                <a:gd name="T1" fmla="*/ 78 h 1500"/>
                <a:gd name="T2" fmla="*/ 119 w 1800"/>
                <a:gd name="T3" fmla="*/ 78 h 1500"/>
                <a:gd name="T4" fmla="*/ 238 w 1800"/>
                <a:gd name="T5" fmla="*/ 58 h 1500"/>
                <a:gd name="T6" fmla="*/ 476 w 1800"/>
                <a:gd name="T7" fmla="*/ 10 h 1500"/>
                <a:gd name="T8" fmla="*/ 595 w 1800"/>
                <a:gd name="T9" fmla="*/ 0 h 15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00"/>
                <a:gd name="T16" fmla="*/ 0 h 1500"/>
                <a:gd name="T17" fmla="*/ 1800 w 1800"/>
                <a:gd name="T18" fmla="*/ 1500 h 15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00" h="1500">
                  <a:moveTo>
                    <a:pt x="0" y="1440"/>
                  </a:moveTo>
                  <a:cubicBezTo>
                    <a:pt x="120" y="1470"/>
                    <a:pt x="240" y="1500"/>
                    <a:pt x="360" y="1440"/>
                  </a:cubicBezTo>
                  <a:cubicBezTo>
                    <a:pt x="480" y="1380"/>
                    <a:pt x="540" y="1290"/>
                    <a:pt x="720" y="1080"/>
                  </a:cubicBezTo>
                  <a:cubicBezTo>
                    <a:pt x="900" y="870"/>
                    <a:pt x="1260" y="360"/>
                    <a:pt x="1440" y="180"/>
                  </a:cubicBezTo>
                  <a:cubicBezTo>
                    <a:pt x="1620" y="0"/>
                    <a:pt x="1740" y="30"/>
                    <a:pt x="1800" y="0"/>
                  </a:cubicBezTo>
                </a:path>
              </a:pathLst>
            </a:cu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755" name="Rectangle 13"/>
          <p:cNvSpPr>
            <a:spLocks noChangeArrowheads="1"/>
          </p:cNvSpPr>
          <p:nvPr/>
        </p:nvSpPr>
        <p:spPr bwMode="auto">
          <a:xfrm>
            <a:off x="0" y="23653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r"/>
            <a:endParaRPr lang="en-US"/>
          </a:p>
        </p:txBody>
      </p:sp>
      <p:sp>
        <p:nvSpPr>
          <p:cNvPr id="74756" name="Rectangle 14"/>
          <p:cNvSpPr>
            <a:spLocks noChangeArrowheads="1"/>
          </p:cNvSpPr>
          <p:nvPr/>
        </p:nvSpPr>
        <p:spPr bwMode="auto">
          <a:xfrm>
            <a:off x="395288" y="114300"/>
            <a:ext cx="4405312" cy="335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1400" b="1" u="sng" dirty="0">
              <a:cs typeface="Times New Roman" pitchFamily="18" charset="0"/>
            </a:endParaRPr>
          </a:p>
          <a:p>
            <a:pPr eaLnBrk="0" hangingPunct="0"/>
            <a:r>
              <a:rPr lang="en-US" b="1" u="sng" dirty="0">
                <a:cs typeface="Times New Roman" pitchFamily="18" charset="0"/>
              </a:rPr>
              <a:t>Critical region </a:t>
            </a:r>
            <a:endParaRPr lang="en-US" b="1" dirty="0"/>
          </a:p>
          <a:p>
            <a:pPr eaLnBrk="0" hangingPunct="0"/>
            <a:r>
              <a:rPr lang="en-US" b="1" dirty="0" err="1">
                <a:solidFill>
                  <a:srgbClr val="0033CC"/>
                </a:solidFill>
                <a:cs typeface="Times New Roman" pitchFamily="18" charset="0"/>
              </a:rPr>
              <a:t>d.F</a:t>
            </a:r>
            <a:r>
              <a:rPr lang="en-US" dirty="0">
                <a:cs typeface="Times New Roman" pitchFamily="18" charset="0"/>
              </a:rPr>
              <a:t> = (C – 1) (r – 1) </a:t>
            </a:r>
            <a:endParaRPr lang="en-US" dirty="0"/>
          </a:p>
          <a:p>
            <a:pPr eaLnBrk="0" hangingPunct="0"/>
            <a:r>
              <a:rPr lang="en-US" dirty="0">
                <a:cs typeface="Times New Roman" pitchFamily="18" charset="0"/>
              </a:rPr>
              <a:t>       = (2 – 1) ( 2 – 1)  = 1</a:t>
            </a:r>
            <a:endParaRPr lang="en-US" dirty="0"/>
          </a:p>
          <a:p>
            <a:pPr eaLnBrk="0" hangingPunct="0"/>
            <a:r>
              <a:rPr lang="en-US" dirty="0">
                <a:cs typeface="Times New Roman" pitchFamily="18" charset="0"/>
              </a:rPr>
              <a:t>α = 0.05</a:t>
            </a:r>
            <a:endParaRPr lang="en-US" dirty="0"/>
          </a:p>
          <a:p>
            <a:pPr eaLnBrk="0" hangingPunct="0"/>
            <a:r>
              <a:rPr lang="en-US" b="1" dirty="0">
                <a:cs typeface="Times New Roman" pitchFamily="18" charset="0"/>
              </a:rPr>
              <a:t>tabulated</a:t>
            </a:r>
            <a:r>
              <a:rPr lang="en-US" dirty="0">
                <a:cs typeface="Times New Roman" pitchFamily="18" charset="0"/>
              </a:rPr>
              <a:t>   </a:t>
            </a:r>
            <a:r>
              <a:rPr lang="en-US" sz="3200" b="1" dirty="0">
                <a:cs typeface="Times New Roman" pitchFamily="18" charset="0"/>
              </a:rPr>
              <a:t>χ</a:t>
            </a:r>
            <a:r>
              <a:rPr lang="en-US" sz="3200" b="1" baseline="30000" dirty="0">
                <a:cs typeface="Times New Roman" pitchFamily="18" charset="0"/>
              </a:rPr>
              <a:t>2</a:t>
            </a:r>
            <a:r>
              <a:rPr lang="en-US" baseline="30000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3.84 </a:t>
            </a:r>
          </a:p>
          <a:p>
            <a:pPr eaLnBrk="0" hangingPunct="0"/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                           6.64 </a:t>
            </a:r>
          </a:p>
          <a:p>
            <a:pPr eaLnBrk="0" hangingPunct="0"/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                         10.83</a:t>
            </a:r>
            <a:endParaRPr lang="en-US" dirty="0"/>
          </a:p>
        </p:txBody>
      </p:sp>
      <p:pic>
        <p:nvPicPr>
          <p:cNvPr id="74758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14301"/>
            <a:ext cx="3595762" cy="225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4760" name="Group 4"/>
          <p:cNvGrpSpPr>
            <a:grpSpLocks/>
          </p:cNvGrpSpPr>
          <p:nvPr/>
        </p:nvGrpSpPr>
        <p:grpSpPr bwMode="auto">
          <a:xfrm>
            <a:off x="4495800" y="2209800"/>
            <a:ext cx="4464050" cy="3457575"/>
            <a:chOff x="3541" y="9182"/>
            <a:chExt cx="4848" cy="2340"/>
          </a:xfrm>
        </p:grpSpPr>
        <p:sp>
          <p:nvSpPr>
            <p:cNvPr id="74761" name="Line 5"/>
            <p:cNvSpPr>
              <a:spLocks noChangeShapeType="1"/>
            </p:cNvSpPr>
            <p:nvPr/>
          </p:nvSpPr>
          <p:spPr bwMode="auto">
            <a:xfrm flipH="1">
              <a:off x="3847" y="11196"/>
              <a:ext cx="4542" cy="1"/>
            </a:xfrm>
            <a:prstGeom prst="line">
              <a:avLst/>
            </a:prstGeom>
            <a:noFill/>
            <a:ln w="25400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grpSp>
          <p:nvGrpSpPr>
            <p:cNvPr id="74762" name="Group 6"/>
            <p:cNvGrpSpPr>
              <a:grpSpLocks/>
            </p:cNvGrpSpPr>
            <p:nvPr/>
          </p:nvGrpSpPr>
          <p:grpSpPr bwMode="auto">
            <a:xfrm>
              <a:off x="3542" y="10155"/>
              <a:ext cx="4491" cy="1060"/>
              <a:chOff x="3420" y="11111"/>
              <a:chExt cx="3607" cy="1504"/>
            </a:xfrm>
          </p:grpSpPr>
          <p:sp>
            <p:nvSpPr>
              <p:cNvPr id="74764" name="Freeform 7"/>
              <p:cNvSpPr>
                <a:spLocks/>
              </p:cNvSpPr>
              <p:nvPr/>
            </p:nvSpPr>
            <p:spPr bwMode="auto">
              <a:xfrm>
                <a:off x="3420" y="11115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65" name="Freeform 8"/>
              <p:cNvSpPr>
                <a:spLocks/>
              </p:cNvSpPr>
              <p:nvPr/>
            </p:nvSpPr>
            <p:spPr bwMode="auto">
              <a:xfrm flipH="1">
                <a:off x="5227" y="11111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4763" name="Line 9"/>
            <p:cNvSpPr>
              <a:spLocks noChangeShapeType="1"/>
            </p:cNvSpPr>
            <p:nvPr/>
          </p:nvSpPr>
          <p:spPr bwMode="auto">
            <a:xfrm>
              <a:off x="3929" y="9182"/>
              <a:ext cx="1" cy="2340"/>
            </a:xfrm>
            <a:prstGeom prst="line">
              <a:avLst/>
            </a:prstGeom>
            <a:noFill/>
            <a:ln w="25400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sp>
        <p:nvSpPr>
          <p:cNvPr id="2" name="Rectangle 1"/>
          <p:cNvSpPr/>
          <p:nvPr/>
        </p:nvSpPr>
        <p:spPr>
          <a:xfrm>
            <a:off x="6886563" y="2180709"/>
            <a:ext cx="8883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10.83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1292-3A6C-4886-868C-A3D188F80F86}" type="datetime1">
              <a:rPr lang="en-MY" smtClean="0"/>
              <a:t>29/7/2020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1894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329" name="Group 249"/>
          <p:cNvGraphicFramePr>
            <a:graphicFrameLocks noGrp="1"/>
          </p:cNvGraphicFramePr>
          <p:nvPr/>
        </p:nvGraphicFramePr>
        <p:xfrm>
          <a:off x="304800" y="373063"/>
          <a:ext cx="3733800" cy="6485157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  <a:gridCol w="914400"/>
                <a:gridCol w="1143000"/>
              </a:tblGrid>
              <a:tr h="335264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df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=0.05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 0.01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 0.001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3.84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6.64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10.83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5.99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9.21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13.82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16.27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9.49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13.28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18.47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11.07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20.52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22.46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14.07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18.48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24.32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15.51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26.13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16.92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21.67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27.88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18.31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23.21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29.59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19.68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24.73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31.26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21.03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32.91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22.36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27.69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34.53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23.69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36.12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25.00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30.58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37.70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26.30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32.00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39.25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33.41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40.79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28.87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42.31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36.19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43.82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57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31.41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37.57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45.32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314" name="Group 234"/>
          <p:cNvGraphicFramePr>
            <a:graphicFrameLocks noGrp="1"/>
          </p:cNvGraphicFramePr>
          <p:nvPr/>
        </p:nvGraphicFramePr>
        <p:xfrm>
          <a:off x="4953000" y="304800"/>
          <a:ext cx="3816350" cy="6373806"/>
        </p:xfrm>
        <a:graphic>
          <a:graphicData uri="http://schemas.openxmlformats.org/drawingml/2006/table">
            <a:tbl>
              <a:tblPr/>
              <a:tblGrid>
                <a:gridCol w="1008062"/>
                <a:gridCol w="792163"/>
                <a:gridCol w="935037"/>
                <a:gridCol w="1081088"/>
              </a:tblGrid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32.67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46.80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33.92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40.29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48.27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49.73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42.98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51.18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37.65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54.05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40.11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48.28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42.56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49.59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58.30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43.77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59.70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61.10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53.49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47.40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63.87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48.60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56.06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65.25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49.80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51.00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69.35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53.38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61.16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70.71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7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62.43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72.06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840" name="Group 216"/>
          <p:cNvGraphicFramePr>
            <a:graphicFrameLocks noGrp="1"/>
          </p:cNvGraphicFramePr>
          <p:nvPr/>
        </p:nvGraphicFramePr>
        <p:xfrm>
          <a:off x="5003800" y="6237288"/>
          <a:ext cx="4140200" cy="358775"/>
        </p:xfrm>
        <a:graphic>
          <a:graphicData uri="http://schemas.openxmlformats.org/drawingml/2006/table">
            <a:tbl>
              <a:tblPr/>
              <a:tblGrid>
                <a:gridCol w="541338"/>
                <a:gridCol w="1160462"/>
                <a:gridCol w="1177925"/>
                <a:gridCol w="1260475"/>
              </a:tblGrid>
              <a:tr h="3587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55.76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63.69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73.41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6004" name="Rectangle 228"/>
          <p:cNvSpPr>
            <a:spLocks noChangeArrowheads="1"/>
          </p:cNvSpPr>
          <p:nvPr/>
        </p:nvSpPr>
        <p:spPr bwMode="auto">
          <a:xfrm>
            <a:off x="2590800" y="0"/>
            <a:ext cx="3917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000" b="1"/>
              <a:t>Table of Chi-square statistics</a:t>
            </a:r>
          </a:p>
        </p:txBody>
      </p:sp>
      <p:pic>
        <p:nvPicPr>
          <p:cNvPr id="76005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219200"/>
            <a:ext cx="2057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A50DB-F67D-44EA-B57D-843CFA0905F7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8651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324" name="Group 220"/>
          <p:cNvGraphicFramePr>
            <a:graphicFrameLocks noGrp="1"/>
          </p:cNvGraphicFramePr>
          <p:nvPr/>
        </p:nvGraphicFramePr>
        <p:xfrm>
          <a:off x="250825" y="228600"/>
          <a:ext cx="4105275" cy="6838959"/>
        </p:xfrm>
        <a:graphic>
          <a:graphicData uri="http://schemas.openxmlformats.org/drawingml/2006/table">
            <a:tbl>
              <a:tblPr/>
              <a:tblGrid>
                <a:gridCol w="649288"/>
                <a:gridCol w="935037"/>
                <a:gridCol w="1223963"/>
                <a:gridCol w="1296987"/>
              </a:tblGrid>
              <a:tr h="46833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56.94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64.95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58.12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66.21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76.09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59.30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67.46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68.71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61.66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80.08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62.83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71.20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81.40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64.00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72.44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82.72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73.68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84.03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85.35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76.15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86.66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68.67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77.39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69.83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89.27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79.84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72.15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81.07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91.88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82.29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83.52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84.73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97.03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79.08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88.38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5326" name="Group 222"/>
          <p:cNvGraphicFramePr>
            <a:graphicFrameLocks noGrp="1"/>
          </p:cNvGraphicFramePr>
          <p:nvPr/>
        </p:nvGraphicFramePr>
        <p:xfrm>
          <a:off x="4800600" y="476250"/>
          <a:ext cx="3948113" cy="6219825"/>
        </p:xfrm>
        <a:graphic>
          <a:graphicData uri="http://schemas.openxmlformats.org/drawingml/2006/table">
            <a:tbl>
              <a:tblPr/>
              <a:tblGrid>
                <a:gridCol w="636588"/>
                <a:gridCol w="1079500"/>
                <a:gridCol w="1008062"/>
                <a:gridCol w="1223963"/>
              </a:tblGrid>
              <a:tr h="4286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80.23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81.38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90.80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102.15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82.53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103.46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83.68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104.72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94.42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105.97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85.97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95.63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107.26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96.83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108.54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88.25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98.03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109.79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89.39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99.23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111.06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90.53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100.42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112.31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91.67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101.62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113.56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93.95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116.08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95.08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105.20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106.39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118.60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107.58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119.85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98.49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108.77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121.11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99.62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109.96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122.36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100.75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111.15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123.60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112.33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7016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044575"/>
            <a:ext cx="1371600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98638-1849-4445-B4A3-C02965A227D8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608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7664" y="2060848"/>
            <a:ext cx="6696744" cy="230832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 Square  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χ</a:t>
            </a:r>
            <a:r>
              <a:rPr lang="en-US" sz="4800" b="1" spc="50" baseline="300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test     </a:t>
            </a:r>
          </a:p>
          <a:p>
            <a:endParaRPr lang="en-US" sz="4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2</a:t>
            </a:r>
            <a:endParaRPr lang="en-MY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3D2C-05C1-4999-93E8-86C96E4B5933}" type="datetime1">
              <a:rPr lang="en-MY" smtClean="0"/>
              <a:t>29/7/2020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</a:t>
            </a:fld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1475656" y="4797152"/>
            <a:ext cx="5268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  </a:t>
            </a:r>
            <a:r>
              <a:rPr lang="en-MY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Dr.</a:t>
            </a:r>
            <a:r>
              <a:rPr lang="en-MY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WAQAR    AL-KUBAISY </a:t>
            </a:r>
            <a:endParaRPr lang="en-MY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176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6814" name="Group 686"/>
          <p:cNvGraphicFramePr>
            <a:graphicFrameLocks noGrp="1"/>
          </p:cNvGraphicFramePr>
          <p:nvPr/>
        </p:nvGraphicFramePr>
        <p:xfrm>
          <a:off x="228600" y="2057400"/>
          <a:ext cx="3733800" cy="4419602"/>
        </p:xfrm>
        <a:graphic>
          <a:graphicData uri="http://schemas.openxmlformats.org/drawingml/2006/table">
            <a:tbl>
              <a:tblPr/>
              <a:tblGrid>
                <a:gridCol w="423863"/>
                <a:gridCol w="906462"/>
                <a:gridCol w="908050"/>
                <a:gridCol w="1495425"/>
              </a:tblGrid>
              <a:tr h="90328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108.65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119.41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132.28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109.77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120.59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133.51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110.90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121.77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134.74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112.02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122.94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135.96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113.15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124.12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137.19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114.27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125.29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138.45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115.39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126.46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139.66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116.51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127.63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140.90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7873" name="Rectangle 84"/>
          <p:cNvSpPr>
            <a:spLocks noChangeArrowheads="1"/>
          </p:cNvSpPr>
          <p:nvPr/>
        </p:nvSpPr>
        <p:spPr bwMode="auto">
          <a:xfrm>
            <a:off x="0" y="178466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757" name="Group 85"/>
          <p:cNvGraphicFramePr>
            <a:graphicFrameLocks noGrp="1"/>
          </p:cNvGraphicFramePr>
          <p:nvPr/>
        </p:nvGraphicFramePr>
        <p:xfrm>
          <a:off x="381000" y="152400"/>
          <a:ext cx="3055938" cy="1866901"/>
        </p:xfrm>
        <a:graphic>
          <a:graphicData uri="http://schemas.openxmlformats.org/drawingml/2006/table">
            <a:tbl>
              <a:tblPr/>
              <a:tblGrid>
                <a:gridCol w="461963"/>
                <a:gridCol w="835025"/>
                <a:gridCol w="836612"/>
                <a:gridCol w="922338"/>
              </a:tblGrid>
              <a:tr h="57467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113.51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114.70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127.33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105.27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128.57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106.40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117.06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129.80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107.52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118.24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131.04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7906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96863"/>
            <a:ext cx="4114800" cy="158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6813" name="Group 685"/>
          <p:cNvGraphicFramePr>
            <a:graphicFrameLocks noGrp="1"/>
          </p:cNvGraphicFramePr>
          <p:nvPr/>
        </p:nvGraphicFramePr>
        <p:xfrm>
          <a:off x="4191000" y="1905000"/>
          <a:ext cx="4953000" cy="4572001"/>
        </p:xfrm>
        <a:graphic>
          <a:graphicData uri="http://schemas.openxmlformats.org/drawingml/2006/table">
            <a:tbl>
              <a:tblPr/>
              <a:tblGrid>
                <a:gridCol w="561975"/>
                <a:gridCol w="1203325"/>
                <a:gridCol w="1203325"/>
                <a:gridCol w="198437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127.63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140.90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117.63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128.80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142.12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129.97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143.32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131.14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144.55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122.11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123.23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148.21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44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135.81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8E48-00D4-4D12-8ABA-D04D9D74C5D7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5435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pic>
        <p:nvPicPr>
          <p:cNvPr id="78851" name="Picture 4" descr="http://www.statsoft.com/textbook/graphics/chi_chart.jpg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0"/>
            <a:ext cx="8458200" cy="5867400"/>
          </a:xfrm>
          <a:noFill/>
        </p:spPr>
      </p:pic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7239000" y="3581400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990099"/>
                </a:solidFill>
              </a:rPr>
              <a:t>10. 83</a:t>
            </a: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4800600" y="3124200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b="1">
                <a:solidFill>
                  <a:srgbClr val="990099"/>
                </a:solidFill>
              </a:rPr>
              <a:t>3.84</a:t>
            </a: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6929438" y="5715000"/>
            <a:ext cx="198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/>
              <a:t>53.99</a:t>
            </a: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6019800" y="3581400"/>
            <a:ext cx="933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990099"/>
                </a:solidFill>
              </a:rPr>
              <a:t>6.64</a:t>
            </a:r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auto">
          <a:xfrm>
            <a:off x="2667000" y="6172200"/>
            <a:ext cx="624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990033"/>
                </a:solidFill>
              </a:rPr>
              <a:t>p   is     ?????????</a:t>
            </a:r>
          </a:p>
        </p:txBody>
      </p:sp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3581400" y="152400"/>
            <a:ext cx="5334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/>
              <a:t> calculated 53.99  </a:t>
            </a:r>
          </a:p>
          <a:p>
            <a:r>
              <a:rPr lang="en-US" b="1"/>
              <a:t>is greater than tabulated</a:t>
            </a:r>
            <a:r>
              <a:rPr lang="en-US" b="1">
                <a:solidFill>
                  <a:srgbClr val="FF0000"/>
                </a:solidFill>
              </a:rPr>
              <a:t>10.83</a:t>
            </a:r>
          </a:p>
          <a:p>
            <a:r>
              <a:rPr lang="en-US" b="1">
                <a:solidFill>
                  <a:srgbClr val="FF0000"/>
                </a:solidFill>
              </a:rPr>
              <a:t> calc.&gt;</a:t>
            </a:r>
            <a:r>
              <a:rPr lang="en-US" b="1"/>
              <a:t>tabulated</a:t>
            </a:r>
          </a:p>
          <a:p>
            <a:r>
              <a:rPr lang="en-US" b="1"/>
              <a:t>p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C5D4-AA2B-498B-8455-03A2700BDF4F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956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174837" y="620688"/>
            <a:ext cx="89916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sz="2400" b="1" dirty="0">
                <a:solidFill>
                  <a:srgbClr val="000066"/>
                </a:solidFill>
              </a:rPr>
              <a:t>This mean that 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rgbClr val="000066"/>
                </a:solidFill>
              </a:rPr>
              <a:t>the probability is less than 0.001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400" b="1" dirty="0"/>
              <a:t> that this difference is due to chance factor 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endParaRPr lang="en-US" sz="2400" b="1" dirty="0"/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400" b="1" dirty="0"/>
              <a:t>And more than </a:t>
            </a:r>
            <a:r>
              <a:rPr lang="en-US" sz="2400" b="1" dirty="0">
                <a:solidFill>
                  <a:srgbClr val="002060"/>
                </a:solidFill>
              </a:rPr>
              <a:t>99.999 </a:t>
            </a:r>
            <a:r>
              <a:rPr lang="en-US" sz="2400" b="1" dirty="0"/>
              <a:t>that this difference due to vaccine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endParaRPr lang="en-US" sz="2400" b="1" dirty="0">
              <a:solidFill>
                <a:srgbClr val="00FF00"/>
              </a:solidFill>
            </a:endParaRP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rgbClr val="6600CC"/>
                </a:solidFill>
              </a:rPr>
              <a:t>Thus there is a </a:t>
            </a:r>
            <a:r>
              <a:rPr lang="en-US" sz="2400" b="1" u="sng" dirty="0">
                <a:solidFill>
                  <a:srgbClr val="FF0000"/>
                </a:solidFill>
              </a:rPr>
              <a:t>strong evidence against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/>
              <a:t>null hypotheses</a:t>
            </a:r>
            <a:r>
              <a:rPr lang="en-US" sz="2400" b="1" dirty="0">
                <a:solidFill>
                  <a:srgbClr val="6600CC"/>
                </a:solidFill>
              </a:rPr>
              <a:t> that is </a:t>
            </a:r>
            <a:r>
              <a:rPr lang="en-US" sz="2400" b="1" dirty="0"/>
              <a:t>saying no effect of vaccine </a:t>
            </a:r>
            <a:r>
              <a:rPr lang="en-US" sz="2400" b="1" dirty="0">
                <a:solidFill>
                  <a:srgbClr val="6600CC"/>
                </a:solidFill>
              </a:rPr>
              <a:t>on the probability of contracting influenza . 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endParaRPr lang="en-US" sz="2400" b="1" dirty="0"/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400" b="1" dirty="0"/>
              <a:t>there is a strong evidence that </a:t>
            </a:r>
            <a:r>
              <a:rPr lang="en-US" sz="2400" b="1" dirty="0">
                <a:solidFill>
                  <a:srgbClr val="FF0000"/>
                </a:solidFill>
              </a:rPr>
              <a:t>vaccine is effective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endParaRPr lang="en-US" sz="2400" b="1" dirty="0"/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400" b="1" dirty="0"/>
              <a:t>Therefore it is concluded that </a:t>
            </a:r>
            <a:r>
              <a:rPr lang="en-US" sz="2400" b="1" dirty="0">
                <a:solidFill>
                  <a:srgbClr val="FF0000"/>
                </a:solidFill>
              </a:rPr>
              <a:t>vaccine is effective</a:t>
            </a:r>
          </a:p>
        </p:txBody>
      </p:sp>
      <p:pic>
        <p:nvPicPr>
          <p:cNvPr id="7987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810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DDB-E2C6-4CBF-894C-CD740097986F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9375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76DEE-EBC9-4423-891A-2D61BE6A8D26}" type="datetime1">
              <a:rPr lang="en-MY" smtClean="0"/>
              <a:t>29/7/2020</a:t>
            </a:fld>
            <a:endParaRPr lang="en-MY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23</a:t>
            </a:fld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35496" y="0"/>
            <a:ext cx="91450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I-   2 × 2 table</a:t>
            </a:r>
          </a:p>
          <a:p>
            <a:r>
              <a:rPr lang="en-MY" sz="2400" dirty="0" smtClean="0">
                <a:cs typeface="Times New Roman" pitchFamily="18" charset="0"/>
              </a:rPr>
              <a:t>The application of χ² is to test the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significance association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between outcome and certain factor </a:t>
            </a:r>
            <a:r>
              <a:rPr lang="en-MY" sz="2400" dirty="0" smtClean="0">
                <a:cs typeface="Times New Roman" pitchFamily="18" charset="0"/>
              </a:rPr>
              <a:t>that we are interested in .</a:t>
            </a:r>
          </a:p>
          <a:p>
            <a:endParaRPr lang="en-MY" sz="2400" dirty="0" smtClean="0">
              <a:cs typeface="Times New Roman" pitchFamily="18" charset="0"/>
            </a:endParaRPr>
          </a:p>
          <a:p>
            <a:r>
              <a:rPr lang="en-MY" sz="2400" dirty="0" smtClean="0">
                <a:cs typeface="Times New Roman" pitchFamily="18" charset="0"/>
              </a:rPr>
              <a:t>Here we have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two groups </a:t>
            </a:r>
            <a:r>
              <a:rPr lang="en-MY" sz="2400" dirty="0" smtClean="0">
                <a:cs typeface="Times New Roman" pitchFamily="18" charset="0"/>
              </a:rPr>
              <a:t>with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two outcomes </a:t>
            </a:r>
            <a:r>
              <a:rPr lang="en-MY" sz="2400" b="1" dirty="0" smtClean="0">
                <a:cs typeface="Times New Roman" pitchFamily="18" charset="0"/>
              </a:rPr>
              <a:t>for each group </a:t>
            </a:r>
            <a:r>
              <a:rPr lang="en-MY" sz="2400" dirty="0" smtClean="0">
                <a:cs typeface="Times New Roman" pitchFamily="18" charset="0"/>
              </a:rPr>
              <a:t>.</a:t>
            </a:r>
          </a:p>
          <a:p>
            <a:r>
              <a:rPr lang="en-MY" sz="2400" dirty="0" smtClean="0">
                <a:cs typeface="Times New Roman" pitchFamily="18" charset="0"/>
              </a:rPr>
              <a:t>In this case we use what we </a:t>
            </a:r>
            <a:r>
              <a:rPr lang="en-MY" sz="2400" b="1" dirty="0" smtClean="0">
                <a:cs typeface="Times New Roman" pitchFamily="18" charset="0"/>
              </a:rPr>
              <a:t>call it  2 × 2 table .</a:t>
            </a:r>
          </a:p>
          <a:p>
            <a:r>
              <a:rPr lang="en-MY" sz="2400" dirty="0" smtClean="0">
                <a:cs typeface="Times New Roman" pitchFamily="18" charset="0"/>
              </a:rPr>
              <a:t>In this case we are going to </a:t>
            </a:r>
            <a:r>
              <a:rPr lang="en-MY" sz="2400" b="1" dirty="0" smtClean="0">
                <a:cs typeface="Times New Roman" pitchFamily="18" charset="0"/>
              </a:rPr>
              <a:t>compare between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two proportion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of two groups of population .</a:t>
            </a:r>
            <a:endParaRPr lang="en-MY" sz="2400" dirty="0" smtClean="0">
              <a:cs typeface="Times New Roman" pitchFamily="18" charset="0"/>
            </a:endParaRPr>
          </a:p>
          <a:p>
            <a:r>
              <a:rPr lang="en-MY" sz="2400" dirty="0" smtClean="0">
                <a:cs typeface="Times New Roman" pitchFamily="18" charset="0"/>
              </a:rPr>
              <a:t>Example </a:t>
            </a:r>
            <a:endParaRPr lang="en-MY" sz="2400" dirty="0"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26328" y="4814707"/>
            <a:ext cx="4464496" cy="1569660"/>
          </a:xfrm>
          <a:prstGeom prst="rect">
            <a:avLst/>
          </a:prstGeom>
          <a:ln w="317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MY" sz="2400" dirty="0" smtClean="0">
                <a:cs typeface="Times New Roman" pitchFamily="18" charset="0"/>
              </a:rPr>
              <a:t>Outcome  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Drug A   </a:t>
            </a:r>
            <a:r>
              <a:rPr lang="en-MY" sz="2400" dirty="0" smtClean="0">
                <a:solidFill>
                  <a:schemeClr val="accent1"/>
                </a:solidFill>
                <a:cs typeface="Times New Roman" pitchFamily="18" charset="0"/>
              </a:rPr>
              <a:t>Drug B</a:t>
            </a:r>
            <a:r>
              <a:rPr lang="en-MY" sz="2400" dirty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en-MY" sz="2400" dirty="0" smtClean="0">
                <a:solidFill>
                  <a:schemeClr val="accent1"/>
                </a:solidFill>
                <a:cs typeface="Times New Roman" pitchFamily="18" charset="0"/>
              </a:rPr>
              <a:t>    </a:t>
            </a:r>
            <a:r>
              <a:rPr lang="en-MY" sz="2400" dirty="0" smtClean="0">
                <a:cs typeface="Times New Roman" pitchFamily="18" charset="0"/>
              </a:rPr>
              <a:t>Total</a:t>
            </a:r>
          </a:p>
          <a:p>
            <a:r>
              <a:rPr lang="en-MY" sz="2400" b="1" dirty="0" smtClean="0">
                <a:solidFill>
                  <a:schemeClr val="accent1"/>
                </a:solidFill>
                <a:cs typeface="Times New Roman" pitchFamily="18" charset="0"/>
              </a:rPr>
              <a:t>Survived     </a:t>
            </a:r>
            <a:r>
              <a:rPr lang="en-MY" sz="2400" dirty="0" smtClean="0">
                <a:cs typeface="Times New Roman" pitchFamily="18" charset="0"/>
              </a:rPr>
              <a:t>  240            212      452</a:t>
            </a:r>
          </a:p>
          <a:p>
            <a:r>
              <a:rPr lang="en-MY" sz="2400" dirty="0" smtClean="0">
                <a:cs typeface="Times New Roman" pitchFamily="18" charset="0"/>
              </a:rPr>
              <a:t>Died	          114	105	219</a:t>
            </a:r>
          </a:p>
          <a:p>
            <a:r>
              <a:rPr lang="en-MY" sz="2400" dirty="0" smtClean="0">
                <a:cs typeface="Times New Roman" pitchFamily="18" charset="0"/>
              </a:rPr>
              <a:t>Total	           354	317	  671</a:t>
            </a:r>
            <a:endParaRPr lang="en-MY" sz="2400" dirty="0"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496" y="3262246"/>
            <a:ext cx="903548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cs typeface="Times New Roman" pitchFamily="18" charset="0"/>
              </a:rPr>
              <a:t>671 diseased person were subjected to </a:t>
            </a:r>
            <a:r>
              <a:rPr lang="en-MY" sz="2400" b="1" dirty="0" smtClean="0">
                <a:cs typeface="Times New Roman" pitchFamily="18" charset="0"/>
              </a:rPr>
              <a:t>treatment</a:t>
            </a:r>
            <a:endParaRPr lang="en-MY" sz="2400" b="1" dirty="0" smtClean="0">
              <a:cs typeface="Times New Roman" pitchFamily="18" charset="0"/>
            </a:endParaRPr>
          </a:p>
          <a:p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354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individuals of them,  </a:t>
            </a:r>
            <a:r>
              <a:rPr lang="en-MY" sz="2400" b="1" dirty="0" smtClean="0">
                <a:cs typeface="Times New Roman" pitchFamily="18" charset="0"/>
              </a:rPr>
              <a:t>were given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drug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A</a:t>
            </a:r>
            <a:r>
              <a:rPr lang="en-MY" sz="2400" b="1" dirty="0" smtClean="0">
                <a:cs typeface="Times New Roman" pitchFamily="18" charset="0"/>
              </a:rPr>
              <a:t>. Of those given drug A </a:t>
            </a:r>
            <a:r>
              <a:rPr lang="en-MY" sz="2400" b="1" dirty="0" smtClean="0">
                <a:cs typeface="Times New Roman" pitchFamily="18" charset="0"/>
              </a:rPr>
              <a:t>only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240</a:t>
            </a:r>
            <a:r>
              <a:rPr lang="en-MY" sz="2400" b="1" dirty="0" smtClean="0">
                <a:cs typeface="Times New Roman" pitchFamily="18" charset="0"/>
              </a:rPr>
              <a:t> patients </a:t>
            </a:r>
            <a:r>
              <a:rPr lang="en-MY" sz="2400" b="1" dirty="0" smtClean="0">
                <a:cs typeface="Times New Roman" pitchFamily="18" charset="0"/>
              </a:rPr>
              <a:t>were </a:t>
            </a:r>
            <a:r>
              <a:rPr lang="en-MY" sz="2400" b="1" dirty="0" smtClean="0">
                <a:cs typeface="Times New Roman" pitchFamily="18" charset="0"/>
              </a:rPr>
              <a:t>s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urvived</a:t>
            </a:r>
            <a:r>
              <a:rPr lang="en-MY" sz="2400" b="1" dirty="0" smtClean="0">
                <a:cs typeface="Times New Roman" pitchFamily="18" charset="0"/>
              </a:rPr>
              <a:t>,. </a:t>
            </a:r>
          </a:p>
          <a:p>
            <a:r>
              <a:rPr lang="en-MY" sz="2400" b="1" dirty="0" smtClean="0">
                <a:cs typeface="Times New Roman" pitchFamily="18" charset="0"/>
              </a:rPr>
              <a:t>On the other hand only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212</a:t>
            </a:r>
            <a:r>
              <a:rPr lang="en-MY" sz="2400" b="1" dirty="0" smtClean="0">
                <a:cs typeface="Times New Roman" pitchFamily="18" charset="0"/>
              </a:rPr>
              <a:t> patients </a:t>
            </a:r>
            <a:endParaRPr lang="en-MY" sz="2400" b="1" i="1" dirty="0" smtClean="0">
              <a:cs typeface="Times New Roman" pitchFamily="18" charset="0"/>
            </a:endParaRPr>
          </a:p>
          <a:p>
            <a:r>
              <a:rPr lang="en-MY" sz="2400" b="1" i="1" dirty="0" smtClean="0">
                <a:cs typeface="Times New Roman" pitchFamily="18" charset="0"/>
              </a:rPr>
              <a:t>who's given </a:t>
            </a:r>
            <a:r>
              <a:rPr lang="en-MY" sz="2400" b="1" i="1" dirty="0" smtClean="0">
                <a:solidFill>
                  <a:schemeClr val="tx2"/>
                </a:solidFill>
                <a:cs typeface="Times New Roman" pitchFamily="18" charset="0"/>
              </a:rPr>
              <a:t>drug B were </a:t>
            </a:r>
            <a:r>
              <a:rPr lang="en-MY" sz="2400" b="1" i="1" dirty="0" smtClean="0">
                <a:solidFill>
                  <a:srgbClr val="FF0000"/>
                </a:solidFill>
                <a:cs typeface="Times New Roman" pitchFamily="18" charset="0"/>
              </a:rPr>
              <a:t>survived</a:t>
            </a:r>
          </a:p>
          <a:p>
            <a:r>
              <a:rPr lang="en-MY" sz="2400" b="1" i="1" dirty="0" smtClean="0">
                <a:cs typeface="Times New Roman" pitchFamily="18" charset="0"/>
              </a:rPr>
              <a:t>can we conclude that the</a:t>
            </a:r>
          </a:p>
          <a:p>
            <a:r>
              <a:rPr lang="en-MY" sz="2400" b="1" i="1" dirty="0" smtClean="0">
                <a:cs typeface="Times New Roman" pitchFamily="18" charset="0"/>
              </a:rPr>
              <a:t> effectiveness of treatment differ</a:t>
            </a:r>
          </a:p>
          <a:p>
            <a:r>
              <a:rPr lang="en-MY" sz="2400" b="1" dirty="0" smtClean="0">
                <a:cs typeface="Times New Roman" pitchFamily="18" charset="0"/>
              </a:rPr>
              <a:t> between two drugs (A&amp;B</a:t>
            </a:r>
            <a:r>
              <a:rPr lang="en-MY" sz="2400" dirty="0" smtClean="0">
                <a:cs typeface="Times New Roman" pitchFamily="18" charset="0"/>
              </a:rPr>
              <a:t>) . </a:t>
            </a:r>
            <a:endParaRPr lang="en-MY" sz="2400" dirty="0">
              <a:cs typeface="Times New Roman" pitchFamily="18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555" y="873135"/>
            <a:ext cx="113982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271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22A-7612-4E5E-93C6-06B222A075B2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24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260648"/>
            <a:ext cx="8811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>
                <a:cs typeface="Times New Roman" pitchFamily="18" charset="0"/>
              </a:rPr>
              <a:t>We would like to see if there is a</a:t>
            </a:r>
          </a:p>
          <a:p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significance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 difference in </a:t>
            </a:r>
            <a:r>
              <a:rPr lang="en-MY" sz="2400" dirty="0" smtClean="0">
                <a:cs typeface="Times New Roman" pitchFamily="18" charset="0"/>
              </a:rPr>
              <a:t>the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survival rate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between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 the two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drugs </a:t>
            </a:r>
            <a:r>
              <a:rPr lang="en-MY" sz="2400" dirty="0" smtClean="0">
                <a:cs typeface="Times New Roman" pitchFamily="18" charset="0"/>
              </a:rPr>
              <a:t>.</a:t>
            </a:r>
          </a:p>
          <a:p>
            <a:r>
              <a:rPr lang="en-MY" sz="2400" dirty="0" smtClean="0">
                <a:cs typeface="Times New Roman" pitchFamily="18" charset="0"/>
              </a:rPr>
              <a:t>  Let α 0.05</a:t>
            </a:r>
            <a:endParaRPr lang="en-MY" sz="2400" dirty="0"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1505233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>
                <a:cs typeface="Times New Roman" pitchFamily="18" charset="0"/>
              </a:rPr>
              <a:t>Total survival rate    </a:t>
            </a:r>
          </a:p>
          <a:p>
            <a:r>
              <a:rPr lang="en-MY" sz="2400" dirty="0" smtClean="0">
                <a:cs typeface="Times New Roman" pitchFamily="18" charset="0"/>
              </a:rPr>
              <a:t>Survival rate for A   </a:t>
            </a:r>
          </a:p>
          <a:p>
            <a:endParaRPr lang="en-MY" sz="2400" dirty="0" smtClean="0">
              <a:cs typeface="Times New Roman" pitchFamily="18" charset="0"/>
            </a:endParaRPr>
          </a:p>
          <a:p>
            <a:r>
              <a:rPr lang="en-MY" sz="2400" dirty="0" smtClean="0">
                <a:cs typeface="Times New Roman" pitchFamily="18" charset="0"/>
              </a:rPr>
              <a:t>Survival rate for B   </a:t>
            </a:r>
          </a:p>
          <a:p>
            <a:endParaRPr lang="en-MY" sz="2400" dirty="0" smtClean="0">
              <a:cs typeface="Times New Roman" pitchFamily="18" charset="0"/>
            </a:endParaRPr>
          </a:p>
          <a:p>
            <a:r>
              <a:rPr lang="en-MY" sz="2400" dirty="0" smtClean="0">
                <a:cs typeface="Times New Roman" pitchFamily="18" charset="0"/>
              </a:rPr>
              <a:t>There is an </a:t>
            </a:r>
            <a:r>
              <a:rPr lang="en-MY" sz="2400" b="1" dirty="0" smtClean="0">
                <a:cs typeface="Times New Roman" pitchFamily="18" charset="0"/>
              </a:rPr>
              <a:t>observed difference </a:t>
            </a:r>
            <a:r>
              <a:rPr lang="en-MY" sz="2400" dirty="0" smtClean="0">
                <a:cs typeface="Times New Roman" pitchFamily="18" charset="0"/>
              </a:rPr>
              <a:t>in the survival rate between drug A (67.8%) and B (66.9%) .</a:t>
            </a:r>
          </a:p>
          <a:p>
            <a:r>
              <a:rPr lang="en-MY" sz="2400" dirty="0" smtClean="0">
                <a:cs typeface="Times New Roman" pitchFamily="18" charset="0"/>
              </a:rPr>
              <a:t>Is this difference in survival rate due to :</a:t>
            </a:r>
          </a:p>
          <a:p>
            <a:r>
              <a:rPr lang="en-MY" sz="2400" dirty="0" smtClean="0">
                <a:cs typeface="Times New Roman" pitchFamily="18" charset="0"/>
              </a:rPr>
              <a:t>•	Drug Effectiveness .</a:t>
            </a:r>
          </a:p>
          <a:p>
            <a:r>
              <a:rPr lang="en-MY" sz="2400" dirty="0" smtClean="0">
                <a:cs typeface="Times New Roman" pitchFamily="18" charset="0"/>
              </a:rPr>
              <a:t>•	Chance Factor .</a:t>
            </a:r>
            <a:endParaRPr lang="en-MY" sz="2400" dirty="0"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962" y="1196752"/>
            <a:ext cx="2361093" cy="770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919604"/>
              </p:ext>
            </p:extLst>
          </p:nvPr>
        </p:nvGraphicFramePr>
        <p:xfrm>
          <a:off x="3833982" y="1772816"/>
          <a:ext cx="2106169" cy="795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4" imgW="1320227" imgH="393529" progId="Equation.3">
                  <p:embed/>
                </p:oleObj>
              </mc:Choice>
              <mc:Fallback>
                <p:oleObj name="Equation" r:id="rId4" imgW="132022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982" y="1772816"/>
                        <a:ext cx="2106169" cy="7956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564904"/>
            <a:ext cx="2160240" cy="820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645" y="-39216"/>
            <a:ext cx="1143000" cy="599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526328" y="4814707"/>
            <a:ext cx="4464496" cy="1569660"/>
          </a:xfrm>
          <a:prstGeom prst="rect">
            <a:avLst/>
          </a:prstGeom>
          <a:ln w="317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MY" sz="2400" dirty="0" smtClean="0">
                <a:cs typeface="Times New Roman" pitchFamily="18" charset="0"/>
              </a:rPr>
              <a:t>Outcome  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Drug A   </a:t>
            </a:r>
            <a:r>
              <a:rPr lang="en-MY" sz="2400" dirty="0" smtClean="0">
                <a:solidFill>
                  <a:schemeClr val="accent1"/>
                </a:solidFill>
                <a:cs typeface="Times New Roman" pitchFamily="18" charset="0"/>
              </a:rPr>
              <a:t>Drug B</a:t>
            </a:r>
            <a:r>
              <a:rPr lang="en-MY" sz="2400" dirty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en-MY" sz="2400" dirty="0" smtClean="0">
                <a:solidFill>
                  <a:schemeClr val="accent1"/>
                </a:solidFill>
                <a:cs typeface="Times New Roman" pitchFamily="18" charset="0"/>
              </a:rPr>
              <a:t>    </a:t>
            </a:r>
            <a:r>
              <a:rPr lang="en-MY" sz="2400" dirty="0" smtClean="0">
                <a:cs typeface="Times New Roman" pitchFamily="18" charset="0"/>
              </a:rPr>
              <a:t>Total</a:t>
            </a:r>
          </a:p>
          <a:p>
            <a:r>
              <a:rPr lang="en-MY" sz="2400" b="1" dirty="0" smtClean="0">
                <a:solidFill>
                  <a:schemeClr val="accent1"/>
                </a:solidFill>
                <a:cs typeface="Times New Roman" pitchFamily="18" charset="0"/>
              </a:rPr>
              <a:t>Survived     </a:t>
            </a:r>
            <a:r>
              <a:rPr lang="en-MY" sz="2400" dirty="0" smtClean="0">
                <a:cs typeface="Times New Roman" pitchFamily="18" charset="0"/>
              </a:rPr>
              <a:t>  240            212      452</a:t>
            </a:r>
          </a:p>
          <a:p>
            <a:r>
              <a:rPr lang="en-MY" sz="2400" dirty="0" smtClean="0">
                <a:cs typeface="Times New Roman" pitchFamily="18" charset="0"/>
              </a:rPr>
              <a:t>Died	          114	105	219</a:t>
            </a:r>
          </a:p>
          <a:p>
            <a:r>
              <a:rPr lang="en-MY" sz="2400" dirty="0" smtClean="0">
                <a:cs typeface="Times New Roman" pitchFamily="18" charset="0"/>
              </a:rPr>
              <a:t>Total	           354	317	  671</a:t>
            </a:r>
            <a:endParaRPr lang="en-MY" sz="2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58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6583-9ABB-4B5D-9C22-0A63A9C19E19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25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116632"/>
            <a:ext cx="896448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Data </a:t>
            </a:r>
          </a:p>
          <a:p>
            <a:r>
              <a:rPr lang="en-MY" sz="2400" dirty="0" smtClean="0">
                <a:cs typeface="Times New Roman" pitchFamily="18" charset="0"/>
              </a:rPr>
              <a:t>Qualitative data consist of sample of patients divided into two groups, group A and group B .</a:t>
            </a:r>
          </a:p>
          <a:p>
            <a:r>
              <a:rPr lang="en-MY" sz="2400" dirty="0" smtClean="0">
                <a:cs typeface="Times New Roman" pitchFamily="18" charset="0"/>
              </a:rPr>
              <a:t>Survival rate in group treated by </a:t>
            </a:r>
            <a:r>
              <a:rPr lang="en-MY" sz="2400" dirty="0" smtClean="0">
                <a:cs typeface="Times New Roman" pitchFamily="18" charset="0"/>
              </a:rPr>
              <a:t> drug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 </a:t>
            </a:r>
            <a:r>
              <a:rPr lang="en-MY" sz="2400" b="1" dirty="0" smtClean="0">
                <a:cs typeface="Times New Roman" pitchFamily="18" charset="0"/>
              </a:rPr>
              <a:t>was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67.8 %, </a:t>
            </a:r>
            <a:r>
              <a:rPr lang="en-MY" sz="2400" b="1" dirty="0" smtClean="0">
                <a:cs typeface="Times New Roman" pitchFamily="18" charset="0"/>
              </a:rPr>
              <a:t>and</a:t>
            </a:r>
          </a:p>
          <a:p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Survival  rate in group treated </a:t>
            </a:r>
            <a:r>
              <a:rPr lang="en-MY" sz="2400" b="1" dirty="0" smtClean="0">
                <a:cs typeface="Times New Roman" pitchFamily="18" charset="0"/>
              </a:rPr>
              <a:t>by drug 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B </a:t>
            </a:r>
            <a:r>
              <a:rPr lang="en-MY" sz="2400" b="1" dirty="0" smtClean="0">
                <a:cs typeface="Times New Roman" pitchFamily="18" charset="0"/>
              </a:rPr>
              <a:t>was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66.8%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  <a:p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Assumption </a:t>
            </a:r>
          </a:p>
          <a:p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Two independent group </a:t>
            </a:r>
            <a:r>
              <a:rPr lang="en-MY" sz="2400" b="1" dirty="0" smtClean="0">
                <a:cs typeface="Times New Roman" pitchFamily="18" charset="0"/>
              </a:rPr>
              <a:t>of patients given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two different type </a:t>
            </a:r>
            <a:r>
              <a:rPr lang="en-MY" sz="2400" b="1" dirty="0" smtClean="0">
                <a:cs typeface="Times New Roman" pitchFamily="18" charset="0"/>
              </a:rPr>
              <a:t>of treatment chosen </a:t>
            </a:r>
            <a:r>
              <a:rPr lang="en-MY" sz="2400" dirty="0" smtClean="0">
                <a:cs typeface="Times New Roman" pitchFamily="18" charset="0"/>
              </a:rPr>
              <a:t>randomly from normal distribution population .</a:t>
            </a: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Formulation of Hypothesis</a:t>
            </a:r>
            <a:endParaRPr lang="en-MY" sz="2400" dirty="0" smtClean="0">
              <a:cs typeface="Times New Roman" pitchFamily="18" charset="0"/>
            </a:endParaRPr>
          </a:p>
          <a:p>
            <a:r>
              <a:rPr lang="en-MY" sz="2400" b="1" dirty="0" err="1" smtClean="0">
                <a:solidFill>
                  <a:srgbClr val="FF0000"/>
                </a:solidFill>
                <a:cs typeface="Times New Roman" pitchFamily="18" charset="0"/>
              </a:rPr>
              <a:t>Ho</a:t>
            </a: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400" dirty="0" smtClean="0">
                <a:cs typeface="Times New Roman" pitchFamily="18" charset="0"/>
              </a:rPr>
              <a:t>       </a:t>
            </a:r>
            <a:r>
              <a:rPr lang="en-MY" sz="2400" b="1" dirty="0" smtClean="0">
                <a:cs typeface="Times New Roman" pitchFamily="18" charset="0"/>
              </a:rPr>
              <a:t>There is no significance difference in the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proportion (rate</a:t>
            </a:r>
            <a:r>
              <a:rPr lang="en-MY" sz="2400" b="1" dirty="0" smtClean="0">
                <a:cs typeface="Times New Roman" pitchFamily="18" charset="0"/>
              </a:rPr>
              <a:t>) of survival between two groups .</a:t>
            </a:r>
          </a:p>
          <a:p>
            <a:r>
              <a:rPr lang="en-MY" sz="2400" dirty="0" smtClean="0">
                <a:cs typeface="Times New Roman" pitchFamily="18" charset="0"/>
              </a:rPr>
              <a:t>	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survival rate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group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treated by drug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A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was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67.8%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  &amp;  </a:t>
            </a:r>
          </a:p>
          <a:p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             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survival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rate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group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treated by drug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B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 was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66.9% </a:t>
            </a:r>
          </a:p>
          <a:p>
            <a:r>
              <a:rPr lang="en-MY" sz="2400" b="1" dirty="0" smtClean="0">
                <a:cs typeface="Times New Roman" pitchFamily="18" charset="0"/>
              </a:rPr>
              <a:t>There is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no significance association </a:t>
            </a:r>
            <a:r>
              <a:rPr lang="en-MY" sz="2400" b="1" dirty="0" smtClean="0">
                <a:cs typeface="Times New Roman" pitchFamily="18" charset="0"/>
              </a:rPr>
              <a:t>between survival rate and type of treatment .</a:t>
            </a:r>
          </a:p>
          <a:p>
            <a:r>
              <a:rPr lang="en-MY" sz="2400" b="1" dirty="0" smtClean="0">
                <a:cs typeface="Times New Roman" pitchFamily="18" charset="0"/>
              </a:rPr>
              <a:t>P1 = P2 = P0 .</a:t>
            </a:r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810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943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B370-A294-4D5F-8B21-D00CB9749386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26</a:t>
            </a:fld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323528" y="2647"/>
            <a:ext cx="864096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 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MY" sz="2400" dirty="0" smtClean="0">
                <a:cs typeface="Times New Roman" pitchFamily="18" charset="0"/>
              </a:rPr>
              <a:t>There is a significance difference in the survival rate between two type of treatment .</a:t>
            </a:r>
          </a:p>
          <a:p>
            <a:r>
              <a:rPr lang="en-MY" sz="2400" dirty="0" smtClean="0">
                <a:cs typeface="Times New Roman" pitchFamily="18" charset="0"/>
              </a:rPr>
              <a:t>P1¬ ≠ P2 ≠ P0 .</a:t>
            </a:r>
          </a:p>
          <a:p>
            <a:r>
              <a:rPr lang="en-MY" sz="2400" dirty="0" smtClean="0">
                <a:cs typeface="Times New Roman" pitchFamily="18" charset="0"/>
              </a:rPr>
              <a:t>Survival rate is higher among group of </a:t>
            </a:r>
          </a:p>
          <a:p>
            <a:r>
              <a:rPr lang="en-MY" sz="2400" dirty="0" smtClean="0">
                <a:cs typeface="Times New Roman" pitchFamily="18" charset="0"/>
              </a:rPr>
              <a:t>patients treated by drug A .</a:t>
            </a:r>
            <a:endParaRPr lang="en-MY" sz="2400" dirty="0"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714520"/>
              </p:ext>
            </p:extLst>
          </p:nvPr>
        </p:nvGraphicFramePr>
        <p:xfrm>
          <a:off x="5658683" y="1340768"/>
          <a:ext cx="3456384" cy="259228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{616DA210-FB5B-4158-B5E0-FEB733F419BA}</a:tableStyleId>
              </a:tblPr>
              <a:tblGrid>
                <a:gridCol w="1152128"/>
                <a:gridCol w="648072"/>
                <a:gridCol w="792088"/>
                <a:gridCol w="864096"/>
              </a:tblGrid>
              <a:tr h="936104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Outcome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Drug </a:t>
                      </a:r>
                      <a:endParaRPr lang="en-US" sz="2000" dirty="0" smtClean="0"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A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Drug B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Total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1699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Survived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240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212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452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3724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Died</a:t>
                      </a:r>
                      <a:endParaRPr lang="en-MY" sz="20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114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105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219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3724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354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317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671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6043" y="2226344"/>
            <a:ext cx="57241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Critical region </a:t>
            </a:r>
          </a:p>
          <a:p>
            <a:r>
              <a:rPr lang="en-MY" sz="2400" b="1" dirty="0" smtClean="0">
                <a:cs typeface="Times New Roman" pitchFamily="18" charset="0"/>
              </a:rPr>
              <a:t>Level of significance</a:t>
            </a:r>
          </a:p>
          <a:p>
            <a:r>
              <a:rPr lang="en-MY" sz="2400" b="1" dirty="0" smtClean="0">
                <a:cs typeface="Times New Roman" pitchFamily="18" charset="0"/>
              </a:rPr>
              <a:t> 0.95, α = 0.05</a:t>
            </a:r>
          </a:p>
          <a:p>
            <a:r>
              <a:rPr lang="en-MY" sz="2400" b="1" dirty="0" err="1" smtClean="0">
                <a:cs typeface="Times New Roman" pitchFamily="18" charset="0"/>
              </a:rPr>
              <a:t>d.F</a:t>
            </a:r>
            <a:r>
              <a:rPr lang="en-MY" sz="2400" b="1" dirty="0" smtClean="0">
                <a:cs typeface="Times New Roman" pitchFamily="18" charset="0"/>
              </a:rPr>
              <a:t> = (No. of rows – 1) (No. of column – 1</a:t>
            </a:r>
            <a:r>
              <a:rPr lang="en-MY" sz="2400" b="1" dirty="0" smtClean="0">
                <a:cs typeface="Times New Roman" pitchFamily="18" charset="0"/>
              </a:rPr>
              <a:t>)</a:t>
            </a:r>
          </a:p>
          <a:p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               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= (r – 1) (c – 1)</a:t>
            </a:r>
          </a:p>
          <a:p>
            <a:r>
              <a:rPr lang="en-MY" sz="2400" b="1" dirty="0" smtClean="0">
                <a:cs typeface="Times New Roman" pitchFamily="18" charset="0"/>
              </a:rPr>
              <a:t>                                                                            </a:t>
            </a:r>
            <a:endParaRPr lang="en-MY" sz="2400" b="1" dirty="0" smtClean="0">
              <a:cs typeface="Times New Roman" pitchFamily="18" charset="0"/>
            </a:endParaRPr>
          </a:p>
          <a:p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         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(2 – 1) (2 – 1) = 1</a:t>
            </a:r>
          </a:p>
          <a:p>
            <a:r>
              <a:rPr lang="en-MY" sz="2400" b="1" dirty="0" smtClean="0">
                <a:cs typeface="Times New Roman" pitchFamily="18" charset="0"/>
              </a:rPr>
              <a:t>tabulated  χ2 of </a:t>
            </a:r>
            <a:r>
              <a:rPr lang="en-MY" sz="2400" b="1" dirty="0" err="1" smtClean="0">
                <a:cs typeface="Times New Roman" pitchFamily="18" charset="0"/>
              </a:rPr>
              <a:t>d.F</a:t>
            </a:r>
            <a:r>
              <a:rPr lang="en-MY" sz="2400" b="1" dirty="0" smtClean="0">
                <a:cs typeface="Times New Roman" pitchFamily="18" charset="0"/>
              </a:rPr>
              <a:t> =1 with α  0.05 = 3.841</a:t>
            </a:r>
          </a:p>
          <a:p>
            <a:endParaRPr lang="en-MY" sz="2400" b="1" dirty="0" smtClean="0">
              <a:cs typeface="Times New Roman" pitchFamily="18" charset="0"/>
            </a:endParaRPr>
          </a:p>
          <a:p>
            <a:r>
              <a:rPr lang="en-MY" sz="2400" b="1" dirty="0" smtClean="0">
                <a:cs typeface="Times New Roman" pitchFamily="18" charset="0"/>
              </a:rPr>
              <a:t>Proper test </a:t>
            </a:r>
          </a:p>
          <a:p>
            <a:r>
              <a:rPr lang="en-MY" sz="2400" b="1" dirty="0" smtClean="0">
                <a:cs typeface="Times New Roman" pitchFamily="18" charset="0"/>
              </a:rPr>
              <a:t>	  χ2 , 2 × 2 table</a:t>
            </a:r>
            <a:endParaRPr lang="en-MY" sz="2400" b="1" dirty="0"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725716"/>
              </p:ext>
            </p:extLst>
          </p:nvPr>
        </p:nvGraphicFramePr>
        <p:xfrm>
          <a:off x="4067944" y="5589240"/>
          <a:ext cx="2599084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3" imgW="1130300" imgH="419100" progId="Equation.3">
                  <p:embed/>
                </p:oleObj>
              </mc:Choice>
              <mc:Fallback>
                <p:oleObj name="Equation" r:id="rId3" imgW="1130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5589240"/>
                        <a:ext cx="2599084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4857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10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0063"/>
            <a:ext cx="1143000" cy="45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462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DA8F-6025-482D-924A-D0E03E94038C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27</a:t>
            </a:fld>
            <a:endParaRPr lang="en-MY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8640"/>
            <a:ext cx="1717551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896171"/>
              </p:ext>
            </p:extLst>
          </p:nvPr>
        </p:nvGraphicFramePr>
        <p:xfrm>
          <a:off x="467544" y="1052736"/>
          <a:ext cx="5177324" cy="3321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4" imgW="2819400" imgH="2082800" progId="Equation.3">
                  <p:embed/>
                </p:oleObj>
              </mc:Choice>
              <mc:Fallback>
                <p:oleObj name="Equation" r:id="rId4" imgW="2819400" imgH="2082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052736"/>
                        <a:ext cx="5177324" cy="33211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97152"/>
            <a:ext cx="2304256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889930"/>
              </p:ext>
            </p:extLst>
          </p:nvPr>
        </p:nvGraphicFramePr>
        <p:xfrm>
          <a:off x="4355976" y="1844824"/>
          <a:ext cx="4716017" cy="266429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68152"/>
                <a:gridCol w="1179121"/>
                <a:gridCol w="1125135"/>
                <a:gridCol w="1043609"/>
              </a:tblGrid>
              <a:tr h="864097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Outcome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</a:rPr>
                        <a:t>Drug A</a:t>
                      </a:r>
                      <a:endParaRPr lang="en-MY" sz="24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</a:rPr>
                        <a:t>Drug B</a:t>
                      </a:r>
                      <a:endParaRPr lang="en-MY" sz="24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Total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24384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C00000"/>
                          </a:solidFill>
                          <a:effectLst/>
                        </a:rPr>
                        <a:t>Survived</a:t>
                      </a:r>
                      <a:endParaRPr lang="en-MY" sz="2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240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212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452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790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</a:rPr>
                        <a:t>Died</a:t>
                      </a:r>
                      <a:endParaRPr lang="en-MY" sz="24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114</a:t>
                      </a:r>
                      <a:endParaRPr lang="en-MY" sz="24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105</a:t>
                      </a:r>
                      <a:endParaRPr lang="en-MY" sz="24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219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790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Total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354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317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671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10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7052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472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22A6F-D387-4B5C-B60B-2BE5FED4F670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28</a:t>
            </a:fld>
            <a:endParaRPr lang="en-MY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8352927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221088"/>
            <a:ext cx="323123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8864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066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9B643-B775-47A9-905B-D2C61AC108DE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29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25152" y="5451260"/>
            <a:ext cx="89644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P &gt; 0.05  .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7504" y="234447"/>
            <a:ext cx="888213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>
                <a:cs typeface="Times New Roman" pitchFamily="18" charset="0"/>
              </a:rPr>
              <a:t>Calculated </a:t>
            </a:r>
            <a:r>
              <a:rPr lang="en-MY" sz="2400" b="1" dirty="0" smtClean="0">
                <a:cs typeface="Times New Roman" pitchFamily="18" charset="0"/>
              </a:rPr>
              <a:t>χ²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fall in </a:t>
            </a:r>
            <a:r>
              <a:rPr lang="en-MY" sz="2400" b="1" dirty="0">
                <a:cs typeface="Times New Roman" pitchFamily="18" charset="0"/>
              </a:rPr>
              <a:t>Accept Region </a:t>
            </a:r>
            <a:r>
              <a:rPr lang="en-MY" sz="2400" dirty="0">
                <a:cs typeface="Times New Roman" pitchFamily="18" charset="0"/>
              </a:rPr>
              <a:t>→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so </a:t>
            </a: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r>
              <a:rPr lang="en-MY" sz="2400" dirty="0">
                <a:cs typeface="Times New Roman" pitchFamily="18" charset="0"/>
              </a:rPr>
              <a:t>We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not reject </a:t>
            </a:r>
            <a:r>
              <a:rPr lang="en-MY" sz="2400" dirty="0">
                <a:cs typeface="Times New Roman" pitchFamily="18" charset="0"/>
              </a:rPr>
              <a:t>(accept) </a:t>
            </a:r>
            <a:r>
              <a:rPr lang="en-MY" sz="2400" b="1" dirty="0" err="1">
                <a:cs typeface="Times New Roman" pitchFamily="18" charset="0"/>
              </a:rPr>
              <a:t>Ho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dirty="0" smtClean="0">
                <a:cs typeface="Times New Roman" pitchFamily="18" charset="0"/>
              </a:rPr>
              <a:t>.</a:t>
            </a:r>
          </a:p>
          <a:p>
            <a:endParaRPr lang="en-MY" sz="2400" dirty="0">
              <a:cs typeface="Times New Roman" pitchFamily="18" charset="0"/>
            </a:endParaRPr>
          </a:p>
          <a:p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There 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no significance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difference in proportion </a:t>
            </a:r>
            <a:r>
              <a:rPr lang="en-MY" sz="2400" b="1" dirty="0">
                <a:cs typeface="Times New Roman" pitchFamily="18" charset="0"/>
              </a:rPr>
              <a:t>of survival rate between two drugs </a:t>
            </a:r>
            <a:endParaRPr lang="en-MY" sz="2400" b="1" dirty="0" smtClean="0"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P &gt; 0.05 </a:t>
            </a:r>
            <a:endParaRPr lang="en-US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Calculated </a:t>
            </a:r>
            <a:r>
              <a:rPr lang="en-MY" sz="2400" b="1" dirty="0" smtClean="0">
                <a:cs typeface="Times New Roman" pitchFamily="18" charset="0"/>
              </a:rPr>
              <a:t>χ²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less than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tabulated  χ2 </a:t>
            </a: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endParaRPr lang="en-US" sz="2400" dirty="0">
              <a:cs typeface="Times New Roman" pitchFamily="18" charset="0"/>
            </a:endParaRPr>
          </a:p>
          <a:p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chance factor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increases</a:t>
            </a:r>
            <a:r>
              <a:rPr lang="en-MY" sz="2400" dirty="0">
                <a:cs typeface="Times New Roman" pitchFamily="18" charset="0"/>
              </a:rPr>
              <a:t>, </a:t>
            </a:r>
            <a:endParaRPr lang="en-MY" sz="2400" dirty="0" smtClean="0">
              <a:cs typeface="Times New Roman" pitchFamily="18" charset="0"/>
            </a:endParaRPr>
          </a:p>
          <a:p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influencing factor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decrease </a:t>
            </a: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endParaRPr lang="en-US" sz="2400" dirty="0">
              <a:cs typeface="Times New Roman" pitchFamily="18" charset="0"/>
            </a:endParaRPr>
          </a:p>
          <a:p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There is no significance effect of drug A to increase survival rate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  <a:p>
            <a:endParaRPr lang="en-MY" sz="2400" dirty="0">
              <a:cs typeface="Times New Roman" pitchFamily="18" charset="0"/>
            </a:endParaRPr>
          </a:p>
          <a:p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 &gt; 0.05 </a:t>
            </a:r>
          </a:p>
          <a:p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9" y="2134741"/>
            <a:ext cx="2905472" cy="2086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439" y="234447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186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07504" y="569721"/>
            <a:ext cx="8666439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/>
            <a:endParaRPr lang="en-US" sz="1000" dirty="0">
              <a:solidFill>
                <a:srgbClr val="66CC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The data consist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of counting No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. in each sample or group</a:t>
            </a:r>
          </a:p>
          <a:p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The data consist</a:t>
            </a:r>
            <a:r>
              <a:rPr lang="en-US" sz="2400" b="1" i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of 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proportion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of individuals</a:t>
            </a:r>
          </a:p>
          <a:p>
            <a:r>
              <a:rPr lang="en-US" sz="2400" b="1" i="1" dirty="0">
                <a:cs typeface="Times New Roman" pitchFamily="18" charset="0"/>
              </a:rPr>
              <a:t>    </a:t>
            </a:r>
            <a:r>
              <a:rPr lang="en-US" sz="2400" b="1" dirty="0">
                <a:cs typeface="Times New Roman" pitchFamily="18" charset="0"/>
              </a:rPr>
              <a:t>in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each group </a:t>
            </a:r>
            <a:r>
              <a:rPr lang="en-US" sz="2400" b="1" dirty="0">
                <a:cs typeface="Times New Roman" pitchFamily="18" charset="0"/>
              </a:rPr>
              <a:t>or sample, </a:t>
            </a:r>
            <a:endParaRPr lang="en-US" sz="2400" dirty="0">
              <a:cs typeface="Times New Roman" pitchFamily="18" charset="0"/>
            </a:endParaRPr>
          </a:p>
          <a:p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                </a:t>
            </a:r>
            <a:r>
              <a:rPr lang="en-US" sz="2400" b="1" i="1" dirty="0">
                <a:solidFill>
                  <a:srgbClr val="C00000"/>
                </a:solidFill>
                <a:cs typeface="Times New Roman" pitchFamily="18" charset="0"/>
              </a:rPr>
              <a:t>So</a:t>
            </a:r>
          </a:p>
          <a:p>
            <a:r>
              <a:rPr lang="en-US" sz="2400" b="1" i="1" dirty="0">
                <a:solidFill>
                  <a:schemeClr val="bg1"/>
                </a:solidFill>
                <a:cs typeface="Times New Roman" pitchFamily="18" charset="0"/>
              </a:rPr>
              <a:t>   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statistical inference are made in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term of proportions</a:t>
            </a:r>
          </a:p>
          <a:p>
            <a:r>
              <a:rPr lang="en-US" sz="2400" b="1" dirty="0">
                <a:solidFill>
                  <a:srgbClr val="BFBFBF"/>
                </a:solidFill>
                <a:cs typeface="Times New Roman" pitchFamily="18" charset="0"/>
              </a:rPr>
              <a:t>      </a:t>
            </a:r>
            <a:r>
              <a:rPr lang="en-US" sz="2400" b="1" dirty="0">
                <a:cs typeface="Times New Roman" pitchFamily="18" charset="0"/>
              </a:rPr>
              <a:t>While statistical inference in</a:t>
            </a:r>
            <a:r>
              <a:rPr lang="en-US" sz="2400" dirty="0">
                <a:cs typeface="Times New Roman" pitchFamily="18" charset="0"/>
              </a:rPr>
              <a:t> 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continuous</a:t>
            </a:r>
            <a:r>
              <a:rPr lang="en-US" sz="2400" b="1" dirty="0">
                <a:cs typeface="Times New Roman" pitchFamily="18" charset="0"/>
              </a:rPr>
              <a:t> data are </a:t>
            </a:r>
          </a:p>
          <a:p>
            <a:r>
              <a:rPr lang="en-US" sz="2400" b="1" dirty="0">
                <a:cs typeface="Times New Roman" pitchFamily="18" charset="0"/>
              </a:rPr>
              <a:t>      made in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term of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mean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66CCFF"/>
                </a:solidFill>
                <a:cs typeface="Times New Roman" pitchFamily="18" charset="0"/>
              </a:rPr>
              <a:t>.</a:t>
            </a:r>
          </a:p>
          <a:p>
            <a:pPr rtl="0"/>
            <a:endParaRPr lang="en-US" sz="2400" b="1" dirty="0">
              <a:solidFill>
                <a:schemeClr val="bg1"/>
              </a:solidFill>
              <a:cs typeface="Times New Roman" pitchFamily="18" charset="0"/>
            </a:endParaRPr>
          </a:p>
          <a:p>
            <a:pPr rtl="0"/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The technique </a:t>
            </a:r>
            <a:r>
              <a:rPr lang="en-US" sz="2400" b="1" dirty="0">
                <a:cs typeface="Times New Roman" pitchFamily="18" charset="0"/>
              </a:rPr>
              <a:t>for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testing hypothesis concerning enumerative</a:t>
            </a:r>
            <a:r>
              <a:rPr lang="en-US" sz="2400" b="1" dirty="0">
                <a:cs typeface="Times New Roman" pitchFamily="18" charset="0"/>
              </a:rPr>
              <a:t> ,</a:t>
            </a:r>
          </a:p>
          <a:p>
            <a:pPr rtl="0"/>
            <a:r>
              <a:rPr lang="en-US" sz="2400" b="1" dirty="0">
                <a:cs typeface="Times New Roman" pitchFamily="18" charset="0"/>
              </a:rPr>
              <a:t>Discrete, </a:t>
            </a:r>
          </a:p>
          <a:p>
            <a:pPr rtl="0"/>
            <a:r>
              <a:rPr lang="en-US" sz="2400" b="1" dirty="0">
                <a:cs typeface="Times New Roman" pitchFamily="18" charset="0"/>
              </a:rPr>
              <a:t>Categorical ,</a:t>
            </a:r>
          </a:p>
          <a:p>
            <a:pPr rtl="0"/>
            <a:r>
              <a:rPr lang="en-US" sz="2400" b="1" dirty="0">
                <a:cs typeface="Times New Roman" pitchFamily="18" charset="0"/>
              </a:rPr>
              <a:t>Qualitative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data</a:t>
            </a:r>
          </a:p>
          <a:p>
            <a:pPr rtl="0"/>
            <a:r>
              <a:rPr lang="en-US" sz="2400" b="1" dirty="0">
                <a:cs typeface="Times New Roman" pitchFamily="18" charset="0"/>
              </a:rPr>
              <a:t>counting data </a:t>
            </a:r>
          </a:p>
        </p:txBody>
      </p:sp>
      <p:pic>
        <p:nvPicPr>
          <p:cNvPr id="26627" name="Picture 3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618" y="248400"/>
            <a:ext cx="1139870" cy="876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3238500" y="4633007"/>
            <a:ext cx="4343400" cy="98425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rtl="0"/>
            <a:r>
              <a:rPr lang="en-US" sz="2800" b="1" dirty="0">
                <a:solidFill>
                  <a:srgbClr val="0F0135"/>
                </a:solidFill>
              </a:rPr>
              <a:t>is known as </a:t>
            </a:r>
          </a:p>
          <a:p>
            <a:pPr rtl="0"/>
            <a:r>
              <a:rPr lang="en-US" sz="2800" b="1" dirty="0">
                <a:solidFill>
                  <a:srgbClr val="0F0135"/>
                </a:solidFill>
              </a:rPr>
              <a:t>chi square (</a:t>
            </a:r>
            <a:r>
              <a:rPr lang="en-US" sz="2800" b="1" dirty="0" smtClean="0">
                <a:solidFill>
                  <a:srgbClr val="0F0135"/>
                </a:solidFill>
              </a:rPr>
              <a:t>χ²) </a:t>
            </a:r>
            <a:r>
              <a:rPr lang="en-US" sz="2800" b="1" dirty="0">
                <a:solidFill>
                  <a:srgbClr val="0F0135"/>
                </a:solidFill>
              </a:rPr>
              <a:t>test</a:t>
            </a:r>
            <a:r>
              <a:rPr lang="en-US" sz="2800" b="1" dirty="0">
                <a:solidFill>
                  <a:srgbClr val="66CCFF"/>
                </a:solidFill>
              </a:rPr>
              <a:t> .</a:t>
            </a:r>
          </a:p>
        </p:txBody>
      </p:sp>
      <p:sp>
        <p:nvSpPr>
          <p:cNvPr id="26629" name="AutoShape 6"/>
          <p:cNvSpPr>
            <a:spLocks/>
          </p:cNvSpPr>
          <p:nvPr/>
        </p:nvSpPr>
        <p:spPr bwMode="auto">
          <a:xfrm>
            <a:off x="2400300" y="4096432"/>
            <a:ext cx="838200" cy="1520825"/>
          </a:xfrm>
          <a:prstGeom prst="rightBrace">
            <a:avLst>
              <a:gd name="adj1" fmla="val 17424"/>
              <a:gd name="adj2" fmla="val 50000"/>
            </a:avLst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AutoShape 7"/>
          <p:cNvSpPr>
            <a:spLocks noChangeArrowheads="1"/>
          </p:cNvSpPr>
          <p:nvPr/>
        </p:nvSpPr>
        <p:spPr bwMode="auto">
          <a:xfrm>
            <a:off x="7610605" y="6257062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AE07-B1B2-4AE9-AB34-421816B1A948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3</a:t>
            </a:fld>
            <a:endParaRPr lang="en-MY"/>
          </a:p>
        </p:txBody>
      </p:sp>
      <p:sp>
        <p:nvSpPr>
          <p:cNvPr id="9" name="Rectangle 8"/>
          <p:cNvSpPr/>
          <p:nvPr/>
        </p:nvSpPr>
        <p:spPr>
          <a:xfrm>
            <a:off x="323528" y="5993470"/>
            <a:ext cx="7632848" cy="461665"/>
          </a:xfrm>
          <a:prstGeom prst="rect">
            <a:avLst/>
          </a:prstGeom>
          <a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An important thing is the type of the variable concerned</a:t>
            </a:r>
            <a:r>
              <a:rPr lang="en-US" sz="2400" b="1" dirty="0" smtClean="0">
                <a:solidFill>
                  <a:srgbClr val="C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081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228600" y="663327"/>
            <a:ext cx="868680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Continuity Correction</a:t>
            </a:r>
          </a:p>
          <a:p>
            <a:r>
              <a:rPr lang="en-US" sz="2800" dirty="0"/>
              <a:t> </a:t>
            </a:r>
            <a:r>
              <a:rPr lang="en-US" sz="2400" b="1" dirty="0">
                <a:solidFill>
                  <a:srgbClr val="000066"/>
                </a:solidFill>
              </a:rPr>
              <a:t>The chi square test for 2X2 table can be improved by using continuity correction we call it 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Yates continuity correction </a:t>
            </a:r>
            <a:r>
              <a:rPr lang="en-US" sz="2400" b="1" dirty="0">
                <a:solidFill>
                  <a:srgbClr val="000066"/>
                </a:solidFill>
              </a:rPr>
              <a:t>the formula become </a:t>
            </a: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979058" y="3086893"/>
            <a:ext cx="6203032" cy="1446213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dirty="0"/>
              <a:t>   </a:t>
            </a:r>
            <a:r>
              <a:rPr lang="en-US" b="1" dirty="0"/>
              <a:t>2                         </a:t>
            </a:r>
            <a:r>
              <a:rPr lang="en-US" b="1" dirty="0" smtClean="0"/>
              <a:t> 2  </a:t>
            </a:r>
            <a:endParaRPr lang="en-US" b="1" dirty="0"/>
          </a:p>
          <a:p>
            <a:r>
              <a:rPr lang="en-US" sz="2400" b="1" dirty="0"/>
              <a:t>Χ = ∑ </a:t>
            </a:r>
            <a:r>
              <a:rPr lang="en-US" sz="2400" b="1" u="sng" dirty="0"/>
              <a:t>( O -  E ) – 0.5  </a:t>
            </a:r>
            <a:r>
              <a:rPr lang="en-US" sz="2400" b="1" dirty="0"/>
              <a:t>                     </a:t>
            </a:r>
            <a:r>
              <a:rPr lang="en-US" sz="2400" b="1" u="sng" dirty="0"/>
              <a:t> </a:t>
            </a:r>
            <a:r>
              <a:rPr lang="en-US" sz="2800" b="1" dirty="0" err="1"/>
              <a:t>d.f.</a:t>
            </a:r>
            <a:r>
              <a:rPr lang="en-US" sz="2800" b="1" dirty="0"/>
              <a:t>   =1</a:t>
            </a:r>
          </a:p>
          <a:p>
            <a:r>
              <a:rPr lang="en-US" sz="2400" b="1" dirty="0"/>
              <a:t>              E</a:t>
            </a:r>
          </a:p>
          <a:p>
            <a:r>
              <a:rPr lang="en-US" dirty="0"/>
              <a:t> </a:t>
            </a:r>
          </a:p>
        </p:txBody>
      </p:sp>
      <p:sp>
        <p:nvSpPr>
          <p:cNvPr id="80900" name="AutoShape 4"/>
          <p:cNvSpPr>
            <a:spLocks/>
          </p:cNvSpPr>
          <p:nvPr/>
        </p:nvSpPr>
        <p:spPr bwMode="auto">
          <a:xfrm>
            <a:off x="3886200" y="3276600"/>
            <a:ext cx="152400" cy="533400"/>
          </a:xfrm>
          <a:prstGeom prst="rightBracket">
            <a:avLst>
              <a:gd name="adj" fmla="val 29167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r"/>
            <a:endParaRPr lang="en-US"/>
          </a:p>
        </p:txBody>
      </p:sp>
      <p:sp>
        <p:nvSpPr>
          <p:cNvPr id="80901" name="AutoShape 5"/>
          <p:cNvSpPr>
            <a:spLocks/>
          </p:cNvSpPr>
          <p:nvPr/>
        </p:nvSpPr>
        <p:spPr bwMode="auto">
          <a:xfrm>
            <a:off x="1259632" y="3272852"/>
            <a:ext cx="76200" cy="685800"/>
          </a:xfrm>
          <a:prstGeom prst="leftBracket">
            <a:avLst>
              <a:gd name="adj" fmla="val 75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r"/>
            <a:endParaRPr lang="en-US"/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990600" y="5410200"/>
            <a:ext cx="566963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66"/>
                </a:solidFill>
              </a:rPr>
              <a:t>Resulting in small value for chi square </a:t>
            </a:r>
          </a:p>
          <a:p>
            <a:r>
              <a:rPr lang="en-US" sz="2400" b="1" dirty="0">
                <a:solidFill>
                  <a:srgbClr val="000066"/>
                </a:solidFill>
              </a:rPr>
              <a:t>( the value of O –E ) ignoring the sig</a:t>
            </a:r>
            <a:r>
              <a:rPr lang="en-US" sz="2400" dirty="0">
                <a:solidFill>
                  <a:schemeClr val="bg1"/>
                </a:solidFill>
              </a:rPr>
              <a:t>n</a:t>
            </a:r>
          </a:p>
        </p:txBody>
      </p:sp>
      <p:pic>
        <p:nvPicPr>
          <p:cNvPr id="80903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C7BB0-1CD1-418C-97A7-82245C590476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30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7012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398CD4-60FB-4D1E-B11E-8812C96AC1F4}" type="slidenum">
              <a:rPr lang="ar-SA" smtClean="0"/>
              <a:pPr eaLnBrk="1" hangingPunct="1"/>
              <a:t>31</a:t>
            </a:fld>
            <a:endParaRPr lang="en-US" smtClean="0"/>
          </a:p>
        </p:txBody>
      </p:sp>
      <p:sp>
        <p:nvSpPr>
          <p:cNvPr id="62467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2204864"/>
            <a:ext cx="8642350" cy="3311525"/>
          </a:xfrm>
          <a:ln>
            <a:noFill/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l"/>
            <a:r>
              <a:rPr lang="en-US" sz="2700" u="sng" dirty="0" smtClean="0">
                <a:latin typeface="+mn-lt"/>
                <a:cs typeface="Times New Roman" pitchFamily="18" charset="0"/>
              </a:rPr>
              <a:t>(</a:t>
            </a:r>
            <a:r>
              <a:rPr lang="en-US" sz="2700" b="1" u="sng" dirty="0" smtClean="0">
                <a:solidFill>
                  <a:srgbClr val="800000"/>
                </a:solidFill>
                <a:latin typeface="+mn-lt"/>
                <a:cs typeface="Times New Roman" pitchFamily="18" charset="0"/>
              </a:rPr>
              <a:t>240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-</a:t>
            </a:r>
            <a:r>
              <a:rPr lang="en-US" sz="2700" b="1" u="sng" dirty="0" smtClean="0">
                <a:solidFill>
                  <a:srgbClr val="008000"/>
                </a:solidFill>
                <a:latin typeface="+mn-lt"/>
                <a:cs typeface="Times New Roman" pitchFamily="18" charset="0"/>
              </a:rPr>
              <a:t>238.5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)² -</a:t>
            </a:r>
            <a: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0.5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    + 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(</a:t>
            </a:r>
            <a:r>
              <a:rPr lang="en-US" sz="2700" b="1" u="sng" dirty="0" smtClean="0">
                <a:solidFill>
                  <a:srgbClr val="800000"/>
                </a:solidFill>
                <a:latin typeface="+mn-lt"/>
                <a:cs typeface="Times New Roman" pitchFamily="18" charset="0"/>
              </a:rPr>
              <a:t>114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-</a:t>
            </a:r>
            <a:r>
              <a:rPr lang="en-US" sz="2700" b="1" u="sng" dirty="0" smtClean="0">
                <a:solidFill>
                  <a:srgbClr val="008000"/>
                </a:solidFill>
                <a:latin typeface="+mn-lt"/>
                <a:cs typeface="Times New Roman" pitchFamily="18" charset="0"/>
              </a:rPr>
              <a:t>115.5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)²-</a:t>
            </a:r>
            <a: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0.5</a:t>
            </a:r>
            <a:r>
              <a:rPr lang="en-US" sz="2700" b="1" u="sng" dirty="0" smtClean="0">
                <a:solidFill>
                  <a:srgbClr val="00CC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    +</a:t>
            </a:r>
            <a:br>
              <a:rPr lang="en-US" sz="2700" b="1" dirty="0" smtClean="0">
                <a:latin typeface="+mn-lt"/>
                <a:cs typeface="Times New Roman" pitchFamily="18" charset="0"/>
              </a:rPr>
            </a:br>
            <a:r>
              <a:rPr lang="en-US" sz="2700" b="1" dirty="0" smtClean="0">
                <a:latin typeface="+mn-lt"/>
                <a:cs typeface="Times New Roman" pitchFamily="18" charset="0"/>
              </a:rPr>
              <a:t>      238.5                           115.5</a:t>
            </a:r>
            <a:br>
              <a:rPr lang="en-US" sz="2700" b="1" dirty="0" smtClean="0">
                <a:latin typeface="+mn-lt"/>
                <a:cs typeface="Times New Roman" pitchFamily="18" charset="0"/>
              </a:rPr>
            </a:br>
            <a:r>
              <a:rPr lang="en-US" sz="2700" b="1" dirty="0" smtClean="0">
                <a:latin typeface="+mn-lt"/>
                <a:cs typeface="Times New Roman" pitchFamily="18" charset="0"/>
              </a:rPr>
              <a:t>  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(</a:t>
            </a:r>
            <a:r>
              <a:rPr lang="en-US" sz="2700" b="1" u="sng" dirty="0" smtClean="0">
                <a:solidFill>
                  <a:srgbClr val="990033"/>
                </a:solidFill>
                <a:latin typeface="+mn-lt"/>
                <a:cs typeface="Times New Roman" pitchFamily="18" charset="0"/>
              </a:rPr>
              <a:t>212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- </a:t>
            </a:r>
            <a:r>
              <a:rPr lang="en-US" sz="2700" b="1" u="sng" dirty="0" smtClean="0">
                <a:solidFill>
                  <a:srgbClr val="008000"/>
                </a:solidFill>
                <a:latin typeface="+mn-lt"/>
                <a:cs typeface="Times New Roman" pitchFamily="18" charset="0"/>
              </a:rPr>
              <a:t>213.5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)²-</a:t>
            </a:r>
            <a: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0.5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    +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(</a:t>
            </a:r>
            <a:r>
              <a:rPr lang="en-US" sz="2700" b="1" u="sng" dirty="0" smtClean="0">
                <a:solidFill>
                  <a:srgbClr val="990033"/>
                </a:solidFill>
                <a:latin typeface="+mn-lt"/>
                <a:cs typeface="Times New Roman" pitchFamily="18" charset="0"/>
              </a:rPr>
              <a:t>105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-</a:t>
            </a:r>
            <a:r>
              <a:rPr lang="en-US" sz="2700" b="1" u="sng" dirty="0" smtClean="0">
                <a:solidFill>
                  <a:srgbClr val="008000"/>
                </a:solidFill>
                <a:latin typeface="+mn-lt"/>
                <a:cs typeface="Times New Roman" pitchFamily="18" charset="0"/>
              </a:rPr>
              <a:t>103.5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²-</a:t>
            </a:r>
            <a: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0.5</a:t>
            </a:r>
            <a:r>
              <a:rPr lang="en-US" sz="2700" b="1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=</a:t>
            </a:r>
            <a:br>
              <a:rPr lang="en-US" sz="2700" b="1" dirty="0" smtClean="0">
                <a:latin typeface="+mn-lt"/>
                <a:cs typeface="Times New Roman" pitchFamily="18" charset="0"/>
              </a:rPr>
            </a:br>
            <a:r>
              <a:rPr lang="en-US" sz="2700" b="1" dirty="0" smtClean="0">
                <a:latin typeface="+mn-lt"/>
                <a:cs typeface="Times New Roman" pitchFamily="18" charset="0"/>
              </a:rPr>
              <a:t>           213.5                       103.5</a:t>
            </a:r>
            <a:br>
              <a:rPr lang="en-US" sz="2700" b="1" dirty="0" smtClean="0">
                <a:latin typeface="+mn-lt"/>
                <a:cs typeface="Times New Roman" pitchFamily="18" charset="0"/>
              </a:rPr>
            </a:br>
            <a:r>
              <a:rPr lang="en-US" sz="2700" b="1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(</a:t>
            </a:r>
            <a:r>
              <a:rPr lang="en-US" sz="2700" b="1" u="sng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1.5)²-</a:t>
            </a:r>
            <a: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0.5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 +  </a:t>
            </a:r>
            <a:r>
              <a:rPr lang="en-US" sz="2700" b="1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(</a:t>
            </a:r>
            <a:r>
              <a:rPr lang="en-US" sz="2700" b="1" u="sng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1.5)²-</a:t>
            </a:r>
            <a: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0.5</a:t>
            </a:r>
            <a:r>
              <a:rPr lang="en-US" sz="2700" b="1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 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+  </a:t>
            </a:r>
            <a:r>
              <a:rPr lang="en-US" sz="2700" b="1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(</a:t>
            </a:r>
            <a:r>
              <a:rPr lang="en-US" sz="2700" b="1" u="sng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1.5)²-</a:t>
            </a:r>
            <a: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0.5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  +   </a:t>
            </a:r>
            <a:r>
              <a:rPr lang="en-US" sz="2700" b="1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(</a:t>
            </a:r>
            <a:r>
              <a:rPr lang="en-US" sz="2700" b="1" u="sng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1.5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)²-</a:t>
            </a:r>
            <a: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0.5</a:t>
            </a:r>
            <a:br>
              <a:rPr lang="en-US" sz="27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</a:br>
            <a:r>
              <a:rPr lang="en-US" sz="2700" b="1" u="sng" dirty="0" smtClean="0">
                <a:latin typeface="+mn-lt"/>
                <a:cs typeface="Times New Roman" pitchFamily="18" charset="0"/>
              </a:rPr>
              <a:t>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238.5           115.5          213.5               103.5</a:t>
            </a:r>
            <a:br>
              <a:rPr lang="en-US" sz="2700" b="1" dirty="0" smtClean="0">
                <a:latin typeface="+mn-lt"/>
                <a:cs typeface="Times New Roman" pitchFamily="18" charset="0"/>
              </a:rPr>
            </a:br>
            <a:r>
              <a:rPr lang="en-US" sz="2700" b="1" dirty="0" smtClean="0">
                <a:latin typeface="+mn-lt"/>
                <a:cs typeface="Times New Roman" pitchFamily="18" charset="0"/>
              </a:rPr>
              <a:t/>
            </a:r>
            <a:br>
              <a:rPr lang="en-US" sz="2700" b="1" dirty="0" smtClean="0">
                <a:latin typeface="+mn-lt"/>
                <a:cs typeface="Times New Roman" pitchFamily="18" charset="0"/>
              </a:rPr>
            </a:br>
            <a:r>
              <a:rPr lang="en-US" sz="2700" b="1" u="sng" dirty="0" smtClean="0">
                <a:latin typeface="+mn-lt"/>
                <a:cs typeface="Times New Roman" pitchFamily="18" charset="0"/>
              </a:rPr>
              <a:t>2.25  -0.5 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+   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2.25-0.5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  +   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2.25-0.5  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+  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2.25-0.5</a:t>
            </a:r>
            <a:br>
              <a:rPr lang="en-US" sz="2700" b="1" u="sng" dirty="0" smtClean="0">
                <a:latin typeface="+mn-lt"/>
                <a:cs typeface="Times New Roman" pitchFamily="18" charset="0"/>
              </a:rPr>
            </a:br>
            <a:r>
              <a:rPr lang="en-US" sz="2700" b="1" dirty="0" smtClean="0">
                <a:latin typeface="+mn-lt"/>
                <a:cs typeface="Times New Roman" pitchFamily="18" charset="0"/>
              </a:rPr>
              <a:t> 238.5              115.5           213.5             103.5</a:t>
            </a:r>
            <a:r>
              <a:rPr lang="en-US" sz="2700" dirty="0" smtClean="0">
                <a:latin typeface="+mn-lt"/>
                <a:cs typeface="Times New Roman" pitchFamily="18" charset="0"/>
              </a:rPr>
              <a:t> </a:t>
            </a:r>
            <a:br>
              <a:rPr lang="en-US" sz="2700" dirty="0" smtClean="0">
                <a:latin typeface="+mn-lt"/>
                <a:cs typeface="Times New Roman" pitchFamily="18" charset="0"/>
              </a:rPr>
            </a:br>
            <a:r>
              <a:rPr lang="en-US" sz="2700" dirty="0" smtClean="0">
                <a:latin typeface="+mn-lt"/>
                <a:cs typeface="Times New Roman" pitchFamily="18" charset="0"/>
              </a:rPr>
              <a:t>=</a:t>
            </a:r>
            <a:br>
              <a:rPr lang="en-US" sz="2700" dirty="0" smtClean="0">
                <a:latin typeface="+mn-lt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62475" name="Rectangle 13"/>
          <p:cNvSpPr>
            <a:spLocks noChangeArrowheads="1"/>
          </p:cNvSpPr>
          <p:nvPr/>
        </p:nvSpPr>
        <p:spPr bwMode="auto">
          <a:xfrm>
            <a:off x="1116013" y="29241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2" name="Rectangle 1"/>
          <p:cNvSpPr/>
          <p:nvPr/>
        </p:nvSpPr>
        <p:spPr>
          <a:xfrm>
            <a:off x="467544" y="404664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FF0000"/>
                </a:solidFill>
              </a:rPr>
              <a:t>Yates Correction( </a:t>
            </a:r>
            <a:r>
              <a:rPr lang="en-MY" sz="2400" b="1" dirty="0" smtClean="0">
                <a:solidFill>
                  <a:srgbClr val="FF0000"/>
                </a:solidFill>
              </a:rPr>
              <a:t>Factor)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55" y="5301208"/>
            <a:ext cx="5327650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E95E-79A6-4736-826A-3B0300600EBA}" type="datetime1">
              <a:rPr lang="en-MY" smtClean="0"/>
              <a:t>29/7/2020</a:t>
            </a:fld>
            <a:endParaRPr lang="en-MY"/>
          </a:p>
        </p:txBody>
      </p:sp>
      <p:pic>
        <p:nvPicPr>
          <p:cNvPr id="8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810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727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228600" y="474118"/>
            <a:ext cx="8915400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800" b="1" u="sng" dirty="0">
                <a:solidFill>
                  <a:srgbClr val="C00000"/>
                </a:solidFill>
              </a:rPr>
              <a:t>Chi square calculation procedure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/>
              <a:t>Calculate the expected values  </a:t>
            </a:r>
            <a:r>
              <a:rPr lang="en-US" sz="2400" b="1" dirty="0">
                <a:solidFill>
                  <a:srgbClr val="FF0000"/>
                </a:solidFill>
              </a:rPr>
              <a:t>E  </a:t>
            </a:r>
            <a:r>
              <a:rPr lang="en-US" sz="2400" b="1" dirty="0">
                <a:solidFill>
                  <a:schemeClr val="tx2"/>
                </a:solidFill>
              </a:rPr>
              <a:t>for each cell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/>
              <a:t>Calculate the value  </a:t>
            </a:r>
            <a:r>
              <a:rPr lang="en-US" sz="2400" b="1" dirty="0">
                <a:solidFill>
                  <a:srgbClr val="FF0000"/>
                </a:solidFill>
              </a:rPr>
              <a:t>O- E </a:t>
            </a:r>
            <a:r>
              <a:rPr lang="en-US" sz="2400" b="1" dirty="0"/>
              <a:t>for </a:t>
            </a:r>
            <a:r>
              <a:rPr lang="en-US" sz="2400" b="1" dirty="0">
                <a:solidFill>
                  <a:schemeClr val="tx2"/>
                </a:solidFill>
              </a:rPr>
              <a:t>each cell 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/>
              <a:t>             O is the observed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</a:rPr>
              <a:t> Square  </a:t>
            </a:r>
            <a:r>
              <a:rPr lang="en-US" sz="2400" b="1" dirty="0">
                <a:solidFill>
                  <a:schemeClr val="tx2"/>
                </a:solidFill>
              </a:rPr>
              <a:t>O-E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</a:rPr>
              <a:t> Divide </a:t>
            </a:r>
            <a:r>
              <a:rPr lang="en-US" sz="2400" b="1" dirty="0"/>
              <a:t>each   squared </a:t>
            </a:r>
            <a:r>
              <a:rPr lang="en-US" sz="2400" b="1" dirty="0">
                <a:solidFill>
                  <a:schemeClr val="tx2"/>
                </a:solidFill>
              </a:rPr>
              <a:t>O- E  </a:t>
            </a:r>
            <a:r>
              <a:rPr lang="en-US" sz="2400" b="1" dirty="0"/>
              <a:t>by </a:t>
            </a:r>
            <a:r>
              <a:rPr lang="en-US" sz="2400" b="1" dirty="0">
                <a:solidFill>
                  <a:srgbClr val="FF0000"/>
                </a:solidFill>
              </a:rPr>
              <a:t>E</a:t>
            </a:r>
            <a:r>
              <a:rPr lang="en-US" sz="2400" b="1" dirty="0"/>
              <a:t>  for </a:t>
            </a:r>
            <a:r>
              <a:rPr lang="en-US" sz="2400" b="1" dirty="0">
                <a:solidFill>
                  <a:schemeClr val="tx2"/>
                </a:solidFill>
              </a:rPr>
              <a:t>each cell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/>
              <a:t> Sum all of the values in previous step</a:t>
            </a:r>
          </a:p>
          <a:p>
            <a:r>
              <a:rPr lang="en-US" sz="2400" b="1" dirty="0" smtClean="0"/>
              <a:t>this result is </a:t>
            </a:r>
            <a:r>
              <a:rPr lang="en-US" sz="2400" b="1" dirty="0" smtClean="0">
                <a:solidFill>
                  <a:srgbClr val="FF0000"/>
                </a:solidFill>
              </a:rPr>
              <a:t>called test statistic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 smtClean="0"/>
              <a:t> identify the </a:t>
            </a:r>
            <a:r>
              <a:rPr lang="en-US" sz="2400" b="1" dirty="0" smtClean="0">
                <a:solidFill>
                  <a:srgbClr val="FF0000"/>
                </a:solidFill>
              </a:rPr>
              <a:t>critical </a:t>
            </a:r>
            <a:r>
              <a:rPr lang="en-US" sz="2400" b="1" dirty="0" smtClean="0">
                <a:solidFill>
                  <a:srgbClr val="0070C0"/>
                </a:solidFill>
              </a:rPr>
              <a:t>chi-square </a:t>
            </a:r>
            <a:r>
              <a:rPr lang="en-US" sz="2400" b="1" dirty="0" smtClean="0"/>
              <a:t>obtained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 smtClean="0"/>
              <a:t>  </a:t>
            </a:r>
            <a:r>
              <a:rPr lang="en-US" sz="2400" b="1" dirty="0"/>
              <a:t>from the chi square table.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b="1" dirty="0"/>
              <a:t>To reject the null hypothesis of equal proportion i.e. of independent variables the value of the </a:t>
            </a:r>
            <a:r>
              <a:rPr lang="en-US" sz="2400" b="1" dirty="0">
                <a:solidFill>
                  <a:srgbClr val="0070C0"/>
                </a:solidFill>
              </a:rPr>
              <a:t>test statistics </a:t>
            </a:r>
            <a:r>
              <a:rPr lang="en-US" sz="2400" b="1" dirty="0">
                <a:solidFill>
                  <a:srgbClr val="FF0000"/>
                </a:solidFill>
              </a:rPr>
              <a:t>must exceed </a:t>
            </a:r>
            <a:r>
              <a:rPr lang="en-US" sz="2400" b="1" dirty="0"/>
              <a:t>the </a:t>
            </a:r>
            <a:r>
              <a:rPr lang="en-US" sz="2400" b="1" dirty="0">
                <a:solidFill>
                  <a:srgbClr val="0070C0"/>
                </a:solidFill>
              </a:rPr>
              <a:t>critical chi-square </a:t>
            </a:r>
            <a:r>
              <a:rPr lang="en-US" sz="2400" b="1" dirty="0"/>
              <a:t>obtained from the chi square table.</a:t>
            </a:r>
            <a:r>
              <a:rPr lang="en-US" sz="2400" dirty="0"/>
              <a:t> </a:t>
            </a:r>
          </a:p>
          <a:p>
            <a:r>
              <a:rPr lang="en-US" sz="2400" dirty="0"/>
              <a:t>Chi square can used in ordered variable  as Social class with breast cancer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1141F-AA23-4F85-AED5-A926AB216DA7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32</a:t>
            </a:fld>
            <a:endParaRPr lang="en-MY"/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810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62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D46-FFC2-4C11-BCFC-250D382A4620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33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548680"/>
            <a:ext cx="896448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II- </a:t>
            </a:r>
            <a:r>
              <a:rPr lang="en-MY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× b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MY" sz="2800" b="1" dirty="0">
                <a:cs typeface="Times New Roman" pitchFamily="18" charset="0"/>
              </a:rPr>
              <a:t>Third application of χ2 is a × b .</a:t>
            </a:r>
          </a:p>
          <a:p>
            <a:r>
              <a:rPr lang="en-MY" sz="2800" dirty="0">
                <a:cs typeface="Times New Roman" pitchFamily="18" charset="0"/>
              </a:rPr>
              <a:t>Here we have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more than two rows or two columns </a:t>
            </a:r>
            <a:r>
              <a:rPr lang="en-MY" sz="2800" dirty="0">
                <a:cs typeface="Times New Roman" pitchFamily="18" charset="0"/>
              </a:rPr>
              <a:t>. </a:t>
            </a:r>
            <a:endParaRPr lang="en-MY" sz="2800" dirty="0" smtClean="0">
              <a:cs typeface="Times New Roman" pitchFamily="18" charset="0"/>
            </a:endParaRPr>
          </a:p>
          <a:p>
            <a:endParaRPr lang="en-MY" sz="2800" dirty="0" smtClean="0">
              <a:cs typeface="Times New Roman" pitchFamily="18" charset="0"/>
            </a:endParaRPr>
          </a:p>
          <a:p>
            <a:r>
              <a:rPr lang="en-MY" sz="2800" dirty="0" smtClean="0">
                <a:cs typeface="Times New Roman" pitchFamily="18" charset="0"/>
              </a:rPr>
              <a:t>We </a:t>
            </a:r>
            <a:r>
              <a:rPr lang="en-MY" sz="2800" dirty="0">
                <a:cs typeface="Times New Roman" pitchFamily="18" charset="0"/>
              </a:rPr>
              <a:t>have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two or more groups </a:t>
            </a:r>
            <a:endParaRPr lang="en-MY" sz="28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r>
              <a:rPr lang="en-MY" sz="2800" dirty="0" smtClean="0">
                <a:cs typeface="Times New Roman" pitchFamily="18" charset="0"/>
              </a:rPr>
              <a:t>with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more than two outcome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  </a:t>
            </a:r>
          </a:p>
          <a:p>
            <a:endParaRPr lang="en-MY" sz="2800" dirty="0" smtClean="0">
              <a:cs typeface="Times New Roman" pitchFamily="18" charset="0"/>
            </a:endParaRPr>
          </a:p>
          <a:p>
            <a:r>
              <a:rPr lang="en-MY" sz="2800" dirty="0" smtClean="0">
                <a:cs typeface="Times New Roman" pitchFamily="18" charset="0"/>
              </a:rPr>
              <a:t>In </a:t>
            </a:r>
            <a:r>
              <a:rPr lang="en-MY" sz="2800" dirty="0">
                <a:cs typeface="Times New Roman" pitchFamily="18" charset="0"/>
              </a:rPr>
              <a:t>another word we have more than four cells, we could have 6, 8, 10, ….</a:t>
            </a:r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273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5D9B8-1231-4BC2-80AB-26F044054F2D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34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404664"/>
            <a:ext cx="878497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MY" sz="2400" dirty="0">
                <a:cs typeface="Times New Roman" pitchFamily="18" charset="0"/>
              </a:rPr>
              <a:t>Sample of 273 tuberculosis cases were collected . given three types of treatment either by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PAS alone </a:t>
            </a:r>
            <a:r>
              <a:rPr lang="en-MY" sz="2400" b="1" dirty="0"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streptomycin alone </a:t>
            </a:r>
            <a:r>
              <a:rPr lang="en-MY" sz="2400" b="1" dirty="0"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combination of PAS and streptomycin </a:t>
            </a:r>
            <a:r>
              <a:rPr lang="en-MY" sz="2400" b="1" dirty="0">
                <a:cs typeface="Times New Roman" pitchFamily="18" charset="0"/>
              </a:rPr>
              <a:t>.</a:t>
            </a:r>
          </a:p>
          <a:p>
            <a:r>
              <a:rPr lang="en-MY" sz="2400" b="1" dirty="0">
                <a:cs typeface="Times New Roman" pitchFamily="18" charset="0"/>
              </a:rPr>
              <a:t>The outcome of treatment was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categorized depen</a:t>
            </a:r>
            <a:r>
              <a:rPr lang="en-MY" sz="2400" dirty="0">
                <a:cs typeface="Times New Roman" pitchFamily="18" charset="0"/>
              </a:rPr>
              <a:t>ding </a:t>
            </a:r>
            <a:r>
              <a:rPr lang="en-MY" sz="2400" b="1" dirty="0">
                <a:cs typeface="Times New Roman" pitchFamily="18" charset="0"/>
              </a:rPr>
              <a:t>on the result of sputum exam </a:t>
            </a:r>
            <a:r>
              <a:rPr lang="en-MY" sz="2400" dirty="0">
                <a:cs typeface="Times New Roman" pitchFamily="18" charset="0"/>
              </a:rPr>
              <a:t>either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positive smear positive culture</a:t>
            </a:r>
            <a:r>
              <a:rPr lang="en-MY" sz="2400" dirty="0">
                <a:cs typeface="Times New Roman" pitchFamily="18" charset="0"/>
              </a:rPr>
              <a:t>, </a:t>
            </a:r>
            <a:r>
              <a:rPr lang="en-MY" sz="2400" b="1" dirty="0">
                <a:solidFill>
                  <a:srgbClr val="EA5CC5"/>
                </a:solidFill>
                <a:cs typeface="Times New Roman" pitchFamily="18" charset="0"/>
              </a:rPr>
              <a:t>negative smear positive culture </a:t>
            </a:r>
            <a:r>
              <a:rPr lang="en-MY" sz="2400" dirty="0"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negative smear negative culture 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99 given PAS </a:t>
            </a:r>
            <a:r>
              <a:rPr lang="en-MY" sz="2400" dirty="0">
                <a:cs typeface="Times New Roman" pitchFamily="18" charset="0"/>
              </a:rPr>
              <a:t>alone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, 65 </a:t>
            </a:r>
            <a:r>
              <a:rPr lang="en-MY" sz="2400" dirty="0">
                <a:cs typeface="Times New Roman" pitchFamily="18" charset="0"/>
              </a:rPr>
              <a:t>of them showed </a:t>
            </a:r>
            <a:r>
              <a:rPr lang="en-MY" sz="2400" dirty="0" err="1" smtClean="0">
                <a:cs typeface="Times New Roman" pitchFamily="18" charset="0"/>
              </a:rPr>
              <a:t>smear+ve</a:t>
            </a:r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&amp;,</a:t>
            </a:r>
            <a:r>
              <a:rPr lang="en-MY" sz="2400" dirty="0" err="1" smtClean="0">
                <a:cs typeface="Times New Roman" pitchFamily="18" charset="0"/>
              </a:rPr>
              <a:t>culture+ve</a:t>
            </a:r>
            <a:r>
              <a:rPr lang="en-MY" sz="2400" dirty="0" smtClean="0">
                <a:cs typeface="Times New Roman" pitchFamily="18" charset="0"/>
              </a:rPr>
              <a:t>, </a:t>
            </a:r>
            <a:r>
              <a:rPr lang="en-MY" sz="2400" dirty="0">
                <a:cs typeface="Times New Roman" pitchFamily="18" charset="0"/>
              </a:rPr>
              <a:t>while   only 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13 cure</a:t>
            </a:r>
            <a:r>
              <a:rPr lang="en-MY" sz="2400" dirty="0">
                <a:cs typeface="Times New Roman" pitchFamily="18" charset="0"/>
              </a:rPr>
              <a:t>. Of  the group (90 patients ) who were  treated by combination of streptomycin &amp; </a:t>
            </a:r>
            <a:r>
              <a:rPr lang="en-MY" sz="2400" dirty="0" smtClean="0">
                <a:cs typeface="Times New Roman" pitchFamily="18" charset="0"/>
              </a:rPr>
              <a:t>PAS,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35</a:t>
            </a:r>
            <a:r>
              <a:rPr lang="en-MY" sz="2400" b="1" dirty="0">
                <a:cs typeface="Times New Roman" pitchFamily="18" charset="0"/>
              </a:rPr>
              <a:t> were shows 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negative smear and negative</a:t>
            </a: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dirty="0" smtClean="0">
                <a:cs typeface="Times New Roman" pitchFamily="18" charset="0"/>
              </a:rPr>
              <a:t>culture, </a:t>
            </a:r>
            <a:r>
              <a:rPr lang="en-MY" sz="2400" dirty="0">
                <a:cs typeface="Times New Roman" pitchFamily="18" charset="0"/>
              </a:rPr>
              <a:t>while </a:t>
            </a:r>
            <a:r>
              <a:rPr lang="en-MY" sz="2400" b="1" dirty="0">
                <a:cs typeface="Times New Roman" pitchFamily="18" charset="0"/>
              </a:rPr>
              <a:t>18 of </a:t>
            </a:r>
            <a:r>
              <a:rPr lang="en-MY" sz="2400" dirty="0">
                <a:cs typeface="Times New Roman" pitchFamily="18" charset="0"/>
              </a:rPr>
              <a:t>combined R   patients demonstrated </a:t>
            </a:r>
            <a:r>
              <a:rPr lang="en-MY" sz="2400" b="1" dirty="0">
                <a:solidFill>
                  <a:srgbClr val="EA5CC5"/>
                </a:solidFill>
                <a:cs typeface="Times New Roman" pitchFamily="18" charset="0"/>
              </a:rPr>
              <a:t>negative smear &amp; positive </a:t>
            </a:r>
            <a:r>
              <a:rPr lang="en-MY" sz="2400" dirty="0">
                <a:cs typeface="Times New Roman" pitchFamily="18" charset="0"/>
              </a:rPr>
              <a:t>culture </a:t>
            </a:r>
            <a:r>
              <a:rPr lang="en-MY" sz="2400" dirty="0" smtClean="0">
                <a:cs typeface="Times New Roman" pitchFamily="18" charset="0"/>
              </a:rPr>
              <a:t>.For </a:t>
            </a:r>
            <a:r>
              <a:rPr lang="en-MY" sz="2400" dirty="0">
                <a:cs typeface="Times New Roman" pitchFamily="18" charset="0"/>
              </a:rPr>
              <a:t>those treated by </a:t>
            </a:r>
            <a:r>
              <a:rPr lang="en-MY" sz="2400" dirty="0" smtClean="0">
                <a:cs typeface="Times New Roman" pitchFamily="18" charset="0"/>
              </a:rPr>
              <a:t>streptomycin,  46 smear +</a:t>
            </a:r>
            <a:r>
              <a:rPr lang="en-MY" sz="2400" dirty="0" err="1" smtClean="0">
                <a:cs typeface="Times New Roman" pitchFamily="18" charset="0"/>
              </a:rPr>
              <a:t>ve</a:t>
            </a:r>
            <a:r>
              <a:rPr lang="en-MY" sz="2400" dirty="0">
                <a:cs typeface="Times New Roman" pitchFamily="18" charset="0"/>
              </a:rPr>
              <a:t>&amp;,</a:t>
            </a:r>
            <a:r>
              <a:rPr lang="en-MY" sz="2400" dirty="0" smtClean="0">
                <a:cs typeface="Times New Roman" pitchFamily="18" charset="0"/>
              </a:rPr>
              <a:t>culture +</a:t>
            </a:r>
            <a:r>
              <a:rPr lang="en-MY" sz="2400" dirty="0" err="1">
                <a:cs typeface="Times New Roman" pitchFamily="18" charset="0"/>
              </a:rPr>
              <a:t>ve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dirty="0" smtClean="0">
                <a:cs typeface="Times New Roman" pitchFamily="18" charset="0"/>
              </a:rPr>
              <a:t>,and </a:t>
            </a:r>
            <a:r>
              <a:rPr lang="en-MY" sz="2400" b="1" dirty="0">
                <a:cs typeface="Times New Roman" pitchFamily="18" charset="0"/>
              </a:rPr>
              <a:t>18</a:t>
            </a:r>
            <a:r>
              <a:rPr lang="en-MY" sz="2400" dirty="0">
                <a:solidFill>
                  <a:srgbClr val="EA5CC5"/>
                </a:solidFill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demonstrated </a:t>
            </a:r>
            <a:r>
              <a:rPr lang="en-MY" sz="2400" b="1" dirty="0">
                <a:solidFill>
                  <a:srgbClr val="EA5CC5"/>
                </a:solidFill>
                <a:cs typeface="Times New Roman" pitchFamily="18" charset="0"/>
              </a:rPr>
              <a:t>negative smear &amp; positive culture </a:t>
            </a:r>
          </a:p>
          <a:p>
            <a:endParaRPr lang="en-MY" sz="1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37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7C7A-1016-48DA-9A8E-82DA961A1E1B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35</a:t>
            </a:fld>
            <a:endParaRPr lang="en-MY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573151"/>
              </p:ext>
            </p:extLst>
          </p:nvPr>
        </p:nvGraphicFramePr>
        <p:xfrm>
          <a:off x="4225150" y="2996952"/>
          <a:ext cx="4982915" cy="3381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208"/>
                <a:gridCol w="1034191"/>
                <a:gridCol w="940173"/>
                <a:gridCol w="846156"/>
                <a:gridCol w="1034187"/>
              </a:tblGrid>
              <a:tr h="84515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Times New Roman"/>
                        </a:rPr>
                        <a:t>Type R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+S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+C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-S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+C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-S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-C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Total 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MY" sz="2400" dirty="0"/>
                    </a:p>
                  </a:txBody>
                  <a:tcPr/>
                </a:tc>
              </a:tr>
              <a:tr h="59776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Times New Roman"/>
                        </a:rPr>
                        <a:t>PAS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65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en-MY" sz="2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99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669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/>
                          <a:ea typeface="Times New Roman"/>
                        </a:rPr>
                        <a:t>Stre</a:t>
                      </a:r>
                      <a:r>
                        <a:rPr lang="en-US" sz="24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Times New Roman"/>
                        </a:rPr>
                        <a:t>Com.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90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657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Times New Roman"/>
                        </a:rPr>
                        <a:t>Total 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273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660232" y="3870805"/>
            <a:ext cx="4956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21</a:t>
            </a:r>
            <a:endParaRPr lang="en-MY" sz="2400" dirty="0">
              <a:latin typeface="Times New Roman"/>
              <a:ea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29147" y="4523797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 smtClean="0"/>
              <a:t>84</a:t>
            </a:r>
            <a:endParaRPr lang="en-MY" sz="2400" dirty="0"/>
          </a:p>
        </p:txBody>
      </p:sp>
      <p:sp>
        <p:nvSpPr>
          <p:cNvPr id="7" name="Rectangle 6"/>
          <p:cNvSpPr/>
          <p:nvPr/>
        </p:nvSpPr>
        <p:spPr>
          <a:xfrm>
            <a:off x="7524328" y="4516803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20</a:t>
            </a:r>
          </a:p>
        </p:txBody>
      </p:sp>
      <p:sp>
        <p:nvSpPr>
          <p:cNvPr id="8" name="Rectangle 7"/>
          <p:cNvSpPr/>
          <p:nvPr/>
        </p:nvSpPr>
        <p:spPr>
          <a:xfrm>
            <a:off x="5580112" y="5008652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37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568119" y="5780180"/>
            <a:ext cx="651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148</a:t>
            </a:r>
            <a:endParaRPr lang="en-MY" sz="2400" dirty="0">
              <a:latin typeface="Times New Roman"/>
              <a:ea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60233" y="5718447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57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493846" y="5718446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68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9512" y="79534"/>
            <a:ext cx="83043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99 given PAS alone, 65 of them showed </a:t>
            </a:r>
            <a:r>
              <a:rPr lang="en-MY" sz="2400" dirty="0" err="1" smtClean="0">
                <a:latin typeface="Times New Roman" pitchFamily="18" charset="0"/>
                <a:cs typeface="Times New Roman" pitchFamily="18" charset="0"/>
              </a:rPr>
              <a:t>smea+ve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&amp;,culture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MY" sz="24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while  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only 13 cure. Of  the group (90 patients ) who were  treated by combination of streptomycin &amp; PAS 35 were shows negative smear and negative culture while 18 of combined R   patients demonstrated negative smear &amp; positive culture .for those treated by streptomycine46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smear +</a:t>
            </a:r>
            <a:r>
              <a:rPr lang="en-MY" sz="24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&amp;,culture +</a:t>
            </a:r>
            <a:r>
              <a:rPr lang="en-MY" sz="24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and 18 demonstrated negative smear &amp; positive culture </a:t>
            </a:r>
          </a:p>
        </p:txBody>
      </p:sp>
      <p:pic>
        <p:nvPicPr>
          <p:cNvPr id="1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9800" y="332656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733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2" grpId="0"/>
      <p:bldP spid="13" grpId="0"/>
      <p:bldP spid="1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8F5A-1D4F-4C84-8BC0-A006245B5560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36</a:t>
            </a:fld>
            <a:endParaRPr lang="en-MY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26688"/>
            <a:ext cx="1615405" cy="607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71" y="916622"/>
            <a:ext cx="2066553" cy="98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004" y="1916831"/>
            <a:ext cx="1648875" cy="664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3528" y="476672"/>
            <a:ext cx="7993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PAS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196752"/>
            <a:ext cx="18449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Streptomycin</a:t>
            </a:r>
          </a:p>
        </p:txBody>
      </p:sp>
      <p:sp>
        <p:nvSpPr>
          <p:cNvPr id="6" name="Rectangle 5"/>
          <p:cNvSpPr/>
          <p:nvPr/>
        </p:nvSpPr>
        <p:spPr>
          <a:xfrm>
            <a:off x="340296" y="1916832"/>
            <a:ext cx="13724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Combine 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2581129"/>
            <a:ext cx="28594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dirty="0">
                <a:solidFill>
                  <a:srgbClr val="EA5CC5"/>
                </a:solidFill>
              </a:rPr>
              <a:t>Failure rat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526" y="3059668"/>
            <a:ext cx="8331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/>
              <a:t>PAS </a:t>
            </a:r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723903"/>
            <a:ext cx="1751549" cy="741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-6824" y="3661754"/>
            <a:ext cx="1913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Streptomycin 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857374" y="3671595"/>
            <a:ext cx="2354586" cy="836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MY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46</a:t>
            </a:r>
            <a:r>
              <a:rPr kumimoji="0" lang="en-MY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 X 100  =54.8%</a:t>
            </a:r>
            <a:endParaRPr kumimoji="0" lang="en-MY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MY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84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2074" y="4653136"/>
            <a:ext cx="13564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Combine</a:t>
            </a:r>
            <a:r>
              <a:rPr lang="en-MY" dirty="0"/>
              <a:t> </a:t>
            </a:r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567" y="4565268"/>
            <a:ext cx="2056702" cy="591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0392" y="5517231"/>
            <a:ext cx="2041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Total cure rate </a:t>
            </a:r>
          </a:p>
        </p:txBody>
      </p:sp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3629" y="5301208"/>
            <a:ext cx="1670298" cy="687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673095" y="95856"/>
            <a:ext cx="19453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00B050"/>
                </a:solidFill>
              </a:rPr>
              <a:t>cure rate 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905996"/>
              </p:ext>
            </p:extLst>
          </p:nvPr>
        </p:nvGraphicFramePr>
        <p:xfrm>
          <a:off x="4211960" y="153145"/>
          <a:ext cx="4320480" cy="305983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80120"/>
                <a:gridCol w="864096"/>
                <a:gridCol w="864096"/>
                <a:gridCol w="648072"/>
                <a:gridCol w="864096"/>
              </a:tblGrid>
              <a:tr h="69659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</a:rPr>
                        <a:t>Type R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+S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-C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Total 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endParaRPr lang="en-MY" sz="2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499511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PAS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65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21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</a:t>
                      </a:r>
                      <a:endParaRPr lang="en-MY" sz="24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99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223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Stre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46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18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84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Com.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37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18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35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90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12656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148</a:t>
                      </a:r>
                      <a:endParaRPr lang="en-MY" sz="24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57</a:t>
                      </a:r>
                      <a:endParaRPr lang="en-MY" sz="24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68</a:t>
                      </a:r>
                      <a:endParaRPr lang="en-MY" sz="24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</a:rPr>
                        <a:t>273</a:t>
                      </a:r>
                      <a:endParaRPr lang="en-MY" sz="2400" dirty="0" smtClean="0">
                        <a:effectLst/>
                      </a:endParaRPr>
                    </a:p>
                    <a:p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060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38647-FA5A-4B1C-BC33-C806F86700D5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37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51552" y="4535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 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Qualitative data, No. Of T.B patients, treated by 3 different regime (PAS alone, Streptomycin alone or combine both) .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Outcome of treatment categorized into 3 group ( Failure, not cure and cure) . </a:t>
            </a:r>
          </a:p>
          <a:p>
            <a:r>
              <a:rPr lang="en-MY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Assumption 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Independent random sample chosen from normal distribution population 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Formulation of Hypothesis </a:t>
            </a:r>
          </a:p>
          <a:p>
            <a:r>
              <a:rPr lang="en-MY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</a:t>
            </a:r>
            <a:endParaRPr lang="en-MY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      There is no significance difference in cure rate among the three different treated group .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P1¬ = P2 = P3 = P0 .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The difference observed is due to chance factor, sampling error and sampling variability  .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There is no significance association between cure rate level and type of treatment .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556792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899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C842-D92F-488D-AD28-A60BD4EA3C74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38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188640"/>
            <a:ext cx="87129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smtClean="0"/>
              <a:t>HA </a:t>
            </a:r>
            <a:endParaRPr lang="en-MY" sz="2800" dirty="0"/>
          </a:p>
          <a:p>
            <a:r>
              <a:rPr lang="en-MY" sz="2800" dirty="0"/>
              <a:t>      There is a significance difference in cure rate between three group .</a:t>
            </a:r>
          </a:p>
          <a:p>
            <a:r>
              <a:rPr lang="en-MY" sz="2800" dirty="0"/>
              <a:t>This difference due to effect of different treatment . There is no or minimum effect of chance factor .</a:t>
            </a:r>
          </a:p>
          <a:p>
            <a:r>
              <a:rPr lang="en-MY" sz="2800" dirty="0"/>
              <a:t>P1¬ ≠ P2 ≠ P3 ≠ P0 </a:t>
            </a:r>
            <a:endParaRPr lang="en-MY" sz="2800" dirty="0" smtClean="0"/>
          </a:p>
          <a:p>
            <a:endParaRPr lang="en-US" dirty="0"/>
          </a:p>
          <a:p>
            <a:r>
              <a:rPr lang="en-US" sz="2400" dirty="0"/>
              <a:t>Critical region </a:t>
            </a:r>
          </a:p>
          <a:p>
            <a:r>
              <a:rPr lang="en-US" sz="2400" dirty="0" err="1"/>
              <a:t>d.F</a:t>
            </a:r>
            <a:r>
              <a:rPr lang="en-US" sz="2400" dirty="0"/>
              <a:t> = (C – 1) (r – 1) </a:t>
            </a:r>
          </a:p>
          <a:p>
            <a:r>
              <a:rPr lang="en-US" sz="2400" dirty="0"/>
              <a:t>       = (3 – 1) ( 3 – 1)  = 4</a:t>
            </a:r>
          </a:p>
          <a:p>
            <a:r>
              <a:rPr lang="el-GR" sz="2400" dirty="0"/>
              <a:t>α = 0.05</a:t>
            </a:r>
          </a:p>
          <a:p>
            <a:r>
              <a:rPr lang="en-US" sz="2400" dirty="0"/>
              <a:t>tabulated   </a:t>
            </a:r>
            <a:r>
              <a:rPr lang="el-GR" sz="2400" dirty="0"/>
              <a:t>χ2  = 9.488</a:t>
            </a:r>
          </a:p>
          <a:p>
            <a:r>
              <a:rPr lang="el-GR" dirty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MY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32" y="5157192"/>
            <a:ext cx="2468800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424" y="2780928"/>
            <a:ext cx="4587230" cy="291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188683"/>
            <a:ext cx="9509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950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0C4C2-AAB0-44CB-988D-55E637EDA91F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39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269179" y="188640"/>
            <a:ext cx="567097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 expected (E)   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total column X total row  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                          Grand total</a:t>
            </a:r>
          </a:p>
          <a:p>
            <a:endParaRPr lang="pt-B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E65  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99 X148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=53.67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E21 ==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99 X57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=20.67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E13= 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99 X68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24.66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E46=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84 X148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=45.54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E18=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84 X57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17.54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E20=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84 X68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=20.9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E37=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90 X148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48.8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273</a:t>
            </a: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52120" y="893352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E18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MY" sz="2400" u="sng" dirty="0">
                <a:latin typeface="Times New Roman" pitchFamily="18" charset="0"/>
                <a:cs typeface="Times New Roman" pitchFamily="18" charset="0"/>
              </a:rPr>
              <a:t>90 X57 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18.8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E35= </a:t>
            </a:r>
            <a:r>
              <a:rPr lang="en-MY" sz="2400" u="sng" dirty="0">
                <a:latin typeface="Times New Roman" pitchFamily="18" charset="0"/>
                <a:cs typeface="Times New Roman" pitchFamily="18" charset="0"/>
              </a:rPr>
              <a:t>90 X68 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22.42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273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77371"/>
              </p:ext>
            </p:extLst>
          </p:nvPr>
        </p:nvGraphicFramePr>
        <p:xfrm>
          <a:off x="3851920" y="2708920"/>
          <a:ext cx="4982915" cy="33341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8208"/>
                <a:gridCol w="1034191"/>
                <a:gridCol w="940173"/>
                <a:gridCol w="846156"/>
                <a:gridCol w="1034187"/>
              </a:tblGrid>
              <a:tr h="69659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</a:rPr>
                        <a:t>Type R</a:t>
                      </a:r>
                      <a:endParaRPr lang="en-MY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+S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-C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Total 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endParaRPr lang="en-MY" sz="24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499511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PAS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65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21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</a:t>
                      </a:r>
                      <a:endParaRPr lang="en-MY" sz="24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99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223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Stre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46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18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84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Com.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2400" dirty="0" smtClean="0"/>
                    </a:p>
                    <a:p>
                      <a:r>
                        <a:rPr lang="en-US" sz="2400" dirty="0" smtClean="0"/>
                        <a:t>37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18</a:t>
                      </a:r>
                      <a:endParaRPr lang="en-MY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35</a:t>
                      </a:r>
                      <a:endParaRPr lang="en-MY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90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803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148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57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68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</a:rPr>
                        <a:t>273</a:t>
                      </a:r>
                      <a:endParaRPr lang="en-MY" sz="2400" dirty="0" smtClean="0">
                        <a:effectLst/>
                      </a:endParaRPr>
                    </a:p>
                    <a:p>
                      <a:endParaRPr lang="en-MY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42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1412776"/>
            <a:ext cx="889248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Chi square (χ</a:t>
            </a:r>
            <a:r>
              <a:rPr kumimoji="0" lang="en-US" sz="2800" b="1" u="sng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800" b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)</a:t>
            </a:r>
            <a:endParaRPr kumimoji="0" lang="en-US" sz="28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It is the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sum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of the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squared difference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between the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Times New Roman" pitchFamily="18" charset="0"/>
              </a:rPr>
              <a:t>observed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(O)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frequency and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Times New Roman" pitchFamily="18" charset="0"/>
              </a:rPr>
              <a:t>expected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(E)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frequency,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divided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by the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expected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frequency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2335109"/>
              </p:ext>
            </p:extLst>
          </p:nvPr>
        </p:nvGraphicFramePr>
        <p:xfrm>
          <a:off x="3419872" y="3501008"/>
          <a:ext cx="2952328" cy="10618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3" imgW="1130300" imgH="419100" progId="Equation.3">
                  <p:embed/>
                </p:oleObj>
              </mc:Choice>
              <mc:Fallback>
                <p:oleObj name="Equation" r:id="rId3" imgW="1130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3501008"/>
                        <a:ext cx="2952328" cy="10618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B6C8-A753-4DAD-8F1C-367C6CABCBA1}" type="datetime1">
              <a:rPr lang="en-MY" smtClean="0"/>
              <a:t>29/7/2020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4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323528" y="5993470"/>
            <a:ext cx="7632848" cy="461665"/>
          </a:xfrm>
          <a:prstGeom prst="rect">
            <a:avLst/>
          </a:prstGeom>
          <a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An important thing is the type of the variable concerned</a:t>
            </a:r>
            <a:r>
              <a:rPr lang="en-US" sz="2400" b="1" dirty="0" smtClean="0">
                <a:solidFill>
                  <a:srgbClr val="C00000"/>
                </a:solidFill>
              </a:rPr>
              <a:t>.</a:t>
            </a:r>
          </a:p>
        </p:txBody>
      </p:sp>
      <p:pic>
        <p:nvPicPr>
          <p:cNvPr id="9" name="Picture 4" descr="http://www.statsoft.com/textbook/graphics/chi_chart.jpg"/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656184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550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FBDF-96FC-4475-B730-2119187EA383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40</a:t>
            </a:fld>
            <a:endParaRPr lang="en-MY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5" y="0"/>
            <a:ext cx="2393745" cy="908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41501" y="971956"/>
            <a:ext cx="87849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/>
              <a:t>(</a:t>
            </a:r>
            <a:r>
              <a:rPr lang="en-US" sz="2400" u="sng" dirty="0"/>
              <a:t>65-53.67 )</a:t>
            </a:r>
            <a:r>
              <a:rPr lang="en-US" sz="2400" u="sng" baseline="30000" dirty="0"/>
              <a:t>2</a:t>
            </a:r>
            <a:r>
              <a:rPr lang="en-US" sz="2400" dirty="0"/>
              <a:t> + (</a:t>
            </a:r>
            <a:r>
              <a:rPr lang="en-US" sz="2400" u="sng" dirty="0"/>
              <a:t>21-20.67)</a:t>
            </a:r>
            <a:r>
              <a:rPr lang="en-US" sz="2400" u="sng" baseline="30000" dirty="0"/>
              <a:t> 2</a:t>
            </a:r>
            <a:r>
              <a:rPr lang="en-US" sz="2400" dirty="0"/>
              <a:t> + (</a:t>
            </a:r>
            <a:r>
              <a:rPr lang="en-US" sz="2400" u="sng" dirty="0"/>
              <a:t>13-24.66)</a:t>
            </a:r>
            <a:r>
              <a:rPr lang="en-US" sz="2400" u="sng" baseline="30000" dirty="0"/>
              <a:t>2 </a:t>
            </a:r>
            <a:r>
              <a:rPr lang="en-US" sz="2400" dirty="0"/>
              <a:t> + (</a:t>
            </a:r>
            <a:r>
              <a:rPr lang="en-US" sz="2400" u="sng" dirty="0"/>
              <a:t>46-45.54)</a:t>
            </a:r>
            <a:r>
              <a:rPr lang="en-US" sz="2400" u="sng" baseline="30000" dirty="0"/>
              <a:t>2</a:t>
            </a:r>
            <a:r>
              <a:rPr lang="en-US" sz="2400" dirty="0"/>
              <a:t>  (</a:t>
            </a:r>
            <a:r>
              <a:rPr lang="en-US" sz="2400" u="sng" dirty="0"/>
              <a:t>18-17.54)</a:t>
            </a:r>
            <a:r>
              <a:rPr lang="en-US" sz="2400" u="sng" baseline="30000" dirty="0"/>
              <a:t>2</a:t>
            </a:r>
            <a:r>
              <a:rPr lang="en-US" sz="2400" u="sng" dirty="0"/>
              <a:t> </a:t>
            </a:r>
            <a:r>
              <a:rPr lang="en-US" sz="2400" dirty="0"/>
              <a:t> + </a:t>
            </a:r>
            <a:endParaRPr lang="en-US" sz="2400" dirty="0" smtClean="0"/>
          </a:p>
          <a:p>
            <a:r>
              <a:rPr lang="en-US" sz="2400" dirty="0"/>
              <a:t>53.67 </a:t>
            </a:r>
            <a:r>
              <a:rPr lang="en-US" sz="2400" dirty="0" smtClean="0"/>
              <a:t>                       20.67          </a:t>
            </a:r>
            <a:r>
              <a:rPr lang="en-US" sz="2400" dirty="0"/>
              <a:t>24.66     </a:t>
            </a:r>
            <a:r>
              <a:rPr lang="en-US" sz="2400" dirty="0" smtClean="0"/>
              <a:t>               </a:t>
            </a:r>
            <a:r>
              <a:rPr lang="en-US" sz="2400" dirty="0"/>
              <a:t>45.54          </a:t>
            </a:r>
            <a:r>
              <a:rPr lang="en-US" sz="2400" dirty="0" smtClean="0"/>
              <a:t>17.54</a:t>
            </a:r>
            <a:endParaRPr lang="en-US" sz="2400" dirty="0"/>
          </a:p>
          <a:p>
            <a:r>
              <a:rPr lang="en-US" sz="2400" dirty="0" smtClean="0"/>
              <a:t>(</a:t>
            </a:r>
            <a:r>
              <a:rPr lang="en-US" sz="2400" u="sng" dirty="0"/>
              <a:t>20-20.9)</a:t>
            </a:r>
            <a:r>
              <a:rPr lang="en-US" sz="2400" u="sng" baseline="30000" dirty="0"/>
              <a:t>2</a:t>
            </a:r>
            <a:r>
              <a:rPr lang="en-US" sz="2400" u="sng" dirty="0"/>
              <a:t> </a:t>
            </a:r>
            <a:r>
              <a:rPr lang="en-US" sz="2400" dirty="0"/>
              <a:t> + (</a:t>
            </a:r>
            <a:r>
              <a:rPr lang="en-US" sz="2400" u="sng" dirty="0"/>
              <a:t>37-48.8)</a:t>
            </a:r>
            <a:r>
              <a:rPr lang="en-US" sz="2400" u="sng" baseline="30000" dirty="0"/>
              <a:t>2 </a:t>
            </a:r>
            <a:r>
              <a:rPr lang="en-US" sz="2400" dirty="0"/>
              <a:t> + (</a:t>
            </a:r>
            <a:r>
              <a:rPr lang="en-US" sz="2400" u="sng" dirty="0"/>
              <a:t>18-18.8 )</a:t>
            </a:r>
            <a:r>
              <a:rPr lang="en-US" sz="2400" u="sng" baseline="30000" dirty="0"/>
              <a:t>2</a:t>
            </a:r>
            <a:r>
              <a:rPr lang="en-US" sz="2400" u="sng" dirty="0"/>
              <a:t>+</a:t>
            </a:r>
            <a:r>
              <a:rPr lang="en-US" sz="2400" dirty="0"/>
              <a:t> ( </a:t>
            </a:r>
            <a:r>
              <a:rPr lang="en-US" sz="2400" u="sng" dirty="0"/>
              <a:t>35-22.42)</a:t>
            </a:r>
            <a:r>
              <a:rPr lang="en-US" sz="2400" u="sng" baseline="30000" dirty="0"/>
              <a:t>2</a:t>
            </a:r>
            <a:endParaRPr lang="en-MY" sz="2400" dirty="0"/>
          </a:p>
          <a:p>
            <a:r>
              <a:rPr lang="en-US" sz="2400" dirty="0"/>
              <a:t>  20.9         </a:t>
            </a:r>
            <a:r>
              <a:rPr lang="en-US" sz="2400" dirty="0" smtClean="0"/>
              <a:t>                </a:t>
            </a:r>
            <a:r>
              <a:rPr lang="en-US" sz="2400" dirty="0"/>
              <a:t>48.8         18.8           22.42</a:t>
            </a:r>
          </a:p>
          <a:p>
            <a:endParaRPr lang="en-MY" sz="2400" dirty="0"/>
          </a:p>
        </p:txBody>
      </p:sp>
      <p:sp>
        <p:nvSpPr>
          <p:cNvPr id="6" name="Rectangle 5"/>
          <p:cNvSpPr/>
          <p:nvPr/>
        </p:nvSpPr>
        <p:spPr>
          <a:xfrm>
            <a:off x="151981" y="2636912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=</a:t>
            </a:r>
            <a:r>
              <a:rPr lang="en-MY" sz="2400" dirty="0"/>
              <a:t>2.4+0.005+5.513+0.005+0.012+0.047+2.85+0.034+7.067=17.978</a:t>
            </a:r>
          </a:p>
          <a:p>
            <a:endParaRPr lang="en-MY" sz="2400" dirty="0"/>
          </a:p>
        </p:txBody>
      </p:sp>
      <p:sp>
        <p:nvSpPr>
          <p:cNvPr id="7" name="Rectangle 6"/>
          <p:cNvSpPr/>
          <p:nvPr/>
        </p:nvSpPr>
        <p:spPr>
          <a:xfrm>
            <a:off x="151981" y="3415046"/>
            <a:ext cx="849694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Calculated χ2 greater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than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tabulated χ2 .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Calculated χ2</a:t>
            </a:r>
            <a:r>
              <a:rPr lang="en-MY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fall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in area of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rejection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en-MY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reject </a:t>
            </a:r>
            <a:r>
              <a:rPr lang="en-MY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we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reject no significance difference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There is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significance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difference in cure rate between the three groups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 &lt; 0.05 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9399" y="4941168"/>
            <a:ext cx="3654601" cy="167377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812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381000" y="944394"/>
            <a:ext cx="8458200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dirty="0"/>
              <a:t>  </a:t>
            </a:r>
            <a:r>
              <a:rPr lang="en-US" sz="2800" b="1" u="sng" dirty="0">
                <a:solidFill>
                  <a:srgbClr val="0000FF"/>
                </a:solidFill>
              </a:rPr>
              <a:t>Validity of </a:t>
            </a:r>
            <a:r>
              <a:rPr lang="en-US" sz="2800" b="1" dirty="0">
                <a:solidFill>
                  <a:srgbClr val="0000FF"/>
                </a:solidFill>
              </a:rPr>
              <a:t>χ2</a:t>
            </a:r>
            <a:endParaRPr lang="en-US" sz="2800" b="1" u="sng" dirty="0">
              <a:solidFill>
                <a:srgbClr val="0000FF"/>
              </a:solidFill>
            </a:endParaRPr>
          </a:p>
          <a:p>
            <a:r>
              <a:rPr lang="en-US" sz="2800" dirty="0">
                <a:solidFill>
                  <a:srgbClr val="000066"/>
                </a:solidFill>
              </a:rPr>
              <a:t>  </a:t>
            </a:r>
            <a:r>
              <a:rPr lang="en-US" sz="2400" b="1" dirty="0">
                <a:solidFill>
                  <a:srgbClr val="000066"/>
                </a:solidFill>
              </a:rPr>
              <a:t>When the </a:t>
            </a:r>
            <a:r>
              <a:rPr lang="en-US" sz="2400" b="1" dirty="0">
                <a:solidFill>
                  <a:srgbClr val="FF0000"/>
                </a:solidFill>
              </a:rPr>
              <a:t>expected numbers are very </a:t>
            </a:r>
            <a:r>
              <a:rPr lang="en-US" sz="2400" b="1" dirty="0">
                <a:solidFill>
                  <a:srgbClr val="000066"/>
                </a:solidFill>
              </a:rPr>
              <a:t>small the chi square test is </a:t>
            </a:r>
            <a:r>
              <a:rPr lang="en-US" sz="2400" b="1" dirty="0">
                <a:solidFill>
                  <a:srgbClr val="FF0000"/>
                </a:solidFill>
              </a:rPr>
              <a:t>not  good enough </a:t>
            </a:r>
          </a:p>
          <a:p>
            <a:r>
              <a:rPr lang="en-US" sz="2400" b="1" dirty="0">
                <a:solidFill>
                  <a:srgbClr val="000066"/>
                </a:solidFill>
              </a:rPr>
              <a:t> We recommended other test (Exact Test ) </a:t>
            </a:r>
          </a:p>
          <a:p>
            <a:r>
              <a:rPr lang="en-US" sz="2400" b="1" u="sng" dirty="0">
                <a:solidFill>
                  <a:srgbClr val="C00000"/>
                </a:solidFill>
              </a:rPr>
              <a:t>Thus </a:t>
            </a:r>
            <a:r>
              <a:rPr lang="en-US" sz="2400" b="1" dirty="0">
                <a:solidFill>
                  <a:srgbClr val="C00000"/>
                </a:solidFill>
              </a:rPr>
              <a:t>χ2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b="1" u="sng" dirty="0">
                <a:solidFill>
                  <a:srgbClr val="C00000"/>
                </a:solidFill>
              </a:rPr>
              <a:t>is  valid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</a:p>
          <a:p>
            <a:pPr>
              <a:buClr>
                <a:srgbClr val="00FF00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rgbClr val="000066"/>
                </a:solidFill>
              </a:rPr>
              <a:t>when the overall total is </a:t>
            </a:r>
            <a:r>
              <a:rPr lang="en-US" sz="2400" b="1" dirty="0">
                <a:solidFill>
                  <a:srgbClr val="00B050"/>
                </a:solidFill>
              </a:rPr>
              <a:t>more than 40 </a:t>
            </a:r>
            <a:r>
              <a:rPr lang="en-US" sz="2400" b="1" dirty="0">
                <a:solidFill>
                  <a:srgbClr val="000066"/>
                </a:solidFill>
              </a:rPr>
              <a:t>, </a:t>
            </a:r>
            <a:r>
              <a:rPr lang="en-US" sz="2400" b="1" dirty="0">
                <a:solidFill>
                  <a:srgbClr val="0070C0"/>
                </a:solidFill>
              </a:rPr>
              <a:t>regardless the expected values  </a:t>
            </a:r>
          </a:p>
          <a:p>
            <a:pPr>
              <a:buClr>
                <a:srgbClr val="00FF00"/>
              </a:buClr>
              <a:buFont typeface="Wingdings" pitchFamily="2" charset="2"/>
              <a:buNone/>
            </a:pPr>
            <a:r>
              <a:rPr lang="en-US" sz="2400" b="1" dirty="0">
                <a:solidFill>
                  <a:srgbClr val="000066"/>
                </a:solidFill>
              </a:rPr>
              <a:t>                       and </a:t>
            </a:r>
          </a:p>
          <a:p>
            <a:pPr>
              <a:buClr>
                <a:srgbClr val="00FF00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rgbClr val="000066"/>
                </a:solidFill>
              </a:rPr>
              <a:t>when the overall total </a:t>
            </a:r>
            <a:r>
              <a:rPr lang="en-US" sz="2400" b="1" dirty="0">
                <a:solidFill>
                  <a:srgbClr val="0070C0"/>
                </a:solidFill>
              </a:rPr>
              <a:t>between 20 and 40  </a:t>
            </a:r>
            <a:r>
              <a:rPr lang="en-US" sz="2400" b="1" dirty="0">
                <a:solidFill>
                  <a:srgbClr val="000066"/>
                </a:solidFill>
              </a:rPr>
              <a:t>provided that </a:t>
            </a:r>
            <a:r>
              <a:rPr lang="en-US" sz="2400" b="1" dirty="0">
                <a:solidFill>
                  <a:srgbClr val="0070C0"/>
                </a:solidFill>
              </a:rPr>
              <a:t>all expected values are at least </a:t>
            </a:r>
            <a:r>
              <a:rPr lang="en-US" sz="2400" b="1" dirty="0">
                <a:solidFill>
                  <a:srgbClr val="FF0000"/>
                </a:solidFill>
              </a:rPr>
              <a:t>5 </a:t>
            </a:r>
          </a:p>
        </p:txBody>
      </p:sp>
      <p:pic>
        <p:nvPicPr>
          <p:cNvPr id="8294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286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78C0-5458-4660-A6C9-68BA85D20870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41</a:t>
            </a:fld>
            <a:endParaRPr lang="en-MY"/>
          </a:p>
        </p:txBody>
      </p:sp>
      <p:pic>
        <p:nvPicPr>
          <p:cNvPr id="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67258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117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228600" y="457200"/>
            <a:ext cx="8915400" cy="393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1"/>
            <a:r>
              <a:rPr lang="en-US" dirty="0"/>
              <a:t>  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rtl="1"/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u="sng" dirty="0">
                <a:solidFill>
                  <a:schemeClr val="hlink"/>
                </a:solidFill>
              </a:rPr>
              <a:t>Chi square is valid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rtl="1"/>
            <a:r>
              <a:rPr lang="en-US" sz="2800" dirty="0"/>
              <a:t>provided that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>
              <a:buClr>
                <a:srgbClr val="67D8F3"/>
              </a:buClr>
              <a:buFont typeface="Wingdings" pitchFamily="2" charset="2"/>
              <a:buChar char="ü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less than 20% of expected numbers are less than 5  </a:t>
            </a:r>
          </a:p>
          <a:p>
            <a:pPr>
              <a:buClr>
                <a:srgbClr val="67D8F3"/>
              </a:buClr>
              <a:buFont typeface="Wingdings" pitchFamily="2" charset="2"/>
              <a:buChar char="ü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And none is less than 1 </a:t>
            </a:r>
          </a:p>
          <a:p>
            <a:pPr>
              <a:buClr>
                <a:srgbClr val="67D8F3"/>
              </a:buClr>
              <a:buFont typeface="Wingdings" pitchFamily="2" charset="2"/>
              <a:buChar char="ü"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rtl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This restriction can be overcome by </a:t>
            </a:r>
          </a:p>
          <a:p>
            <a:pPr rtl="1"/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combining rows or columns with the low expected numbers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provide that these combination make biological sense </a:t>
            </a:r>
          </a:p>
        </p:txBody>
      </p:sp>
      <p:sp>
        <p:nvSpPr>
          <p:cNvPr id="48131" name="AutoShape 4"/>
          <p:cNvSpPr>
            <a:spLocks noChangeArrowheads="1"/>
          </p:cNvSpPr>
          <p:nvPr/>
        </p:nvSpPr>
        <p:spPr bwMode="auto">
          <a:xfrm>
            <a:off x="7924800" y="6172200"/>
            <a:ext cx="976313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en-US"/>
              <a:t>The expected No</a:t>
            </a:r>
          </a:p>
        </p:txBody>
      </p:sp>
      <p:pic>
        <p:nvPicPr>
          <p:cNvPr id="48132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286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3" name="Rectangle 6"/>
          <p:cNvSpPr>
            <a:spLocks noChangeArrowheads="1"/>
          </p:cNvSpPr>
          <p:nvPr/>
        </p:nvSpPr>
        <p:spPr bwMode="auto">
          <a:xfrm>
            <a:off x="304800" y="4724400"/>
            <a:ext cx="8610600" cy="1838325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buClr>
                <a:srgbClr val="3366CC"/>
              </a:buClr>
              <a:buFont typeface="Wingdings" pitchFamily="2" charset="2"/>
              <a:buChar char="ü"/>
            </a:pPr>
            <a:r>
              <a:rPr lang="en-US" sz="2800" b="1"/>
              <a:t>Chi square is only valid if applied to the actual numbers in the various categories . </a:t>
            </a:r>
          </a:p>
          <a:p>
            <a:pPr>
              <a:buClr>
                <a:srgbClr val="00CCFF"/>
              </a:buClr>
              <a:buFont typeface="Wingdings" pitchFamily="2" charset="2"/>
              <a:buChar char="ü"/>
            </a:pPr>
            <a:r>
              <a:rPr lang="en-US" sz="2800" b="1"/>
              <a:t>It must  never be applied to table showing just proportions or percentages</a:t>
            </a:r>
            <a:r>
              <a:rPr lang="en-US" sz="2800"/>
              <a:t> </a:t>
            </a:r>
          </a:p>
        </p:txBody>
      </p:sp>
      <p:sp>
        <p:nvSpPr>
          <p:cNvPr id="6" name="5-Point Star 5"/>
          <p:cNvSpPr/>
          <p:nvPr/>
        </p:nvSpPr>
        <p:spPr bwMode="auto">
          <a:xfrm>
            <a:off x="7848600" y="228600"/>
            <a:ext cx="914400" cy="914400"/>
          </a:xfrm>
          <a:prstGeom prst="star5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370193"/>
              </p:ext>
            </p:extLst>
          </p:nvPr>
        </p:nvGraphicFramePr>
        <p:xfrm>
          <a:off x="5787751" y="893958"/>
          <a:ext cx="2518049" cy="498083"/>
        </p:xfrm>
        <a:graphic>
          <a:graphicData uri="http://schemas.openxmlformats.org/drawingml/2006/table">
            <a:tbl>
              <a:tblPr rtl="1"/>
              <a:tblGrid>
                <a:gridCol w="347231"/>
                <a:gridCol w="694462"/>
                <a:gridCol w="738428"/>
                <a:gridCol w="737928"/>
              </a:tblGrid>
              <a:tr h="498083"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Normal BW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Small BW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B4A40-9C5D-4B6F-B8D2-A9620AEC8AC4}" type="datetime1">
              <a:rPr lang="en-MY" smtClean="0"/>
              <a:t>29/7/2020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42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0655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1" eaLnBrk="1" hangingPunct="1"/>
            <a:fld id="{B54C88F8-3B42-455B-871A-F5FE0858579D}" type="slidenum">
              <a:rPr lang="ar-SA" sz="1400"/>
              <a:pPr rtl="1" eaLnBrk="1" hangingPunct="1"/>
              <a:t>43</a:t>
            </a:fld>
            <a:endParaRPr lang="en-US" sz="1400"/>
          </a:p>
        </p:txBody>
      </p:sp>
      <p:sp>
        <p:nvSpPr>
          <p:cNvPr id="58371" name="WordArt 6"/>
          <p:cNvSpPr>
            <a:spLocks noChangeArrowheads="1" noChangeShapeType="1" noTextEdit="1"/>
          </p:cNvSpPr>
          <p:nvPr/>
        </p:nvSpPr>
        <p:spPr bwMode="auto">
          <a:xfrm>
            <a:off x="1143000" y="1981200"/>
            <a:ext cx="6248400" cy="13335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MY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Thank You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C4A3-D031-45C9-BA85-9519608DB56A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43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3807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ChangeArrowheads="1"/>
          </p:cNvSpPr>
          <p:nvPr/>
        </p:nvSpPr>
        <p:spPr bwMode="auto">
          <a:xfrm>
            <a:off x="228600" y="679336"/>
            <a:ext cx="8735888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  <a:cs typeface="Times New Roman" pitchFamily="18" charset="0"/>
              </a:rPr>
              <a:t>Chi </a:t>
            </a:r>
            <a:r>
              <a:rPr lang="en-US" sz="2400" b="1" u="sng" dirty="0">
                <a:solidFill>
                  <a:srgbClr val="FF0000"/>
                </a:solidFill>
                <a:cs typeface="Times New Roman" pitchFamily="18" charset="0"/>
              </a:rPr>
              <a:t>square test denoted  </a:t>
            </a:r>
            <a:r>
              <a:rPr lang="en-US" sz="2400" b="1" u="sng" dirty="0" smtClean="0">
                <a:solidFill>
                  <a:srgbClr val="FF0000"/>
                </a:solidFill>
                <a:cs typeface="Times New Roman" pitchFamily="18" charset="0"/>
              </a:rPr>
              <a:t>X²</a:t>
            </a: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This has two  common  applications</a:t>
            </a:r>
            <a:r>
              <a:rPr lang="en-US" sz="2400" dirty="0">
                <a:solidFill>
                  <a:schemeClr val="bg1"/>
                </a:solidFill>
                <a:cs typeface="Times New Roman" pitchFamily="18" charset="0"/>
              </a:rPr>
              <a:t>: </a:t>
            </a:r>
          </a:p>
          <a:p>
            <a:pPr rtl="0">
              <a:buClr>
                <a:schemeClr val="bg1"/>
              </a:buClr>
              <a:buFont typeface="Wingdings" pitchFamily="2" charset="2"/>
              <a:buNone/>
            </a:pPr>
            <a:r>
              <a:rPr lang="en-US" sz="2400" b="1" u="sng" dirty="0">
                <a:cs typeface="Times New Roman" pitchFamily="18" charset="0"/>
              </a:rPr>
              <a:t>first as test</a:t>
            </a:r>
            <a:r>
              <a:rPr lang="en-US" sz="2400" b="1" dirty="0">
                <a:cs typeface="Times New Roman" pitchFamily="18" charset="0"/>
              </a:rPr>
              <a:t> </a:t>
            </a:r>
          </a:p>
          <a:p>
            <a:pPr rtl="0"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whether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 two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categorical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variables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are</a:t>
            </a:r>
          </a:p>
          <a:p>
            <a:pPr rtl="0">
              <a:buClr>
                <a:schemeClr val="bg1"/>
              </a:buClr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                            independent      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or not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; </a:t>
            </a:r>
          </a:p>
          <a:p>
            <a:pPr rtl="0">
              <a:buClr>
                <a:schemeClr val="bg1"/>
              </a:buClr>
              <a:buFont typeface="Wingdings" pitchFamily="2" charset="2"/>
              <a:buChar char="v"/>
            </a:pPr>
            <a:endParaRPr lang="en-US" sz="2400" dirty="0">
              <a:solidFill>
                <a:schemeClr val="bg1"/>
              </a:solidFill>
              <a:cs typeface="Times New Roman" pitchFamily="18" charset="0"/>
            </a:endParaRPr>
          </a:p>
          <a:p>
            <a:pPr rtl="0">
              <a:buClr>
                <a:schemeClr val="bg1"/>
              </a:buClr>
              <a:buFont typeface="Wingdings" pitchFamily="2" charset="2"/>
              <a:buNone/>
            </a:pPr>
            <a:r>
              <a:rPr lang="en-US" sz="2400" b="1" u="sng" dirty="0">
                <a:cs typeface="Times New Roman" pitchFamily="18" charset="0"/>
              </a:rPr>
              <a:t>second as</a:t>
            </a:r>
            <a:r>
              <a:rPr lang="en-US" sz="2400" dirty="0">
                <a:cs typeface="Times New Roman" pitchFamily="18" charset="0"/>
              </a:rPr>
              <a:t> a test of </a:t>
            </a:r>
          </a:p>
          <a:p>
            <a:pPr rtl="0"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400" b="1" dirty="0">
                <a:cs typeface="Times New Roman" pitchFamily="18" charset="0"/>
              </a:rPr>
              <a:t>whether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two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proportions </a:t>
            </a:r>
            <a:r>
              <a:rPr lang="en-US" sz="2400" b="1" dirty="0">
                <a:cs typeface="Times New Roman" pitchFamily="18" charset="0"/>
              </a:rPr>
              <a:t>are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equal or not</a:t>
            </a:r>
          </a:p>
        </p:txBody>
      </p:sp>
      <p:pic>
        <p:nvPicPr>
          <p:cNvPr id="307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340623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1"/>
          <p:cNvSpPr>
            <a:spLocks noChangeArrowheads="1"/>
          </p:cNvSpPr>
          <p:nvPr/>
        </p:nvSpPr>
        <p:spPr bwMode="auto">
          <a:xfrm>
            <a:off x="228600" y="4110870"/>
            <a:ext cx="4775448" cy="2123658"/>
          </a:xfrm>
          <a:prstGeom prst="rect">
            <a:avLst/>
          </a:prstGeom>
          <a:noFill/>
          <a:ln w="381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70000"/>
              </a:lnSpc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Chi square be calculated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by</a:t>
            </a:r>
          </a:p>
          <a:p>
            <a:pPr eaLnBrk="0" hangingPunct="0">
              <a:lnSpc>
                <a:spcPct val="70000"/>
              </a:lnSpc>
            </a:pP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                                    </a:t>
            </a:r>
            <a:r>
              <a:rPr lang="en-US" sz="2400" dirty="0" smtClean="0">
                <a:solidFill>
                  <a:srgbClr val="0070C0"/>
                </a:solidFill>
                <a:cs typeface="Times New Roman" pitchFamily="18" charset="0"/>
              </a:rPr>
              <a:t>    </a:t>
            </a:r>
            <a:r>
              <a:rPr lang="en-US" sz="2400" b="1" dirty="0" smtClean="0">
                <a:solidFill>
                  <a:srgbClr val="0070C0"/>
                </a:solidFill>
                <a:cs typeface="Times New Roman" pitchFamily="18" charset="0"/>
              </a:rPr>
              <a:t>²</a:t>
            </a:r>
            <a:r>
              <a:rPr lang="en-US" sz="2400" dirty="0" smtClean="0">
                <a:solidFill>
                  <a:srgbClr val="0070C0"/>
                </a:solidFill>
                <a:cs typeface="Times New Roman" pitchFamily="18" charset="0"/>
              </a:rPr>
              <a:t>  </a:t>
            </a:r>
            <a:endParaRPr lang="en-US" sz="2400" dirty="0">
              <a:solidFill>
                <a:srgbClr val="0070C0"/>
              </a:solidFill>
              <a:cs typeface="Times New Roman" pitchFamily="18" charset="0"/>
            </a:endParaRPr>
          </a:p>
          <a:p>
            <a:pPr eaLnBrk="0" hangingPunct="0">
              <a:lnSpc>
                <a:spcPct val="70000"/>
              </a:lnSpc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(observed – Expected)  / Expected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  <a:p>
            <a:pPr eaLnBrk="0" hangingPunct="0">
              <a:lnSpc>
                <a:spcPct val="70000"/>
              </a:lnSpc>
            </a:pPr>
            <a:r>
              <a:rPr lang="en-US" sz="2400" dirty="0">
                <a:solidFill>
                  <a:srgbClr val="FFC000"/>
                </a:solidFill>
                <a:cs typeface="Times New Roman" pitchFamily="18" charset="0"/>
              </a:rPr>
              <a:t> </a:t>
            </a:r>
            <a:endParaRPr lang="en-US" sz="2400" b="1" dirty="0">
              <a:solidFill>
                <a:srgbClr val="FFC000"/>
              </a:solidFill>
              <a:cs typeface="Times New Roman" pitchFamily="18" charset="0"/>
            </a:endParaRPr>
          </a:p>
          <a:p>
            <a:pPr eaLnBrk="0" hangingPunct="0">
              <a:lnSpc>
                <a:spcPct val="70000"/>
              </a:lnSpc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for each cell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</a:p>
          <a:p>
            <a:pPr eaLnBrk="0" hangingPunct="0"/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in the contingency table and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</a:p>
          <a:p>
            <a:pPr eaLnBrk="0" hangingPunct="0"/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then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summing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 them</a:t>
            </a:r>
            <a:r>
              <a:rPr lang="en-US" sz="2400" dirty="0">
                <a:solidFill>
                  <a:schemeClr val="bg1"/>
                </a:solidFill>
                <a:cs typeface="Times New Roman" pitchFamily="18" charset="0"/>
              </a:rPr>
              <a:t> </a:t>
            </a:r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336644"/>
              </p:ext>
            </p:extLst>
          </p:nvPr>
        </p:nvGraphicFramePr>
        <p:xfrm>
          <a:off x="5557889" y="5029200"/>
          <a:ext cx="32400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5" imgW="1130300" imgH="419100" progId="Equation.3">
                  <p:embed/>
                </p:oleObj>
              </mc:Choice>
              <mc:Fallback>
                <p:oleObj name="Equation" r:id="rId5" imgW="1130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7889" y="5029200"/>
                        <a:ext cx="3240088" cy="10668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41275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9" name="AutoShape 6"/>
          <p:cNvSpPr>
            <a:spLocks noChangeArrowheads="1"/>
          </p:cNvSpPr>
          <p:nvPr/>
        </p:nvSpPr>
        <p:spPr bwMode="auto">
          <a:xfrm>
            <a:off x="6858000" y="6372225"/>
            <a:ext cx="1676400" cy="485775"/>
          </a:xfrm>
          <a:prstGeom prst="notchedRightArrow">
            <a:avLst>
              <a:gd name="adj1" fmla="val 50000"/>
              <a:gd name="adj2" fmla="val 862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>
                <a:solidFill>
                  <a:srgbClr val="00CCFF"/>
                </a:solidFill>
              </a:rPr>
              <a:t>contingency table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3039-E18F-4E14-98B9-D589D475DC1A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7337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5696" y="1412776"/>
            <a:ext cx="64087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Application of </a:t>
            </a:r>
            <a:r>
              <a:rPr lang="en-MY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χ²</a:t>
            </a:r>
          </a:p>
          <a:p>
            <a:r>
              <a:rPr lang="en-MY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MY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  2 × 2 table .</a:t>
            </a:r>
          </a:p>
          <a:p>
            <a:r>
              <a:rPr lang="en-MY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MY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    a × b table .</a:t>
            </a:r>
            <a:endParaRPr lang="en-MY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183C-2A6E-494D-96D9-F893CAE98C3C}" type="datetime1">
              <a:rPr lang="en-MY" smtClean="0"/>
              <a:t>29/7/2020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6</a:t>
            </a:fld>
            <a:endParaRPr lang="en-MY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225704"/>
              </p:ext>
            </p:extLst>
          </p:nvPr>
        </p:nvGraphicFramePr>
        <p:xfrm>
          <a:off x="4572000" y="3645024"/>
          <a:ext cx="418465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4" imgW="1130300" imgH="419100" progId="Equation.3">
                  <p:embed/>
                </p:oleObj>
              </mc:Choice>
              <mc:Fallback>
                <p:oleObj name="Equation" r:id="rId4" imgW="1130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645024"/>
                        <a:ext cx="4184650" cy="12192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33C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163" y="1052736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930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250825" y="810627"/>
            <a:ext cx="8678863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× 2 table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The application of </a:t>
            </a:r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χ²</a:t>
            </a:r>
            <a:r>
              <a:rPr lang="en-US" sz="2400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is to test the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significance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 association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between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outcome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and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certain factor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that we are interested in .</a:t>
            </a:r>
          </a:p>
          <a:p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Here we have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  <a:p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two groups with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</a:p>
          <a:p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two outcomes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     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for each group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 .</a:t>
            </a:r>
          </a:p>
          <a:p>
            <a:endParaRPr lang="en-US" sz="2400" dirty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In this case we use what we call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682F"/>
                </a:solidFill>
                <a:cs typeface="Times New Roman" pitchFamily="18" charset="0"/>
              </a:rPr>
              <a:t>it</a:t>
            </a:r>
            <a:r>
              <a:rPr lang="en-US" sz="2400" dirty="0">
                <a:solidFill>
                  <a:srgbClr val="00682F"/>
                </a:solidFill>
                <a:cs typeface="Times New Roman" pitchFamily="18" charset="0"/>
              </a:rPr>
              <a:t>  </a:t>
            </a:r>
            <a:r>
              <a:rPr lang="en-US" sz="2400" b="1" dirty="0">
                <a:solidFill>
                  <a:srgbClr val="00682F"/>
                </a:solidFill>
                <a:cs typeface="Times New Roman" pitchFamily="18" charset="0"/>
              </a:rPr>
              <a:t>2 × 2 table</a:t>
            </a:r>
            <a:r>
              <a:rPr lang="en-US" sz="2400" dirty="0">
                <a:solidFill>
                  <a:srgbClr val="00682F"/>
                </a:solidFill>
                <a:cs typeface="Times New Roman" pitchFamily="18" charset="0"/>
              </a:rPr>
              <a:t> .</a:t>
            </a:r>
          </a:p>
          <a:p>
            <a:endParaRPr lang="en-US" sz="2400" dirty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In this case we are going to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compare between </a:t>
            </a:r>
          </a:p>
          <a:p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    two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proportion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of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two groups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of population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  <a:p>
            <a:pPr eaLnBrk="0" hangingPunct="0"/>
            <a:endParaRPr lang="en-US" sz="24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pic>
        <p:nvPicPr>
          <p:cNvPr id="65539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109A-1EE4-43EE-A1BA-CFBC60A7ACD6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19104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>
            <a:spLocks noChangeArrowheads="1"/>
          </p:cNvSpPr>
          <p:nvPr/>
        </p:nvSpPr>
        <p:spPr bwMode="auto">
          <a:xfrm>
            <a:off x="152400" y="533400"/>
            <a:ext cx="8991600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u="sng" dirty="0">
                <a:solidFill>
                  <a:srgbClr val="FF9900"/>
                </a:solidFill>
              </a:rPr>
              <a:t>Example</a:t>
            </a:r>
          </a:p>
          <a:p>
            <a:pPr>
              <a:lnSpc>
                <a:spcPct val="150000"/>
              </a:lnSpc>
              <a:defRPr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sz="2400" b="1" dirty="0">
                <a:solidFill>
                  <a:srgbClr val="002060"/>
                </a:solidFill>
              </a:rPr>
              <a:t>A sample of</a:t>
            </a:r>
            <a:r>
              <a:rPr lang="en-US" sz="2400" b="1" dirty="0">
                <a:solidFill>
                  <a:srgbClr val="C00000"/>
                </a:solidFill>
              </a:rPr>
              <a:t> 460 </a:t>
            </a:r>
            <a:r>
              <a:rPr lang="en-US" sz="2400" b="1" dirty="0">
                <a:solidFill>
                  <a:srgbClr val="000066"/>
                </a:solidFill>
              </a:rPr>
              <a:t>adult was chosen ,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240 </a:t>
            </a:r>
            <a:r>
              <a:rPr lang="en-US" sz="2400" b="1" dirty="0">
                <a:solidFill>
                  <a:srgbClr val="000066"/>
                </a:solidFill>
              </a:rPr>
              <a:t>were given influenza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vaccine </a:t>
            </a:r>
            <a:r>
              <a:rPr lang="en-US" sz="2400" b="1" dirty="0">
                <a:solidFill>
                  <a:srgbClr val="000066"/>
                </a:solidFill>
              </a:rPr>
              <a:t>while the </a:t>
            </a:r>
            <a:r>
              <a:rPr lang="en-US" sz="2400" b="1" dirty="0">
                <a:solidFill>
                  <a:srgbClr val="008000"/>
                </a:solidFill>
              </a:rPr>
              <a:t>remaining </a:t>
            </a:r>
            <a:r>
              <a:rPr lang="en-US" sz="2400" b="1" dirty="0">
                <a:solidFill>
                  <a:srgbClr val="000066"/>
                </a:solidFill>
              </a:rPr>
              <a:t>given </a:t>
            </a:r>
            <a:r>
              <a:rPr lang="en-US" sz="2400" b="1" dirty="0">
                <a:solidFill>
                  <a:srgbClr val="008000"/>
                </a:solidFill>
              </a:rPr>
              <a:t>placebo</a:t>
            </a:r>
            <a:r>
              <a:rPr lang="en-US" sz="2400" b="1" dirty="0">
                <a:solidFill>
                  <a:schemeClr val="bg1"/>
                </a:solidFill>
              </a:rPr>
              <a:t>. </a:t>
            </a:r>
            <a:r>
              <a:rPr lang="en-US" sz="2400" b="1" dirty="0">
                <a:solidFill>
                  <a:srgbClr val="000066"/>
                </a:solidFill>
              </a:rPr>
              <a:t>Overall </a:t>
            </a:r>
            <a:r>
              <a:rPr lang="en-US" sz="2400" b="1" dirty="0">
                <a:solidFill>
                  <a:srgbClr val="008000"/>
                </a:solidFill>
              </a:rPr>
              <a:t>100 </a:t>
            </a:r>
            <a:r>
              <a:rPr lang="en-US" sz="2400" b="1" dirty="0">
                <a:solidFill>
                  <a:srgbClr val="000066"/>
                </a:solidFill>
              </a:rPr>
              <a:t>persons contracted influenza  </a:t>
            </a:r>
            <a:r>
              <a:rPr lang="en-US" sz="2400" b="1" dirty="0" smtClean="0">
                <a:solidFill>
                  <a:srgbClr val="000066"/>
                </a:solidFill>
              </a:rPr>
              <a:t> of </a:t>
            </a:r>
            <a:r>
              <a:rPr lang="en-US" sz="2400" b="1" dirty="0">
                <a:solidFill>
                  <a:srgbClr val="000066"/>
                </a:solidFill>
              </a:rPr>
              <a:t>whom </a:t>
            </a:r>
            <a:r>
              <a:rPr lang="en-US" sz="2400" b="1" dirty="0">
                <a:solidFill>
                  <a:srgbClr val="C00000"/>
                </a:solidFill>
              </a:rPr>
              <a:t>20</a:t>
            </a:r>
            <a:r>
              <a:rPr lang="en-US" sz="2400" b="1" dirty="0">
                <a:solidFill>
                  <a:srgbClr val="67D8F3"/>
                </a:solidFill>
              </a:rPr>
              <a:t> </a:t>
            </a:r>
            <a:r>
              <a:rPr lang="en-US" sz="2400" b="1" dirty="0">
                <a:solidFill>
                  <a:srgbClr val="000066"/>
                </a:solidFill>
              </a:rPr>
              <a:t>were in  vaccine group .</a:t>
            </a:r>
          </a:p>
          <a:p>
            <a:pPr>
              <a:lnSpc>
                <a:spcPct val="150000"/>
              </a:lnSpc>
              <a:defRPr/>
            </a:pP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rgbClr val="000066"/>
                </a:solidFill>
              </a:rPr>
              <a:t>we would like to assess the strength of evidence that vaccination affect the probability of contracting disease </a:t>
            </a:r>
          </a:p>
          <a:p>
            <a:pPr>
              <a:lnSpc>
                <a:spcPct val="150000"/>
              </a:lnSpc>
              <a:defRPr/>
            </a:pP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rgbClr val="0070C0"/>
                </a:solidFill>
              </a:rPr>
              <a:t>is there any evidence that </a:t>
            </a:r>
            <a:r>
              <a:rPr lang="en-US" sz="2400" b="1" dirty="0">
                <a:solidFill>
                  <a:srgbClr val="FF0000"/>
                </a:solidFill>
              </a:rPr>
              <a:t>vaccine have an effect </a:t>
            </a:r>
            <a:r>
              <a:rPr lang="en-US" sz="2400" b="1" dirty="0">
                <a:solidFill>
                  <a:srgbClr val="0070C0"/>
                </a:solidFill>
              </a:rPr>
              <a:t>on contracting the disease      ??</a:t>
            </a:r>
          </a:p>
        </p:txBody>
      </p:sp>
      <p:sp>
        <p:nvSpPr>
          <p:cNvPr id="66563" name="AutoShape 4"/>
          <p:cNvSpPr>
            <a:spLocks noChangeArrowheads="1"/>
          </p:cNvSpPr>
          <p:nvPr/>
        </p:nvSpPr>
        <p:spPr bwMode="auto">
          <a:xfrm>
            <a:off x="1785938" y="5357813"/>
            <a:ext cx="1428750" cy="285750"/>
          </a:xfrm>
          <a:prstGeom prst="rightArrow">
            <a:avLst>
              <a:gd name="adj1" fmla="val 50000"/>
              <a:gd name="adj2" fmla="val 66667"/>
            </a:avLst>
          </a:prstGeom>
          <a:solidFill>
            <a:schemeClr val="accent1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4" name="AutoShape 5"/>
          <p:cNvSpPr>
            <a:spLocks noChangeArrowheads="1"/>
          </p:cNvSpPr>
          <p:nvPr/>
        </p:nvSpPr>
        <p:spPr bwMode="auto">
          <a:xfrm>
            <a:off x="3286125" y="5715000"/>
            <a:ext cx="1066800" cy="357188"/>
          </a:xfrm>
          <a:prstGeom prst="rightArrow">
            <a:avLst>
              <a:gd name="adj1" fmla="val 50000"/>
              <a:gd name="adj2" fmla="val 54908"/>
            </a:avLst>
          </a:prstGeom>
          <a:solidFill>
            <a:schemeClr val="accent1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5" name="Rectangle 6"/>
          <p:cNvSpPr>
            <a:spLocks noChangeArrowheads="1"/>
          </p:cNvSpPr>
          <p:nvPr/>
        </p:nvSpPr>
        <p:spPr bwMode="auto">
          <a:xfrm>
            <a:off x="142875" y="5214938"/>
            <a:ext cx="8929688" cy="954087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Total  460                  100 persons contracted influenza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240 vaccinated             20 contracted    influenza</a:t>
            </a:r>
          </a:p>
        </p:txBody>
      </p:sp>
      <p:pic>
        <p:nvPicPr>
          <p:cNvPr id="6656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46CE-F1AE-42B0-A7C7-6734D1866EB6}" type="datetime1">
              <a:rPr lang="en-MY" smtClean="0"/>
              <a:t>29/7/2020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4495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788328085"/>
              </p:ext>
            </p:extLst>
          </p:nvPr>
        </p:nvGraphicFramePr>
        <p:xfrm>
          <a:off x="785786" y="571480"/>
          <a:ext cx="7143800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714375" y="2714625"/>
            <a:ext cx="1857375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460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7588" name="Rectangle 5"/>
          <p:cNvSpPr>
            <a:spLocks noChangeArrowheads="1"/>
          </p:cNvSpPr>
          <p:nvPr/>
        </p:nvSpPr>
        <p:spPr bwMode="auto">
          <a:xfrm>
            <a:off x="3429000" y="3714750"/>
            <a:ext cx="1928813" cy="830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66"/>
                </a:solidFill>
              </a:rPr>
              <a:t>220 </a:t>
            </a:r>
          </a:p>
          <a:p>
            <a:r>
              <a:rPr lang="en-US" sz="2400" b="1" dirty="0">
                <a:solidFill>
                  <a:srgbClr val="000066"/>
                </a:solidFill>
              </a:rPr>
              <a:t>placebo</a:t>
            </a:r>
            <a:endParaRPr lang="en-US" sz="2400" dirty="0">
              <a:solidFill>
                <a:srgbClr val="000066"/>
              </a:solidFill>
            </a:endParaRPr>
          </a:p>
        </p:txBody>
      </p:sp>
      <p:sp>
        <p:nvSpPr>
          <p:cNvPr id="67589" name="Rectangle 8"/>
          <p:cNvSpPr>
            <a:spLocks noChangeArrowheads="1"/>
          </p:cNvSpPr>
          <p:nvPr/>
        </p:nvSpPr>
        <p:spPr bwMode="auto">
          <a:xfrm>
            <a:off x="6143625" y="3214688"/>
            <a:ext cx="20716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latin typeface="Calibri" pitchFamily="34" charset="0"/>
              </a:rPr>
              <a:t>140 not</a:t>
            </a:r>
          </a:p>
          <a:p>
            <a:r>
              <a:rPr lang="en-US" sz="2400" b="1" dirty="0"/>
              <a:t> contracted</a:t>
            </a:r>
            <a:endParaRPr lang="en-US" sz="2400" dirty="0"/>
          </a:p>
        </p:txBody>
      </p:sp>
      <p:sp>
        <p:nvSpPr>
          <p:cNvPr id="67590" name="Rectangle 9"/>
          <p:cNvSpPr>
            <a:spLocks noChangeArrowheads="1"/>
          </p:cNvSpPr>
          <p:nvPr/>
        </p:nvSpPr>
        <p:spPr bwMode="auto">
          <a:xfrm>
            <a:off x="6072188" y="642938"/>
            <a:ext cx="1785937" cy="830262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alibri" pitchFamily="34" charset="0"/>
              </a:rPr>
              <a:t>      20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contracted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7591" name="Rectangle 10"/>
          <p:cNvSpPr>
            <a:spLocks noChangeArrowheads="1"/>
          </p:cNvSpPr>
          <p:nvPr/>
        </p:nvSpPr>
        <p:spPr bwMode="auto">
          <a:xfrm>
            <a:off x="6072188" y="4456113"/>
            <a:ext cx="20002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alibri" pitchFamily="34" charset="0"/>
              </a:rPr>
              <a:t>      80</a:t>
            </a:r>
            <a:r>
              <a:rPr lang="en-US" sz="2400" b="1" dirty="0">
                <a:solidFill>
                  <a:srgbClr val="FF0000"/>
                </a:solidFill>
              </a:rPr>
              <a:t> contracted</a:t>
            </a:r>
            <a:r>
              <a:rPr lang="en-US" sz="24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9FB20-2248-4D42-A0F0-4E598D3D4E2F}" type="datetime1">
              <a:rPr lang="en-MY" smtClean="0"/>
              <a:t>29/7/2020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9</a:t>
            </a:fld>
            <a:endParaRPr lang="en-MY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42875" y="5691981"/>
            <a:ext cx="8929688" cy="954087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Total  460                  100 persons contracted influenza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240 vaccinated             20 contracted    influenza</a:t>
            </a:r>
          </a:p>
        </p:txBody>
      </p:sp>
      <p:sp>
        <p:nvSpPr>
          <p:cNvPr id="6" name="Striped Right Arrow 5"/>
          <p:cNvSpPr/>
          <p:nvPr/>
        </p:nvSpPr>
        <p:spPr>
          <a:xfrm>
            <a:off x="1835696" y="5804967"/>
            <a:ext cx="1512168" cy="363760"/>
          </a:xfrm>
          <a:prstGeom prst="strip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Striped Right Arrow 11"/>
          <p:cNvSpPr/>
          <p:nvPr/>
        </p:nvSpPr>
        <p:spPr>
          <a:xfrm>
            <a:off x="3390314" y="6169024"/>
            <a:ext cx="999728" cy="363760"/>
          </a:xfrm>
          <a:prstGeom prst="strip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251163" y="5937870"/>
            <a:ext cx="0" cy="413034"/>
          </a:xfrm>
          <a:prstGeom prst="straightConnector1">
            <a:avLst/>
          </a:prstGeom>
          <a:ln w="127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568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0F939F183547489543222BA80F1FC7" ma:contentTypeVersion="2" ma:contentTypeDescription="Create a new document." ma:contentTypeScope="" ma:versionID="d07749e41802674539437e2e3a62fa4a">
  <xsd:schema xmlns:xsd="http://www.w3.org/2001/XMLSchema" xmlns:xs="http://www.w3.org/2001/XMLSchema" xmlns:p="http://schemas.microsoft.com/office/2006/metadata/properties" xmlns:ns2="656f1fe9-6bc2-46d4-9cba-9a8e1b85780d" targetNamespace="http://schemas.microsoft.com/office/2006/metadata/properties" ma:root="true" ma:fieldsID="e1dce90aecd31112b3393f35575957dc" ns2:_="">
    <xsd:import namespace="656f1fe9-6bc2-46d4-9cba-9a8e1b8578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6f1fe9-6bc2-46d4-9cba-9a8e1b8578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09C8B08-921C-4DEC-A430-E12E193DC2AA}"/>
</file>

<file path=customXml/itemProps2.xml><?xml version="1.0" encoding="utf-8"?>
<ds:datastoreItem xmlns:ds="http://schemas.openxmlformats.org/officeDocument/2006/customXml" ds:itemID="{46BF5403-ADAA-46E3-A4B9-3189C66AFFBB}"/>
</file>

<file path=customXml/itemProps3.xml><?xml version="1.0" encoding="utf-8"?>
<ds:datastoreItem xmlns:ds="http://schemas.openxmlformats.org/officeDocument/2006/customXml" ds:itemID="{19FC48C8-7EDD-486F-BF58-772744A4D43B}"/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2946</Words>
  <Application>Microsoft Office PowerPoint</Application>
  <PresentationFormat>On-screen Show (4:3)</PresentationFormat>
  <Paragraphs>1094</Paragraphs>
  <Slides>43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5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(240-238.5)² -0.5     + (114-115.5)²-0.5     +       238.5                           115.5   (212- 213.5)²-0.5     +(105-103.5²-0.5 =            213.5                       103.5 (1.5)²-0.5 +  (1.5)²-0.5  +  (1.5)²-0.5   +   (1.5)²-0.5  238.5           115.5          213.5               103.5  2.25  -0.5  +   2.25-0.5   +   2.25-0.5   +  2.25-0.5  238.5              115.5           213.5             103.5  =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31</cp:revision>
  <dcterms:created xsi:type="dcterms:W3CDTF">2020-07-28T11:39:27Z</dcterms:created>
  <dcterms:modified xsi:type="dcterms:W3CDTF">2020-07-29T09:34:39Z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0x010100330F939F183547489543222BA80F1FC7</vt:lpwstr>
  </property>
</Properties>
</file>