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45"/>
  </p:notesMasterIdLst>
  <p:sldIdLst>
    <p:sldId id="298" r:id="rId2"/>
    <p:sldId id="299" r:id="rId3"/>
    <p:sldId id="256" r:id="rId4"/>
    <p:sldId id="257" r:id="rId5"/>
    <p:sldId id="258" r:id="rId6"/>
    <p:sldId id="279" r:id="rId7"/>
    <p:sldId id="259" r:id="rId8"/>
    <p:sldId id="260" r:id="rId9"/>
    <p:sldId id="261" r:id="rId10"/>
    <p:sldId id="292" r:id="rId11"/>
    <p:sldId id="262" r:id="rId12"/>
    <p:sldId id="297" r:id="rId13"/>
    <p:sldId id="276" r:id="rId14"/>
    <p:sldId id="293" r:id="rId15"/>
    <p:sldId id="280" r:id="rId16"/>
    <p:sldId id="263" r:id="rId17"/>
    <p:sldId id="264" r:id="rId18"/>
    <p:sldId id="265" r:id="rId19"/>
    <p:sldId id="266" r:id="rId20"/>
    <p:sldId id="281" r:id="rId21"/>
    <p:sldId id="282" r:id="rId22"/>
    <p:sldId id="283" r:id="rId23"/>
    <p:sldId id="295" r:id="rId24"/>
    <p:sldId id="267" r:id="rId25"/>
    <p:sldId id="296" r:id="rId26"/>
    <p:sldId id="268" r:id="rId27"/>
    <p:sldId id="277" r:id="rId28"/>
    <p:sldId id="269" r:id="rId29"/>
    <p:sldId id="270" r:id="rId30"/>
    <p:sldId id="271" r:id="rId31"/>
    <p:sldId id="272" r:id="rId32"/>
    <p:sldId id="273" r:id="rId33"/>
    <p:sldId id="274" r:id="rId34"/>
    <p:sldId id="291" r:id="rId35"/>
    <p:sldId id="275" r:id="rId36"/>
    <p:sldId id="278" r:id="rId37"/>
    <p:sldId id="284" r:id="rId38"/>
    <p:sldId id="285" r:id="rId39"/>
    <p:sldId id="286" r:id="rId40"/>
    <p:sldId id="287" r:id="rId41"/>
    <p:sldId id="288" r:id="rId42"/>
    <p:sldId id="289" r:id="rId43"/>
    <p:sldId id="290" r:id="rId44"/>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3464" autoAdjust="0"/>
  </p:normalViewPr>
  <p:slideViewPr>
    <p:cSldViewPr>
      <p:cViewPr varScale="1">
        <p:scale>
          <a:sx n="77" d="100"/>
          <a:sy n="77" d="100"/>
        </p:scale>
        <p:origin x="1618"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DB657D-8F9E-4D73-A313-826FB2C9A1D6}" type="doc">
      <dgm:prSet loTypeId="urn:microsoft.com/office/officeart/2005/8/layout/chevron2" loCatId="process" qsTypeId="urn:microsoft.com/office/officeart/2005/8/quickstyle/simple2" qsCatId="simple" csTypeId="urn:microsoft.com/office/officeart/2005/8/colors/accent2_1" csCatId="accent2" phldr="1"/>
      <dgm:spPr/>
    </dgm:pt>
    <dgm:pt modelId="{03A59217-A26A-446C-9C02-CE49B2989C7A}">
      <dgm:prSet phldrT="[Text]" custT="1"/>
      <dgm:spPr>
        <a:solidFill>
          <a:schemeClr val="accent2"/>
        </a:solidFill>
      </dgm:spPr>
      <dgm:t>
        <a:bodyPr/>
        <a:lstStyle/>
        <a:p>
          <a:endParaRPr lang="en-US" sz="2800" dirty="0"/>
        </a:p>
      </dgm:t>
    </dgm:pt>
    <dgm:pt modelId="{4A2BFD57-B249-47CB-9754-8857C09E9108}" type="parTrans" cxnId="{6DEDD45E-0903-44B6-AB49-A3299DD27399}">
      <dgm:prSet/>
      <dgm:spPr/>
      <dgm:t>
        <a:bodyPr/>
        <a:lstStyle/>
        <a:p>
          <a:endParaRPr lang="en-US"/>
        </a:p>
      </dgm:t>
    </dgm:pt>
    <dgm:pt modelId="{2A4A6B5A-DA70-4D51-8F5D-6B3AE545975E}" type="sibTrans" cxnId="{6DEDD45E-0903-44B6-AB49-A3299DD27399}">
      <dgm:prSet/>
      <dgm:spPr/>
      <dgm:t>
        <a:bodyPr/>
        <a:lstStyle/>
        <a:p>
          <a:endParaRPr lang="en-US"/>
        </a:p>
      </dgm:t>
    </dgm:pt>
    <dgm:pt modelId="{2ECFFC55-A93C-4A05-9B9D-D5FD3C66B967}">
      <dgm:prSet phldrT="[Text]" custT="1"/>
      <dgm:spPr>
        <a:solidFill>
          <a:schemeClr val="accent2"/>
        </a:solidFill>
      </dgm:spPr>
      <dgm:t>
        <a:bodyPr/>
        <a:lstStyle/>
        <a:p>
          <a:endParaRPr lang="en-US" sz="1800" dirty="0"/>
        </a:p>
      </dgm:t>
    </dgm:pt>
    <dgm:pt modelId="{EC8AB018-EA82-4F22-9EF6-F7EBDAAE2A6B}" type="parTrans" cxnId="{5A7B141A-7EC8-49EE-A2B4-B6994171989F}">
      <dgm:prSet/>
      <dgm:spPr/>
      <dgm:t>
        <a:bodyPr/>
        <a:lstStyle/>
        <a:p>
          <a:endParaRPr lang="en-US"/>
        </a:p>
      </dgm:t>
    </dgm:pt>
    <dgm:pt modelId="{D447F476-7168-4987-8844-07B086935D11}" type="sibTrans" cxnId="{5A7B141A-7EC8-49EE-A2B4-B6994171989F}">
      <dgm:prSet/>
      <dgm:spPr/>
      <dgm:t>
        <a:bodyPr/>
        <a:lstStyle/>
        <a:p>
          <a:endParaRPr lang="en-US"/>
        </a:p>
      </dgm:t>
    </dgm:pt>
    <dgm:pt modelId="{766DD4A3-B1FF-468A-9662-946D6D2A4F7A}">
      <dgm:prSet phldrT="[Text]" custT="1"/>
      <dgm:spPr>
        <a:solidFill>
          <a:schemeClr val="accent2"/>
        </a:solidFill>
      </dgm:spPr>
      <dgm:t>
        <a:bodyPr/>
        <a:lstStyle/>
        <a:p>
          <a:endParaRPr lang="en-US" sz="1400" dirty="0"/>
        </a:p>
      </dgm:t>
    </dgm:pt>
    <dgm:pt modelId="{BF241BC2-7D68-44DF-B272-8981D2417E94}" type="parTrans" cxnId="{4B3CB63C-9644-4BC4-94F3-11DD1E84E249}">
      <dgm:prSet/>
      <dgm:spPr/>
      <dgm:t>
        <a:bodyPr/>
        <a:lstStyle/>
        <a:p>
          <a:endParaRPr lang="en-US"/>
        </a:p>
      </dgm:t>
    </dgm:pt>
    <dgm:pt modelId="{5041BC5D-E301-4552-988D-A31C21670951}" type="sibTrans" cxnId="{4B3CB63C-9644-4BC4-94F3-11DD1E84E249}">
      <dgm:prSet/>
      <dgm:spPr/>
      <dgm:t>
        <a:bodyPr/>
        <a:lstStyle/>
        <a:p>
          <a:endParaRPr lang="en-US"/>
        </a:p>
      </dgm:t>
    </dgm:pt>
    <dgm:pt modelId="{D78C62D1-CB2C-4F40-8BED-38EF43D8FE01}">
      <dgm:prSet custT="1"/>
      <dgm:spPr>
        <a:solidFill>
          <a:schemeClr val="accent2"/>
        </a:solidFill>
      </dgm:spPr>
      <dgm:t>
        <a:bodyPr/>
        <a:lstStyle/>
        <a:p>
          <a:endParaRPr lang="en-US" sz="1400" dirty="0"/>
        </a:p>
      </dgm:t>
    </dgm:pt>
    <dgm:pt modelId="{96F29BB5-CBBD-4E00-9358-826A39648480}" type="parTrans" cxnId="{7D0F226D-CF87-4B49-9AB7-9752A38B358C}">
      <dgm:prSet/>
      <dgm:spPr/>
      <dgm:t>
        <a:bodyPr/>
        <a:lstStyle/>
        <a:p>
          <a:endParaRPr lang="en-US"/>
        </a:p>
      </dgm:t>
    </dgm:pt>
    <dgm:pt modelId="{258E7133-E5DD-4FF7-874E-F42950438009}" type="sibTrans" cxnId="{7D0F226D-CF87-4B49-9AB7-9752A38B358C}">
      <dgm:prSet/>
      <dgm:spPr/>
      <dgm:t>
        <a:bodyPr/>
        <a:lstStyle/>
        <a:p>
          <a:endParaRPr lang="en-US"/>
        </a:p>
      </dgm:t>
    </dgm:pt>
    <dgm:pt modelId="{C295BFCC-0E8F-44E0-A20C-C609D622DEB0}">
      <dgm:prSet custT="1"/>
      <dgm:spPr/>
      <dgm:t>
        <a:bodyPr/>
        <a:lstStyle/>
        <a:p>
          <a:r>
            <a:rPr lang="en-US" sz="2800" b="1" dirty="0">
              <a:latin typeface="Arial" pitchFamily="34" charset="0"/>
              <a:cs typeface="Arial" pitchFamily="34" charset="0"/>
            </a:rPr>
            <a:t>Oral iron therapy</a:t>
          </a:r>
        </a:p>
      </dgm:t>
    </dgm:pt>
    <dgm:pt modelId="{2B97187F-7D60-4007-A8C2-4EDB300B983A}" type="parTrans" cxnId="{8A17C469-0765-427C-8AA2-9BF1C0C643DF}">
      <dgm:prSet/>
      <dgm:spPr/>
      <dgm:t>
        <a:bodyPr/>
        <a:lstStyle/>
        <a:p>
          <a:endParaRPr lang="en-US"/>
        </a:p>
      </dgm:t>
    </dgm:pt>
    <dgm:pt modelId="{F9AD021E-D5AE-4BA2-B37A-50A8F8D72515}" type="sibTrans" cxnId="{8A17C469-0765-427C-8AA2-9BF1C0C643DF}">
      <dgm:prSet/>
      <dgm:spPr/>
      <dgm:t>
        <a:bodyPr/>
        <a:lstStyle/>
        <a:p>
          <a:endParaRPr lang="en-US"/>
        </a:p>
      </dgm:t>
    </dgm:pt>
    <dgm:pt modelId="{FAD39073-FACA-4D78-835A-9BF47171BC0F}">
      <dgm:prSet custT="1"/>
      <dgm:spPr/>
      <dgm:t>
        <a:bodyPr/>
        <a:lstStyle/>
        <a:p>
          <a:r>
            <a:rPr lang="en-US" sz="2800" b="1" dirty="0">
              <a:latin typeface="Arial" pitchFamily="34" charset="0"/>
              <a:cs typeface="Arial" pitchFamily="34" charset="0"/>
            </a:rPr>
            <a:t>Increase in reticulocytes in 5 – 10 days</a:t>
          </a:r>
        </a:p>
      </dgm:t>
    </dgm:pt>
    <dgm:pt modelId="{7123CD22-3F27-41DB-8AB3-5614621876D2}" type="parTrans" cxnId="{9DB2EC35-31B9-4998-BDE0-61AF5CE9C0A4}">
      <dgm:prSet/>
      <dgm:spPr/>
      <dgm:t>
        <a:bodyPr/>
        <a:lstStyle/>
        <a:p>
          <a:endParaRPr lang="en-US"/>
        </a:p>
      </dgm:t>
    </dgm:pt>
    <dgm:pt modelId="{C242E3D3-031D-4D6E-886D-C7829D4C5BA4}" type="sibTrans" cxnId="{9DB2EC35-31B9-4998-BDE0-61AF5CE9C0A4}">
      <dgm:prSet/>
      <dgm:spPr/>
      <dgm:t>
        <a:bodyPr/>
        <a:lstStyle/>
        <a:p>
          <a:endParaRPr lang="en-US"/>
        </a:p>
      </dgm:t>
    </dgm:pt>
    <dgm:pt modelId="{4106C4BA-5FDE-416D-90ED-0C2745A2910D}">
      <dgm:prSet custT="1"/>
      <dgm:spPr/>
      <dgm:t>
        <a:bodyPr/>
        <a:lstStyle/>
        <a:p>
          <a:r>
            <a:rPr lang="en-US" sz="2800" b="1" dirty="0">
              <a:latin typeface="Arial" pitchFamily="34" charset="0"/>
              <a:cs typeface="Arial" pitchFamily="34" charset="0"/>
            </a:rPr>
            <a:t>Rise in </a:t>
          </a:r>
          <a:r>
            <a:rPr lang="en-US" sz="2800" b="1" dirty="0" err="1">
              <a:latin typeface="Arial" pitchFamily="34" charset="0"/>
              <a:cs typeface="Arial" pitchFamily="34" charset="0"/>
            </a:rPr>
            <a:t>Hb</a:t>
          </a:r>
          <a:r>
            <a:rPr lang="en-US" sz="2800" b="1" dirty="0">
              <a:latin typeface="Arial" pitchFamily="34" charset="0"/>
              <a:cs typeface="Arial" pitchFamily="34" charset="0"/>
            </a:rPr>
            <a:t> at a rate of 0.8 gm/dl every 3 weeks till normal</a:t>
          </a:r>
        </a:p>
      </dgm:t>
    </dgm:pt>
    <dgm:pt modelId="{A6FD9032-42DE-4753-886F-D801A268AD4C}" type="parTrans" cxnId="{48D45645-392F-44FF-B2C4-0D36C5694C14}">
      <dgm:prSet/>
      <dgm:spPr/>
      <dgm:t>
        <a:bodyPr/>
        <a:lstStyle/>
        <a:p>
          <a:endParaRPr lang="en-US"/>
        </a:p>
      </dgm:t>
    </dgm:pt>
    <dgm:pt modelId="{EEEFEAFA-1C4C-4E7F-82D3-63CD07C93CEB}" type="sibTrans" cxnId="{48D45645-392F-44FF-B2C4-0D36C5694C14}">
      <dgm:prSet/>
      <dgm:spPr/>
      <dgm:t>
        <a:bodyPr/>
        <a:lstStyle/>
        <a:p>
          <a:endParaRPr lang="en-US"/>
        </a:p>
      </dgm:t>
    </dgm:pt>
    <dgm:pt modelId="{6E9593E1-B322-4101-A400-1E9B337D7922}">
      <dgm:prSet custT="1"/>
      <dgm:spPr/>
      <dgm:t>
        <a:bodyPr/>
        <a:lstStyle/>
        <a:p>
          <a:r>
            <a:rPr lang="en-US" sz="2800" b="1" dirty="0">
              <a:latin typeface="Arial" pitchFamily="34" charset="0"/>
              <a:cs typeface="Arial" pitchFamily="34" charset="0"/>
            </a:rPr>
            <a:t>If no response or incomplete response, do additional tests</a:t>
          </a:r>
        </a:p>
      </dgm:t>
    </dgm:pt>
    <dgm:pt modelId="{B5E7D79B-D529-44A3-9088-3D953EBAF65A}" type="parTrans" cxnId="{1D4DC755-FF96-4750-AFFB-3F2DD3899FE0}">
      <dgm:prSet/>
      <dgm:spPr/>
      <dgm:t>
        <a:bodyPr/>
        <a:lstStyle/>
        <a:p>
          <a:endParaRPr lang="en-US"/>
        </a:p>
      </dgm:t>
    </dgm:pt>
    <dgm:pt modelId="{D1375C70-AEC9-462C-B010-CDE1546BECEF}" type="sibTrans" cxnId="{1D4DC755-FF96-4750-AFFB-3F2DD3899FE0}">
      <dgm:prSet/>
      <dgm:spPr/>
      <dgm:t>
        <a:bodyPr/>
        <a:lstStyle/>
        <a:p>
          <a:endParaRPr lang="en-US"/>
        </a:p>
      </dgm:t>
    </dgm:pt>
    <dgm:pt modelId="{E9784FF8-57D2-44FB-ABCD-1F6BCABC69D6}" type="pres">
      <dgm:prSet presAssocID="{51DB657D-8F9E-4D73-A313-826FB2C9A1D6}" presName="linearFlow" presStyleCnt="0">
        <dgm:presLayoutVars>
          <dgm:dir/>
          <dgm:animLvl val="lvl"/>
          <dgm:resizeHandles val="exact"/>
        </dgm:presLayoutVars>
      </dgm:prSet>
      <dgm:spPr/>
    </dgm:pt>
    <dgm:pt modelId="{DB11733A-F020-4177-B7EC-76E07B447B37}" type="pres">
      <dgm:prSet presAssocID="{03A59217-A26A-446C-9C02-CE49B2989C7A}" presName="composite" presStyleCnt="0"/>
      <dgm:spPr/>
    </dgm:pt>
    <dgm:pt modelId="{B0CC255E-FAB5-435D-A8F7-CEA6A7A76CEB}" type="pres">
      <dgm:prSet presAssocID="{03A59217-A26A-446C-9C02-CE49B2989C7A}" presName="parentText" presStyleLbl="alignNode1" presStyleIdx="0" presStyleCnt="4">
        <dgm:presLayoutVars>
          <dgm:chMax val="1"/>
          <dgm:bulletEnabled val="1"/>
        </dgm:presLayoutVars>
      </dgm:prSet>
      <dgm:spPr/>
    </dgm:pt>
    <dgm:pt modelId="{D1B5E008-231B-4F00-BB4C-4B7F3E3F7235}" type="pres">
      <dgm:prSet presAssocID="{03A59217-A26A-446C-9C02-CE49B2989C7A}" presName="descendantText" presStyleLbl="alignAcc1" presStyleIdx="0" presStyleCnt="4">
        <dgm:presLayoutVars>
          <dgm:bulletEnabled val="1"/>
        </dgm:presLayoutVars>
      </dgm:prSet>
      <dgm:spPr/>
    </dgm:pt>
    <dgm:pt modelId="{EEBC57C9-F8A7-49B8-A618-D0BAC8A5D17D}" type="pres">
      <dgm:prSet presAssocID="{2A4A6B5A-DA70-4D51-8F5D-6B3AE545975E}" presName="sp" presStyleCnt="0"/>
      <dgm:spPr/>
    </dgm:pt>
    <dgm:pt modelId="{1F519F75-D4E6-4ACF-BF63-B12B46302537}" type="pres">
      <dgm:prSet presAssocID="{2ECFFC55-A93C-4A05-9B9D-D5FD3C66B967}" presName="composite" presStyleCnt="0"/>
      <dgm:spPr/>
    </dgm:pt>
    <dgm:pt modelId="{E0CE94A1-1C19-4DB4-9ABB-3B7D46A39293}" type="pres">
      <dgm:prSet presAssocID="{2ECFFC55-A93C-4A05-9B9D-D5FD3C66B967}" presName="parentText" presStyleLbl="alignNode1" presStyleIdx="1" presStyleCnt="4">
        <dgm:presLayoutVars>
          <dgm:chMax val="1"/>
          <dgm:bulletEnabled val="1"/>
        </dgm:presLayoutVars>
      </dgm:prSet>
      <dgm:spPr/>
    </dgm:pt>
    <dgm:pt modelId="{901E0D5F-63EF-43F0-8080-F41268E100C5}" type="pres">
      <dgm:prSet presAssocID="{2ECFFC55-A93C-4A05-9B9D-D5FD3C66B967}" presName="descendantText" presStyleLbl="alignAcc1" presStyleIdx="1" presStyleCnt="4">
        <dgm:presLayoutVars>
          <dgm:bulletEnabled val="1"/>
        </dgm:presLayoutVars>
      </dgm:prSet>
      <dgm:spPr/>
    </dgm:pt>
    <dgm:pt modelId="{5C5F6337-442D-495C-A635-B3B63473D238}" type="pres">
      <dgm:prSet presAssocID="{D447F476-7168-4987-8844-07B086935D11}" presName="sp" presStyleCnt="0"/>
      <dgm:spPr/>
    </dgm:pt>
    <dgm:pt modelId="{1E4E2799-4EF5-4EA2-876D-2BE9348725A2}" type="pres">
      <dgm:prSet presAssocID="{766DD4A3-B1FF-468A-9662-946D6D2A4F7A}" presName="composite" presStyleCnt="0"/>
      <dgm:spPr/>
    </dgm:pt>
    <dgm:pt modelId="{69E45FB9-147E-471A-BAEF-68F618B7520B}" type="pres">
      <dgm:prSet presAssocID="{766DD4A3-B1FF-468A-9662-946D6D2A4F7A}" presName="parentText" presStyleLbl="alignNode1" presStyleIdx="2" presStyleCnt="4">
        <dgm:presLayoutVars>
          <dgm:chMax val="1"/>
          <dgm:bulletEnabled val="1"/>
        </dgm:presLayoutVars>
      </dgm:prSet>
      <dgm:spPr/>
    </dgm:pt>
    <dgm:pt modelId="{21984E15-2F91-4FD1-A21F-F86F4ECCE883}" type="pres">
      <dgm:prSet presAssocID="{766DD4A3-B1FF-468A-9662-946D6D2A4F7A}" presName="descendantText" presStyleLbl="alignAcc1" presStyleIdx="2" presStyleCnt="4">
        <dgm:presLayoutVars>
          <dgm:bulletEnabled val="1"/>
        </dgm:presLayoutVars>
      </dgm:prSet>
      <dgm:spPr/>
    </dgm:pt>
    <dgm:pt modelId="{85E4979E-04C6-4DB3-A1BE-F8D16365E4B8}" type="pres">
      <dgm:prSet presAssocID="{5041BC5D-E301-4552-988D-A31C21670951}" presName="sp" presStyleCnt="0"/>
      <dgm:spPr/>
    </dgm:pt>
    <dgm:pt modelId="{CE9CEB8A-7947-49C1-998E-777D156FE28B}" type="pres">
      <dgm:prSet presAssocID="{D78C62D1-CB2C-4F40-8BED-38EF43D8FE01}" presName="composite" presStyleCnt="0"/>
      <dgm:spPr/>
    </dgm:pt>
    <dgm:pt modelId="{E25E1871-DD04-44D9-A7F5-FAE7445DD94B}" type="pres">
      <dgm:prSet presAssocID="{D78C62D1-CB2C-4F40-8BED-38EF43D8FE01}" presName="parentText" presStyleLbl="alignNode1" presStyleIdx="3" presStyleCnt="4">
        <dgm:presLayoutVars>
          <dgm:chMax val="1"/>
          <dgm:bulletEnabled val="1"/>
        </dgm:presLayoutVars>
      </dgm:prSet>
      <dgm:spPr/>
    </dgm:pt>
    <dgm:pt modelId="{E23415C0-2636-498E-8F2C-AB5E3CBA4358}" type="pres">
      <dgm:prSet presAssocID="{D78C62D1-CB2C-4F40-8BED-38EF43D8FE01}" presName="descendantText" presStyleLbl="alignAcc1" presStyleIdx="3" presStyleCnt="4" custLinFactNeighborX="160" custLinFactNeighborY="-406">
        <dgm:presLayoutVars>
          <dgm:bulletEnabled val="1"/>
        </dgm:presLayoutVars>
      </dgm:prSet>
      <dgm:spPr/>
    </dgm:pt>
  </dgm:ptLst>
  <dgm:cxnLst>
    <dgm:cxn modelId="{06C4170D-596E-4EC8-8A7B-CC75E8EAB754}" type="presOf" srcId="{766DD4A3-B1FF-468A-9662-946D6D2A4F7A}" destId="{69E45FB9-147E-471A-BAEF-68F618B7520B}" srcOrd="0" destOrd="0" presId="urn:microsoft.com/office/officeart/2005/8/layout/chevron2"/>
    <dgm:cxn modelId="{5A7B141A-7EC8-49EE-A2B4-B6994171989F}" srcId="{51DB657D-8F9E-4D73-A313-826FB2C9A1D6}" destId="{2ECFFC55-A93C-4A05-9B9D-D5FD3C66B967}" srcOrd="1" destOrd="0" parTransId="{EC8AB018-EA82-4F22-9EF6-F7EBDAAE2A6B}" sibTransId="{D447F476-7168-4987-8844-07B086935D11}"/>
    <dgm:cxn modelId="{3594AE23-9969-4E9F-8738-DA764BF8A4B6}" type="presOf" srcId="{4106C4BA-5FDE-416D-90ED-0C2745A2910D}" destId="{21984E15-2F91-4FD1-A21F-F86F4ECCE883}" srcOrd="0" destOrd="0" presId="urn:microsoft.com/office/officeart/2005/8/layout/chevron2"/>
    <dgm:cxn modelId="{0C7B222C-98AA-4943-9D18-B3EEFF716CB8}" type="presOf" srcId="{6E9593E1-B322-4101-A400-1E9B337D7922}" destId="{E23415C0-2636-498E-8F2C-AB5E3CBA4358}" srcOrd="0" destOrd="0" presId="urn:microsoft.com/office/officeart/2005/8/layout/chevron2"/>
    <dgm:cxn modelId="{9DB2EC35-31B9-4998-BDE0-61AF5CE9C0A4}" srcId="{2ECFFC55-A93C-4A05-9B9D-D5FD3C66B967}" destId="{FAD39073-FACA-4D78-835A-9BF47171BC0F}" srcOrd="0" destOrd="0" parTransId="{7123CD22-3F27-41DB-8AB3-5614621876D2}" sibTransId="{C242E3D3-031D-4D6E-886D-C7829D4C5BA4}"/>
    <dgm:cxn modelId="{684F3E36-46D1-40F4-89AE-5E439379D285}" type="presOf" srcId="{51DB657D-8F9E-4D73-A313-826FB2C9A1D6}" destId="{E9784FF8-57D2-44FB-ABCD-1F6BCABC69D6}" srcOrd="0" destOrd="0" presId="urn:microsoft.com/office/officeart/2005/8/layout/chevron2"/>
    <dgm:cxn modelId="{4B3CB63C-9644-4BC4-94F3-11DD1E84E249}" srcId="{51DB657D-8F9E-4D73-A313-826FB2C9A1D6}" destId="{766DD4A3-B1FF-468A-9662-946D6D2A4F7A}" srcOrd="2" destOrd="0" parTransId="{BF241BC2-7D68-44DF-B272-8981D2417E94}" sibTransId="{5041BC5D-E301-4552-988D-A31C21670951}"/>
    <dgm:cxn modelId="{6DEDD45E-0903-44B6-AB49-A3299DD27399}" srcId="{51DB657D-8F9E-4D73-A313-826FB2C9A1D6}" destId="{03A59217-A26A-446C-9C02-CE49B2989C7A}" srcOrd="0" destOrd="0" parTransId="{4A2BFD57-B249-47CB-9754-8857C09E9108}" sibTransId="{2A4A6B5A-DA70-4D51-8F5D-6B3AE545975E}"/>
    <dgm:cxn modelId="{48D45645-392F-44FF-B2C4-0D36C5694C14}" srcId="{766DD4A3-B1FF-468A-9662-946D6D2A4F7A}" destId="{4106C4BA-5FDE-416D-90ED-0C2745A2910D}" srcOrd="0" destOrd="0" parTransId="{A6FD9032-42DE-4753-886F-D801A268AD4C}" sibTransId="{EEEFEAFA-1C4C-4E7F-82D3-63CD07C93CEB}"/>
    <dgm:cxn modelId="{618EEC46-DAAA-4BF9-894D-04FF95CFCA95}" type="presOf" srcId="{C295BFCC-0E8F-44E0-A20C-C609D622DEB0}" destId="{D1B5E008-231B-4F00-BB4C-4B7F3E3F7235}" srcOrd="0" destOrd="0" presId="urn:microsoft.com/office/officeart/2005/8/layout/chevron2"/>
    <dgm:cxn modelId="{8A17C469-0765-427C-8AA2-9BF1C0C643DF}" srcId="{03A59217-A26A-446C-9C02-CE49B2989C7A}" destId="{C295BFCC-0E8F-44E0-A20C-C609D622DEB0}" srcOrd="0" destOrd="0" parTransId="{2B97187F-7D60-4007-A8C2-4EDB300B983A}" sibTransId="{F9AD021E-D5AE-4BA2-B37A-50A8F8D72515}"/>
    <dgm:cxn modelId="{7D0F226D-CF87-4B49-9AB7-9752A38B358C}" srcId="{51DB657D-8F9E-4D73-A313-826FB2C9A1D6}" destId="{D78C62D1-CB2C-4F40-8BED-38EF43D8FE01}" srcOrd="3" destOrd="0" parTransId="{96F29BB5-CBBD-4E00-9358-826A39648480}" sibTransId="{258E7133-E5DD-4FF7-874E-F42950438009}"/>
    <dgm:cxn modelId="{1D4DC755-FF96-4750-AFFB-3F2DD3899FE0}" srcId="{D78C62D1-CB2C-4F40-8BED-38EF43D8FE01}" destId="{6E9593E1-B322-4101-A400-1E9B337D7922}" srcOrd="0" destOrd="0" parTransId="{B5E7D79B-D529-44A3-9088-3D953EBAF65A}" sibTransId="{D1375C70-AEC9-462C-B010-CDE1546BECEF}"/>
    <dgm:cxn modelId="{4D2152B4-1068-46FC-B3DD-7A16EC477009}" type="presOf" srcId="{03A59217-A26A-446C-9C02-CE49B2989C7A}" destId="{B0CC255E-FAB5-435D-A8F7-CEA6A7A76CEB}" srcOrd="0" destOrd="0" presId="urn:microsoft.com/office/officeart/2005/8/layout/chevron2"/>
    <dgm:cxn modelId="{B72B54BE-F315-49C3-9549-A0E6C807CF21}" type="presOf" srcId="{D78C62D1-CB2C-4F40-8BED-38EF43D8FE01}" destId="{E25E1871-DD04-44D9-A7F5-FAE7445DD94B}" srcOrd="0" destOrd="0" presId="urn:microsoft.com/office/officeart/2005/8/layout/chevron2"/>
    <dgm:cxn modelId="{9A5706BF-A92C-40DC-81D9-07C666E8CE95}" type="presOf" srcId="{FAD39073-FACA-4D78-835A-9BF47171BC0F}" destId="{901E0D5F-63EF-43F0-8080-F41268E100C5}" srcOrd="0" destOrd="0" presId="urn:microsoft.com/office/officeart/2005/8/layout/chevron2"/>
    <dgm:cxn modelId="{5B4DD0BF-80AC-4DB2-AD89-C2ADDE95DA75}" type="presOf" srcId="{2ECFFC55-A93C-4A05-9B9D-D5FD3C66B967}" destId="{E0CE94A1-1C19-4DB4-9ABB-3B7D46A39293}" srcOrd="0" destOrd="0" presId="urn:microsoft.com/office/officeart/2005/8/layout/chevron2"/>
    <dgm:cxn modelId="{E3CF42D0-3E3E-46F8-B7EE-1421C8DBA10C}" type="presParOf" srcId="{E9784FF8-57D2-44FB-ABCD-1F6BCABC69D6}" destId="{DB11733A-F020-4177-B7EC-76E07B447B37}" srcOrd="0" destOrd="0" presId="urn:microsoft.com/office/officeart/2005/8/layout/chevron2"/>
    <dgm:cxn modelId="{4AABF0B1-C2B2-4CC1-B8C3-1E67C7CD93B3}" type="presParOf" srcId="{DB11733A-F020-4177-B7EC-76E07B447B37}" destId="{B0CC255E-FAB5-435D-A8F7-CEA6A7A76CEB}" srcOrd="0" destOrd="0" presId="urn:microsoft.com/office/officeart/2005/8/layout/chevron2"/>
    <dgm:cxn modelId="{FAB04564-351A-4DC1-8896-B396B93BC77B}" type="presParOf" srcId="{DB11733A-F020-4177-B7EC-76E07B447B37}" destId="{D1B5E008-231B-4F00-BB4C-4B7F3E3F7235}" srcOrd="1" destOrd="0" presId="urn:microsoft.com/office/officeart/2005/8/layout/chevron2"/>
    <dgm:cxn modelId="{CC0BBDF8-B137-4C99-AFED-7C20DD2CECB8}" type="presParOf" srcId="{E9784FF8-57D2-44FB-ABCD-1F6BCABC69D6}" destId="{EEBC57C9-F8A7-49B8-A618-D0BAC8A5D17D}" srcOrd="1" destOrd="0" presId="urn:microsoft.com/office/officeart/2005/8/layout/chevron2"/>
    <dgm:cxn modelId="{C42D7985-1AC6-4C52-9939-72B66B399D0F}" type="presParOf" srcId="{E9784FF8-57D2-44FB-ABCD-1F6BCABC69D6}" destId="{1F519F75-D4E6-4ACF-BF63-B12B46302537}" srcOrd="2" destOrd="0" presId="urn:microsoft.com/office/officeart/2005/8/layout/chevron2"/>
    <dgm:cxn modelId="{444D5BBB-A63A-41DD-8D3E-3DB88DA48D7D}" type="presParOf" srcId="{1F519F75-D4E6-4ACF-BF63-B12B46302537}" destId="{E0CE94A1-1C19-4DB4-9ABB-3B7D46A39293}" srcOrd="0" destOrd="0" presId="urn:microsoft.com/office/officeart/2005/8/layout/chevron2"/>
    <dgm:cxn modelId="{0D4BE8CC-3481-46D2-8A87-106B547B6173}" type="presParOf" srcId="{1F519F75-D4E6-4ACF-BF63-B12B46302537}" destId="{901E0D5F-63EF-43F0-8080-F41268E100C5}" srcOrd="1" destOrd="0" presId="urn:microsoft.com/office/officeart/2005/8/layout/chevron2"/>
    <dgm:cxn modelId="{3D3CD9CF-F80C-49F1-8305-8E15B1F74CB5}" type="presParOf" srcId="{E9784FF8-57D2-44FB-ABCD-1F6BCABC69D6}" destId="{5C5F6337-442D-495C-A635-B3B63473D238}" srcOrd="3" destOrd="0" presId="urn:microsoft.com/office/officeart/2005/8/layout/chevron2"/>
    <dgm:cxn modelId="{3A4DD9A8-092B-4F0B-B430-E35970098885}" type="presParOf" srcId="{E9784FF8-57D2-44FB-ABCD-1F6BCABC69D6}" destId="{1E4E2799-4EF5-4EA2-876D-2BE9348725A2}" srcOrd="4" destOrd="0" presId="urn:microsoft.com/office/officeart/2005/8/layout/chevron2"/>
    <dgm:cxn modelId="{84080F68-DCA2-4F9C-B895-DF0CD9B49EA7}" type="presParOf" srcId="{1E4E2799-4EF5-4EA2-876D-2BE9348725A2}" destId="{69E45FB9-147E-471A-BAEF-68F618B7520B}" srcOrd="0" destOrd="0" presId="urn:microsoft.com/office/officeart/2005/8/layout/chevron2"/>
    <dgm:cxn modelId="{5C664E39-0E23-48A5-9F97-D660698DAC2C}" type="presParOf" srcId="{1E4E2799-4EF5-4EA2-876D-2BE9348725A2}" destId="{21984E15-2F91-4FD1-A21F-F86F4ECCE883}" srcOrd="1" destOrd="0" presId="urn:microsoft.com/office/officeart/2005/8/layout/chevron2"/>
    <dgm:cxn modelId="{523C7F37-A67D-4855-A501-311CB2174E11}" type="presParOf" srcId="{E9784FF8-57D2-44FB-ABCD-1F6BCABC69D6}" destId="{85E4979E-04C6-4DB3-A1BE-F8D16365E4B8}" srcOrd="5" destOrd="0" presId="urn:microsoft.com/office/officeart/2005/8/layout/chevron2"/>
    <dgm:cxn modelId="{298CBD5C-9ED7-4BA5-B88A-1FCBA34124DC}" type="presParOf" srcId="{E9784FF8-57D2-44FB-ABCD-1F6BCABC69D6}" destId="{CE9CEB8A-7947-49C1-998E-777D156FE28B}" srcOrd="6" destOrd="0" presId="urn:microsoft.com/office/officeart/2005/8/layout/chevron2"/>
    <dgm:cxn modelId="{6B785650-70E8-46E8-919C-B43F8E82B8FC}" type="presParOf" srcId="{CE9CEB8A-7947-49C1-998E-777D156FE28B}" destId="{E25E1871-DD04-44D9-A7F5-FAE7445DD94B}" srcOrd="0" destOrd="0" presId="urn:microsoft.com/office/officeart/2005/8/layout/chevron2"/>
    <dgm:cxn modelId="{3F5E6F21-2007-40DD-B69F-60FBF1E11EE5}" type="presParOf" srcId="{CE9CEB8A-7947-49C1-998E-777D156FE28B}" destId="{E23415C0-2636-498E-8F2C-AB5E3CBA4358}"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CC255E-FAB5-435D-A8F7-CEA6A7A76CEB}">
      <dsp:nvSpPr>
        <dsp:cNvPr id="0" name=""/>
        <dsp:cNvSpPr/>
      </dsp:nvSpPr>
      <dsp:spPr>
        <a:xfrm rot="5400000">
          <a:off x="-221813" y="224074"/>
          <a:ext cx="1478756" cy="1035129"/>
        </a:xfrm>
        <a:prstGeom prst="chevron">
          <a:avLst/>
        </a:prstGeom>
        <a:solidFill>
          <a:schemeClr val="accent2"/>
        </a:solidFill>
        <a:ln w="55000" cap="flat" cmpd="thickThin" algn="ctr">
          <a:solidFill>
            <a:schemeClr val="accent2">
              <a:shade val="80000"/>
              <a:hueOff val="0"/>
              <a:satOff val="0"/>
              <a:lumOff val="0"/>
              <a:alphaOff val="0"/>
            </a:schemeClr>
          </a:solidFill>
          <a:prstDash val="solid"/>
        </a:ln>
        <a:effectLst>
          <a:outerShdw blurRad="50800" dist="38100" dir="5400000" rotWithShape="0">
            <a:srgbClr val="000000">
              <a:alpha val="35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endParaRPr lang="en-US" sz="2800" kern="1200" dirty="0"/>
        </a:p>
      </dsp:txBody>
      <dsp:txXfrm rot="-5400000">
        <a:off x="1" y="519826"/>
        <a:ext cx="1035129" cy="443627"/>
      </dsp:txXfrm>
    </dsp:sp>
    <dsp:sp modelId="{D1B5E008-231B-4F00-BB4C-4B7F3E3F7235}">
      <dsp:nvSpPr>
        <dsp:cNvPr id="0" name=""/>
        <dsp:cNvSpPr/>
      </dsp:nvSpPr>
      <dsp:spPr>
        <a:xfrm rot="5400000">
          <a:off x="4151768" y="-3114378"/>
          <a:ext cx="961191" cy="7194470"/>
        </a:xfrm>
        <a:prstGeom prst="round2SameRect">
          <a:avLst/>
        </a:prstGeom>
        <a:solidFill>
          <a:schemeClr val="accent2">
            <a:alpha val="90000"/>
            <a:tint val="4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b="1" kern="1200" dirty="0">
              <a:latin typeface="Arial" pitchFamily="34" charset="0"/>
              <a:cs typeface="Arial" pitchFamily="34" charset="0"/>
            </a:rPr>
            <a:t>Oral iron therapy</a:t>
          </a:r>
        </a:p>
      </dsp:txBody>
      <dsp:txXfrm rot="-5400000">
        <a:off x="1035129" y="49182"/>
        <a:ext cx="7147549" cy="867349"/>
      </dsp:txXfrm>
    </dsp:sp>
    <dsp:sp modelId="{E0CE94A1-1C19-4DB4-9ABB-3B7D46A39293}">
      <dsp:nvSpPr>
        <dsp:cNvPr id="0" name=""/>
        <dsp:cNvSpPr/>
      </dsp:nvSpPr>
      <dsp:spPr>
        <a:xfrm rot="5400000">
          <a:off x="-221813" y="1558448"/>
          <a:ext cx="1478756" cy="1035129"/>
        </a:xfrm>
        <a:prstGeom prst="chevron">
          <a:avLst/>
        </a:prstGeom>
        <a:solidFill>
          <a:schemeClr val="accent2"/>
        </a:solidFill>
        <a:ln w="55000" cap="flat" cmpd="thickThin" algn="ctr">
          <a:solidFill>
            <a:schemeClr val="accent2">
              <a:shade val="80000"/>
              <a:hueOff val="0"/>
              <a:satOff val="0"/>
              <a:lumOff val="0"/>
              <a:alphaOff val="0"/>
            </a:schemeClr>
          </a:solidFill>
          <a:prstDash val="solid"/>
        </a:ln>
        <a:effectLst>
          <a:outerShdw blurRad="50800" dist="38100" dir="5400000" rotWithShape="0">
            <a:srgbClr val="000000">
              <a:alpha val="35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rot="-5400000">
        <a:off x="1" y="1854200"/>
        <a:ext cx="1035129" cy="443627"/>
      </dsp:txXfrm>
    </dsp:sp>
    <dsp:sp modelId="{901E0D5F-63EF-43F0-8080-F41268E100C5}">
      <dsp:nvSpPr>
        <dsp:cNvPr id="0" name=""/>
        <dsp:cNvSpPr/>
      </dsp:nvSpPr>
      <dsp:spPr>
        <a:xfrm rot="5400000">
          <a:off x="4151768" y="-1780004"/>
          <a:ext cx="961191" cy="7194470"/>
        </a:xfrm>
        <a:prstGeom prst="round2SameRect">
          <a:avLst/>
        </a:prstGeom>
        <a:solidFill>
          <a:schemeClr val="accent2">
            <a:alpha val="90000"/>
            <a:tint val="4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b="1" kern="1200" dirty="0">
              <a:latin typeface="Arial" pitchFamily="34" charset="0"/>
              <a:cs typeface="Arial" pitchFamily="34" charset="0"/>
            </a:rPr>
            <a:t>Increase in reticulocytes in 5 – 10 days</a:t>
          </a:r>
        </a:p>
      </dsp:txBody>
      <dsp:txXfrm rot="-5400000">
        <a:off x="1035129" y="1383556"/>
        <a:ext cx="7147549" cy="867349"/>
      </dsp:txXfrm>
    </dsp:sp>
    <dsp:sp modelId="{69E45FB9-147E-471A-BAEF-68F618B7520B}">
      <dsp:nvSpPr>
        <dsp:cNvPr id="0" name=""/>
        <dsp:cNvSpPr/>
      </dsp:nvSpPr>
      <dsp:spPr>
        <a:xfrm rot="5400000">
          <a:off x="-221813" y="2892822"/>
          <a:ext cx="1478756" cy="1035129"/>
        </a:xfrm>
        <a:prstGeom prst="chevron">
          <a:avLst/>
        </a:prstGeom>
        <a:solidFill>
          <a:schemeClr val="accent2"/>
        </a:solidFill>
        <a:ln w="55000" cap="flat" cmpd="thickThin" algn="ctr">
          <a:solidFill>
            <a:schemeClr val="accent2">
              <a:shade val="80000"/>
              <a:hueOff val="0"/>
              <a:satOff val="0"/>
              <a:lumOff val="0"/>
              <a:alphaOff val="0"/>
            </a:schemeClr>
          </a:solidFill>
          <a:prstDash val="solid"/>
        </a:ln>
        <a:effectLst>
          <a:outerShdw blurRad="50800" dist="38100" dir="5400000" rotWithShape="0">
            <a:srgbClr val="000000">
              <a:alpha val="35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en-US" sz="1400" kern="1200" dirty="0"/>
        </a:p>
      </dsp:txBody>
      <dsp:txXfrm rot="-5400000">
        <a:off x="1" y="3188574"/>
        <a:ext cx="1035129" cy="443627"/>
      </dsp:txXfrm>
    </dsp:sp>
    <dsp:sp modelId="{21984E15-2F91-4FD1-A21F-F86F4ECCE883}">
      <dsp:nvSpPr>
        <dsp:cNvPr id="0" name=""/>
        <dsp:cNvSpPr/>
      </dsp:nvSpPr>
      <dsp:spPr>
        <a:xfrm rot="5400000">
          <a:off x="4151768" y="-445630"/>
          <a:ext cx="961191" cy="7194470"/>
        </a:xfrm>
        <a:prstGeom prst="round2SameRect">
          <a:avLst/>
        </a:prstGeom>
        <a:solidFill>
          <a:schemeClr val="accent2">
            <a:alpha val="90000"/>
            <a:tint val="4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b="1" kern="1200" dirty="0">
              <a:latin typeface="Arial" pitchFamily="34" charset="0"/>
              <a:cs typeface="Arial" pitchFamily="34" charset="0"/>
            </a:rPr>
            <a:t>Rise in </a:t>
          </a:r>
          <a:r>
            <a:rPr lang="en-US" sz="2800" b="1" kern="1200" dirty="0" err="1">
              <a:latin typeface="Arial" pitchFamily="34" charset="0"/>
              <a:cs typeface="Arial" pitchFamily="34" charset="0"/>
            </a:rPr>
            <a:t>Hb</a:t>
          </a:r>
          <a:r>
            <a:rPr lang="en-US" sz="2800" b="1" kern="1200" dirty="0">
              <a:latin typeface="Arial" pitchFamily="34" charset="0"/>
              <a:cs typeface="Arial" pitchFamily="34" charset="0"/>
            </a:rPr>
            <a:t> at a rate of 0.8 gm/dl every 3 weeks till normal</a:t>
          </a:r>
        </a:p>
      </dsp:txBody>
      <dsp:txXfrm rot="-5400000">
        <a:off x="1035129" y="2717930"/>
        <a:ext cx="7147549" cy="867349"/>
      </dsp:txXfrm>
    </dsp:sp>
    <dsp:sp modelId="{E25E1871-DD04-44D9-A7F5-FAE7445DD94B}">
      <dsp:nvSpPr>
        <dsp:cNvPr id="0" name=""/>
        <dsp:cNvSpPr/>
      </dsp:nvSpPr>
      <dsp:spPr>
        <a:xfrm rot="5400000">
          <a:off x="-221813" y="4227195"/>
          <a:ext cx="1478756" cy="1035129"/>
        </a:xfrm>
        <a:prstGeom prst="chevron">
          <a:avLst/>
        </a:prstGeom>
        <a:solidFill>
          <a:schemeClr val="accent2"/>
        </a:solidFill>
        <a:ln w="55000" cap="flat" cmpd="thickThin" algn="ctr">
          <a:solidFill>
            <a:schemeClr val="accent2">
              <a:shade val="80000"/>
              <a:hueOff val="0"/>
              <a:satOff val="0"/>
              <a:lumOff val="0"/>
              <a:alphaOff val="0"/>
            </a:schemeClr>
          </a:solidFill>
          <a:prstDash val="solid"/>
        </a:ln>
        <a:effectLst>
          <a:outerShdw blurRad="50800" dist="38100" dir="5400000" rotWithShape="0">
            <a:srgbClr val="000000">
              <a:alpha val="35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en-US" sz="1400" kern="1200" dirty="0"/>
        </a:p>
      </dsp:txBody>
      <dsp:txXfrm rot="-5400000">
        <a:off x="1" y="4522947"/>
        <a:ext cx="1035129" cy="443627"/>
      </dsp:txXfrm>
    </dsp:sp>
    <dsp:sp modelId="{E23415C0-2636-498E-8F2C-AB5E3CBA4358}">
      <dsp:nvSpPr>
        <dsp:cNvPr id="0" name=""/>
        <dsp:cNvSpPr/>
      </dsp:nvSpPr>
      <dsp:spPr>
        <a:xfrm rot="5400000">
          <a:off x="4151768" y="884840"/>
          <a:ext cx="961191" cy="7194470"/>
        </a:xfrm>
        <a:prstGeom prst="round2SameRect">
          <a:avLst/>
        </a:prstGeom>
        <a:solidFill>
          <a:schemeClr val="accent2">
            <a:alpha val="90000"/>
            <a:tint val="4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b="1" kern="1200" dirty="0">
              <a:latin typeface="Arial" pitchFamily="34" charset="0"/>
              <a:cs typeface="Arial" pitchFamily="34" charset="0"/>
            </a:rPr>
            <a:t>If no response or incomplete response, do additional tests</a:t>
          </a:r>
        </a:p>
      </dsp:txBody>
      <dsp:txXfrm rot="-5400000">
        <a:off x="1035129" y="4048401"/>
        <a:ext cx="7147549" cy="867349"/>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1488CD-1F6A-455B-BA2A-3467B31517D9}" type="datetimeFigureOut">
              <a:rPr lang="en-US" smtClean="0"/>
              <a:pPr/>
              <a:t>2/4/2025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4829B1-4929-473D-98CC-50DE608343D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C4829B1-4929-473D-98CC-50DE608343DD}"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CC4829B1-4929-473D-98CC-50DE608343DD}" type="slidenum">
              <a:rPr lang="en-US" smtClean="0"/>
              <a:pPr/>
              <a:t>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C4829B1-4929-473D-98CC-50DE608343DD}" type="slidenum">
              <a:rPr lang="en-US" smtClean="0"/>
              <a:pPr/>
              <a:t>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C4829B1-4929-473D-98CC-50DE608343DD}" type="slidenum">
              <a:rPr lang="en-US" smtClean="0"/>
              <a:pPr/>
              <a:t>15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u="none" dirty="0">
                <a:effectLst>
                  <a:outerShdw blurRad="38100" dist="38100" dir="2700000" algn="tl">
                    <a:srgbClr val="000000">
                      <a:alpha val="43137"/>
                    </a:srgbClr>
                  </a:outerShdw>
                </a:effectLst>
              </a:rPr>
              <a:t>Anaphylaxis which can include difficulty breathing, itching, and rash</a:t>
            </a:r>
          </a:p>
          <a:p>
            <a:endParaRPr lang="en-US" dirty="0"/>
          </a:p>
        </p:txBody>
      </p:sp>
      <p:sp>
        <p:nvSpPr>
          <p:cNvPr id="4" name="Slide Number Placeholder 3"/>
          <p:cNvSpPr>
            <a:spLocks noGrp="1"/>
          </p:cNvSpPr>
          <p:nvPr>
            <p:ph type="sldNum" sz="quarter" idx="10"/>
          </p:nvPr>
        </p:nvSpPr>
        <p:spPr/>
        <p:txBody>
          <a:bodyPr/>
          <a:lstStyle/>
          <a:p>
            <a:fld id="{CC4829B1-4929-473D-98CC-50DE608343DD}" type="slidenum">
              <a:rPr lang="en-US" smtClean="0"/>
              <a:pPr/>
              <a:t>16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Sickle cell disease is a group of </a:t>
            </a:r>
            <a:r>
              <a:rPr lang="en-US" dirty="0" err="1"/>
              <a:t>autosomal</a:t>
            </a:r>
            <a:r>
              <a:rPr lang="en-US" dirty="0"/>
              <a:t> recessive disorders that result</a:t>
            </a:r>
          </a:p>
          <a:p>
            <a:r>
              <a:rPr lang="en-US" dirty="0"/>
              <a:t>from a single nucleotide substitution of thymine for adenine converting a</a:t>
            </a:r>
          </a:p>
          <a:p>
            <a:r>
              <a:rPr lang="en-US" dirty="0" err="1"/>
              <a:t>glutamic</a:t>
            </a:r>
            <a:r>
              <a:rPr lang="en-US" dirty="0"/>
              <a:t> acid </a:t>
            </a:r>
            <a:r>
              <a:rPr lang="en-US" dirty="0" err="1"/>
              <a:t>codon</a:t>
            </a:r>
            <a:r>
              <a:rPr lang="en-US" dirty="0"/>
              <a:t> for a </a:t>
            </a:r>
            <a:r>
              <a:rPr lang="en-US" dirty="0" err="1"/>
              <a:t>valine</a:t>
            </a:r>
            <a:r>
              <a:rPr lang="en-US" dirty="0"/>
              <a:t> </a:t>
            </a:r>
            <a:r>
              <a:rPr lang="en-US" dirty="0" err="1"/>
              <a:t>codon</a:t>
            </a:r>
            <a:r>
              <a:rPr lang="en-US" dirty="0"/>
              <a:t> in the beta-</a:t>
            </a:r>
            <a:r>
              <a:rPr lang="en-US" dirty="0" err="1"/>
              <a:t>globin</a:t>
            </a:r>
            <a:r>
              <a:rPr lang="en-US" dirty="0"/>
              <a:t> polypeptide</a:t>
            </a:r>
          </a:p>
          <a:p>
            <a:r>
              <a:rPr lang="en-US" dirty="0"/>
              <a:t>encoded by the HBB gene on chromosome 11.</a:t>
            </a:r>
          </a:p>
        </p:txBody>
      </p:sp>
      <p:sp>
        <p:nvSpPr>
          <p:cNvPr id="4" name="Slide Number Placeholder 3"/>
          <p:cNvSpPr>
            <a:spLocks noGrp="1"/>
          </p:cNvSpPr>
          <p:nvPr>
            <p:ph type="sldNum" sz="quarter" idx="10"/>
          </p:nvPr>
        </p:nvSpPr>
        <p:spPr/>
        <p:txBody>
          <a:bodyPr/>
          <a:lstStyle/>
          <a:p>
            <a:fld id="{CC4829B1-4929-473D-98CC-50DE608343DD}" type="slidenum">
              <a:rPr lang="en-US" smtClean="0"/>
              <a:pPr/>
              <a:t>24</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DMPA:</a:t>
            </a:r>
            <a:r>
              <a:rPr lang="en-US" baseline="0" dirty="0"/>
              <a:t> depot </a:t>
            </a:r>
            <a:r>
              <a:rPr lang="en-US" baseline="0" dirty="0" err="1"/>
              <a:t>medroxyprogesterone</a:t>
            </a:r>
            <a:r>
              <a:rPr lang="en-US" baseline="0"/>
              <a:t> acetate</a:t>
            </a:r>
            <a:endParaRPr lang="en-US"/>
          </a:p>
        </p:txBody>
      </p:sp>
      <p:sp>
        <p:nvSpPr>
          <p:cNvPr id="4" name="Slide Number Placeholder 3"/>
          <p:cNvSpPr>
            <a:spLocks noGrp="1"/>
          </p:cNvSpPr>
          <p:nvPr>
            <p:ph type="sldNum" sz="quarter" idx="10"/>
          </p:nvPr>
        </p:nvSpPr>
        <p:spPr/>
        <p:txBody>
          <a:bodyPr/>
          <a:lstStyle/>
          <a:p>
            <a:fld id="{CC4829B1-4929-473D-98CC-50DE608343DD}" type="slidenum">
              <a:rPr lang="en-US" smtClean="0"/>
              <a:pPr/>
              <a:t>36</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C4829B1-4929-473D-98CC-50DE608343DD}" type="slidenum">
              <a:rPr lang="en-US" smtClean="0"/>
              <a:pPr/>
              <a:t>37</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C4829B1-4929-473D-98CC-50DE608343DD}" type="slidenum">
              <a:rPr lang="en-US" smtClean="0"/>
              <a:pPr/>
              <a:t>38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615D67C-9047-4DFB-92EE-F58204414961}" type="datetimeFigureOut">
              <a:rPr lang="ar-JO" smtClean="0"/>
              <a:pPr/>
              <a:t>06/08/1446</a:t>
            </a:fld>
            <a:endParaRPr lang="ar-JO"/>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ar-JO"/>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D0A71E7-C477-44EE-967E-A042A40520D0}" type="slidenum">
              <a:rPr lang="ar-JO" smtClean="0"/>
              <a:pPr/>
              <a:t>‹#›</a:t>
            </a:fld>
            <a:endParaRPr lang="ar-J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615D67C-9047-4DFB-92EE-F58204414961}" type="datetimeFigureOut">
              <a:rPr lang="ar-JO" smtClean="0"/>
              <a:pPr/>
              <a:t>06/08/1446</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DD0A71E7-C477-44EE-967E-A042A40520D0}" type="slidenum">
              <a:rPr lang="ar-JO" smtClean="0"/>
              <a:pPr/>
              <a:t>‹#›</a:t>
            </a:fld>
            <a:endParaRPr lang="ar-J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615D67C-9047-4DFB-92EE-F58204414961}" type="datetimeFigureOut">
              <a:rPr lang="ar-JO" smtClean="0"/>
              <a:pPr/>
              <a:t>06/08/1446</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DD0A71E7-C477-44EE-967E-A042A40520D0}" type="slidenum">
              <a:rPr lang="ar-JO" smtClean="0"/>
              <a:pPr/>
              <a:t>‹#›</a:t>
            </a:fld>
            <a:endParaRPr lang="ar-J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615D67C-9047-4DFB-92EE-F58204414961}" type="datetimeFigureOut">
              <a:rPr lang="ar-JO" smtClean="0"/>
              <a:pPr/>
              <a:t>06/08/1446</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DD0A71E7-C477-44EE-967E-A042A40520D0}" type="slidenum">
              <a:rPr lang="ar-JO" smtClean="0"/>
              <a:pPr/>
              <a:t>‹#›</a:t>
            </a:fld>
            <a:endParaRPr lang="ar-JO"/>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615D67C-9047-4DFB-92EE-F58204414961}" type="datetimeFigureOut">
              <a:rPr lang="ar-JO" smtClean="0"/>
              <a:pPr/>
              <a:t>06/08/1446</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DD0A71E7-C477-44EE-967E-A042A40520D0}" type="slidenum">
              <a:rPr lang="ar-JO" smtClean="0"/>
              <a:pPr/>
              <a:t>‹#›</a:t>
            </a:fld>
            <a:endParaRPr lang="ar-JO"/>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615D67C-9047-4DFB-92EE-F58204414961}" type="datetimeFigureOut">
              <a:rPr lang="ar-JO" smtClean="0"/>
              <a:pPr/>
              <a:t>06/08/1446</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DD0A71E7-C477-44EE-967E-A042A40520D0}" type="slidenum">
              <a:rPr lang="ar-JO" smtClean="0"/>
              <a:pPr/>
              <a:t>‹#›</a:t>
            </a:fld>
            <a:endParaRPr lang="ar-JO"/>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615D67C-9047-4DFB-92EE-F58204414961}" type="datetimeFigureOut">
              <a:rPr lang="ar-JO" smtClean="0"/>
              <a:pPr/>
              <a:t>06/08/1446</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DD0A71E7-C477-44EE-967E-A042A40520D0}" type="slidenum">
              <a:rPr lang="ar-JO" smtClean="0"/>
              <a:pPr/>
              <a:t>‹#›</a:t>
            </a:fld>
            <a:endParaRPr lang="ar-JO"/>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615D67C-9047-4DFB-92EE-F58204414961}" type="datetimeFigureOut">
              <a:rPr lang="ar-JO" smtClean="0"/>
              <a:pPr/>
              <a:t>06/08/1446</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DD0A71E7-C477-44EE-967E-A042A40520D0}" type="slidenum">
              <a:rPr lang="ar-JO" smtClean="0"/>
              <a:pPr/>
              <a:t>‹#›</a:t>
            </a:fld>
            <a:endParaRPr lang="ar-JO"/>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15D67C-9047-4DFB-92EE-F58204414961}" type="datetimeFigureOut">
              <a:rPr lang="ar-JO" smtClean="0"/>
              <a:pPr/>
              <a:t>06/08/1446</a:t>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DD0A71E7-C477-44EE-967E-A042A40520D0}" type="slidenum">
              <a:rPr lang="ar-JO" smtClean="0"/>
              <a:pPr/>
              <a:t>‹#›</a:t>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F615D67C-9047-4DFB-92EE-F58204414961}" type="datetimeFigureOut">
              <a:rPr lang="ar-JO" smtClean="0"/>
              <a:pPr/>
              <a:t>06/08/1446</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DD0A71E7-C477-44EE-967E-A042A40520D0}" type="slidenum">
              <a:rPr lang="ar-JO" smtClean="0"/>
              <a:pPr/>
              <a:t>‹#›</a:t>
            </a:fld>
            <a:endParaRPr lang="ar-JO"/>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615D67C-9047-4DFB-92EE-F58204414961}" type="datetimeFigureOut">
              <a:rPr lang="ar-JO" smtClean="0"/>
              <a:pPr/>
              <a:t>06/08/1446</a:t>
            </a:fld>
            <a:endParaRPr lang="ar-JO"/>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JO"/>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D0A71E7-C477-44EE-967E-A042A40520D0}" type="slidenum">
              <a:rPr lang="ar-JO" smtClean="0"/>
              <a:pPr/>
              <a:t>‹#›</a:t>
            </a:fld>
            <a:endParaRPr lang="ar-JO"/>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615D67C-9047-4DFB-92EE-F58204414961}" type="datetimeFigureOut">
              <a:rPr lang="ar-JO" smtClean="0"/>
              <a:pPr/>
              <a:t>06/08/1446</a:t>
            </a:fld>
            <a:endParaRPr lang="ar-JO"/>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JO"/>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D0A71E7-C477-44EE-967E-A042A40520D0}" type="slidenum">
              <a:rPr lang="ar-JO" smtClean="0"/>
              <a:pPr/>
              <a:t>‹#›</a:t>
            </a:fld>
            <a:endParaRPr lang="ar-JO"/>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google.jo/url?sa=i&amp;rct=j&amp;q=&amp;esrc=s&amp;source=images&amp;cd=&amp;cad=rja&amp;uact=8&amp;ved=0ahUKEwjaufCB3vfJAhWFVxoKHd4EDyIQjRwIBw&amp;url=https://www.mutah.edu.jo/National-sec/index.htm&amp;psig=AFQjCNF9gqZMCJ2L1WCSX58F8SAdyG2nUw&amp;ust=1451157741830854" TargetMode="Externa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28600" y="3733800"/>
            <a:ext cx="8610600" cy="1829761"/>
          </a:xfrm>
        </p:spPr>
        <p:txBody>
          <a:bodyPr>
            <a:normAutofit fontScale="90000"/>
          </a:bodyPr>
          <a:lstStyle/>
          <a:p>
            <a:pPr algn="l"/>
            <a:r>
              <a:rPr lang="en-US" sz="3100" dirty="0">
                <a:solidFill>
                  <a:schemeClr val="tx1"/>
                </a:solidFill>
                <a:effectLst/>
                <a:latin typeface="Times New Roman" pitchFamily="18" charset="0"/>
                <a:cs typeface="Times New Roman" pitchFamily="18" charset="0"/>
              </a:rPr>
              <a:t>A 26-year-old G4P3 (All by vaginal deliveries at term) patient at 31 weeks of gestation. Her last delivery was 18 months ago and the delivery was complicated by post partum hemorrhage requiring 4 units of blood transfusion. </a:t>
            </a:r>
            <a:br>
              <a:rPr lang="en-US" sz="3100" dirty="0">
                <a:solidFill>
                  <a:schemeClr val="tx1"/>
                </a:solidFill>
                <a:effectLst/>
                <a:latin typeface="Times New Roman" pitchFamily="18" charset="0"/>
                <a:cs typeface="Times New Roman" pitchFamily="18" charset="0"/>
              </a:rPr>
            </a:br>
            <a:r>
              <a:rPr lang="en-US" sz="3100" dirty="0">
                <a:solidFill>
                  <a:schemeClr val="tx1"/>
                </a:solidFill>
                <a:effectLst/>
                <a:latin typeface="Times New Roman" pitchFamily="18" charset="0"/>
                <a:cs typeface="Times New Roman" pitchFamily="18" charset="0"/>
              </a:rPr>
              <a:t>This pregnancy has been uncomplicated to date, with normal booking blood tests, normal 11-14 weeks ultrasound and normal anomaly scan. </a:t>
            </a:r>
            <a:br>
              <a:rPr lang="en-US" sz="3100" dirty="0">
                <a:solidFill>
                  <a:schemeClr val="tx1"/>
                </a:solidFill>
                <a:effectLst/>
                <a:latin typeface="Times New Roman" pitchFamily="18" charset="0"/>
                <a:cs typeface="Times New Roman" pitchFamily="18" charset="0"/>
              </a:rPr>
            </a:br>
            <a:r>
              <a:rPr lang="en-US" sz="3100" dirty="0">
                <a:solidFill>
                  <a:schemeClr val="tx1"/>
                </a:solidFill>
                <a:effectLst/>
                <a:latin typeface="Times New Roman" pitchFamily="18" charset="0"/>
                <a:cs typeface="Times New Roman" pitchFamily="18" charset="0"/>
              </a:rPr>
              <a:t>She feels generally tired and attributes this to caring for her three children. She reports good fetal movements</a:t>
            </a:r>
            <a:r>
              <a:rPr lang="en-US" sz="2800" dirty="0">
                <a:solidFill>
                  <a:schemeClr val="tx1"/>
                </a:solidFill>
                <a:effectLst/>
                <a:latin typeface="Times New Roman" pitchFamily="18" charset="0"/>
                <a:cs typeface="Times New Roman" pitchFamily="18" charset="0"/>
              </a:rPr>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7620000" cy="1143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solidFill>
                  <a:schemeClr val="tx2"/>
                </a:solidFill>
                <a:uLnTx/>
                <a:uFillTx/>
                <a:latin typeface="Arial" pitchFamily="34" charset="0"/>
                <a:ea typeface="+mj-ea"/>
                <a:cs typeface="Arial" pitchFamily="34" charset="0"/>
              </a:rPr>
              <a:t>Lab test </a:t>
            </a:r>
          </a:p>
        </p:txBody>
      </p:sp>
      <p:sp>
        <p:nvSpPr>
          <p:cNvPr id="3" name="Content Placeholder 2"/>
          <p:cNvSpPr txBox="1">
            <a:spLocks/>
          </p:cNvSpPr>
          <p:nvPr/>
        </p:nvSpPr>
        <p:spPr>
          <a:xfrm>
            <a:off x="457200" y="1600200"/>
            <a:ext cx="7620000" cy="4800600"/>
          </a:xfrm>
          <a:prstGeom prst="rect">
            <a:avLst/>
          </a:prstGeom>
        </p:spPr>
        <p:txBody>
          <a:bodyPr/>
          <a:lstStyle/>
          <a:p>
            <a:pPr marL="137160" marR="0" lvl="0" indent="0" algn="l"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n-US" sz="2700" b="0" i="0" u="none" strike="noStrike" kern="1200" cap="none" spc="0" normalizeH="0" baseline="0" noProof="0" dirty="0">
                <a:ln>
                  <a:noFill/>
                </a:ln>
                <a:solidFill>
                  <a:schemeClr val="tx1"/>
                </a:solidFill>
                <a:effectLst/>
                <a:uLnTx/>
                <a:uFillTx/>
                <a:latin typeface="+mn-lt"/>
                <a:ea typeface="+mn-ea"/>
                <a:cs typeface="+mn-cs"/>
              </a:rPr>
              <a:t> </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700" b="0" i="0" u="none" strike="noStrike" kern="1200" cap="none" spc="0" normalizeH="0" baseline="0" noProof="0" dirty="0">
                <a:ln>
                  <a:noFill/>
                </a:ln>
                <a:solidFill>
                  <a:schemeClr val="tx1"/>
                </a:solidFill>
                <a:effectLst/>
                <a:uLnTx/>
                <a:uFillTx/>
                <a:latin typeface="Arial" pitchFamily="34" charset="0"/>
                <a:cs typeface="Arial" pitchFamily="34" charset="0"/>
              </a:rPr>
              <a:t>Parameters </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700" b="0" i="0" u="none" strike="noStrike" kern="1200" cap="none" spc="0" normalizeH="0" baseline="0" noProof="0" dirty="0">
                <a:ln>
                  <a:noFill/>
                </a:ln>
                <a:solidFill>
                  <a:schemeClr val="tx1"/>
                </a:solidFill>
                <a:effectLst/>
                <a:uLnTx/>
                <a:uFillTx/>
                <a:latin typeface="Arial" pitchFamily="34" charset="0"/>
                <a:cs typeface="Arial" pitchFamily="34" charset="0"/>
              </a:rPr>
              <a:t>↓ </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700" b="0" i="0" u="none" strike="noStrike" kern="1200" cap="none" spc="0" normalizeH="0" baseline="0" noProof="0" dirty="0" err="1">
                <a:ln>
                  <a:noFill/>
                </a:ln>
                <a:solidFill>
                  <a:schemeClr val="tx1"/>
                </a:solidFill>
                <a:effectLst/>
                <a:uLnTx/>
                <a:uFillTx/>
                <a:latin typeface="Arial" pitchFamily="34" charset="0"/>
                <a:cs typeface="Arial" pitchFamily="34" charset="0"/>
              </a:rPr>
              <a:t>ferritin</a:t>
            </a:r>
            <a:r>
              <a:rPr kumimoji="0" lang="en-US" sz="2700" b="0" i="0" u="none" strike="noStrike" kern="1200" cap="none" spc="0" normalizeH="0" baseline="0" noProof="0" dirty="0">
                <a:ln>
                  <a:noFill/>
                </a:ln>
                <a:solidFill>
                  <a:schemeClr val="tx1"/>
                </a:solidFill>
                <a:effectLst/>
                <a:uLnTx/>
                <a:uFillTx/>
                <a:latin typeface="Arial" pitchFamily="34" charset="0"/>
                <a:cs typeface="Arial" pitchFamily="34" charset="0"/>
              </a:rPr>
              <a:t>, hemoglobin, mean corpuscular volume, mean corpuscular hemoglobin </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700" b="0" i="0" u="none" strike="noStrike" kern="1200" cap="none" spc="0" normalizeH="0" baseline="0" noProof="0" dirty="0">
                <a:ln>
                  <a:noFill/>
                </a:ln>
                <a:solidFill>
                  <a:schemeClr val="tx1"/>
                </a:solidFill>
                <a:effectLst/>
                <a:uLnTx/>
                <a:uFillTx/>
                <a:latin typeface="Arial" pitchFamily="34" charset="0"/>
                <a:cs typeface="Arial" pitchFamily="34" charset="0"/>
              </a:rPr>
              <a:t>↑ </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700" b="0" i="0" u="none" strike="noStrike" kern="1200" cap="none" spc="0" normalizeH="0" baseline="0" noProof="0" dirty="0">
                <a:ln>
                  <a:noFill/>
                </a:ln>
                <a:solidFill>
                  <a:schemeClr val="tx1"/>
                </a:solidFill>
                <a:effectLst/>
                <a:uLnTx/>
                <a:uFillTx/>
                <a:latin typeface="Arial" pitchFamily="34" charset="0"/>
                <a:cs typeface="Arial" pitchFamily="34" charset="0"/>
              </a:rPr>
              <a:t>total iron-binding capacity, </a:t>
            </a:r>
            <a:r>
              <a:rPr kumimoji="0" lang="en-US" sz="2700" b="0" i="0" u="none" strike="noStrike" kern="1200" cap="none" spc="0" normalizeH="0" baseline="0" noProof="0" dirty="0" err="1">
                <a:ln>
                  <a:noFill/>
                </a:ln>
                <a:solidFill>
                  <a:schemeClr val="tx1"/>
                </a:solidFill>
                <a:effectLst/>
                <a:uLnTx/>
                <a:uFillTx/>
                <a:latin typeface="Arial" pitchFamily="34" charset="0"/>
                <a:cs typeface="Arial" pitchFamily="34" charset="0"/>
              </a:rPr>
              <a:t>transferrin</a:t>
            </a:r>
            <a:r>
              <a:rPr kumimoji="0" lang="en-US" sz="2700" b="0" i="0" u="none" strike="noStrike" kern="1200" cap="none" spc="0" normalizeH="0" baseline="0" noProof="0" dirty="0">
                <a:ln>
                  <a:noFill/>
                </a:ln>
                <a:solidFill>
                  <a:schemeClr val="tx1"/>
                </a:solidFill>
                <a:effectLst/>
                <a:uLnTx/>
                <a:uFillTx/>
                <a:latin typeface="Arial" pitchFamily="34" charset="0"/>
                <a:cs typeface="Arial" pitchFamily="34" charset="0"/>
              </a:rPr>
              <a:t>, red blood cell distribution width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946"/>
            <a:ext cx="9144000" cy="3477875"/>
          </a:xfrm>
          <a:prstGeom prst="rect">
            <a:avLst/>
          </a:prstGeom>
          <a:noFill/>
        </p:spPr>
        <p:txBody>
          <a:bodyPr wrap="square" rtlCol="1">
            <a:spAutoFit/>
          </a:bodyPr>
          <a:lstStyle/>
          <a:p>
            <a:pPr algn="l" rtl="0"/>
            <a:endParaRPr lang="en-US" sz="2800" b="1" dirty="0"/>
          </a:p>
          <a:p>
            <a:pPr algn="l" rtl="0"/>
            <a:endParaRPr lang="en-US" sz="2800" b="1" dirty="0"/>
          </a:p>
          <a:p>
            <a:pPr algn="l" rtl="0"/>
            <a:endParaRPr lang="en-US" sz="2800" b="1" dirty="0"/>
          </a:p>
          <a:p>
            <a:pPr algn="l" rtl="0"/>
            <a:r>
              <a:rPr lang="en-US" b="1" dirty="0">
                <a:solidFill>
                  <a:srgbClr val="0070C0"/>
                </a:solidFill>
                <a:latin typeface="Arial" pitchFamily="34" charset="0"/>
                <a:cs typeface="Arial" pitchFamily="34" charset="0"/>
              </a:rPr>
              <a:t>●</a:t>
            </a:r>
            <a:r>
              <a:rPr lang="en-US" sz="2800" b="1" dirty="0">
                <a:solidFill>
                  <a:srgbClr val="0070C0"/>
                </a:solidFill>
                <a:latin typeface="Arial" pitchFamily="34" charset="0"/>
                <a:cs typeface="Arial" pitchFamily="34" charset="0"/>
              </a:rPr>
              <a:t> Treatment</a:t>
            </a:r>
          </a:p>
          <a:p>
            <a:pPr algn="l" rtl="0"/>
            <a:r>
              <a:rPr lang="en-US" b="1" dirty="0">
                <a:latin typeface="Arial" pitchFamily="34" charset="0"/>
                <a:cs typeface="Arial" pitchFamily="34" charset="0"/>
              </a:rPr>
              <a:t> </a:t>
            </a:r>
          </a:p>
          <a:p>
            <a:pPr algn="l" rtl="0"/>
            <a:r>
              <a:rPr lang="en-US" b="1" dirty="0">
                <a:latin typeface="Arial" pitchFamily="34" charset="0"/>
                <a:cs typeface="Arial" pitchFamily="34" charset="0"/>
              </a:rPr>
              <a:t>                    </a:t>
            </a:r>
            <a:r>
              <a:rPr lang="en-US" b="1" u="sng" dirty="0">
                <a:latin typeface="Arial" pitchFamily="34" charset="0"/>
                <a:cs typeface="Arial" pitchFamily="34" charset="0"/>
              </a:rPr>
              <a:t>Oral iron</a:t>
            </a:r>
          </a:p>
          <a:p>
            <a:pPr algn="l" rtl="0"/>
            <a:endParaRPr lang="en-US" b="1" dirty="0">
              <a:latin typeface="Arial" pitchFamily="34" charset="0"/>
              <a:cs typeface="Arial" pitchFamily="34" charset="0"/>
            </a:endParaRPr>
          </a:p>
          <a:p>
            <a:pPr algn="l" rtl="0"/>
            <a:r>
              <a:rPr lang="en-US" b="1" dirty="0">
                <a:latin typeface="Arial" pitchFamily="34" charset="0"/>
                <a:cs typeface="Arial" pitchFamily="34" charset="0"/>
              </a:rPr>
              <a:t>                    </a:t>
            </a:r>
            <a:r>
              <a:rPr lang="en-US" b="1" u="sng" dirty="0">
                <a:latin typeface="Arial" pitchFamily="34" charset="0"/>
                <a:cs typeface="Arial" pitchFamily="34" charset="0"/>
              </a:rPr>
              <a:t>Parenteral iron (IM &amp; IV )</a:t>
            </a:r>
          </a:p>
          <a:p>
            <a:pPr algn="l" rtl="0"/>
            <a:endParaRPr lang="en-US" b="1" dirty="0">
              <a:latin typeface="Arial" pitchFamily="34" charset="0"/>
              <a:cs typeface="Arial" pitchFamily="34" charset="0"/>
            </a:endParaRPr>
          </a:p>
          <a:p>
            <a:pPr algn="l" rtl="0"/>
            <a:r>
              <a:rPr lang="en-US" b="1" dirty="0">
                <a:latin typeface="Arial" pitchFamily="34" charset="0"/>
                <a:cs typeface="Arial" pitchFamily="34" charset="0"/>
              </a:rPr>
              <a:t>                    </a:t>
            </a:r>
            <a:r>
              <a:rPr lang="en-US" b="1" u="sng" dirty="0">
                <a:latin typeface="Arial" pitchFamily="34" charset="0"/>
                <a:cs typeface="Arial" pitchFamily="34" charset="0"/>
              </a:rPr>
              <a:t>Blood transfusion</a:t>
            </a:r>
          </a:p>
        </p:txBody>
      </p:sp>
    </p:spTree>
    <p:extLst>
      <p:ext uri="{BB962C8B-B14F-4D97-AF65-F5344CB8AC3E}">
        <p14:creationId xmlns:p14="http://schemas.microsoft.com/office/powerpoint/2010/main" val="1600696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Diagram&#10;&#10;Description automatically generated">
            <a:extLst>
              <a:ext uri="{FF2B5EF4-FFF2-40B4-BE49-F238E27FC236}">
                <a16:creationId xmlns:a16="http://schemas.microsoft.com/office/drawing/2014/main" id="{5435AEAD-3685-4ACF-B11E-81E48B24947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4312"/>
          <a:stretch/>
        </p:blipFill>
        <p:spPr>
          <a:xfrm>
            <a:off x="1447800" y="380999"/>
            <a:ext cx="6109252" cy="6477001"/>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816977"/>
          </a:xfrm>
          <a:prstGeom prst="rect">
            <a:avLst/>
          </a:prstGeom>
        </p:spPr>
        <p:txBody>
          <a:bodyPr wrap="square">
            <a:spAutoFit/>
          </a:bodyPr>
          <a:lstStyle/>
          <a:p>
            <a:pPr algn="l" rtl="0"/>
            <a:endParaRPr lang="en-US" sz="2800" b="1" dirty="0"/>
          </a:p>
          <a:p>
            <a:pPr algn="l" rtl="0"/>
            <a:r>
              <a:rPr lang="en-US" sz="2800" b="1" dirty="0">
                <a:solidFill>
                  <a:srgbClr val="0070C0"/>
                </a:solidFill>
                <a:latin typeface="Arial" pitchFamily="34" charset="0"/>
                <a:cs typeface="Arial" pitchFamily="34" charset="0"/>
              </a:rPr>
              <a:t>Oral iron </a:t>
            </a:r>
          </a:p>
          <a:p>
            <a:pPr algn="l" rtl="0"/>
            <a:endParaRPr lang="en-US" sz="2800" b="1" dirty="0">
              <a:solidFill>
                <a:srgbClr val="0070C0"/>
              </a:solidFill>
              <a:latin typeface="Arial" pitchFamily="34" charset="0"/>
              <a:cs typeface="Arial" pitchFamily="34" charset="0"/>
            </a:endParaRPr>
          </a:p>
          <a:p>
            <a:pPr algn="l" rtl="0"/>
            <a:r>
              <a:rPr lang="en-US" dirty="0">
                <a:latin typeface="Arial" pitchFamily="34" charset="0"/>
                <a:cs typeface="Arial" pitchFamily="34" charset="0"/>
              </a:rPr>
              <a:t>▪ If there is enough time, oral iron is </a:t>
            </a:r>
            <a:r>
              <a:rPr lang="en-US" b="1" dirty="0">
                <a:solidFill>
                  <a:srgbClr val="FF0000"/>
                </a:solidFill>
                <a:latin typeface="Arial" pitchFamily="34" charset="0"/>
                <a:cs typeface="Arial" pitchFamily="34" charset="0"/>
              </a:rPr>
              <a:t>the first line treatment </a:t>
            </a:r>
            <a:r>
              <a:rPr lang="en-US" dirty="0">
                <a:latin typeface="Arial" pitchFamily="34" charset="0"/>
                <a:cs typeface="Arial" pitchFamily="34" charset="0"/>
              </a:rPr>
              <a:t>(ferrous salts = elemental </a:t>
            </a:r>
          </a:p>
          <a:p>
            <a:pPr algn="l" rtl="0"/>
            <a:r>
              <a:rPr lang="en-US" dirty="0">
                <a:latin typeface="Arial" pitchFamily="34" charset="0"/>
                <a:cs typeface="Arial" pitchFamily="34" charset="0"/>
              </a:rPr>
              <a:t>   iron).</a:t>
            </a:r>
          </a:p>
          <a:p>
            <a:pPr algn="l" rtl="0"/>
            <a:r>
              <a:rPr lang="en-US" dirty="0">
                <a:latin typeface="Arial" pitchFamily="34" charset="0"/>
                <a:cs typeface="Arial" pitchFamily="34" charset="0"/>
              </a:rPr>
              <a:t>▪ The recommended dose is </a:t>
            </a:r>
            <a:r>
              <a:rPr lang="en-US" b="1" u="sng" dirty="0">
                <a:solidFill>
                  <a:srgbClr val="FF0000"/>
                </a:solidFill>
                <a:latin typeface="Arial" pitchFamily="34" charset="0"/>
                <a:cs typeface="Arial" pitchFamily="34" charset="0"/>
              </a:rPr>
              <a:t>120-240 mg of elemental iron per day</a:t>
            </a:r>
            <a:r>
              <a:rPr lang="en-US" dirty="0">
                <a:latin typeface="Arial" pitchFamily="34" charset="0"/>
                <a:cs typeface="Arial" pitchFamily="34" charset="0"/>
              </a:rPr>
              <a:t>.</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 </a:t>
            </a:r>
            <a:r>
              <a:rPr lang="en-US" b="1" u="sng" dirty="0">
                <a:latin typeface="Arial" pitchFamily="34" charset="0"/>
                <a:cs typeface="Arial" pitchFamily="34" charset="0"/>
              </a:rPr>
              <a:t>Side effects </a:t>
            </a:r>
            <a:r>
              <a:rPr lang="en-US" dirty="0">
                <a:latin typeface="Arial" pitchFamily="34" charset="0"/>
                <a:cs typeface="Arial" pitchFamily="34" charset="0"/>
              </a:rPr>
              <a:t>of oral iron are related to the amount of elemental iron contained. </a:t>
            </a:r>
          </a:p>
          <a:p>
            <a:pPr algn="l" rtl="0"/>
            <a:r>
              <a:rPr lang="en-US" dirty="0">
                <a:latin typeface="Arial" pitchFamily="34" charset="0"/>
                <a:cs typeface="Arial" pitchFamily="34" charset="0"/>
              </a:rPr>
              <a:t>                         There is  a 40 % risk of side effects with oral iron preparations, mainly </a:t>
            </a:r>
          </a:p>
          <a:p>
            <a:pPr algn="l" rtl="0"/>
            <a:r>
              <a:rPr lang="en-US" dirty="0">
                <a:latin typeface="Arial" pitchFamily="34" charset="0"/>
                <a:cs typeface="Arial" pitchFamily="34" charset="0"/>
              </a:rPr>
              <a:t>                          gastrointestinal , and this can have a direct effect on tolerance and </a:t>
            </a:r>
          </a:p>
          <a:p>
            <a:pPr algn="l" rtl="0"/>
            <a:r>
              <a:rPr lang="en-US" dirty="0">
                <a:latin typeface="Arial" pitchFamily="34" charset="0"/>
                <a:cs typeface="Arial" pitchFamily="34" charset="0"/>
              </a:rPr>
              <a:t>                         compliance.</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 </a:t>
            </a:r>
            <a:r>
              <a:rPr lang="en-US" u="sng" dirty="0">
                <a:latin typeface="Arial" pitchFamily="34" charset="0"/>
                <a:cs typeface="Arial" pitchFamily="34" charset="0"/>
              </a:rPr>
              <a:t>Vitamin C</a:t>
            </a:r>
            <a:r>
              <a:rPr lang="en-US" dirty="0">
                <a:latin typeface="Arial" pitchFamily="34" charset="0"/>
                <a:cs typeface="Arial" pitchFamily="34" charset="0"/>
              </a:rPr>
              <a:t> taken simultaneously aids absorption, hence common advice to take iron </a:t>
            </a:r>
          </a:p>
          <a:p>
            <a:pPr algn="l" rtl="0"/>
            <a:r>
              <a:rPr lang="en-US" dirty="0">
                <a:latin typeface="Arial" pitchFamily="34" charset="0"/>
                <a:cs typeface="Arial" pitchFamily="34" charset="0"/>
              </a:rPr>
              <a:t>   with fresh orange juice.</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 </a:t>
            </a:r>
            <a:r>
              <a:rPr lang="en-US" u="sng" dirty="0">
                <a:latin typeface="Arial" pitchFamily="34" charset="0"/>
                <a:cs typeface="Arial" pitchFamily="34" charset="0"/>
              </a:rPr>
              <a:t>Avoid</a:t>
            </a:r>
            <a:r>
              <a:rPr lang="en-US" dirty="0">
                <a:latin typeface="Arial" pitchFamily="34" charset="0"/>
                <a:cs typeface="Arial" pitchFamily="34" charset="0"/>
              </a:rPr>
              <a:t> consuming tea and coffee during or shortly after medication, preferably  taken</a:t>
            </a:r>
          </a:p>
          <a:p>
            <a:pPr algn="l" rtl="0"/>
            <a:r>
              <a:rPr lang="en-US" dirty="0">
                <a:latin typeface="Arial" pitchFamily="34" charset="0"/>
                <a:cs typeface="Arial" pitchFamily="34" charset="0"/>
              </a:rPr>
              <a:t>  on an empty stomach one hour before meals. Iron should be given two hours before, </a:t>
            </a:r>
          </a:p>
          <a:p>
            <a:pPr algn="l" rtl="0"/>
            <a:r>
              <a:rPr lang="en-US" dirty="0">
                <a:latin typeface="Arial" pitchFamily="34" charset="0"/>
                <a:cs typeface="Arial" pitchFamily="34" charset="0"/>
              </a:rPr>
              <a:t>   or four hours after, ingestion of antacids.</a:t>
            </a:r>
          </a:p>
          <a:p>
            <a:pPr algn="l" rtl="0"/>
            <a:endParaRPr lang="en-US" dirty="0">
              <a:latin typeface="Arial" pitchFamily="34" charset="0"/>
              <a:cs typeface="Arial" pitchFamily="34" charset="0"/>
            </a:endParaRPr>
          </a:p>
        </p:txBody>
      </p:sp>
    </p:spTree>
    <p:extLst>
      <p:ext uri="{BB962C8B-B14F-4D97-AF65-F5344CB8AC3E}">
        <p14:creationId xmlns:p14="http://schemas.microsoft.com/office/powerpoint/2010/main" val="957994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358775"/>
            <a:ext cx="8229600" cy="857250"/>
          </a:xfrm>
          <a:prstGeom prst="rect">
            <a:avLst/>
          </a:prstGeom>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FF9933"/>
                </a:solidFill>
                <a:effectLst>
                  <a:outerShdw blurRad="38100" dist="38100" dir="2700000" algn="tl">
                    <a:srgbClr val="000000">
                      <a:alpha val="43137"/>
                    </a:srgbClr>
                  </a:outerShdw>
                </a:effectLst>
                <a:uLnTx/>
                <a:uFillTx/>
                <a:latin typeface="Arial" pitchFamily="34" charset="0"/>
                <a:ea typeface="+mj-ea"/>
                <a:cs typeface="Arial" pitchFamily="34" charset="0"/>
              </a:rPr>
              <a:t>Therapeutic Trial of Iron</a:t>
            </a:r>
          </a:p>
        </p:txBody>
      </p:sp>
      <p:graphicFrame>
        <p:nvGraphicFramePr>
          <p:cNvPr id="3" name="Content Placeholder 3"/>
          <p:cNvGraphicFramePr>
            <a:graphicFrameLocks/>
          </p:cNvGraphicFramePr>
          <p:nvPr/>
        </p:nvGraphicFramePr>
        <p:xfrm>
          <a:off x="381000" y="1371600"/>
          <a:ext cx="82296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22" presetClass="entr" presetSubtype="1"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up)">
                                      <p:cBhvr>
                                        <p:cTn id="13"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3"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DShot_540x540.jpg"/>
          <p:cNvPicPr>
            <a:picLocks noChangeAspect="1"/>
          </p:cNvPicPr>
          <p:nvPr/>
        </p:nvPicPr>
        <p:blipFill>
          <a:blip r:embed="rId3" cstate="print"/>
          <a:stretch>
            <a:fillRect/>
          </a:stretch>
        </p:blipFill>
        <p:spPr>
          <a:xfrm>
            <a:off x="0" y="0"/>
            <a:ext cx="3200400" cy="3200400"/>
          </a:xfrm>
          <a:prstGeom prst="rect">
            <a:avLst/>
          </a:prstGeom>
        </p:spPr>
      </p:pic>
      <p:pic>
        <p:nvPicPr>
          <p:cNvPr id="3" name="Picture 2" descr="Iron_and_Folic_Acid_Tablet.jpg"/>
          <p:cNvPicPr>
            <a:picLocks noChangeAspect="1"/>
          </p:cNvPicPr>
          <p:nvPr/>
        </p:nvPicPr>
        <p:blipFill>
          <a:blip r:embed="rId4" cstate="print"/>
          <a:stretch>
            <a:fillRect/>
          </a:stretch>
        </p:blipFill>
        <p:spPr>
          <a:xfrm>
            <a:off x="2590800" y="0"/>
            <a:ext cx="3886200" cy="3048000"/>
          </a:xfrm>
          <a:prstGeom prst="rect">
            <a:avLst/>
          </a:prstGeom>
        </p:spPr>
      </p:pic>
      <p:pic>
        <p:nvPicPr>
          <p:cNvPr id="4" name="Picture 3" descr="41YT2htEpBL__SY300_.jpg"/>
          <p:cNvPicPr>
            <a:picLocks noChangeAspect="1"/>
          </p:cNvPicPr>
          <p:nvPr/>
        </p:nvPicPr>
        <p:blipFill>
          <a:blip r:embed="rId5" cstate="print"/>
          <a:stretch>
            <a:fillRect/>
          </a:stretch>
        </p:blipFill>
        <p:spPr>
          <a:xfrm>
            <a:off x="152400" y="3581400"/>
            <a:ext cx="2857500" cy="2857500"/>
          </a:xfrm>
          <a:prstGeom prst="rect">
            <a:avLst/>
          </a:prstGeom>
        </p:spPr>
      </p:pic>
      <p:pic>
        <p:nvPicPr>
          <p:cNvPr id="5" name="Picture 4" descr="41h8oTNW7zL.jpg"/>
          <p:cNvPicPr>
            <a:picLocks noChangeAspect="1"/>
          </p:cNvPicPr>
          <p:nvPr/>
        </p:nvPicPr>
        <p:blipFill>
          <a:blip r:embed="rId6" cstate="print"/>
          <a:stretch>
            <a:fillRect/>
          </a:stretch>
        </p:blipFill>
        <p:spPr>
          <a:xfrm>
            <a:off x="3429000" y="3581400"/>
            <a:ext cx="2209800" cy="2914650"/>
          </a:xfrm>
          <a:prstGeom prst="rect">
            <a:avLst/>
          </a:prstGeom>
        </p:spPr>
      </p:pic>
      <p:pic>
        <p:nvPicPr>
          <p:cNvPr id="6" name="Picture 5" descr="fer21084_l.jpg"/>
          <p:cNvPicPr>
            <a:picLocks noChangeAspect="1"/>
          </p:cNvPicPr>
          <p:nvPr/>
        </p:nvPicPr>
        <p:blipFill>
          <a:blip r:embed="rId7" cstate="print"/>
          <a:stretch>
            <a:fillRect/>
          </a:stretch>
        </p:blipFill>
        <p:spPr>
          <a:xfrm>
            <a:off x="5867400" y="2590800"/>
            <a:ext cx="3276600" cy="40386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261" y="0"/>
            <a:ext cx="9156261" cy="5324535"/>
          </a:xfrm>
          <a:prstGeom prst="rect">
            <a:avLst/>
          </a:prstGeom>
        </p:spPr>
        <p:txBody>
          <a:bodyPr wrap="square">
            <a:spAutoFit/>
          </a:bodyPr>
          <a:lstStyle/>
          <a:p>
            <a:pPr algn="l" rtl="0"/>
            <a:r>
              <a:rPr lang="en-US" dirty="0"/>
              <a:t> </a:t>
            </a:r>
          </a:p>
          <a:p>
            <a:pPr algn="l" rtl="0"/>
            <a:r>
              <a:rPr lang="en-US" dirty="0">
                <a:latin typeface="Arial" pitchFamily="34" charset="0"/>
                <a:cs typeface="Arial" pitchFamily="34" charset="0"/>
              </a:rPr>
              <a:t>▪ Choice of preparation : </a:t>
            </a:r>
            <a:r>
              <a:rPr lang="en-US" sz="1600" dirty="0">
                <a:latin typeface="Arial" pitchFamily="34" charset="0"/>
                <a:cs typeface="Arial" pitchFamily="34" charset="0"/>
              </a:rPr>
              <a:t>The most appropriate oral iron therapy is use of a tablet</a:t>
            </a:r>
          </a:p>
          <a:p>
            <a:pPr algn="l" rtl="0"/>
            <a:r>
              <a:rPr lang="en-US" sz="1600" dirty="0">
                <a:latin typeface="Arial" pitchFamily="34" charset="0"/>
                <a:cs typeface="Arial" pitchFamily="34" charset="0"/>
              </a:rPr>
              <a:t>   containing ferrous salts, such as :</a:t>
            </a:r>
          </a:p>
          <a:p>
            <a:pPr algn="l" rtl="0"/>
            <a:r>
              <a:rPr lang="en-US" dirty="0">
                <a:latin typeface="Arial" pitchFamily="34" charset="0"/>
                <a:cs typeface="Arial" pitchFamily="34" charset="0"/>
              </a:rPr>
              <a:t>                       ●</a:t>
            </a:r>
            <a:r>
              <a:rPr lang="en-US" b="1" dirty="0">
                <a:latin typeface="Arial" pitchFamily="34" charset="0"/>
                <a:cs typeface="Arial" pitchFamily="34" charset="0"/>
              </a:rPr>
              <a:t>Ferrous </a:t>
            </a:r>
            <a:r>
              <a:rPr lang="en-US" b="1" dirty="0" err="1">
                <a:latin typeface="Arial" pitchFamily="34" charset="0"/>
                <a:cs typeface="Arial" pitchFamily="34" charset="0"/>
              </a:rPr>
              <a:t>fumarate</a:t>
            </a:r>
            <a:r>
              <a:rPr lang="en-US" b="1" dirty="0">
                <a:latin typeface="Arial" pitchFamily="34" charset="0"/>
                <a:cs typeface="Arial" pitchFamily="34" charset="0"/>
              </a:rPr>
              <a:t> </a:t>
            </a:r>
            <a:r>
              <a:rPr lang="en-US" dirty="0">
                <a:latin typeface="Arial" pitchFamily="34" charset="0"/>
                <a:cs typeface="Arial" pitchFamily="34" charset="0"/>
              </a:rPr>
              <a:t>– 106 mg elemental iron/tablet</a:t>
            </a:r>
          </a:p>
          <a:p>
            <a:pPr algn="l" rtl="0"/>
            <a:r>
              <a:rPr lang="en-US" dirty="0">
                <a:latin typeface="Arial" pitchFamily="34" charset="0"/>
                <a:cs typeface="Arial" pitchFamily="34" charset="0"/>
              </a:rPr>
              <a:t>                       ●</a:t>
            </a:r>
            <a:r>
              <a:rPr lang="en-US" b="1" dirty="0">
                <a:latin typeface="Arial" pitchFamily="34" charset="0"/>
                <a:cs typeface="Arial" pitchFamily="34" charset="0"/>
              </a:rPr>
              <a:t>Ferrous sulfate </a:t>
            </a:r>
            <a:r>
              <a:rPr lang="en-US" dirty="0">
                <a:latin typeface="Arial" pitchFamily="34" charset="0"/>
                <a:cs typeface="Arial" pitchFamily="34" charset="0"/>
              </a:rPr>
              <a:t>– 65 mg elemental iron/tablet</a:t>
            </a:r>
          </a:p>
          <a:p>
            <a:pPr algn="l" rtl="0"/>
            <a:r>
              <a:rPr lang="en-US" dirty="0">
                <a:latin typeface="Arial" pitchFamily="34" charset="0"/>
                <a:cs typeface="Arial" pitchFamily="34" charset="0"/>
              </a:rPr>
              <a:t>                       ●</a:t>
            </a:r>
            <a:r>
              <a:rPr lang="en-US" b="1" dirty="0">
                <a:latin typeface="Arial" pitchFamily="34" charset="0"/>
                <a:cs typeface="Arial" pitchFamily="34" charset="0"/>
              </a:rPr>
              <a:t>Ferrous </a:t>
            </a:r>
            <a:r>
              <a:rPr lang="en-US" b="1" dirty="0" err="1">
                <a:latin typeface="Arial" pitchFamily="34" charset="0"/>
                <a:cs typeface="Arial" pitchFamily="34" charset="0"/>
              </a:rPr>
              <a:t>gluconate</a:t>
            </a:r>
            <a:r>
              <a:rPr lang="en-US" b="1" dirty="0">
                <a:latin typeface="Arial" pitchFamily="34" charset="0"/>
                <a:cs typeface="Arial" pitchFamily="34" charset="0"/>
              </a:rPr>
              <a:t> </a:t>
            </a:r>
            <a:r>
              <a:rPr lang="en-US" dirty="0">
                <a:latin typeface="Arial" pitchFamily="34" charset="0"/>
                <a:cs typeface="Arial" pitchFamily="34" charset="0"/>
              </a:rPr>
              <a:t>– 28 to 36 mg iron/tablet</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 Follow up : Re-check complete blood picture every 3-4 weeks. Once the [</a:t>
            </a:r>
            <a:r>
              <a:rPr lang="en-US" dirty="0" err="1">
                <a:latin typeface="Arial" pitchFamily="34" charset="0"/>
                <a:cs typeface="Arial" pitchFamily="34" charset="0"/>
              </a:rPr>
              <a:t>Hb</a:t>
            </a:r>
            <a:r>
              <a:rPr lang="en-US" dirty="0">
                <a:latin typeface="Arial" pitchFamily="34" charset="0"/>
                <a:cs typeface="Arial" pitchFamily="34" charset="0"/>
              </a:rPr>
              <a:t>]  is in the</a:t>
            </a:r>
          </a:p>
          <a:p>
            <a:pPr algn="l" rtl="0"/>
            <a:r>
              <a:rPr lang="en-US" dirty="0">
                <a:latin typeface="Arial" pitchFamily="34" charset="0"/>
                <a:cs typeface="Arial" pitchFamily="34" charset="0"/>
              </a:rPr>
              <a:t>   normal range, continue oral iron treatment until completion of breastfeeding </a:t>
            </a:r>
          </a:p>
          <a:p>
            <a:pPr algn="l" rtl="0"/>
            <a:r>
              <a:rPr lang="en-US" dirty="0">
                <a:latin typeface="Arial" pitchFamily="34" charset="0"/>
                <a:cs typeface="Arial" pitchFamily="34" charset="0"/>
              </a:rPr>
              <a:t>   (with lower dose).</a:t>
            </a:r>
          </a:p>
          <a:p>
            <a:pPr algn="l" rtl="0"/>
            <a:endParaRPr lang="en-US" sz="2800" b="1" dirty="0">
              <a:latin typeface="Arial" pitchFamily="34" charset="0"/>
              <a:cs typeface="Arial" pitchFamily="34" charset="0"/>
            </a:endParaRPr>
          </a:p>
          <a:p>
            <a:pPr algn="l" rtl="0"/>
            <a:r>
              <a:rPr lang="en-US" sz="2400" b="1" dirty="0" err="1">
                <a:solidFill>
                  <a:srgbClr val="0070C0"/>
                </a:solidFill>
                <a:latin typeface="Arial" pitchFamily="34" charset="0"/>
                <a:cs typeface="Arial" pitchFamily="34" charset="0"/>
              </a:rPr>
              <a:t>Parenteral</a:t>
            </a:r>
            <a:r>
              <a:rPr lang="en-US" sz="2400" b="1" dirty="0">
                <a:solidFill>
                  <a:srgbClr val="0070C0"/>
                </a:solidFill>
                <a:latin typeface="Arial" pitchFamily="34" charset="0"/>
                <a:cs typeface="Arial" pitchFamily="34" charset="0"/>
              </a:rPr>
              <a:t> iron ( IM &amp; IV )</a:t>
            </a:r>
          </a:p>
          <a:p>
            <a:pPr algn="l" rtl="0"/>
            <a:r>
              <a:rPr lang="en-US" dirty="0">
                <a:latin typeface="Arial" pitchFamily="34" charset="0"/>
                <a:cs typeface="Arial" pitchFamily="34" charset="0"/>
              </a:rPr>
              <a:t>▪ Indication : For those can not be managed with oral therapy because of </a:t>
            </a:r>
            <a:r>
              <a:rPr lang="en-US" u="sng" dirty="0">
                <a:latin typeface="Arial" pitchFamily="34" charset="0"/>
                <a:cs typeface="Arial" pitchFamily="34" charset="0"/>
              </a:rPr>
              <a:t>lack of </a:t>
            </a:r>
          </a:p>
          <a:p>
            <a:pPr algn="l" rtl="0"/>
            <a:r>
              <a:rPr lang="en-US" dirty="0">
                <a:latin typeface="Arial" pitchFamily="34" charset="0"/>
                <a:cs typeface="Arial" pitchFamily="34" charset="0"/>
              </a:rPr>
              <a:t>                     </a:t>
            </a:r>
            <a:r>
              <a:rPr lang="en-US" u="sng" dirty="0">
                <a:latin typeface="Arial" pitchFamily="34" charset="0"/>
                <a:cs typeface="Arial" pitchFamily="34" charset="0"/>
              </a:rPr>
              <a:t>compliance</a:t>
            </a:r>
            <a:r>
              <a:rPr lang="en-US" dirty="0">
                <a:latin typeface="Arial" pitchFamily="34" charset="0"/>
                <a:cs typeface="Arial" pitchFamily="34" charset="0"/>
              </a:rPr>
              <a:t>, </a:t>
            </a:r>
            <a:r>
              <a:rPr lang="en-US" u="sng" dirty="0">
                <a:latin typeface="Arial" pitchFamily="34" charset="0"/>
                <a:cs typeface="Arial" pitchFamily="34" charset="0"/>
              </a:rPr>
              <a:t>severe gastrointestinal side effects</a:t>
            </a:r>
            <a:r>
              <a:rPr lang="en-US" dirty="0">
                <a:latin typeface="Arial" pitchFamily="34" charset="0"/>
                <a:cs typeface="Arial" pitchFamily="34" charset="0"/>
              </a:rPr>
              <a:t>, </a:t>
            </a:r>
            <a:r>
              <a:rPr lang="en-US" u="sng" dirty="0" err="1">
                <a:latin typeface="Arial" pitchFamily="34" charset="0"/>
                <a:cs typeface="Arial" pitchFamily="34" charset="0"/>
              </a:rPr>
              <a:t>malabsorption</a:t>
            </a:r>
            <a:r>
              <a:rPr lang="en-US" u="sng" dirty="0">
                <a:latin typeface="Arial" pitchFamily="34" charset="0"/>
                <a:cs typeface="Arial" pitchFamily="34" charset="0"/>
              </a:rPr>
              <a:t>.</a:t>
            </a:r>
            <a:r>
              <a:rPr lang="en-US" dirty="0">
                <a:latin typeface="Arial" pitchFamily="34" charset="0"/>
                <a:cs typeface="Arial" pitchFamily="34" charset="0"/>
              </a:rPr>
              <a:t>              </a:t>
            </a:r>
          </a:p>
          <a:p>
            <a:pPr algn="l" rtl="0"/>
            <a:r>
              <a:rPr lang="en-US" dirty="0">
                <a:latin typeface="Arial" pitchFamily="34" charset="0"/>
                <a:cs typeface="Arial" pitchFamily="34" charset="0"/>
              </a:rPr>
              <a:t> </a:t>
            </a:r>
          </a:p>
          <a:p>
            <a:pPr algn="l" rtl="0"/>
            <a:r>
              <a:rPr lang="en-US" dirty="0">
                <a:latin typeface="Arial" pitchFamily="34" charset="0"/>
                <a:cs typeface="Arial" pitchFamily="34" charset="0"/>
              </a:rPr>
              <a:t>▪ </a:t>
            </a:r>
            <a:r>
              <a:rPr lang="en-US" b="1" dirty="0">
                <a:solidFill>
                  <a:srgbClr val="FF0000"/>
                </a:solidFill>
                <a:latin typeface="Arial" pitchFamily="34" charset="0"/>
                <a:cs typeface="Arial" pitchFamily="34" charset="0"/>
              </a:rPr>
              <a:t>Risk of anaphylactic-type reactions</a:t>
            </a:r>
            <a:r>
              <a:rPr lang="en-US" dirty="0">
                <a:latin typeface="Arial" pitchFamily="34" charset="0"/>
                <a:cs typeface="Arial" pitchFamily="34" charset="0"/>
              </a:rPr>
              <a:t>. So the recommendation that resuscitation</a:t>
            </a:r>
          </a:p>
          <a:p>
            <a:pPr algn="l" rtl="0"/>
            <a:r>
              <a:rPr lang="en-US" dirty="0">
                <a:latin typeface="Arial" pitchFamily="34" charset="0"/>
                <a:cs typeface="Arial" pitchFamily="34" charset="0"/>
              </a:rPr>
              <a:t>  equipment and personnel trained in the detection and treatment of anaphylactic-type</a:t>
            </a:r>
          </a:p>
          <a:p>
            <a:pPr algn="l" rtl="0"/>
            <a:r>
              <a:rPr lang="en-US" dirty="0">
                <a:latin typeface="Arial" pitchFamily="34" charset="0"/>
                <a:cs typeface="Arial" pitchFamily="34" charset="0"/>
              </a:rPr>
              <a:t>   reactions be readily available during administration of all parenteral iron preparations.</a:t>
            </a:r>
          </a:p>
        </p:txBody>
      </p:sp>
    </p:spTree>
    <p:extLst>
      <p:ext uri="{BB962C8B-B14F-4D97-AF65-F5344CB8AC3E}">
        <p14:creationId xmlns:p14="http://schemas.microsoft.com/office/powerpoint/2010/main" val="7340861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9632" y="152401"/>
            <a:ext cx="7056784" cy="6857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4876800" y="3733800"/>
            <a:ext cx="4876800" cy="1200329"/>
          </a:xfrm>
          <a:prstGeom prst="rect">
            <a:avLst/>
          </a:prstGeom>
          <a:solidFill>
            <a:srgbClr val="FF0000"/>
          </a:solidFill>
          <a:ln w="22225">
            <a:solidFill>
              <a:schemeClr val="tx1"/>
            </a:solidFill>
          </a:ln>
        </p:spPr>
        <p:txBody>
          <a:bodyPr wrap="square" rtlCol="0">
            <a:spAutoFit/>
          </a:bodyPr>
          <a:lstStyle/>
          <a:p>
            <a:pPr algn="l"/>
            <a:r>
              <a:rPr lang="en-US" sz="2400" b="1" dirty="0">
                <a:latin typeface="Arial" pitchFamily="34" charset="0"/>
                <a:cs typeface="Arial" pitchFamily="34" charset="0"/>
              </a:rPr>
              <a:t>Total iron deficit = Body weight [kg] x (Target </a:t>
            </a:r>
            <a:r>
              <a:rPr lang="en-US" sz="2400" b="1" dirty="0" err="1">
                <a:latin typeface="Arial" pitchFamily="34" charset="0"/>
                <a:cs typeface="Arial" pitchFamily="34" charset="0"/>
              </a:rPr>
              <a:t>Hb</a:t>
            </a:r>
            <a:r>
              <a:rPr lang="en-US" sz="2400" b="1" dirty="0">
                <a:latin typeface="Arial" pitchFamily="34" charset="0"/>
                <a:cs typeface="Arial" pitchFamily="34" charset="0"/>
              </a:rPr>
              <a:t> – Actual </a:t>
            </a:r>
            <a:r>
              <a:rPr lang="en-US" sz="2400" b="1" dirty="0" err="1">
                <a:latin typeface="Arial" pitchFamily="34" charset="0"/>
                <a:cs typeface="Arial" pitchFamily="34" charset="0"/>
              </a:rPr>
              <a:t>Hb</a:t>
            </a:r>
            <a:r>
              <a:rPr lang="en-US" sz="2400" b="1" dirty="0">
                <a:latin typeface="Arial" pitchFamily="34" charset="0"/>
                <a:cs typeface="Arial" pitchFamily="34" charset="0"/>
              </a:rPr>
              <a:t>) [g/l] x 2.4 + Iron stores [mg]</a:t>
            </a:r>
          </a:p>
        </p:txBody>
      </p:sp>
    </p:spTree>
    <p:extLst>
      <p:ext uri="{BB962C8B-B14F-4D97-AF65-F5344CB8AC3E}">
        <p14:creationId xmlns:p14="http://schemas.microsoft.com/office/powerpoint/2010/main" val="2289397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nodeType="clickEffect">
                                  <p:stCondLst>
                                    <p:cond delay="0"/>
                                  </p:stCondLst>
                                  <p:childTnLst>
                                    <p:animMotion origin="layout" path="M 0.27726 0.00231 L 0.61893 0.00231 " pathEditMode="relative" rAng="0" ptsTypes="AA">
                                      <p:cBhvr>
                                        <p:cTn id="6" dur="2000" fill="hold"/>
                                        <p:tgtEl>
                                          <p:spTgt spid="3">
                                            <p:txEl>
                                              <p:pRg st="0" end="0"/>
                                            </p:txEl>
                                          </p:spTgt>
                                        </p:tgtEl>
                                        <p:attrNameLst>
                                          <p:attrName>ppt_x</p:attrName>
                                          <p:attrName>ppt_y</p:attrName>
                                        </p:attrNameLst>
                                      </p:cBhvr>
                                      <p:rCtr x="171"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5601533"/>
          </a:xfrm>
          <a:prstGeom prst="rect">
            <a:avLst/>
          </a:prstGeom>
          <a:noFill/>
        </p:spPr>
        <p:txBody>
          <a:bodyPr wrap="square" rtlCol="1">
            <a:spAutoFit/>
          </a:bodyPr>
          <a:lstStyle/>
          <a:p>
            <a:pPr algn="l" rtl="0"/>
            <a:endParaRPr lang="en-US" dirty="0"/>
          </a:p>
          <a:p>
            <a:pPr algn="l" rtl="0"/>
            <a:endParaRPr lang="en-US" sz="2800" b="1" dirty="0"/>
          </a:p>
          <a:p>
            <a:pPr algn="l" rtl="0"/>
            <a:r>
              <a:rPr lang="en-US" sz="2400" b="1" dirty="0">
                <a:solidFill>
                  <a:srgbClr val="0070C0"/>
                </a:solidFill>
                <a:latin typeface="Arial" pitchFamily="34" charset="0"/>
                <a:cs typeface="Arial" pitchFamily="34" charset="0"/>
              </a:rPr>
              <a:t>Blood transfusion</a:t>
            </a:r>
          </a:p>
          <a:p>
            <a:pPr algn="l" rtl="0"/>
            <a:r>
              <a:rPr lang="en-US" dirty="0">
                <a:latin typeface="Arial" pitchFamily="34" charset="0"/>
                <a:cs typeface="Arial" pitchFamily="34" charset="0"/>
              </a:rPr>
              <a:t>● Indications:</a:t>
            </a:r>
          </a:p>
          <a:p>
            <a:pPr algn="l" rtl="0"/>
            <a:r>
              <a:rPr lang="en-US" b="1" dirty="0">
                <a:solidFill>
                  <a:srgbClr val="FF0000"/>
                </a:solidFill>
                <a:latin typeface="Arial" pitchFamily="34" charset="0"/>
                <a:cs typeface="Arial" pitchFamily="34" charset="0"/>
              </a:rPr>
              <a:t>1-</a:t>
            </a:r>
            <a:r>
              <a:rPr lang="en-US" dirty="0">
                <a:latin typeface="Arial" pitchFamily="34" charset="0"/>
                <a:cs typeface="Arial" pitchFamily="34" charset="0"/>
              </a:rPr>
              <a:t> </a:t>
            </a:r>
            <a:r>
              <a:rPr lang="en-US" u="sng" dirty="0">
                <a:latin typeface="Arial" pitchFamily="34" charset="0"/>
                <a:cs typeface="Arial" pitchFamily="34" charset="0"/>
              </a:rPr>
              <a:t>Towards the end of pregnancy,</a:t>
            </a:r>
            <a:r>
              <a:rPr lang="en-US" dirty="0">
                <a:latin typeface="Arial" pitchFamily="34" charset="0"/>
                <a:cs typeface="Arial" pitchFamily="34" charset="0"/>
              </a:rPr>
              <a:t> no time to achieve reasonable </a:t>
            </a:r>
            <a:r>
              <a:rPr lang="en-US" dirty="0" err="1">
                <a:latin typeface="Arial" pitchFamily="34" charset="0"/>
                <a:cs typeface="Arial" pitchFamily="34" charset="0"/>
              </a:rPr>
              <a:t>Hb</a:t>
            </a:r>
            <a:r>
              <a:rPr lang="en-US" dirty="0">
                <a:latin typeface="Arial" pitchFamily="34" charset="0"/>
                <a:cs typeface="Arial" pitchFamily="34" charset="0"/>
              </a:rPr>
              <a:t> concentration</a:t>
            </a:r>
          </a:p>
          <a:p>
            <a:pPr algn="l" rtl="0"/>
            <a:r>
              <a:rPr lang="en-US" dirty="0">
                <a:latin typeface="Arial" pitchFamily="34" charset="0"/>
                <a:cs typeface="Arial" pitchFamily="34" charset="0"/>
              </a:rPr>
              <a:t>     before delivery using iron therapy (oral &amp; parenteral).</a:t>
            </a:r>
          </a:p>
          <a:p>
            <a:pPr algn="l" rtl="0"/>
            <a:r>
              <a:rPr lang="en-US" b="1" dirty="0">
                <a:solidFill>
                  <a:srgbClr val="FF0000"/>
                </a:solidFill>
                <a:latin typeface="Arial" pitchFamily="34" charset="0"/>
                <a:cs typeface="Arial" pitchFamily="34" charset="0"/>
              </a:rPr>
              <a:t>2-</a:t>
            </a:r>
            <a:r>
              <a:rPr lang="en-US" dirty="0">
                <a:latin typeface="Arial" pitchFamily="34" charset="0"/>
                <a:cs typeface="Arial" pitchFamily="34" charset="0"/>
              </a:rPr>
              <a:t> For the patient who is </a:t>
            </a:r>
            <a:r>
              <a:rPr lang="en-US" u="sng" dirty="0" err="1">
                <a:latin typeface="Arial" pitchFamily="34" charset="0"/>
                <a:cs typeface="Arial" pitchFamily="34" charset="0"/>
              </a:rPr>
              <a:t>hemodynamically</a:t>
            </a:r>
            <a:r>
              <a:rPr lang="en-US" u="sng" dirty="0">
                <a:latin typeface="Arial" pitchFamily="34" charset="0"/>
                <a:cs typeface="Arial" pitchFamily="34" charset="0"/>
              </a:rPr>
              <a:t> unstable</a:t>
            </a:r>
            <a:r>
              <a:rPr lang="en-US" dirty="0">
                <a:latin typeface="Arial" pitchFamily="34" charset="0"/>
                <a:cs typeface="Arial" pitchFamily="34" charset="0"/>
              </a:rPr>
              <a:t>.</a:t>
            </a:r>
          </a:p>
          <a:p>
            <a:pPr algn="l" rtl="0"/>
            <a:r>
              <a:rPr lang="en-US" b="1" dirty="0">
                <a:solidFill>
                  <a:srgbClr val="FF0000"/>
                </a:solidFill>
                <a:latin typeface="Arial" pitchFamily="34" charset="0"/>
                <a:cs typeface="Arial" pitchFamily="34" charset="0"/>
              </a:rPr>
              <a:t>3- </a:t>
            </a:r>
            <a:r>
              <a:rPr lang="en-US" u="sng" dirty="0">
                <a:latin typeface="Arial" pitchFamily="34" charset="0"/>
                <a:cs typeface="Arial" pitchFamily="34" charset="0"/>
              </a:rPr>
              <a:t>Severe iron deficiency anemia (</a:t>
            </a:r>
            <a:r>
              <a:rPr lang="en-US" u="sng" dirty="0" err="1">
                <a:latin typeface="Arial" pitchFamily="34" charset="0"/>
                <a:cs typeface="Arial" pitchFamily="34" charset="0"/>
              </a:rPr>
              <a:t>Hb</a:t>
            </a:r>
            <a:r>
              <a:rPr lang="en-US" u="sng" dirty="0">
                <a:latin typeface="Arial" pitchFamily="34" charset="0"/>
                <a:cs typeface="Arial" pitchFamily="34" charset="0"/>
              </a:rPr>
              <a:t> &lt; 7 g/dl</a:t>
            </a:r>
            <a:r>
              <a:rPr lang="en-US" dirty="0">
                <a:latin typeface="Arial" pitchFamily="34" charset="0"/>
                <a:cs typeface="Arial" pitchFamily="34" charset="0"/>
              </a:rPr>
              <a:t>).</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 Transfusion is the </a:t>
            </a:r>
            <a:r>
              <a:rPr lang="en-US" b="1" u="sng" dirty="0">
                <a:solidFill>
                  <a:srgbClr val="FF0000"/>
                </a:solidFill>
                <a:latin typeface="Arial" pitchFamily="34" charset="0"/>
                <a:cs typeface="Arial" pitchFamily="34" charset="0"/>
              </a:rPr>
              <a:t>most rapid way to increase </a:t>
            </a:r>
            <a:r>
              <a:rPr lang="en-US" b="1" u="sng" dirty="0" err="1">
                <a:solidFill>
                  <a:srgbClr val="FF0000"/>
                </a:solidFill>
                <a:latin typeface="Arial" pitchFamily="34" charset="0"/>
                <a:cs typeface="Arial" pitchFamily="34" charset="0"/>
              </a:rPr>
              <a:t>Hb</a:t>
            </a:r>
            <a:r>
              <a:rPr lang="en-US" b="1" u="sng" dirty="0">
                <a:solidFill>
                  <a:srgbClr val="FF0000"/>
                </a:solidFill>
                <a:latin typeface="Arial" pitchFamily="34" charset="0"/>
                <a:cs typeface="Arial" pitchFamily="34" charset="0"/>
              </a:rPr>
              <a:t> concentration</a:t>
            </a:r>
            <a:r>
              <a:rPr lang="en-US" dirty="0">
                <a:latin typeface="Arial" pitchFamily="34" charset="0"/>
                <a:cs typeface="Arial" pitchFamily="34" charset="0"/>
              </a:rPr>
              <a:t>, but is a relatively</a:t>
            </a:r>
          </a:p>
          <a:p>
            <a:pPr algn="l" rtl="0"/>
            <a:r>
              <a:rPr lang="en-US" dirty="0">
                <a:latin typeface="Arial" pitchFamily="34" charset="0"/>
                <a:cs typeface="Arial" pitchFamily="34" charset="0"/>
              </a:rPr>
              <a:t>    </a:t>
            </a:r>
            <a:r>
              <a:rPr lang="en-US" b="1" u="sng" dirty="0">
                <a:solidFill>
                  <a:srgbClr val="FF0000"/>
                </a:solidFill>
                <a:latin typeface="Arial" pitchFamily="34" charset="0"/>
                <a:cs typeface="Arial" pitchFamily="34" charset="0"/>
              </a:rPr>
              <a:t>slow way to</a:t>
            </a:r>
            <a:r>
              <a:rPr lang="en-US" u="sng" dirty="0">
                <a:solidFill>
                  <a:srgbClr val="FF0000"/>
                </a:solidFill>
                <a:latin typeface="Arial" pitchFamily="34" charset="0"/>
                <a:cs typeface="Arial" pitchFamily="34" charset="0"/>
              </a:rPr>
              <a:t> </a:t>
            </a:r>
            <a:r>
              <a:rPr lang="en-US" b="1" u="sng" dirty="0">
                <a:solidFill>
                  <a:srgbClr val="FF0000"/>
                </a:solidFill>
                <a:latin typeface="Arial" pitchFamily="34" charset="0"/>
                <a:cs typeface="Arial" pitchFamily="34" charset="0"/>
              </a:rPr>
              <a:t>increase iron stores</a:t>
            </a:r>
            <a:r>
              <a:rPr lang="en-US" dirty="0">
                <a:latin typeface="Arial" pitchFamily="34" charset="0"/>
                <a:cs typeface="Arial" pitchFamily="34" charset="0"/>
              </a:rPr>
              <a:t>.</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 Each unit of packed RBCs with a volume of 300 mL contains approximately</a:t>
            </a:r>
          </a:p>
          <a:p>
            <a:pPr algn="l" rtl="0"/>
            <a:r>
              <a:rPr lang="en-US" dirty="0">
                <a:latin typeface="Arial" pitchFamily="34" charset="0"/>
                <a:cs typeface="Arial" pitchFamily="34" charset="0"/>
              </a:rPr>
              <a:t>   200 mL of red cells and 200 mg of iron in the form of hemoglobin </a:t>
            </a:r>
            <a:r>
              <a:rPr lang="en-US" dirty="0" err="1">
                <a:latin typeface="Arial" pitchFamily="34" charset="0"/>
                <a:cs typeface="Arial" pitchFamily="34" charset="0"/>
              </a:rPr>
              <a:t>heme</a:t>
            </a:r>
            <a:r>
              <a:rPr lang="en-US" dirty="0">
                <a:latin typeface="Arial" pitchFamily="34" charset="0"/>
                <a:cs typeface="Arial" pitchFamily="34" charset="0"/>
              </a:rPr>
              <a:t>. </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   Transfusion of one unit of packed RBCs to an adult will raise the hematocrit by </a:t>
            </a:r>
          </a:p>
          <a:p>
            <a:pPr algn="l" rtl="0"/>
            <a:r>
              <a:rPr lang="en-US" dirty="0">
                <a:latin typeface="Arial" pitchFamily="34" charset="0"/>
                <a:cs typeface="Arial" pitchFamily="34" charset="0"/>
              </a:rPr>
              <a:t>    roughly 3 percentage points (and the hemoglobin by approximately </a:t>
            </a:r>
            <a:r>
              <a:rPr lang="en-US" b="1" dirty="0">
                <a:solidFill>
                  <a:srgbClr val="FF0000"/>
                </a:solidFill>
                <a:latin typeface="Arial" pitchFamily="34" charset="0"/>
                <a:cs typeface="Arial" pitchFamily="34" charset="0"/>
              </a:rPr>
              <a:t>1 g/</a:t>
            </a:r>
            <a:r>
              <a:rPr lang="en-US" b="1" dirty="0" err="1">
                <a:solidFill>
                  <a:srgbClr val="FF0000"/>
                </a:solidFill>
                <a:latin typeface="Arial" pitchFamily="34" charset="0"/>
                <a:cs typeface="Arial" pitchFamily="34" charset="0"/>
              </a:rPr>
              <a:t>dL</a:t>
            </a:r>
            <a:r>
              <a:rPr lang="en-US" dirty="0">
                <a:latin typeface="Arial" pitchFamily="34" charset="0"/>
                <a:cs typeface="Arial" pitchFamily="34" charset="0"/>
              </a:rPr>
              <a:t>).</a:t>
            </a:r>
          </a:p>
          <a:p>
            <a:pPr algn="l" rtl="0"/>
            <a:endParaRPr lang="en-US" dirty="0"/>
          </a:p>
          <a:p>
            <a:pPr algn="l" rtl="0"/>
            <a:endParaRPr lang="ar-JO" dirty="0"/>
          </a:p>
        </p:txBody>
      </p:sp>
    </p:spTree>
    <p:extLst>
      <p:ext uri="{BB962C8B-B14F-4D97-AF65-F5344CB8AC3E}">
        <p14:creationId xmlns:p14="http://schemas.microsoft.com/office/powerpoint/2010/main" val="32421776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894195"/>
          </a:xfrm>
          <a:prstGeom prst="rect">
            <a:avLst/>
          </a:prstGeom>
          <a:noFill/>
        </p:spPr>
        <p:txBody>
          <a:bodyPr wrap="square" rtlCol="1">
            <a:spAutoFit/>
          </a:bodyPr>
          <a:lstStyle/>
          <a:p>
            <a:pPr algn="ctr" rtl="0"/>
            <a:endParaRPr lang="en-US" sz="3600" b="1" dirty="0"/>
          </a:p>
          <a:p>
            <a:pPr algn="ctr" rtl="0"/>
            <a:r>
              <a:rPr lang="en-US" sz="2800" b="1" dirty="0" err="1">
                <a:solidFill>
                  <a:srgbClr val="0070C0"/>
                </a:solidFill>
                <a:latin typeface="Arial" pitchFamily="34" charset="0"/>
                <a:cs typeface="Arial" pitchFamily="34" charset="0"/>
              </a:rPr>
              <a:t>Folate</a:t>
            </a:r>
            <a:r>
              <a:rPr lang="en-US" sz="2800" b="1" dirty="0">
                <a:solidFill>
                  <a:srgbClr val="0070C0"/>
                </a:solidFill>
                <a:latin typeface="Arial" pitchFamily="34" charset="0"/>
                <a:cs typeface="Arial" pitchFamily="34" charset="0"/>
              </a:rPr>
              <a:t> deficiency </a:t>
            </a:r>
          </a:p>
          <a:p>
            <a:pPr algn="l" rtl="0"/>
            <a:r>
              <a:rPr lang="en-US" dirty="0">
                <a:latin typeface="Arial" pitchFamily="34" charset="0"/>
                <a:cs typeface="Arial" pitchFamily="34" charset="0"/>
              </a:rPr>
              <a:t>● </a:t>
            </a:r>
            <a:r>
              <a:rPr lang="en-US" sz="2000" b="1" u="sng" dirty="0">
                <a:solidFill>
                  <a:srgbClr val="FF0000"/>
                </a:solidFill>
                <a:latin typeface="Arial" pitchFamily="34" charset="0"/>
                <a:cs typeface="Arial" pitchFamily="34" charset="0"/>
              </a:rPr>
              <a:t>Etiology</a:t>
            </a:r>
            <a:r>
              <a:rPr lang="en-US" u="sng" dirty="0">
                <a:solidFill>
                  <a:srgbClr val="FF0000"/>
                </a:solidFill>
                <a:latin typeface="Arial" pitchFamily="34" charset="0"/>
                <a:cs typeface="Arial" pitchFamily="34" charset="0"/>
              </a:rPr>
              <a:t> : </a:t>
            </a:r>
          </a:p>
          <a:p>
            <a:pPr algn="l" rtl="0"/>
            <a:r>
              <a:rPr lang="en-US" dirty="0">
                <a:latin typeface="Arial" pitchFamily="34" charset="0"/>
                <a:cs typeface="Arial" pitchFamily="34" charset="0"/>
              </a:rPr>
              <a:t> ▪ There is a significant increase in </a:t>
            </a:r>
            <a:r>
              <a:rPr lang="en-US" dirty="0" err="1">
                <a:latin typeface="Arial" pitchFamily="34" charset="0"/>
                <a:cs typeface="Arial" pitchFamily="34" charset="0"/>
              </a:rPr>
              <a:t>folate</a:t>
            </a:r>
            <a:r>
              <a:rPr lang="en-US" dirty="0">
                <a:latin typeface="Arial" pitchFamily="34" charset="0"/>
                <a:cs typeface="Arial" pitchFamily="34" charset="0"/>
              </a:rPr>
              <a:t> requirements during pregnancy because of the </a:t>
            </a:r>
          </a:p>
          <a:p>
            <a:pPr algn="l" rtl="0"/>
            <a:r>
              <a:rPr lang="en-US" dirty="0">
                <a:latin typeface="Arial" pitchFamily="34" charset="0"/>
                <a:cs typeface="Arial" pitchFamily="34" charset="0"/>
              </a:rPr>
              <a:t>    increased cell replication that is taking place in the fetus , uterus and bone marrow (</a:t>
            </a:r>
          </a:p>
          <a:p>
            <a:pPr algn="l" rtl="0"/>
            <a:r>
              <a:rPr lang="en-US" dirty="0">
                <a:latin typeface="Arial" pitchFamily="34" charset="0"/>
                <a:cs typeface="Arial" pitchFamily="34" charset="0"/>
              </a:rPr>
              <a:t>    increase in red cell mass ). Plasma </a:t>
            </a:r>
            <a:r>
              <a:rPr lang="en-US" dirty="0" err="1">
                <a:latin typeface="Arial" pitchFamily="34" charset="0"/>
                <a:cs typeface="Arial" pitchFamily="34" charset="0"/>
              </a:rPr>
              <a:t>folate</a:t>
            </a:r>
            <a:r>
              <a:rPr lang="en-US" dirty="0">
                <a:latin typeface="Arial" pitchFamily="34" charset="0"/>
                <a:cs typeface="Arial" pitchFamily="34" charset="0"/>
              </a:rPr>
              <a:t> concentrations decrease throughout </a:t>
            </a:r>
          </a:p>
          <a:p>
            <a:pPr algn="l" rtl="0"/>
            <a:r>
              <a:rPr lang="en-US" dirty="0">
                <a:latin typeface="Arial" pitchFamily="34" charset="0"/>
                <a:cs typeface="Arial" pitchFamily="34" charset="0"/>
              </a:rPr>
              <a:t>    pregnancy , reaching half  the non-pregnant levels by term.</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 ▪ The incidence is higher in multiple pregnancies and closely spaced successive</a:t>
            </a:r>
          </a:p>
          <a:p>
            <a:pPr algn="l" rtl="0"/>
            <a:r>
              <a:rPr lang="en-US" dirty="0">
                <a:latin typeface="Arial" pitchFamily="34" charset="0"/>
                <a:cs typeface="Arial" pitchFamily="34" charset="0"/>
              </a:rPr>
              <a:t>     pregnancies</a:t>
            </a:r>
          </a:p>
          <a:p>
            <a:pPr algn="l" rtl="0"/>
            <a:r>
              <a:rPr lang="en-US" dirty="0">
                <a:latin typeface="Arial" pitchFamily="34" charset="0"/>
                <a:cs typeface="Arial" pitchFamily="34" charset="0"/>
              </a:rPr>
              <a:t>  ** Daily requirement is </a:t>
            </a:r>
            <a:r>
              <a:rPr lang="en-US" b="1" dirty="0">
                <a:solidFill>
                  <a:srgbClr val="FF0000"/>
                </a:solidFill>
                <a:latin typeface="Arial" pitchFamily="34" charset="0"/>
                <a:cs typeface="Arial" pitchFamily="34" charset="0"/>
              </a:rPr>
              <a:t>800ug</a:t>
            </a:r>
            <a:r>
              <a:rPr lang="en-US" dirty="0">
                <a:latin typeface="Arial" pitchFamily="34" charset="0"/>
                <a:cs typeface="Arial" pitchFamily="34" charset="0"/>
              </a:rPr>
              <a:t>.</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 </a:t>
            </a:r>
            <a:r>
              <a:rPr lang="en-US" sz="2000" b="1" dirty="0">
                <a:latin typeface="Arial" pitchFamily="34" charset="0"/>
                <a:cs typeface="Arial" pitchFamily="34" charset="0"/>
              </a:rPr>
              <a:t>Consequences</a:t>
            </a:r>
            <a:r>
              <a:rPr lang="en-US" dirty="0">
                <a:latin typeface="Arial" pitchFamily="34" charset="0"/>
                <a:cs typeface="Arial" pitchFamily="34" charset="0"/>
              </a:rPr>
              <a:t> :</a:t>
            </a:r>
          </a:p>
          <a:p>
            <a:pPr marL="342900" indent="-342900" algn="l" rtl="0">
              <a:buAutoNum type="arabicParenR"/>
            </a:pPr>
            <a:r>
              <a:rPr lang="en-US" b="1" dirty="0">
                <a:solidFill>
                  <a:srgbClr val="FF0000"/>
                </a:solidFill>
                <a:latin typeface="Arial" pitchFamily="34" charset="0"/>
                <a:cs typeface="Arial" pitchFamily="34" charset="0"/>
              </a:rPr>
              <a:t>Neural tube defects </a:t>
            </a:r>
            <a:r>
              <a:rPr lang="en-US" dirty="0">
                <a:latin typeface="Arial" pitchFamily="34" charset="0"/>
                <a:cs typeface="Arial" pitchFamily="34" charset="0"/>
              </a:rPr>
              <a:t>: </a:t>
            </a:r>
            <a:r>
              <a:rPr lang="en-US" sz="1600" dirty="0">
                <a:latin typeface="Arial" pitchFamily="34" charset="0"/>
                <a:cs typeface="Arial" pitchFamily="34" charset="0"/>
              </a:rPr>
              <a:t>there are a clear links between </a:t>
            </a:r>
            <a:r>
              <a:rPr lang="en-US" sz="1600" dirty="0" err="1">
                <a:latin typeface="Arial" pitchFamily="34" charset="0"/>
                <a:cs typeface="Arial" pitchFamily="34" charset="0"/>
              </a:rPr>
              <a:t>periconceptional</a:t>
            </a:r>
            <a:r>
              <a:rPr lang="en-US" sz="1600" dirty="0">
                <a:latin typeface="Arial" pitchFamily="34" charset="0"/>
                <a:cs typeface="Arial" pitchFamily="34" charset="0"/>
              </a:rPr>
              <a:t> </a:t>
            </a:r>
            <a:r>
              <a:rPr lang="en-US" sz="1600" dirty="0" err="1">
                <a:latin typeface="Arial" pitchFamily="34" charset="0"/>
                <a:cs typeface="Arial" pitchFamily="34" charset="0"/>
              </a:rPr>
              <a:t>folate</a:t>
            </a:r>
            <a:r>
              <a:rPr lang="en-US" sz="1600" dirty="0">
                <a:latin typeface="Arial" pitchFamily="34" charset="0"/>
                <a:cs typeface="Arial" pitchFamily="34" charset="0"/>
              </a:rPr>
              <a:t> deficiency and neural tube defects, hence the advice that all women planning pregnancy should take 400 </a:t>
            </a:r>
            <a:r>
              <a:rPr lang="en-US" sz="1600" dirty="0" err="1">
                <a:latin typeface="Arial" pitchFamily="34" charset="0"/>
                <a:cs typeface="Arial" pitchFamily="34" charset="0"/>
              </a:rPr>
              <a:t>ug</a:t>
            </a:r>
            <a:r>
              <a:rPr lang="en-US" sz="1600" dirty="0">
                <a:latin typeface="Arial" pitchFamily="34" charset="0"/>
                <a:cs typeface="Arial" pitchFamily="34" charset="0"/>
              </a:rPr>
              <a:t>/day of folic acid and continue this for the first 12 weeks of pregnancy until the neural tube is closed.</a:t>
            </a:r>
          </a:p>
          <a:p>
            <a:pPr marL="342900" indent="-342900" algn="l" rtl="0">
              <a:buAutoNum type="arabicParenR"/>
            </a:pPr>
            <a:r>
              <a:rPr lang="en-US" b="1" dirty="0">
                <a:solidFill>
                  <a:srgbClr val="FF0000"/>
                </a:solidFill>
                <a:latin typeface="Arial" pitchFamily="34" charset="0"/>
                <a:cs typeface="Arial" pitchFamily="34" charset="0"/>
              </a:rPr>
              <a:t>Cleft lip and palate.</a:t>
            </a:r>
          </a:p>
          <a:p>
            <a:pPr marL="342900" indent="-342900" algn="l" rtl="0">
              <a:buAutoNum type="arabicParenR"/>
            </a:pPr>
            <a:endParaRPr lang="en-US" b="1" dirty="0">
              <a:solidFill>
                <a:srgbClr val="FF0000"/>
              </a:solidFill>
              <a:latin typeface="Arial" pitchFamily="34" charset="0"/>
              <a:cs typeface="Arial" pitchFamily="34" charset="0"/>
            </a:endParaRPr>
          </a:p>
          <a:p>
            <a:pPr marL="342900" indent="-342900" algn="l" rtl="0"/>
            <a:r>
              <a:rPr lang="en-US" b="1" dirty="0">
                <a:solidFill>
                  <a:srgbClr val="FF0000"/>
                </a:solidFill>
                <a:latin typeface="Arial" pitchFamily="34" charset="0"/>
                <a:cs typeface="Arial" pitchFamily="34" charset="0"/>
              </a:rPr>
              <a:t>3) </a:t>
            </a:r>
            <a:r>
              <a:rPr lang="en-US" b="1" dirty="0" err="1">
                <a:solidFill>
                  <a:srgbClr val="FF0000"/>
                </a:solidFill>
                <a:latin typeface="Arial" pitchFamily="34" charset="0"/>
                <a:cs typeface="Arial" pitchFamily="34" charset="0"/>
              </a:rPr>
              <a:t>Megaloblastic</a:t>
            </a:r>
            <a:r>
              <a:rPr lang="en-US" b="1" dirty="0">
                <a:solidFill>
                  <a:srgbClr val="FF0000"/>
                </a:solidFill>
                <a:latin typeface="Arial" pitchFamily="34" charset="0"/>
                <a:cs typeface="Arial" pitchFamily="34" charset="0"/>
              </a:rPr>
              <a:t> anemia</a:t>
            </a:r>
            <a:r>
              <a:rPr lang="en-US" dirty="0">
                <a:latin typeface="Arial" pitchFamily="34" charset="0"/>
                <a:cs typeface="Arial" pitchFamily="34" charset="0"/>
              </a:rPr>
              <a:t>.</a:t>
            </a:r>
          </a:p>
          <a:p>
            <a:pPr marL="342900" indent="-342900" algn="l" rtl="0">
              <a:buAutoNum type="arabicParenR"/>
            </a:pPr>
            <a:endParaRPr lang="en-US" dirty="0">
              <a:latin typeface="Arial" pitchFamily="34" charset="0"/>
              <a:cs typeface="Arial" pitchFamily="34" charset="0"/>
            </a:endParaRPr>
          </a:p>
          <a:p>
            <a:pPr algn="l" rtl="0"/>
            <a:r>
              <a:rPr lang="en-US" dirty="0">
                <a:latin typeface="Arial" pitchFamily="34" charset="0"/>
                <a:cs typeface="Arial" pitchFamily="34" charset="0"/>
              </a:rPr>
              <a:t>● </a:t>
            </a:r>
            <a:r>
              <a:rPr lang="en-US" sz="2000" b="1" dirty="0">
                <a:latin typeface="Arial" pitchFamily="34" charset="0"/>
                <a:cs typeface="Arial" pitchFamily="34" charset="0"/>
              </a:rPr>
              <a:t>Treatment</a:t>
            </a:r>
            <a:r>
              <a:rPr lang="en-US" dirty="0">
                <a:latin typeface="Arial" pitchFamily="34" charset="0"/>
                <a:cs typeface="Arial" pitchFamily="34" charset="0"/>
              </a:rPr>
              <a:t> : </a:t>
            </a:r>
            <a:r>
              <a:rPr lang="en-US" b="1" dirty="0">
                <a:solidFill>
                  <a:srgbClr val="FFFF00"/>
                </a:solidFill>
                <a:latin typeface="Arial" pitchFamily="34" charset="0"/>
                <a:cs typeface="Arial" pitchFamily="34" charset="0"/>
              </a:rPr>
              <a:t>5 mg </a:t>
            </a:r>
            <a:r>
              <a:rPr lang="en-US" dirty="0">
                <a:latin typeface="Arial" pitchFamily="34" charset="0"/>
                <a:cs typeface="Arial" pitchFamily="34" charset="0"/>
              </a:rPr>
              <a:t>folic acid  per day and continue throughout the pregnancy.</a:t>
            </a:r>
          </a:p>
          <a:p>
            <a:pPr algn="l" rtl="0"/>
            <a:endParaRPr lang="ar-JO" dirty="0"/>
          </a:p>
        </p:txBody>
      </p:sp>
    </p:spTree>
    <p:extLst>
      <p:ext uri="{BB962C8B-B14F-4D97-AF65-F5344CB8AC3E}">
        <p14:creationId xmlns:p14="http://schemas.microsoft.com/office/powerpoint/2010/main" val="389219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a:latin typeface="Times New Roman" pitchFamily="18" charset="0"/>
                <a:cs typeface="Times New Roman" pitchFamily="18" charset="0"/>
              </a:rPr>
              <a:t>Blood pressure 126/73</a:t>
            </a:r>
          </a:p>
          <a:p>
            <a:endParaRPr lang="en-US"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Hemoglobin 7.8 g/dl</a:t>
            </a:r>
          </a:p>
          <a:p>
            <a:r>
              <a:rPr lang="en-US" sz="2800" dirty="0">
                <a:latin typeface="Times New Roman" pitchFamily="18" charset="0"/>
                <a:cs typeface="Times New Roman" pitchFamily="18" charset="0"/>
              </a:rPr>
              <a:t>MCV 68 fl</a:t>
            </a:r>
          </a:p>
          <a:p>
            <a:r>
              <a:rPr lang="en-US" sz="2800" dirty="0">
                <a:latin typeface="Times New Roman" pitchFamily="18" charset="0"/>
                <a:cs typeface="Times New Roman" pitchFamily="18" charset="0"/>
              </a:rPr>
              <a:t>WBCs 11.2 *109/l</a:t>
            </a:r>
          </a:p>
          <a:p>
            <a:r>
              <a:rPr lang="en-US" sz="2800" dirty="0">
                <a:latin typeface="Times New Roman" pitchFamily="18" charset="0"/>
                <a:cs typeface="Times New Roman" pitchFamily="18" charset="0"/>
              </a:rPr>
              <a:t>Platelets 237</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1"/>
            <a:ext cx="7772400" cy="914400"/>
          </a:xfrm>
        </p:spPr>
        <p:txBody>
          <a:bodyPr>
            <a:normAutofit/>
          </a:bodyPr>
          <a:lstStyle/>
          <a:p>
            <a:pPr algn="l"/>
            <a:r>
              <a:rPr lang="en-US" sz="2400" b="0" dirty="0">
                <a:solidFill>
                  <a:srgbClr val="FF0000"/>
                </a:solidFill>
                <a:effectLst/>
                <a:latin typeface="Arial" pitchFamily="34" charset="0"/>
                <a:cs typeface="Arial" pitchFamily="34" charset="0"/>
              </a:rPr>
              <a:t>Conditions that require </a:t>
            </a:r>
            <a:r>
              <a:rPr lang="en-US" sz="2400" b="0" dirty="0" err="1">
                <a:solidFill>
                  <a:srgbClr val="FF0000"/>
                </a:solidFill>
                <a:effectLst/>
                <a:latin typeface="Arial" pitchFamily="34" charset="0"/>
                <a:cs typeface="Arial" pitchFamily="34" charset="0"/>
              </a:rPr>
              <a:t>folate</a:t>
            </a:r>
            <a:r>
              <a:rPr lang="en-US" sz="2400" b="0" dirty="0">
                <a:solidFill>
                  <a:srgbClr val="FF0000"/>
                </a:solidFill>
                <a:effectLst/>
                <a:latin typeface="Arial" pitchFamily="34" charset="0"/>
                <a:cs typeface="Arial" pitchFamily="34" charset="0"/>
              </a:rPr>
              <a:t> supplements:</a:t>
            </a:r>
          </a:p>
        </p:txBody>
      </p:sp>
      <p:sp>
        <p:nvSpPr>
          <p:cNvPr id="3" name="Subtitle 2"/>
          <p:cNvSpPr>
            <a:spLocks noGrp="1"/>
          </p:cNvSpPr>
          <p:nvPr>
            <p:ph type="subTitle" idx="1"/>
          </p:nvPr>
        </p:nvSpPr>
        <p:spPr>
          <a:xfrm>
            <a:off x="228600" y="1295400"/>
            <a:ext cx="8686800" cy="5334000"/>
          </a:xfrm>
        </p:spPr>
        <p:txBody>
          <a:bodyPr>
            <a:normAutofit/>
          </a:bodyPr>
          <a:lstStyle/>
          <a:p>
            <a:pPr algn="l"/>
            <a:r>
              <a:rPr lang="en-US" sz="2000" dirty="0">
                <a:latin typeface="Arial" pitchFamily="34" charset="0"/>
                <a:cs typeface="Arial" pitchFamily="34" charset="0"/>
              </a:rPr>
              <a:t>1- All pregnant epileptic women who take anti-</a:t>
            </a:r>
            <a:r>
              <a:rPr lang="en-US" sz="2000" dirty="0" err="1">
                <a:latin typeface="Arial" pitchFamily="34" charset="0"/>
                <a:cs typeface="Arial" pitchFamily="34" charset="0"/>
              </a:rPr>
              <a:t>convulsants</a:t>
            </a:r>
            <a:r>
              <a:rPr lang="en-US" sz="2000" dirty="0">
                <a:latin typeface="Arial" pitchFamily="34" charset="0"/>
                <a:cs typeface="Arial" pitchFamily="34" charset="0"/>
              </a:rPr>
              <a:t>.</a:t>
            </a:r>
          </a:p>
          <a:p>
            <a:pPr algn="l"/>
            <a:endParaRPr lang="en-US" sz="2000" dirty="0">
              <a:latin typeface="Arial" pitchFamily="34" charset="0"/>
              <a:cs typeface="Arial" pitchFamily="34" charset="0"/>
            </a:endParaRPr>
          </a:p>
          <a:p>
            <a:pPr algn="l"/>
            <a:r>
              <a:rPr lang="en-US" sz="2000" dirty="0">
                <a:latin typeface="Arial" pitchFamily="34" charset="0"/>
                <a:cs typeface="Arial" pitchFamily="34" charset="0"/>
              </a:rPr>
              <a:t>2- Women with hemolytic anemia, such as </a:t>
            </a:r>
            <a:r>
              <a:rPr lang="en-US" sz="2000" dirty="0" err="1">
                <a:latin typeface="Arial" pitchFamily="34" charset="0"/>
                <a:cs typeface="Arial" pitchFamily="34" charset="0"/>
              </a:rPr>
              <a:t>hemoglobinopathies</a:t>
            </a:r>
            <a:r>
              <a:rPr lang="en-US" sz="2000" dirty="0">
                <a:latin typeface="Arial" pitchFamily="34" charset="0"/>
                <a:cs typeface="Arial" pitchFamily="34" charset="0"/>
              </a:rPr>
              <a:t>, red cell</a:t>
            </a:r>
          </a:p>
          <a:p>
            <a:pPr algn="l"/>
            <a:r>
              <a:rPr lang="en-US" sz="2000" dirty="0">
                <a:latin typeface="Arial" pitchFamily="34" charset="0"/>
                <a:cs typeface="Arial" pitchFamily="34" charset="0"/>
              </a:rPr>
              <a:t>    membrane and enzyme disorders.</a:t>
            </a:r>
          </a:p>
          <a:p>
            <a:pPr algn="l"/>
            <a:r>
              <a:rPr lang="en-US" sz="2000" dirty="0">
                <a:latin typeface="Arial" pitchFamily="34" charset="0"/>
                <a:cs typeface="Arial" pitchFamily="34" charset="0"/>
              </a:rPr>
              <a:t>3- Lactating mothers?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90600"/>
            <a:ext cx="9144000" cy="5867400"/>
          </a:xfrm>
        </p:spPr>
        <p:txBody>
          <a:bodyPr>
            <a:normAutofit lnSpcReduction="10000"/>
          </a:bodyPr>
          <a:lstStyle/>
          <a:p>
            <a:r>
              <a:rPr lang="en-US" sz="2000" dirty="0">
                <a:latin typeface="Arial" pitchFamily="34" charset="0"/>
                <a:cs typeface="Arial" pitchFamily="34" charset="0"/>
              </a:rPr>
              <a:t>Red cell and serum Vitamin B12 concentrations decrease during pregnancy, </a:t>
            </a:r>
            <a:r>
              <a:rPr lang="en-US" sz="1600" dirty="0">
                <a:latin typeface="Arial" pitchFamily="34" charset="0"/>
                <a:cs typeface="Arial" pitchFamily="34" charset="0"/>
              </a:rPr>
              <a:t>due to increase tissue uptake under the influence of estrogen and preferential transport to the fetus.</a:t>
            </a:r>
          </a:p>
          <a:p>
            <a:r>
              <a:rPr lang="en-US" sz="2000" dirty="0">
                <a:latin typeface="Arial" pitchFamily="34" charset="0"/>
                <a:cs typeface="Arial" pitchFamily="34" charset="0"/>
              </a:rPr>
              <a:t>Adult stores are 300 </a:t>
            </a:r>
            <a:r>
              <a:rPr lang="en-US" sz="2000" dirty="0" err="1">
                <a:latin typeface="Arial" pitchFamily="34" charset="0"/>
                <a:cs typeface="Arial" pitchFamily="34" charset="0"/>
              </a:rPr>
              <a:t>ug</a:t>
            </a:r>
            <a:r>
              <a:rPr lang="en-US" sz="2000" dirty="0">
                <a:latin typeface="Arial" pitchFamily="34" charset="0"/>
                <a:cs typeface="Arial" pitchFamily="34" charset="0"/>
              </a:rPr>
              <a:t> or more and these are rarely affected by pregnancy as minimal amount is required for fetal development, so fetal risks are rare.</a:t>
            </a:r>
          </a:p>
          <a:p>
            <a:r>
              <a:rPr lang="en-US" sz="2000" b="1" dirty="0">
                <a:solidFill>
                  <a:srgbClr val="FF0000"/>
                </a:solidFill>
                <a:latin typeface="Arial" pitchFamily="34" charset="0"/>
                <a:cs typeface="Arial" pitchFamily="34" charset="0"/>
              </a:rPr>
              <a:t>It is rare</a:t>
            </a:r>
          </a:p>
          <a:p>
            <a:pPr>
              <a:buNone/>
            </a:pPr>
            <a:r>
              <a:rPr lang="en-US" sz="2000" dirty="0">
                <a:latin typeface="Arial" pitchFamily="34" charset="0"/>
                <a:cs typeface="Arial" pitchFamily="34" charset="0"/>
              </a:rPr>
              <a:t>	Occurs in patients with </a:t>
            </a:r>
            <a:r>
              <a:rPr lang="en-US" sz="2000" dirty="0" err="1">
                <a:latin typeface="Arial" pitchFamily="34" charset="0"/>
                <a:cs typeface="Arial" pitchFamily="34" charset="0"/>
              </a:rPr>
              <a:t>gastrectomy</a:t>
            </a:r>
            <a:r>
              <a:rPr lang="en-US" sz="2000" dirty="0">
                <a:latin typeface="Arial" pitchFamily="34" charset="0"/>
                <a:cs typeface="Arial" pitchFamily="34" charset="0"/>
              </a:rPr>
              <a:t> , ileitis, distal </a:t>
            </a:r>
            <a:r>
              <a:rPr lang="en-US" sz="2000" dirty="0" err="1">
                <a:latin typeface="Arial" pitchFamily="34" charset="0"/>
                <a:cs typeface="Arial" pitchFamily="34" charset="0"/>
              </a:rPr>
              <a:t>illeal</a:t>
            </a:r>
            <a:r>
              <a:rPr lang="en-US" sz="2000" dirty="0">
                <a:latin typeface="Arial" pitchFamily="34" charset="0"/>
                <a:cs typeface="Arial" pitchFamily="34" charset="0"/>
              </a:rPr>
              <a:t> resection, pernicious anemia,  intestinal parasites (</a:t>
            </a:r>
            <a:r>
              <a:rPr lang="en-US" sz="2000" dirty="0" err="1">
                <a:latin typeface="Arial" pitchFamily="34" charset="0"/>
                <a:cs typeface="Arial" pitchFamily="34" charset="0"/>
              </a:rPr>
              <a:t>diphilobothrium</a:t>
            </a:r>
            <a:r>
              <a:rPr lang="en-US" sz="2000" dirty="0">
                <a:latin typeface="Arial" pitchFamily="34" charset="0"/>
                <a:cs typeface="Arial" pitchFamily="34" charset="0"/>
              </a:rPr>
              <a:t> </a:t>
            </a:r>
            <a:r>
              <a:rPr lang="en-US" sz="2000" dirty="0" err="1">
                <a:latin typeface="Arial" pitchFamily="34" charset="0"/>
                <a:cs typeface="Arial" pitchFamily="34" charset="0"/>
              </a:rPr>
              <a:t>latum</a:t>
            </a:r>
            <a:r>
              <a:rPr lang="en-US" sz="2000" dirty="0">
                <a:latin typeface="Arial" pitchFamily="34" charset="0"/>
                <a:cs typeface="Arial" pitchFamily="34" charset="0"/>
              </a:rPr>
              <a:t>), </a:t>
            </a:r>
            <a:r>
              <a:rPr lang="en-US" sz="2000" dirty="0" err="1">
                <a:latin typeface="Arial" pitchFamily="34" charset="0"/>
                <a:cs typeface="Arial" pitchFamily="34" charset="0"/>
              </a:rPr>
              <a:t>Crohn’s</a:t>
            </a:r>
            <a:r>
              <a:rPr lang="en-US" sz="2000" dirty="0">
                <a:latin typeface="Arial" pitchFamily="34" charset="0"/>
                <a:cs typeface="Arial" pitchFamily="34" charset="0"/>
              </a:rPr>
              <a:t> disease. Dietary deficiency is seen in strict vegetarian.</a:t>
            </a:r>
            <a:endParaRPr lang="en-US" sz="2000" dirty="0"/>
          </a:p>
          <a:p>
            <a:endParaRPr lang="en-US" sz="2000" dirty="0">
              <a:latin typeface="Arial" pitchFamily="34" charset="0"/>
              <a:cs typeface="Arial" pitchFamily="34" charset="0"/>
            </a:endParaRPr>
          </a:p>
          <a:p>
            <a:r>
              <a:rPr lang="en-US" sz="2000" dirty="0">
                <a:latin typeface="Arial" pitchFamily="34" charset="0"/>
                <a:cs typeface="Arial" pitchFamily="34" charset="0"/>
              </a:rPr>
              <a:t>Clinical manifestations: numbness &amp; </a:t>
            </a:r>
            <a:r>
              <a:rPr lang="en-US" sz="2000" dirty="0" err="1">
                <a:latin typeface="Arial" pitchFamily="34" charset="0"/>
                <a:cs typeface="Arial" pitchFamily="34" charset="0"/>
              </a:rPr>
              <a:t>paresthesia</a:t>
            </a:r>
            <a:r>
              <a:rPr lang="en-US" sz="2000" dirty="0">
                <a:latin typeface="Arial" pitchFamily="34" charset="0"/>
                <a:cs typeface="Arial" pitchFamily="34" charset="0"/>
              </a:rPr>
              <a:t> of the fingers &amp; toes, followed by weakness, ataxia and poor concentration. Changes in mental status may occur.</a:t>
            </a:r>
          </a:p>
          <a:p>
            <a:r>
              <a:rPr lang="en-US" sz="2000" b="1" dirty="0">
                <a:solidFill>
                  <a:srgbClr val="0070C0"/>
                </a:solidFill>
                <a:latin typeface="Arial" pitchFamily="34" charset="0"/>
                <a:cs typeface="Arial" pitchFamily="34" charset="0"/>
              </a:rPr>
              <a:t>Diagnosis:</a:t>
            </a:r>
            <a:endParaRPr lang="en-US" sz="2000" dirty="0">
              <a:solidFill>
                <a:srgbClr val="0070C0"/>
              </a:solidFill>
              <a:latin typeface="Arial" pitchFamily="34" charset="0"/>
              <a:cs typeface="Arial" pitchFamily="34" charset="0"/>
            </a:endParaRPr>
          </a:p>
          <a:p>
            <a:r>
              <a:rPr lang="en-US" sz="2000" dirty="0">
                <a:latin typeface="Arial" pitchFamily="34" charset="0"/>
                <a:cs typeface="Arial" pitchFamily="34" charset="0"/>
              </a:rPr>
              <a:t>Peripheral smear (</a:t>
            </a:r>
            <a:r>
              <a:rPr lang="en-US" sz="2200" dirty="0" err="1">
                <a:latin typeface="Arial" pitchFamily="34" charset="0"/>
                <a:cs typeface="Arial" pitchFamily="34" charset="0"/>
              </a:rPr>
              <a:t>hypersegmented</a:t>
            </a:r>
            <a:r>
              <a:rPr lang="en-US" sz="2200" dirty="0">
                <a:latin typeface="Arial" pitchFamily="34" charset="0"/>
                <a:cs typeface="Arial" pitchFamily="34" charset="0"/>
              </a:rPr>
              <a:t> </a:t>
            </a:r>
            <a:r>
              <a:rPr lang="en-US" sz="2200" dirty="0" err="1">
                <a:latin typeface="Arial" pitchFamily="34" charset="0"/>
                <a:cs typeface="Arial" pitchFamily="34" charset="0"/>
              </a:rPr>
              <a:t>neutrophils</a:t>
            </a:r>
            <a:r>
              <a:rPr lang="en-US" sz="2200" dirty="0">
                <a:latin typeface="Arial" pitchFamily="34" charset="0"/>
                <a:cs typeface="Arial" pitchFamily="34" charset="0"/>
              </a:rPr>
              <a:t>, oval </a:t>
            </a:r>
            <a:r>
              <a:rPr lang="en-US" sz="2200" dirty="0" err="1">
                <a:latin typeface="Arial" pitchFamily="34" charset="0"/>
                <a:cs typeface="Arial" pitchFamily="34" charset="0"/>
              </a:rPr>
              <a:t>macrocytes</a:t>
            </a:r>
            <a:r>
              <a:rPr lang="en-US" sz="2200" dirty="0">
                <a:latin typeface="Arial" pitchFamily="34" charset="0"/>
                <a:cs typeface="Arial" pitchFamily="34" charset="0"/>
              </a:rPr>
              <a:t>,</a:t>
            </a:r>
          </a:p>
          <a:p>
            <a:pPr>
              <a:buNone/>
            </a:pPr>
            <a:r>
              <a:rPr lang="en-US" sz="2200" dirty="0">
                <a:latin typeface="Arial" pitchFamily="34" charset="0"/>
                <a:cs typeface="Arial" pitchFamily="34" charset="0"/>
              </a:rPr>
              <a:t>    Howell-Jolly bodies </a:t>
            </a:r>
          </a:p>
          <a:p>
            <a:pPr lvl="2"/>
            <a:endParaRPr lang="en-US" sz="2000" dirty="0">
              <a:latin typeface="Arial" pitchFamily="34" charset="0"/>
              <a:cs typeface="Arial" pitchFamily="34" charset="0"/>
            </a:endParaRPr>
          </a:p>
          <a:p>
            <a:pPr lvl="2"/>
            <a:r>
              <a:rPr lang="en-US" sz="2000" dirty="0">
                <a:latin typeface="Arial" pitchFamily="34" charset="0"/>
                <a:cs typeface="Arial" pitchFamily="34" charset="0"/>
              </a:rPr>
              <a:t>                  Vitamin B12 level &lt; 80 </a:t>
            </a:r>
            <a:r>
              <a:rPr lang="en-US" sz="2000" dirty="0" err="1">
                <a:latin typeface="Arial" pitchFamily="34" charset="0"/>
                <a:cs typeface="Arial" pitchFamily="34" charset="0"/>
              </a:rPr>
              <a:t>pico</a:t>
            </a:r>
            <a:r>
              <a:rPr lang="en-US" sz="2000" dirty="0">
                <a:latin typeface="Arial" pitchFamily="34" charset="0"/>
                <a:cs typeface="Arial" pitchFamily="34" charset="0"/>
              </a:rPr>
              <a:t> g/ml.</a:t>
            </a:r>
          </a:p>
          <a:p>
            <a:endParaRPr lang="en-US" sz="2000" dirty="0">
              <a:latin typeface="Arial" pitchFamily="34" charset="0"/>
              <a:cs typeface="Arial" pitchFamily="34" charset="0"/>
            </a:endParaRPr>
          </a:p>
        </p:txBody>
      </p:sp>
      <p:sp>
        <p:nvSpPr>
          <p:cNvPr id="3" name="Title 2"/>
          <p:cNvSpPr>
            <a:spLocks noGrp="1"/>
          </p:cNvSpPr>
          <p:nvPr>
            <p:ph type="title"/>
          </p:nvPr>
        </p:nvSpPr>
        <p:spPr>
          <a:xfrm>
            <a:off x="457200" y="274638"/>
            <a:ext cx="8229600" cy="792162"/>
          </a:xfrm>
        </p:spPr>
        <p:txBody>
          <a:bodyPr>
            <a:normAutofit/>
          </a:bodyPr>
          <a:lstStyle/>
          <a:p>
            <a:pPr algn="ctr"/>
            <a:r>
              <a:rPr lang="en-US" sz="2800" dirty="0">
                <a:solidFill>
                  <a:srgbClr val="FF0000"/>
                </a:solidFill>
                <a:latin typeface="Arial" pitchFamily="34" charset="0"/>
                <a:cs typeface="Arial" pitchFamily="34" charset="0"/>
              </a:rPr>
              <a:t>Vitamin B12 deficiency</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81000" y="228601"/>
            <a:ext cx="8534400" cy="838200"/>
          </a:xfrm>
        </p:spPr>
        <p:txBody>
          <a:bodyPr>
            <a:normAutofit/>
          </a:bodyPr>
          <a:lstStyle/>
          <a:p>
            <a:pPr algn="l"/>
            <a:r>
              <a:rPr lang="en-US" sz="2400" b="0" dirty="0">
                <a:solidFill>
                  <a:srgbClr val="FF0000"/>
                </a:solidFill>
                <a:effectLst/>
                <a:latin typeface="Arial" pitchFamily="34" charset="0"/>
                <a:cs typeface="Arial" pitchFamily="34" charset="0"/>
              </a:rPr>
              <a:t>Diagnosis</a:t>
            </a:r>
            <a:r>
              <a:rPr lang="en-US" sz="2400" b="0" dirty="0">
                <a:solidFill>
                  <a:schemeClr val="tx1"/>
                </a:solidFill>
                <a:effectLst/>
                <a:latin typeface="Arial" pitchFamily="34" charset="0"/>
                <a:cs typeface="Arial" pitchFamily="34" charset="0"/>
              </a:rPr>
              <a:t> in pregnancy: if suspected, look for the etiology. </a:t>
            </a:r>
          </a:p>
        </p:txBody>
      </p:sp>
      <p:sp>
        <p:nvSpPr>
          <p:cNvPr id="5" name="Subtitle 4"/>
          <p:cNvSpPr>
            <a:spLocks noGrp="1"/>
          </p:cNvSpPr>
          <p:nvPr>
            <p:ph type="subTitle" idx="1"/>
          </p:nvPr>
        </p:nvSpPr>
        <p:spPr>
          <a:xfrm>
            <a:off x="381000" y="533400"/>
            <a:ext cx="8077200" cy="4277911"/>
          </a:xfrm>
        </p:spPr>
        <p:txBody>
          <a:bodyPr>
            <a:normAutofit/>
          </a:bodyPr>
          <a:lstStyle/>
          <a:p>
            <a:pPr algn="l"/>
            <a:endParaRPr lang="en-US" sz="2000" dirty="0">
              <a:latin typeface="Arial" pitchFamily="34" charset="0"/>
              <a:cs typeface="Arial" pitchFamily="34" charset="0"/>
            </a:endParaRPr>
          </a:p>
          <a:p>
            <a:pPr algn="l"/>
            <a:endParaRPr lang="en-US" sz="2000" dirty="0">
              <a:latin typeface="Arial" pitchFamily="34" charset="0"/>
              <a:cs typeface="Arial" pitchFamily="34" charset="0"/>
            </a:endParaRPr>
          </a:p>
          <a:p>
            <a:pPr algn="l"/>
            <a:r>
              <a:rPr lang="en-US" sz="2400" dirty="0">
                <a:solidFill>
                  <a:schemeClr val="tx1"/>
                </a:solidFill>
                <a:latin typeface="Arial" pitchFamily="34" charset="0"/>
                <a:cs typeface="Arial" pitchFamily="34" charset="0"/>
              </a:rPr>
              <a:t>Treatment of </a:t>
            </a:r>
            <a:r>
              <a:rPr lang="en-US" sz="2400" u="sng" dirty="0" err="1">
                <a:solidFill>
                  <a:schemeClr val="tx1"/>
                </a:solidFill>
                <a:latin typeface="Arial" pitchFamily="34" charset="0"/>
                <a:cs typeface="Arial" pitchFamily="34" charset="0"/>
              </a:rPr>
              <a:t>vit</a:t>
            </a:r>
            <a:r>
              <a:rPr lang="en-US" sz="2400" u="sng" dirty="0">
                <a:solidFill>
                  <a:schemeClr val="tx1"/>
                </a:solidFill>
                <a:latin typeface="Arial" pitchFamily="34" charset="0"/>
                <a:cs typeface="Arial" pitchFamily="34" charset="0"/>
              </a:rPr>
              <a:t>. B12 Deficiency:</a:t>
            </a:r>
            <a:br>
              <a:rPr lang="en-US" sz="2000" u="sng" dirty="0"/>
            </a:br>
            <a:endParaRPr lang="en-US" sz="2000" dirty="0">
              <a:latin typeface="Arial" pitchFamily="34" charset="0"/>
              <a:cs typeface="Arial" pitchFamily="34" charset="0"/>
            </a:endParaRPr>
          </a:p>
          <a:p>
            <a:pPr algn="l"/>
            <a:endParaRPr lang="en-US" sz="2000" dirty="0">
              <a:latin typeface="Arial" pitchFamily="34" charset="0"/>
              <a:cs typeface="Arial" pitchFamily="34" charset="0"/>
            </a:endParaRPr>
          </a:p>
          <a:p>
            <a:pPr algn="l"/>
            <a:r>
              <a:rPr lang="en-US" sz="2000" dirty="0" err="1">
                <a:latin typeface="Arial" pitchFamily="34" charset="0"/>
                <a:cs typeface="Arial" pitchFamily="34" charset="0"/>
              </a:rPr>
              <a:t>Cyanocobalamin</a:t>
            </a:r>
            <a:r>
              <a:rPr lang="en-US" sz="2000" dirty="0">
                <a:latin typeface="Arial" pitchFamily="34" charset="0"/>
                <a:cs typeface="Arial" pitchFamily="34" charset="0"/>
              </a:rPr>
              <a:t> or </a:t>
            </a:r>
            <a:r>
              <a:rPr lang="en-US" sz="2000" dirty="0" err="1">
                <a:latin typeface="Arial" pitchFamily="34" charset="0"/>
                <a:cs typeface="Arial" pitchFamily="34" charset="0"/>
              </a:rPr>
              <a:t>hydroxycobalmin</a:t>
            </a:r>
            <a:r>
              <a:rPr lang="en-US" sz="2000" dirty="0">
                <a:latin typeface="Arial" pitchFamily="34" charset="0"/>
                <a:cs typeface="Arial" pitchFamily="34" charset="0"/>
              </a:rPr>
              <a:t> 1mg, 3 times a week for 2 weeks and then every 3 months.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7620000" cy="1143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rPr>
              <a:t>Normal </a:t>
            </a:r>
            <a:r>
              <a:rPr kumimoji="0" lang="en-US" sz="4100" b="1" i="0" u="none" strike="noStrike" kern="1200" cap="none" spc="0" normalizeH="0" baseline="0" noProof="0" dirty="0" err="1">
                <a:ln>
                  <a:noFill/>
                </a:ln>
                <a:solidFill>
                  <a:schemeClr val="tx2"/>
                </a:solidFill>
                <a:effectLst>
                  <a:outerShdw blurRad="31750" dist="25400" dir="5400000" algn="tl" rotWithShape="0">
                    <a:srgbClr val="000000">
                      <a:alpha val="25000"/>
                    </a:srgbClr>
                  </a:outerShdw>
                </a:effectLst>
                <a:uLnTx/>
                <a:uFillTx/>
                <a:latin typeface="+mj-lt"/>
                <a:ea typeface="+mj-ea"/>
                <a:cs typeface="+mj-cs"/>
              </a:rPr>
              <a:t>Hb</a:t>
            </a:r>
            <a:r>
              <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rPr>
              <a:t> </a:t>
            </a:r>
          </a:p>
        </p:txBody>
      </p:sp>
      <p:sp>
        <p:nvSpPr>
          <p:cNvPr id="3" name="Content Placeholder 2"/>
          <p:cNvSpPr txBox="1">
            <a:spLocks/>
          </p:cNvSpPr>
          <p:nvPr/>
        </p:nvSpPr>
        <p:spPr>
          <a:xfrm>
            <a:off x="457200" y="1600200"/>
            <a:ext cx="7620000" cy="4800600"/>
          </a:xfrm>
          <a:prstGeom prst="rect">
            <a:avLst/>
          </a:prstGeom>
        </p:spPr>
        <p:txBody>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700" b="0" i="0" u="none" strike="noStrike" kern="1200" cap="none" spc="0" normalizeH="0" baseline="0" noProof="0" dirty="0">
                <a:ln>
                  <a:noFill/>
                </a:ln>
                <a:solidFill>
                  <a:schemeClr val="tx1"/>
                </a:solidFill>
                <a:effectLst/>
                <a:uLnTx/>
                <a:uFillTx/>
                <a:latin typeface="+mn-lt"/>
                <a:ea typeface="+mn-ea"/>
                <a:cs typeface="+mn-cs"/>
              </a:rPr>
              <a:t>Normal </a:t>
            </a:r>
            <a:r>
              <a:rPr kumimoji="0" lang="en-US" sz="2700" b="0" i="0" u="none" strike="noStrike" kern="1200" cap="none" spc="0" normalizeH="0" baseline="0" noProof="0" dirty="0" err="1">
                <a:ln>
                  <a:noFill/>
                </a:ln>
                <a:solidFill>
                  <a:schemeClr val="tx1"/>
                </a:solidFill>
                <a:effectLst/>
                <a:uLnTx/>
                <a:uFillTx/>
                <a:latin typeface="+mn-lt"/>
                <a:ea typeface="+mn-ea"/>
                <a:cs typeface="+mn-cs"/>
              </a:rPr>
              <a:t>Hb</a:t>
            </a:r>
            <a:r>
              <a:rPr kumimoji="0" lang="en-US" sz="2700" b="0" i="0" u="none" strike="noStrike" kern="1200" cap="none" spc="0" normalizeH="0" baseline="0" noProof="0" dirty="0">
                <a:ln>
                  <a:noFill/>
                </a:ln>
                <a:solidFill>
                  <a:schemeClr val="tx1"/>
                </a:solidFill>
                <a:effectLst/>
                <a:uLnTx/>
                <a:uFillTx/>
                <a:latin typeface="+mn-lt"/>
                <a:ea typeface="+mn-ea"/>
                <a:cs typeface="+mn-cs"/>
              </a:rPr>
              <a:t> is composed </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700" b="0" i="0" u="none" strike="noStrike" kern="1200" cap="none" spc="0" normalizeH="0" baseline="0" noProof="0" dirty="0">
                <a:ln>
                  <a:noFill/>
                </a:ln>
                <a:solidFill>
                  <a:schemeClr val="tx1"/>
                </a:solidFill>
                <a:effectLst/>
                <a:uLnTx/>
                <a:uFillTx/>
                <a:latin typeface="+mn-lt"/>
                <a:ea typeface="+mn-ea"/>
                <a:cs typeface="+mn-cs"/>
              </a:rPr>
              <a:t>96-97% </a:t>
            </a:r>
            <a:r>
              <a:rPr kumimoji="0" lang="en-US" sz="2700" b="0" i="0" u="none" strike="noStrike" kern="1200" cap="none" spc="0" normalizeH="0" baseline="0" noProof="0" dirty="0" err="1">
                <a:ln>
                  <a:noFill/>
                </a:ln>
                <a:solidFill>
                  <a:schemeClr val="tx1"/>
                </a:solidFill>
                <a:effectLst/>
                <a:uLnTx/>
                <a:uFillTx/>
                <a:latin typeface="+mn-lt"/>
                <a:ea typeface="+mn-ea"/>
                <a:cs typeface="+mn-cs"/>
              </a:rPr>
              <a:t>Hb</a:t>
            </a:r>
            <a:r>
              <a:rPr kumimoji="0" lang="en-US" sz="2700" b="0" i="0" u="none" strike="noStrike" kern="1200" cap="none" spc="0" normalizeH="0" baseline="0" noProof="0" dirty="0">
                <a:ln>
                  <a:noFill/>
                </a:ln>
                <a:solidFill>
                  <a:schemeClr val="tx1"/>
                </a:solidFill>
                <a:effectLst/>
                <a:uLnTx/>
                <a:uFillTx/>
                <a:latin typeface="+mn-lt"/>
                <a:ea typeface="+mn-ea"/>
                <a:cs typeface="+mn-cs"/>
              </a:rPr>
              <a:t> A </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700" b="0" i="0" u="none" strike="noStrike" kern="1200" cap="none" spc="0" normalizeH="0" baseline="0" noProof="0" dirty="0">
                <a:ln>
                  <a:noFill/>
                </a:ln>
                <a:solidFill>
                  <a:schemeClr val="tx1"/>
                </a:solidFill>
                <a:effectLst/>
                <a:uLnTx/>
                <a:uFillTx/>
                <a:latin typeface="+mn-lt"/>
                <a:ea typeface="+mn-ea"/>
                <a:cs typeface="+mn-cs"/>
              </a:rPr>
              <a:t>2-3% </a:t>
            </a:r>
            <a:r>
              <a:rPr kumimoji="0" lang="en-US" sz="2700" b="0" i="0" u="none" strike="noStrike" kern="1200" cap="none" spc="0" normalizeH="0" baseline="0" noProof="0" dirty="0" err="1">
                <a:ln>
                  <a:noFill/>
                </a:ln>
                <a:solidFill>
                  <a:schemeClr val="tx1"/>
                </a:solidFill>
                <a:effectLst/>
                <a:uLnTx/>
                <a:uFillTx/>
                <a:latin typeface="+mn-lt"/>
                <a:ea typeface="+mn-ea"/>
                <a:cs typeface="+mn-cs"/>
              </a:rPr>
              <a:t>Hb</a:t>
            </a:r>
            <a:r>
              <a:rPr kumimoji="0" lang="en-US" sz="2700" b="0" i="0" u="none" strike="noStrike" kern="1200" cap="none" spc="0" normalizeH="0" baseline="0" noProof="0" dirty="0">
                <a:ln>
                  <a:noFill/>
                </a:ln>
                <a:solidFill>
                  <a:schemeClr val="tx1"/>
                </a:solidFill>
                <a:effectLst/>
                <a:uLnTx/>
                <a:uFillTx/>
                <a:latin typeface="+mn-lt"/>
                <a:ea typeface="+mn-ea"/>
                <a:cs typeface="+mn-cs"/>
              </a:rPr>
              <a:t> A2 hemoglobin alpha 2 </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700" b="0" i="0" u="none" strike="noStrike" kern="1200" cap="none" spc="0" normalizeH="0" baseline="0" noProof="0" dirty="0">
                <a:ln>
                  <a:noFill/>
                </a:ln>
                <a:solidFill>
                  <a:schemeClr val="tx1"/>
                </a:solidFill>
                <a:effectLst/>
                <a:uLnTx/>
                <a:uFillTx/>
                <a:latin typeface="+mn-lt"/>
                <a:ea typeface="+mn-ea"/>
                <a:cs typeface="+mn-cs"/>
              </a:rPr>
              <a:t>Less than 1% fetal hemoglobin </a:t>
            </a:r>
          </a:p>
          <a:p>
            <a:pPr marL="137160" marR="0" lvl="0" indent="0" algn="l"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0" lang="en-US" sz="27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940088"/>
          </a:xfrm>
          <a:prstGeom prst="rect">
            <a:avLst/>
          </a:prstGeom>
        </p:spPr>
        <p:txBody>
          <a:bodyPr wrap="square">
            <a:spAutoFit/>
          </a:bodyPr>
          <a:lstStyle/>
          <a:p>
            <a:pPr algn="ctr" rtl="0"/>
            <a:endParaRPr lang="en-US" sz="3600" b="1" dirty="0"/>
          </a:p>
          <a:p>
            <a:pPr algn="ctr" rtl="0"/>
            <a:endParaRPr lang="en-US" sz="3600" b="1" dirty="0"/>
          </a:p>
          <a:p>
            <a:pPr algn="ctr" rtl="0"/>
            <a:r>
              <a:rPr lang="en-US" sz="2800" b="1" dirty="0">
                <a:solidFill>
                  <a:srgbClr val="0070C0"/>
                </a:solidFill>
                <a:latin typeface="Arial" pitchFamily="34" charset="0"/>
                <a:cs typeface="Arial" pitchFamily="34" charset="0"/>
              </a:rPr>
              <a:t>Pregnancy in women with sickle cell disease </a:t>
            </a:r>
            <a:r>
              <a:rPr lang="en-US" sz="2000" b="1" dirty="0">
                <a:solidFill>
                  <a:srgbClr val="0070C0"/>
                </a:solidFill>
                <a:latin typeface="Arial" pitchFamily="34" charset="0"/>
                <a:cs typeface="Arial" pitchFamily="34" charset="0"/>
              </a:rPr>
              <a:t>(SCD)</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 ● SCD is a group of inherited single-gene </a:t>
            </a:r>
            <a:r>
              <a:rPr lang="en-US" b="1" dirty="0">
                <a:solidFill>
                  <a:srgbClr val="FF0000"/>
                </a:solidFill>
                <a:latin typeface="Arial" pitchFamily="34" charset="0"/>
                <a:cs typeface="Arial" pitchFamily="34" charset="0"/>
              </a:rPr>
              <a:t>autosomal recessive disorders </a:t>
            </a:r>
            <a:r>
              <a:rPr lang="en-US" dirty="0">
                <a:latin typeface="Arial" pitchFamily="34" charset="0"/>
                <a:cs typeface="Arial" pitchFamily="34" charset="0"/>
              </a:rPr>
              <a:t>caused by</a:t>
            </a:r>
          </a:p>
          <a:p>
            <a:pPr algn="l" rtl="0"/>
            <a:r>
              <a:rPr lang="en-US" dirty="0">
                <a:latin typeface="Arial" pitchFamily="34" charset="0"/>
                <a:cs typeface="Arial" pitchFamily="34" charset="0"/>
              </a:rPr>
              <a:t>     the ‘sickle’ gene, which affects hemoglobin structure. </a:t>
            </a:r>
            <a:r>
              <a:rPr lang="en-US" sz="1400" dirty="0">
                <a:latin typeface="Arial" pitchFamily="34" charset="0"/>
                <a:cs typeface="Arial" pitchFamily="34" charset="0"/>
              </a:rPr>
              <a:t>SCD has its origins in sub-</a:t>
            </a:r>
          </a:p>
          <a:p>
            <a:pPr algn="l" rtl="0"/>
            <a:r>
              <a:rPr lang="en-US" sz="1400" dirty="0">
                <a:latin typeface="Arial" pitchFamily="34" charset="0"/>
                <a:cs typeface="Arial" pitchFamily="34" charset="0"/>
              </a:rPr>
              <a:t>     Saharan Africa and the Middle East, hence it is most prevalent in individuals of  African descent as well </a:t>
            </a:r>
          </a:p>
          <a:p>
            <a:pPr algn="l" rtl="0"/>
            <a:r>
              <a:rPr lang="en-US" sz="1400" dirty="0">
                <a:latin typeface="Arial" pitchFamily="34" charset="0"/>
                <a:cs typeface="Arial" pitchFamily="34" charset="0"/>
              </a:rPr>
              <a:t>      as in the Caribbean, Middle East, parts of India and the Mediterranean, and South and Central America.</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 ● SCD is </a:t>
            </a:r>
            <a:r>
              <a:rPr lang="en-US" b="1" dirty="0">
                <a:solidFill>
                  <a:srgbClr val="FF0000"/>
                </a:solidFill>
                <a:latin typeface="Arial" pitchFamily="34" charset="0"/>
                <a:cs typeface="Arial" pitchFamily="34" charset="0"/>
              </a:rPr>
              <a:t>the most common inherited condition worldwide</a:t>
            </a:r>
            <a:r>
              <a:rPr lang="en-US" dirty="0">
                <a:latin typeface="Arial" pitchFamily="34" charset="0"/>
                <a:cs typeface="Arial" pitchFamily="34" charset="0"/>
              </a:rPr>
              <a:t>. </a:t>
            </a:r>
            <a:r>
              <a:rPr lang="en-US" sz="1400" dirty="0">
                <a:latin typeface="Arial" pitchFamily="34" charset="0"/>
                <a:cs typeface="Arial" pitchFamily="34" charset="0"/>
              </a:rPr>
              <a:t>About 300 000 children </a:t>
            </a:r>
          </a:p>
          <a:p>
            <a:pPr algn="l" rtl="0"/>
            <a:r>
              <a:rPr lang="en-US" sz="1400" dirty="0">
                <a:latin typeface="Arial" pitchFamily="34" charset="0"/>
                <a:cs typeface="Arial" pitchFamily="34" charset="0"/>
              </a:rPr>
              <a:t>     with SCD are born each year; two-thirds of these births are in Africa.</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 ● Although most pregnancies complicated by maternal SCD are likely to result in live </a:t>
            </a:r>
          </a:p>
          <a:p>
            <a:pPr algn="l" rtl="0"/>
            <a:r>
              <a:rPr lang="en-US" dirty="0">
                <a:latin typeface="Arial" pitchFamily="34" charset="0"/>
                <a:cs typeface="Arial" pitchFamily="34" charset="0"/>
              </a:rPr>
              <a:t>    birth, these pregnancies are at increased risk of </a:t>
            </a:r>
            <a:r>
              <a:rPr lang="en-US" u="sng" dirty="0">
                <a:latin typeface="Arial" pitchFamily="34" charset="0"/>
                <a:cs typeface="Arial" pitchFamily="34" charset="0"/>
              </a:rPr>
              <a:t>obstetrical</a:t>
            </a:r>
            <a:r>
              <a:rPr lang="en-US" dirty="0">
                <a:latin typeface="Arial" pitchFamily="34" charset="0"/>
                <a:cs typeface="Arial" pitchFamily="34" charset="0"/>
              </a:rPr>
              <a:t> and  </a:t>
            </a:r>
            <a:r>
              <a:rPr lang="en-US" u="sng" dirty="0">
                <a:latin typeface="Arial" pitchFamily="34" charset="0"/>
                <a:cs typeface="Arial" pitchFamily="34" charset="0"/>
              </a:rPr>
              <a:t>fetal </a:t>
            </a:r>
            <a:r>
              <a:rPr lang="en-US" dirty="0">
                <a:latin typeface="Arial" pitchFamily="34" charset="0"/>
                <a:cs typeface="Arial" pitchFamily="34" charset="0"/>
              </a:rPr>
              <a:t>complications,</a:t>
            </a:r>
          </a:p>
          <a:p>
            <a:pPr algn="l" rtl="0"/>
            <a:r>
              <a:rPr lang="en-US" dirty="0">
                <a:latin typeface="Arial" pitchFamily="34" charset="0"/>
                <a:cs typeface="Arial" pitchFamily="34" charset="0"/>
              </a:rPr>
              <a:t>    as well as </a:t>
            </a:r>
            <a:r>
              <a:rPr lang="en-US" u="sng" dirty="0">
                <a:latin typeface="Arial" pitchFamily="34" charset="0"/>
                <a:cs typeface="Arial" pitchFamily="34" charset="0"/>
              </a:rPr>
              <a:t>medical</a:t>
            </a:r>
            <a:r>
              <a:rPr lang="en-US" dirty="0">
                <a:latin typeface="Arial" pitchFamily="34" charset="0"/>
                <a:cs typeface="Arial" pitchFamily="34" charset="0"/>
              </a:rPr>
              <a:t> complications of SCD. These risks are due, at least in part, to the</a:t>
            </a:r>
          </a:p>
          <a:p>
            <a:pPr algn="l" rtl="0"/>
            <a:r>
              <a:rPr lang="en-US" dirty="0">
                <a:latin typeface="Arial" pitchFamily="34" charset="0"/>
                <a:cs typeface="Arial" pitchFamily="34" charset="0"/>
              </a:rPr>
              <a:t>    </a:t>
            </a:r>
            <a:r>
              <a:rPr lang="en-US" dirty="0">
                <a:solidFill>
                  <a:srgbClr val="00B0F0"/>
                </a:solidFill>
                <a:latin typeface="Arial" pitchFamily="34" charset="0"/>
                <a:cs typeface="Arial" pitchFamily="34" charset="0"/>
              </a:rPr>
              <a:t>metabolic demands, hyper-</a:t>
            </a:r>
            <a:r>
              <a:rPr lang="en-US" dirty="0" err="1">
                <a:solidFill>
                  <a:srgbClr val="00B0F0"/>
                </a:solidFill>
                <a:latin typeface="Arial" pitchFamily="34" charset="0"/>
                <a:cs typeface="Arial" pitchFamily="34" charset="0"/>
              </a:rPr>
              <a:t>coagulable</a:t>
            </a:r>
            <a:r>
              <a:rPr lang="en-US" dirty="0">
                <a:solidFill>
                  <a:srgbClr val="00B0F0"/>
                </a:solidFill>
                <a:latin typeface="Arial" pitchFamily="34" charset="0"/>
                <a:cs typeface="Arial" pitchFamily="34" charset="0"/>
              </a:rPr>
              <a:t> state, and vascular stasis </a:t>
            </a:r>
          </a:p>
          <a:p>
            <a:pPr algn="l" rtl="0"/>
            <a:r>
              <a:rPr lang="en-US" dirty="0">
                <a:latin typeface="Arial" pitchFamily="34" charset="0"/>
                <a:cs typeface="Arial" pitchFamily="34" charset="0"/>
              </a:rPr>
              <a:t>     associated with pregnancy.</a:t>
            </a:r>
          </a:p>
          <a:p>
            <a:pPr algn="l" rtl="0"/>
            <a:endParaRPr lang="en-US" dirty="0"/>
          </a:p>
          <a:p>
            <a:pPr algn="l" rtl="0"/>
            <a:endParaRPr lang="ar-JO" dirty="0"/>
          </a:p>
        </p:txBody>
      </p:sp>
    </p:spTree>
    <p:extLst>
      <p:ext uri="{BB962C8B-B14F-4D97-AF65-F5344CB8AC3E}">
        <p14:creationId xmlns:p14="http://schemas.microsoft.com/office/powerpoint/2010/main" val="30677824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7620000" cy="1143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a:ln>
                  <a:noFill/>
                </a:ln>
                <a:solidFill>
                  <a:schemeClr val="tx2"/>
                </a:solidFill>
                <a:effectLst>
                  <a:outerShdw blurRad="31750" dist="25400" dir="5400000" algn="tl" rotWithShape="0">
                    <a:srgbClr val="000000">
                      <a:alpha val="25000"/>
                    </a:srgbClr>
                  </a:outerShdw>
                </a:effectLst>
                <a:uLnTx/>
                <a:uFillTx/>
                <a:latin typeface="+mj-lt"/>
                <a:ea typeface="+mj-ea"/>
                <a:cs typeface="+mj-cs"/>
              </a:rPr>
              <a:t>Diagnosis </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3" name="Content Placeholder 2"/>
          <p:cNvSpPr txBox="1">
            <a:spLocks/>
          </p:cNvSpPr>
          <p:nvPr/>
        </p:nvSpPr>
        <p:spPr>
          <a:xfrm>
            <a:off x="457200" y="1219200"/>
            <a:ext cx="7620000" cy="5638800"/>
          </a:xfrm>
          <a:prstGeom prst="rect">
            <a:avLst/>
          </a:prstGeom>
        </p:spPr>
        <p:txBody>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700" b="0" i="0" u="none" strike="noStrike" kern="1200" cap="none" spc="0" normalizeH="0" baseline="0" noProof="0" dirty="0" err="1">
                <a:ln>
                  <a:noFill/>
                </a:ln>
                <a:solidFill>
                  <a:schemeClr val="tx1"/>
                </a:solidFill>
                <a:effectLst/>
                <a:uLnTx/>
                <a:uFillTx/>
                <a:latin typeface="+mn-lt"/>
                <a:ea typeface="+mn-ea"/>
                <a:cs typeface="+mn-cs"/>
              </a:rPr>
              <a:t>Normocytic</a:t>
            </a:r>
            <a:r>
              <a:rPr kumimoji="0" lang="en-US" sz="2700" b="0" i="0" u="none" strike="noStrike" kern="1200" cap="none" spc="0" normalizeH="0" baseline="0" noProof="0" dirty="0">
                <a:ln>
                  <a:noFill/>
                </a:ln>
                <a:solidFill>
                  <a:schemeClr val="tx1"/>
                </a:solidFill>
                <a:effectLst/>
                <a:uLnTx/>
                <a:uFillTx/>
                <a:latin typeface="+mn-lt"/>
                <a:ea typeface="+mn-ea"/>
                <a:cs typeface="+mn-cs"/>
              </a:rPr>
              <a:t> </a:t>
            </a:r>
            <a:r>
              <a:rPr kumimoji="0" lang="en-US" sz="2700" b="0" i="0" u="none" strike="noStrike" kern="1200" cap="none" spc="0" normalizeH="0" baseline="0" noProof="0" dirty="0" err="1">
                <a:ln>
                  <a:noFill/>
                </a:ln>
                <a:solidFill>
                  <a:schemeClr val="tx1"/>
                </a:solidFill>
                <a:effectLst/>
                <a:uLnTx/>
                <a:uFillTx/>
                <a:latin typeface="+mn-lt"/>
                <a:ea typeface="+mn-ea"/>
                <a:cs typeface="+mn-cs"/>
              </a:rPr>
              <a:t>normochromic</a:t>
            </a:r>
            <a:r>
              <a:rPr kumimoji="0" lang="en-US" sz="2700" b="0" i="0" u="none" strike="noStrike" kern="1200" cap="none" spc="0" normalizeH="0" baseline="0" noProof="0" dirty="0">
                <a:ln>
                  <a:noFill/>
                </a:ln>
                <a:solidFill>
                  <a:schemeClr val="tx1"/>
                </a:solidFill>
                <a:effectLst/>
                <a:uLnTx/>
                <a:uFillTx/>
                <a:latin typeface="+mn-lt"/>
                <a:ea typeface="+mn-ea"/>
                <a:cs typeface="+mn-cs"/>
              </a:rPr>
              <a:t> anemia</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700" b="0" i="0" u="none" strike="noStrike" kern="1200" cap="none" spc="0" normalizeH="0" baseline="0" noProof="0" dirty="0">
                <a:ln>
                  <a:noFill/>
                </a:ln>
                <a:solidFill>
                  <a:schemeClr val="tx1"/>
                </a:solidFill>
                <a:effectLst/>
                <a:uLnTx/>
                <a:uFillTx/>
                <a:latin typeface="+mn-lt"/>
                <a:ea typeface="+mn-ea"/>
                <a:cs typeface="+mn-cs"/>
              </a:rPr>
              <a:t>The </a:t>
            </a:r>
            <a:r>
              <a:rPr kumimoji="0" lang="en-US" sz="2700" b="0" i="0" u="none" strike="noStrike" kern="1200" cap="none" spc="0" normalizeH="0" baseline="0" noProof="0" dirty="0" err="1">
                <a:ln>
                  <a:noFill/>
                </a:ln>
                <a:solidFill>
                  <a:schemeClr val="tx1"/>
                </a:solidFill>
                <a:effectLst/>
                <a:uLnTx/>
                <a:uFillTx/>
                <a:latin typeface="+mn-lt"/>
                <a:ea typeface="+mn-ea"/>
                <a:cs typeface="+mn-cs"/>
              </a:rPr>
              <a:t>reticulocyte</a:t>
            </a:r>
            <a:r>
              <a:rPr kumimoji="0" lang="en-US" sz="2700" b="0" i="0" u="none" strike="noStrike" kern="1200" cap="none" spc="0" normalizeH="0" baseline="0" noProof="0" dirty="0">
                <a:ln>
                  <a:noFill/>
                </a:ln>
                <a:solidFill>
                  <a:schemeClr val="tx1"/>
                </a:solidFill>
                <a:effectLst/>
                <a:uLnTx/>
                <a:uFillTx/>
                <a:latin typeface="+mn-lt"/>
                <a:ea typeface="+mn-ea"/>
                <a:cs typeface="+mn-cs"/>
              </a:rPr>
              <a:t> count </a:t>
            </a:r>
            <a:r>
              <a:rPr kumimoji="0" lang="en-US" sz="27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n-lt"/>
                <a:ea typeface="+mn-ea"/>
                <a:cs typeface="+mn-cs"/>
              </a:rPr>
              <a:t>increased</a:t>
            </a:r>
            <a:r>
              <a:rPr kumimoji="0" lang="en-US" sz="27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n-lt"/>
                <a:ea typeface="+mn-ea"/>
                <a:cs typeface="+mn-cs"/>
              </a:rPr>
              <a:t> </a:t>
            </a:r>
            <a:r>
              <a:rPr kumimoji="0" lang="en-US" sz="2700" b="0" i="0" u="none" strike="noStrike" kern="1200" cap="none" spc="0" normalizeH="0" baseline="0" noProof="0" dirty="0">
                <a:ln>
                  <a:noFill/>
                </a:ln>
                <a:solidFill>
                  <a:schemeClr val="tx1"/>
                </a:solidFill>
                <a:effectLst/>
                <a:uLnTx/>
                <a:uFillTx/>
                <a:latin typeface="+mn-lt"/>
                <a:ea typeface="+mn-ea"/>
                <a:cs typeface="+mn-cs"/>
              </a:rPr>
              <a:t> 3-15 %</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700" b="0" i="0" u="none" strike="noStrike" kern="1200" cap="none" spc="0" normalizeH="0" baseline="0" noProof="0" dirty="0">
                <a:ln>
                  <a:noFill/>
                </a:ln>
                <a:solidFill>
                  <a:schemeClr val="tx1"/>
                </a:solidFill>
                <a:effectLst/>
                <a:uLnTx/>
                <a:uFillTx/>
                <a:latin typeface="+mn-lt"/>
                <a:ea typeface="+mn-ea"/>
                <a:cs typeface="+mn-cs"/>
              </a:rPr>
              <a:t>Lactate </a:t>
            </a:r>
            <a:r>
              <a:rPr kumimoji="0" lang="en-US" sz="2700" b="0" i="0" u="none" strike="noStrike" kern="1200" cap="none" spc="0" normalizeH="0" baseline="0" noProof="0" dirty="0" err="1">
                <a:ln>
                  <a:noFill/>
                </a:ln>
                <a:solidFill>
                  <a:schemeClr val="tx1"/>
                </a:solidFill>
                <a:effectLst/>
                <a:uLnTx/>
                <a:uFillTx/>
                <a:latin typeface="+mn-lt"/>
                <a:ea typeface="+mn-ea"/>
                <a:cs typeface="+mn-cs"/>
              </a:rPr>
              <a:t>dehydrogenase</a:t>
            </a:r>
            <a:r>
              <a:rPr kumimoji="0" lang="en-US" sz="2700" b="0" i="0" u="none" strike="noStrike" kern="1200" cap="none" spc="0" normalizeH="0" baseline="0" noProof="0" dirty="0">
                <a:ln>
                  <a:noFill/>
                </a:ln>
                <a:solidFill>
                  <a:schemeClr val="tx1"/>
                </a:solidFill>
                <a:effectLst/>
                <a:uLnTx/>
                <a:uFillTx/>
                <a:latin typeface="+mn-lt"/>
                <a:ea typeface="+mn-ea"/>
                <a:cs typeface="+mn-cs"/>
              </a:rPr>
              <a:t>  </a:t>
            </a:r>
            <a:r>
              <a:rPr kumimoji="0" lang="en-US" sz="27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n-lt"/>
                <a:ea typeface="+mn-ea"/>
                <a:cs typeface="+mn-cs"/>
              </a:rPr>
              <a:t>elevated</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700" b="0"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mn-lt"/>
                <a:ea typeface="+mn-ea"/>
                <a:cs typeface="+mn-cs"/>
              </a:rPr>
              <a:t>Hepatoglobin</a:t>
            </a:r>
            <a:r>
              <a:rPr kumimoji="0" lang="en-US" sz="27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n-lt"/>
                <a:ea typeface="+mn-ea"/>
                <a:cs typeface="+mn-cs"/>
              </a:rPr>
              <a:t> is </a:t>
            </a:r>
            <a:r>
              <a:rPr kumimoji="0" lang="en-US" sz="2700" b="1" i="0" u="sng" strike="noStrike" kern="1200" cap="none" spc="0" normalizeH="0" baseline="0" noProof="0" dirty="0">
                <a:ln>
                  <a:noFill/>
                </a:ln>
                <a:solidFill>
                  <a:schemeClr val="tx1"/>
                </a:solidFill>
                <a:effectLst/>
                <a:uLnTx/>
                <a:uFillTx/>
                <a:latin typeface="+mn-lt"/>
                <a:ea typeface="+mn-ea"/>
                <a:cs typeface="+mn-cs"/>
              </a:rPr>
              <a:t>decreased</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700" b="1" i="0" u="sng" strike="noStrike" kern="1200" cap="none" spc="0" normalizeH="0" baseline="0" noProof="0" dirty="0">
                <a:ln>
                  <a:noFill/>
                </a:ln>
                <a:solidFill>
                  <a:schemeClr val="tx1"/>
                </a:solidFill>
                <a:effectLst/>
                <a:uLnTx/>
                <a:uFillTx/>
                <a:latin typeface="+mn-lt"/>
                <a:ea typeface="+mn-ea"/>
                <a:cs typeface="+mn-cs"/>
              </a:rPr>
              <a:t>Peripheral blood :</a:t>
            </a:r>
            <a:r>
              <a:rPr kumimoji="0" lang="en-US" sz="2700" b="0" i="0" u="none" strike="noStrike" kern="1200" cap="none" spc="0" normalizeH="0" baseline="0" noProof="0" dirty="0">
                <a:ln>
                  <a:noFill/>
                </a:ln>
                <a:solidFill>
                  <a:schemeClr val="tx1"/>
                </a:solidFill>
                <a:effectLst/>
                <a:uLnTx/>
                <a:uFillTx/>
                <a:latin typeface="+mn-lt"/>
                <a:ea typeface="+mn-ea"/>
                <a:cs typeface="+mn-cs"/>
              </a:rPr>
              <a:t> sickle cell, target cell ,Howell-Jolly bodies</a:t>
            </a:r>
            <a:r>
              <a:rPr kumimoji="0" lang="en-US" sz="2700" b="1" i="0" u="sng" strike="noStrike" kern="1200" cap="none" spc="0" normalizeH="0" baseline="0" noProof="0" dirty="0">
                <a:ln>
                  <a:noFill/>
                </a:ln>
                <a:solidFill>
                  <a:schemeClr val="tx1"/>
                </a:solidFill>
                <a:effectLst/>
                <a:uLnTx/>
                <a:uFillTx/>
                <a:latin typeface="+mn-lt"/>
                <a:ea typeface="+mn-ea"/>
                <a:cs typeface="+mn-cs"/>
              </a:rPr>
              <a:t> </a:t>
            </a:r>
          </a:p>
          <a:p>
            <a:pPr marL="137160" marR="0" lvl="0" indent="0" algn="l"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n-US" sz="27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n-lt"/>
                <a:ea typeface="+mn-ea"/>
                <a:cs typeface="+mn-cs"/>
              </a:rPr>
              <a:t>***Screening and diagnosis by </a:t>
            </a:r>
            <a:r>
              <a:rPr kumimoji="0" lang="en-US" sz="2700" b="1" i="0" u="sng"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mn-lt"/>
                <a:ea typeface="+mn-ea"/>
                <a:cs typeface="+mn-cs"/>
              </a:rPr>
              <a:t>hb</a:t>
            </a:r>
            <a:r>
              <a:rPr kumimoji="0" lang="en-US" sz="2700" b="1" i="0" u="sng"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n-lt"/>
                <a:ea typeface="+mn-ea"/>
                <a:cs typeface="+mn-cs"/>
              </a:rPr>
              <a:t> electrophoresis</a:t>
            </a:r>
            <a:endParaRPr kumimoji="0" lang="en-US" sz="2000" b="0" i="0" u="none" strike="noStrike" kern="1200" cap="none" spc="0" normalizeH="0" baseline="0" noProof="0" dirty="0">
              <a:ln>
                <a:noFill/>
              </a:ln>
              <a:solidFill>
                <a:schemeClr val="tx1"/>
              </a:solidFill>
              <a:effectLst/>
              <a:uLnTx/>
              <a:uFillTx/>
              <a:latin typeface="+mn-lt"/>
              <a:ea typeface="+mn-ea"/>
              <a:cs typeface="+mn-cs"/>
            </a:endParaRPr>
          </a:p>
          <a:p>
            <a:pPr algn="l" rtl="0"/>
            <a:r>
              <a:rPr lang="en-US" sz="2400" dirty="0"/>
              <a:t>**Disease: 90% </a:t>
            </a:r>
            <a:r>
              <a:rPr lang="en-US" sz="2400" dirty="0" err="1"/>
              <a:t>HbS</a:t>
            </a:r>
            <a:r>
              <a:rPr lang="en-US" sz="2400" dirty="0"/>
              <a:t>, 8% </a:t>
            </a:r>
            <a:r>
              <a:rPr lang="en-US" sz="2400" dirty="0" err="1"/>
              <a:t>HbF</a:t>
            </a:r>
            <a:r>
              <a:rPr lang="en-US" sz="2400" dirty="0"/>
              <a:t>, 2% HbA2, </a:t>
            </a:r>
            <a:r>
              <a:rPr lang="en-US" sz="2400" b="1" dirty="0"/>
              <a:t>(no </a:t>
            </a:r>
            <a:r>
              <a:rPr lang="en-US" sz="2400" b="1" dirty="0" err="1"/>
              <a:t>HbA</a:t>
            </a:r>
            <a:r>
              <a:rPr lang="en-US" sz="2400" b="1" dirty="0"/>
              <a:t>)</a:t>
            </a:r>
          </a:p>
          <a:p>
            <a:pPr algn="l" rtl="0"/>
            <a:r>
              <a:rPr lang="en-US" sz="2400" dirty="0"/>
              <a:t> **Trait: 55% </a:t>
            </a:r>
            <a:r>
              <a:rPr lang="en-US" sz="2400" dirty="0" err="1"/>
              <a:t>HbA</a:t>
            </a:r>
            <a:r>
              <a:rPr lang="en-US" sz="2400" dirty="0"/>
              <a:t>, 43% </a:t>
            </a:r>
            <a:r>
              <a:rPr lang="en-US" sz="2400" dirty="0" err="1"/>
              <a:t>HbS</a:t>
            </a:r>
            <a:r>
              <a:rPr lang="en-US" sz="2400" dirty="0"/>
              <a:t>, 2% HbA2</a:t>
            </a:r>
            <a:endParaRPr lang="ar-JO" sz="2400" dirty="0"/>
          </a:p>
          <a:p>
            <a:pPr marL="137160" marR="0" lvl="0" indent="0" algn="l"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0" lang="en-US" sz="27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90" y="0"/>
            <a:ext cx="9142310" cy="3847207"/>
          </a:xfrm>
          <a:prstGeom prst="rect">
            <a:avLst/>
          </a:prstGeom>
        </p:spPr>
        <p:txBody>
          <a:bodyPr wrap="square">
            <a:spAutoFit/>
          </a:bodyPr>
          <a:lstStyle/>
          <a:p>
            <a:pPr algn="l" rtl="0"/>
            <a:endParaRPr lang="en-US" dirty="0"/>
          </a:p>
          <a:p>
            <a:pPr algn="l" rtl="0"/>
            <a:endParaRPr lang="en-US" dirty="0"/>
          </a:p>
          <a:p>
            <a:pPr algn="l" rtl="0"/>
            <a:endParaRPr lang="en-US" dirty="0"/>
          </a:p>
          <a:p>
            <a:pPr algn="l" rtl="0"/>
            <a:endParaRPr lang="en-US" dirty="0"/>
          </a:p>
          <a:p>
            <a:pPr algn="ctr" rtl="0"/>
            <a:r>
              <a:rPr lang="en-US" sz="2800" b="1" dirty="0">
                <a:solidFill>
                  <a:srgbClr val="0070C0"/>
                </a:solidFill>
                <a:latin typeface="Arial" pitchFamily="34" charset="0"/>
                <a:cs typeface="Arial" pitchFamily="34" charset="0"/>
              </a:rPr>
              <a:t>Preconception care</a:t>
            </a:r>
          </a:p>
          <a:p>
            <a:pPr marL="342900" indent="-342900" algn="l" rtl="0">
              <a:buAutoNum type="arabicParenR"/>
            </a:pPr>
            <a:endParaRPr lang="en-US" dirty="0">
              <a:latin typeface="Arial" pitchFamily="34" charset="0"/>
              <a:cs typeface="Arial" pitchFamily="34" charset="0"/>
            </a:endParaRPr>
          </a:p>
          <a:p>
            <a:pPr marL="342900" indent="-342900" algn="l" rtl="0">
              <a:buAutoNum type="arabicParenR"/>
            </a:pPr>
            <a:endParaRPr lang="en-US" dirty="0">
              <a:latin typeface="Arial" pitchFamily="34" charset="0"/>
              <a:cs typeface="Arial" pitchFamily="34" charset="0"/>
            </a:endParaRPr>
          </a:p>
          <a:p>
            <a:pPr marL="342900" indent="-342900" algn="l" rtl="0">
              <a:buAutoNum type="arabicParenR"/>
            </a:pPr>
            <a:r>
              <a:rPr lang="en-US" sz="2000" dirty="0">
                <a:latin typeface="Arial" pitchFamily="34" charset="0"/>
                <a:cs typeface="Arial" pitchFamily="34" charset="0"/>
              </a:rPr>
              <a:t>Detailed evaluation of patient </a:t>
            </a:r>
          </a:p>
          <a:p>
            <a:pPr marL="342900" indent="-342900" algn="l" rtl="0">
              <a:buAutoNum type="arabicParenR"/>
            </a:pPr>
            <a:r>
              <a:rPr lang="en-US" sz="2000" dirty="0">
                <a:latin typeface="Arial" pitchFamily="34" charset="0"/>
                <a:cs typeface="Arial" pitchFamily="34" charset="0"/>
              </a:rPr>
              <a:t>Genetic counseling</a:t>
            </a:r>
          </a:p>
          <a:p>
            <a:pPr marL="342900" indent="-342900" algn="l" rtl="0">
              <a:buAutoNum type="arabicParenR"/>
            </a:pPr>
            <a:r>
              <a:rPr lang="en-US" sz="2000" dirty="0">
                <a:latin typeface="Arial" pitchFamily="34" charset="0"/>
                <a:cs typeface="Arial" pitchFamily="34" charset="0"/>
              </a:rPr>
              <a:t>Management of medications and immunization</a:t>
            </a:r>
          </a:p>
          <a:p>
            <a:pPr marL="342900" indent="-342900" algn="l" rtl="0">
              <a:buAutoNum type="arabicParenR"/>
            </a:pPr>
            <a:r>
              <a:rPr lang="en-US" sz="2000" dirty="0">
                <a:latin typeface="Arial" pitchFamily="34" charset="0"/>
                <a:cs typeface="Arial" pitchFamily="34" charset="0"/>
              </a:rPr>
              <a:t>Counseling about medical, obstetrical, and infant outcomes</a:t>
            </a:r>
          </a:p>
          <a:p>
            <a:pPr algn="l" rtl="0"/>
            <a:endParaRPr lang="en-US" sz="2800" dirty="0">
              <a:latin typeface="Arial" pitchFamily="34" charset="0"/>
              <a:cs typeface="Arial" pitchFamily="34" charset="0"/>
            </a:endParaRPr>
          </a:p>
        </p:txBody>
      </p:sp>
    </p:spTree>
    <p:extLst>
      <p:ext uri="{BB962C8B-B14F-4D97-AF65-F5344CB8AC3E}">
        <p14:creationId xmlns:p14="http://schemas.microsoft.com/office/powerpoint/2010/main" val="19528337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278642"/>
          </a:xfrm>
          <a:prstGeom prst="rect">
            <a:avLst/>
          </a:prstGeom>
        </p:spPr>
        <p:txBody>
          <a:bodyPr wrap="square">
            <a:spAutoFit/>
          </a:bodyPr>
          <a:lstStyle/>
          <a:p>
            <a:pPr algn="l" rtl="0"/>
            <a:endParaRPr lang="en-US" dirty="0"/>
          </a:p>
          <a:p>
            <a:pPr algn="l" rtl="0"/>
            <a:r>
              <a:rPr lang="en-US" sz="2800" b="1" dirty="0">
                <a:solidFill>
                  <a:srgbClr val="0070C0"/>
                </a:solidFill>
                <a:latin typeface="Arial" pitchFamily="34" charset="0"/>
                <a:cs typeface="Arial" pitchFamily="34" charset="0"/>
              </a:rPr>
              <a:t>Detailed evaluation of patient</a:t>
            </a:r>
          </a:p>
          <a:p>
            <a:pPr algn="l" rtl="0"/>
            <a:endParaRPr lang="en-US" sz="3200" b="1" dirty="0">
              <a:latin typeface="Arial" pitchFamily="34" charset="0"/>
              <a:cs typeface="Arial" pitchFamily="34" charset="0"/>
            </a:endParaRPr>
          </a:p>
          <a:p>
            <a:pPr algn="l" rtl="0"/>
            <a:r>
              <a:rPr lang="en-US" dirty="0">
                <a:latin typeface="Arial" pitchFamily="34" charset="0"/>
                <a:cs typeface="Arial" pitchFamily="34" charset="0"/>
              </a:rPr>
              <a:t>1- </a:t>
            </a:r>
            <a:r>
              <a:rPr lang="en-US" b="1" dirty="0">
                <a:solidFill>
                  <a:srgbClr val="FF0000"/>
                </a:solidFill>
                <a:latin typeface="Arial" pitchFamily="34" charset="0"/>
                <a:cs typeface="Arial" pitchFamily="34" charset="0"/>
              </a:rPr>
              <a:t>Detailed history and full clinical examination</a:t>
            </a:r>
            <a:r>
              <a:rPr lang="en-US" sz="1600" dirty="0">
                <a:latin typeface="Arial" pitchFamily="34" charset="0"/>
                <a:cs typeface="Arial" pitchFamily="34" charset="0"/>
              </a:rPr>
              <a:t>.( history of pain events and </a:t>
            </a:r>
          </a:p>
          <a:p>
            <a:pPr algn="l" rtl="0"/>
            <a:r>
              <a:rPr lang="en-US" sz="1600" dirty="0">
                <a:latin typeface="Arial" pitchFamily="34" charset="0"/>
                <a:cs typeface="Arial" pitchFamily="34" charset="0"/>
              </a:rPr>
              <a:t>     hospitalizations, Measurement of baseline blood pressure ( to rule out hypertension ).</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2- </a:t>
            </a:r>
            <a:r>
              <a:rPr lang="en-US" b="1" dirty="0">
                <a:solidFill>
                  <a:srgbClr val="FF0000"/>
                </a:solidFill>
                <a:latin typeface="Arial" pitchFamily="34" charset="0"/>
                <a:cs typeface="Arial" pitchFamily="34" charset="0"/>
              </a:rPr>
              <a:t>Retinal evaluation</a:t>
            </a:r>
            <a:r>
              <a:rPr lang="en-US" dirty="0">
                <a:latin typeface="Arial" pitchFamily="34" charset="0"/>
                <a:cs typeface="Arial" pitchFamily="34" charset="0"/>
              </a:rPr>
              <a:t> </a:t>
            </a:r>
            <a:r>
              <a:rPr lang="en-US" sz="1600" dirty="0">
                <a:latin typeface="Arial" pitchFamily="34" charset="0"/>
                <a:cs typeface="Arial" pitchFamily="34" charset="0"/>
              </a:rPr>
              <a:t>to detect early proliferative sickle retinopathy, which may worsen </a:t>
            </a:r>
          </a:p>
          <a:p>
            <a:pPr algn="l" rtl="0"/>
            <a:r>
              <a:rPr lang="en-US" sz="1600" dirty="0">
                <a:latin typeface="Arial" pitchFamily="34" charset="0"/>
                <a:cs typeface="Arial" pitchFamily="34" charset="0"/>
              </a:rPr>
              <a:t>    during pregnancy.</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3- </a:t>
            </a:r>
            <a:r>
              <a:rPr lang="en-US" b="1" dirty="0">
                <a:solidFill>
                  <a:srgbClr val="FF0000"/>
                </a:solidFill>
                <a:latin typeface="Arial" pitchFamily="34" charset="0"/>
                <a:cs typeface="Arial" pitchFamily="34" charset="0"/>
              </a:rPr>
              <a:t>Chemistry panel</a:t>
            </a:r>
            <a:r>
              <a:rPr lang="en-US" dirty="0">
                <a:latin typeface="Arial" pitchFamily="34" charset="0"/>
                <a:cs typeface="Arial" pitchFamily="34" charset="0"/>
              </a:rPr>
              <a:t>, </a:t>
            </a:r>
            <a:r>
              <a:rPr lang="en-US" b="1" dirty="0">
                <a:solidFill>
                  <a:srgbClr val="FF0000"/>
                </a:solidFill>
                <a:latin typeface="Arial" pitchFamily="34" charset="0"/>
                <a:cs typeface="Arial" pitchFamily="34" charset="0"/>
              </a:rPr>
              <a:t>urinalysis</a:t>
            </a:r>
            <a:r>
              <a:rPr lang="en-US" dirty="0">
                <a:latin typeface="Arial" pitchFamily="34" charset="0"/>
                <a:cs typeface="Arial" pitchFamily="34" charset="0"/>
              </a:rPr>
              <a:t>, and </a:t>
            </a:r>
            <a:r>
              <a:rPr lang="en-US" b="1" dirty="0">
                <a:solidFill>
                  <a:srgbClr val="FF0000"/>
                </a:solidFill>
                <a:latin typeface="Arial" pitchFamily="34" charset="0"/>
                <a:cs typeface="Arial" pitchFamily="34" charset="0"/>
              </a:rPr>
              <a:t>24-hour protein excretion </a:t>
            </a:r>
            <a:r>
              <a:rPr lang="en-US" sz="1600" dirty="0">
                <a:latin typeface="Arial" pitchFamily="34" charset="0"/>
                <a:cs typeface="Arial" pitchFamily="34" charset="0"/>
              </a:rPr>
              <a:t>to determine baseline</a:t>
            </a:r>
          </a:p>
          <a:p>
            <a:pPr algn="l" rtl="0"/>
            <a:r>
              <a:rPr lang="en-US" sz="1600" dirty="0">
                <a:latin typeface="Arial" pitchFamily="34" charset="0"/>
                <a:cs typeface="Arial" pitchFamily="34" charset="0"/>
              </a:rPr>
              <a:t>    organ function, particularly sickle nephropathy.</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4- </a:t>
            </a:r>
            <a:r>
              <a:rPr lang="en-US" b="1" dirty="0">
                <a:solidFill>
                  <a:srgbClr val="FF0000"/>
                </a:solidFill>
                <a:latin typeface="Arial" pitchFamily="34" charset="0"/>
                <a:cs typeface="Arial" pitchFamily="34" charset="0"/>
              </a:rPr>
              <a:t>Hemoglobin/hematocrit and ferritin level</a:t>
            </a:r>
            <a:r>
              <a:rPr lang="en-US" dirty="0">
                <a:latin typeface="Arial" pitchFamily="34" charset="0"/>
                <a:cs typeface="Arial" pitchFamily="34" charset="0"/>
              </a:rPr>
              <a:t>. </a:t>
            </a:r>
            <a:r>
              <a:rPr lang="en-US" sz="1600" dirty="0">
                <a:latin typeface="Arial" pitchFamily="34" charset="0"/>
                <a:cs typeface="Arial" pitchFamily="34" charset="0"/>
              </a:rPr>
              <a:t>Women with SCD often have excessive</a:t>
            </a:r>
          </a:p>
          <a:p>
            <a:pPr algn="l" rtl="0"/>
            <a:r>
              <a:rPr lang="en-US" sz="1600" dirty="0">
                <a:latin typeface="Arial" pitchFamily="34" charset="0"/>
                <a:cs typeface="Arial" pitchFamily="34" charset="0"/>
              </a:rPr>
              <a:t>     iron stores, but a small proportion is iron deficient. Women with excessive iron stores</a:t>
            </a:r>
          </a:p>
          <a:p>
            <a:pPr algn="l" rtl="0"/>
            <a:r>
              <a:rPr lang="en-US" sz="1600" dirty="0">
                <a:latin typeface="Arial" pitchFamily="34" charset="0"/>
                <a:cs typeface="Arial" pitchFamily="34" charset="0"/>
              </a:rPr>
              <a:t>     should not receive prenatal vitamins with iron and should consider delaying </a:t>
            </a:r>
          </a:p>
          <a:p>
            <a:pPr algn="l" rtl="0"/>
            <a:r>
              <a:rPr lang="en-US" sz="1600" dirty="0">
                <a:latin typeface="Arial" pitchFamily="34" charset="0"/>
                <a:cs typeface="Arial" pitchFamily="34" charset="0"/>
              </a:rPr>
              <a:t>     pregnancy until they have been treated with iron </a:t>
            </a:r>
            <a:r>
              <a:rPr lang="en-US" sz="1600" dirty="0" err="1">
                <a:latin typeface="Arial" pitchFamily="34" charset="0"/>
                <a:cs typeface="Arial" pitchFamily="34" charset="0"/>
              </a:rPr>
              <a:t>chelators</a:t>
            </a:r>
            <a:r>
              <a:rPr lang="en-US" sz="1600" dirty="0">
                <a:latin typeface="Arial" pitchFamily="34" charset="0"/>
                <a:cs typeface="Arial" pitchFamily="34" charset="0"/>
              </a:rPr>
              <a:t>, which are contraindicated</a:t>
            </a:r>
          </a:p>
          <a:p>
            <a:pPr algn="l" rtl="0"/>
            <a:r>
              <a:rPr lang="en-US" sz="1600" dirty="0">
                <a:latin typeface="Arial" pitchFamily="34" charset="0"/>
                <a:cs typeface="Arial" pitchFamily="34" charset="0"/>
              </a:rPr>
              <a:t>      in pregnancy.</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5- </a:t>
            </a:r>
            <a:r>
              <a:rPr lang="en-US" b="1" dirty="0">
                <a:solidFill>
                  <a:srgbClr val="FF0000"/>
                </a:solidFill>
                <a:latin typeface="Arial" pitchFamily="34" charset="0"/>
                <a:cs typeface="Arial" pitchFamily="34" charset="0"/>
              </a:rPr>
              <a:t>Baseline urine culture</a:t>
            </a:r>
            <a:r>
              <a:rPr lang="en-US" dirty="0">
                <a:latin typeface="Arial" pitchFamily="34" charset="0"/>
                <a:cs typeface="Arial" pitchFamily="34" charset="0"/>
              </a:rPr>
              <a:t>, </a:t>
            </a:r>
            <a:r>
              <a:rPr lang="en-US" sz="1600" dirty="0">
                <a:latin typeface="Arial" pitchFamily="34" charset="0"/>
                <a:cs typeface="Arial" pitchFamily="34" charset="0"/>
              </a:rPr>
              <a:t>because of the increased frequency of asymptomatic</a:t>
            </a:r>
          </a:p>
          <a:p>
            <a:pPr algn="l" rtl="0"/>
            <a:r>
              <a:rPr lang="en-US" sz="1600" dirty="0">
                <a:latin typeface="Arial" pitchFamily="34" charset="0"/>
                <a:cs typeface="Arial" pitchFamily="34" charset="0"/>
              </a:rPr>
              <a:t>    </a:t>
            </a:r>
            <a:r>
              <a:rPr lang="en-US" sz="1600" dirty="0" err="1">
                <a:latin typeface="Arial" pitchFamily="34" charset="0"/>
                <a:cs typeface="Arial" pitchFamily="34" charset="0"/>
              </a:rPr>
              <a:t>bacteriuria</a:t>
            </a:r>
            <a:r>
              <a:rPr lang="en-US" sz="1600" dirty="0">
                <a:latin typeface="Arial" pitchFamily="34" charset="0"/>
                <a:cs typeface="Arial" pitchFamily="34" charset="0"/>
              </a:rPr>
              <a:t>. Urinary tract infections are more common in sickle cell disease and </a:t>
            </a:r>
          </a:p>
          <a:p>
            <a:pPr algn="l" rtl="0"/>
            <a:r>
              <a:rPr lang="en-US" sz="1600" dirty="0">
                <a:latin typeface="Arial" pitchFamily="34" charset="0"/>
                <a:cs typeface="Arial" pitchFamily="34" charset="0"/>
              </a:rPr>
              <a:t>    more difficult to treat because of underlying renal papillary necrosis.</a:t>
            </a:r>
          </a:p>
          <a:p>
            <a:pPr algn="l" rtl="0"/>
            <a:endParaRPr lang="en-US" dirty="0"/>
          </a:p>
        </p:txBody>
      </p:sp>
    </p:spTree>
    <p:extLst>
      <p:ext uri="{BB962C8B-B14F-4D97-AF65-F5344CB8AC3E}">
        <p14:creationId xmlns:p14="http://schemas.microsoft.com/office/powerpoint/2010/main" val="8400206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4736"/>
            <a:ext cx="9144000" cy="6740307"/>
          </a:xfrm>
          <a:prstGeom prst="rect">
            <a:avLst/>
          </a:prstGeom>
        </p:spPr>
        <p:txBody>
          <a:bodyPr wrap="square">
            <a:spAutoFit/>
          </a:bodyPr>
          <a:lstStyle/>
          <a:p>
            <a:pPr algn="l" rtl="0"/>
            <a:endParaRPr lang="en-US" dirty="0"/>
          </a:p>
          <a:p>
            <a:pPr algn="l" rtl="0"/>
            <a:endParaRPr lang="en-US" dirty="0"/>
          </a:p>
          <a:p>
            <a:pPr algn="l" rtl="0"/>
            <a:endParaRPr lang="en-US" dirty="0"/>
          </a:p>
          <a:p>
            <a:pPr algn="l" rtl="0"/>
            <a:endParaRPr lang="en-US" dirty="0"/>
          </a:p>
          <a:p>
            <a:pPr algn="l" rtl="0"/>
            <a:r>
              <a:rPr lang="en-US" dirty="0">
                <a:latin typeface="Arial" pitchFamily="34" charset="0"/>
                <a:cs typeface="Arial" pitchFamily="34" charset="0"/>
              </a:rPr>
              <a:t>6- </a:t>
            </a:r>
            <a:r>
              <a:rPr lang="en-US" b="1" dirty="0">
                <a:solidFill>
                  <a:srgbClr val="FF0000"/>
                </a:solidFill>
                <a:latin typeface="Arial" pitchFamily="34" charset="0"/>
                <a:cs typeface="Arial" pitchFamily="34" charset="0"/>
              </a:rPr>
              <a:t>Baseline pulmonary function tests</a:t>
            </a:r>
            <a:r>
              <a:rPr lang="en-US" dirty="0">
                <a:latin typeface="Arial" pitchFamily="34" charset="0"/>
                <a:cs typeface="Arial" pitchFamily="34" charset="0"/>
              </a:rPr>
              <a:t>, </a:t>
            </a:r>
            <a:r>
              <a:rPr lang="en-US" sz="1600" dirty="0">
                <a:latin typeface="Arial" pitchFamily="34" charset="0"/>
                <a:cs typeface="Arial" pitchFamily="34" charset="0"/>
              </a:rPr>
              <a:t>including pulse </a:t>
            </a:r>
            <a:r>
              <a:rPr lang="en-US" sz="1600" dirty="0" err="1">
                <a:latin typeface="Arial" pitchFamily="34" charset="0"/>
                <a:cs typeface="Arial" pitchFamily="34" charset="0"/>
              </a:rPr>
              <a:t>oximetry</a:t>
            </a:r>
            <a:r>
              <a:rPr lang="en-US" sz="1600" dirty="0">
                <a:latin typeface="Arial" pitchFamily="34" charset="0"/>
                <a:cs typeface="Arial" pitchFamily="34" charset="0"/>
              </a:rPr>
              <a:t>, are recommended</a:t>
            </a:r>
          </a:p>
          <a:p>
            <a:pPr algn="l" rtl="0"/>
            <a:r>
              <a:rPr lang="en-US" sz="1600" dirty="0">
                <a:latin typeface="Arial" pitchFamily="34" charset="0"/>
                <a:cs typeface="Arial" pitchFamily="34" charset="0"/>
              </a:rPr>
              <a:t>    because of the increased risk of pulmonary embolism, acute chest syndrome, and</a:t>
            </a:r>
          </a:p>
          <a:p>
            <a:pPr algn="l" rtl="0"/>
            <a:r>
              <a:rPr lang="en-US" sz="1600" dirty="0">
                <a:latin typeface="Arial" pitchFamily="34" charset="0"/>
                <a:cs typeface="Arial" pitchFamily="34" charset="0"/>
              </a:rPr>
              <a:t>    </a:t>
            </a:r>
            <a:r>
              <a:rPr lang="en-US" sz="1600" dirty="0" err="1">
                <a:latin typeface="Arial" pitchFamily="34" charset="0"/>
                <a:cs typeface="Arial" pitchFamily="34" charset="0"/>
              </a:rPr>
              <a:t>broncho</a:t>
            </a:r>
            <a:r>
              <a:rPr lang="en-US" sz="1600" dirty="0">
                <a:latin typeface="Arial" pitchFamily="34" charset="0"/>
                <a:cs typeface="Arial" pitchFamily="34" charset="0"/>
              </a:rPr>
              <a:t>-reactive lung disease in pregnancy.</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7- </a:t>
            </a:r>
            <a:r>
              <a:rPr lang="en-US" b="1" dirty="0">
                <a:solidFill>
                  <a:srgbClr val="FF0000"/>
                </a:solidFill>
                <a:latin typeface="Arial" pitchFamily="34" charset="0"/>
                <a:cs typeface="Arial" pitchFamily="34" charset="0"/>
              </a:rPr>
              <a:t>Hepatitis B and C screening </a:t>
            </a:r>
            <a:r>
              <a:rPr lang="en-US" sz="1400" dirty="0">
                <a:latin typeface="Arial" pitchFamily="34" charset="0"/>
                <a:cs typeface="Arial" pitchFamily="34" charset="0"/>
              </a:rPr>
              <a:t>to assess risk of perinatal transmission.</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8- </a:t>
            </a:r>
            <a:r>
              <a:rPr lang="en-US" b="1" dirty="0">
                <a:solidFill>
                  <a:srgbClr val="FF0000"/>
                </a:solidFill>
                <a:latin typeface="Arial" pitchFamily="34" charset="0"/>
                <a:cs typeface="Arial" pitchFamily="34" charset="0"/>
              </a:rPr>
              <a:t>Echocardiogram</a:t>
            </a:r>
            <a:r>
              <a:rPr lang="en-US" dirty="0">
                <a:latin typeface="Arial" pitchFamily="34" charset="0"/>
                <a:cs typeface="Arial" pitchFamily="34" charset="0"/>
              </a:rPr>
              <a:t> </a:t>
            </a:r>
            <a:r>
              <a:rPr lang="en-US" sz="1600" dirty="0">
                <a:latin typeface="Arial" pitchFamily="34" charset="0"/>
                <a:cs typeface="Arial" pitchFamily="34" charset="0"/>
              </a:rPr>
              <a:t>as a screening test for pulmonary hypertension and early cardiac </a:t>
            </a:r>
          </a:p>
          <a:p>
            <a:pPr algn="l" rtl="0"/>
            <a:r>
              <a:rPr lang="en-US" sz="1600" dirty="0">
                <a:latin typeface="Arial" pitchFamily="34" charset="0"/>
                <a:cs typeface="Arial" pitchFamily="34" charset="0"/>
              </a:rPr>
              <a:t>     dysfunction, which are associated with increased mortality in SCD and pregnancy. </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9- </a:t>
            </a:r>
            <a:r>
              <a:rPr lang="en-US" b="1" dirty="0">
                <a:solidFill>
                  <a:srgbClr val="FF0000"/>
                </a:solidFill>
                <a:latin typeface="Arial" pitchFamily="34" charset="0"/>
                <a:cs typeface="Arial" pitchFamily="34" charset="0"/>
              </a:rPr>
              <a:t>Serologic red cell </a:t>
            </a:r>
            <a:r>
              <a:rPr lang="en-US" b="1" dirty="0" err="1">
                <a:solidFill>
                  <a:srgbClr val="FF0000"/>
                </a:solidFill>
                <a:latin typeface="Arial" pitchFamily="34" charset="0"/>
                <a:cs typeface="Arial" pitchFamily="34" charset="0"/>
              </a:rPr>
              <a:t>phenotyping</a:t>
            </a:r>
            <a:r>
              <a:rPr lang="en-US" b="1" dirty="0">
                <a:solidFill>
                  <a:srgbClr val="FF0000"/>
                </a:solidFill>
                <a:latin typeface="Arial" pitchFamily="34" charset="0"/>
                <a:cs typeface="Arial" pitchFamily="34" charset="0"/>
              </a:rPr>
              <a:t> and screening for red cell </a:t>
            </a:r>
            <a:r>
              <a:rPr lang="en-US" b="1" dirty="0" err="1">
                <a:solidFill>
                  <a:srgbClr val="FF0000"/>
                </a:solidFill>
                <a:latin typeface="Arial" pitchFamily="34" charset="0"/>
                <a:cs typeface="Arial" pitchFamily="34" charset="0"/>
              </a:rPr>
              <a:t>alloimmunization</a:t>
            </a:r>
            <a:r>
              <a:rPr lang="en-US" b="1" dirty="0">
                <a:solidFill>
                  <a:srgbClr val="FF0000"/>
                </a:solidFill>
                <a:latin typeface="Arial" pitchFamily="34" charset="0"/>
                <a:cs typeface="Arial" pitchFamily="34" charset="0"/>
              </a:rPr>
              <a:t> </a:t>
            </a:r>
            <a:r>
              <a:rPr lang="en-US" sz="1600" dirty="0">
                <a:latin typeface="Arial" pitchFamily="34" charset="0"/>
                <a:cs typeface="Arial" pitchFamily="34" charset="0"/>
              </a:rPr>
              <a:t>to </a:t>
            </a:r>
          </a:p>
          <a:p>
            <a:pPr algn="l" rtl="0"/>
            <a:r>
              <a:rPr lang="en-US" sz="1600" dirty="0">
                <a:latin typeface="Arial" pitchFamily="34" charset="0"/>
                <a:cs typeface="Arial" pitchFamily="34" charset="0"/>
              </a:rPr>
              <a:t>     identify patients with multiple red cell alloantibodies who may be difficult to match </a:t>
            </a:r>
          </a:p>
          <a:p>
            <a:pPr algn="l" rtl="0"/>
            <a:r>
              <a:rPr lang="en-US" sz="1600" dirty="0">
                <a:latin typeface="Arial" pitchFamily="34" charset="0"/>
                <a:cs typeface="Arial" pitchFamily="34" charset="0"/>
              </a:rPr>
              <a:t>     for transfusion and may be at risk for hemolytic disease of the fetus and newborn.</a:t>
            </a:r>
          </a:p>
          <a:p>
            <a:pPr algn="l" rtl="0"/>
            <a:endParaRPr lang="en-US" sz="1600" dirty="0">
              <a:latin typeface="Arial" pitchFamily="34" charset="0"/>
              <a:cs typeface="Arial" pitchFamily="34" charset="0"/>
            </a:endParaRPr>
          </a:p>
          <a:p>
            <a:pPr algn="l" rtl="0"/>
            <a:r>
              <a:rPr lang="en-US" sz="1600" dirty="0">
                <a:latin typeface="Arial" pitchFamily="34" charset="0"/>
                <a:cs typeface="Arial" pitchFamily="34" charset="0"/>
              </a:rPr>
              <a:t>     -Ask about transfusion history. </a:t>
            </a:r>
          </a:p>
          <a:p>
            <a:pPr algn="l" rtl="0"/>
            <a:r>
              <a:rPr lang="en-US" dirty="0">
                <a:latin typeface="Arial" pitchFamily="34" charset="0"/>
                <a:cs typeface="Arial" pitchFamily="34" charset="0"/>
              </a:rPr>
              <a:t>10- </a:t>
            </a:r>
            <a:r>
              <a:rPr lang="en-US" b="1" dirty="0">
                <a:solidFill>
                  <a:srgbClr val="FF0000"/>
                </a:solidFill>
                <a:latin typeface="Arial" pitchFamily="34" charset="0"/>
                <a:cs typeface="Arial" pitchFamily="34" charset="0"/>
              </a:rPr>
              <a:t>Testing husband for </a:t>
            </a:r>
            <a:r>
              <a:rPr lang="en-US" b="1" dirty="0" err="1">
                <a:solidFill>
                  <a:srgbClr val="FF0000"/>
                </a:solidFill>
                <a:latin typeface="Arial" pitchFamily="34" charset="0"/>
                <a:cs typeface="Arial" pitchFamily="34" charset="0"/>
              </a:rPr>
              <a:t>hemoglobinopathy</a:t>
            </a:r>
            <a:r>
              <a:rPr lang="en-US" dirty="0">
                <a:latin typeface="Arial" pitchFamily="34" charset="0"/>
                <a:cs typeface="Arial" pitchFamily="34" charset="0"/>
              </a:rPr>
              <a:t>. </a:t>
            </a:r>
            <a:r>
              <a:rPr lang="en-US" sz="1600" dirty="0">
                <a:latin typeface="Arial" pitchFamily="34" charset="0"/>
                <a:cs typeface="Arial" pitchFamily="34" charset="0"/>
              </a:rPr>
              <a:t>The risk of SCD in offspring is 50 % if the </a:t>
            </a:r>
          </a:p>
          <a:p>
            <a:pPr algn="l" rtl="0"/>
            <a:r>
              <a:rPr lang="en-US" sz="1600" dirty="0">
                <a:latin typeface="Arial" pitchFamily="34" charset="0"/>
                <a:cs typeface="Arial" pitchFamily="34" charset="0"/>
              </a:rPr>
              <a:t>       biologic father is heterozygous; the risk is 100 % if he is homozygous.</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11- </a:t>
            </a:r>
            <a:r>
              <a:rPr lang="en-US" b="1" dirty="0">
                <a:solidFill>
                  <a:srgbClr val="FF0000"/>
                </a:solidFill>
                <a:latin typeface="Arial" pitchFamily="34" charset="0"/>
                <a:cs typeface="Arial" pitchFamily="34" charset="0"/>
              </a:rPr>
              <a:t>LFT: </a:t>
            </a:r>
            <a:r>
              <a:rPr lang="en-US" sz="1600" dirty="0">
                <a:latin typeface="Arial" pitchFamily="34" charset="0"/>
                <a:cs typeface="Arial" pitchFamily="34" charset="0"/>
              </a:rPr>
              <a:t>Elevated </a:t>
            </a:r>
            <a:r>
              <a:rPr lang="en-US" sz="1600" dirty="0" err="1">
                <a:latin typeface="Arial" pitchFamily="34" charset="0"/>
                <a:cs typeface="Arial" pitchFamily="34" charset="0"/>
              </a:rPr>
              <a:t>bilirubin</a:t>
            </a:r>
            <a:r>
              <a:rPr lang="en-US" sz="1600" dirty="0">
                <a:latin typeface="Arial" pitchFamily="34" charset="0"/>
                <a:cs typeface="Arial" pitchFamily="34" charset="0"/>
              </a:rPr>
              <a:t> may indicate </a:t>
            </a:r>
            <a:r>
              <a:rPr lang="en-US" sz="1600" dirty="0" err="1">
                <a:latin typeface="Arial" pitchFamily="34" charset="0"/>
                <a:cs typeface="Arial" pitchFamily="34" charset="0"/>
              </a:rPr>
              <a:t>hemolysis</a:t>
            </a:r>
            <a:r>
              <a:rPr lang="en-US" sz="1600" dirty="0">
                <a:latin typeface="Arial" pitchFamily="34" charset="0"/>
                <a:cs typeface="Arial" pitchFamily="34" charset="0"/>
              </a:rPr>
              <a:t>, or </a:t>
            </a:r>
            <a:r>
              <a:rPr lang="en-US" sz="1600" dirty="0" err="1">
                <a:latin typeface="Arial" pitchFamily="34" charset="0"/>
                <a:cs typeface="Arial" pitchFamily="34" charset="0"/>
              </a:rPr>
              <a:t>chololithasis</a:t>
            </a:r>
            <a:r>
              <a:rPr lang="en-US" sz="1600" dirty="0">
                <a:latin typeface="Arial" pitchFamily="34" charset="0"/>
                <a:cs typeface="Arial" pitchFamily="34" charset="0"/>
              </a:rPr>
              <a:t> as a result of chronic </a:t>
            </a:r>
            <a:r>
              <a:rPr lang="en-US" sz="1600" dirty="0" err="1">
                <a:latin typeface="Arial" pitchFamily="34" charset="0"/>
                <a:cs typeface="Arial" pitchFamily="34" charset="0"/>
              </a:rPr>
              <a:t>hemolysis</a:t>
            </a:r>
            <a:endParaRPr lang="en-US" sz="1600" dirty="0">
              <a:latin typeface="Arial" pitchFamily="34" charset="0"/>
              <a:cs typeface="Arial" pitchFamily="34" charset="0"/>
            </a:endParaRPr>
          </a:p>
          <a:p>
            <a:pPr algn="l" rtl="0"/>
            <a:r>
              <a:rPr lang="en-US" sz="1600" dirty="0">
                <a:latin typeface="Arial" pitchFamily="34" charset="0"/>
                <a:cs typeface="Arial" pitchFamily="34" charset="0"/>
              </a:rPr>
              <a:t>                or chronic hepatitis.</a:t>
            </a:r>
          </a:p>
          <a:p>
            <a:pPr algn="l" rtl="0"/>
            <a:endParaRPr lang="en-US" dirty="0">
              <a:latin typeface="Arial" pitchFamily="34" charset="0"/>
              <a:cs typeface="Arial" pitchFamily="34" charset="0"/>
            </a:endParaRPr>
          </a:p>
          <a:p>
            <a:pPr algn="l" rtl="0"/>
            <a:endParaRPr lang="ar-JO" dirty="0">
              <a:latin typeface="Arial" pitchFamily="34" charset="0"/>
              <a:cs typeface="Arial" pitchFamily="34" charset="0"/>
            </a:endParaRPr>
          </a:p>
        </p:txBody>
      </p:sp>
    </p:spTree>
    <p:extLst>
      <p:ext uri="{BB962C8B-B14F-4D97-AF65-F5344CB8AC3E}">
        <p14:creationId xmlns:p14="http://schemas.microsoft.com/office/powerpoint/2010/main" val="4502011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109091"/>
          </a:xfrm>
          <a:prstGeom prst="rect">
            <a:avLst/>
          </a:prstGeom>
        </p:spPr>
        <p:txBody>
          <a:bodyPr wrap="square">
            <a:spAutoFit/>
          </a:bodyPr>
          <a:lstStyle/>
          <a:p>
            <a:pPr algn="l" rtl="0"/>
            <a:endParaRPr lang="en-US" dirty="0"/>
          </a:p>
          <a:p>
            <a:pPr algn="l" rtl="0"/>
            <a:endParaRPr lang="en-US" dirty="0"/>
          </a:p>
          <a:p>
            <a:pPr algn="l" rtl="0"/>
            <a:endParaRPr lang="en-US" sz="3200" b="1" dirty="0"/>
          </a:p>
          <a:p>
            <a:pPr algn="l" rtl="0"/>
            <a:endParaRPr lang="en-US" sz="3200" b="1" dirty="0"/>
          </a:p>
          <a:p>
            <a:pPr algn="l" rtl="0"/>
            <a:r>
              <a:rPr lang="en-US" sz="2800" b="1" dirty="0">
                <a:solidFill>
                  <a:srgbClr val="0070C0"/>
                </a:solidFill>
                <a:latin typeface="Arial" pitchFamily="34" charset="0"/>
                <a:cs typeface="Arial" pitchFamily="34" charset="0"/>
              </a:rPr>
              <a:t>Genetic counseling</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●Discuss the type and risk of inherited disease in offspring, and the variability of</a:t>
            </a:r>
          </a:p>
          <a:p>
            <a:pPr algn="l" rtl="0"/>
            <a:r>
              <a:rPr lang="en-US" dirty="0">
                <a:latin typeface="Arial" pitchFamily="34" charset="0"/>
                <a:cs typeface="Arial" pitchFamily="34" charset="0"/>
              </a:rPr>
              <a:t>   phenotype.</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a:t>
            </a:r>
            <a:r>
              <a:rPr lang="en-US" u="sng" dirty="0">
                <a:latin typeface="Arial" pitchFamily="34" charset="0"/>
                <a:cs typeface="Arial" pitchFamily="34" charset="0"/>
              </a:rPr>
              <a:t>Discuss the range of pregnancy options, as appropriate, including: </a:t>
            </a:r>
          </a:p>
          <a:p>
            <a:pPr algn="l" rtl="0"/>
            <a:r>
              <a:rPr lang="en-US" dirty="0">
                <a:latin typeface="Arial" pitchFamily="34" charset="0"/>
                <a:cs typeface="Arial" pitchFamily="34" charset="0"/>
              </a:rPr>
              <a:t>  </a:t>
            </a:r>
            <a:r>
              <a:rPr lang="en-US" b="1" dirty="0">
                <a:solidFill>
                  <a:srgbClr val="FF0000"/>
                </a:solidFill>
                <a:latin typeface="Arial" pitchFamily="34" charset="0"/>
                <a:cs typeface="Arial" pitchFamily="34" charset="0"/>
              </a:rPr>
              <a:t>**</a:t>
            </a:r>
            <a:r>
              <a:rPr lang="en-US" dirty="0">
                <a:latin typeface="Arial" pitchFamily="34" charset="0"/>
                <a:cs typeface="Arial" pitchFamily="34" charset="0"/>
              </a:rPr>
              <a:t> Pre-implantation genetic diagnosis </a:t>
            </a:r>
            <a:r>
              <a:rPr lang="en-US" b="1" dirty="0">
                <a:latin typeface="Arial" pitchFamily="34" charset="0"/>
                <a:cs typeface="Arial" pitchFamily="34" charset="0"/>
              </a:rPr>
              <a:t>(PGD)</a:t>
            </a:r>
            <a:r>
              <a:rPr lang="en-US" dirty="0">
                <a:latin typeface="Arial" pitchFamily="34" charset="0"/>
                <a:cs typeface="Arial" pitchFamily="34" charset="0"/>
              </a:rPr>
              <a:t> </a:t>
            </a:r>
            <a:r>
              <a:rPr lang="en-US" sz="1500" dirty="0">
                <a:latin typeface="Arial" pitchFamily="34" charset="0"/>
                <a:cs typeface="Arial" pitchFamily="34" charset="0"/>
              </a:rPr>
              <a:t>for selection of embryos without SCD.</a:t>
            </a:r>
          </a:p>
          <a:p>
            <a:pPr algn="l" rtl="0"/>
            <a:r>
              <a:rPr lang="en-US" dirty="0">
                <a:latin typeface="Arial" pitchFamily="34" charset="0"/>
                <a:cs typeface="Arial" pitchFamily="34" charset="0"/>
              </a:rPr>
              <a:t>  </a:t>
            </a:r>
            <a:r>
              <a:rPr lang="en-US" b="1" dirty="0">
                <a:solidFill>
                  <a:srgbClr val="FF0000"/>
                </a:solidFill>
                <a:latin typeface="Arial" pitchFamily="34" charset="0"/>
                <a:cs typeface="Arial" pitchFamily="34" charset="0"/>
              </a:rPr>
              <a:t>**</a:t>
            </a:r>
            <a:r>
              <a:rPr lang="en-US" dirty="0">
                <a:latin typeface="Arial" pitchFamily="34" charset="0"/>
                <a:cs typeface="Arial" pitchFamily="34" charset="0"/>
              </a:rPr>
              <a:t> Prenatal diagnosis.</a:t>
            </a:r>
          </a:p>
          <a:p>
            <a:pPr algn="l" rtl="0"/>
            <a:r>
              <a:rPr lang="en-US" dirty="0">
                <a:latin typeface="Arial" pitchFamily="34" charset="0"/>
                <a:cs typeface="Arial" pitchFamily="34" charset="0"/>
              </a:rPr>
              <a:t>  </a:t>
            </a:r>
            <a:r>
              <a:rPr lang="en-US" b="1" dirty="0">
                <a:solidFill>
                  <a:srgbClr val="FF0000"/>
                </a:solidFill>
                <a:latin typeface="Arial" pitchFamily="34" charset="0"/>
                <a:cs typeface="Arial" pitchFamily="34" charset="0"/>
              </a:rPr>
              <a:t>**</a:t>
            </a:r>
            <a:r>
              <a:rPr lang="en-US" dirty="0">
                <a:latin typeface="Arial" pitchFamily="34" charset="0"/>
                <a:cs typeface="Arial" pitchFamily="34" charset="0"/>
              </a:rPr>
              <a:t> A gestational surrogate pregnancy </a:t>
            </a:r>
            <a:r>
              <a:rPr lang="en-US" sz="1500" dirty="0">
                <a:latin typeface="Arial" pitchFamily="34" charset="0"/>
                <a:cs typeface="Arial" pitchFamily="34" charset="0"/>
              </a:rPr>
              <a:t>allows the patient to avoid both the maternal </a:t>
            </a:r>
          </a:p>
          <a:p>
            <a:pPr algn="l" rtl="0"/>
            <a:r>
              <a:rPr lang="en-US" sz="1500" dirty="0">
                <a:latin typeface="Arial" pitchFamily="34" charset="0"/>
                <a:cs typeface="Arial" pitchFamily="34" charset="0"/>
              </a:rPr>
              <a:t>      and fetal risks associated with pregnancy complicated by SCD.</a:t>
            </a:r>
          </a:p>
          <a:p>
            <a:pPr algn="l" rtl="0"/>
            <a:r>
              <a:rPr lang="en-US" dirty="0">
                <a:latin typeface="Arial" pitchFamily="34" charset="0"/>
                <a:cs typeface="Arial" pitchFamily="34" charset="0"/>
              </a:rPr>
              <a:t>  </a:t>
            </a:r>
            <a:r>
              <a:rPr lang="en-US" b="1" dirty="0">
                <a:solidFill>
                  <a:srgbClr val="FF0000"/>
                </a:solidFill>
                <a:latin typeface="Arial" pitchFamily="34" charset="0"/>
                <a:cs typeface="Arial" pitchFamily="34" charset="0"/>
              </a:rPr>
              <a:t>**</a:t>
            </a:r>
            <a:r>
              <a:rPr lang="en-US" dirty="0">
                <a:latin typeface="Arial" pitchFamily="34" charset="0"/>
                <a:cs typeface="Arial" pitchFamily="34" charset="0"/>
              </a:rPr>
              <a:t>Use of donor sperm from a male without </a:t>
            </a:r>
            <a:r>
              <a:rPr lang="en-US" dirty="0" err="1">
                <a:latin typeface="Arial" pitchFamily="34" charset="0"/>
                <a:cs typeface="Arial" pitchFamily="34" charset="0"/>
              </a:rPr>
              <a:t>hemoglobinopathy</a:t>
            </a:r>
            <a:r>
              <a:rPr lang="en-US" dirty="0">
                <a:latin typeface="Arial" pitchFamily="34" charset="0"/>
                <a:cs typeface="Arial" pitchFamily="34" charset="0"/>
              </a:rPr>
              <a:t>.</a:t>
            </a:r>
          </a:p>
          <a:p>
            <a:pPr algn="l" rtl="0"/>
            <a:r>
              <a:rPr lang="en-US" dirty="0">
                <a:latin typeface="Arial" pitchFamily="34" charset="0"/>
                <a:cs typeface="Arial" pitchFamily="34" charset="0"/>
              </a:rPr>
              <a:t> </a:t>
            </a:r>
            <a:r>
              <a:rPr lang="en-US" b="1" dirty="0">
                <a:solidFill>
                  <a:srgbClr val="FF0000"/>
                </a:solidFill>
                <a:latin typeface="Arial" pitchFamily="34" charset="0"/>
                <a:cs typeface="Arial" pitchFamily="34" charset="0"/>
              </a:rPr>
              <a:t> **</a:t>
            </a:r>
            <a:r>
              <a:rPr lang="en-US" dirty="0">
                <a:latin typeface="Arial" pitchFamily="34" charset="0"/>
                <a:cs typeface="Arial" pitchFamily="34" charset="0"/>
              </a:rPr>
              <a:t>Adoption.</a:t>
            </a:r>
            <a:endParaRPr lang="ar-JO" dirty="0">
              <a:latin typeface="Arial" pitchFamily="34" charset="0"/>
              <a:cs typeface="Arial" pitchFamily="34" charset="0"/>
            </a:endParaRPr>
          </a:p>
        </p:txBody>
      </p:sp>
    </p:spTree>
    <p:extLst>
      <p:ext uri="{BB962C8B-B14F-4D97-AF65-F5344CB8AC3E}">
        <p14:creationId xmlns:p14="http://schemas.microsoft.com/office/powerpoint/2010/main" val="825287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130425"/>
            <a:ext cx="9144000" cy="1470025"/>
          </a:xfrm>
        </p:spPr>
        <p:txBody>
          <a:bodyPr>
            <a:noAutofit/>
          </a:bodyPr>
          <a:lstStyle/>
          <a:p>
            <a:pPr rtl="0"/>
            <a:r>
              <a:rPr lang="en-US" b="1" dirty="0">
                <a:latin typeface="Arial" pitchFamily="34" charset="0"/>
                <a:cs typeface="Arial" pitchFamily="34" charset="0"/>
              </a:rPr>
              <a:t>Anemia with pregnancy</a:t>
            </a:r>
            <a:endParaRPr lang="ar-JO" b="1" dirty="0">
              <a:latin typeface="Arial" pitchFamily="34" charset="0"/>
              <a:cs typeface="Arial" pitchFamily="34" charset="0"/>
            </a:endParaRPr>
          </a:p>
        </p:txBody>
      </p:sp>
      <p:sp>
        <p:nvSpPr>
          <p:cNvPr id="3" name="Subtitle 2"/>
          <p:cNvSpPr>
            <a:spLocks noGrp="1"/>
          </p:cNvSpPr>
          <p:nvPr>
            <p:ph type="subTitle" idx="1"/>
          </p:nvPr>
        </p:nvSpPr>
        <p:spPr>
          <a:xfrm>
            <a:off x="1143000" y="4038600"/>
            <a:ext cx="7772400" cy="1199704"/>
          </a:xfrm>
        </p:spPr>
        <p:txBody>
          <a:bodyPr/>
          <a:lstStyle/>
          <a:p>
            <a:pPr rtl="0"/>
            <a:r>
              <a:rPr lang="en-US" sz="2400" dirty="0">
                <a:solidFill>
                  <a:schemeClr val="tx1"/>
                </a:solidFill>
                <a:latin typeface="Arial" pitchFamily="34" charset="0"/>
                <a:cs typeface="Arial" pitchFamily="34" charset="0"/>
              </a:rPr>
              <a:t>Dr. </a:t>
            </a:r>
            <a:r>
              <a:rPr lang="en-US" sz="2400" dirty="0" err="1">
                <a:solidFill>
                  <a:schemeClr val="tx1"/>
                </a:solidFill>
                <a:latin typeface="Arial" pitchFamily="34" charset="0"/>
                <a:cs typeface="Arial" pitchFamily="34" charset="0"/>
              </a:rPr>
              <a:t>Ahlam</a:t>
            </a:r>
            <a:r>
              <a:rPr lang="en-US" sz="2400" dirty="0">
                <a:solidFill>
                  <a:schemeClr val="tx1"/>
                </a:solidFill>
                <a:latin typeface="Arial" pitchFamily="34" charset="0"/>
                <a:cs typeface="Arial" pitchFamily="34" charset="0"/>
              </a:rPr>
              <a:t> </a:t>
            </a:r>
            <a:r>
              <a:rPr lang="en-US" sz="2400" dirty="0" err="1">
                <a:solidFill>
                  <a:schemeClr val="tx1"/>
                </a:solidFill>
                <a:latin typeface="Arial" pitchFamily="34" charset="0"/>
                <a:cs typeface="Arial" pitchFamily="34" charset="0"/>
              </a:rPr>
              <a:t>AlKharabsheh</a:t>
            </a:r>
            <a:endParaRPr lang="en-US" sz="2400" dirty="0">
              <a:solidFill>
                <a:schemeClr val="tx1"/>
              </a:solidFill>
              <a:latin typeface="Arial" pitchFamily="34" charset="0"/>
              <a:cs typeface="Arial" pitchFamily="34" charset="0"/>
            </a:endParaRPr>
          </a:p>
          <a:p>
            <a:pPr rtl="0"/>
            <a:endParaRPr lang="ar-JO" dirty="0"/>
          </a:p>
        </p:txBody>
      </p:sp>
      <p:pic>
        <p:nvPicPr>
          <p:cNvPr id="4" name="Picture 9" descr="https://www.mutah.edu.jo/National-sec/images/mutahlogo.gif">
            <a:hlinkClick r:id="rId2"/>
          </p:cNvPr>
          <p:cNvPicPr>
            <a:picLocks noChangeAspect="1" noChangeArrowheads="1"/>
          </p:cNvPicPr>
          <p:nvPr/>
        </p:nvPicPr>
        <p:blipFill>
          <a:blip r:embed="rId3" cstate="print"/>
          <a:srcRect/>
          <a:stretch>
            <a:fillRect/>
          </a:stretch>
        </p:blipFill>
        <p:spPr bwMode="auto">
          <a:xfrm>
            <a:off x="7772400" y="0"/>
            <a:ext cx="1371600" cy="1295400"/>
          </a:xfrm>
          <a:prstGeom prst="rect">
            <a:avLst/>
          </a:prstGeom>
          <a:noFill/>
          <a:ln w="9525">
            <a:noFill/>
            <a:miter lim="800000"/>
            <a:headEnd/>
            <a:tailEnd/>
          </a:ln>
        </p:spPr>
      </p:pic>
    </p:spTree>
    <p:extLst>
      <p:ext uri="{BB962C8B-B14F-4D97-AF65-F5344CB8AC3E}">
        <p14:creationId xmlns:p14="http://schemas.microsoft.com/office/powerpoint/2010/main" val="39057254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4736"/>
            <a:ext cx="9144000" cy="6571030"/>
          </a:xfrm>
          <a:prstGeom prst="rect">
            <a:avLst/>
          </a:prstGeom>
        </p:spPr>
        <p:txBody>
          <a:bodyPr wrap="square">
            <a:spAutoFit/>
          </a:bodyPr>
          <a:lstStyle/>
          <a:p>
            <a:pPr algn="l" rtl="0"/>
            <a:endParaRPr lang="en-US" dirty="0"/>
          </a:p>
          <a:p>
            <a:pPr algn="l" rtl="0"/>
            <a:r>
              <a:rPr lang="en-US" sz="2800" b="1" dirty="0">
                <a:solidFill>
                  <a:srgbClr val="0070C0"/>
                </a:solidFill>
                <a:latin typeface="Arial" pitchFamily="34" charset="0"/>
                <a:cs typeface="Arial" pitchFamily="34" charset="0"/>
              </a:rPr>
              <a:t>Management of medications and immunization</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1- </a:t>
            </a:r>
            <a:r>
              <a:rPr lang="en-US" b="1" dirty="0">
                <a:solidFill>
                  <a:srgbClr val="FF0000"/>
                </a:solidFill>
                <a:latin typeface="Arial" pitchFamily="34" charset="0"/>
                <a:cs typeface="Arial" pitchFamily="34" charset="0"/>
              </a:rPr>
              <a:t>Immunization</a:t>
            </a:r>
            <a:r>
              <a:rPr lang="en-US" dirty="0">
                <a:solidFill>
                  <a:srgbClr val="FF0000"/>
                </a:solidFill>
                <a:latin typeface="Arial" pitchFamily="34" charset="0"/>
                <a:cs typeface="Arial" pitchFamily="34" charset="0"/>
              </a:rPr>
              <a:t> </a:t>
            </a:r>
            <a:r>
              <a:rPr lang="en-US" dirty="0">
                <a:latin typeface="Arial" pitchFamily="34" charset="0"/>
                <a:cs typeface="Arial" pitchFamily="34" charset="0"/>
              </a:rPr>
              <a:t>: Polyvalent pneumococcal, </a:t>
            </a:r>
            <a:r>
              <a:rPr lang="en-US" dirty="0" err="1">
                <a:latin typeface="Arial" pitchFamily="34" charset="0"/>
                <a:cs typeface="Arial" pitchFamily="34" charset="0"/>
              </a:rPr>
              <a:t>Hemophilus</a:t>
            </a:r>
            <a:r>
              <a:rPr lang="en-US" dirty="0">
                <a:latin typeface="Arial" pitchFamily="34" charset="0"/>
                <a:cs typeface="Arial" pitchFamily="34" charset="0"/>
              </a:rPr>
              <a:t> influenza type B, and </a:t>
            </a:r>
          </a:p>
          <a:p>
            <a:pPr algn="l" rtl="0"/>
            <a:r>
              <a:rPr lang="en-US" dirty="0">
                <a:latin typeface="Arial" pitchFamily="34" charset="0"/>
                <a:cs typeface="Arial" pitchFamily="34" charset="0"/>
              </a:rPr>
              <a:t>                               meningococcal vaccines are recommended for pregnant patients</a:t>
            </a:r>
          </a:p>
          <a:p>
            <a:pPr algn="l" rtl="0"/>
            <a:r>
              <a:rPr lang="en-US" dirty="0">
                <a:latin typeface="Arial" pitchFamily="34" charset="0"/>
                <a:cs typeface="Arial" pitchFamily="34" charset="0"/>
              </a:rPr>
              <a:t>                               with SCD. </a:t>
            </a:r>
          </a:p>
          <a:p>
            <a:pPr algn="l" rtl="0"/>
            <a:r>
              <a:rPr lang="en-US" dirty="0">
                <a:latin typeface="Arial" pitchFamily="34" charset="0"/>
                <a:cs typeface="Arial" pitchFamily="34" charset="0"/>
              </a:rPr>
              <a:t>                               </a:t>
            </a:r>
            <a:r>
              <a:rPr lang="en-US" sz="1400" dirty="0">
                <a:latin typeface="Arial" pitchFamily="34" charset="0"/>
                <a:cs typeface="Arial" pitchFamily="34" charset="0"/>
              </a:rPr>
              <a:t>Pregnancy should be avoided for at least four weeks after administration of a live </a:t>
            </a:r>
          </a:p>
          <a:p>
            <a:pPr algn="l" rtl="0"/>
            <a:r>
              <a:rPr lang="en-US" sz="1400" dirty="0">
                <a:latin typeface="Arial" pitchFamily="34" charset="0"/>
                <a:cs typeface="Arial" pitchFamily="34" charset="0"/>
              </a:rPr>
              <a:t>                                        vaccine.</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2- </a:t>
            </a:r>
            <a:r>
              <a:rPr lang="en-US" b="1" dirty="0">
                <a:solidFill>
                  <a:srgbClr val="FF0000"/>
                </a:solidFill>
                <a:latin typeface="Arial" pitchFamily="34" charset="0"/>
                <a:cs typeface="Arial" pitchFamily="34" charset="0"/>
              </a:rPr>
              <a:t>Folic acid </a:t>
            </a:r>
            <a:r>
              <a:rPr lang="en-US" sz="1600" dirty="0">
                <a:latin typeface="Arial" pitchFamily="34" charset="0"/>
                <a:cs typeface="Arial" pitchFamily="34" charset="0"/>
              </a:rPr>
              <a:t>supplementation</a:t>
            </a:r>
            <a:r>
              <a:rPr lang="en-US" dirty="0">
                <a:latin typeface="Arial" pitchFamily="34" charset="0"/>
                <a:cs typeface="Arial" pitchFamily="34" charset="0"/>
              </a:rPr>
              <a:t> </a:t>
            </a:r>
            <a:r>
              <a:rPr lang="en-US" u="sng" dirty="0">
                <a:latin typeface="Arial" pitchFamily="34" charset="0"/>
                <a:cs typeface="Arial" pitchFamily="34" charset="0"/>
              </a:rPr>
              <a:t>( 5 mg / day ).</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3- </a:t>
            </a:r>
            <a:r>
              <a:rPr lang="en-US" b="1" dirty="0" err="1">
                <a:solidFill>
                  <a:srgbClr val="FF0000"/>
                </a:solidFill>
                <a:latin typeface="Arial" pitchFamily="34" charset="0"/>
                <a:cs typeface="Arial" pitchFamily="34" charset="0"/>
              </a:rPr>
              <a:t>Hydroxyurea</a:t>
            </a:r>
            <a:r>
              <a:rPr lang="en-US" dirty="0">
                <a:solidFill>
                  <a:srgbClr val="FF0000"/>
                </a:solidFill>
                <a:latin typeface="Arial" pitchFamily="34" charset="0"/>
                <a:cs typeface="Arial" pitchFamily="34" charset="0"/>
              </a:rPr>
              <a:t> </a:t>
            </a:r>
            <a:r>
              <a:rPr lang="en-US" dirty="0">
                <a:latin typeface="Arial" pitchFamily="34" charset="0"/>
                <a:cs typeface="Arial" pitchFamily="34" charset="0"/>
              </a:rPr>
              <a:t>: </a:t>
            </a:r>
            <a:r>
              <a:rPr lang="en-US" sz="1500" dirty="0">
                <a:latin typeface="Arial" pitchFamily="34" charset="0"/>
                <a:cs typeface="Arial" pitchFamily="34" charset="0"/>
              </a:rPr>
              <a:t>An increase in major congenital defects . it is prudent to discontinue </a:t>
            </a:r>
            <a:r>
              <a:rPr lang="en-US" sz="1500" dirty="0" err="1">
                <a:latin typeface="Arial" pitchFamily="34" charset="0"/>
                <a:cs typeface="Arial" pitchFamily="34" charset="0"/>
              </a:rPr>
              <a:t>hydroxyurea</a:t>
            </a:r>
            <a:r>
              <a:rPr lang="en-US" sz="1500" dirty="0">
                <a:latin typeface="Arial" pitchFamily="34" charset="0"/>
                <a:cs typeface="Arial" pitchFamily="34" charset="0"/>
              </a:rPr>
              <a:t> </a:t>
            </a:r>
          </a:p>
          <a:p>
            <a:pPr algn="l" rtl="0"/>
            <a:r>
              <a:rPr lang="en-US" sz="1500" dirty="0">
                <a:latin typeface="Arial" pitchFamily="34" charset="0"/>
                <a:cs typeface="Arial" pitchFamily="34" charset="0"/>
              </a:rPr>
              <a:t>                                   three months before conception.</a:t>
            </a:r>
          </a:p>
          <a:p>
            <a:pPr algn="l" rtl="0"/>
            <a:endParaRPr lang="en-US" sz="1500" dirty="0">
              <a:latin typeface="Arial" pitchFamily="34" charset="0"/>
              <a:cs typeface="Arial" pitchFamily="34" charset="0"/>
            </a:endParaRPr>
          </a:p>
          <a:p>
            <a:pPr algn="l" rtl="0"/>
            <a:r>
              <a:rPr lang="en-US" dirty="0">
                <a:latin typeface="Arial" pitchFamily="34" charset="0"/>
                <a:cs typeface="Arial" pitchFamily="34" charset="0"/>
              </a:rPr>
              <a:t>4- </a:t>
            </a:r>
            <a:r>
              <a:rPr lang="en-US" b="1" dirty="0">
                <a:solidFill>
                  <a:srgbClr val="FF0000"/>
                </a:solidFill>
                <a:latin typeface="Arial" pitchFamily="34" charset="0"/>
                <a:cs typeface="Arial" pitchFamily="34" charset="0"/>
              </a:rPr>
              <a:t>Iron </a:t>
            </a:r>
            <a:r>
              <a:rPr lang="en-US" b="1" dirty="0" err="1">
                <a:solidFill>
                  <a:srgbClr val="FF0000"/>
                </a:solidFill>
                <a:latin typeface="Arial" pitchFamily="34" charset="0"/>
                <a:cs typeface="Arial" pitchFamily="34" charset="0"/>
              </a:rPr>
              <a:t>chelators</a:t>
            </a:r>
            <a:r>
              <a:rPr lang="en-US" b="1" dirty="0">
                <a:solidFill>
                  <a:srgbClr val="FF0000"/>
                </a:solidFill>
                <a:latin typeface="Arial" pitchFamily="34" charset="0"/>
                <a:cs typeface="Arial" pitchFamily="34" charset="0"/>
              </a:rPr>
              <a:t> </a:t>
            </a:r>
            <a:r>
              <a:rPr lang="en-US" dirty="0">
                <a:latin typeface="Arial" pitchFamily="34" charset="0"/>
                <a:cs typeface="Arial" pitchFamily="34" charset="0"/>
              </a:rPr>
              <a:t>: </a:t>
            </a:r>
            <a:r>
              <a:rPr lang="en-US" b="1" dirty="0">
                <a:latin typeface="Arial" pitchFamily="34" charset="0"/>
                <a:cs typeface="Arial" pitchFamily="34" charset="0"/>
              </a:rPr>
              <a:t>(</a:t>
            </a:r>
            <a:r>
              <a:rPr lang="en-US" b="1" dirty="0" err="1">
                <a:latin typeface="Arial" pitchFamily="34" charset="0"/>
                <a:cs typeface="Arial" pitchFamily="34" charset="0"/>
              </a:rPr>
              <a:t>Deferoxamine</a:t>
            </a:r>
            <a:r>
              <a:rPr lang="en-US" b="1" dirty="0">
                <a:latin typeface="Arial" pitchFamily="34" charset="0"/>
                <a:cs typeface="Arial" pitchFamily="34" charset="0"/>
              </a:rPr>
              <a:t>)</a:t>
            </a:r>
            <a:r>
              <a:rPr lang="en-US" dirty="0">
                <a:latin typeface="Arial" pitchFamily="34" charset="0"/>
                <a:cs typeface="Arial" pitchFamily="34" charset="0"/>
              </a:rPr>
              <a:t>, it should be discontinued. </a:t>
            </a:r>
            <a:r>
              <a:rPr lang="en-US" sz="1500" dirty="0">
                <a:latin typeface="Arial" pitchFamily="34" charset="0"/>
                <a:cs typeface="Arial" pitchFamily="34" charset="0"/>
              </a:rPr>
              <a:t>It is associated with</a:t>
            </a:r>
          </a:p>
          <a:p>
            <a:pPr algn="l" rtl="0"/>
            <a:r>
              <a:rPr lang="en-US" sz="1500" dirty="0">
                <a:latin typeface="Arial" pitchFamily="34" charset="0"/>
                <a:cs typeface="Arial" pitchFamily="34" charset="0"/>
              </a:rPr>
              <a:t>                                                 congenital anomalies in some animal studies. Delay pregnancy if on</a:t>
            </a:r>
          </a:p>
          <a:p>
            <a:pPr algn="l" rtl="0"/>
            <a:r>
              <a:rPr lang="en-US" sz="1500" dirty="0">
                <a:latin typeface="Arial" pitchFamily="34" charset="0"/>
                <a:cs typeface="Arial" pitchFamily="34" charset="0"/>
              </a:rPr>
              <a:t>                                      treatment for excessive iron stores.</a:t>
            </a:r>
          </a:p>
          <a:p>
            <a:pPr algn="l" rtl="0"/>
            <a:r>
              <a:rPr lang="en-US" dirty="0">
                <a:latin typeface="Arial" pitchFamily="34" charset="0"/>
                <a:cs typeface="Arial" pitchFamily="34" charset="0"/>
              </a:rPr>
              <a:t>5- </a:t>
            </a:r>
            <a:r>
              <a:rPr lang="en-US" b="1" dirty="0">
                <a:solidFill>
                  <a:srgbClr val="FF0000"/>
                </a:solidFill>
                <a:latin typeface="Arial" pitchFamily="34" charset="0"/>
                <a:cs typeface="Arial" pitchFamily="34" charset="0"/>
              </a:rPr>
              <a:t>ACE inhibitors and ARBs </a:t>
            </a:r>
            <a:r>
              <a:rPr lang="en-US" dirty="0">
                <a:latin typeface="Arial" pitchFamily="34" charset="0"/>
                <a:cs typeface="Arial" pitchFamily="34" charset="0"/>
              </a:rPr>
              <a:t>:  </a:t>
            </a:r>
            <a:r>
              <a:rPr lang="en-US" dirty="0" err="1">
                <a:latin typeface="Arial" pitchFamily="34" charset="0"/>
                <a:cs typeface="Arial" pitchFamily="34" charset="0"/>
              </a:rPr>
              <a:t>teratogenic</a:t>
            </a:r>
            <a:endParaRPr lang="en-US" dirty="0">
              <a:latin typeface="Arial" pitchFamily="34" charset="0"/>
              <a:cs typeface="Arial" pitchFamily="34" charset="0"/>
            </a:endParaRP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6- </a:t>
            </a:r>
            <a:r>
              <a:rPr lang="en-US" b="1" dirty="0">
                <a:solidFill>
                  <a:srgbClr val="FF0000"/>
                </a:solidFill>
                <a:latin typeface="Arial" pitchFamily="34" charset="0"/>
                <a:cs typeface="Arial" pitchFamily="34" charset="0"/>
              </a:rPr>
              <a:t>Prophylactic penicillin</a:t>
            </a:r>
            <a:r>
              <a:rPr lang="en-US" dirty="0">
                <a:latin typeface="Arial" pitchFamily="34" charset="0"/>
                <a:cs typeface="Arial" pitchFamily="34" charset="0"/>
              </a:rPr>
              <a:t>: It may be continued during pregnancy. </a:t>
            </a:r>
          </a:p>
          <a:p>
            <a:pPr algn="l" rtl="0"/>
            <a:r>
              <a:rPr lang="en-US" dirty="0">
                <a:latin typeface="Arial" pitchFamily="34" charset="0"/>
                <a:cs typeface="Arial" pitchFamily="34" charset="0"/>
              </a:rPr>
              <a:t>                </a:t>
            </a:r>
          </a:p>
          <a:p>
            <a:pPr algn="l" rtl="0"/>
            <a:r>
              <a:rPr lang="en-US" dirty="0">
                <a:latin typeface="Arial" pitchFamily="34" charset="0"/>
                <a:cs typeface="Arial" pitchFamily="34" charset="0"/>
              </a:rPr>
              <a:t>7- </a:t>
            </a:r>
            <a:r>
              <a:rPr lang="en-US" b="1" dirty="0">
                <a:solidFill>
                  <a:srgbClr val="FF0000"/>
                </a:solidFill>
                <a:latin typeface="Arial" pitchFamily="34" charset="0"/>
                <a:cs typeface="Arial" pitchFamily="34" charset="0"/>
              </a:rPr>
              <a:t>Analgesia</a:t>
            </a:r>
            <a:r>
              <a:rPr lang="en-US" dirty="0">
                <a:latin typeface="Arial" pitchFamily="34" charset="0"/>
                <a:cs typeface="Arial" pitchFamily="34" charset="0"/>
              </a:rPr>
              <a:t>: </a:t>
            </a:r>
            <a:r>
              <a:rPr lang="en-US" b="1" dirty="0">
                <a:latin typeface="Arial" pitchFamily="34" charset="0"/>
                <a:cs typeface="Arial" pitchFamily="34" charset="0"/>
              </a:rPr>
              <a:t>NSAIDs</a:t>
            </a:r>
            <a:r>
              <a:rPr lang="en-US" dirty="0">
                <a:latin typeface="Arial" pitchFamily="34" charset="0"/>
                <a:cs typeface="Arial" pitchFamily="34" charset="0"/>
              </a:rPr>
              <a:t> </a:t>
            </a:r>
            <a:r>
              <a:rPr lang="en-US" sz="1600" dirty="0">
                <a:latin typeface="Arial" pitchFamily="34" charset="0"/>
                <a:cs typeface="Arial" pitchFamily="34" charset="0"/>
              </a:rPr>
              <a:t>are generally avoided after 30 weeks of gestation because of the risk of</a:t>
            </a:r>
          </a:p>
          <a:p>
            <a:pPr algn="l" rtl="0"/>
            <a:r>
              <a:rPr lang="en-US" sz="1600" dirty="0">
                <a:latin typeface="Arial" pitchFamily="34" charset="0"/>
                <a:cs typeface="Arial" pitchFamily="34" charset="0"/>
              </a:rPr>
              <a:t>                                            premature narrowing</a:t>
            </a:r>
            <a:r>
              <a:rPr lang="en-US" sz="1600" b="1" dirty="0">
                <a:latin typeface="Arial" pitchFamily="34" charset="0"/>
                <a:cs typeface="Arial" pitchFamily="34" charset="0"/>
              </a:rPr>
              <a:t> </a:t>
            </a:r>
            <a:r>
              <a:rPr lang="en-US" sz="1600" dirty="0">
                <a:latin typeface="Arial" pitchFamily="34" charset="0"/>
                <a:cs typeface="Arial" pitchFamily="34" charset="0"/>
              </a:rPr>
              <a:t>or</a:t>
            </a:r>
            <a:r>
              <a:rPr lang="en-US" sz="1600" b="1" dirty="0">
                <a:latin typeface="Arial" pitchFamily="34" charset="0"/>
                <a:cs typeface="Arial" pitchFamily="34" charset="0"/>
              </a:rPr>
              <a:t> </a:t>
            </a:r>
            <a:r>
              <a:rPr lang="en-US" sz="1600" dirty="0">
                <a:latin typeface="Arial" pitchFamily="34" charset="0"/>
                <a:cs typeface="Arial" pitchFamily="34" charset="0"/>
              </a:rPr>
              <a:t>closure of the </a:t>
            </a:r>
            <a:r>
              <a:rPr lang="en-US" sz="1600" dirty="0" err="1">
                <a:latin typeface="Arial" pitchFamily="34" charset="0"/>
                <a:cs typeface="Arial" pitchFamily="34" charset="0"/>
              </a:rPr>
              <a:t>ductus</a:t>
            </a:r>
            <a:r>
              <a:rPr lang="en-US" sz="1600" dirty="0">
                <a:latin typeface="Arial" pitchFamily="34" charset="0"/>
                <a:cs typeface="Arial" pitchFamily="34" charset="0"/>
              </a:rPr>
              <a:t> </a:t>
            </a:r>
            <a:r>
              <a:rPr lang="en-US" sz="1600" dirty="0" err="1">
                <a:latin typeface="Arial" pitchFamily="34" charset="0"/>
                <a:cs typeface="Arial" pitchFamily="34" charset="0"/>
              </a:rPr>
              <a:t>arteriosus</a:t>
            </a:r>
            <a:r>
              <a:rPr lang="en-US" sz="1600" dirty="0">
                <a:latin typeface="Arial" pitchFamily="34" charset="0"/>
                <a:cs typeface="Arial" pitchFamily="34" charset="0"/>
              </a:rPr>
              <a:t>.</a:t>
            </a:r>
            <a:endParaRPr lang="ar-JO" sz="1600" dirty="0">
              <a:latin typeface="Arial" pitchFamily="34" charset="0"/>
              <a:cs typeface="Arial" pitchFamily="34" charset="0"/>
            </a:endParaRPr>
          </a:p>
        </p:txBody>
      </p:sp>
    </p:spTree>
    <p:extLst>
      <p:ext uri="{BB962C8B-B14F-4D97-AF65-F5344CB8AC3E}">
        <p14:creationId xmlns:p14="http://schemas.microsoft.com/office/powerpoint/2010/main" val="3386093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014" y="0"/>
            <a:ext cx="9164014" cy="6647974"/>
          </a:xfrm>
          <a:prstGeom prst="rect">
            <a:avLst/>
          </a:prstGeom>
        </p:spPr>
        <p:txBody>
          <a:bodyPr wrap="square">
            <a:spAutoFit/>
          </a:bodyPr>
          <a:lstStyle/>
          <a:p>
            <a:pPr algn="l" rtl="0"/>
            <a:endParaRPr lang="en-US" dirty="0"/>
          </a:p>
          <a:p>
            <a:pPr algn="l" rtl="0"/>
            <a:endParaRPr lang="en-US" sz="2800" b="1" dirty="0"/>
          </a:p>
          <a:p>
            <a:pPr algn="ctr" rtl="0"/>
            <a:r>
              <a:rPr lang="en-US" sz="2800" b="1" dirty="0">
                <a:solidFill>
                  <a:srgbClr val="0070C0"/>
                </a:solidFill>
                <a:latin typeface="Arial" pitchFamily="34" charset="0"/>
                <a:cs typeface="Arial" pitchFamily="34" charset="0"/>
              </a:rPr>
              <a:t>Counseling about medical, obstetrical, and infant outcomes</a:t>
            </a:r>
          </a:p>
          <a:p>
            <a:pPr algn="l" rtl="0"/>
            <a:endParaRPr lang="en-US" dirty="0">
              <a:latin typeface="Arial" pitchFamily="34" charset="0"/>
              <a:cs typeface="Arial" pitchFamily="34" charset="0"/>
            </a:endParaRPr>
          </a:p>
          <a:p>
            <a:pPr algn="l" rtl="0"/>
            <a:r>
              <a:rPr lang="en-US" sz="2000" b="1" u="sng" dirty="0">
                <a:solidFill>
                  <a:srgbClr val="FF0000"/>
                </a:solidFill>
                <a:latin typeface="Arial" pitchFamily="34" charset="0"/>
                <a:cs typeface="Arial" pitchFamily="34" charset="0"/>
              </a:rPr>
              <a:t>SCD course during pregnancy </a:t>
            </a:r>
            <a:endParaRPr lang="en-US" sz="2000" u="sng" dirty="0">
              <a:solidFill>
                <a:srgbClr val="FF0000"/>
              </a:solidFill>
              <a:latin typeface="Arial" pitchFamily="34" charset="0"/>
              <a:cs typeface="Arial" pitchFamily="34" charset="0"/>
            </a:endParaRPr>
          </a:p>
          <a:p>
            <a:pPr algn="l" rtl="0"/>
            <a:r>
              <a:rPr lang="en-US" dirty="0">
                <a:latin typeface="Arial" pitchFamily="34" charset="0"/>
                <a:cs typeface="Arial" pitchFamily="34" charset="0"/>
              </a:rPr>
              <a:t>-</a:t>
            </a:r>
            <a:r>
              <a:rPr lang="en-US" sz="1600" dirty="0">
                <a:latin typeface="Arial" pitchFamily="34" charset="0"/>
                <a:cs typeface="Arial" pitchFamily="34" charset="0"/>
              </a:rPr>
              <a:t>There is consistent evidence that</a:t>
            </a:r>
            <a:r>
              <a:rPr lang="en-US" dirty="0">
                <a:latin typeface="Arial" pitchFamily="34" charset="0"/>
                <a:cs typeface="Arial" pitchFamily="34" charset="0"/>
              </a:rPr>
              <a:t> </a:t>
            </a:r>
            <a:r>
              <a:rPr lang="en-US" u="sng" dirty="0">
                <a:latin typeface="Arial" pitchFamily="34" charset="0"/>
                <a:cs typeface="Arial" pitchFamily="34" charset="0"/>
              </a:rPr>
              <a:t>anemia</a:t>
            </a:r>
            <a:r>
              <a:rPr lang="en-US" dirty="0">
                <a:latin typeface="Arial" pitchFamily="34" charset="0"/>
                <a:cs typeface="Arial" pitchFamily="34" charset="0"/>
              </a:rPr>
              <a:t> and </a:t>
            </a:r>
            <a:r>
              <a:rPr lang="en-US" u="sng" dirty="0" err="1">
                <a:latin typeface="Arial" pitchFamily="34" charset="0"/>
                <a:cs typeface="Arial" pitchFamily="34" charset="0"/>
              </a:rPr>
              <a:t>vasoocclusive</a:t>
            </a:r>
            <a:r>
              <a:rPr lang="en-US" u="sng" dirty="0">
                <a:latin typeface="Arial" pitchFamily="34" charset="0"/>
                <a:cs typeface="Arial" pitchFamily="34" charset="0"/>
              </a:rPr>
              <a:t> or acute painful episodes</a:t>
            </a:r>
            <a:r>
              <a:rPr lang="en-US" dirty="0">
                <a:latin typeface="Arial" pitchFamily="34" charset="0"/>
                <a:cs typeface="Arial" pitchFamily="34" charset="0"/>
              </a:rPr>
              <a:t> </a:t>
            </a:r>
          </a:p>
          <a:p>
            <a:pPr algn="l" rtl="0"/>
            <a:r>
              <a:rPr lang="en-US" dirty="0">
                <a:latin typeface="Arial" pitchFamily="34" charset="0"/>
                <a:cs typeface="Arial" pitchFamily="34" charset="0"/>
              </a:rPr>
              <a:t>    occur more often in pregnancy and are </a:t>
            </a:r>
            <a:r>
              <a:rPr lang="en-US" u="sng" dirty="0">
                <a:latin typeface="Arial" pitchFamily="34" charset="0"/>
                <a:cs typeface="Arial" pitchFamily="34" charset="0"/>
              </a:rPr>
              <a:t>the most common</a:t>
            </a:r>
            <a:r>
              <a:rPr lang="en-US" dirty="0">
                <a:latin typeface="Arial" pitchFamily="34" charset="0"/>
                <a:cs typeface="Arial" pitchFamily="34" charset="0"/>
              </a:rPr>
              <a:t> maternal SCD </a:t>
            </a:r>
          </a:p>
          <a:p>
            <a:pPr algn="l" rtl="0"/>
            <a:r>
              <a:rPr lang="en-US" dirty="0">
                <a:latin typeface="Arial" pitchFamily="34" charset="0"/>
                <a:cs typeface="Arial" pitchFamily="34" charset="0"/>
              </a:rPr>
              <a:t>    complications associated with pregnancy, occurring in </a:t>
            </a:r>
            <a:r>
              <a:rPr lang="en-US" b="1" dirty="0">
                <a:latin typeface="Arial" pitchFamily="34" charset="0"/>
                <a:cs typeface="Arial" pitchFamily="34" charset="0"/>
              </a:rPr>
              <a:t>over 50 % </a:t>
            </a:r>
            <a:r>
              <a:rPr lang="en-US" dirty="0">
                <a:latin typeface="Arial" pitchFamily="34" charset="0"/>
                <a:cs typeface="Arial" pitchFamily="34" charset="0"/>
              </a:rPr>
              <a:t>of pregnant women</a:t>
            </a:r>
          </a:p>
          <a:p>
            <a:pPr algn="l" rtl="0"/>
            <a:r>
              <a:rPr lang="en-US" dirty="0">
                <a:latin typeface="Arial" pitchFamily="34" charset="0"/>
                <a:cs typeface="Arial" pitchFamily="34" charset="0"/>
              </a:rPr>
              <a:t>    with SCD. </a:t>
            </a:r>
          </a:p>
          <a:p>
            <a:pPr algn="l" rtl="0"/>
            <a:r>
              <a:rPr lang="en-US" dirty="0">
                <a:latin typeface="Arial" pitchFamily="34" charset="0"/>
                <a:cs typeface="Arial" pitchFamily="34" charset="0"/>
              </a:rPr>
              <a:t>    Painful episodes are more common with advancing pregnancy and postpartum.</a:t>
            </a:r>
          </a:p>
          <a:p>
            <a:pPr algn="l" rtl="0"/>
            <a:r>
              <a:rPr lang="en-US" dirty="0">
                <a:latin typeface="Arial" pitchFamily="34" charset="0"/>
                <a:cs typeface="Arial" pitchFamily="34" charset="0"/>
              </a:rPr>
              <a:t>-</a:t>
            </a:r>
            <a:r>
              <a:rPr lang="en-US" b="1" u="sng" dirty="0">
                <a:latin typeface="Arial" pitchFamily="34" charset="0"/>
                <a:cs typeface="Arial" pitchFamily="34" charset="0"/>
              </a:rPr>
              <a:t>Increased maternal mortality </a:t>
            </a:r>
            <a:r>
              <a:rPr lang="en-US" b="1" dirty="0">
                <a:latin typeface="Arial" pitchFamily="34" charset="0"/>
                <a:cs typeface="Arial" pitchFamily="34" charset="0"/>
              </a:rPr>
              <a:t>: </a:t>
            </a:r>
            <a:r>
              <a:rPr lang="en-US" sz="1400" dirty="0">
                <a:latin typeface="Arial" pitchFamily="34" charset="0"/>
                <a:cs typeface="Arial" pitchFamily="34" charset="0"/>
              </a:rPr>
              <a:t>72 deaths per 100,000 deliveries versus 12.7 deaths per 100,000 </a:t>
            </a:r>
          </a:p>
          <a:p>
            <a:pPr algn="l" rtl="0"/>
            <a:r>
              <a:rPr lang="en-US" sz="1400" dirty="0">
                <a:latin typeface="Arial" pitchFamily="34" charset="0"/>
                <a:cs typeface="Arial" pitchFamily="34" charset="0"/>
              </a:rPr>
              <a:t>                                                                    deliveries in women without SCD</a:t>
            </a:r>
          </a:p>
          <a:p>
            <a:pPr algn="l" rtl="0"/>
            <a:r>
              <a:rPr lang="en-US" dirty="0">
                <a:latin typeface="Arial" pitchFamily="34" charset="0"/>
                <a:cs typeface="Arial" pitchFamily="34" charset="0"/>
              </a:rPr>
              <a:t>-Increased risk of </a:t>
            </a:r>
            <a:r>
              <a:rPr lang="en-US" u="sng" dirty="0">
                <a:latin typeface="Arial" pitchFamily="34" charset="0"/>
                <a:cs typeface="Arial" pitchFamily="34" charset="0"/>
              </a:rPr>
              <a:t>transfusion</a:t>
            </a:r>
            <a:r>
              <a:rPr lang="en-US" dirty="0">
                <a:latin typeface="Arial" pitchFamily="34" charset="0"/>
                <a:cs typeface="Arial" pitchFamily="34" charset="0"/>
              </a:rPr>
              <a:t>, </a:t>
            </a:r>
            <a:r>
              <a:rPr lang="en-US" u="sng" dirty="0">
                <a:latin typeface="Arial" pitchFamily="34" charset="0"/>
                <a:cs typeface="Arial" pitchFamily="34" charset="0"/>
              </a:rPr>
              <a:t>Systemic inflammatory response syndrome</a:t>
            </a:r>
            <a:r>
              <a:rPr lang="en-US" dirty="0">
                <a:latin typeface="Arial" pitchFamily="34" charset="0"/>
                <a:cs typeface="Arial" pitchFamily="34" charset="0"/>
              </a:rPr>
              <a:t>, </a:t>
            </a:r>
            <a:r>
              <a:rPr lang="en-US" u="sng" dirty="0">
                <a:latin typeface="Arial" pitchFamily="34" charset="0"/>
                <a:cs typeface="Arial" pitchFamily="34" charset="0"/>
              </a:rPr>
              <a:t>Pneumonia</a:t>
            </a:r>
            <a:r>
              <a:rPr lang="en-US" dirty="0">
                <a:latin typeface="Arial" pitchFamily="34" charset="0"/>
                <a:cs typeface="Arial" pitchFamily="34" charset="0"/>
              </a:rPr>
              <a:t> ,</a:t>
            </a:r>
          </a:p>
          <a:p>
            <a:pPr algn="l" rtl="0"/>
            <a:r>
              <a:rPr lang="en-US" dirty="0">
                <a:latin typeface="Arial" pitchFamily="34" charset="0"/>
                <a:cs typeface="Arial" pitchFamily="34" charset="0"/>
              </a:rPr>
              <a:t>   </a:t>
            </a:r>
            <a:r>
              <a:rPr lang="en-US" u="sng" dirty="0">
                <a:latin typeface="Arial" pitchFamily="34" charset="0"/>
                <a:cs typeface="Arial" pitchFamily="34" charset="0"/>
              </a:rPr>
              <a:t>sepsis</a:t>
            </a:r>
            <a:r>
              <a:rPr lang="en-US" dirty="0">
                <a:latin typeface="Arial" pitchFamily="34" charset="0"/>
                <a:cs typeface="Arial" pitchFamily="34" charset="0"/>
              </a:rPr>
              <a:t>, </a:t>
            </a:r>
            <a:r>
              <a:rPr lang="en-US" u="sng" dirty="0">
                <a:latin typeface="Arial" pitchFamily="34" charset="0"/>
                <a:cs typeface="Arial" pitchFamily="34" charset="0"/>
              </a:rPr>
              <a:t>Genitourinary tract infection </a:t>
            </a:r>
            <a:r>
              <a:rPr lang="en-US" dirty="0">
                <a:latin typeface="Arial" pitchFamily="34" charset="0"/>
                <a:cs typeface="Arial" pitchFamily="34" charset="0"/>
              </a:rPr>
              <a:t>, </a:t>
            </a:r>
            <a:r>
              <a:rPr lang="en-US" u="sng" dirty="0">
                <a:latin typeface="Arial" pitchFamily="34" charset="0"/>
                <a:cs typeface="Arial" pitchFamily="34" charset="0"/>
              </a:rPr>
              <a:t>Cerebral vein thrombosis</a:t>
            </a:r>
            <a:r>
              <a:rPr lang="en-US" dirty="0">
                <a:latin typeface="Arial" pitchFamily="34" charset="0"/>
                <a:cs typeface="Arial" pitchFamily="34" charset="0"/>
              </a:rPr>
              <a:t> and </a:t>
            </a:r>
            <a:r>
              <a:rPr lang="en-US" u="sng" dirty="0">
                <a:latin typeface="Arial" pitchFamily="34" charset="0"/>
                <a:cs typeface="Arial" pitchFamily="34" charset="0"/>
              </a:rPr>
              <a:t>Deep vein</a:t>
            </a:r>
          </a:p>
          <a:p>
            <a:pPr algn="l" rtl="0"/>
            <a:r>
              <a:rPr lang="en-US" dirty="0">
                <a:latin typeface="Arial" pitchFamily="34" charset="0"/>
                <a:cs typeface="Arial" pitchFamily="34" charset="0"/>
              </a:rPr>
              <a:t>   </a:t>
            </a:r>
            <a:r>
              <a:rPr lang="en-US" u="sng" dirty="0">
                <a:latin typeface="Arial" pitchFamily="34" charset="0"/>
                <a:cs typeface="Arial" pitchFamily="34" charset="0"/>
              </a:rPr>
              <a:t> thrombosis</a:t>
            </a:r>
            <a:r>
              <a:rPr lang="en-US" dirty="0">
                <a:latin typeface="Arial" pitchFamily="34" charset="0"/>
                <a:cs typeface="Arial" pitchFamily="34" charset="0"/>
              </a:rPr>
              <a:t>.</a:t>
            </a:r>
          </a:p>
          <a:p>
            <a:pPr algn="l" rtl="0"/>
            <a:endParaRPr lang="en-US" dirty="0">
              <a:latin typeface="Arial" pitchFamily="34" charset="0"/>
              <a:cs typeface="Arial" pitchFamily="34" charset="0"/>
            </a:endParaRPr>
          </a:p>
          <a:p>
            <a:pPr algn="l" rtl="0"/>
            <a:r>
              <a:rPr lang="en-US" sz="2000" b="1" u="sng" dirty="0">
                <a:solidFill>
                  <a:srgbClr val="FF0000"/>
                </a:solidFill>
                <a:latin typeface="Arial" pitchFamily="34" charset="0"/>
                <a:cs typeface="Arial" pitchFamily="34" charset="0"/>
              </a:rPr>
              <a:t>Pregnancy outcome </a:t>
            </a:r>
            <a:endParaRPr lang="en-US" u="sng" dirty="0">
              <a:solidFill>
                <a:srgbClr val="FF0000"/>
              </a:solidFill>
              <a:latin typeface="Arial" pitchFamily="34" charset="0"/>
              <a:cs typeface="Arial" pitchFamily="34" charset="0"/>
            </a:endParaRPr>
          </a:p>
          <a:p>
            <a:pPr algn="l" rtl="0"/>
            <a:r>
              <a:rPr lang="en-US" dirty="0">
                <a:latin typeface="Arial" pitchFamily="34" charset="0"/>
                <a:cs typeface="Arial" pitchFamily="34" charset="0"/>
              </a:rPr>
              <a:t>Increased risk of </a:t>
            </a:r>
            <a:r>
              <a:rPr lang="en-US" u="sng" dirty="0">
                <a:latin typeface="Arial" pitchFamily="34" charset="0"/>
                <a:cs typeface="Arial" pitchFamily="34" charset="0"/>
              </a:rPr>
              <a:t>Miscarriages</a:t>
            </a:r>
            <a:r>
              <a:rPr lang="en-US" dirty="0">
                <a:latin typeface="Arial" pitchFamily="34" charset="0"/>
                <a:cs typeface="Arial" pitchFamily="34" charset="0"/>
              </a:rPr>
              <a:t>, </a:t>
            </a:r>
            <a:r>
              <a:rPr lang="en-US" u="sng" dirty="0">
                <a:latin typeface="Arial" pitchFamily="34" charset="0"/>
                <a:cs typeface="Arial" pitchFamily="34" charset="0"/>
              </a:rPr>
              <a:t>IUGR</a:t>
            </a:r>
            <a:r>
              <a:rPr lang="en-US" dirty="0">
                <a:latin typeface="Arial" pitchFamily="34" charset="0"/>
                <a:cs typeface="Arial" pitchFamily="34" charset="0"/>
              </a:rPr>
              <a:t>, </a:t>
            </a:r>
            <a:r>
              <a:rPr lang="en-US" u="sng" dirty="0" err="1">
                <a:latin typeface="Arial" pitchFamily="34" charset="0"/>
                <a:cs typeface="Arial" pitchFamily="34" charset="0"/>
              </a:rPr>
              <a:t>Eclampsia</a:t>
            </a:r>
            <a:r>
              <a:rPr lang="en-US" dirty="0">
                <a:latin typeface="Arial" pitchFamily="34" charset="0"/>
                <a:cs typeface="Arial" pitchFamily="34" charset="0"/>
              </a:rPr>
              <a:t> , </a:t>
            </a:r>
            <a:r>
              <a:rPr lang="en-US" u="sng" dirty="0">
                <a:latin typeface="Arial" pitchFamily="34" charset="0"/>
                <a:cs typeface="Arial" pitchFamily="34" charset="0"/>
              </a:rPr>
              <a:t>Gestational hypertension </a:t>
            </a:r>
            <a:r>
              <a:rPr lang="en-US" dirty="0">
                <a:latin typeface="Arial" pitchFamily="34" charset="0"/>
                <a:cs typeface="Arial" pitchFamily="34" charset="0"/>
              </a:rPr>
              <a:t>and </a:t>
            </a:r>
            <a:r>
              <a:rPr lang="en-US" u="sng" dirty="0">
                <a:latin typeface="Arial" pitchFamily="34" charset="0"/>
                <a:cs typeface="Arial" pitchFamily="34" charset="0"/>
              </a:rPr>
              <a:t>preeclampsia</a:t>
            </a:r>
            <a:r>
              <a:rPr lang="en-US" dirty="0">
                <a:latin typeface="Arial" pitchFamily="34" charset="0"/>
                <a:cs typeface="Arial" pitchFamily="34" charset="0"/>
              </a:rPr>
              <a:t> , </a:t>
            </a:r>
            <a:r>
              <a:rPr lang="en-US" u="sng" dirty="0">
                <a:latin typeface="Arial" pitchFamily="34" charset="0"/>
                <a:cs typeface="Arial" pitchFamily="34" charset="0"/>
              </a:rPr>
              <a:t>Preterm labor</a:t>
            </a:r>
            <a:r>
              <a:rPr lang="en-US" dirty="0">
                <a:latin typeface="Arial" pitchFamily="34" charset="0"/>
                <a:cs typeface="Arial" pitchFamily="34" charset="0"/>
              </a:rPr>
              <a:t>, </a:t>
            </a:r>
            <a:r>
              <a:rPr lang="en-US" u="sng" dirty="0">
                <a:latin typeface="Arial" pitchFamily="34" charset="0"/>
                <a:cs typeface="Arial" pitchFamily="34" charset="0"/>
              </a:rPr>
              <a:t>Postpartum infection </a:t>
            </a:r>
            <a:r>
              <a:rPr lang="en-US" dirty="0">
                <a:latin typeface="Arial" pitchFamily="34" charset="0"/>
                <a:cs typeface="Arial" pitchFamily="34" charset="0"/>
              </a:rPr>
              <a:t>, </a:t>
            </a:r>
            <a:r>
              <a:rPr lang="en-US" u="sng" dirty="0">
                <a:latin typeface="Arial" pitchFamily="34" charset="0"/>
                <a:cs typeface="Arial" pitchFamily="34" charset="0"/>
              </a:rPr>
              <a:t>Abruption</a:t>
            </a:r>
            <a:r>
              <a:rPr lang="en-US" dirty="0">
                <a:latin typeface="Arial" pitchFamily="34" charset="0"/>
                <a:cs typeface="Arial" pitchFamily="34" charset="0"/>
              </a:rPr>
              <a:t> and </a:t>
            </a:r>
            <a:r>
              <a:rPr lang="en-US" u="sng" dirty="0" err="1">
                <a:latin typeface="Arial" pitchFamily="34" charset="0"/>
                <a:cs typeface="Arial" pitchFamily="34" charset="0"/>
              </a:rPr>
              <a:t>Antepartum</a:t>
            </a:r>
            <a:r>
              <a:rPr lang="en-US" u="sng" dirty="0">
                <a:latin typeface="Arial" pitchFamily="34" charset="0"/>
                <a:cs typeface="Arial" pitchFamily="34" charset="0"/>
              </a:rPr>
              <a:t> bleeding.</a:t>
            </a:r>
          </a:p>
          <a:p>
            <a:pPr algn="l" rtl="0"/>
            <a:r>
              <a:rPr lang="en-US" dirty="0">
                <a:latin typeface="Arial" pitchFamily="34" charset="0"/>
                <a:cs typeface="Arial" pitchFamily="34" charset="0"/>
              </a:rPr>
              <a:t>                                                    </a:t>
            </a:r>
            <a:r>
              <a:rPr lang="en-US" b="1" dirty="0" err="1">
                <a:latin typeface="Arial" pitchFamily="34" charset="0"/>
                <a:cs typeface="Arial" pitchFamily="34" charset="0"/>
              </a:rPr>
              <a:t>Perinatal</a:t>
            </a:r>
            <a:r>
              <a:rPr lang="en-US" b="1" dirty="0">
                <a:latin typeface="Arial" pitchFamily="34" charset="0"/>
                <a:cs typeface="Arial" pitchFamily="34" charset="0"/>
              </a:rPr>
              <a:t> Mortality: 1-8%.</a:t>
            </a:r>
          </a:p>
          <a:p>
            <a:pPr algn="l" rtl="0"/>
            <a:endParaRPr lang="ar-JO" dirty="0"/>
          </a:p>
        </p:txBody>
      </p:sp>
    </p:spTree>
    <p:extLst>
      <p:ext uri="{BB962C8B-B14F-4D97-AF65-F5344CB8AC3E}">
        <p14:creationId xmlns:p14="http://schemas.microsoft.com/office/powerpoint/2010/main" val="1299776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678751"/>
          </a:xfrm>
          <a:prstGeom prst="rect">
            <a:avLst/>
          </a:prstGeom>
        </p:spPr>
        <p:txBody>
          <a:bodyPr wrap="square">
            <a:spAutoFit/>
          </a:bodyPr>
          <a:lstStyle/>
          <a:p>
            <a:pPr algn="l" rtl="0"/>
            <a:endParaRPr lang="en-US" dirty="0"/>
          </a:p>
          <a:p>
            <a:pPr algn="l" rtl="0"/>
            <a:r>
              <a:rPr lang="en-US" sz="2800" b="1" dirty="0">
                <a:solidFill>
                  <a:srgbClr val="0070C0"/>
                </a:solidFill>
                <a:latin typeface="Arial" pitchFamily="34" charset="0"/>
                <a:cs typeface="Arial" pitchFamily="34" charset="0"/>
              </a:rPr>
              <a:t>Management during pregnancy</a:t>
            </a:r>
          </a:p>
          <a:p>
            <a:pPr algn="l" rtl="0"/>
            <a:endParaRPr lang="en-US" sz="2000" u="sng" dirty="0">
              <a:latin typeface="Arial" pitchFamily="34" charset="0"/>
              <a:cs typeface="Arial" pitchFamily="34" charset="0"/>
            </a:endParaRPr>
          </a:p>
          <a:p>
            <a:pPr algn="l" rtl="0"/>
            <a:r>
              <a:rPr lang="en-US" sz="2000" b="1" u="sng" dirty="0">
                <a:latin typeface="Arial" pitchFamily="34" charset="0"/>
                <a:cs typeface="Arial" pitchFamily="34" charset="0"/>
              </a:rPr>
              <a:t>Prenatal care </a:t>
            </a:r>
            <a:endParaRPr lang="en-US" sz="2000" u="sng" dirty="0">
              <a:latin typeface="Arial" pitchFamily="34" charset="0"/>
              <a:cs typeface="Arial" pitchFamily="34" charset="0"/>
            </a:endParaRPr>
          </a:p>
          <a:p>
            <a:pPr algn="l" rtl="0"/>
            <a:r>
              <a:rPr lang="en-US" dirty="0">
                <a:latin typeface="Arial" pitchFamily="34" charset="0"/>
                <a:cs typeface="Arial" pitchFamily="34" charset="0"/>
              </a:rPr>
              <a:t>1-Ideally, prenatal, </a:t>
            </a:r>
            <a:r>
              <a:rPr lang="en-US" dirty="0" err="1">
                <a:latin typeface="Arial" pitchFamily="34" charset="0"/>
                <a:cs typeface="Arial" pitchFamily="34" charset="0"/>
              </a:rPr>
              <a:t>intrapartum</a:t>
            </a:r>
            <a:r>
              <a:rPr lang="en-US" dirty="0">
                <a:latin typeface="Arial" pitchFamily="34" charset="0"/>
                <a:cs typeface="Arial" pitchFamily="34" charset="0"/>
              </a:rPr>
              <a:t>, and postpartum care are provided by a </a:t>
            </a:r>
          </a:p>
          <a:p>
            <a:pPr algn="l" rtl="0"/>
            <a:r>
              <a:rPr lang="en-US" b="1" dirty="0">
                <a:solidFill>
                  <a:srgbClr val="FF0000"/>
                </a:solidFill>
                <a:latin typeface="Arial" pitchFamily="34" charset="0"/>
                <a:cs typeface="Arial" pitchFamily="34" charset="0"/>
              </a:rPr>
              <a:t>   multidisciplinary team </a:t>
            </a:r>
            <a:r>
              <a:rPr lang="en-US" dirty="0">
                <a:latin typeface="Arial" pitchFamily="34" charset="0"/>
                <a:cs typeface="Arial" pitchFamily="34" charset="0"/>
              </a:rPr>
              <a:t>experienced in caring for women and pregnancies </a:t>
            </a:r>
          </a:p>
          <a:p>
            <a:pPr algn="l" rtl="0"/>
            <a:r>
              <a:rPr lang="en-US" dirty="0">
                <a:latin typeface="Arial" pitchFamily="34" charset="0"/>
                <a:cs typeface="Arial" pitchFamily="34" charset="0"/>
              </a:rPr>
              <a:t>   complicated by SCD. </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2-If some or all of the </a:t>
            </a:r>
            <a:r>
              <a:rPr lang="en-US" b="1" dirty="0">
                <a:solidFill>
                  <a:srgbClr val="FF0000"/>
                </a:solidFill>
                <a:latin typeface="Arial" pitchFamily="34" charset="0"/>
                <a:cs typeface="Arial" pitchFamily="34" charset="0"/>
              </a:rPr>
              <a:t>baseline evaluation </a:t>
            </a:r>
            <a:r>
              <a:rPr lang="en-US" dirty="0">
                <a:latin typeface="Arial" pitchFamily="34" charset="0"/>
                <a:cs typeface="Arial" pitchFamily="34" charset="0"/>
              </a:rPr>
              <a:t>was omitted pre-pregnancy, the missing</a:t>
            </a:r>
          </a:p>
          <a:p>
            <a:pPr algn="l" rtl="0"/>
            <a:r>
              <a:rPr lang="en-US" dirty="0">
                <a:latin typeface="Arial" pitchFamily="34" charset="0"/>
                <a:cs typeface="Arial" pitchFamily="34" charset="0"/>
              </a:rPr>
              <a:t>    assessments should be performed in early pregnancy.</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3-</a:t>
            </a:r>
            <a:r>
              <a:rPr lang="en-US" b="1" dirty="0">
                <a:solidFill>
                  <a:srgbClr val="FF0000"/>
                </a:solidFill>
                <a:latin typeface="Arial" pitchFamily="34" charset="0"/>
                <a:cs typeface="Arial" pitchFamily="34" charset="0"/>
              </a:rPr>
              <a:t>Monthly determination of hemoglobin level and chemistry panel</a:t>
            </a:r>
            <a:r>
              <a:rPr lang="en-US" dirty="0">
                <a:latin typeface="Arial" pitchFamily="34" charset="0"/>
                <a:cs typeface="Arial" pitchFamily="34" charset="0"/>
              </a:rPr>
              <a:t>.</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4- </a:t>
            </a:r>
            <a:r>
              <a:rPr lang="en-US" b="1" dirty="0">
                <a:solidFill>
                  <a:srgbClr val="FF0000"/>
                </a:solidFill>
                <a:latin typeface="Arial" pitchFamily="34" charset="0"/>
                <a:cs typeface="Arial" pitchFamily="34" charset="0"/>
              </a:rPr>
              <a:t>Iron supplementation is avoided </a:t>
            </a:r>
            <a:r>
              <a:rPr lang="en-US" dirty="0">
                <a:latin typeface="Arial" pitchFamily="34" charset="0"/>
                <a:cs typeface="Arial" pitchFamily="34" charset="0"/>
              </a:rPr>
              <a:t>unless iron deficiency is documented by a low</a:t>
            </a:r>
          </a:p>
          <a:p>
            <a:pPr algn="l" rtl="0"/>
            <a:r>
              <a:rPr lang="en-US" dirty="0">
                <a:latin typeface="Arial" pitchFamily="34" charset="0"/>
                <a:cs typeface="Arial" pitchFamily="34" charset="0"/>
              </a:rPr>
              <a:t>    serum </a:t>
            </a:r>
            <a:r>
              <a:rPr lang="en-US" dirty="0" err="1">
                <a:latin typeface="Arial" pitchFamily="34" charset="0"/>
                <a:cs typeface="Arial" pitchFamily="34" charset="0"/>
              </a:rPr>
              <a:t>ferritin</a:t>
            </a:r>
            <a:r>
              <a:rPr lang="en-US" dirty="0">
                <a:latin typeface="Arial" pitchFamily="34" charset="0"/>
                <a:cs typeface="Arial" pitchFamily="34" charset="0"/>
              </a:rPr>
              <a:t> level.</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5-</a:t>
            </a:r>
            <a:r>
              <a:rPr lang="en-US" b="1" dirty="0">
                <a:solidFill>
                  <a:srgbClr val="FF0000"/>
                </a:solidFill>
                <a:latin typeface="Arial" pitchFamily="34" charset="0"/>
                <a:cs typeface="Arial" pitchFamily="34" charset="0"/>
              </a:rPr>
              <a:t>Folic acid supplementation </a:t>
            </a:r>
            <a:r>
              <a:rPr lang="en-US" dirty="0">
                <a:latin typeface="Arial" pitchFamily="34" charset="0"/>
                <a:cs typeface="Arial" pitchFamily="34" charset="0"/>
              </a:rPr>
              <a:t>should be continued during pregnancy ( 5 mg/day).</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6-Nausea and vomiting of pregnancy is common in all pregnant women. </a:t>
            </a:r>
            <a:r>
              <a:rPr lang="en-US" b="1" dirty="0">
                <a:solidFill>
                  <a:srgbClr val="FF0000"/>
                </a:solidFill>
                <a:latin typeface="Arial" pitchFamily="34" charset="0"/>
                <a:cs typeface="Arial" pitchFamily="34" charset="0"/>
              </a:rPr>
              <a:t>Control of </a:t>
            </a:r>
          </a:p>
          <a:p>
            <a:pPr algn="l" rtl="0"/>
            <a:r>
              <a:rPr lang="en-US" b="1" dirty="0">
                <a:solidFill>
                  <a:srgbClr val="FF0000"/>
                </a:solidFill>
                <a:latin typeface="Arial" pitchFamily="34" charset="0"/>
                <a:cs typeface="Arial" pitchFamily="34" charset="0"/>
              </a:rPr>
              <a:t>   symptoms</a:t>
            </a:r>
            <a:r>
              <a:rPr lang="en-US" dirty="0">
                <a:latin typeface="Arial" pitchFamily="34" charset="0"/>
                <a:cs typeface="Arial" pitchFamily="34" charset="0"/>
              </a:rPr>
              <a:t>, </a:t>
            </a:r>
            <a:r>
              <a:rPr lang="en-US" b="1" dirty="0">
                <a:solidFill>
                  <a:srgbClr val="FF0000"/>
                </a:solidFill>
                <a:latin typeface="Arial" pitchFamily="34" charset="0"/>
                <a:cs typeface="Arial" pitchFamily="34" charset="0"/>
              </a:rPr>
              <a:t>especially</a:t>
            </a:r>
            <a:r>
              <a:rPr lang="en-US" dirty="0">
                <a:latin typeface="Arial" pitchFamily="34" charset="0"/>
                <a:cs typeface="Arial" pitchFamily="34" charset="0"/>
              </a:rPr>
              <a:t> </a:t>
            </a:r>
            <a:r>
              <a:rPr lang="en-US" b="1" dirty="0">
                <a:solidFill>
                  <a:srgbClr val="FF0000"/>
                </a:solidFill>
                <a:latin typeface="Arial" pitchFamily="34" charset="0"/>
                <a:cs typeface="Arial" pitchFamily="34" charset="0"/>
              </a:rPr>
              <a:t>prevention of dehydration </a:t>
            </a:r>
            <a:r>
              <a:rPr lang="en-US" dirty="0">
                <a:latin typeface="Arial" pitchFamily="34" charset="0"/>
                <a:cs typeface="Arial" pitchFamily="34" charset="0"/>
              </a:rPr>
              <a:t>from anorexia or vomiting, may</a:t>
            </a:r>
          </a:p>
          <a:p>
            <a:pPr algn="l" rtl="0"/>
            <a:r>
              <a:rPr lang="en-US" dirty="0">
                <a:latin typeface="Arial" pitchFamily="34" charset="0"/>
                <a:cs typeface="Arial" pitchFamily="34" charset="0"/>
              </a:rPr>
              <a:t>   help to decrease the incidence of acute painful episodes.</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7-</a:t>
            </a:r>
            <a:r>
              <a:rPr lang="en-US" b="1" dirty="0">
                <a:solidFill>
                  <a:srgbClr val="FF0000"/>
                </a:solidFill>
                <a:latin typeface="Arial" pitchFamily="34" charset="0"/>
                <a:cs typeface="Arial" pitchFamily="34" charset="0"/>
              </a:rPr>
              <a:t>Baseline and serial screening with urinalysis and culture</a:t>
            </a:r>
            <a:r>
              <a:rPr lang="en-US" dirty="0">
                <a:latin typeface="Arial" pitchFamily="34" charset="0"/>
                <a:cs typeface="Arial" pitchFamily="34" charset="0"/>
              </a:rPr>
              <a:t>.</a:t>
            </a:r>
          </a:p>
        </p:txBody>
      </p:sp>
    </p:spTree>
    <p:extLst>
      <p:ext uri="{BB962C8B-B14F-4D97-AF65-F5344CB8AC3E}">
        <p14:creationId xmlns:p14="http://schemas.microsoft.com/office/powerpoint/2010/main" val="38049932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008" y="0"/>
            <a:ext cx="9154007" cy="6124754"/>
          </a:xfrm>
          <a:prstGeom prst="rect">
            <a:avLst/>
          </a:prstGeom>
        </p:spPr>
        <p:txBody>
          <a:bodyPr wrap="square">
            <a:spAutoFit/>
          </a:bodyPr>
          <a:lstStyle/>
          <a:p>
            <a:pPr algn="l" rtl="0"/>
            <a:endParaRPr lang="en-US" dirty="0"/>
          </a:p>
          <a:p>
            <a:pPr algn="l" rtl="0"/>
            <a:endParaRPr lang="en-US" dirty="0"/>
          </a:p>
          <a:p>
            <a:pPr algn="l" rtl="0"/>
            <a:endParaRPr lang="en-US" dirty="0"/>
          </a:p>
          <a:p>
            <a:pPr algn="l" rtl="0"/>
            <a:endParaRPr lang="en-US" dirty="0"/>
          </a:p>
          <a:p>
            <a:pPr algn="l" rtl="0"/>
            <a:r>
              <a:rPr lang="en-US" dirty="0">
                <a:latin typeface="Arial" pitchFamily="34" charset="0"/>
                <a:cs typeface="Arial" pitchFamily="34" charset="0"/>
              </a:rPr>
              <a:t>8-</a:t>
            </a:r>
            <a:r>
              <a:rPr lang="en-US" b="1" dirty="0">
                <a:solidFill>
                  <a:srgbClr val="FF0000"/>
                </a:solidFill>
                <a:latin typeface="Arial" pitchFamily="34" charset="0"/>
                <a:cs typeface="Arial" pitchFamily="34" charset="0"/>
              </a:rPr>
              <a:t>Close monitoring for development of preeclampsia</a:t>
            </a:r>
            <a:r>
              <a:rPr lang="en-US" dirty="0">
                <a:latin typeface="Arial" pitchFamily="34" charset="0"/>
                <a:cs typeface="Arial" pitchFamily="34" charset="0"/>
              </a:rPr>
              <a:t>. Some suggest daily</a:t>
            </a:r>
          </a:p>
          <a:p>
            <a:pPr algn="l" rtl="0"/>
            <a:r>
              <a:rPr lang="en-US" dirty="0">
                <a:latin typeface="Arial" pitchFamily="34" charset="0"/>
                <a:cs typeface="Arial" pitchFamily="34" charset="0"/>
              </a:rPr>
              <a:t>   use of low dose (75 mg) aspirin to reduce this risk. </a:t>
            </a:r>
            <a:r>
              <a:rPr lang="en-US" sz="1400" dirty="0">
                <a:latin typeface="Arial" pitchFamily="34" charset="0"/>
                <a:cs typeface="Arial" pitchFamily="34" charset="0"/>
              </a:rPr>
              <a:t>Start from the beginning of 2</a:t>
            </a:r>
            <a:r>
              <a:rPr lang="en-US" sz="1400" baseline="30000" dirty="0">
                <a:latin typeface="Arial" pitchFamily="34" charset="0"/>
                <a:cs typeface="Arial" pitchFamily="34" charset="0"/>
              </a:rPr>
              <a:t>nd</a:t>
            </a:r>
            <a:r>
              <a:rPr lang="en-US" sz="1400" dirty="0">
                <a:latin typeface="Arial" pitchFamily="34" charset="0"/>
                <a:cs typeface="Arial" pitchFamily="34" charset="0"/>
              </a:rPr>
              <a:t> trimester </a:t>
            </a:r>
          </a:p>
          <a:p>
            <a:pPr algn="l" rtl="0"/>
            <a:r>
              <a:rPr lang="en-US" sz="1400" dirty="0">
                <a:latin typeface="Arial" pitchFamily="34" charset="0"/>
                <a:cs typeface="Arial" pitchFamily="34" charset="0"/>
              </a:rPr>
              <a:t>    till -10 days before expected day of delivery.</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9-</a:t>
            </a:r>
            <a:r>
              <a:rPr lang="en-US" b="1" dirty="0">
                <a:solidFill>
                  <a:srgbClr val="FF0000"/>
                </a:solidFill>
                <a:latin typeface="Arial" pitchFamily="34" charset="0"/>
                <a:cs typeface="Arial" pitchFamily="34" charset="0"/>
              </a:rPr>
              <a:t>Monitoring fetal growth with ultrasound and fetal well-being</a:t>
            </a:r>
            <a:r>
              <a:rPr lang="en-US" dirty="0">
                <a:latin typeface="Arial" pitchFamily="34" charset="0"/>
                <a:cs typeface="Arial" pitchFamily="34" charset="0"/>
              </a:rPr>
              <a:t> with NST or BPP</a:t>
            </a:r>
          </a:p>
          <a:p>
            <a:pPr algn="l" rtl="0"/>
            <a:r>
              <a:rPr lang="en-US" dirty="0">
                <a:latin typeface="Arial" pitchFamily="34" charset="0"/>
                <a:cs typeface="Arial" pitchFamily="34" charset="0"/>
              </a:rPr>
              <a:t>    scoring is reasonable during the third trimester.</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10-Dehydration, hypoxia, acidosis, infection, and cold may precipitate painful crisis; </a:t>
            </a:r>
          </a:p>
          <a:p>
            <a:pPr algn="l" rtl="0"/>
            <a:r>
              <a:rPr lang="en-US" dirty="0">
                <a:latin typeface="Arial" pitchFamily="34" charset="0"/>
                <a:cs typeface="Arial" pitchFamily="34" charset="0"/>
              </a:rPr>
              <a:t>      </a:t>
            </a:r>
            <a:r>
              <a:rPr lang="en-US" sz="1600" dirty="0">
                <a:latin typeface="Arial" pitchFamily="34" charset="0"/>
                <a:cs typeface="Arial" pitchFamily="34" charset="0"/>
              </a:rPr>
              <a:t>therefore, these conditions should be avoided, if possible.</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11-Prenatal diagnosis : Evaluation of the fetus for sickle hemoglobin, as well as other </a:t>
            </a:r>
          </a:p>
          <a:p>
            <a:pPr algn="l" rtl="0"/>
            <a:r>
              <a:rPr lang="en-US" dirty="0">
                <a:latin typeface="Arial" pitchFamily="34" charset="0"/>
                <a:cs typeface="Arial" pitchFamily="34" charset="0"/>
              </a:rPr>
              <a:t>      </a:t>
            </a:r>
            <a:r>
              <a:rPr lang="en-US" dirty="0" err="1">
                <a:latin typeface="Arial" pitchFamily="34" charset="0"/>
                <a:cs typeface="Arial" pitchFamily="34" charset="0"/>
              </a:rPr>
              <a:t>hemoglobinopathies</a:t>
            </a:r>
            <a:r>
              <a:rPr lang="en-US" dirty="0">
                <a:latin typeface="Arial" pitchFamily="34" charset="0"/>
                <a:cs typeface="Arial" pitchFamily="34" charset="0"/>
              </a:rPr>
              <a:t>, can be performed in at-risk pregnancies using invasive</a:t>
            </a:r>
          </a:p>
          <a:p>
            <a:pPr algn="l" rtl="0"/>
            <a:r>
              <a:rPr lang="en-US" dirty="0">
                <a:latin typeface="Arial" pitchFamily="34" charset="0"/>
                <a:cs typeface="Arial" pitchFamily="34" charset="0"/>
              </a:rPr>
              <a:t>      techniques, such as CVS at 11 to 14 weeks of gestation or amniocentesis as early</a:t>
            </a:r>
          </a:p>
          <a:p>
            <a:pPr algn="l" rtl="0"/>
            <a:r>
              <a:rPr lang="en-US" dirty="0">
                <a:latin typeface="Arial" pitchFamily="34" charset="0"/>
                <a:cs typeface="Arial" pitchFamily="34" charset="0"/>
              </a:rPr>
              <a:t>      as 15 to 16 weeks.</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12-All patients with SCD should receive </a:t>
            </a:r>
            <a:r>
              <a:rPr lang="en-US" b="1" dirty="0">
                <a:solidFill>
                  <a:srgbClr val="FF0000"/>
                </a:solidFill>
                <a:latin typeface="Arial" pitchFamily="34" charset="0"/>
                <a:cs typeface="Arial" pitchFamily="34" charset="0"/>
              </a:rPr>
              <a:t>venous thromboembolism (VTE) prophylaxis</a:t>
            </a:r>
          </a:p>
          <a:p>
            <a:pPr algn="l" rtl="0"/>
            <a:r>
              <a:rPr lang="en-US" b="1" dirty="0">
                <a:solidFill>
                  <a:srgbClr val="FF0000"/>
                </a:solidFill>
                <a:latin typeface="Arial" pitchFamily="34" charset="0"/>
                <a:cs typeface="Arial" pitchFamily="34" charset="0"/>
              </a:rPr>
              <a:t>      </a:t>
            </a:r>
            <a:r>
              <a:rPr lang="en-US" dirty="0">
                <a:latin typeface="Arial" pitchFamily="34" charset="0"/>
                <a:cs typeface="Arial" pitchFamily="34" charset="0"/>
              </a:rPr>
              <a:t>with a low molecular weight heparin or unfractionated heparin.</a:t>
            </a:r>
          </a:p>
          <a:p>
            <a:pPr algn="l" rtl="0"/>
            <a:endParaRPr lang="en-US" dirty="0">
              <a:latin typeface="Arial" pitchFamily="34" charset="0"/>
              <a:cs typeface="Arial" pitchFamily="34" charset="0"/>
            </a:endParaRPr>
          </a:p>
        </p:txBody>
      </p:sp>
    </p:spTree>
    <p:extLst>
      <p:ext uri="{BB962C8B-B14F-4D97-AF65-F5344CB8AC3E}">
        <p14:creationId xmlns:p14="http://schemas.microsoft.com/office/powerpoint/2010/main" val="24693458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838200"/>
            <a:ext cx="8382000" cy="2954655"/>
          </a:xfrm>
          <a:prstGeom prst="rect">
            <a:avLst/>
          </a:prstGeom>
        </p:spPr>
        <p:txBody>
          <a:bodyPr wrap="square">
            <a:spAutoFit/>
          </a:bodyPr>
          <a:lstStyle/>
          <a:p>
            <a:pPr algn="l" rtl="0"/>
            <a:r>
              <a:rPr lang="en-US" dirty="0">
                <a:latin typeface="Arial" pitchFamily="34" charset="0"/>
                <a:cs typeface="Arial" pitchFamily="34" charset="0"/>
              </a:rPr>
              <a:t>13- </a:t>
            </a:r>
            <a:r>
              <a:rPr lang="en-US" b="1" dirty="0">
                <a:solidFill>
                  <a:srgbClr val="FF0000"/>
                </a:solidFill>
                <a:latin typeface="Arial" pitchFamily="34" charset="0"/>
                <a:cs typeface="Arial" pitchFamily="34" charset="0"/>
              </a:rPr>
              <a:t>RBC antibody screen, </a:t>
            </a:r>
            <a:r>
              <a:rPr lang="en-US" dirty="0">
                <a:latin typeface="Arial" pitchFamily="34" charset="0"/>
                <a:cs typeface="Arial" pitchFamily="34" charset="0"/>
              </a:rPr>
              <a:t>in 1</a:t>
            </a:r>
            <a:r>
              <a:rPr lang="en-US" baseline="30000" dirty="0">
                <a:latin typeface="Arial" pitchFamily="34" charset="0"/>
                <a:cs typeface="Arial" pitchFamily="34" charset="0"/>
              </a:rPr>
              <a:t>st</a:t>
            </a:r>
            <a:r>
              <a:rPr lang="en-US" dirty="0">
                <a:latin typeface="Arial" pitchFamily="34" charset="0"/>
                <a:cs typeface="Arial" pitchFamily="34" charset="0"/>
              </a:rPr>
              <a:t> prenatal visit, if negative, repeat test at 24-28</a:t>
            </a:r>
          </a:p>
          <a:p>
            <a:pPr algn="l" rtl="0"/>
            <a:r>
              <a:rPr lang="en-US" dirty="0">
                <a:latin typeface="Arial" pitchFamily="34" charset="0"/>
                <a:cs typeface="Arial" pitchFamily="34" charset="0"/>
              </a:rPr>
              <a:t>                 weeks.</a:t>
            </a:r>
          </a:p>
          <a:p>
            <a:pPr algn="l" rtl="0"/>
            <a:r>
              <a:rPr lang="en-US" dirty="0">
                <a:latin typeface="Arial" pitchFamily="34" charset="0"/>
                <a:cs typeface="Arial" pitchFamily="34" charset="0"/>
              </a:rPr>
              <a:t>                                                     </a:t>
            </a:r>
          </a:p>
          <a:p>
            <a:pPr algn="l" rtl="0"/>
            <a:r>
              <a:rPr lang="en-US" dirty="0">
                <a:latin typeface="Arial" pitchFamily="34" charset="0"/>
                <a:cs typeface="Arial" pitchFamily="34" charset="0"/>
              </a:rPr>
              <a:t>14-</a:t>
            </a:r>
            <a:r>
              <a:rPr lang="en-US" b="1" dirty="0">
                <a:solidFill>
                  <a:srgbClr val="FF0000"/>
                </a:solidFill>
                <a:latin typeface="Arial" pitchFamily="34" charset="0"/>
                <a:cs typeface="Arial" pitchFamily="34" charset="0"/>
              </a:rPr>
              <a:t>  Anti-D : </a:t>
            </a:r>
            <a:r>
              <a:rPr lang="en-US" dirty="0">
                <a:latin typeface="Arial" pitchFamily="34" charset="0"/>
                <a:cs typeface="Arial" pitchFamily="34" charset="0"/>
              </a:rPr>
              <a:t>same recommendation.</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15- </a:t>
            </a:r>
            <a:r>
              <a:rPr lang="en-US" b="1" dirty="0">
                <a:solidFill>
                  <a:srgbClr val="FF0000"/>
                </a:solidFill>
                <a:latin typeface="Arial" pitchFamily="34" charset="0"/>
                <a:cs typeface="Arial" pitchFamily="34" charset="0"/>
              </a:rPr>
              <a:t>Influenza vaccine: </a:t>
            </a:r>
            <a:r>
              <a:rPr lang="en-US" sz="1400" dirty="0">
                <a:latin typeface="Arial" pitchFamily="34" charset="0"/>
                <a:cs typeface="Arial" pitchFamily="34" charset="0"/>
              </a:rPr>
              <a:t>should be recommended if it has not been administered.</a:t>
            </a:r>
          </a:p>
          <a:p>
            <a:pPr algn="l" rtl="0"/>
            <a:endParaRPr lang="en-US" sz="1400" b="1" dirty="0">
              <a:solidFill>
                <a:srgbClr val="FF0000"/>
              </a:solidFill>
              <a:latin typeface="Arial" pitchFamily="34" charset="0"/>
              <a:cs typeface="Arial" pitchFamily="34" charset="0"/>
            </a:endParaRPr>
          </a:p>
          <a:p>
            <a:pPr algn="l" rtl="0"/>
            <a:endParaRPr lang="en-US" sz="1400" b="1" dirty="0">
              <a:solidFill>
                <a:srgbClr val="FF0000"/>
              </a:solidFill>
              <a:latin typeface="Arial" pitchFamily="34" charset="0"/>
              <a:cs typeface="Arial" pitchFamily="34" charset="0"/>
            </a:endParaRPr>
          </a:p>
          <a:p>
            <a:pPr algn="l" rtl="0"/>
            <a:endParaRPr lang="en-US" sz="1400" b="1" dirty="0">
              <a:solidFill>
                <a:srgbClr val="FF0000"/>
              </a:solidFill>
              <a:latin typeface="Arial" pitchFamily="34" charset="0"/>
              <a:cs typeface="Arial" pitchFamily="34" charset="0"/>
            </a:endParaRPr>
          </a:p>
          <a:p>
            <a:pPr algn="l" rtl="0"/>
            <a:r>
              <a:rPr lang="en-US" i="1" dirty="0">
                <a:solidFill>
                  <a:srgbClr val="0070C0"/>
                </a:solidFill>
                <a:latin typeface="Arial" pitchFamily="34" charset="0"/>
                <a:cs typeface="Arial" pitchFamily="34" charset="0"/>
              </a:rPr>
              <a:t>RCOG Green-top Guideline No. 61, page 9, Table 2: Specific antenatal care for</a:t>
            </a:r>
          </a:p>
          <a:p>
            <a:pPr algn="l" rtl="0"/>
            <a:r>
              <a:rPr lang="en-US" i="1" dirty="0">
                <a:solidFill>
                  <a:srgbClr val="0070C0"/>
                </a:solidFill>
                <a:latin typeface="Arial" pitchFamily="34" charset="0"/>
                <a:cs typeface="Arial" pitchFamily="34" charset="0"/>
              </a:rPr>
              <a:t>                                                                    women with SCD</a:t>
            </a:r>
            <a:endParaRPr lang="en-US" b="1" i="1" dirty="0">
              <a:solidFill>
                <a:srgbClr val="0070C0"/>
              </a:solidFill>
              <a:latin typeface="Arial" pitchFamily="34" charset="0"/>
              <a:cs typeface="Arial"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262979"/>
          </a:xfrm>
          <a:prstGeom prst="rect">
            <a:avLst/>
          </a:prstGeom>
        </p:spPr>
        <p:txBody>
          <a:bodyPr wrap="square">
            <a:spAutoFit/>
          </a:bodyPr>
          <a:lstStyle/>
          <a:p>
            <a:pPr algn="l" rtl="0"/>
            <a:endParaRPr lang="en-US" dirty="0"/>
          </a:p>
          <a:p>
            <a:pPr algn="l" rtl="0"/>
            <a:endParaRPr lang="en-US" sz="2800" b="1" dirty="0"/>
          </a:p>
          <a:p>
            <a:pPr algn="l" rtl="0"/>
            <a:endParaRPr lang="en-US" sz="2800" b="1" dirty="0"/>
          </a:p>
          <a:p>
            <a:pPr algn="l" rtl="0"/>
            <a:r>
              <a:rPr lang="en-US" sz="2800" b="1" dirty="0">
                <a:solidFill>
                  <a:srgbClr val="0070C0"/>
                </a:solidFill>
                <a:latin typeface="Arial" pitchFamily="34" charset="0"/>
                <a:cs typeface="Arial" pitchFamily="34" charset="0"/>
              </a:rPr>
              <a:t>Labor and vaginal delivery</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-There are no medical contraindications to vaginal delivery.</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-Induction of labor and cesarean delivery are performed only for the usual obstetrical </a:t>
            </a:r>
          </a:p>
          <a:p>
            <a:pPr algn="l" rtl="0"/>
            <a:r>
              <a:rPr lang="en-US" dirty="0">
                <a:latin typeface="Arial" pitchFamily="34" charset="0"/>
                <a:cs typeface="Arial" pitchFamily="34" charset="0"/>
              </a:rPr>
              <a:t>  indications.</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-During labor and delivery the parturient should be kept </a:t>
            </a:r>
            <a:r>
              <a:rPr lang="en-US" u="sng" dirty="0">
                <a:latin typeface="Arial" pitchFamily="34" charset="0"/>
                <a:cs typeface="Arial" pitchFamily="34" charset="0"/>
              </a:rPr>
              <a:t>well oxygenated (O2 saturation</a:t>
            </a:r>
          </a:p>
          <a:p>
            <a:pPr algn="l" rtl="0"/>
            <a:r>
              <a:rPr lang="en-US" dirty="0">
                <a:latin typeface="Arial" pitchFamily="34" charset="0"/>
                <a:cs typeface="Arial" pitchFamily="34" charset="0"/>
              </a:rPr>
              <a:t>   </a:t>
            </a:r>
            <a:r>
              <a:rPr lang="en-US" u="sng" dirty="0">
                <a:latin typeface="Arial" pitchFamily="34" charset="0"/>
                <a:cs typeface="Arial" pitchFamily="34" charset="0"/>
              </a:rPr>
              <a:t> ≥95 percent</a:t>
            </a:r>
            <a:r>
              <a:rPr lang="en-US" dirty="0">
                <a:latin typeface="Arial" pitchFamily="34" charset="0"/>
                <a:cs typeface="Arial" pitchFamily="34" charset="0"/>
              </a:rPr>
              <a:t>), </a:t>
            </a:r>
            <a:r>
              <a:rPr lang="en-US" u="sng" dirty="0">
                <a:latin typeface="Arial" pitchFamily="34" charset="0"/>
                <a:cs typeface="Arial" pitchFamily="34" charset="0"/>
              </a:rPr>
              <a:t>warm</a:t>
            </a:r>
            <a:r>
              <a:rPr lang="en-US" dirty="0">
                <a:latin typeface="Arial" pitchFamily="34" charset="0"/>
                <a:cs typeface="Arial" pitchFamily="34" charset="0"/>
              </a:rPr>
              <a:t>, and </a:t>
            </a:r>
            <a:r>
              <a:rPr lang="en-US" u="sng" dirty="0">
                <a:latin typeface="Arial" pitchFamily="34" charset="0"/>
                <a:cs typeface="Arial" pitchFamily="34" charset="0"/>
              </a:rPr>
              <a:t>hydrated</a:t>
            </a:r>
            <a:r>
              <a:rPr lang="en-US" dirty="0">
                <a:latin typeface="Arial" pitchFamily="34" charset="0"/>
                <a:cs typeface="Arial" pitchFamily="34" charset="0"/>
              </a:rPr>
              <a:t> to prevent sickling. C</a:t>
            </a:r>
            <a:r>
              <a:rPr lang="en-US" u="sng" dirty="0">
                <a:latin typeface="Arial" pitchFamily="34" charset="0"/>
                <a:cs typeface="Arial" pitchFamily="34" charset="0"/>
              </a:rPr>
              <a:t>ontinuous fetal </a:t>
            </a:r>
          </a:p>
          <a:p>
            <a:pPr algn="l" rtl="0"/>
            <a:r>
              <a:rPr lang="en-US" dirty="0">
                <a:latin typeface="Arial" pitchFamily="34" charset="0"/>
                <a:cs typeface="Arial" pitchFamily="34" charset="0"/>
              </a:rPr>
              <a:t>   </a:t>
            </a:r>
            <a:r>
              <a:rPr lang="en-US" u="sng" dirty="0">
                <a:latin typeface="Arial" pitchFamily="34" charset="0"/>
                <a:cs typeface="Arial" pitchFamily="34" charset="0"/>
              </a:rPr>
              <a:t> heart rate monitorin</a:t>
            </a:r>
            <a:r>
              <a:rPr lang="en-US" dirty="0">
                <a:latin typeface="Arial" pitchFamily="34" charset="0"/>
                <a:cs typeface="Arial" pitchFamily="34" charset="0"/>
              </a:rPr>
              <a:t>g since these pregnancies are at higher risk of complications.</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a:t>
            </a:r>
            <a:r>
              <a:rPr lang="en-US" dirty="0" err="1">
                <a:latin typeface="Arial" pitchFamily="34" charset="0"/>
                <a:cs typeface="Arial" pitchFamily="34" charset="0"/>
              </a:rPr>
              <a:t>Neuraxial</a:t>
            </a:r>
            <a:r>
              <a:rPr lang="en-US" dirty="0">
                <a:latin typeface="Arial" pitchFamily="34" charset="0"/>
                <a:cs typeface="Arial" pitchFamily="34" charset="0"/>
              </a:rPr>
              <a:t> anesthesia is useful to reduce maternal cardiac demands secondary to labor</a:t>
            </a:r>
          </a:p>
          <a:p>
            <a:pPr algn="l" rtl="0"/>
            <a:r>
              <a:rPr lang="en-US" dirty="0">
                <a:latin typeface="Arial" pitchFamily="34" charset="0"/>
                <a:cs typeface="Arial" pitchFamily="34" charset="0"/>
              </a:rPr>
              <a:t>   pain and anxiety.</a:t>
            </a:r>
          </a:p>
          <a:p>
            <a:pPr algn="l" rtl="0"/>
            <a:endParaRPr lang="en-US" dirty="0"/>
          </a:p>
        </p:txBody>
      </p:sp>
    </p:spTree>
    <p:extLst>
      <p:ext uri="{BB962C8B-B14F-4D97-AF65-F5344CB8AC3E}">
        <p14:creationId xmlns:p14="http://schemas.microsoft.com/office/powerpoint/2010/main" val="36035943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940088"/>
          </a:xfrm>
          <a:prstGeom prst="rect">
            <a:avLst/>
          </a:prstGeom>
        </p:spPr>
        <p:txBody>
          <a:bodyPr wrap="square">
            <a:spAutoFit/>
          </a:bodyPr>
          <a:lstStyle/>
          <a:p>
            <a:pPr algn="l" rtl="0"/>
            <a:endParaRPr lang="en-US" sz="2800" b="1" dirty="0"/>
          </a:p>
          <a:p>
            <a:pPr algn="l" rtl="0"/>
            <a:r>
              <a:rPr lang="en-US" sz="2800" b="1" dirty="0">
                <a:solidFill>
                  <a:srgbClr val="0070C0"/>
                </a:solidFill>
                <a:latin typeface="Arial" pitchFamily="34" charset="0"/>
                <a:cs typeface="Arial" pitchFamily="34" charset="0"/>
              </a:rPr>
              <a:t>Postpartum management</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a:t>
            </a:r>
            <a:r>
              <a:rPr lang="en-US" u="sng" dirty="0">
                <a:latin typeface="Arial" pitchFamily="34" charset="0"/>
                <a:cs typeface="Arial" pitchFamily="34" charset="0"/>
              </a:rPr>
              <a:t>Antibiotic prophylaxis </a:t>
            </a:r>
            <a:r>
              <a:rPr lang="en-US" dirty="0">
                <a:latin typeface="Arial" pitchFamily="34" charset="0"/>
                <a:cs typeface="Arial" pitchFamily="34" charset="0"/>
              </a:rPr>
              <a:t>per local standards.</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a:t>
            </a:r>
            <a:r>
              <a:rPr lang="en-US" u="sng" dirty="0">
                <a:latin typeface="Arial" pitchFamily="34" charset="0"/>
                <a:cs typeface="Arial" pitchFamily="34" charset="0"/>
              </a:rPr>
              <a:t>Adequate fluid intake </a:t>
            </a:r>
            <a:r>
              <a:rPr lang="en-US" dirty="0">
                <a:latin typeface="Arial" pitchFamily="34" charset="0"/>
                <a:cs typeface="Arial" pitchFamily="34" charset="0"/>
              </a:rPr>
              <a:t>so the mother is well hydrated. </a:t>
            </a:r>
            <a:r>
              <a:rPr lang="en-US" sz="1400" dirty="0">
                <a:latin typeface="Arial" pitchFamily="34" charset="0"/>
                <a:cs typeface="Arial" pitchFamily="34" charset="0"/>
              </a:rPr>
              <a:t>This may necessitate IV fluid </a:t>
            </a:r>
          </a:p>
          <a:p>
            <a:pPr algn="l" rtl="0"/>
            <a:r>
              <a:rPr lang="en-US" sz="1400" dirty="0">
                <a:latin typeface="Arial" pitchFamily="34" charset="0"/>
                <a:cs typeface="Arial" pitchFamily="34" charset="0"/>
              </a:rPr>
              <a:t>  administration and anti-emetic therapy until oral intake is adequate.</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a:t>
            </a:r>
            <a:r>
              <a:rPr lang="en-US" u="sng" dirty="0">
                <a:latin typeface="Arial" pitchFamily="34" charset="0"/>
                <a:cs typeface="Arial" pitchFamily="34" charset="0"/>
              </a:rPr>
              <a:t>Adequate oxygenation (O2 saturation ≥95 percent</a:t>
            </a:r>
            <a:r>
              <a:rPr lang="en-US" dirty="0">
                <a:latin typeface="Arial" pitchFamily="34" charset="0"/>
                <a:cs typeface="Arial" pitchFamily="34" charset="0"/>
              </a:rPr>
              <a:t>). </a:t>
            </a:r>
            <a:r>
              <a:rPr lang="en-US" sz="1400" dirty="0">
                <a:latin typeface="Arial" pitchFamily="34" charset="0"/>
                <a:cs typeface="Arial" pitchFamily="34" charset="0"/>
              </a:rPr>
              <a:t>Supplemental oxygen should be </a:t>
            </a:r>
          </a:p>
          <a:p>
            <a:pPr algn="l" rtl="0"/>
            <a:r>
              <a:rPr lang="en-US" sz="1400" dirty="0">
                <a:latin typeface="Arial" pitchFamily="34" charset="0"/>
                <a:cs typeface="Arial" pitchFamily="34" charset="0"/>
              </a:rPr>
              <a:t>  given, as needed. Continuous positive airway pressure (CPAP) should be considered </a:t>
            </a:r>
          </a:p>
          <a:p>
            <a:pPr algn="l" rtl="0"/>
            <a:r>
              <a:rPr lang="en-US" sz="1400" dirty="0">
                <a:latin typeface="Arial" pitchFamily="34" charset="0"/>
                <a:cs typeface="Arial" pitchFamily="34" charset="0"/>
              </a:rPr>
              <a:t>  if chest signs and/or symptoms develop, or oxygen saturation falls below 92 percent.</a:t>
            </a:r>
          </a:p>
          <a:p>
            <a:pPr algn="l" rtl="0"/>
            <a:endParaRPr lang="en-US" sz="1400" dirty="0">
              <a:latin typeface="Arial" pitchFamily="34" charset="0"/>
              <a:cs typeface="Arial" pitchFamily="34" charset="0"/>
            </a:endParaRPr>
          </a:p>
          <a:p>
            <a:pPr algn="l" rtl="0"/>
            <a:r>
              <a:rPr lang="en-US" dirty="0">
                <a:latin typeface="Arial" pitchFamily="34" charset="0"/>
                <a:cs typeface="Arial" pitchFamily="34" charset="0"/>
              </a:rPr>
              <a:t>-</a:t>
            </a:r>
            <a:r>
              <a:rPr lang="en-US" u="sng" dirty="0">
                <a:latin typeface="Arial" pitchFamily="34" charset="0"/>
                <a:cs typeface="Arial" pitchFamily="34" charset="0"/>
              </a:rPr>
              <a:t>Early ambulation and thromboembolism prophylaxis</a:t>
            </a:r>
            <a:r>
              <a:rPr lang="en-US" dirty="0">
                <a:latin typeface="Arial" pitchFamily="34" charset="0"/>
                <a:cs typeface="Arial" pitchFamily="34" charset="0"/>
              </a:rPr>
              <a:t>.</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a:t>
            </a:r>
            <a:r>
              <a:rPr lang="en-US" u="sng" dirty="0">
                <a:latin typeface="Arial" pitchFamily="34" charset="0"/>
                <a:cs typeface="Arial" pitchFamily="34" charset="0"/>
              </a:rPr>
              <a:t>Breastfeeding</a:t>
            </a:r>
            <a:r>
              <a:rPr lang="en-US" dirty="0">
                <a:latin typeface="Arial" pitchFamily="34" charset="0"/>
                <a:cs typeface="Arial" pitchFamily="34" charset="0"/>
              </a:rPr>
              <a:t> : </a:t>
            </a:r>
            <a:r>
              <a:rPr lang="en-US" sz="1400" dirty="0" err="1">
                <a:latin typeface="Arial" pitchFamily="34" charset="0"/>
                <a:cs typeface="Arial" pitchFamily="34" charset="0"/>
              </a:rPr>
              <a:t>Hemoglobinopathy</a:t>
            </a:r>
            <a:r>
              <a:rPr lang="en-US" sz="1400" dirty="0">
                <a:latin typeface="Arial" pitchFamily="34" charset="0"/>
                <a:cs typeface="Arial" pitchFamily="34" charset="0"/>
              </a:rPr>
              <a:t> is not a contraindication to breastfeeding, which should be encouraged</a:t>
            </a:r>
          </a:p>
          <a:p>
            <a:pPr algn="l" rtl="0"/>
            <a:r>
              <a:rPr lang="en-US" sz="1400" dirty="0">
                <a:latin typeface="Arial" pitchFamily="34" charset="0"/>
                <a:cs typeface="Arial" pitchFamily="34" charset="0"/>
              </a:rPr>
              <a:t>                                 for its maternal and infant health benefits, except in mothers  taking medications that are</a:t>
            </a:r>
          </a:p>
          <a:p>
            <a:pPr algn="l" rtl="0"/>
            <a:r>
              <a:rPr lang="en-US" sz="1400" dirty="0">
                <a:latin typeface="Arial" pitchFamily="34" charset="0"/>
                <a:cs typeface="Arial" pitchFamily="34" charset="0"/>
              </a:rPr>
              <a:t>                                 transferred into breast milk and considered potentially harmful to the infant (</a:t>
            </a:r>
            <a:r>
              <a:rPr lang="en-US" sz="1400" dirty="0" err="1">
                <a:latin typeface="Arial" pitchFamily="34" charset="0"/>
                <a:cs typeface="Arial" pitchFamily="34" charset="0"/>
              </a:rPr>
              <a:t>hydroxyurea</a:t>
            </a:r>
            <a:r>
              <a:rPr lang="en-US" sz="1400" dirty="0">
                <a:latin typeface="Arial" pitchFamily="34" charset="0"/>
                <a:cs typeface="Arial" pitchFamily="34" charset="0"/>
              </a:rPr>
              <a:t>).</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a:t>
            </a:r>
            <a:r>
              <a:rPr lang="en-US" u="sng" dirty="0">
                <a:latin typeface="Arial" pitchFamily="34" charset="0"/>
                <a:cs typeface="Arial" pitchFamily="34" charset="0"/>
              </a:rPr>
              <a:t>Contraception</a:t>
            </a:r>
            <a:r>
              <a:rPr lang="en-US" dirty="0">
                <a:latin typeface="Arial" pitchFamily="34" charset="0"/>
                <a:cs typeface="Arial" pitchFamily="34" charset="0"/>
              </a:rPr>
              <a:t> : </a:t>
            </a:r>
            <a:r>
              <a:rPr lang="en-US" sz="1400" dirty="0">
                <a:latin typeface="Arial" pitchFamily="34" charset="0"/>
                <a:cs typeface="Arial" pitchFamily="34" charset="0"/>
              </a:rPr>
              <a:t>All methods of combined (estrogen-progestin) and progestin-only  hormonal contraception</a:t>
            </a:r>
          </a:p>
          <a:p>
            <a:pPr algn="l" rtl="0"/>
            <a:r>
              <a:rPr lang="en-US" sz="1400" dirty="0">
                <a:latin typeface="Arial" pitchFamily="34" charset="0"/>
                <a:cs typeface="Arial" pitchFamily="34" charset="0"/>
              </a:rPr>
              <a:t>                                 and the copper-releasing IUD safe and effective for women with SCD.</a:t>
            </a:r>
          </a:p>
          <a:p>
            <a:pPr algn="l" rtl="0"/>
            <a:endParaRPr lang="en-US" sz="1400" dirty="0">
              <a:latin typeface="Arial" pitchFamily="34" charset="0"/>
              <a:cs typeface="Arial" pitchFamily="34" charset="0"/>
            </a:endParaRPr>
          </a:p>
          <a:p>
            <a:pPr algn="l" rtl="0"/>
            <a:r>
              <a:rPr lang="en-US" sz="1400" b="1" dirty="0">
                <a:latin typeface="Arial" pitchFamily="34" charset="0"/>
                <a:cs typeface="Arial" pitchFamily="34" charset="0"/>
              </a:rPr>
              <a:t>              ?? Use of DMPA reduces the frequency of acute painful episodes</a:t>
            </a:r>
          </a:p>
        </p:txBody>
      </p:sp>
    </p:spTree>
    <p:extLst>
      <p:ext uri="{BB962C8B-B14F-4D97-AF65-F5344CB8AC3E}">
        <p14:creationId xmlns:p14="http://schemas.microsoft.com/office/powerpoint/2010/main" val="32722516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52401"/>
            <a:ext cx="7772400" cy="685799"/>
          </a:xfrm>
        </p:spPr>
        <p:txBody>
          <a:bodyPr>
            <a:normAutofit/>
          </a:bodyPr>
          <a:lstStyle/>
          <a:p>
            <a:pPr algn="ctr"/>
            <a:r>
              <a:rPr lang="en-US" sz="3600" dirty="0">
                <a:solidFill>
                  <a:srgbClr val="FF0000"/>
                </a:solidFill>
                <a:effectLst/>
                <a:latin typeface="Arial" pitchFamily="34" charset="0"/>
                <a:cs typeface="Arial" pitchFamily="34" charset="0"/>
              </a:rPr>
              <a:t>Thalassemia:</a:t>
            </a:r>
          </a:p>
        </p:txBody>
      </p:sp>
      <p:sp>
        <p:nvSpPr>
          <p:cNvPr id="3" name="Subtitle 2"/>
          <p:cNvSpPr>
            <a:spLocks noGrp="1"/>
          </p:cNvSpPr>
          <p:nvPr>
            <p:ph type="subTitle" idx="1"/>
          </p:nvPr>
        </p:nvSpPr>
        <p:spPr>
          <a:xfrm>
            <a:off x="0" y="838200"/>
            <a:ext cx="9144000" cy="6019800"/>
          </a:xfrm>
        </p:spPr>
        <p:txBody>
          <a:bodyPr>
            <a:normAutofit/>
          </a:bodyPr>
          <a:lstStyle/>
          <a:p>
            <a:pPr algn="l"/>
            <a:r>
              <a:rPr lang="en-US" sz="2000" dirty="0">
                <a:latin typeface="Arial" pitchFamily="34" charset="0"/>
                <a:cs typeface="Arial" pitchFamily="34" charset="0"/>
              </a:rPr>
              <a:t>** </a:t>
            </a:r>
            <a:r>
              <a:rPr lang="en-US" sz="1800" dirty="0">
                <a:latin typeface="Arial" pitchFamily="34" charset="0"/>
                <a:cs typeface="Arial" pitchFamily="34" charset="0"/>
              </a:rPr>
              <a:t>Quantitative disorders of </a:t>
            </a:r>
            <a:r>
              <a:rPr lang="en-US" sz="1800" dirty="0" err="1">
                <a:latin typeface="Arial" pitchFamily="34" charset="0"/>
                <a:cs typeface="Arial" pitchFamily="34" charset="0"/>
              </a:rPr>
              <a:t>globin</a:t>
            </a:r>
            <a:r>
              <a:rPr lang="en-US" sz="1800" dirty="0">
                <a:latin typeface="Arial" pitchFamily="34" charset="0"/>
                <a:cs typeface="Arial" pitchFamily="34" charset="0"/>
              </a:rPr>
              <a:t> chain production that affect either alpha or </a:t>
            </a:r>
          </a:p>
          <a:p>
            <a:pPr algn="l"/>
            <a:r>
              <a:rPr lang="en-US" sz="1800" dirty="0">
                <a:latin typeface="Arial" pitchFamily="34" charset="0"/>
                <a:cs typeface="Arial" pitchFamily="34" charset="0"/>
              </a:rPr>
              <a:t>      Beta </a:t>
            </a:r>
            <a:r>
              <a:rPr lang="en-US" sz="1800" dirty="0" err="1">
                <a:latin typeface="Arial" pitchFamily="34" charset="0"/>
                <a:cs typeface="Arial" pitchFamily="34" charset="0"/>
              </a:rPr>
              <a:t>globin</a:t>
            </a:r>
            <a:r>
              <a:rPr lang="en-US" sz="1800" dirty="0">
                <a:latin typeface="Arial" pitchFamily="34" charset="0"/>
                <a:cs typeface="Arial" pitchFamily="34" charset="0"/>
              </a:rPr>
              <a:t> chains.</a:t>
            </a:r>
          </a:p>
          <a:p>
            <a:pPr algn="l"/>
            <a:endParaRPr lang="en-US" sz="2000" dirty="0">
              <a:latin typeface="Arial" pitchFamily="34" charset="0"/>
              <a:cs typeface="Arial" pitchFamily="34" charset="0"/>
            </a:endParaRPr>
          </a:p>
          <a:p>
            <a:pPr algn="l"/>
            <a:r>
              <a:rPr lang="en-US" sz="2000" b="1" u="sng" dirty="0">
                <a:solidFill>
                  <a:srgbClr val="0070C0"/>
                </a:solidFill>
                <a:latin typeface="Arial" pitchFamily="34" charset="0"/>
                <a:cs typeface="Arial" pitchFamily="34" charset="0"/>
              </a:rPr>
              <a:t>Alpha </a:t>
            </a:r>
            <a:r>
              <a:rPr lang="en-US" sz="2000" b="1" u="sng" dirty="0" err="1">
                <a:solidFill>
                  <a:srgbClr val="0070C0"/>
                </a:solidFill>
                <a:latin typeface="Arial" pitchFamily="34" charset="0"/>
                <a:cs typeface="Arial" pitchFamily="34" charset="0"/>
              </a:rPr>
              <a:t>thalassemia</a:t>
            </a:r>
            <a:r>
              <a:rPr lang="en-US" sz="2000" b="1" u="sng" dirty="0">
                <a:solidFill>
                  <a:srgbClr val="0070C0"/>
                </a:solidFill>
                <a:latin typeface="Arial" pitchFamily="34" charset="0"/>
                <a:cs typeface="Arial" pitchFamily="34" charset="0"/>
              </a:rPr>
              <a:t>:</a:t>
            </a:r>
          </a:p>
          <a:p>
            <a:pPr algn="l"/>
            <a:r>
              <a:rPr lang="en-US" sz="1600" dirty="0">
                <a:latin typeface="Arial" pitchFamily="34" charset="0"/>
                <a:cs typeface="Arial" pitchFamily="34" charset="0"/>
              </a:rPr>
              <a:t>There are normally two pairs (four) of functional α </a:t>
            </a:r>
            <a:r>
              <a:rPr lang="en-US" sz="1600" dirty="0" err="1">
                <a:latin typeface="Arial" pitchFamily="34" charset="0"/>
                <a:cs typeface="Arial" pitchFamily="34" charset="0"/>
              </a:rPr>
              <a:t>globin</a:t>
            </a:r>
            <a:r>
              <a:rPr lang="en-US" sz="1600" dirty="0">
                <a:latin typeface="Arial" pitchFamily="34" charset="0"/>
                <a:cs typeface="Arial" pitchFamily="34" charset="0"/>
              </a:rPr>
              <a:t> genes on chromosome 16.</a:t>
            </a:r>
          </a:p>
          <a:p>
            <a:pPr algn="l"/>
            <a:endParaRPr lang="en-US" sz="1800" dirty="0">
              <a:latin typeface="Arial" pitchFamily="34" charset="0"/>
              <a:cs typeface="Arial" pitchFamily="34" charset="0"/>
            </a:endParaRPr>
          </a:p>
          <a:p>
            <a:pPr algn="l"/>
            <a:r>
              <a:rPr lang="en-US" sz="2000" dirty="0">
                <a:latin typeface="Arial" pitchFamily="34" charset="0"/>
                <a:cs typeface="Arial" pitchFamily="34" charset="0"/>
              </a:rPr>
              <a:t>If </a:t>
            </a:r>
            <a:r>
              <a:rPr lang="en-US" sz="2000" dirty="0">
                <a:solidFill>
                  <a:srgbClr val="FF0000"/>
                </a:solidFill>
                <a:latin typeface="Arial" pitchFamily="34" charset="0"/>
                <a:cs typeface="Arial" pitchFamily="34" charset="0"/>
              </a:rPr>
              <a:t>one or two </a:t>
            </a:r>
            <a:r>
              <a:rPr lang="en-US" sz="2000" dirty="0">
                <a:latin typeface="Arial" pitchFamily="34" charset="0"/>
                <a:cs typeface="Arial" pitchFamily="34" charset="0"/>
              </a:rPr>
              <a:t>are missing            </a:t>
            </a:r>
            <a:r>
              <a:rPr lang="en-US" sz="2000" b="1" dirty="0">
                <a:solidFill>
                  <a:srgbClr val="FF0000"/>
                </a:solidFill>
                <a:latin typeface="Arial" pitchFamily="34" charset="0"/>
                <a:cs typeface="Arial" pitchFamily="34" charset="0"/>
              </a:rPr>
              <a:t>α-</a:t>
            </a:r>
            <a:r>
              <a:rPr lang="en-US" sz="2000" b="1" dirty="0" err="1">
                <a:solidFill>
                  <a:srgbClr val="FF0000"/>
                </a:solidFill>
                <a:latin typeface="Arial" pitchFamily="34" charset="0"/>
                <a:cs typeface="Arial" pitchFamily="34" charset="0"/>
              </a:rPr>
              <a:t>thalassemia</a:t>
            </a:r>
            <a:r>
              <a:rPr lang="en-US" sz="2000" b="1" dirty="0">
                <a:solidFill>
                  <a:srgbClr val="FF0000"/>
                </a:solidFill>
                <a:latin typeface="Arial" pitchFamily="34" charset="0"/>
                <a:cs typeface="Arial" pitchFamily="34" charset="0"/>
              </a:rPr>
              <a:t> trait</a:t>
            </a:r>
            <a:r>
              <a:rPr lang="en-US" sz="2000" dirty="0">
                <a:latin typeface="Arial" pitchFamily="34" charset="0"/>
                <a:cs typeface="Arial" pitchFamily="34" charset="0"/>
              </a:rPr>
              <a:t>. </a:t>
            </a:r>
          </a:p>
          <a:p>
            <a:pPr algn="l"/>
            <a:endParaRPr lang="en-US" sz="2000" dirty="0">
              <a:latin typeface="Arial" pitchFamily="34" charset="0"/>
              <a:cs typeface="Arial" pitchFamily="34" charset="0"/>
            </a:endParaRPr>
          </a:p>
          <a:p>
            <a:pPr algn="l"/>
            <a:r>
              <a:rPr lang="en-US" sz="1600" dirty="0">
                <a:latin typeface="Arial" pitchFamily="34" charset="0"/>
                <a:cs typeface="Arial" pitchFamily="34" charset="0"/>
              </a:rPr>
              <a:t>These traits are not detected on hemoglobin electrophoresis because no abnormal hemoglobin is made. In addition, there is neither excess nor lack of any normal hemoglobin.</a:t>
            </a:r>
          </a:p>
          <a:p>
            <a:pPr algn="l"/>
            <a:endParaRPr lang="en-US" sz="2000" b="1" dirty="0">
              <a:solidFill>
                <a:srgbClr val="0070C0"/>
              </a:solidFill>
              <a:latin typeface="Arial" pitchFamily="34" charset="0"/>
              <a:cs typeface="Arial" pitchFamily="34" charset="0"/>
            </a:endParaRPr>
          </a:p>
          <a:p>
            <a:pPr algn="l"/>
            <a:r>
              <a:rPr lang="en-US" sz="2000" dirty="0">
                <a:solidFill>
                  <a:srgbClr val="FF0000"/>
                </a:solidFill>
                <a:latin typeface="Arial" pitchFamily="34" charset="0"/>
                <a:cs typeface="Arial" pitchFamily="34" charset="0"/>
              </a:rPr>
              <a:t>Deletion of three genes</a:t>
            </a:r>
            <a:r>
              <a:rPr lang="en-US" sz="2000" dirty="0">
                <a:latin typeface="Arial" pitchFamily="34" charset="0"/>
                <a:cs typeface="Arial" pitchFamily="34" charset="0"/>
              </a:rPr>
              <a:t>             </a:t>
            </a:r>
            <a:r>
              <a:rPr lang="en-US" sz="2000" b="1" dirty="0">
                <a:solidFill>
                  <a:srgbClr val="FF0000"/>
                </a:solidFill>
                <a:latin typeface="Arial" pitchFamily="34" charset="0"/>
                <a:cs typeface="Arial" pitchFamily="34" charset="0"/>
              </a:rPr>
              <a:t>hemoglobin H (</a:t>
            </a:r>
            <a:r>
              <a:rPr lang="en-US" sz="2000" b="1" dirty="0" err="1">
                <a:solidFill>
                  <a:srgbClr val="FF0000"/>
                </a:solidFill>
                <a:latin typeface="Arial" pitchFamily="34" charset="0"/>
                <a:cs typeface="Arial" pitchFamily="34" charset="0"/>
              </a:rPr>
              <a:t>HbH</a:t>
            </a:r>
            <a:r>
              <a:rPr lang="en-US" sz="2000" b="1" dirty="0">
                <a:solidFill>
                  <a:srgbClr val="FF0000"/>
                </a:solidFill>
                <a:latin typeface="Arial" pitchFamily="34" charset="0"/>
                <a:cs typeface="Arial" pitchFamily="34" charset="0"/>
              </a:rPr>
              <a:t>) disease.</a:t>
            </a:r>
          </a:p>
          <a:p>
            <a:pPr algn="l"/>
            <a:endParaRPr lang="en-US" sz="2000" b="1" dirty="0">
              <a:solidFill>
                <a:srgbClr val="FFFF00"/>
              </a:solidFill>
              <a:latin typeface="Arial" pitchFamily="34" charset="0"/>
              <a:cs typeface="Arial" pitchFamily="34" charset="0"/>
            </a:endParaRPr>
          </a:p>
          <a:p>
            <a:pPr algn="l"/>
            <a:r>
              <a:rPr lang="en-US" sz="2000" b="1" dirty="0">
                <a:solidFill>
                  <a:srgbClr val="FFFF00"/>
                </a:solidFill>
                <a:latin typeface="Arial" pitchFamily="34" charset="0"/>
                <a:cs typeface="Arial" pitchFamily="34" charset="0"/>
              </a:rPr>
              <a:t>Chronic hemolytic anemia, with moderate anemia, </a:t>
            </a:r>
            <a:r>
              <a:rPr lang="en-US" sz="2000" b="1" dirty="0" err="1">
                <a:solidFill>
                  <a:srgbClr val="FFFF00"/>
                </a:solidFill>
                <a:latin typeface="Arial" pitchFamily="34" charset="0"/>
                <a:cs typeface="Arial" pitchFamily="34" charset="0"/>
              </a:rPr>
              <a:t>hypochromia</a:t>
            </a:r>
            <a:r>
              <a:rPr lang="en-US" sz="2000" b="1" dirty="0">
                <a:solidFill>
                  <a:srgbClr val="FFFF00"/>
                </a:solidFill>
                <a:latin typeface="Arial" pitchFamily="34" charset="0"/>
                <a:cs typeface="Arial" pitchFamily="34" charset="0"/>
              </a:rPr>
              <a:t>, and marked </a:t>
            </a:r>
            <a:r>
              <a:rPr lang="en-US" sz="2000" b="1" dirty="0" err="1">
                <a:solidFill>
                  <a:srgbClr val="FFFF00"/>
                </a:solidFill>
                <a:latin typeface="Arial" pitchFamily="34" charset="0"/>
                <a:cs typeface="Arial" pitchFamily="34" charset="0"/>
              </a:rPr>
              <a:t>microcytosis</a:t>
            </a:r>
            <a:r>
              <a:rPr lang="en-US" sz="2000" b="1" dirty="0">
                <a:solidFill>
                  <a:srgbClr val="FFFF00"/>
                </a:solidFill>
                <a:latin typeface="Arial" pitchFamily="34" charset="0"/>
                <a:cs typeface="Arial" pitchFamily="34" charset="0"/>
              </a:rPr>
              <a:t> and normal life expectancy. </a:t>
            </a:r>
            <a:r>
              <a:rPr lang="en-US" sz="1600" b="1" dirty="0">
                <a:solidFill>
                  <a:srgbClr val="FFFF00"/>
                </a:solidFill>
                <a:latin typeface="Arial" pitchFamily="34" charset="0"/>
                <a:cs typeface="Arial" pitchFamily="34" charset="0"/>
              </a:rPr>
              <a:t>On hemoglobin electrophoresis, </a:t>
            </a:r>
            <a:r>
              <a:rPr lang="en-US" sz="1600" b="1" dirty="0" err="1">
                <a:solidFill>
                  <a:srgbClr val="FFFF00"/>
                </a:solidFill>
                <a:latin typeface="Arial" pitchFamily="34" charset="0"/>
                <a:cs typeface="Arial" pitchFamily="34" charset="0"/>
              </a:rPr>
              <a:t>HbH</a:t>
            </a:r>
            <a:r>
              <a:rPr lang="en-US" sz="1600" b="1" dirty="0">
                <a:solidFill>
                  <a:srgbClr val="FFFF00"/>
                </a:solidFill>
                <a:latin typeface="Arial" pitchFamily="34" charset="0"/>
                <a:cs typeface="Arial" pitchFamily="34" charset="0"/>
              </a:rPr>
              <a:t> peak appears on the high-performance liquid chromatography trace and the presence of </a:t>
            </a:r>
            <a:r>
              <a:rPr lang="en-US" sz="1600" b="1" dirty="0" err="1">
                <a:solidFill>
                  <a:srgbClr val="FFFF00"/>
                </a:solidFill>
                <a:latin typeface="Arial" pitchFamily="34" charset="0"/>
                <a:cs typeface="Arial" pitchFamily="34" charset="0"/>
              </a:rPr>
              <a:t>HbH</a:t>
            </a:r>
            <a:r>
              <a:rPr lang="en-US" sz="1600" b="1" dirty="0">
                <a:solidFill>
                  <a:srgbClr val="FFFF00"/>
                </a:solidFill>
                <a:latin typeface="Arial" pitchFamily="34" charset="0"/>
                <a:cs typeface="Arial" pitchFamily="34" charset="0"/>
              </a:rPr>
              <a:t> inclusion bodies in the red cell that appear like “golf ball” cells on </a:t>
            </a:r>
            <a:r>
              <a:rPr lang="en-US" sz="1600" b="1" dirty="0" err="1">
                <a:solidFill>
                  <a:srgbClr val="FFFF00"/>
                </a:solidFill>
                <a:latin typeface="Arial" pitchFamily="34" charset="0"/>
                <a:cs typeface="Arial" pitchFamily="34" charset="0"/>
              </a:rPr>
              <a:t>supravital</a:t>
            </a:r>
            <a:r>
              <a:rPr lang="en-US" sz="1600" b="1" dirty="0">
                <a:solidFill>
                  <a:srgbClr val="FFFF00"/>
                </a:solidFill>
                <a:latin typeface="Arial" pitchFamily="34" charset="0"/>
                <a:cs typeface="Arial" pitchFamily="34" charset="0"/>
              </a:rPr>
              <a:t> staining.</a:t>
            </a:r>
          </a:p>
        </p:txBody>
      </p:sp>
      <p:sp>
        <p:nvSpPr>
          <p:cNvPr id="4" name="Right Arrow 3"/>
          <p:cNvSpPr/>
          <p:nvPr/>
        </p:nvSpPr>
        <p:spPr>
          <a:xfrm>
            <a:off x="2895600" y="2667000"/>
            <a:ext cx="685800"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2743200" y="4495800"/>
            <a:ext cx="685800"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800"/>
            <a:ext cx="8229600" cy="1470025"/>
          </a:xfrm>
        </p:spPr>
        <p:txBody>
          <a:bodyPr>
            <a:noAutofit/>
          </a:bodyPr>
          <a:lstStyle/>
          <a:p>
            <a:pPr algn="l"/>
            <a:r>
              <a:rPr lang="el-GR" sz="2000" dirty="0">
                <a:solidFill>
                  <a:srgbClr val="FF0000"/>
                </a:solidFill>
                <a:latin typeface="Arial" pitchFamily="34" charset="0"/>
                <a:cs typeface="Arial" pitchFamily="34" charset="0"/>
              </a:rPr>
              <a:t>α-</a:t>
            </a:r>
            <a:r>
              <a:rPr lang="en-US" sz="2000" dirty="0" err="1">
                <a:solidFill>
                  <a:srgbClr val="FF0000"/>
                </a:solidFill>
                <a:latin typeface="Arial" pitchFamily="34" charset="0"/>
                <a:cs typeface="Arial" pitchFamily="34" charset="0"/>
              </a:rPr>
              <a:t>thalassemia</a:t>
            </a:r>
            <a:r>
              <a:rPr lang="en-US" sz="2000" dirty="0">
                <a:solidFill>
                  <a:srgbClr val="FF0000"/>
                </a:solidFill>
                <a:latin typeface="Arial" pitchFamily="34" charset="0"/>
                <a:cs typeface="Arial" pitchFamily="34" charset="0"/>
              </a:rPr>
              <a:t> major            </a:t>
            </a:r>
            <a:r>
              <a:rPr lang="en-US" sz="2000" dirty="0">
                <a:latin typeface="Arial" pitchFamily="34" charset="0"/>
                <a:cs typeface="Arial" pitchFamily="34" charset="0"/>
              </a:rPr>
              <a:t>no α chain </a:t>
            </a:r>
            <a:r>
              <a:rPr lang="en-US" sz="2000" dirty="0" err="1">
                <a:latin typeface="Arial" pitchFamily="34" charset="0"/>
                <a:cs typeface="Arial" pitchFamily="34" charset="0"/>
              </a:rPr>
              <a:t>production,tetramers</a:t>
            </a:r>
            <a:r>
              <a:rPr lang="en-US" sz="2000" dirty="0">
                <a:latin typeface="Arial" pitchFamily="34" charset="0"/>
                <a:cs typeface="Arial" pitchFamily="34" charset="0"/>
              </a:rPr>
              <a:t> of fetal gamma chains (γ</a:t>
            </a:r>
            <a:r>
              <a:rPr lang="en-US" sz="2000" baseline="-25000" dirty="0">
                <a:latin typeface="Arial" pitchFamily="34" charset="0"/>
                <a:cs typeface="Arial" pitchFamily="34" charset="0"/>
              </a:rPr>
              <a:t>4</a:t>
            </a:r>
            <a:r>
              <a:rPr lang="en-US" sz="2000" dirty="0">
                <a:latin typeface="Arial" pitchFamily="34" charset="0"/>
                <a:cs typeface="Arial" pitchFamily="34" charset="0"/>
              </a:rPr>
              <a:t>), </a:t>
            </a:r>
            <a:r>
              <a:rPr lang="en-US" sz="2000" b="1" dirty="0">
                <a:solidFill>
                  <a:srgbClr val="FF0000"/>
                </a:solidFill>
                <a:latin typeface="Arial" pitchFamily="34" charset="0"/>
                <a:cs typeface="Arial" pitchFamily="34" charset="0"/>
              </a:rPr>
              <a:t>hemoglobin </a:t>
            </a:r>
            <a:r>
              <a:rPr lang="en-US" sz="2000" b="1" dirty="0" err="1">
                <a:solidFill>
                  <a:srgbClr val="FF0000"/>
                </a:solidFill>
                <a:latin typeface="Arial" pitchFamily="34" charset="0"/>
                <a:cs typeface="Arial" pitchFamily="34" charset="0"/>
              </a:rPr>
              <a:t>Barts</a:t>
            </a:r>
            <a:r>
              <a:rPr lang="en-US" sz="2000" dirty="0">
                <a:latin typeface="Arial" pitchFamily="34" charset="0"/>
                <a:cs typeface="Arial" pitchFamily="34" charset="0"/>
              </a:rPr>
              <a:t>. </a:t>
            </a:r>
          </a:p>
        </p:txBody>
      </p:sp>
      <p:sp>
        <p:nvSpPr>
          <p:cNvPr id="3" name="Subtitle 2"/>
          <p:cNvSpPr>
            <a:spLocks noGrp="1"/>
          </p:cNvSpPr>
          <p:nvPr>
            <p:ph type="subTitle" idx="1"/>
          </p:nvPr>
        </p:nvSpPr>
        <p:spPr>
          <a:xfrm>
            <a:off x="0" y="2133600"/>
            <a:ext cx="9144000" cy="4724400"/>
          </a:xfrm>
        </p:spPr>
        <p:txBody>
          <a:bodyPr>
            <a:normAutofit/>
          </a:bodyPr>
          <a:lstStyle/>
          <a:p>
            <a:pPr algn="l"/>
            <a:r>
              <a:rPr lang="en-US" sz="2000" u="sng" dirty="0">
                <a:solidFill>
                  <a:srgbClr val="0070C0"/>
                </a:solidFill>
                <a:latin typeface="Arial" pitchFamily="34" charset="0"/>
                <a:cs typeface="Arial" pitchFamily="34" charset="0"/>
              </a:rPr>
              <a:t>Characterized by: </a:t>
            </a:r>
            <a:r>
              <a:rPr lang="en-US" sz="2000" dirty="0">
                <a:solidFill>
                  <a:schemeClr val="tx1"/>
                </a:solidFill>
                <a:latin typeface="Arial" pitchFamily="34" charset="0"/>
                <a:cs typeface="Arial" pitchFamily="34" charset="0"/>
              </a:rPr>
              <a:t>Severe anemia, failure of oxygen delivery to tissues, cardiac failure, and abnormal organogenesis. The condition is incompatible with life and causes </a:t>
            </a:r>
            <a:r>
              <a:rPr lang="en-US" sz="2000" b="1" dirty="0">
                <a:solidFill>
                  <a:srgbClr val="FF0000"/>
                </a:solidFill>
                <a:latin typeface="Arial" pitchFamily="34" charset="0"/>
                <a:cs typeface="Arial" pitchFamily="34" charset="0"/>
              </a:rPr>
              <a:t>intrauterine </a:t>
            </a:r>
            <a:r>
              <a:rPr lang="en-US" sz="2000" b="1" dirty="0" err="1">
                <a:solidFill>
                  <a:srgbClr val="FF0000"/>
                </a:solidFill>
                <a:latin typeface="Arial" pitchFamily="34" charset="0"/>
                <a:cs typeface="Arial" pitchFamily="34" charset="0"/>
              </a:rPr>
              <a:t>hydrops</a:t>
            </a:r>
            <a:r>
              <a:rPr lang="en-US" sz="2000" b="1" dirty="0">
                <a:solidFill>
                  <a:srgbClr val="FF0000"/>
                </a:solidFill>
                <a:latin typeface="Arial" pitchFamily="34" charset="0"/>
                <a:cs typeface="Arial" pitchFamily="34" charset="0"/>
              </a:rPr>
              <a:t>. </a:t>
            </a:r>
          </a:p>
          <a:p>
            <a:pPr algn="l"/>
            <a:r>
              <a:rPr lang="en-US" sz="2000" dirty="0">
                <a:solidFill>
                  <a:schemeClr val="tx1"/>
                </a:solidFill>
                <a:latin typeface="Arial" pitchFamily="34" charset="0"/>
                <a:cs typeface="Arial" pitchFamily="34" charset="0"/>
              </a:rPr>
              <a:t>-</a:t>
            </a:r>
            <a:r>
              <a:rPr lang="en-US" sz="1600" dirty="0">
                <a:solidFill>
                  <a:schemeClr val="tx1"/>
                </a:solidFill>
                <a:latin typeface="Arial" pitchFamily="34" charset="0"/>
                <a:cs typeface="Arial" pitchFamily="34" charset="0"/>
              </a:rPr>
              <a:t>Serious obstetric complications often occur, including preeclampsia and delivery difficulties  </a:t>
            </a:r>
          </a:p>
          <a:p>
            <a:pPr algn="l"/>
            <a:r>
              <a:rPr lang="en-US" sz="1600" dirty="0">
                <a:solidFill>
                  <a:schemeClr val="tx1"/>
                </a:solidFill>
                <a:latin typeface="Arial" pitchFamily="34" charset="0"/>
                <a:cs typeface="Arial" pitchFamily="34" charset="0"/>
              </a:rPr>
              <a:t>  because of the large fetus and placenta. </a:t>
            </a:r>
          </a:p>
          <a:p>
            <a:pPr algn="l"/>
            <a:endParaRPr lang="en-US" sz="2000" dirty="0">
              <a:solidFill>
                <a:schemeClr val="tx1"/>
              </a:solidFill>
              <a:latin typeface="Arial" pitchFamily="34" charset="0"/>
              <a:cs typeface="Arial" pitchFamily="34" charset="0"/>
            </a:endParaRPr>
          </a:p>
          <a:p>
            <a:pPr algn="l"/>
            <a:r>
              <a:rPr lang="en-US" sz="2000" dirty="0">
                <a:solidFill>
                  <a:schemeClr val="tx1"/>
                </a:solidFill>
                <a:latin typeface="Arial" pitchFamily="34" charset="0"/>
                <a:cs typeface="Arial" pitchFamily="34" charset="0"/>
              </a:rPr>
              <a:t>--Antenatal screening for α-</a:t>
            </a:r>
            <a:r>
              <a:rPr lang="en-US" sz="2000" dirty="0" err="1">
                <a:solidFill>
                  <a:schemeClr val="tx1"/>
                </a:solidFill>
                <a:latin typeface="Arial" pitchFamily="34" charset="0"/>
                <a:cs typeface="Arial" pitchFamily="34" charset="0"/>
              </a:rPr>
              <a:t>thalassemia</a:t>
            </a:r>
            <a:r>
              <a:rPr lang="en-US" sz="2000" dirty="0">
                <a:solidFill>
                  <a:schemeClr val="tx1"/>
                </a:solidFill>
                <a:latin typeface="Arial" pitchFamily="34" charset="0"/>
                <a:cs typeface="Arial" pitchFamily="34" charset="0"/>
              </a:rPr>
              <a:t> is directed at preventing hemoglobin</a:t>
            </a:r>
          </a:p>
          <a:p>
            <a:pPr algn="l"/>
            <a:r>
              <a:rPr lang="en-US" sz="2000" dirty="0">
                <a:solidFill>
                  <a:schemeClr val="tx1"/>
                </a:solidFill>
                <a:latin typeface="Arial" pitchFamily="34" charset="0"/>
                <a:cs typeface="Arial" pitchFamily="34" charset="0"/>
              </a:rPr>
              <a:t>   </a:t>
            </a:r>
            <a:r>
              <a:rPr lang="en-US" sz="2000" dirty="0" err="1">
                <a:solidFill>
                  <a:schemeClr val="tx1"/>
                </a:solidFill>
                <a:latin typeface="Arial" pitchFamily="34" charset="0"/>
                <a:cs typeface="Arial" pitchFamily="34" charset="0"/>
              </a:rPr>
              <a:t>Barts</a:t>
            </a:r>
            <a:r>
              <a:rPr lang="en-US" sz="2000" dirty="0">
                <a:solidFill>
                  <a:schemeClr val="tx1"/>
                </a:solidFill>
                <a:latin typeface="Arial" pitchFamily="34" charset="0"/>
                <a:cs typeface="Arial" pitchFamily="34" charset="0"/>
              </a:rPr>
              <a:t> </a:t>
            </a:r>
            <a:r>
              <a:rPr lang="en-US" sz="2000" dirty="0" err="1">
                <a:solidFill>
                  <a:schemeClr val="tx1"/>
                </a:solidFill>
                <a:latin typeface="Arial" pitchFamily="34" charset="0"/>
                <a:cs typeface="Arial" pitchFamily="34" charset="0"/>
              </a:rPr>
              <a:t>hydrops</a:t>
            </a:r>
            <a:r>
              <a:rPr lang="en-US" sz="2000" dirty="0">
                <a:solidFill>
                  <a:schemeClr val="tx1"/>
                </a:solidFill>
                <a:latin typeface="Arial" pitchFamily="34" charset="0"/>
                <a:cs typeface="Arial" pitchFamily="34" charset="0"/>
              </a:rPr>
              <a:t>.</a:t>
            </a:r>
          </a:p>
        </p:txBody>
      </p:sp>
      <p:sp>
        <p:nvSpPr>
          <p:cNvPr id="4" name="Right Arrow 3"/>
          <p:cNvSpPr/>
          <p:nvPr/>
        </p:nvSpPr>
        <p:spPr>
          <a:xfrm>
            <a:off x="2590800" y="1066800"/>
            <a:ext cx="685800"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66800"/>
            <a:ext cx="9144000" cy="5791200"/>
          </a:xfrm>
        </p:spPr>
        <p:txBody>
          <a:bodyPr>
            <a:normAutofit lnSpcReduction="10000"/>
          </a:bodyPr>
          <a:lstStyle/>
          <a:p>
            <a:pPr>
              <a:buNone/>
            </a:pPr>
            <a:r>
              <a:rPr lang="en-US" sz="2400" b="1" i="1" dirty="0">
                <a:solidFill>
                  <a:srgbClr val="FF0000"/>
                </a:solidFill>
                <a:latin typeface="Arial" pitchFamily="34" charset="0"/>
                <a:cs typeface="Arial" pitchFamily="34" charset="0"/>
              </a:rPr>
              <a:t>Pre-pregnancy</a:t>
            </a:r>
          </a:p>
          <a:p>
            <a:pPr>
              <a:buNone/>
            </a:pPr>
            <a:r>
              <a:rPr lang="en-US" sz="2000" b="1" dirty="0">
                <a:solidFill>
                  <a:srgbClr val="FF0000"/>
                </a:solidFill>
                <a:latin typeface="Arial" pitchFamily="34" charset="0"/>
                <a:cs typeface="Arial" pitchFamily="34" charset="0"/>
              </a:rPr>
              <a:t> * </a:t>
            </a:r>
            <a:r>
              <a:rPr lang="en-US" sz="2000" dirty="0">
                <a:latin typeface="Arial" pitchFamily="34" charset="0"/>
                <a:cs typeface="Arial" pitchFamily="34" charset="0"/>
              </a:rPr>
              <a:t>Women who have α-</a:t>
            </a:r>
            <a:r>
              <a:rPr lang="en-US" sz="2000" dirty="0" err="1">
                <a:latin typeface="Arial" pitchFamily="34" charset="0"/>
                <a:cs typeface="Arial" pitchFamily="34" charset="0"/>
              </a:rPr>
              <a:t>thalassemia</a:t>
            </a:r>
            <a:r>
              <a:rPr lang="en-US" sz="2000" dirty="0">
                <a:latin typeface="Arial" pitchFamily="34" charset="0"/>
                <a:cs typeface="Arial" pitchFamily="34" charset="0"/>
              </a:rPr>
              <a:t> trait should be identified before pregnancy so that they can be alerted to the one in four chance of having a </a:t>
            </a:r>
            <a:r>
              <a:rPr lang="en-US" sz="2000" dirty="0" err="1">
                <a:latin typeface="Arial" pitchFamily="34" charset="0"/>
                <a:cs typeface="Arial" pitchFamily="34" charset="0"/>
              </a:rPr>
              <a:t>hydropic</a:t>
            </a:r>
            <a:r>
              <a:rPr lang="en-US" sz="2000" dirty="0">
                <a:latin typeface="Arial" pitchFamily="34" charset="0"/>
                <a:cs typeface="Arial" pitchFamily="34" charset="0"/>
              </a:rPr>
              <a:t> fetus if their husband carries the same trait.</a:t>
            </a:r>
          </a:p>
          <a:p>
            <a:r>
              <a:rPr lang="en-US" sz="2000" dirty="0">
                <a:latin typeface="Arial" pitchFamily="34" charset="0"/>
                <a:cs typeface="Arial" pitchFamily="34" charset="0"/>
              </a:rPr>
              <a:t> </a:t>
            </a:r>
            <a:r>
              <a:rPr lang="en-US" sz="2000" dirty="0">
                <a:solidFill>
                  <a:srgbClr val="0070C0"/>
                </a:solidFill>
                <a:latin typeface="Arial" pitchFamily="34" charset="0"/>
                <a:cs typeface="Arial" pitchFamily="34" charset="0"/>
              </a:rPr>
              <a:t>Women with </a:t>
            </a:r>
            <a:r>
              <a:rPr lang="en-US" sz="2000" dirty="0" err="1">
                <a:solidFill>
                  <a:srgbClr val="0070C0"/>
                </a:solidFill>
                <a:latin typeface="Arial" pitchFamily="34" charset="0"/>
                <a:cs typeface="Arial" pitchFamily="34" charset="0"/>
              </a:rPr>
              <a:t>HbH</a:t>
            </a:r>
            <a:r>
              <a:rPr lang="en-US" sz="2000" dirty="0">
                <a:solidFill>
                  <a:srgbClr val="0070C0"/>
                </a:solidFill>
                <a:latin typeface="Arial" pitchFamily="34" charset="0"/>
                <a:cs typeface="Arial" pitchFamily="34" charset="0"/>
              </a:rPr>
              <a:t> </a:t>
            </a:r>
            <a:r>
              <a:rPr lang="en-US" sz="2000" dirty="0">
                <a:latin typeface="Arial" pitchFamily="34" charset="0"/>
                <a:cs typeface="Arial" pitchFamily="34" charset="0"/>
              </a:rPr>
              <a:t>disease should be encouraged to </a:t>
            </a:r>
            <a:r>
              <a:rPr lang="en-US" sz="2000" u="sng" dirty="0">
                <a:latin typeface="Arial" pitchFamily="34" charset="0"/>
                <a:cs typeface="Arial" pitchFamily="34" charset="0"/>
              </a:rPr>
              <a:t>take regular </a:t>
            </a:r>
            <a:r>
              <a:rPr lang="en-US" sz="2000" u="sng" dirty="0" err="1">
                <a:latin typeface="Arial" pitchFamily="34" charset="0"/>
                <a:cs typeface="Arial" pitchFamily="34" charset="0"/>
              </a:rPr>
              <a:t>folate</a:t>
            </a:r>
            <a:r>
              <a:rPr lang="en-US" sz="2000" u="sng" dirty="0">
                <a:latin typeface="Arial" pitchFamily="34" charset="0"/>
                <a:cs typeface="Arial" pitchFamily="34" charset="0"/>
              </a:rPr>
              <a:t> supplementation outside of pregnancy </a:t>
            </a:r>
            <a:r>
              <a:rPr lang="en-US" sz="1600" dirty="0">
                <a:latin typeface="Arial" pitchFamily="34" charset="0"/>
                <a:cs typeface="Arial" pitchFamily="34" charset="0"/>
              </a:rPr>
              <a:t>to meet the demands of increased bone marrow turnover.</a:t>
            </a:r>
          </a:p>
          <a:p>
            <a:pPr>
              <a:buNone/>
            </a:pPr>
            <a:r>
              <a:rPr lang="en-US" sz="2400" b="1" i="1" dirty="0">
                <a:solidFill>
                  <a:srgbClr val="FF0000"/>
                </a:solidFill>
                <a:latin typeface="Arial" pitchFamily="34" charset="0"/>
                <a:cs typeface="Arial" pitchFamily="34" charset="0"/>
              </a:rPr>
              <a:t>Prenatal</a:t>
            </a:r>
          </a:p>
          <a:p>
            <a:r>
              <a:rPr lang="en-US" sz="2000" dirty="0">
                <a:latin typeface="Arial" pitchFamily="34" charset="0"/>
                <a:cs typeface="Arial" pitchFamily="34" charset="0"/>
              </a:rPr>
              <a:t>At-risk couples should be counseled about the risks and offered antenatal diagnosis with CVS or amniocentesis.</a:t>
            </a:r>
          </a:p>
          <a:p>
            <a:r>
              <a:rPr lang="en-US" sz="2000" dirty="0">
                <a:latin typeface="Arial" pitchFamily="34" charset="0"/>
                <a:cs typeface="Arial" pitchFamily="34" charset="0"/>
              </a:rPr>
              <a:t>Oral iron supplements should not be prescribed on the basis of red cell indices alone ( </a:t>
            </a:r>
            <a:r>
              <a:rPr lang="en-US" sz="2000" dirty="0" err="1">
                <a:latin typeface="Arial" pitchFamily="34" charset="0"/>
                <a:cs typeface="Arial" pitchFamily="34" charset="0"/>
              </a:rPr>
              <a:t>hypochromia</a:t>
            </a:r>
            <a:r>
              <a:rPr lang="en-US" sz="2000" dirty="0">
                <a:latin typeface="Arial" pitchFamily="34" charset="0"/>
                <a:cs typeface="Arial" pitchFamily="34" charset="0"/>
              </a:rPr>
              <a:t> and </a:t>
            </a:r>
            <a:r>
              <a:rPr lang="en-US" sz="2000" dirty="0" err="1">
                <a:latin typeface="Arial" pitchFamily="34" charset="0"/>
                <a:cs typeface="Arial" pitchFamily="34" charset="0"/>
              </a:rPr>
              <a:t>microcytosis</a:t>
            </a:r>
            <a:r>
              <a:rPr lang="en-US" sz="2000" dirty="0">
                <a:latin typeface="Arial" pitchFamily="34" charset="0"/>
                <a:cs typeface="Arial" pitchFamily="34" charset="0"/>
              </a:rPr>
              <a:t>). </a:t>
            </a:r>
            <a:r>
              <a:rPr lang="en-US" sz="2000" u="sng" dirty="0">
                <a:latin typeface="Arial" pitchFamily="34" charset="0"/>
                <a:cs typeface="Arial" pitchFamily="34" charset="0"/>
              </a:rPr>
              <a:t>They are indicated when </a:t>
            </a:r>
            <a:r>
              <a:rPr lang="en-US" sz="2000" u="sng" dirty="0" err="1">
                <a:latin typeface="Arial" pitchFamily="34" charset="0"/>
                <a:cs typeface="Arial" pitchFamily="34" charset="0"/>
              </a:rPr>
              <a:t>ferritin</a:t>
            </a:r>
            <a:r>
              <a:rPr lang="en-US" sz="2000" u="sng" dirty="0">
                <a:latin typeface="Arial" pitchFamily="34" charset="0"/>
                <a:cs typeface="Arial" pitchFamily="34" charset="0"/>
              </a:rPr>
              <a:t> levels are reduced.</a:t>
            </a:r>
          </a:p>
          <a:p>
            <a:r>
              <a:rPr lang="en-US" sz="2000" dirty="0">
                <a:latin typeface="Arial" pitchFamily="34" charset="0"/>
                <a:cs typeface="Arial" pitchFamily="34" charset="0"/>
              </a:rPr>
              <a:t>In </a:t>
            </a:r>
            <a:r>
              <a:rPr lang="en-US" sz="2000" dirty="0" err="1">
                <a:latin typeface="Arial" pitchFamily="34" charset="0"/>
                <a:cs typeface="Arial" pitchFamily="34" charset="0"/>
              </a:rPr>
              <a:t>HbH</a:t>
            </a:r>
            <a:r>
              <a:rPr lang="en-US" sz="2000" dirty="0">
                <a:latin typeface="Arial" pitchFamily="34" charset="0"/>
                <a:cs typeface="Arial" pitchFamily="34" charset="0"/>
              </a:rPr>
              <a:t> disease, </a:t>
            </a:r>
            <a:r>
              <a:rPr lang="en-US" sz="2000" dirty="0" err="1">
                <a:latin typeface="Arial" pitchFamily="34" charset="0"/>
                <a:cs typeface="Arial" pitchFamily="34" charset="0"/>
              </a:rPr>
              <a:t>folate</a:t>
            </a:r>
            <a:r>
              <a:rPr lang="en-US" sz="2000" dirty="0">
                <a:latin typeface="Arial" pitchFamily="34" charset="0"/>
                <a:cs typeface="Arial" pitchFamily="34" charset="0"/>
              </a:rPr>
              <a:t> supplementation (5 mg daily) is recommended, and transfusion may be needed for women with severe symptomatic anemia or early signs of fetal compromise.</a:t>
            </a:r>
          </a:p>
          <a:p>
            <a:pPr>
              <a:buNone/>
            </a:pPr>
            <a:r>
              <a:rPr lang="en-US" sz="2000" b="1" i="1" dirty="0">
                <a:solidFill>
                  <a:srgbClr val="FF0000"/>
                </a:solidFill>
                <a:latin typeface="Arial" pitchFamily="34" charset="0"/>
                <a:cs typeface="Arial" pitchFamily="34" charset="0"/>
              </a:rPr>
              <a:t>Labor and Delivery and Postpartum</a:t>
            </a:r>
          </a:p>
          <a:p>
            <a:pPr>
              <a:buNone/>
            </a:pPr>
            <a:r>
              <a:rPr lang="en-US" sz="2000" dirty="0">
                <a:latin typeface="Arial" pitchFamily="34" charset="0"/>
                <a:cs typeface="Arial" pitchFamily="34" charset="0"/>
              </a:rPr>
              <a:t>                                         No specific management recommendations.</a:t>
            </a:r>
            <a:endParaRPr lang="en-US" sz="2000" i="1" dirty="0">
              <a:solidFill>
                <a:srgbClr val="FF0000"/>
              </a:solidFill>
              <a:latin typeface="Arial" pitchFamily="34" charset="0"/>
              <a:cs typeface="Arial" pitchFamily="34" charset="0"/>
            </a:endParaRPr>
          </a:p>
          <a:p>
            <a:endParaRPr lang="en-US" sz="2000" dirty="0">
              <a:latin typeface="Arial" pitchFamily="34" charset="0"/>
              <a:cs typeface="Arial" pitchFamily="34" charset="0"/>
            </a:endParaRPr>
          </a:p>
        </p:txBody>
      </p:sp>
      <p:sp>
        <p:nvSpPr>
          <p:cNvPr id="2" name="Title 1"/>
          <p:cNvSpPr>
            <a:spLocks noGrp="1"/>
          </p:cNvSpPr>
          <p:nvPr>
            <p:ph type="title"/>
          </p:nvPr>
        </p:nvSpPr>
        <p:spPr>
          <a:xfrm>
            <a:off x="457200" y="274638"/>
            <a:ext cx="8229600" cy="715962"/>
          </a:xfrm>
        </p:spPr>
        <p:txBody>
          <a:bodyPr>
            <a:normAutofit/>
          </a:bodyPr>
          <a:lstStyle/>
          <a:p>
            <a:pPr algn="l"/>
            <a:r>
              <a:rPr lang="en-US" sz="2800" b="1" dirty="0">
                <a:latin typeface="Arial" pitchFamily="34" charset="0"/>
                <a:cs typeface="Arial" pitchFamily="34" charset="0"/>
              </a:rPr>
              <a:t>Diagnosis and Management Options:</a:t>
            </a:r>
            <a:endParaRPr lang="en-US" sz="2800"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458" y="0"/>
            <a:ext cx="9173457" cy="6032421"/>
          </a:xfrm>
          <a:prstGeom prst="rect">
            <a:avLst/>
          </a:prstGeom>
          <a:noFill/>
        </p:spPr>
        <p:txBody>
          <a:bodyPr wrap="square" rtlCol="1">
            <a:spAutoFit/>
          </a:bodyPr>
          <a:lstStyle/>
          <a:p>
            <a:pPr algn="l" rtl="0"/>
            <a:endParaRPr lang="en-US" sz="2000" b="1" dirty="0"/>
          </a:p>
          <a:p>
            <a:pPr algn="l" rtl="0"/>
            <a:endParaRPr lang="en-US" sz="2000" b="1" dirty="0"/>
          </a:p>
          <a:p>
            <a:pPr algn="l" rtl="0"/>
            <a:endParaRPr lang="en-US" sz="2000" b="1" dirty="0"/>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 </a:t>
            </a:r>
            <a:r>
              <a:rPr lang="en-US" sz="2000" b="1" dirty="0">
                <a:solidFill>
                  <a:srgbClr val="0070C0"/>
                </a:solidFill>
                <a:latin typeface="Arial" pitchFamily="34" charset="0"/>
                <a:cs typeface="Arial" pitchFamily="34" charset="0"/>
              </a:rPr>
              <a:t>Anemia: </a:t>
            </a:r>
            <a:r>
              <a:rPr lang="en-US" dirty="0">
                <a:latin typeface="Arial" pitchFamily="34" charset="0"/>
                <a:cs typeface="Arial" pitchFamily="34" charset="0"/>
              </a:rPr>
              <a:t>A pathological condition in which the oxygen –carrying capacity of red blood</a:t>
            </a:r>
          </a:p>
          <a:p>
            <a:pPr algn="l" rtl="0"/>
            <a:r>
              <a:rPr lang="en-US" dirty="0">
                <a:latin typeface="Arial" pitchFamily="34" charset="0"/>
                <a:cs typeface="Arial" pitchFamily="34" charset="0"/>
              </a:rPr>
              <a:t>                    cells is insufficient  to meet the body’s needs.</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 </a:t>
            </a:r>
            <a:r>
              <a:rPr lang="en-US" b="1" dirty="0">
                <a:latin typeface="Arial" pitchFamily="34" charset="0"/>
                <a:cs typeface="Arial" pitchFamily="34" charset="0"/>
              </a:rPr>
              <a:t>World health organization( WHO )</a:t>
            </a:r>
            <a:r>
              <a:rPr lang="en-US" dirty="0">
                <a:latin typeface="Arial" pitchFamily="34" charset="0"/>
                <a:cs typeface="Arial" pitchFamily="34" charset="0"/>
              </a:rPr>
              <a:t>: </a:t>
            </a:r>
            <a:r>
              <a:rPr lang="en-US" b="1" dirty="0" err="1">
                <a:solidFill>
                  <a:srgbClr val="FF0000"/>
                </a:solidFill>
                <a:latin typeface="Arial" pitchFamily="34" charset="0"/>
                <a:cs typeface="Arial" pitchFamily="34" charset="0"/>
              </a:rPr>
              <a:t>Hb</a:t>
            </a:r>
            <a:r>
              <a:rPr lang="en-US" b="1" dirty="0">
                <a:solidFill>
                  <a:srgbClr val="FF0000"/>
                </a:solidFill>
                <a:latin typeface="Arial" pitchFamily="34" charset="0"/>
                <a:cs typeface="Arial" pitchFamily="34" charset="0"/>
              </a:rPr>
              <a:t> &lt; 11 g/dl</a:t>
            </a:r>
            <a:r>
              <a:rPr lang="en-US" dirty="0">
                <a:latin typeface="Arial" pitchFamily="34" charset="0"/>
                <a:cs typeface="Arial" pitchFamily="34" charset="0"/>
              </a:rPr>
              <a:t>.</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 </a:t>
            </a:r>
            <a:r>
              <a:rPr lang="en-US" b="1" dirty="0">
                <a:latin typeface="Arial" pitchFamily="34" charset="0"/>
                <a:cs typeface="Arial" pitchFamily="34" charset="0"/>
              </a:rPr>
              <a:t>Centers for disease control and prevention of North America (CDC) </a:t>
            </a:r>
            <a:r>
              <a:rPr lang="en-US" dirty="0">
                <a:latin typeface="Arial" pitchFamily="34" charset="0"/>
                <a:cs typeface="Arial" pitchFamily="34" charset="0"/>
              </a:rPr>
              <a:t>: </a:t>
            </a:r>
          </a:p>
          <a:p>
            <a:pPr algn="l" rtl="0"/>
            <a:r>
              <a:rPr lang="en-US" b="1" dirty="0">
                <a:solidFill>
                  <a:srgbClr val="FF0000"/>
                </a:solidFill>
                <a:latin typeface="Arial" pitchFamily="34" charset="0"/>
                <a:cs typeface="Arial" pitchFamily="34" charset="0"/>
              </a:rPr>
              <a:t>      </a:t>
            </a:r>
          </a:p>
          <a:p>
            <a:pPr algn="l" rtl="0"/>
            <a:r>
              <a:rPr lang="en-US" b="1" dirty="0">
                <a:solidFill>
                  <a:srgbClr val="FF0000"/>
                </a:solidFill>
                <a:latin typeface="Arial" pitchFamily="34" charset="0"/>
                <a:cs typeface="Arial" pitchFamily="34" charset="0"/>
              </a:rPr>
              <a:t>            </a:t>
            </a:r>
            <a:r>
              <a:rPr lang="en-US" b="1" dirty="0" err="1">
                <a:solidFill>
                  <a:srgbClr val="FF0000"/>
                </a:solidFill>
                <a:latin typeface="Arial" pitchFamily="34" charset="0"/>
                <a:cs typeface="Arial" pitchFamily="34" charset="0"/>
              </a:rPr>
              <a:t>Hb</a:t>
            </a:r>
            <a:r>
              <a:rPr lang="en-US" b="1" dirty="0">
                <a:solidFill>
                  <a:srgbClr val="FF0000"/>
                </a:solidFill>
                <a:latin typeface="Arial" pitchFamily="34" charset="0"/>
                <a:cs typeface="Arial" pitchFamily="34" charset="0"/>
              </a:rPr>
              <a:t> &lt; 11 g/dl </a:t>
            </a:r>
            <a:r>
              <a:rPr lang="en-US" dirty="0">
                <a:latin typeface="Arial" pitchFamily="34" charset="0"/>
                <a:cs typeface="Arial" pitchFamily="34" charset="0"/>
              </a:rPr>
              <a:t>in the first and third trimesters and </a:t>
            </a:r>
            <a:r>
              <a:rPr lang="en-US" b="1" dirty="0" err="1">
                <a:solidFill>
                  <a:srgbClr val="FF0000"/>
                </a:solidFill>
                <a:latin typeface="Arial" pitchFamily="34" charset="0"/>
                <a:cs typeface="Arial" pitchFamily="34" charset="0"/>
              </a:rPr>
              <a:t>Hb</a:t>
            </a:r>
            <a:r>
              <a:rPr lang="en-US" b="1" dirty="0">
                <a:solidFill>
                  <a:srgbClr val="FF0000"/>
                </a:solidFill>
                <a:latin typeface="Arial" pitchFamily="34" charset="0"/>
                <a:cs typeface="Arial" pitchFamily="34" charset="0"/>
              </a:rPr>
              <a:t> &lt; 10.5 g/dl </a:t>
            </a:r>
            <a:r>
              <a:rPr lang="en-US" dirty="0">
                <a:latin typeface="Arial" pitchFamily="34" charset="0"/>
                <a:cs typeface="Arial" pitchFamily="34" charset="0"/>
              </a:rPr>
              <a:t>in the second</a:t>
            </a:r>
          </a:p>
          <a:p>
            <a:pPr algn="l" rtl="0"/>
            <a:r>
              <a:rPr lang="en-US" dirty="0">
                <a:latin typeface="Arial" pitchFamily="34" charset="0"/>
                <a:cs typeface="Arial" pitchFamily="34" charset="0"/>
              </a:rPr>
              <a:t>            trimester. Postpartum anemia is a </a:t>
            </a:r>
            <a:r>
              <a:rPr lang="en-US" dirty="0" err="1">
                <a:latin typeface="Arial" pitchFamily="34" charset="0"/>
                <a:cs typeface="Arial" pitchFamily="34" charset="0"/>
              </a:rPr>
              <a:t>Hb</a:t>
            </a:r>
            <a:r>
              <a:rPr lang="en-US" dirty="0">
                <a:latin typeface="Arial" pitchFamily="34" charset="0"/>
                <a:cs typeface="Arial" pitchFamily="34" charset="0"/>
              </a:rPr>
              <a:t> &lt; 10 g /dl.</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 Anemia is </a:t>
            </a:r>
            <a:r>
              <a:rPr lang="en-US" b="1" dirty="0">
                <a:solidFill>
                  <a:srgbClr val="FF0000"/>
                </a:solidFill>
                <a:latin typeface="Arial" pitchFamily="34" charset="0"/>
                <a:cs typeface="Arial" pitchFamily="34" charset="0"/>
              </a:rPr>
              <a:t>the most common medical disorder of pregnancy</a:t>
            </a:r>
            <a:r>
              <a:rPr lang="en-US" dirty="0">
                <a:latin typeface="Arial" pitchFamily="34" charset="0"/>
                <a:cs typeface="Arial" pitchFamily="34" charset="0"/>
              </a:rPr>
              <a:t>. </a:t>
            </a:r>
            <a:r>
              <a:rPr lang="en-US" sz="1400" dirty="0">
                <a:latin typeface="Arial" pitchFamily="34" charset="0"/>
                <a:cs typeface="Arial" pitchFamily="34" charset="0"/>
              </a:rPr>
              <a:t>Around </a:t>
            </a:r>
            <a:r>
              <a:rPr lang="en-US" sz="1400" b="1" dirty="0">
                <a:latin typeface="Arial" pitchFamily="34" charset="0"/>
                <a:cs typeface="Arial" pitchFamily="34" charset="0"/>
              </a:rPr>
              <a:t>30-50%</a:t>
            </a:r>
            <a:r>
              <a:rPr lang="en-US" sz="1400" dirty="0">
                <a:latin typeface="Arial" pitchFamily="34" charset="0"/>
                <a:cs typeface="Arial" pitchFamily="34" charset="0"/>
              </a:rPr>
              <a:t> of </a:t>
            </a:r>
          </a:p>
          <a:p>
            <a:pPr algn="l" rtl="0"/>
            <a:r>
              <a:rPr lang="en-US" sz="1400" dirty="0">
                <a:latin typeface="Arial" pitchFamily="34" charset="0"/>
                <a:cs typeface="Arial" pitchFamily="34" charset="0"/>
              </a:rPr>
              <a:t>    women become anemic during pregnancy, </a:t>
            </a:r>
            <a:r>
              <a:rPr lang="en-US" dirty="0">
                <a:latin typeface="Arial" pitchFamily="34" charset="0"/>
                <a:cs typeface="Arial" pitchFamily="34" charset="0"/>
              </a:rPr>
              <a:t>with </a:t>
            </a:r>
            <a:r>
              <a:rPr lang="en-US" u="sng" dirty="0">
                <a:latin typeface="Arial" pitchFamily="34" charset="0"/>
                <a:cs typeface="Arial" pitchFamily="34" charset="0"/>
              </a:rPr>
              <a:t>iron deficiency  </a:t>
            </a:r>
            <a:r>
              <a:rPr lang="en-US" dirty="0">
                <a:latin typeface="Arial" pitchFamily="34" charset="0"/>
                <a:cs typeface="Arial" pitchFamily="34" charset="0"/>
              </a:rPr>
              <a:t>being responsible in</a:t>
            </a:r>
          </a:p>
          <a:p>
            <a:pPr algn="l" rtl="0"/>
            <a:r>
              <a:rPr lang="en-US" dirty="0">
                <a:latin typeface="Arial" pitchFamily="34" charset="0"/>
                <a:cs typeface="Arial" pitchFamily="34" charset="0"/>
              </a:rPr>
              <a:t>     more than 90% of cases. The incidence of  </a:t>
            </a:r>
            <a:r>
              <a:rPr lang="en-US" u="sng" dirty="0" err="1">
                <a:latin typeface="Arial" pitchFamily="34" charset="0"/>
                <a:cs typeface="Arial" pitchFamily="34" charset="0"/>
              </a:rPr>
              <a:t>folate</a:t>
            </a:r>
            <a:r>
              <a:rPr lang="en-US" u="sng" dirty="0">
                <a:latin typeface="Arial" pitchFamily="34" charset="0"/>
                <a:cs typeface="Arial" pitchFamily="34" charset="0"/>
              </a:rPr>
              <a:t> deficiency </a:t>
            </a:r>
            <a:r>
              <a:rPr lang="en-US" dirty="0">
                <a:latin typeface="Arial" pitchFamily="34" charset="0"/>
                <a:cs typeface="Arial" pitchFamily="34" charset="0"/>
              </a:rPr>
              <a:t>is around 5%.</a:t>
            </a:r>
          </a:p>
          <a:p>
            <a:pPr algn="l" rtl="0"/>
            <a:r>
              <a:rPr lang="en-US" dirty="0">
                <a:latin typeface="Arial" pitchFamily="34" charset="0"/>
                <a:cs typeface="Arial" pitchFamily="34" charset="0"/>
              </a:rPr>
              <a:t>     </a:t>
            </a:r>
            <a:r>
              <a:rPr lang="en-US" u="sng" dirty="0">
                <a:latin typeface="Arial" pitchFamily="34" charset="0"/>
                <a:cs typeface="Arial" pitchFamily="34" charset="0"/>
              </a:rPr>
              <a:t>Rare types include : </a:t>
            </a:r>
            <a:r>
              <a:rPr lang="en-US" sz="1600" dirty="0">
                <a:latin typeface="Arial" pitchFamily="34" charset="0"/>
                <a:cs typeface="Arial" pitchFamily="34" charset="0"/>
              </a:rPr>
              <a:t>vitamin B12 deficiency, sickle cell disease, </a:t>
            </a:r>
            <a:r>
              <a:rPr lang="en-US" sz="1600" dirty="0" err="1">
                <a:latin typeface="Arial" pitchFamily="34" charset="0"/>
                <a:cs typeface="Arial" pitchFamily="34" charset="0"/>
              </a:rPr>
              <a:t>thalassemia</a:t>
            </a:r>
            <a:r>
              <a:rPr lang="en-US" sz="1600" dirty="0">
                <a:latin typeface="Arial" pitchFamily="34" charset="0"/>
                <a:cs typeface="Arial" pitchFamily="34" charset="0"/>
              </a:rPr>
              <a:t> and others.</a:t>
            </a:r>
          </a:p>
          <a:p>
            <a:pPr algn="l" rtl="0"/>
            <a:endParaRPr lang="en-US" dirty="0"/>
          </a:p>
          <a:p>
            <a:pPr algn="l" rtl="0"/>
            <a:endParaRPr lang="en-US" dirty="0"/>
          </a:p>
          <a:p>
            <a:pPr algn="l" rtl="0"/>
            <a:endParaRPr lang="ar-JO" dirty="0"/>
          </a:p>
        </p:txBody>
      </p:sp>
    </p:spTree>
    <p:extLst>
      <p:ext uri="{BB962C8B-B14F-4D97-AF65-F5344CB8AC3E}">
        <p14:creationId xmlns:p14="http://schemas.microsoft.com/office/powerpoint/2010/main" val="37741231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43000"/>
            <a:ext cx="9144000" cy="5715000"/>
          </a:xfrm>
        </p:spPr>
        <p:txBody>
          <a:bodyPr>
            <a:normAutofit/>
          </a:bodyPr>
          <a:lstStyle/>
          <a:p>
            <a:r>
              <a:rPr lang="en-US" sz="2000" b="1" dirty="0">
                <a:latin typeface="Arial" pitchFamily="34" charset="0"/>
                <a:cs typeface="Arial" pitchFamily="34" charset="0"/>
              </a:rPr>
              <a:t>β-</a:t>
            </a:r>
            <a:r>
              <a:rPr lang="en-US" sz="2000" b="1" dirty="0" err="1">
                <a:latin typeface="Arial" pitchFamily="34" charset="0"/>
                <a:cs typeface="Arial" pitchFamily="34" charset="0"/>
              </a:rPr>
              <a:t>Thalassemia</a:t>
            </a:r>
            <a:r>
              <a:rPr lang="en-US" sz="2000" b="1" dirty="0">
                <a:latin typeface="Arial" pitchFamily="34" charset="0"/>
                <a:cs typeface="Arial" pitchFamily="34" charset="0"/>
              </a:rPr>
              <a:t> trait</a:t>
            </a:r>
            <a:r>
              <a:rPr lang="en-US" sz="2000" dirty="0">
                <a:latin typeface="Arial" pitchFamily="34" charset="0"/>
                <a:cs typeface="Arial" pitchFamily="34" charset="0"/>
              </a:rPr>
              <a:t>, </a:t>
            </a:r>
            <a:r>
              <a:rPr lang="en-US" sz="1400" dirty="0">
                <a:latin typeface="Arial" pitchFamily="34" charset="0"/>
                <a:cs typeface="Arial" pitchFamily="34" charset="0"/>
              </a:rPr>
              <a:t>or heterozygote state</a:t>
            </a:r>
            <a:r>
              <a:rPr lang="en-US" sz="2000" dirty="0">
                <a:latin typeface="Arial" pitchFamily="34" charset="0"/>
                <a:cs typeface="Arial" pitchFamily="34" charset="0"/>
              </a:rPr>
              <a:t>: is important to detect for antenatal screening purposes. </a:t>
            </a:r>
          </a:p>
          <a:p>
            <a:endParaRPr lang="en-US" sz="2000" dirty="0">
              <a:latin typeface="Arial" pitchFamily="34" charset="0"/>
              <a:cs typeface="Arial" pitchFamily="34" charset="0"/>
            </a:endParaRPr>
          </a:p>
          <a:p>
            <a:r>
              <a:rPr lang="en-US" sz="1600" dirty="0">
                <a:latin typeface="Arial" pitchFamily="34" charset="0"/>
                <a:cs typeface="Arial" pitchFamily="34" charset="0"/>
              </a:rPr>
              <a:t>Racial groups at greatest risk include those of Mediterranean origin and some Asian populations,</a:t>
            </a:r>
            <a:r>
              <a:rPr lang="en-US" sz="2000" dirty="0">
                <a:latin typeface="Arial" pitchFamily="34" charset="0"/>
                <a:cs typeface="Arial" pitchFamily="34" charset="0"/>
              </a:rPr>
              <a:t> </a:t>
            </a:r>
            <a:r>
              <a:rPr lang="en-US" sz="1600" dirty="0">
                <a:latin typeface="Arial" pitchFamily="34" charset="0"/>
                <a:cs typeface="Arial" pitchFamily="34" charset="0"/>
              </a:rPr>
              <a:t>but it can occur in any racial group.</a:t>
            </a:r>
          </a:p>
          <a:p>
            <a:endParaRPr lang="en-US" sz="2000" dirty="0">
              <a:latin typeface="Arial" pitchFamily="34" charset="0"/>
              <a:cs typeface="Arial" pitchFamily="34" charset="0"/>
            </a:endParaRPr>
          </a:p>
          <a:p>
            <a:r>
              <a:rPr lang="en-US" sz="2000" dirty="0">
                <a:latin typeface="Arial" pitchFamily="34" charset="0"/>
                <a:cs typeface="Arial" pitchFamily="34" charset="0"/>
              </a:rPr>
              <a:t>Husband screening should be performed to determine the risk of having a child affected with a major </a:t>
            </a:r>
            <a:r>
              <a:rPr lang="en-US" sz="2000" dirty="0" err="1">
                <a:latin typeface="Arial" pitchFamily="34" charset="0"/>
                <a:cs typeface="Arial" pitchFamily="34" charset="0"/>
              </a:rPr>
              <a:t>hemoglobinopathy</a:t>
            </a:r>
            <a:r>
              <a:rPr lang="en-US" sz="2000" dirty="0">
                <a:latin typeface="Arial" pitchFamily="34" charset="0"/>
                <a:cs typeface="Arial" pitchFamily="34" charset="0"/>
              </a:rPr>
              <a:t>.</a:t>
            </a:r>
          </a:p>
          <a:p>
            <a:pPr>
              <a:buNone/>
            </a:pPr>
            <a:r>
              <a:rPr lang="en-US" sz="2000" dirty="0">
                <a:latin typeface="Arial" pitchFamily="34" charset="0"/>
                <a:cs typeface="Arial" pitchFamily="34" charset="0"/>
              </a:rPr>
              <a:t> </a:t>
            </a:r>
          </a:p>
          <a:p>
            <a:r>
              <a:rPr lang="en-US" sz="2000" dirty="0">
                <a:latin typeface="Arial" pitchFamily="34" charset="0"/>
                <a:cs typeface="Arial" pitchFamily="34" charset="0"/>
              </a:rPr>
              <a:t>The physiologic stress of pregnancy may exacerbate symptoms of </a:t>
            </a:r>
            <a:r>
              <a:rPr lang="en-US" sz="2000" dirty="0" err="1">
                <a:latin typeface="Arial" pitchFamily="34" charset="0"/>
                <a:cs typeface="Arial" pitchFamily="34" charset="0"/>
              </a:rPr>
              <a:t>thalassemia</a:t>
            </a:r>
            <a:r>
              <a:rPr lang="en-US" sz="2000" dirty="0">
                <a:latin typeface="Arial" pitchFamily="34" charset="0"/>
                <a:cs typeface="Arial" pitchFamily="34" charset="0"/>
              </a:rPr>
              <a:t>. The transfusion regimen needs careful monitoring because blood requirements tend to increase in pregnancy. Iron </a:t>
            </a:r>
            <a:r>
              <a:rPr lang="en-US" sz="2000" dirty="0" err="1">
                <a:latin typeface="Arial" pitchFamily="34" charset="0"/>
                <a:cs typeface="Arial" pitchFamily="34" charset="0"/>
              </a:rPr>
              <a:t>chelation</a:t>
            </a:r>
            <a:r>
              <a:rPr lang="en-US" sz="2000" dirty="0">
                <a:latin typeface="Arial" pitchFamily="34" charset="0"/>
                <a:cs typeface="Arial" pitchFamily="34" charset="0"/>
              </a:rPr>
              <a:t> therapy also needs to be reviewed. </a:t>
            </a:r>
          </a:p>
        </p:txBody>
      </p:sp>
      <p:sp>
        <p:nvSpPr>
          <p:cNvPr id="2" name="Title 1"/>
          <p:cNvSpPr>
            <a:spLocks noGrp="1"/>
          </p:cNvSpPr>
          <p:nvPr>
            <p:ph type="title"/>
          </p:nvPr>
        </p:nvSpPr>
        <p:spPr>
          <a:xfrm>
            <a:off x="457200" y="274638"/>
            <a:ext cx="8229600" cy="715962"/>
          </a:xfrm>
        </p:spPr>
        <p:txBody>
          <a:bodyPr>
            <a:normAutofit/>
          </a:bodyPr>
          <a:lstStyle/>
          <a:p>
            <a:r>
              <a:rPr lang="el-GR" sz="2800" b="1" dirty="0">
                <a:solidFill>
                  <a:srgbClr val="FF0000"/>
                </a:solidFill>
                <a:latin typeface="Arial" pitchFamily="34" charset="0"/>
                <a:cs typeface="Arial" pitchFamily="34" charset="0"/>
              </a:rPr>
              <a:t>β-</a:t>
            </a:r>
            <a:r>
              <a:rPr lang="en-US" sz="2800" b="1" dirty="0" err="1">
                <a:solidFill>
                  <a:srgbClr val="FF0000"/>
                </a:solidFill>
                <a:latin typeface="Arial" pitchFamily="34" charset="0"/>
                <a:cs typeface="Arial" pitchFamily="34" charset="0"/>
              </a:rPr>
              <a:t>Thalassemia</a:t>
            </a:r>
            <a:endParaRPr lang="en-US" sz="2800" dirty="0">
              <a:solidFill>
                <a:srgbClr val="FF0000"/>
              </a:solidFill>
              <a:latin typeface="Arial" pitchFamily="34" charset="0"/>
              <a:cs typeface="Arial"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0" y="304801"/>
            <a:ext cx="8305800" cy="838200"/>
          </a:xfrm>
        </p:spPr>
        <p:txBody>
          <a:bodyPr>
            <a:normAutofit/>
          </a:bodyPr>
          <a:lstStyle/>
          <a:p>
            <a:pPr algn="l"/>
            <a:r>
              <a:rPr lang="en-US" sz="2400" b="1" dirty="0">
                <a:latin typeface="Arial" pitchFamily="34" charset="0"/>
                <a:cs typeface="Arial" pitchFamily="34" charset="0"/>
              </a:rPr>
              <a:t>Diagnosis and Management Options:</a:t>
            </a:r>
            <a:endParaRPr lang="en-US" sz="2400" dirty="0">
              <a:latin typeface="Arial" pitchFamily="34" charset="0"/>
              <a:cs typeface="Arial" pitchFamily="34" charset="0"/>
            </a:endParaRPr>
          </a:p>
        </p:txBody>
      </p:sp>
      <p:sp>
        <p:nvSpPr>
          <p:cNvPr id="6" name="Subtitle 5"/>
          <p:cNvSpPr>
            <a:spLocks noGrp="1"/>
          </p:cNvSpPr>
          <p:nvPr>
            <p:ph type="subTitle" idx="1"/>
          </p:nvPr>
        </p:nvSpPr>
        <p:spPr>
          <a:xfrm>
            <a:off x="0" y="1143000"/>
            <a:ext cx="9144000" cy="5715000"/>
          </a:xfrm>
        </p:spPr>
        <p:txBody>
          <a:bodyPr>
            <a:normAutofit lnSpcReduction="10000"/>
          </a:bodyPr>
          <a:lstStyle/>
          <a:p>
            <a:pPr algn="l"/>
            <a:r>
              <a:rPr lang="en-US" sz="2000" dirty="0">
                <a:solidFill>
                  <a:schemeClr val="tx1"/>
                </a:solidFill>
                <a:latin typeface="Arial" pitchFamily="34" charset="0"/>
                <a:cs typeface="Arial" pitchFamily="34" charset="0"/>
              </a:rPr>
              <a:t>β-</a:t>
            </a:r>
            <a:r>
              <a:rPr lang="en-US" sz="2000" dirty="0" err="1">
                <a:solidFill>
                  <a:schemeClr val="tx1"/>
                </a:solidFill>
                <a:latin typeface="Arial" pitchFamily="34" charset="0"/>
                <a:cs typeface="Arial" pitchFamily="34" charset="0"/>
              </a:rPr>
              <a:t>Thalassemia</a:t>
            </a:r>
            <a:r>
              <a:rPr lang="en-US" sz="2000" dirty="0">
                <a:solidFill>
                  <a:schemeClr val="tx1"/>
                </a:solidFill>
                <a:latin typeface="Arial" pitchFamily="34" charset="0"/>
                <a:cs typeface="Arial" pitchFamily="34" charset="0"/>
              </a:rPr>
              <a:t> trait is indicated by:</a:t>
            </a:r>
          </a:p>
          <a:p>
            <a:pPr algn="l"/>
            <a:r>
              <a:rPr lang="en-US" sz="2000" dirty="0">
                <a:solidFill>
                  <a:schemeClr val="tx1"/>
                </a:solidFill>
                <a:latin typeface="Arial" pitchFamily="34" charset="0"/>
                <a:cs typeface="Arial" pitchFamily="34" charset="0"/>
              </a:rPr>
              <a:t>** </a:t>
            </a:r>
            <a:r>
              <a:rPr lang="en-US" sz="2000" dirty="0" err="1">
                <a:solidFill>
                  <a:schemeClr val="tx1"/>
                </a:solidFill>
                <a:latin typeface="Arial" pitchFamily="34" charset="0"/>
                <a:cs typeface="Arial" pitchFamily="34" charset="0"/>
              </a:rPr>
              <a:t>Hypochromic</a:t>
            </a:r>
            <a:r>
              <a:rPr lang="en-US" sz="2000" dirty="0">
                <a:solidFill>
                  <a:schemeClr val="tx1"/>
                </a:solidFill>
                <a:latin typeface="Arial" pitchFamily="34" charset="0"/>
                <a:cs typeface="Arial" pitchFamily="34" charset="0"/>
              </a:rPr>
              <a:t>, </a:t>
            </a:r>
            <a:r>
              <a:rPr lang="en-US" sz="2000" dirty="0" err="1">
                <a:solidFill>
                  <a:schemeClr val="tx1"/>
                </a:solidFill>
                <a:latin typeface="Arial" pitchFamily="34" charset="0"/>
                <a:cs typeface="Arial" pitchFamily="34" charset="0"/>
              </a:rPr>
              <a:t>microcytic</a:t>
            </a:r>
            <a:r>
              <a:rPr lang="en-US" sz="2000" dirty="0">
                <a:solidFill>
                  <a:schemeClr val="tx1"/>
                </a:solidFill>
                <a:latin typeface="Arial" pitchFamily="34" charset="0"/>
                <a:cs typeface="Arial" pitchFamily="34" charset="0"/>
              </a:rPr>
              <a:t> red cell indices.</a:t>
            </a:r>
          </a:p>
          <a:p>
            <a:pPr algn="l"/>
            <a:r>
              <a:rPr lang="en-US" sz="2000" dirty="0">
                <a:solidFill>
                  <a:schemeClr val="tx1"/>
                </a:solidFill>
                <a:latin typeface="Arial" pitchFamily="34" charset="0"/>
                <a:cs typeface="Arial" pitchFamily="34" charset="0"/>
              </a:rPr>
              <a:t>** Finding of increased hemoglobin A</a:t>
            </a:r>
            <a:r>
              <a:rPr lang="en-US" sz="2000" baseline="-25000" dirty="0">
                <a:solidFill>
                  <a:schemeClr val="tx1"/>
                </a:solidFill>
                <a:latin typeface="Arial" pitchFamily="34" charset="0"/>
                <a:cs typeface="Arial" pitchFamily="34" charset="0"/>
              </a:rPr>
              <a:t>2</a:t>
            </a:r>
            <a:r>
              <a:rPr lang="en-US" sz="2000" dirty="0">
                <a:solidFill>
                  <a:schemeClr val="tx1"/>
                </a:solidFill>
                <a:latin typeface="Arial" pitchFamily="34" charset="0"/>
                <a:cs typeface="Arial" pitchFamily="34" charset="0"/>
              </a:rPr>
              <a:t> on hemoglobin electrophoresis.</a:t>
            </a:r>
          </a:p>
          <a:p>
            <a:pPr algn="l"/>
            <a:endParaRPr lang="en-US" sz="2000" dirty="0">
              <a:solidFill>
                <a:schemeClr val="tx1"/>
              </a:solidFill>
              <a:latin typeface="Arial" pitchFamily="34" charset="0"/>
              <a:cs typeface="Arial" pitchFamily="34" charset="0"/>
            </a:endParaRPr>
          </a:p>
          <a:p>
            <a:pPr algn="l"/>
            <a:endParaRPr lang="en-US" sz="2000" dirty="0">
              <a:solidFill>
                <a:schemeClr val="tx1"/>
              </a:solidFill>
              <a:latin typeface="Arial" pitchFamily="34" charset="0"/>
              <a:cs typeface="Arial" pitchFamily="34" charset="0"/>
            </a:endParaRPr>
          </a:p>
          <a:p>
            <a:pPr algn="l"/>
            <a:r>
              <a:rPr lang="en-US" sz="2000" b="1" dirty="0">
                <a:solidFill>
                  <a:schemeClr val="tx1"/>
                </a:solidFill>
                <a:latin typeface="Arial" pitchFamily="34" charset="0"/>
                <a:cs typeface="Arial" pitchFamily="34" charset="0"/>
              </a:rPr>
              <a:t>β-</a:t>
            </a:r>
            <a:r>
              <a:rPr lang="en-US" sz="2000" b="1" dirty="0" err="1">
                <a:solidFill>
                  <a:schemeClr val="tx1"/>
                </a:solidFill>
                <a:latin typeface="Arial" pitchFamily="34" charset="0"/>
                <a:cs typeface="Arial" pitchFamily="34" charset="0"/>
              </a:rPr>
              <a:t>thalassemia</a:t>
            </a:r>
            <a:r>
              <a:rPr lang="en-US" sz="2000" b="1" dirty="0">
                <a:solidFill>
                  <a:schemeClr val="tx1"/>
                </a:solidFill>
                <a:latin typeface="Arial" pitchFamily="34" charset="0"/>
                <a:cs typeface="Arial" pitchFamily="34" charset="0"/>
              </a:rPr>
              <a:t> major: </a:t>
            </a:r>
            <a:r>
              <a:rPr lang="en-US" sz="2000" dirty="0">
                <a:solidFill>
                  <a:schemeClr val="tx1"/>
                </a:solidFill>
                <a:latin typeface="Arial" pitchFamily="34" charset="0"/>
                <a:cs typeface="Arial" pitchFamily="34" charset="0"/>
              </a:rPr>
              <a:t>Patients</a:t>
            </a:r>
            <a:r>
              <a:rPr lang="en-US" sz="2000" b="1" dirty="0">
                <a:solidFill>
                  <a:schemeClr val="tx1"/>
                </a:solidFill>
                <a:latin typeface="Arial" pitchFamily="34" charset="0"/>
                <a:cs typeface="Arial" pitchFamily="34" charset="0"/>
              </a:rPr>
              <a:t> </a:t>
            </a:r>
            <a:r>
              <a:rPr lang="en-US" sz="2000" dirty="0">
                <a:solidFill>
                  <a:schemeClr val="tx1"/>
                </a:solidFill>
                <a:latin typeface="Arial" pitchFamily="34" charset="0"/>
                <a:cs typeface="Arial" pitchFamily="34" charset="0"/>
              </a:rPr>
              <a:t>are often small in stature, and affected women have small pelvic bones. This finding might be the reason for the increased rate of cesarean delivery reported in these women.</a:t>
            </a:r>
            <a:br>
              <a:rPr lang="en-US" sz="2000" baseline="30000" dirty="0">
                <a:solidFill>
                  <a:schemeClr val="tx1"/>
                </a:solidFill>
                <a:latin typeface="Arial" pitchFamily="34" charset="0"/>
                <a:cs typeface="Arial" pitchFamily="34" charset="0"/>
              </a:rPr>
            </a:br>
            <a:br>
              <a:rPr lang="en-US" sz="2000" dirty="0">
                <a:solidFill>
                  <a:schemeClr val="tx1"/>
                </a:solidFill>
                <a:latin typeface="Arial" pitchFamily="34" charset="0"/>
                <a:cs typeface="Arial" pitchFamily="34" charset="0"/>
              </a:rPr>
            </a:br>
            <a:r>
              <a:rPr lang="en-US" sz="2000" i="1" u="sng" dirty="0">
                <a:solidFill>
                  <a:srgbClr val="0070C0"/>
                </a:solidFill>
                <a:latin typeface="Arial" pitchFamily="34" charset="0"/>
                <a:cs typeface="Arial" pitchFamily="34" charset="0"/>
              </a:rPr>
              <a:t>The fetus risks: </a:t>
            </a:r>
            <a:br>
              <a:rPr lang="en-US" sz="2000" dirty="0">
                <a:solidFill>
                  <a:schemeClr val="tx1"/>
                </a:solidFill>
                <a:latin typeface="Arial" pitchFamily="34" charset="0"/>
                <a:cs typeface="Arial" pitchFamily="34" charset="0"/>
              </a:rPr>
            </a:br>
            <a:r>
              <a:rPr lang="en-US" sz="2000" dirty="0">
                <a:solidFill>
                  <a:schemeClr val="tx1"/>
                </a:solidFill>
                <a:latin typeface="Arial" pitchFamily="34" charset="0"/>
                <a:cs typeface="Arial" pitchFamily="34" charset="0"/>
              </a:rPr>
              <a:t>Fetal hypoxia may occur and has been associated with: IUGR, pregnancy loss, and preterm labor. These complications do not occur when maternal anemia is managed well.</a:t>
            </a:r>
            <a:br>
              <a:rPr lang="en-US" sz="2000" dirty="0">
                <a:solidFill>
                  <a:schemeClr val="tx1"/>
                </a:solidFill>
                <a:latin typeface="Arial" pitchFamily="34" charset="0"/>
                <a:cs typeface="Arial" pitchFamily="34" charset="0"/>
              </a:rPr>
            </a:br>
            <a:r>
              <a:rPr lang="en-US" sz="2000" dirty="0">
                <a:solidFill>
                  <a:schemeClr val="tx1"/>
                </a:solidFill>
                <a:latin typeface="Arial" pitchFamily="34" charset="0"/>
                <a:cs typeface="Arial" pitchFamily="34" charset="0"/>
              </a:rPr>
              <a:t> </a:t>
            </a:r>
            <a:br>
              <a:rPr lang="en-US" sz="2000" dirty="0">
                <a:solidFill>
                  <a:schemeClr val="tx1"/>
                </a:solidFill>
                <a:latin typeface="Arial" pitchFamily="34" charset="0"/>
                <a:cs typeface="Arial" pitchFamily="34" charset="0"/>
              </a:rPr>
            </a:br>
            <a:endParaRPr lang="en-US" sz="2000" dirty="0">
              <a:solidFill>
                <a:schemeClr val="tx1"/>
              </a:solidFill>
              <a:latin typeface="Arial" pitchFamily="34" charset="0"/>
              <a:cs typeface="Arial" pitchFamily="34" charset="0"/>
            </a:endParaRPr>
          </a:p>
          <a:p>
            <a:pPr algn="l"/>
            <a:r>
              <a:rPr lang="en-US" sz="2000" dirty="0">
                <a:solidFill>
                  <a:schemeClr val="tx1"/>
                </a:solidFill>
                <a:latin typeface="Arial" pitchFamily="34" charset="0"/>
                <a:cs typeface="Arial" pitchFamily="34" charset="0"/>
              </a:rPr>
              <a:t>Women with iron overload are at increased risk for maternal diabetes, which can lead to an increased risk of birth defects and prenatal and maternal complications.</a:t>
            </a:r>
            <a:br>
              <a:rPr lang="en-US" sz="2000" dirty="0">
                <a:solidFill>
                  <a:schemeClr val="tx1"/>
                </a:solidFill>
              </a:rPr>
            </a:br>
            <a:endParaRPr lang="en-US" sz="2000" dirty="0">
              <a:solidFill>
                <a:schemeClr val="tx1"/>
              </a:solidFill>
              <a:latin typeface="Arial" pitchFamily="34" charset="0"/>
              <a:cs typeface="Arial"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pPr algn="l"/>
            <a:br>
              <a:rPr lang="en-US" sz="2200" dirty="0">
                <a:latin typeface="Arial" pitchFamily="34" charset="0"/>
                <a:cs typeface="Arial" pitchFamily="34" charset="0"/>
              </a:rPr>
            </a:br>
            <a:br>
              <a:rPr lang="en-US" sz="2200" dirty="0">
                <a:latin typeface="Arial" pitchFamily="34" charset="0"/>
                <a:cs typeface="Arial" pitchFamily="34" charset="0"/>
              </a:rPr>
            </a:br>
            <a:br>
              <a:rPr lang="en-US" sz="2200" dirty="0">
                <a:latin typeface="Arial" pitchFamily="34" charset="0"/>
                <a:cs typeface="Arial" pitchFamily="34" charset="0"/>
              </a:rPr>
            </a:br>
            <a:br>
              <a:rPr lang="en-US" sz="2200" dirty="0">
                <a:latin typeface="Arial" pitchFamily="34" charset="0"/>
                <a:cs typeface="Arial" pitchFamily="34" charset="0"/>
              </a:rPr>
            </a:br>
            <a:br>
              <a:rPr lang="en-US" sz="2200" dirty="0">
                <a:latin typeface="Arial" pitchFamily="34" charset="0"/>
                <a:cs typeface="Arial" pitchFamily="34" charset="0"/>
              </a:rPr>
            </a:br>
            <a:br>
              <a:rPr lang="en-US" sz="2200" dirty="0">
                <a:latin typeface="Arial" pitchFamily="34" charset="0"/>
                <a:cs typeface="Arial" pitchFamily="34" charset="0"/>
              </a:rPr>
            </a:br>
            <a:br>
              <a:rPr lang="en-US" sz="2200" dirty="0">
                <a:latin typeface="Arial" pitchFamily="34" charset="0"/>
                <a:cs typeface="Arial" pitchFamily="34" charset="0"/>
              </a:rPr>
            </a:br>
            <a:br>
              <a:rPr lang="en-US" sz="2200" dirty="0">
                <a:latin typeface="Arial" pitchFamily="34" charset="0"/>
                <a:cs typeface="Arial" pitchFamily="34" charset="0"/>
              </a:rPr>
            </a:br>
            <a:br>
              <a:rPr lang="en-US" sz="2200" dirty="0">
                <a:latin typeface="Arial" pitchFamily="34" charset="0"/>
                <a:cs typeface="Arial" pitchFamily="34" charset="0"/>
              </a:rPr>
            </a:br>
            <a:br>
              <a:rPr lang="en-US" sz="2200" dirty="0">
                <a:latin typeface="Arial" pitchFamily="34" charset="0"/>
                <a:cs typeface="Arial" pitchFamily="34" charset="0"/>
              </a:rPr>
            </a:br>
            <a:br>
              <a:rPr lang="en-US" sz="2200" dirty="0">
                <a:latin typeface="Arial" pitchFamily="34" charset="0"/>
                <a:cs typeface="Arial" pitchFamily="34" charset="0"/>
              </a:rPr>
            </a:br>
            <a:br>
              <a:rPr lang="en-US" sz="2200" dirty="0">
                <a:latin typeface="Arial" pitchFamily="34" charset="0"/>
                <a:cs typeface="Arial" pitchFamily="34" charset="0"/>
              </a:rPr>
            </a:br>
            <a:br>
              <a:rPr lang="en-US" sz="2200" dirty="0">
                <a:latin typeface="Arial" pitchFamily="34" charset="0"/>
                <a:cs typeface="Arial" pitchFamily="34" charset="0"/>
              </a:rPr>
            </a:br>
            <a:br>
              <a:rPr lang="en-US" dirty="0"/>
            </a:br>
            <a:br>
              <a:rPr lang="en-US" dirty="0"/>
            </a:br>
            <a:br>
              <a:rPr lang="en-US" dirty="0"/>
            </a:br>
            <a:br>
              <a:rPr lang="en-US" dirty="0"/>
            </a:br>
            <a:br>
              <a:rPr lang="en-US" dirty="0"/>
            </a:br>
            <a:br>
              <a:rPr lang="en-US" dirty="0"/>
            </a:br>
            <a:br>
              <a:rPr lang="en-US" dirty="0"/>
            </a:br>
            <a:br>
              <a:rPr lang="en-US" dirty="0"/>
            </a:br>
            <a:br>
              <a:rPr lang="en-US" dirty="0"/>
            </a:br>
            <a:endParaRPr lang="en-US" dirty="0"/>
          </a:p>
        </p:txBody>
      </p:sp>
      <p:sp>
        <p:nvSpPr>
          <p:cNvPr id="5" name="Rectangle 4"/>
          <p:cNvSpPr/>
          <p:nvPr/>
        </p:nvSpPr>
        <p:spPr>
          <a:xfrm>
            <a:off x="304800" y="457200"/>
            <a:ext cx="8686800" cy="4708981"/>
          </a:xfrm>
          <a:prstGeom prst="rect">
            <a:avLst/>
          </a:prstGeom>
        </p:spPr>
        <p:txBody>
          <a:bodyPr wrap="square">
            <a:spAutoFit/>
          </a:bodyPr>
          <a:lstStyle/>
          <a:p>
            <a:pPr algn="l"/>
            <a:r>
              <a:rPr lang="en-US" dirty="0">
                <a:latin typeface="Arial" pitchFamily="34" charset="0"/>
                <a:cs typeface="Arial" pitchFamily="34" charset="0"/>
              </a:rPr>
              <a:t>**</a:t>
            </a:r>
            <a:r>
              <a:rPr lang="en-US" sz="2000" dirty="0">
                <a:latin typeface="Arial" pitchFamily="34" charset="0"/>
                <a:cs typeface="Arial" pitchFamily="34" charset="0"/>
              </a:rPr>
              <a:t>Fertility is often reduced in women with transfusion-dependent </a:t>
            </a:r>
            <a:r>
              <a:rPr lang="en-US" sz="2000" dirty="0" err="1">
                <a:latin typeface="Arial" pitchFamily="34" charset="0"/>
                <a:cs typeface="Arial" pitchFamily="34" charset="0"/>
              </a:rPr>
              <a:t>thalassemia</a:t>
            </a:r>
            <a:r>
              <a:rPr lang="en-US" sz="2000" dirty="0">
                <a:latin typeface="Arial" pitchFamily="34" charset="0"/>
                <a:cs typeface="Arial" pitchFamily="34" charset="0"/>
              </a:rPr>
              <a:t> major owing to iron overload and </a:t>
            </a:r>
            <a:r>
              <a:rPr lang="en-US" sz="2000" u="sng" dirty="0">
                <a:solidFill>
                  <a:srgbClr val="FFFF00"/>
                </a:solidFill>
                <a:latin typeface="Arial" pitchFamily="34" charset="0"/>
                <a:cs typeface="Arial" pitchFamily="34" charset="0"/>
              </a:rPr>
              <a:t>central </a:t>
            </a:r>
            <a:r>
              <a:rPr lang="en-US" sz="2000" u="sng" dirty="0" err="1">
                <a:solidFill>
                  <a:srgbClr val="FFFF00"/>
                </a:solidFill>
                <a:latin typeface="Arial" pitchFamily="34" charset="0"/>
                <a:cs typeface="Arial" pitchFamily="34" charset="0"/>
              </a:rPr>
              <a:t>hypogonadism</a:t>
            </a:r>
            <a:r>
              <a:rPr lang="en-US" sz="2000" dirty="0">
                <a:latin typeface="Arial" pitchFamily="34" charset="0"/>
                <a:cs typeface="Arial" pitchFamily="34" charset="0"/>
              </a:rPr>
              <a:t>, but pregnancy is possible for some. </a:t>
            </a:r>
          </a:p>
          <a:p>
            <a:endParaRPr lang="en-US" sz="2000" dirty="0">
              <a:latin typeface="Arial" pitchFamily="34" charset="0"/>
              <a:cs typeface="Arial" pitchFamily="34" charset="0"/>
            </a:endParaRPr>
          </a:p>
          <a:p>
            <a:pPr algn="l"/>
            <a:r>
              <a:rPr lang="en-US" sz="2000" dirty="0">
                <a:latin typeface="Arial" pitchFamily="34" charset="0"/>
                <a:cs typeface="Arial" pitchFamily="34" charset="0"/>
              </a:rPr>
              <a:t>**Many require regular transfusion programs and iron </a:t>
            </a:r>
            <a:r>
              <a:rPr lang="en-US" sz="2000" dirty="0" err="1">
                <a:latin typeface="Arial" pitchFamily="34" charset="0"/>
                <a:cs typeface="Arial" pitchFamily="34" charset="0"/>
              </a:rPr>
              <a:t>chelation</a:t>
            </a:r>
            <a:r>
              <a:rPr lang="en-US" sz="2000" dirty="0">
                <a:latin typeface="Arial" pitchFamily="34" charset="0"/>
                <a:cs typeface="Arial" pitchFamily="34" charset="0"/>
              </a:rPr>
              <a:t> therapy. Unnecessary iron loading should be avoided. Oral and intravenous iron supplements are contraindicated. If possible, iron </a:t>
            </a:r>
            <a:r>
              <a:rPr lang="en-US" sz="2000" dirty="0" err="1">
                <a:latin typeface="Arial" pitchFamily="34" charset="0"/>
                <a:cs typeface="Arial" pitchFamily="34" charset="0"/>
              </a:rPr>
              <a:t>chelation</a:t>
            </a:r>
            <a:r>
              <a:rPr lang="en-US" sz="2000" dirty="0">
                <a:latin typeface="Arial" pitchFamily="34" charset="0"/>
                <a:cs typeface="Arial" pitchFamily="34" charset="0"/>
              </a:rPr>
              <a:t> therapy should be optimized prior to pregnancy and then discontinued during pregnancy. Iron </a:t>
            </a:r>
            <a:r>
              <a:rPr lang="en-US" sz="2000" dirty="0" err="1">
                <a:latin typeface="Arial" pitchFamily="34" charset="0"/>
                <a:cs typeface="Arial" pitchFamily="34" charset="0"/>
              </a:rPr>
              <a:t>chelation</a:t>
            </a:r>
            <a:r>
              <a:rPr lang="en-US" sz="2000" dirty="0">
                <a:latin typeface="Arial" pitchFamily="34" charset="0"/>
                <a:cs typeface="Arial" pitchFamily="34" charset="0"/>
              </a:rPr>
              <a:t> can be restarted after delivery. </a:t>
            </a:r>
            <a:r>
              <a:rPr lang="en-US" sz="2000" dirty="0" err="1">
                <a:solidFill>
                  <a:srgbClr val="FFFF00"/>
                </a:solidFill>
                <a:latin typeface="Arial" pitchFamily="34" charset="0"/>
                <a:cs typeface="Arial" pitchFamily="34" charset="0"/>
              </a:rPr>
              <a:t>Desferrioxamine</a:t>
            </a:r>
            <a:r>
              <a:rPr lang="en-US" sz="2000" dirty="0">
                <a:solidFill>
                  <a:srgbClr val="FFFF00"/>
                </a:solidFill>
                <a:latin typeface="Arial" pitchFamily="34" charset="0"/>
                <a:cs typeface="Arial" pitchFamily="34" charset="0"/>
              </a:rPr>
              <a:t> is safe to use if breast-feeding.</a:t>
            </a:r>
          </a:p>
          <a:p>
            <a:r>
              <a:rPr lang="en-US" sz="2000" dirty="0">
                <a:latin typeface="Arial" pitchFamily="34" charset="0"/>
                <a:cs typeface="Arial" pitchFamily="34" charset="0"/>
              </a:rPr>
              <a:t> </a:t>
            </a:r>
          </a:p>
          <a:p>
            <a:pPr algn="l"/>
            <a:r>
              <a:rPr lang="en-US" sz="2000" dirty="0">
                <a:latin typeface="Arial" pitchFamily="34" charset="0"/>
                <a:cs typeface="Arial" pitchFamily="34" charset="0"/>
              </a:rPr>
              <a:t>**Assessment of the function of organs affected by iron overload (heart, liver, and endocrine system) should be carried out regularly throughout medical follow-up. </a:t>
            </a:r>
            <a:r>
              <a:rPr lang="en-US" sz="1600" dirty="0">
                <a:latin typeface="Arial" pitchFamily="34" charset="0"/>
                <a:cs typeface="Arial" pitchFamily="34" charset="0"/>
              </a:rPr>
              <a:t>Assessment includes evaluation of cardiac status, liver function tests, thyroid and parathyroid function tests, and glucose testing</a:t>
            </a:r>
            <a:r>
              <a:rPr lang="en-US" sz="2000" dirty="0"/>
              <a:t>.</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6354762"/>
          </a:xfrm>
        </p:spPr>
        <p:txBody>
          <a:bodyPr>
            <a:normAutofit/>
          </a:bodyPr>
          <a:lstStyle/>
          <a:p>
            <a:pPr algn="l"/>
            <a:r>
              <a:rPr lang="en-US" sz="2000" dirty="0">
                <a:solidFill>
                  <a:schemeClr val="tx1"/>
                </a:solidFill>
                <a:latin typeface="Arial" pitchFamily="34" charset="0"/>
                <a:cs typeface="Arial" pitchFamily="34" charset="0"/>
              </a:rPr>
              <a:t>**Bone problems with </a:t>
            </a:r>
            <a:r>
              <a:rPr lang="en-US" sz="2000" dirty="0" err="1">
                <a:solidFill>
                  <a:schemeClr val="tx1"/>
                </a:solidFill>
                <a:latin typeface="Arial" pitchFamily="34" charset="0"/>
                <a:cs typeface="Arial" pitchFamily="34" charset="0"/>
              </a:rPr>
              <a:t>osteopenia</a:t>
            </a:r>
            <a:r>
              <a:rPr lang="en-US" sz="2000" dirty="0">
                <a:solidFill>
                  <a:schemeClr val="tx1"/>
                </a:solidFill>
                <a:latin typeface="Arial" pitchFamily="34" charset="0"/>
                <a:cs typeface="Arial" pitchFamily="34" charset="0"/>
              </a:rPr>
              <a:t> and osteoporosis often occur in transfusion-dependent </a:t>
            </a:r>
            <a:r>
              <a:rPr lang="en-US" sz="2000" dirty="0" err="1">
                <a:solidFill>
                  <a:schemeClr val="tx1"/>
                </a:solidFill>
                <a:latin typeface="Arial" pitchFamily="34" charset="0"/>
                <a:cs typeface="Arial" pitchFamily="34" charset="0"/>
              </a:rPr>
              <a:t>thalassemics</a:t>
            </a:r>
            <a:r>
              <a:rPr lang="en-US" sz="2000" dirty="0">
                <a:solidFill>
                  <a:schemeClr val="tx1"/>
                </a:solidFill>
                <a:latin typeface="Arial" pitchFamily="34" charset="0"/>
                <a:cs typeface="Arial" pitchFamily="34" charset="0"/>
              </a:rPr>
              <a:t>, and these can worsen during pregnancy. Vitamin D and calcium supplements are advisable if bone density is reduced, but </a:t>
            </a:r>
            <a:r>
              <a:rPr lang="en-US" sz="2000" dirty="0" err="1">
                <a:solidFill>
                  <a:schemeClr val="tx1"/>
                </a:solidFill>
                <a:latin typeface="Arial" pitchFamily="34" charset="0"/>
                <a:cs typeface="Arial" pitchFamily="34" charset="0"/>
              </a:rPr>
              <a:t>bisphosphonates</a:t>
            </a:r>
            <a:r>
              <a:rPr lang="en-US" sz="2000" dirty="0">
                <a:solidFill>
                  <a:schemeClr val="tx1"/>
                </a:solidFill>
                <a:latin typeface="Arial" pitchFamily="34" charset="0"/>
                <a:cs typeface="Arial" pitchFamily="34" charset="0"/>
              </a:rPr>
              <a:t> should be discontinued. </a:t>
            </a:r>
            <a:br>
              <a:rPr lang="en-US" sz="2000" dirty="0">
                <a:solidFill>
                  <a:schemeClr val="tx1"/>
                </a:solidFill>
                <a:latin typeface="Arial" pitchFamily="34" charset="0"/>
                <a:cs typeface="Arial" pitchFamily="34" charset="0"/>
              </a:rPr>
            </a:br>
            <a:br>
              <a:rPr lang="en-US" sz="2000" dirty="0">
                <a:solidFill>
                  <a:schemeClr val="tx1"/>
                </a:solidFill>
                <a:latin typeface="Arial" pitchFamily="34" charset="0"/>
                <a:cs typeface="Arial" pitchFamily="34" charset="0"/>
              </a:rPr>
            </a:br>
            <a:r>
              <a:rPr lang="en-US" sz="2000" dirty="0">
                <a:solidFill>
                  <a:schemeClr val="tx1"/>
                </a:solidFill>
                <a:latin typeface="Arial" pitchFamily="34" charset="0"/>
                <a:cs typeface="Arial" pitchFamily="34" charset="0"/>
              </a:rPr>
              <a:t>**Transfusion requirements tend to increase in pregnancy.</a:t>
            </a:r>
            <a:br>
              <a:rPr lang="en-US" sz="2000" dirty="0">
                <a:solidFill>
                  <a:schemeClr val="tx1"/>
                </a:solidFill>
                <a:latin typeface="Arial" pitchFamily="34" charset="0"/>
                <a:cs typeface="Arial" pitchFamily="34" charset="0"/>
              </a:rPr>
            </a:br>
            <a:br>
              <a:rPr lang="en-US" sz="2000" dirty="0">
                <a:solidFill>
                  <a:schemeClr val="tx1"/>
                </a:solidFill>
                <a:latin typeface="Arial" pitchFamily="34" charset="0"/>
                <a:cs typeface="Arial" pitchFamily="34" charset="0"/>
              </a:rPr>
            </a:br>
            <a:r>
              <a:rPr lang="en-US" sz="2000" b="1" dirty="0">
                <a:solidFill>
                  <a:srgbClr val="FFFF00"/>
                </a:solidFill>
                <a:latin typeface="Arial" pitchFamily="34" charset="0"/>
                <a:cs typeface="Arial" pitchFamily="34" charset="0"/>
              </a:rPr>
              <a:t>Labor and Delivery and Postpartum</a:t>
            </a:r>
            <a:br>
              <a:rPr lang="en-US" sz="2000" b="1" dirty="0">
                <a:solidFill>
                  <a:schemeClr val="tx1"/>
                </a:solidFill>
                <a:latin typeface="Arial" pitchFamily="34" charset="0"/>
                <a:cs typeface="Arial" pitchFamily="34" charset="0"/>
              </a:rPr>
            </a:br>
            <a:br>
              <a:rPr lang="en-US" sz="2000" b="1" dirty="0">
                <a:solidFill>
                  <a:schemeClr val="tx1"/>
                </a:solidFill>
              </a:rPr>
            </a:br>
            <a:r>
              <a:rPr lang="en-US" sz="2000" dirty="0">
                <a:solidFill>
                  <a:schemeClr val="tx1"/>
                </a:solidFill>
              </a:rPr>
              <a:t>There are no specific management recommendations.</a:t>
            </a:r>
            <a:br>
              <a:rPr lang="en-US" sz="2000" dirty="0">
                <a:solidFill>
                  <a:schemeClr val="tx1"/>
                </a:solidFill>
              </a:rPr>
            </a:br>
            <a:endParaRPr lang="en-US" sz="2000" dirty="0">
              <a:solidFill>
                <a:schemeClr val="tx1"/>
              </a:solidFill>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33718"/>
            <a:ext cx="9144000" cy="6370975"/>
          </a:xfrm>
          <a:prstGeom prst="rect">
            <a:avLst/>
          </a:prstGeom>
          <a:noFill/>
        </p:spPr>
        <p:txBody>
          <a:bodyPr wrap="square" rtlCol="1">
            <a:spAutoFit/>
          </a:bodyPr>
          <a:lstStyle/>
          <a:p>
            <a:pPr algn="l" rtl="0"/>
            <a:endParaRPr lang="en-US" dirty="0"/>
          </a:p>
          <a:p>
            <a:pPr algn="l" rtl="0"/>
            <a:endParaRPr lang="en-US" dirty="0"/>
          </a:p>
          <a:p>
            <a:pPr algn="ctr" rtl="0"/>
            <a:r>
              <a:rPr lang="en-US" sz="2800" b="1" dirty="0">
                <a:solidFill>
                  <a:srgbClr val="0070C0"/>
                </a:solidFill>
                <a:latin typeface="Arial" pitchFamily="34" charset="0"/>
                <a:cs typeface="Arial" pitchFamily="34" charset="0"/>
              </a:rPr>
              <a:t>Physiological changes</a:t>
            </a:r>
          </a:p>
          <a:p>
            <a:pPr algn="l" rtl="0"/>
            <a:endParaRPr lang="en-US" sz="2000" b="1" dirty="0">
              <a:latin typeface="Arial" pitchFamily="34" charset="0"/>
              <a:cs typeface="Arial" pitchFamily="34" charset="0"/>
            </a:endParaRPr>
          </a:p>
          <a:p>
            <a:pPr algn="l" rtl="0"/>
            <a:r>
              <a:rPr lang="en-US" dirty="0">
                <a:latin typeface="Arial" pitchFamily="34" charset="0"/>
                <a:cs typeface="Arial" pitchFamily="34" charset="0"/>
              </a:rPr>
              <a:t>▪ Plasma volume increases by 50%.</a:t>
            </a:r>
          </a:p>
          <a:p>
            <a:pPr algn="l" rtl="0"/>
            <a:r>
              <a:rPr lang="en-US" dirty="0">
                <a:latin typeface="Arial" pitchFamily="34" charset="0"/>
                <a:cs typeface="Arial" pitchFamily="34" charset="0"/>
              </a:rPr>
              <a:t>▪ Red cell mass increases by up to 25%.</a:t>
            </a:r>
          </a:p>
          <a:p>
            <a:pPr algn="l" rtl="0"/>
            <a:r>
              <a:rPr lang="en-US" dirty="0">
                <a:latin typeface="Arial" pitchFamily="34" charset="0"/>
                <a:cs typeface="Arial" pitchFamily="34" charset="0"/>
              </a:rPr>
              <a:t>▪ There is a consequent fall in </a:t>
            </a:r>
            <a:r>
              <a:rPr lang="en-US" dirty="0" err="1">
                <a:latin typeface="Arial" pitchFamily="34" charset="0"/>
                <a:cs typeface="Arial" pitchFamily="34" charset="0"/>
              </a:rPr>
              <a:t>Hb</a:t>
            </a:r>
            <a:r>
              <a:rPr lang="en-US" dirty="0">
                <a:latin typeface="Arial" pitchFamily="34" charset="0"/>
                <a:cs typeface="Arial" pitchFamily="34" charset="0"/>
              </a:rPr>
              <a:t> concentration, </a:t>
            </a:r>
            <a:r>
              <a:rPr lang="en-US" dirty="0" err="1">
                <a:latin typeface="Arial" pitchFamily="34" charset="0"/>
                <a:cs typeface="Arial" pitchFamily="34" charset="0"/>
              </a:rPr>
              <a:t>hematocrit</a:t>
            </a:r>
            <a:r>
              <a:rPr lang="en-US" dirty="0">
                <a:latin typeface="Arial" pitchFamily="34" charset="0"/>
                <a:cs typeface="Arial" pitchFamily="34" charset="0"/>
              </a:rPr>
              <a:t> and red cell count because</a:t>
            </a:r>
          </a:p>
          <a:p>
            <a:pPr algn="l" rtl="0"/>
            <a:r>
              <a:rPr lang="en-US" dirty="0">
                <a:latin typeface="Arial" pitchFamily="34" charset="0"/>
                <a:cs typeface="Arial" pitchFamily="34" charset="0"/>
              </a:rPr>
              <a:t>   of </a:t>
            </a:r>
            <a:r>
              <a:rPr lang="en-US" dirty="0" err="1">
                <a:latin typeface="Arial" pitchFamily="34" charset="0"/>
                <a:cs typeface="Arial" pitchFamily="34" charset="0"/>
              </a:rPr>
              <a:t>hemodilution</a:t>
            </a:r>
            <a:r>
              <a:rPr lang="en-US" dirty="0">
                <a:latin typeface="Arial" pitchFamily="34" charset="0"/>
                <a:cs typeface="Arial" pitchFamily="34" charset="0"/>
              </a:rPr>
              <a:t>.</a:t>
            </a:r>
          </a:p>
          <a:p>
            <a:pPr algn="l" rtl="0"/>
            <a:r>
              <a:rPr lang="en-US" dirty="0">
                <a:latin typeface="Arial" pitchFamily="34" charset="0"/>
                <a:cs typeface="Arial" pitchFamily="34" charset="0"/>
              </a:rPr>
              <a:t>▪ Mean cell volume (MCV) increases secondary to erythropoiesis.</a:t>
            </a:r>
          </a:p>
          <a:p>
            <a:pPr algn="l" rtl="0"/>
            <a:r>
              <a:rPr lang="en-US" dirty="0">
                <a:latin typeface="Arial" pitchFamily="34" charset="0"/>
                <a:cs typeface="Arial" pitchFamily="34" charset="0"/>
              </a:rPr>
              <a:t>▪ Mean cell </a:t>
            </a:r>
            <a:r>
              <a:rPr lang="en-US" dirty="0" err="1">
                <a:latin typeface="Arial" pitchFamily="34" charset="0"/>
                <a:cs typeface="Arial" pitchFamily="34" charset="0"/>
              </a:rPr>
              <a:t>Hb</a:t>
            </a:r>
            <a:r>
              <a:rPr lang="en-US" dirty="0">
                <a:latin typeface="Arial" pitchFamily="34" charset="0"/>
                <a:cs typeface="Arial" pitchFamily="34" charset="0"/>
              </a:rPr>
              <a:t> concentration (MCHC) remains stable.</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 Serum iron and </a:t>
            </a:r>
            <a:r>
              <a:rPr lang="en-US" dirty="0" err="1">
                <a:latin typeface="Arial" pitchFamily="34" charset="0"/>
                <a:cs typeface="Arial" pitchFamily="34" charset="0"/>
              </a:rPr>
              <a:t>ferritin</a:t>
            </a:r>
            <a:r>
              <a:rPr lang="en-US" dirty="0">
                <a:latin typeface="Arial" pitchFamily="34" charset="0"/>
                <a:cs typeface="Arial" pitchFamily="34" charset="0"/>
              </a:rPr>
              <a:t> concentration decreases </a:t>
            </a:r>
            <a:r>
              <a:rPr lang="en-US" sz="1400" dirty="0">
                <a:latin typeface="Arial" pitchFamily="34" charset="0"/>
                <a:cs typeface="Arial" pitchFamily="34" charset="0"/>
              </a:rPr>
              <a:t>secondary to increased utilization.</a:t>
            </a:r>
          </a:p>
          <a:p>
            <a:pPr algn="l" rtl="0"/>
            <a:r>
              <a:rPr lang="en-US" dirty="0">
                <a:latin typeface="Arial" pitchFamily="34" charset="0"/>
                <a:cs typeface="Arial" pitchFamily="34" charset="0"/>
              </a:rPr>
              <a:t>▪ Total iron binding capacity increases.</a:t>
            </a:r>
          </a:p>
          <a:p>
            <a:pPr algn="l" rtl="0"/>
            <a:r>
              <a:rPr lang="en-US" dirty="0">
                <a:latin typeface="Arial" pitchFamily="34" charset="0"/>
                <a:cs typeface="Arial" pitchFamily="34" charset="0"/>
              </a:rPr>
              <a:t>▪ </a:t>
            </a:r>
            <a:r>
              <a:rPr lang="en-US" dirty="0">
                <a:solidFill>
                  <a:srgbClr val="FF0000"/>
                </a:solidFill>
                <a:latin typeface="Arial" pitchFamily="34" charset="0"/>
                <a:cs typeface="Arial" pitchFamily="34" charset="0"/>
              </a:rPr>
              <a:t>Iron requirements </a:t>
            </a:r>
            <a:r>
              <a:rPr lang="en-US" dirty="0">
                <a:latin typeface="Arial" pitchFamily="34" charset="0"/>
                <a:cs typeface="Arial" pitchFamily="34" charset="0"/>
              </a:rPr>
              <a:t>increase(due to expanding red cell mass and fetal requirements )</a:t>
            </a:r>
          </a:p>
          <a:p>
            <a:pPr algn="l" rtl="0"/>
            <a:r>
              <a:rPr lang="en-US" dirty="0">
                <a:latin typeface="Arial" pitchFamily="34" charset="0"/>
                <a:cs typeface="Arial" pitchFamily="34" charset="0"/>
              </a:rPr>
              <a:t>   from 2.5 mg/day in the first trimester to 6.6 mg/day in the third trimester (700-1400mg</a:t>
            </a:r>
          </a:p>
          <a:p>
            <a:pPr algn="l" rtl="0"/>
            <a:r>
              <a:rPr lang="en-US" dirty="0">
                <a:latin typeface="Arial" pitchFamily="34" charset="0"/>
                <a:cs typeface="Arial" pitchFamily="34" charset="0"/>
              </a:rPr>
              <a:t>    total pregnancy). Delivery results in the loss of approximately 250 mg.</a:t>
            </a:r>
          </a:p>
          <a:p>
            <a:pPr algn="l" rtl="0"/>
            <a:r>
              <a:rPr lang="en-US" dirty="0">
                <a:latin typeface="Arial" pitchFamily="34" charset="0"/>
                <a:cs typeface="Arial" pitchFamily="34" charset="0"/>
              </a:rPr>
              <a:t>▪ There is a moderate increase in iron absorption.</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 </a:t>
            </a:r>
            <a:r>
              <a:rPr lang="en-US" dirty="0" err="1">
                <a:latin typeface="Arial" pitchFamily="34" charset="0"/>
                <a:cs typeface="Arial" pitchFamily="34" charset="0"/>
              </a:rPr>
              <a:t>Folate</a:t>
            </a:r>
            <a:r>
              <a:rPr lang="en-US" dirty="0">
                <a:latin typeface="Arial" pitchFamily="34" charset="0"/>
                <a:cs typeface="Arial" pitchFamily="34" charset="0"/>
              </a:rPr>
              <a:t> requirements increase in pregnancy ( due to the fetus, placenta, uterus and </a:t>
            </a:r>
          </a:p>
          <a:p>
            <a:pPr algn="l" rtl="0"/>
            <a:r>
              <a:rPr lang="en-US" dirty="0">
                <a:latin typeface="Arial" pitchFamily="34" charset="0"/>
                <a:cs typeface="Arial" pitchFamily="34" charset="0"/>
              </a:rPr>
              <a:t>   expanded maternal red cell mass).</a:t>
            </a:r>
          </a:p>
          <a:p>
            <a:pPr algn="l" rtl="0"/>
            <a:r>
              <a:rPr lang="en-US" dirty="0">
                <a:latin typeface="Arial" pitchFamily="34" charset="0"/>
                <a:cs typeface="Arial" pitchFamily="34" charset="0"/>
              </a:rPr>
              <a:t>▪ There is no major effect on B12 stores, although levels decrease (preferential active </a:t>
            </a:r>
          </a:p>
          <a:p>
            <a:pPr algn="l" rtl="0"/>
            <a:r>
              <a:rPr lang="en-US" dirty="0">
                <a:latin typeface="Arial" pitchFamily="34" charset="0"/>
                <a:cs typeface="Arial" pitchFamily="34" charset="0"/>
              </a:rPr>
              <a:t>   transport to the fetus).</a:t>
            </a:r>
            <a:endParaRPr lang="ar-JO" dirty="0">
              <a:latin typeface="Arial" pitchFamily="34" charset="0"/>
              <a:cs typeface="Arial" pitchFamily="34" charset="0"/>
            </a:endParaRPr>
          </a:p>
        </p:txBody>
      </p:sp>
    </p:spTree>
    <p:extLst>
      <p:ext uri="{BB962C8B-B14F-4D97-AF65-F5344CB8AC3E}">
        <p14:creationId xmlns:p14="http://schemas.microsoft.com/office/powerpoint/2010/main" val="2831572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Blood_volume_in_pregnancy.gif"/>
          <p:cNvPicPr>
            <a:picLocks noChangeAspect="1"/>
          </p:cNvPicPr>
          <p:nvPr/>
        </p:nvPicPr>
        <p:blipFill>
          <a:blip r:embed="rId3" cstate="print"/>
          <a:stretch>
            <a:fillRect/>
          </a:stretch>
        </p:blipFill>
        <p:spPr>
          <a:xfrm>
            <a:off x="457200" y="609600"/>
            <a:ext cx="7848600" cy="5714999"/>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5447645"/>
          </a:xfrm>
          <a:prstGeom prst="rect">
            <a:avLst/>
          </a:prstGeom>
          <a:noFill/>
        </p:spPr>
        <p:txBody>
          <a:bodyPr wrap="square" rtlCol="1">
            <a:spAutoFit/>
          </a:bodyPr>
          <a:lstStyle/>
          <a:p>
            <a:pPr algn="l" rtl="0"/>
            <a:endParaRPr lang="en-US" dirty="0"/>
          </a:p>
          <a:p>
            <a:pPr algn="l" rtl="0"/>
            <a:endParaRPr lang="en-US" dirty="0"/>
          </a:p>
          <a:p>
            <a:pPr algn="l" rtl="0"/>
            <a:endParaRPr lang="en-US" dirty="0"/>
          </a:p>
          <a:p>
            <a:pPr algn="l" rtl="0"/>
            <a:r>
              <a:rPr lang="en-US" sz="2800" b="1" dirty="0">
                <a:solidFill>
                  <a:srgbClr val="0070C0"/>
                </a:solidFill>
                <a:latin typeface="Arial" pitchFamily="34" charset="0"/>
                <a:cs typeface="Arial" pitchFamily="34" charset="0"/>
              </a:rPr>
              <a:t>Severe chronic anemia is associated with :</a:t>
            </a:r>
          </a:p>
          <a:p>
            <a:pPr algn="l" rtl="0"/>
            <a:endParaRPr lang="en-US" sz="2000" b="1" dirty="0">
              <a:latin typeface="Arial" pitchFamily="34" charset="0"/>
              <a:cs typeface="Arial" pitchFamily="34" charset="0"/>
            </a:endParaRPr>
          </a:p>
          <a:p>
            <a:pPr algn="l" rtl="0"/>
            <a:r>
              <a:rPr lang="en-US" sz="2400" b="1" dirty="0">
                <a:solidFill>
                  <a:srgbClr val="FF0000"/>
                </a:solidFill>
                <a:latin typeface="Arial" pitchFamily="34" charset="0"/>
                <a:cs typeface="Arial" pitchFamily="34" charset="0"/>
              </a:rPr>
              <a:t>Fetal</a:t>
            </a:r>
          </a:p>
          <a:p>
            <a:pPr algn="l" rtl="0"/>
            <a:r>
              <a:rPr lang="en-US" dirty="0">
                <a:latin typeface="Arial" pitchFamily="34" charset="0"/>
                <a:cs typeface="Arial" pitchFamily="34" charset="0"/>
              </a:rPr>
              <a:t>1-Increased risk of preterm delivery.</a:t>
            </a:r>
          </a:p>
          <a:p>
            <a:pPr algn="l" rtl="0"/>
            <a:r>
              <a:rPr lang="en-US" dirty="0">
                <a:latin typeface="Arial" pitchFamily="34" charset="0"/>
                <a:cs typeface="Arial" pitchFamily="34" charset="0"/>
              </a:rPr>
              <a:t>2-Fetal growth restriction(</a:t>
            </a:r>
            <a:r>
              <a:rPr lang="en-US" sz="1600" dirty="0">
                <a:latin typeface="Arial" pitchFamily="34" charset="0"/>
                <a:cs typeface="Arial" pitchFamily="34" charset="0"/>
              </a:rPr>
              <a:t>FGR)</a:t>
            </a:r>
            <a:r>
              <a:rPr lang="en-US" dirty="0">
                <a:latin typeface="Arial" pitchFamily="34" charset="0"/>
                <a:cs typeface="Arial" pitchFamily="34" charset="0"/>
              </a:rPr>
              <a:t> and low birth weight.</a:t>
            </a:r>
          </a:p>
          <a:p>
            <a:pPr algn="l" rtl="0"/>
            <a:r>
              <a:rPr lang="en-US" dirty="0">
                <a:latin typeface="Arial" pitchFamily="34" charset="0"/>
                <a:cs typeface="Arial" pitchFamily="34" charset="0"/>
              </a:rPr>
              <a:t>3-Intrauterine fetal death </a:t>
            </a:r>
            <a:r>
              <a:rPr lang="en-US" sz="1600" dirty="0">
                <a:latin typeface="Arial" pitchFamily="34" charset="0"/>
                <a:cs typeface="Arial" pitchFamily="34" charset="0"/>
              </a:rPr>
              <a:t>(IUFD).</a:t>
            </a:r>
          </a:p>
          <a:p>
            <a:pPr algn="l" rtl="0"/>
            <a:r>
              <a:rPr lang="en-US" dirty="0">
                <a:latin typeface="Arial" pitchFamily="34" charset="0"/>
                <a:cs typeface="Arial" pitchFamily="34" charset="0"/>
              </a:rPr>
              <a:t>4-Increased risk of spontaneous abortion.</a:t>
            </a:r>
          </a:p>
          <a:p>
            <a:pPr algn="l" rtl="0"/>
            <a:r>
              <a:rPr lang="en-US" dirty="0">
                <a:latin typeface="Arial" pitchFamily="34" charset="0"/>
                <a:cs typeface="Arial" pitchFamily="34" charset="0"/>
              </a:rPr>
              <a:t>5-Increased risk of perinatal mortality.</a:t>
            </a:r>
          </a:p>
          <a:p>
            <a:pPr algn="l" rtl="0"/>
            <a:endParaRPr lang="en-US" dirty="0">
              <a:latin typeface="Arial" pitchFamily="34" charset="0"/>
              <a:cs typeface="Arial" pitchFamily="34" charset="0"/>
            </a:endParaRPr>
          </a:p>
          <a:p>
            <a:pPr algn="l" rtl="0"/>
            <a:r>
              <a:rPr lang="en-US" sz="2400" b="1" dirty="0">
                <a:solidFill>
                  <a:srgbClr val="FF0000"/>
                </a:solidFill>
                <a:latin typeface="Arial" pitchFamily="34" charset="0"/>
                <a:cs typeface="Arial" pitchFamily="34" charset="0"/>
              </a:rPr>
              <a:t>Maternal</a:t>
            </a:r>
          </a:p>
          <a:p>
            <a:pPr algn="l" rtl="0"/>
            <a:r>
              <a:rPr lang="en-US" dirty="0">
                <a:latin typeface="Arial" pitchFamily="34" charset="0"/>
                <a:cs typeface="Arial" pitchFamily="34" charset="0"/>
              </a:rPr>
              <a:t>1-Increased risk of infection.</a:t>
            </a:r>
          </a:p>
          <a:p>
            <a:pPr algn="l" rtl="0"/>
            <a:r>
              <a:rPr lang="en-US" dirty="0">
                <a:latin typeface="Arial" pitchFamily="34" charset="0"/>
                <a:cs typeface="Arial" pitchFamily="34" charset="0"/>
              </a:rPr>
              <a:t>2-Poor tolerance to blood loss at time of delivery.</a:t>
            </a:r>
          </a:p>
          <a:p>
            <a:pPr algn="l" rtl="0"/>
            <a:r>
              <a:rPr lang="en-US" dirty="0">
                <a:latin typeface="Arial" pitchFamily="34" charset="0"/>
                <a:cs typeface="Arial" pitchFamily="34" charset="0"/>
              </a:rPr>
              <a:t>3-Cardiovascular stress. </a:t>
            </a:r>
          </a:p>
          <a:p>
            <a:pPr algn="l" rtl="0"/>
            <a:r>
              <a:rPr lang="en-US" dirty="0">
                <a:latin typeface="Arial" pitchFamily="34" charset="0"/>
                <a:cs typeface="Arial" pitchFamily="34" charset="0"/>
              </a:rPr>
              <a:t>4-Increased risk of postnatal depression.</a:t>
            </a:r>
          </a:p>
          <a:p>
            <a:pPr algn="l" rtl="0"/>
            <a:r>
              <a:rPr lang="en-US" dirty="0">
                <a:latin typeface="Arial" pitchFamily="34" charset="0"/>
                <a:cs typeface="Arial" pitchFamily="34" charset="0"/>
              </a:rPr>
              <a:t>5-Increased risk of maternal mortality.</a:t>
            </a:r>
          </a:p>
        </p:txBody>
      </p:sp>
    </p:spTree>
    <p:extLst>
      <p:ext uri="{BB962C8B-B14F-4D97-AF65-F5344CB8AC3E}">
        <p14:creationId xmlns:p14="http://schemas.microsoft.com/office/powerpoint/2010/main" val="2861579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4832092"/>
          </a:xfrm>
          <a:prstGeom prst="rect">
            <a:avLst/>
          </a:prstGeom>
          <a:noFill/>
        </p:spPr>
        <p:txBody>
          <a:bodyPr wrap="square" rtlCol="1">
            <a:spAutoFit/>
          </a:bodyPr>
          <a:lstStyle/>
          <a:p>
            <a:pPr algn="l" rtl="0"/>
            <a:endParaRPr lang="en-US" dirty="0"/>
          </a:p>
          <a:p>
            <a:pPr algn="l" rtl="0"/>
            <a:endParaRPr lang="en-US" dirty="0"/>
          </a:p>
          <a:p>
            <a:pPr algn="l" rtl="0"/>
            <a:endParaRPr lang="en-US" dirty="0"/>
          </a:p>
          <a:p>
            <a:pPr algn="l" rtl="0"/>
            <a:endParaRPr lang="en-US" dirty="0"/>
          </a:p>
          <a:p>
            <a:pPr algn="l" rtl="0"/>
            <a:endParaRPr lang="en-US" dirty="0"/>
          </a:p>
          <a:p>
            <a:pPr algn="ctr" rtl="0"/>
            <a:r>
              <a:rPr lang="en-US" sz="2800" b="1" dirty="0">
                <a:solidFill>
                  <a:srgbClr val="0070C0"/>
                </a:solidFill>
                <a:latin typeface="Arial" pitchFamily="34" charset="0"/>
                <a:cs typeface="Arial" pitchFamily="34" charset="0"/>
              </a:rPr>
              <a:t>Screening</a:t>
            </a:r>
          </a:p>
          <a:p>
            <a:pPr algn="l" rtl="0"/>
            <a:endParaRPr lang="en-US" sz="2800" b="1" dirty="0">
              <a:latin typeface="Arial" pitchFamily="34" charset="0"/>
              <a:cs typeface="Arial" pitchFamily="34" charset="0"/>
            </a:endParaRPr>
          </a:p>
          <a:p>
            <a:pPr algn="l" rtl="0"/>
            <a:r>
              <a:rPr lang="en-US" b="1" dirty="0">
                <a:solidFill>
                  <a:srgbClr val="FF0000"/>
                </a:solidFill>
                <a:latin typeface="Arial" pitchFamily="34" charset="0"/>
                <a:cs typeface="Arial" pitchFamily="34" charset="0"/>
              </a:rPr>
              <a:t>All pregnant women </a:t>
            </a:r>
            <a:r>
              <a:rPr lang="en-US" dirty="0">
                <a:latin typeface="Arial" pitchFamily="34" charset="0"/>
                <a:cs typeface="Arial" pitchFamily="34" charset="0"/>
              </a:rPr>
              <a:t>should be offered screening for anemia, by estimating the </a:t>
            </a:r>
            <a:r>
              <a:rPr lang="en-US" b="1" dirty="0" err="1">
                <a:latin typeface="Arial" pitchFamily="34" charset="0"/>
                <a:cs typeface="Arial" pitchFamily="34" charset="0"/>
              </a:rPr>
              <a:t>Hb</a:t>
            </a:r>
            <a:r>
              <a:rPr lang="en-US" dirty="0">
                <a:latin typeface="Arial" pitchFamily="34" charset="0"/>
                <a:cs typeface="Arial" pitchFamily="34" charset="0"/>
              </a:rPr>
              <a:t> </a:t>
            </a:r>
            <a:r>
              <a:rPr lang="en-US" b="1" dirty="0">
                <a:latin typeface="Arial" pitchFamily="34" charset="0"/>
                <a:cs typeface="Arial" pitchFamily="34" charset="0"/>
              </a:rPr>
              <a:t>concentration</a:t>
            </a:r>
            <a:r>
              <a:rPr lang="en-US" dirty="0">
                <a:latin typeface="Arial" pitchFamily="34" charset="0"/>
                <a:cs typeface="Arial" pitchFamily="34" charset="0"/>
              </a:rPr>
              <a:t> by means of a full blood count (CBC) :</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 </a:t>
            </a:r>
            <a:r>
              <a:rPr lang="en-US" u="sng" dirty="0">
                <a:latin typeface="Arial" pitchFamily="34" charset="0"/>
                <a:cs typeface="Arial" pitchFamily="34" charset="0"/>
              </a:rPr>
              <a:t>In first trimester (or at booking</a:t>
            </a:r>
            <a:r>
              <a:rPr lang="en-US" dirty="0">
                <a:latin typeface="Arial" pitchFamily="34" charset="0"/>
                <a:cs typeface="Arial" pitchFamily="34" charset="0"/>
              </a:rPr>
              <a:t>)</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 </a:t>
            </a:r>
            <a:r>
              <a:rPr lang="en-US" u="sng" dirty="0">
                <a:latin typeface="Arial" pitchFamily="34" charset="0"/>
                <a:cs typeface="Arial" pitchFamily="34" charset="0"/>
              </a:rPr>
              <a:t>With the next screening bloods (usually performed between 28-32 weeks)</a:t>
            </a:r>
          </a:p>
          <a:p>
            <a:pPr algn="l" rtl="0"/>
            <a:endParaRPr lang="en-US" u="sng" dirty="0">
              <a:latin typeface="Arial" pitchFamily="34" charset="0"/>
              <a:cs typeface="Arial" pitchFamily="34" charset="0"/>
            </a:endParaRPr>
          </a:p>
          <a:p>
            <a:pPr algn="l" rtl="0"/>
            <a:r>
              <a:rPr lang="en-US" dirty="0">
                <a:latin typeface="Arial" pitchFamily="34" charset="0"/>
                <a:cs typeface="Arial" pitchFamily="34" charset="0"/>
              </a:rPr>
              <a:t>● </a:t>
            </a:r>
            <a:r>
              <a:rPr lang="en-US" u="sng" dirty="0">
                <a:latin typeface="Arial" pitchFamily="34" charset="0"/>
                <a:cs typeface="Arial" pitchFamily="34" charset="0"/>
              </a:rPr>
              <a:t>And at 36 weeks gestation.</a:t>
            </a:r>
          </a:p>
          <a:p>
            <a:pPr algn="l" rtl="0"/>
            <a:endParaRPr lang="ar-JO" dirty="0"/>
          </a:p>
        </p:txBody>
      </p:sp>
    </p:spTree>
    <p:extLst>
      <p:ext uri="{BB962C8B-B14F-4D97-AF65-F5344CB8AC3E}">
        <p14:creationId xmlns:p14="http://schemas.microsoft.com/office/powerpoint/2010/main" val="18065861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340197"/>
          </a:xfrm>
          <a:prstGeom prst="rect">
            <a:avLst/>
          </a:prstGeom>
          <a:noFill/>
        </p:spPr>
        <p:txBody>
          <a:bodyPr wrap="square" rtlCol="1">
            <a:spAutoFit/>
          </a:bodyPr>
          <a:lstStyle/>
          <a:p>
            <a:pPr algn="ctr" rtl="0"/>
            <a:endParaRPr lang="en-US" dirty="0"/>
          </a:p>
          <a:p>
            <a:pPr algn="ctr" rtl="0"/>
            <a:endParaRPr lang="en-US" dirty="0"/>
          </a:p>
          <a:p>
            <a:pPr algn="ctr" rtl="0"/>
            <a:r>
              <a:rPr lang="en-US" sz="2800" b="1" dirty="0">
                <a:solidFill>
                  <a:srgbClr val="0070C0"/>
                </a:solidFill>
                <a:latin typeface="Arial" pitchFamily="34" charset="0"/>
                <a:cs typeface="Arial" pitchFamily="34" charset="0"/>
              </a:rPr>
              <a:t>Iron deficiency anemia </a:t>
            </a:r>
            <a:r>
              <a:rPr lang="en-US" sz="2000" b="1" dirty="0">
                <a:solidFill>
                  <a:srgbClr val="0070C0"/>
                </a:solidFill>
                <a:latin typeface="Arial" pitchFamily="34" charset="0"/>
                <a:cs typeface="Arial" pitchFamily="34" charset="0"/>
              </a:rPr>
              <a:t>(IDA)</a:t>
            </a:r>
          </a:p>
          <a:p>
            <a:pPr algn="l" rtl="0"/>
            <a:r>
              <a:rPr lang="en-US" dirty="0">
                <a:latin typeface="Arial" pitchFamily="34" charset="0"/>
                <a:cs typeface="Arial" pitchFamily="34" charset="0"/>
              </a:rPr>
              <a:t>● </a:t>
            </a:r>
            <a:r>
              <a:rPr lang="en-US" sz="2000" b="1" u="sng" dirty="0">
                <a:solidFill>
                  <a:srgbClr val="FF0000"/>
                </a:solidFill>
                <a:latin typeface="Arial" pitchFamily="34" charset="0"/>
                <a:cs typeface="Arial" pitchFamily="34" charset="0"/>
              </a:rPr>
              <a:t>Diagnosis</a:t>
            </a:r>
            <a:r>
              <a:rPr lang="en-US" sz="2000" u="sng" dirty="0">
                <a:solidFill>
                  <a:srgbClr val="FF0000"/>
                </a:solidFill>
                <a:latin typeface="Arial" pitchFamily="34" charset="0"/>
                <a:cs typeface="Arial" pitchFamily="34" charset="0"/>
              </a:rPr>
              <a:t> :</a:t>
            </a:r>
          </a:p>
          <a:p>
            <a:pPr algn="l" rtl="0"/>
            <a:r>
              <a:rPr lang="en-US" dirty="0">
                <a:latin typeface="Arial" pitchFamily="34" charset="0"/>
                <a:cs typeface="Arial" pitchFamily="34" charset="0"/>
              </a:rPr>
              <a:t> ▪ IDA is classically described as microcytic , hypochromic anemia </a:t>
            </a:r>
          </a:p>
          <a:p>
            <a:pPr algn="l" rtl="0"/>
            <a:r>
              <a:rPr lang="en-US" dirty="0">
                <a:latin typeface="Arial" pitchFamily="34" charset="0"/>
                <a:cs typeface="Arial" pitchFamily="34" charset="0"/>
              </a:rPr>
              <a:t>    </a:t>
            </a:r>
            <a:r>
              <a:rPr lang="en-US" sz="1400" dirty="0">
                <a:latin typeface="Arial" pitchFamily="34" charset="0"/>
                <a:cs typeface="Arial" pitchFamily="34" charset="0"/>
              </a:rPr>
              <a:t>because of reduced MCV and MCHC. </a:t>
            </a:r>
            <a:r>
              <a:rPr lang="en-US" dirty="0">
                <a:latin typeface="Arial" pitchFamily="34" charset="0"/>
                <a:cs typeface="Arial" pitchFamily="34" charset="0"/>
              </a:rPr>
              <a:t>But the diagnosis should still be confirmed.</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 ▪ The diagnostic test for iron deficiency is a </a:t>
            </a:r>
            <a:r>
              <a:rPr lang="en-US" b="1" dirty="0">
                <a:solidFill>
                  <a:srgbClr val="FF0000"/>
                </a:solidFill>
                <a:latin typeface="Arial" pitchFamily="34" charset="0"/>
                <a:cs typeface="Arial" pitchFamily="34" charset="0"/>
              </a:rPr>
              <a:t>serum ferritin concentration</a:t>
            </a:r>
            <a:r>
              <a:rPr lang="en-US" dirty="0">
                <a:latin typeface="Arial" pitchFamily="34" charset="0"/>
                <a:cs typeface="Arial" pitchFamily="34" charset="0"/>
              </a:rPr>
              <a:t>. </a:t>
            </a:r>
            <a:r>
              <a:rPr lang="en-US" sz="1400" dirty="0">
                <a:latin typeface="Arial" pitchFamily="34" charset="0"/>
                <a:cs typeface="Arial" pitchFamily="34" charset="0"/>
              </a:rPr>
              <a:t>This is not</a:t>
            </a:r>
          </a:p>
          <a:p>
            <a:pPr algn="l" rtl="0"/>
            <a:r>
              <a:rPr lang="en-US" sz="1400" dirty="0">
                <a:latin typeface="Arial" pitchFamily="34" charset="0"/>
                <a:cs typeface="Arial" pitchFamily="34" charset="0"/>
              </a:rPr>
              <a:t>    affected by recent ingestion of iron,</a:t>
            </a:r>
            <a:r>
              <a:rPr lang="en-US" dirty="0">
                <a:latin typeface="Arial" pitchFamily="34" charset="0"/>
                <a:cs typeface="Arial" pitchFamily="34" charset="0"/>
              </a:rPr>
              <a:t> and a concentration of </a:t>
            </a:r>
            <a:r>
              <a:rPr lang="en-US" b="1" u="sng" dirty="0">
                <a:solidFill>
                  <a:srgbClr val="FF0000"/>
                </a:solidFill>
                <a:latin typeface="Arial" pitchFamily="34" charset="0"/>
                <a:cs typeface="Arial" pitchFamily="34" charset="0"/>
              </a:rPr>
              <a:t>&lt; 12 mcg/L </a:t>
            </a:r>
            <a:r>
              <a:rPr lang="en-US" dirty="0">
                <a:latin typeface="Arial" pitchFamily="34" charset="0"/>
                <a:cs typeface="Arial" pitchFamily="34" charset="0"/>
              </a:rPr>
              <a:t>is diagnostic. </a:t>
            </a:r>
            <a:r>
              <a:rPr lang="en-US" sz="1400" dirty="0">
                <a:latin typeface="Arial" pitchFamily="34" charset="0"/>
                <a:cs typeface="Arial" pitchFamily="34" charset="0"/>
              </a:rPr>
              <a:t>(the</a:t>
            </a:r>
          </a:p>
          <a:p>
            <a:pPr algn="l" rtl="0"/>
            <a:r>
              <a:rPr lang="en-US" sz="1400" dirty="0">
                <a:latin typeface="Arial" pitchFamily="34" charset="0"/>
                <a:cs typeface="Arial" pitchFamily="34" charset="0"/>
              </a:rPr>
              <a:t>     greatest sensitivity and specificity </a:t>
            </a:r>
          </a:p>
          <a:p>
            <a:pPr algn="l" rtl="0"/>
            <a:endParaRPr lang="en-US" dirty="0">
              <a:latin typeface="Arial" pitchFamily="34" charset="0"/>
              <a:cs typeface="Arial" pitchFamily="34" charset="0"/>
            </a:endParaRPr>
          </a:p>
          <a:p>
            <a:pPr algn="l" rtl="0"/>
            <a:r>
              <a:rPr lang="en-US" b="1" dirty="0">
                <a:latin typeface="Arial" pitchFamily="34" charset="0"/>
                <a:cs typeface="Arial" pitchFamily="34" charset="0"/>
              </a:rPr>
              <a:t>→</a:t>
            </a:r>
            <a:r>
              <a:rPr lang="en-US" dirty="0">
                <a:latin typeface="Arial" pitchFamily="34" charset="0"/>
                <a:cs typeface="Arial" pitchFamily="34" charset="0"/>
              </a:rPr>
              <a:t> Iron def. can be present in the absence of anemia </a:t>
            </a:r>
            <a:r>
              <a:rPr lang="en-US" sz="1400" dirty="0">
                <a:latin typeface="Arial" pitchFamily="34" charset="0"/>
                <a:cs typeface="Arial" pitchFamily="34" charset="0"/>
              </a:rPr>
              <a:t>( low </a:t>
            </a:r>
            <a:r>
              <a:rPr lang="en-US" sz="1400" dirty="0" err="1">
                <a:latin typeface="Arial" pitchFamily="34" charset="0"/>
                <a:cs typeface="Arial" pitchFamily="34" charset="0"/>
              </a:rPr>
              <a:t>Hb</a:t>
            </a:r>
            <a:r>
              <a:rPr lang="en-US" sz="1400" dirty="0">
                <a:latin typeface="Arial" pitchFamily="34" charset="0"/>
                <a:cs typeface="Arial" pitchFamily="34" charset="0"/>
              </a:rPr>
              <a:t> is a late event of iron</a:t>
            </a:r>
          </a:p>
          <a:p>
            <a:pPr algn="l" rtl="0"/>
            <a:r>
              <a:rPr lang="en-US" sz="1400" dirty="0">
                <a:latin typeface="Arial" pitchFamily="34" charset="0"/>
                <a:cs typeface="Arial" pitchFamily="34" charset="0"/>
              </a:rPr>
              <a:t>     deficiency ) </a:t>
            </a:r>
            <a:r>
              <a:rPr lang="en-US" dirty="0">
                <a:latin typeface="Arial" pitchFamily="34" charset="0"/>
                <a:cs typeface="Arial" pitchFamily="34" charset="0"/>
              </a:rPr>
              <a:t>and other parameters of the full blood count that usually give a clue to</a:t>
            </a:r>
          </a:p>
          <a:p>
            <a:pPr algn="l" rtl="0"/>
            <a:r>
              <a:rPr lang="en-US" dirty="0">
                <a:latin typeface="Arial" pitchFamily="34" charset="0"/>
                <a:cs typeface="Arial" pitchFamily="34" charset="0"/>
              </a:rPr>
              <a:t>     this ( reduced MCV,MCH and MCHC ) are not as accurate during pregnancy.</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 </a:t>
            </a:r>
            <a:r>
              <a:rPr lang="en-US" sz="2000" b="1" u="sng" dirty="0">
                <a:solidFill>
                  <a:srgbClr val="FF0000"/>
                </a:solidFill>
                <a:latin typeface="Arial" pitchFamily="34" charset="0"/>
                <a:cs typeface="Arial" pitchFamily="34" charset="0"/>
              </a:rPr>
              <a:t>Prevention</a:t>
            </a:r>
            <a:r>
              <a:rPr lang="en-US" sz="2000" u="sng" dirty="0">
                <a:solidFill>
                  <a:srgbClr val="FF0000"/>
                </a:solidFill>
                <a:latin typeface="Arial" pitchFamily="34" charset="0"/>
                <a:cs typeface="Arial" pitchFamily="34" charset="0"/>
              </a:rPr>
              <a:t> :</a:t>
            </a:r>
          </a:p>
          <a:p>
            <a:pPr algn="l" rtl="0"/>
            <a:r>
              <a:rPr lang="en-US" dirty="0">
                <a:latin typeface="Arial" pitchFamily="34" charset="0"/>
                <a:cs typeface="Arial" pitchFamily="34" charset="0"/>
              </a:rPr>
              <a:t> ▪ CDC  guidelines : Pregnant women should begin taking low dose (</a:t>
            </a:r>
            <a:r>
              <a:rPr lang="en-US" b="1" dirty="0">
                <a:solidFill>
                  <a:srgbClr val="FF0000"/>
                </a:solidFill>
                <a:latin typeface="Arial" pitchFamily="34" charset="0"/>
                <a:cs typeface="Arial" pitchFamily="34" charset="0"/>
              </a:rPr>
              <a:t>30 mg/day</a:t>
            </a:r>
            <a:r>
              <a:rPr lang="en-US" dirty="0">
                <a:latin typeface="Arial" pitchFamily="34" charset="0"/>
                <a:cs typeface="Arial" pitchFamily="34" charset="0"/>
              </a:rPr>
              <a:t>)</a:t>
            </a:r>
          </a:p>
          <a:p>
            <a:pPr algn="l" rtl="0"/>
            <a:r>
              <a:rPr lang="en-US" dirty="0">
                <a:latin typeface="Arial" pitchFamily="34" charset="0"/>
                <a:cs typeface="Arial" pitchFamily="34" charset="0"/>
              </a:rPr>
              <a:t>   elemental oral iron at the first prenatal visit as primary prevention of iron deficiency.</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 Education about the diet.</a:t>
            </a:r>
          </a:p>
          <a:p>
            <a:pPr algn="l" rtl="0"/>
            <a:endParaRPr lang="en-US" dirty="0"/>
          </a:p>
          <a:p>
            <a:pPr algn="l" rtl="0"/>
            <a:r>
              <a:rPr lang="en-US" dirty="0">
                <a:latin typeface="Arial" pitchFamily="34" charset="0"/>
                <a:cs typeface="Arial" pitchFamily="34" charset="0"/>
              </a:rPr>
              <a:t>▪ Treatment of hook worm infestations in non-industrialized countries.</a:t>
            </a:r>
            <a:endParaRPr lang="ar-JO" dirty="0"/>
          </a:p>
        </p:txBody>
      </p:sp>
    </p:spTree>
    <p:extLst>
      <p:ext uri="{BB962C8B-B14F-4D97-AF65-F5344CB8AC3E}">
        <p14:creationId xmlns:p14="http://schemas.microsoft.com/office/powerpoint/2010/main" val="11307491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4256</TotalTime>
  <Words>4325</Words>
  <Application>Microsoft Office PowerPoint</Application>
  <PresentationFormat>On-screen Show (4:3)</PresentationFormat>
  <Paragraphs>530</Paragraphs>
  <Slides>43</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43</vt:i4>
      </vt:variant>
    </vt:vector>
  </HeadingPairs>
  <TitlesOfParts>
    <vt:vector size="51" baseType="lpstr">
      <vt:lpstr>Arial</vt:lpstr>
      <vt:lpstr>Calibri</vt:lpstr>
      <vt:lpstr>Lucida Sans Unicode</vt:lpstr>
      <vt:lpstr>Times New Roman</vt:lpstr>
      <vt:lpstr>Verdana</vt:lpstr>
      <vt:lpstr>Wingdings 2</vt:lpstr>
      <vt:lpstr>Wingdings 3</vt:lpstr>
      <vt:lpstr>Concourse</vt:lpstr>
      <vt:lpstr>A 26-year-old G4P3 (All by vaginal deliveries at term) patient at 31 weeks of gestation. Her last delivery was 18 months ago and the delivery was complicated by post partum hemorrhage requiring 4 units of blood transfusion.  This pregnancy has been uncomplicated to date, with normal booking blood tests, normal 11-14 weeks ultrasound and normal anomaly scan.  She feels generally tired and attributes this to caring for her three children. She reports good fetal movements.</vt:lpstr>
      <vt:lpstr>PowerPoint Presentation</vt:lpstr>
      <vt:lpstr>Anemia with pregnancy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Conditions that require folate supplements:</vt:lpstr>
      <vt:lpstr>Vitamin B12 deficiency</vt:lpstr>
      <vt:lpstr>Diagnosis in pregnancy: if suspected, look for the etiology.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Thalassemia:</vt:lpstr>
      <vt:lpstr>α-thalassemia major            no α chain production,tetramers of fetal gamma chains (γ4), hemoglobin Barts. </vt:lpstr>
      <vt:lpstr>Diagnosis and Management Options:</vt:lpstr>
      <vt:lpstr>β-Thalassemia</vt:lpstr>
      <vt:lpstr>Diagnosis and Management Options:</vt:lpstr>
      <vt:lpstr>                      </vt:lpstr>
      <vt:lpstr>**Bone problems with osteopenia and osteoporosis often occur in transfusion-dependent thalassemics, and these can worsen during pregnancy. Vitamin D and calcium supplements are advisable if bone density is reduced, but bisphosphonates should be discontinued.   **Transfusion requirements tend to increase in pregnancy.  Labor and Delivery and Postpartum  There are no specific management recommendations.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ahlam Mahmou. Al-Kharabsheh</cp:lastModifiedBy>
  <cp:revision>173</cp:revision>
  <dcterms:created xsi:type="dcterms:W3CDTF">2015-06-28T20:53:09Z</dcterms:created>
  <dcterms:modified xsi:type="dcterms:W3CDTF">2025-02-04T09:05:37Z</dcterms:modified>
</cp:coreProperties>
</file>