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96" r:id="rId3"/>
    <p:sldMasterId id="2147483708" r:id="rId4"/>
    <p:sldMasterId id="2147483720" r:id="rId5"/>
    <p:sldMasterId id="2147483732" r:id="rId6"/>
  </p:sldMasterIdLst>
  <p:notesMasterIdLst>
    <p:notesMasterId r:id="rId26"/>
  </p:notesMasterIdLst>
  <p:sldIdLst>
    <p:sldId id="277" r:id="rId7"/>
    <p:sldId id="275" r:id="rId8"/>
    <p:sldId id="276" r:id="rId9"/>
    <p:sldId id="258" r:id="rId10"/>
    <p:sldId id="287" r:id="rId11"/>
    <p:sldId id="259" r:id="rId12"/>
    <p:sldId id="260" r:id="rId13"/>
    <p:sldId id="262" r:id="rId14"/>
    <p:sldId id="264" r:id="rId15"/>
    <p:sldId id="263" r:id="rId16"/>
    <p:sldId id="283" r:id="rId17"/>
    <p:sldId id="282" r:id="rId18"/>
    <p:sldId id="286" r:id="rId19"/>
    <p:sldId id="281" r:id="rId20"/>
    <p:sldId id="279" r:id="rId21"/>
    <p:sldId id="284" r:id="rId22"/>
    <p:sldId id="289" r:id="rId23"/>
    <p:sldId id="285" r:id="rId24"/>
    <p:sldId id="288" r:id="rId25"/>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28E350-B25E-4A10-94E7-14114E5B7005}" type="datetimeFigureOut">
              <a:rPr lang="ar-EG" smtClean="0"/>
              <a:t>28/02/1441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60D70B-695E-423D-9E9D-63C98A5A6FB0}" type="slidenum">
              <a:rPr lang="ar-EG" smtClean="0"/>
              <a:t>‹#›</a:t>
            </a:fld>
            <a:endParaRPr lang="ar-EG"/>
          </a:p>
        </p:txBody>
      </p:sp>
    </p:spTree>
    <p:extLst>
      <p:ext uri="{BB962C8B-B14F-4D97-AF65-F5344CB8AC3E}">
        <p14:creationId xmlns:p14="http://schemas.microsoft.com/office/powerpoint/2010/main" val="22302400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ar-SA" smtClean="0"/>
          </a:p>
        </p:txBody>
      </p:sp>
      <p:sp>
        <p:nvSpPr>
          <p:cNvPr id="337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4D19A610-D63C-4521-92EB-8BA87DBF0A74}" type="slidenum">
              <a:rPr lang="ar-SA" altLang="ar-SA" b="0">
                <a:solidFill>
                  <a:prstClr val="black"/>
                </a:solidFill>
              </a:rPr>
              <a:pPr eaLnBrk="1" hangingPunct="1"/>
              <a:t>1</a:t>
            </a:fld>
            <a:endParaRPr lang="ar-SA" altLang="ar-SA" b="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4" name="شكل حر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5" name="شكل حر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smtClean="0"/>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6" name="عنصر نائب للتاريخ 29"/>
          <p:cNvSpPr>
            <a:spLocks noGrp="1"/>
          </p:cNvSpPr>
          <p:nvPr>
            <p:ph type="dt" sz="half" idx="10"/>
          </p:nvPr>
        </p:nvSpPr>
        <p:spPr/>
        <p:txBody>
          <a:bodyPr/>
          <a:lstStyle>
            <a:lvl1pPr>
              <a:defRPr/>
            </a:lvl1pPr>
          </a:lstStyle>
          <a:p>
            <a:pPr>
              <a:defRPr/>
            </a:pPr>
            <a:fld id="{FF040522-A502-4BEC-877C-9CBFDF1F9949}" type="datetimeFigureOut">
              <a:rPr lang="en-US">
                <a:solidFill>
                  <a:srgbClr val="D4D2D0">
                    <a:shade val="50000"/>
                  </a:srgbClr>
                </a:solidFill>
              </a:rPr>
              <a:pPr>
                <a:defRPr/>
              </a:pPr>
              <a:t>10/27/2019</a:t>
            </a:fld>
            <a:endParaRPr lang="en-US">
              <a:solidFill>
                <a:srgbClr val="D4D2D0">
                  <a:shade val="50000"/>
                </a:srgbClr>
              </a:solidFill>
            </a:endParaRPr>
          </a:p>
        </p:txBody>
      </p:sp>
      <p:sp>
        <p:nvSpPr>
          <p:cNvPr id="7" name="عنصر نائب للتذييل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عنصر نائب لرقم الشريحة 26"/>
          <p:cNvSpPr>
            <a:spLocks noGrp="1"/>
          </p:cNvSpPr>
          <p:nvPr>
            <p:ph type="sldNum" sz="quarter" idx="12"/>
          </p:nvPr>
        </p:nvSpPr>
        <p:spPr/>
        <p:txBody>
          <a:bodyPr/>
          <a:lstStyle>
            <a:lvl1pPr>
              <a:defRPr/>
            </a:lvl1pPr>
          </a:lstStyle>
          <a:p>
            <a:pPr>
              <a:defRPr/>
            </a:pPr>
            <a:fld id="{B9447605-91AF-4039-8219-47F3FCB0A72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304795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62C21CFF-AC2D-45D6-B51A-D0B731ABA3F5}" type="datetimeFigureOut">
              <a:rPr lang="en-US">
                <a:solidFill>
                  <a:srgbClr val="D4D2D0">
                    <a:shade val="50000"/>
                  </a:srgbClr>
                </a:solidFill>
              </a:rPr>
              <a:pPr>
                <a:defRPr/>
              </a:pPr>
              <a:t>10/27/2019</a:t>
            </a:fld>
            <a:endParaRPr lang="en-US">
              <a:solidFill>
                <a:srgbClr val="D4D2D0">
                  <a:shade val="5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209B4DCC-C56A-49B6-A083-A27BA364413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07356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915E3651-8453-4B6E-9262-720031471D7F}" type="datetimeFigureOut">
              <a:rPr lang="en-US">
                <a:solidFill>
                  <a:srgbClr val="D4D2D0">
                    <a:shade val="50000"/>
                  </a:srgbClr>
                </a:solidFill>
              </a:rPr>
              <a:pPr>
                <a:defRPr/>
              </a:pPr>
              <a:t>10/27/2019</a:t>
            </a:fld>
            <a:endParaRPr lang="en-US">
              <a:solidFill>
                <a:srgbClr val="D4D2D0">
                  <a:shade val="5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DBC5DE0E-D0BA-4929-8FEA-81FF4E1681F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3133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28/02/1441</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21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88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89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046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28/02/1441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6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28/02/1441</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67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28/02/1441</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788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72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C975EBA1-D39A-4A20-9FE8-0A6F94BF75E1}" type="datetimeFigureOut">
              <a:rPr lang="en-US">
                <a:solidFill>
                  <a:srgbClr val="D4D2D0">
                    <a:shade val="50000"/>
                  </a:srgbClr>
                </a:solidFill>
              </a:rPr>
              <a:pPr>
                <a:defRPr/>
              </a:pPr>
              <a:t>10/27/2019</a:t>
            </a:fld>
            <a:endParaRPr lang="en-US">
              <a:solidFill>
                <a:srgbClr val="D4D2D0">
                  <a:shade val="5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E6829756-10E9-47C1-AAD5-094F8366B67F}"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06126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2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83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58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28/02/1441</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4722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05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77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610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28/02/1441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8325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28/02/1441</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740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28/02/1441</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84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4" name="شكل حر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5" name="شكل حر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6" name="عنصر نائب للتاريخ 3"/>
          <p:cNvSpPr>
            <a:spLocks noGrp="1"/>
          </p:cNvSpPr>
          <p:nvPr>
            <p:ph type="dt" sz="half" idx="10"/>
          </p:nvPr>
        </p:nvSpPr>
        <p:spPr/>
        <p:txBody>
          <a:bodyPr/>
          <a:lstStyle>
            <a:lvl1pPr>
              <a:defRPr/>
            </a:lvl1pPr>
          </a:lstStyle>
          <a:p>
            <a:pPr>
              <a:defRPr/>
            </a:pPr>
            <a:fld id="{61EBDE1B-2F38-497E-97A2-34D6CE328593}" type="datetimeFigureOut">
              <a:rPr lang="en-US">
                <a:solidFill>
                  <a:srgbClr val="D4D2D0">
                    <a:shade val="50000"/>
                  </a:srgbClr>
                </a:solidFill>
              </a:rPr>
              <a:pPr>
                <a:defRPr/>
              </a:pPr>
              <a:t>10/27/2019</a:t>
            </a:fld>
            <a:endParaRPr lang="en-US">
              <a:solidFill>
                <a:srgbClr val="D4D2D0">
                  <a:shade val="50000"/>
                </a:srgbClr>
              </a:solidFill>
            </a:endParaRPr>
          </a:p>
        </p:txBody>
      </p:sp>
      <p:sp>
        <p:nvSpPr>
          <p:cNvPr id="7" name="عنصر نائب للتذييل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عنصر نائب لرقم الشريحة 5"/>
          <p:cNvSpPr>
            <a:spLocks noGrp="1"/>
          </p:cNvSpPr>
          <p:nvPr>
            <p:ph type="sldNum" sz="quarter" idx="12"/>
          </p:nvPr>
        </p:nvSpPr>
        <p:spPr/>
        <p:txBody>
          <a:bodyPr/>
          <a:lstStyle>
            <a:lvl1pPr>
              <a:defRPr/>
            </a:lvl1pPr>
          </a:lstStyle>
          <a:p>
            <a:pPr>
              <a:defRPr/>
            </a:pPr>
            <a:fld id="{996B67F9-1FCF-4E34-9688-C63C3831E85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89392447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729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337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26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13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28/02/1441</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787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30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349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5845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28/02/1441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419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28/02/1441</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6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fld id="{487F4A02-8135-4150-9E8B-A86A623AE293}" type="datetimeFigureOut">
              <a:rPr lang="en-US">
                <a:solidFill>
                  <a:srgbClr val="D4D2D0">
                    <a:shade val="50000"/>
                  </a:srgbClr>
                </a:solidFill>
              </a:rPr>
              <a:pPr>
                <a:defRPr/>
              </a:pPr>
              <a:t>10/27/2019</a:t>
            </a:fld>
            <a:endParaRPr lang="en-US">
              <a:solidFill>
                <a:srgbClr val="D4D2D0">
                  <a:shade val="50000"/>
                </a:srgbClr>
              </a:solidFill>
            </a:endParaRPr>
          </a:p>
        </p:txBody>
      </p:sp>
      <p:sp>
        <p:nvSpPr>
          <p:cNvPr id="6"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عنصر نائب لرقم الشريحة 17"/>
          <p:cNvSpPr>
            <a:spLocks noGrp="1"/>
          </p:cNvSpPr>
          <p:nvPr>
            <p:ph type="sldNum" sz="quarter" idx="12"/>
          </p:nvPr>
        </p:nvSpPr>
        <p:spPr/>
        <p:txBody>
          <a:bodyPr/>
          <a:lstStyle>
            <a:lvl1pPr>
              <a:defRPr/>
            </a:lvl1pPr>
          </a:lstStyle>
          <a:p>
            <a:pPr>
              <a:defRPr/>
            </a:pPr>
            <a:fld id="{F32F7AF1-8764-4F6C-8F20-66AC2D58615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75181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28/02/1441</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43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502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216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569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5757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28/02/1441</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0974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3590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167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2146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28/02/1441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9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pPr>
              <a:defRPr/>
            </a:pPr>
            <a:fld id="{1688D5F7-9EF3-4C3B-9549-817344FC9E44}" type="datetimeFigureOut">
              <a:rPr lang="en-US">
                <a:solidFill>
                  <a:srgbClr val="D4D2D0">
                    <a:shade val="50000"/>
                  </a:srgbClr>
                </a:solidFill>
              </a:rPr>
              <a:pPr>
                <a:defRPr/>
              </a:pPr>
              <a:t>10/27/2019</a:t>
            </a:fld>
            <a:endParaRPr lang="en-US">
              <a:solidFill>
                <a:srgbClr val="D4D2D0">
                  <a:shade val="50000"/>
                </a:srgbClr>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عنصر نائب لرقم الشريحة 8"/>
          <p:cNvSpPr>
            <a:spLocks noGrp="1"/>
          </p:cNvSpPr>
          <p:nvPr>
            <p:ph type="sldNum" sz="quarter" idx="12"/>
          </p:nvPr>
        </p:nvSpPr>
        <p:spPr/>
        <p:txBody>
          <a:bodyPr/>
          <a:lstStyle>
            <a:lvl1pPr>
              <a:defRPr/>
            </a:lvl1pPr>
          </a:lstStyle>
          <a:p>
            <a:pPr>
              <a:defRPr/>
            </a:pPr>
            <a:fld id="{BFF40FAA-0424-4BF8-BAA8-66B5EC604B63}"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659206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28/02/1441</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547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28/02/1441</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604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458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7234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035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960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46091" name="Rectangle 11"/>
          <p:cNvSpPr>
            <a:spLocks noGrp="1" noChangeArrowheads="1"/>
          </p:cNvSpPr>
          <p:nvPr>
            <p:ph type="ctrTitle"/>
          </p:nvPr>
        </p:nvSpPr>
        <p:spPr>
          <a:xfrm>
            <a:off x="2057400" y="1143000"/>
            <a:ext cx="6629400" cy="2209800"/>
          </a:xfrm>
        </p:spPr>
        <p:txBody>
          <a:bodyPr/>
          <a:lstStyle>
            <a:lvl1pPr>
              <a:defRPr sz="4800"/>
            </a:lvl1pPr>
          </a:lstStyle>
          <a:p>
            <a:r>
              <a:rPr lang="ar-SA"/>
              <a:t>انقر لتحرير نمط العنوان الرئيسي</a:t>
            </a:r>
          </a:p>
        </p:txBody>
      </p:sp>
      <p:sp>
        <p:nvSpPr>
          <p:cNvPr id="460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ar-SA"/>
              <a:t>انقر لتحرير نمط العنوان الثانوي الرئيسي</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440C5154-AB56-4D57-8608-3FF3F418CAC0}" type="datetimeFigureOut">
              <a:rPr lang="ar-SA">
                <a:solidFill>
                  <a:srgbClr val="000000"/>
                </a:solidFill>
              </a:rPr>
              <a:pPr>
                <a:defRPr/>
              </a:pPr>
              <a:t>28/02/1441</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640FD4D3-4273-486C-9C9B-F94667FA93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7118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3294AC00-C14A-466F-B5BD-717351457C0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707BDD-D412-495F-AB46-9D3131D413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239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9"/>
          <p:cNvSpPr>
            <a:spLocks noGrp="1" noChangeArrowheads="1"/>
          </p:cNvSpPr>
          <p:nvPr>
            <p:ph type="dt" sz="half" idx="10"/>
          </p:nvPr>
        </p:nvSpPr>
        <p:spPr>
          <a:ln/>
        </p:spPr>
        <p:txBody>
          <a:bodyPr/>
          <a:lstStyle>
            <a:lvl1pPr>
              <a:defRPr/>
            </a:lvl1pPr>
          </a:lstStyle>
          <a:p>
            <a:pPr>
              <a:defRPr/>
            </a:pPr>
            <a:fld id="{72C45900-525F-4830-9ACF-6B416F23742C}"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4BB2A1-168C-4DCD-8BDD-29EEE30E684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425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9"/>
          <p:cNvSpPr>
            <a:spLocks noGrp="1" noChangeArrowheads="1"/>
          </p:cNvSpPr>
          <p:nvPr>
            <p:ph type="dt" sz="half" idx="10"/>
          </p:nvPr>
        </p:nvSpPr>
        <p:spPr>
          <a:ln/>
        </p:spPr>
        <p:txBody>
          <a:bodyPr/>
          <a:lstStyle>
            <a:lvl1pPr>
              <a:defRPr/>
            </a:lvl1pPr>
          </a:lstStyle>
          <a:p>
            <a:pPr>
              <a:defRPr/>
            </a:pPr>
            <a:fld id="{CF1212A9-AC0E-4681-B3A4-A9A5A132B31E}"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0156BC7-5A7F-4A58-85DB-9109D475CA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4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smtClean="0"/>
              <a:t>انقر لتحرير نمط العنوان الرئيسي</a:t>
            </a:r>
            <a:endParaRPr lang="en-US"/>
          </a:p>
        </p:txBody>
      </p:sp>
      <p:sp>
        <p:nvSpPr>
          <p:cNvPr id="3" name="عنصر نائب للتاريخ 9"/>
          <p:cNvSpPr>
            <a:spLocks noGrp="1"/>
          </p:cNvSpPr>
          <p:nvPr>
            <p:ph type="dt" sz="half" idx="10"/>
          </p:nvPr>
        </p:nvSpPr>
        <p:spPr/>
        <p:txBody>
          <a:bodyPr/>
          <a:lstStyle>
            <a:lvl1pPr>
              <a:defRPr/>
            </a:lvl1pPr>
          </a:lstStyle>
          <a:p>
            <a:pPr>
              <a:defRPr/>
            </a:pPr>
            <a:fld id="{DE80B2E8-943D-4772-84DF-48DE62A1DFDC}" type="datetimeFigureOut">
              <a:rPr lang="en-US">
                <a:solidFill>
                  <a:srgbClr val="D4D2D0">
                    <a:shade val="50000"/>
                  </a:srgbClr>
                </a:solidFill>
              </a:rPr>
              <a:pPr>
                <a:defRPr/>
              </a:pPr>
              <a:t>10/27/2019</a:t>
            </a:fld>
            <a:endParaRPr lang="en-US">
              <a:solidFill>
                <a:srgbClr val="D4D2D0">
                  <a:shade val="50000"/>
                </a:srgbClr>
              </a:solidFill>
            </a:endParaRPr>
          </a:p>
        </p:txBody>
      </p:sp>
      <p:sp>
        <p:nvSpPr>
          <p:cNvPr id="4"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عنصر نائب لرقم الشريحة 17"/>
          <p:cNvSpPr>
            <a:spLocks noGrp="1"/>
          </p:cNvSpPr>
          <p:nvPr>
            <p:ph type="sldNum" sz="quarter" idx="12"/>
          </p:nvPr>
        </p:nvSpPr>
        <p:spPr/>
        <p:txBody>
          <a:bodyPr/>
          <a:lstStyle>
            <a:lvl1pPr>
              <a:defRPr/>
            </a:lvl1pPr>
          </a:lstStyle>
          <a:p>
            <a:pPr>
              <a:defRPr/>
            </a:pPr>
            <a:fld id="{9894F857-64F4-48A6-822D-A15062E7823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58660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9"/>
          <p:cNvSpPr>
            <a:spLocks noGrp="1" noChangeArrowheads="1"/>
          </p:cNvSpPr>
          <p:nvPr>
            <p:ph type="dt" sz="half" idx="10"/>
          </p:nvPr>
        </p:nvSpPr>
        <p:spPr>
          <a:ln/>
        </p:spPr>
        <p:txBody>
          <a:bodyPr/>
          <a:lstStyle>
            <a:lvl1pPr>
              <a:defRPr/>
            </a:lvl1pPr>
          </a:lstStyle>
          <a:p>
            <a:pPr>
              <a:defRPr/>
            </a:pPr>
            <a:fld id="{FA2B84E5-0AE1-4178-BF84-81C4B8BE92FF}" type="datetimeFigureOut">
              <a:rPr lang="ar-SA">
                <a:solidFill>
                  <a:srgbClr val="000000"/>
                </a:solidFill>
              </a:rPr>
              <a:pPr>
                <a:defRPr/>
              </a:pPr>
              <a:t>28/02/1441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95497A4-D4DA-4766-9C48-671DBF72DF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196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9"/>
          <p:cNvSpPr>
            <a:spLocks noGrp="1" noChangeArrowheads="1"/>
          </p:cNvSpPr>
          <p:nvPr>
            <p:ph type="dt" sz="half" idx="10"/>
          </p:nvPr>
        </p:nvSpPr>
        <p:spPr>
          <a:ln/>
        </p:spPr>
        <p:txBody>
          <a:bodyPr/>
          <a:lstStyle>
            <a:lvl1pPr>
              <a:defRPr/>
            </a:lvl1pPr>
          </a:lstStyle>
          <a:p>
            <a:pPr>
              <a:defRPr/>
            </a:pPr>
            <a:fld id="{6F48C3EA-9554-4FD6-9D5A-9CF043BA47D5}" type="datetimeFigureOut">
              <a:rPr lang="ar-SA">
                <a:solidFill>
                  <a:srgbClr val="000000"/>
                </a:solidFill>
              </a:rPr>
              <a:pPr>
                <a:defRPr/>
              </a:pPr>
              <a:t>28/02/1441</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DE845F5-CB95-4AB4-A1D2-9663EB7EDA6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826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CA5F71C-D6D5-4080-B035-99C143A4FAB9}" type="datetimeFigureOut">
              <a:rPr lang="ar-SA">
                <a:solidFill>
                  <a:srgbClr val="000000"/>
                </a:solidFill>
              </a:rPr>
              <a:pPr>
                <a:defRPr/>
              </a:pPr>
              <a:t>28/02/1441</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BA9E35-5445-4FAB-A85A-7C1BA6F896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4000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A3D16FC8-A805-4EB0-8523-E87221EDD247}"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CFC69C9-6167-4D20-8149-58EB43F79F3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317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9"/>
          <p:cNvSpPr>
            <a:spLocks noGrp="1" noChangeArrowheads="1"/>
          </p:cNvSpPr>
          <p:nvPr>
            <p:ph type="dt" sz="half" idx="10"/>
          </p:nvPr>
        </p:nvSpPr>
        <p:spPr>
          <a:ln/>
        </p:spPr>
        <p:txBody>
          <a:bodyPr/>
          <a:lstStyle>
            <a:lvl1pPr>
              <a:defRPr/>
            </a:lvl1pPr>
          </a:lstStyle>
          <a:p>
            <a:pPr>
              <a:defRPr/>
            </a:pPr>
            <a:fld id="{C436D439-EE19-499F-8789-FD5857673E4A}" type="datetimeFigureOut">
              <a:rPr lang="ar-SA">
                <a:solidFill>
                  <a:srgbClr val="000000"/>
                </a:solidFill>
              </a:rPr>
              <a:pPr>
                <a:defRPr/>
              </a:pPr>
              <a:t>28/02/1441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EEA0CB1-1129-48C9-B565-26775BC74AC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586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624DE903-8E0B-4AB7-A519-269CE6D5C3EA}"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9EC506F-F0B0-4668-B1AF-62DD042FDDD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981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277813"/>
            <a:ext cx="1943100" cy="58531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277813"/>
            <a:ext cx="56769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9"/>
          <p:cNvSpPr>
            <a:spLocks noGrp="1" noChangeArrowheads="1"/>
          </p:cNvSpPr>
          <p:nvPr>
            <p:ph type="dt" sz="half" idx="10"/>
          </p:nvPr>
        </p:nvSpPr>
        <p:spPr>
          <a:ln/>
        </p:spPr>
        <p:txBody>
          <a:bodyPr/>
          <a:lstStyle>
            <a:lvl1pPr>
              <a:defRPr/>
            </a:lvl1pPr>
          </a:lstStyle>
          <a:p>
            <a:pPr>
              <a:defRPr/>
            </a:pPr>
            <a:fld id="{7FD90A6A-52CA-4E9B-A581-06EBDDDF19CB}" type="datetimeFigureOut">
              <a:rPr lang="ar-SA">
                <a:solidFill>
                  <a:srgbClr val="000000"/>
                </a:solidFill>
              </a:rPr>
              <a:pPr>
                <a:defRPr/>
              </a:pPr>
              <a:t>28/02/1441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99779DA-6431-428E-AE14-0BE49D07D7C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89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p:cNvSpPr>
            <a:spLocks noGrp="1"/>
          </p:cNvSpPr>
          <p:nvPr>
            <p:ph type="dt" sz="half" idx="10"/>
          </p:nvPr>
        </p:nvSpPr>
        <p:spPr/>
        <p:txBody>
          <a:bodyPr/>
          <a:lstStyle>
            <a:lvl1pPr>
              <a:defRPr/>
            </a:lvl1pPr>
          </a:lstStyle>
          <a:p>
            <a:pPr>
              <a:defRPr/>
            </a:pPr>
            <a:fld id="{FDAE5F0D-5DE6-4F69-9C4D-2B942E13D542}" type="datetimeFigureOut">
              <a:rPr lang="en-US">
                <a:solidFill>
                  <a:srgbClr val="D4D2D0">
                    <a:shade val="50000"/>
                  </a:srgbClr>
                </a:solidFill>
              </a:rPr>
              <a:pPr>
                <a:defRPr/>
              </a:pPr>
              <a:t>10/27/2019</a:t>
            </a:fld>
            <a:endParaRPr lang="en-US">
              <a:solidFill>
                <a:srgbClr val="D4D2D0">
                  <a:shade val="50000"/>
                </a:srgbClr>
              </a:solidFill>
            </a:endParaRPr>
          </a:p>
        </p:txBody>
      </p:sp>
      <p:sp>
        <p:nvSpPr>
          <p:cNvPr id="3" name="عنصر نائب للتذييل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عنصر نائب لرقم الشريحة 17"/>
          <p:cNvSpPr>
            <a:spLocks noGrp="1"/>
          </p:cNvSpPr>
          <p:nvPr>
            <p:ph type="sldNum" sz="quarter" idx="12"/>
          </p:nvPr>
        </p:nvSpPr>
        <p:spPr/>
        <p:txBody>
          <a:bodyPr/>
          <a:lstStyle>
            <a:lvl1pPr>
              <a:defRPr/>
            </a:lvl1pPr>
          </a:lstStyle>
          <a:p>
            <a:pPr>
              <a:defRPr/>
            </a:pPr>
            <a:fld id="{561F38F2-6BFE-475B-BB92-8B50827D0C4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2892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pPr>
              <a:defRPr/>
            </a:pPr>
            <a:fld id="{9FF32BE9-C2D5-4ACC-B676-516462403C37}" type="datetimeFigureOut">
              <a:rPr lang="en-US">
                <a:solidFill>
                  <a:srgbClr val="D4D2D0">
                    <a:shade val="50000"/>
                  </a:srgbClr>
                </a:solidFill>
              </a:rPr>
              <a:pPr>
                <a:defRPr/>
              </a:pPr>
              <a:t>10/27/2019</a:t>
            </a:fld>
            <a:endParaRPr lang="en-US">
              <a:solidFill>
                <a:srgbClr val="D4D2D0">
                  <a:shade val="50000"/>
                </a:srgbClr>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عنصر نائب لرقم الشريحة 6"/>
          <p:cNvSpPr>
            <a:spLocks noGrp="1"/>
          </p:cNvSpPr>
          <p:nvPr>
            <p:ph type="sldNum" sz="quarter" idx="12"/>
          </p:nvPr>
        </p:nvSpPr>
        <p:spPr>
          <a:xfrm>
            <a:off x="8156575" y="6421438"/>
            <a:ext cx="762000" cy="365125"/>
          </a:xfrm>
        </p:spPr>
        <p:txBody>
          <a:bodyPr/>
          <a:lstStyle>
            <a:lvl1pPr>
              <a:defRPr/>
            </a:lvl1pPr>
          </a:lstStyle>
          <a:p>
            <a:pPr>
              <a:defRPr/>
            </a:pPr>
            <a:fld id="{28490E45-6236-4114-8E19-7C6124A274B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55775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pPr>
              <a:defRPr/>
            </a:pPr>
            <a:fld id="{50195F0C-11F5-4898-9072-B785E62C4A24}" type="datetimeFigureOut">
              <a:rPr lang="en-US">
                <a:solidFill>
                  <a:srgbClr val="D4D2D0">
                    <a:shade val="50000"/>
                  </a:srgbClr>
                </a:solidFill>
              </a:rPr>
              <a:pPr>
                <a:defRPr/>
              </a:pPr>
              <a:t>10/27/2019</a:t>
            </a:fld>
            <a:endParaRPr lang="en-US">
              <a:solidFill>
                <a:srgbClr val="D4D2D0">
                  <a:shade val="50000"/>
                </a:srgbClr>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عنصر نائب لرقم الشريحة 6"/>
          <p:cNvSpPr>
            <a:spLocks noGrp="1"/>
          </p:cNvSpPr>
          <p:nvPr>
            <p:ph type="sldNum" sz="quarter" idx="12"/>
          </p:nvPr>
        </p:nvSpPr>
        <p:spPr/>
        <p:txBody>
          <a:bodyPr/>
          <a:lstStyle>
            <a:lvl1pPr>
              <a:defRPr/>
            </a:lvl1pPr>
          </a:lstStyle>
          <a:p>
            <a:pPr>
              <a:defRPr/>
            </a:pPr>
            <a:fld id="{E7360D5E-E706-4A3E-9D4B-BDF4181B203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76937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l" rtl="0" eaLnBrk="0" fontAlgn="base" hangingPunct="0">
              <a:spcBef>
                <a:spcPct val="0"/>
              </a:spcBef>
              <a:spcAft>
                <a:spcPct val="0"/>
              </a:spcAft>
              <a:defRPr/>
            </a:pPr>
            <a:endParaRPr lang="en-US" sz="2400">
              <a:solidFill>
                <a:prstClr val="white"/>
              </a:solidFill>
              <a:latin typeface="Times New Roman" pitchFamily="18" charset="0"/>
            </a:endParaRPr>
          </a:p>
        </p:txBody>
      </p:sp>
      <p:sp>
        <p:nvSpPr>
          <p:cNvPr id="1028" name="عنصر نائب للعنوان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smtClean="0"/>
              <a:t>انقر لتحرير نمط العنوان الرئيسي</a:t>
            </a:r>
          </a:p>
        </p:txBody>
      </p:sp>
      <p:sp>
        <p:nvSpPr>
          <p:cNvPr id="1029" name="عنصر نائب للنص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 name="عنصر نائب للتاريخ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rtl="0" fontAlgn="base">
              <a:spcBef>
                <a:spcPct val="0"/>
              </a:spcBef>
              <a:spcAft>
                <a:spcPct val="0"/>
              </a:spcAft>
              <a:defRPr/>
            </a:pPr>
            <a:fld id="{6B336040-3D53-4BC0-A684-76972DF64FB2}" type="datetimeFigureOut">
              <a:rPr lang="en-US">
                <a:solidFill>
                  <a:srgbClr val="D4D2D0">
                    <a:shade val="50000"/>
                  </a:srgbClr>
                </a:solidFill>
                <a:latin typeface="Times New Roman" pitchFamily="18" charset="0"/>
              </a:rPr>
              <a:pPr rtl="0" fontAlgn="base">
                <a:spcBef>
                  <a:spcPct val="0"/>
                </a:spcBef>
                <a:spcAft>
                  <a:spcPct val="0"/>
                </a:spcAft>
                <a:defRPr/>
              </a:pPr>
              <a:t>10/27/2019</a:t>
            </a:fld>
            <a:endParaRPr lang="en-US">
              <a:solidFill>
                <a:srgbClr val="D4D2D0">
                  <a:shade val="50000"/>
                </a:srgbClr>
              </a:solidFill>
              <a:latin typeface="Times New Roman" pitchFamily="18" charset="0"/>
            </a:endParaRPr>
          </a:p>
        </p:txBody>
      </p:sp>
      <p:sp>
        <p:nvSpPr>
          <p:cNvPr id="22" name="عنصر نائب للتذييل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rtl="0" fontAlgn="base">
              <a:spcBef>
                <a:spcPct val="0"/>
              </a:spcBef>
              <a:spcAft>
                <a:spcPct val="0"/>
              </a:spcAft>
              <a:defRPr/>
            </a:pPr>
            <a:endParaRPr lang="en-US">
              <a:solidFill>
                <a:srgbClr val="D4D2D0">
                  <a:shade val="50000"/>
                </a:srgbClr>
              </a:solidFill>
              <a:latin typeface="Times New Roman" pitchFamily="18" charset="0"/>
            </a:endParaRPr>
          </a:p>
        </p:txBody>
      </p:sp>
      <p:sp>
        <p:nvSpPr>
          <p:cNvPr id="18" name="عنصر نائب لرقم الشريحة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rtl="0" fontAlgn="base">
              <a:spcBef>
                <a:spcPct val="0"/>
              </a:spcBef>
              <a:spcAft>
                <a:spcPct val="0"/>
              </a:spcAft>
              <a:defRPr/>
            </a:pPr>
            <a:fld id="{0AA6F6C3-331A-4A23-88B4-739D309E95D8}" type="slidenum">
              <a:rPr lang="en-US">
                <a:solidFill>
                  <a:srgbClr val="D4D2D0">
                    <a:shade val="50000"/>
                  </a:srgbClr>
                </a:solidFill>
                <a:latin typeface="Times New Roman" pitchFamily="18" charset="0"/>
              </a:rPr>
              <a:pPr rtl="0" fontAlgn="base">
                <a:spcBef>
                  <a:spcPct val="0"/>
                </a:spcBef>
                <a:spcAft>
                  <a:spcPct val="0"/>
                </a:spcAft>
                <a:defRPr/>
              </a:pPr>
              <a:t>‹#›</a:t>
            </a:fld>
            <a:endParaRPr lang="en-US">
              <a:solidFill>
                <a:srgbClr val="D4D2D0">
                  <a:shade val="50000"/>
                </a:srgbClr>
              </a:solidFill>
              <a:latin typeface="Times New Roman" pitchFamily="18" charset="0"/>
            </a:endParaRPr>
          </a:p>
        </p:txBody>
      </p:sp>
    </p:spTree>
    <p:extLst>
      <p:ext uri="{BB962C8B-B14F-4D97-AF65-F5344CB8AC3E}">
        <p14:creationId xmlns:p14="http://schemas.microsoft.com/office/powerpoint/2010/main" val="3941850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0" fontAlgn="base" hangingPunct="0">
        <a:spcBef>
          <a:spcPct val="0"/>
        </a:spcBef>
        <a:spcAft>
          <a:spcPct val="0"/>
        </a:spcAft>
        <a:defRPr sz="4600" kern="1200">
          <a:solidFill>
            <a:schemeClr val="tx1"/>
          </a:solidFill>
          <a:latin typeface="+mj-lt"/>
          <a:ea typeface="+mj-ea"/>
          <a:cs typeface="Arial" pitchFamily="34" charset="0"/>
        </a:defRPr>
      </a:lvl1pPr>
      <a:lvl2pPr algn="l" rtl="1" eaLnBrk="0" fontAlgn="base" hangingPunct="0">
        <a:spcBef>
          <a:spcPct val="0"/>
        </a:spcBef>
        <a:spcAft>
          <a:spcPct val="0"/>
        </a:spcAft>
        <a:defRPr sz="4600">
          <a:solidFill>
            <a:schemeClr val="tx1"/>
          </a:solidFill>
          <a:latin typeface="Franklin Gothic Book" pitchFamily="34" charset="0"/>
          <a:cs typeface="Arial" pitchFamily="34" charset="0"/>
        </a:defRPr>
      </a:lvl2pPr>
      <a:lvl3pPr algn="l" rtl="1" eaLnBrk="0" fontAlgn="base" hangingPunct="0">
        <a:spcBef>
          <a:spcPct val="0"/>
        </a:spcBef>
        <a:spcAft>
          <a:spcPct val="0"/>
        </a:spcAft>
        <a:defRPr sz="4600">
          <a:solidFill>
            <a:schemeClr val="tx1"/>
          </a:solidFill>
          <a:latin typeface="Franklin Gothic Book" pitchFamily="34" charset="0"/>
          <a:cs typeface="Arial" pitchFamily="34" charset="0"/>
        </a:defRPr>
      </a:lvl3pPr>
      <a:lvl4pPr algn="l" rtl="1" eaLnBrk="0" fontAlgn="base" hangingPunct="0">
        <a:spcBef>
          <a:spcPct val="0"/>
        </a:spcBef>
        <a:spcAft>
          <a:spcPct val="0"/>
        </a:spcAft>
        <a:defRPr sz="4600">
          <a:solidFill>
            <a:schemeClr val="tx1"/>
          </a:solidFill>
          <a:latin typeface="Franklin Gothic Book" pitchFamily="34" charset="0"/>
          <a:cs typeface="Arial" pitchFamily="34" charset="0"/>
        </a:defRPr>
      </a:lvl4pPr>
      <a:lvl5pPr algn="l" rtl="1" eaLnBrk="0" fontAlgn="base" hangingPunct="0">
        <a:spcBef>
          <a:spcPct val="0"/>
        </a:spcBef>
        <a:spcAft>
          <a:spcPct val="0"/>
        </a:spcAft>
        <a:defRPr sz="4600">
          <a:solidFill>
            <a:schemeClr val="tx1"/>
          </a:solidFill>
          <a:latin typeface="Franklin Gothic Book" pitchFamily="34" charset="0"/>
          <a:cs typeface="Arial" pitchFamily="34" charset="0"/>
        </a:defRPr>
      </a:lvl5pPr>
      <a:lvl6pPr marL="457200" algn="l" rtl="1" fontAlgn="base">
        <a:spcBef>
          <a:spcPct val="0"/>
        </a:spcBef>
        <a:spcAft>
          <a:spcPct val="0"/>
        </a:spcAft>
        <a:defRPr sz="4600">
          <a:solidFill>
            <a:schemeClr val="tx1"/>
          </a:solidFill>
          <a:latin typeface="Franklin Gothic Book" pitchFamily="34" charset="0"/>
          <a:cs typeface="Arial" pitchFamily="34" charset="0"/>
        </a:defRPr>
      </a:lvl6pPr>
      <a:lvl7pPr marL="914400" algn="l" rtl="1" fontAlgn="base">
        <a:spcBef>
          <a:spcPct val="0"/>
        </a:spcBef>
        <a:spcAft>
          <a:spcPct val="0"/>
        </a:spcAft>
        <a:defRPr sz="4600">
          <a:solidFill>
            <a:schemeClr val="tx1"/>
          </a:solidFill>
          <a:latin typeface="Franklin Gothic Book" pitchFamily="34" charset="0"/>
          <a:cs typeface="Arial" pitchFamily="34" charset="0"/>
        </a:defRPr>
      </a:lvl7pPr>
      <a:lvl8pPr marL="1371600" algn="l" rtl="1" fontAlgn="base">
        <a:spcBef>
          <a:spcPct val="0"/>
        </a:spcBef>
        <a:spcAft>
          <a:spcPct val="0"/>
        </a:spcAft>
        <a:defRPr sz="4600">
          <a:solidFill>
            <a:schemeClr val="tx1"/>
          </a:solidFill>
          <a:latin typeface="Franklin Gothic Book" pitchFamily="34" charset="0"/>
          <a:cs typeface="Arial" pitchFamily="34" charset="0"/>
        </a:defRPr>
      </a:lvl8pPr>
      <a:lvl9pPr marL="1828800" algn="l" rtl="1" fontAlgn="base">
        <a:spcBef>
          <a:spcPct val="0"/>
        </a:spcBef>
        <a:spcAft>
          <a:spcPct val="0"/>
        </a:spcAft>
        <a:defRPr sz="4600">
          <a:solidFill>
            <a:schemeClr val="tx1"/>
          </a:solidFill>
          <a:latin typeface="Franklin Gothic Book" pitchFamily="34" charset="0"/>
          <a:cs typeface="Arial"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Arial" pitchFamily="34" charset="0"/>
        </a:defRPr>
      </a:lvl1pPr>
      <a:lvl2pPr marL="722313" indent="-273050" algn="r" rtl="1"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Arial" pitchFamily="34" charset="0"/>
        </a:defRPr>
      </a:lvl2pPr>
      <a:lvl3pPr marL="1004888" indent="-255588" algn="r" rtl="1"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Arial" pitchFamily="34" charset="0"/>
        </a:defRPr>
      </a:lvl3pPr>
      <a:lvl4pPr marL="1279525" indent="-236538" algn="r" rtl="1"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Arial" pitchFamily="34" charset="0"/>
        </a:defRPr>
      </a:lvl4pPr>
      <a:lvl5pPr marL="1489075" indent="-182563" algn="r" rtl="1"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Arial" pitchFamily="34" charset="0"/>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28/02/1441</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1314753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28/02/1441</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26410153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28/02/1441</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30541136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28/02/1441</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1182519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lang="en-US"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50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b="0"/>
            </a:lvl1pPr>
          </a:lstStyle>
          <a:p>
            <a:pPr fontAlgn="base">
              <a:spcBef>
                <a:spcPct val="0"/>
              </a:spcBef>
              <a:spcAft>
                <a:spcPct val="0"/>
              </a:spcAft>
              <a:defRPr/>
            </a:pPr>
            <a:fld id="{28BC3FC8-64AD-47D3-B7A9-3E87908BC753}" type="datetimeFigureOut">
              <a:rPr lang="ar-SA">
                <a:solidFill>
                  <a:srgbClr val="000000"/>
                </a:solidFill>
              </a:rPr>
              <a:pPr fontAlgn="base">
                <a:spcBef>
                  <a:spcPct val="0"/>
                </a:spcBef>
                <a:spcAft>
                  <a:spcPct val="0"/>
                </a:spcAft>
                <a:defRPr/>
              </a:pPr>
              <a:t>28/02/1441</a:t>
            </a:fld>
            <a:endParaRPr lang="en-US">
              <a:solidFill>
                <a:srgbClr val="000000"/>
              </a:solidFill>
            </a:endParaRPr>
          </a:p>
        </p:txBody>
      </p:sp>
      <p:sp>
        <p:nvSpPr>
          <p:cNvPr id="450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b="0"/>
            </a:lvl1pPr>
          </a:lstStyle>
          <a:p>
            <a:pPr fontAlgn="base">
              <a:spcBef>
                <a:spcPct val="0"/>
              </a:spcBef>
              <a:spcAft>
                <a:spcPct val="0"/>
              </a:spcAft>
              <a:defRPr/>
            </a:pPr>
            <a:endParaRPr lang="en-US">
              <a:solidFill>
                <a:srgbClr val="000000"/>
              </a:solidFill>
            </a:endParaRPr>
          </a:p>
        </p:txBody>
      </p:sp>
      <p:sp>
        <p:nvSpPr>
          <p:cNvPr id="450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b="0"/>
            </a:lvl1pPr>
          </a:lstStyle>
          <a:p>
            <a:pPr fontAlgn="base">
              <a:spcBef>
                <a:spcPct val="0"/>
              </a:spcBef>
              <a:spcAft>
                <a:spcPct val="0"/>
              </a:spcAft>
              <a:defRPr/>
            </a:pPr>
            <a:fld id="{C655BCE5-92ED-4CCD-8D9D-3726CA42B1DF}" type="slidenum">
              <a:rPr lang="ar-SA">
                <a:solidFill>
                  <a:srgbClr val="000000"/>
                </a:solidFill>
              </a:rPr>
              <a:pPr fontAlgn="base">
                <a:spcBef>
                  <a:spcPct val="0"/>
                </a:spcBef>
                <a:spcAft>
                  <a:spcPct val="0"/>
                </a:spcAft>
                <a:defRPr/>
              </a:pPr>
              <a:t>‹#›</a:t>
            </a:fld>
            <a:endParaRPr lang="en-US">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EG" b="1">
              <a:solidFill>
                <a:srgbClr val="000000"/>
              </a:solidFill>
            </a:endParaRPr>
          </a:p>
        </p:txBody>
      </p:sp>
    </p:spTree>
    <p:extLst>
      <p:ext uri="{BB962C8B-B14F-4D97-AF65-F5344CB8AC3E}">
        <p14:creationId xmlns:p14="http://schemas.microsoft.com/office/powerpoint/2010/main" val="38203679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idx="4294967295"/>
          </p:nvPr>
        </p:nvSpPr>
        <p:spPr>
          <a:xfrm>
            <a:off x="1878639" y="3861048"/>
            <a:ext cx="5072063" cy="1058862"/>
          </a:xfrm>
          <a:solidFill>
            <a:schemeClr val="accent5">
              <a:lumMod val="90000"/>
            </a:schemeClr>
          </a:solidFill>
        </p:spPr>
        <p:txBody>
          <a:bodyPr/>
          <a:lstStyle/>
          <a:p>
            <a:pPr algn="ctr" eaLnBrk="1" hangingPunct="1">
              <a:defRPr/>
            </a:pPr>
            <a:r>
              <a:rPr lang="en-US" altLang="ar-SA" sz="3600" b="1" u="sng" dirty="0" smtClean="0">
                <a:solidFill>
                  <a:srgbClr val="990000"/>
                </a:solidFill>
                <a:effectLst>
                  <a:outerShdw blurRad="38100" dist="38100" dir="2700000" algn="tl">
                    <a:srgbClr val="000000"/>
                  </a:outerShdw>
                </a:effectLst>
              </a:rPr>
              <a:t>Quantitation of proteins</a:t>
            </a:r>
            <a:endParaRPr lang="es-ES" altLang="ar-SA" sz="3600" b="1" u="sng" dirty="0" smtClean="0">
              <a:solidFill>
                <a:srgbClr val="990000"/>
              </a:solidFill>
              <a:effectLst>
                <a:outerShdw blurRad="38100" dist="38100" dir="2700000" algn="tl">
                  <a:srgbClr val="000000"/>
                </a:outerShdw>
              </a:effectLst>
            </a:endParaRPr>
          </a:p>
        </p:txBody>
      </p:sp>
      <p:sp>
        <p:nvSpPr>
          <p:cNvPr id="4" name="Rectangle 3"/>
          <p:cNvSpPr/>
          <p:nvPr/>
        </p:nvSpPr>
        <p:spPr>
          <a:xfrm>
            <a:off x="1857356" y="2214554"/>
            <a:ext cx="5072098" cy="1446550"/>
          </a:xfrm>
          <a:prstGeom prst="rect">
            <a:avLst/>
          </a:prstGeom>
          <a:solidFill>
            <a:schemeClr val="bg2">
              <a:lumMod val="10000"/>
              <a:lumOff val="90000"/>
            </a:schemeClr>
          </a:solidFill>
        </p:spPr>
        <p:txBody>
          <a:bodyPr>
            <a:spAutoFit/>
          </a:bodyPr>
          <a:lstStyle/>
          <a:p>
            <a:pPr algn="ctr" rtl="0" fontAlgn="base">
              <a:spcBef>
                <a:spcPct val="0"/>
              </a:spcBef>
              <a:spcAft>
                <a:spcPct val="0"/>
              </a:spcAft>
              <a:defRPr/>
            </a:pPr>
            <a:r>
              <a:rPr lang="en-US" sz="4400" b="1" dirty="0">
                <a:ln w="24500" cmpd="dbl">
                  <a:solidFill>
                    <a:srgbClr val="FF0000">
                      <a:shade val="85000"/>
                      <a:satMod val="155000"/>
                    </a:srgbClr>
                  </a:solidFill>
                  <a:prstDash val="solid"/>
                  <a:miter lim="800000"/>
                </a:ln>
                <a:solidFill>
                  <a:srgbClr val="CCCC99">
                    <a:lumMod val="20000"/>
                    <a:lumOff val="80000"/>
                  </a:srgbClr>
                </a:solidFill>
                <a:effectLst>
                  <a:outerShdw blurRad="38100" dist="38100" dir="7020000" algn="tl">
                    <a:srgbClr val="000000">
                      <a:alpha val="35000"/>
                    </a:srgbClr>
                  </a:outerShdw>
                </a:effectLst>
              </a:rPr>
              <a:t>Biochemistry lab.</a:t>
            </a:r>
          </a:p>
          <a:p>
            <a:pPr algn="ctr" rtl="0" fontAlgn="base">
              <a:spcBef>
                <a:spcPct val="0"/>
              </a:spcBef>
              <a:spcAft>
                <a:spcPct val="0"/>
              </a:spcAft>
              <a:defRPr/>
            </a:pPr>
            <a:endParaRPr lang="en-US" sz="4400" b="1" dirty="0">
              <a:ln w="24500" cmpd="dbl">
                <a:solidFill>
                  <a:srgbClr val="FF0000">
                    <a:shade val="85000"/>
                    <a:satMod val="155000"/>
                  </a:srgbClr>
                </a:solidFill>
                <a:prstDash val="solid"/>
                <a:miter lim="800000"/>
              </a:ln>
              <a:solidFill>
                <a:srgbClr val="330033">
                  <a:lumMod val="25000"/>
                  <a:lumOff val="75000"/>
                </a:srgbClr>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67103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4400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3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r>
              <a:rPr lang="en-US" smtClean="0"/>
              <a:t>Bradford method</a:t>
            </a:r>
            <a:endParaRPr lang="ar-SA" smtClean="0"/>
          </a:p>
        </p:txBody>
      </p:sp>
      <p:sp>
        <p:nvSpPr>
          <p:cNvPr id="26627" name="عنصر نائب للمحتوى 2"/>
          <p:cNvSpPr>
            <a:spLocks noGrp="1"/>
          </p:cNvSpPr>
          <p:nvPr>
            <p:ph idx="1"/>
          </p:nvPr>
        </p:nvSpPr>
        <p:spPr/>
        <p:txBody>
          <a:bodyPr/>
          <a:lstStyle/>
          <a:p>
            <a:pPr algn="just" rtl="0"/>
            <a:r>
              <a:rPr lang="en-US" dirty="0" smtClean="0"/>
              <a:t> use of </a:t>
            </a:r>
            <a:r>
              <a:rPr lang="en-US" dirty="0" err="1" smtClean="0">
                <a:solidFill>
                  <a:srgbClr val="FF0000"/>
                </a:solidFill>
              </a:rPr>
              <a:t>coomassie</a:t>
            </a:r>
            <a:r>
              <a:rPr lang="en-US" dirty="0" smtClean="0">
                <a:solidFill>
                  <a:srgbClr val="FF0000"/>
                </a:solidFill>
              </a:rPr>
              <a:t> brilliant blue </a:t>
            </a:r>
            <a:r>
              <a:rPr lang="en-US" dirty="0" smtClean="0"/>
              <a:t>dye in a colorimetric reagent for the detection and quantitation of total protein.</a:t>
            </a:r>
          </a:p>
          <a:p>
            <a:pPr algn="just" rtl="0"/>
            <a:r>
              <a:rPr lang="en-US" dirty="0" smtClean="0"/>
              <a:t>In the acidic environment of the reagent protein binds to the </a:t>
            </a:r>
            <a:r>
              <a:rPr lang="en-US" dirty="0" err="1" smtClean="0"/>
              <a:t>coomassie</a:t>
            </a:r>
            <a:r>
              <a:rPr lang="en-US" dirty="0" smtClean="0"/>
              <a:t> dye</a:t>
            </a:r>
          </a:p>
          <a:p>
            <a:pPr algn="just" rtl="0"/>
            <a:r>
              <a:rPr lang="en-US" dirty="0" smtClean="0"/>
              <a:t>This results in a special shift from the reddish/brown form of the dye absorbance maximum at 465nm to the blue form of the dye absorbance </a:t>
            </a:r>
            <a:r>
              <a:rPr lang="en-US" dirty="0" err="1" smtClean="0"/>
              <a:t>maximunm</a:t>
            </a:r>
            <a:r>
              <a:rPr lang="en-US" dirty="0" smtClean="0"/>
              <a:t> at 610nm</a:t>
            </a:r>
            <a:endParaRPr lang="ar-SA" dirty="0" smtClean="0"/>
          </a:p>
        </p:txBody>
      </p:sp>
    </p:spTree>
    <p:extLst>
      <p:ext uri="{BB962C8B-B14F-4D97-AF65-F5344CB8AC3E}">
        <p14:creationId xmlns:p14="http://schemas.microsoft.com/office/powerpoint/2010/main" val="320156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عنصر نائب للمحتوى 2"/>
          <p:cNvSpPr>
            <a:spLocks noGrp="1"/>
          </p:cNvSpPr>
          <p:nvPr>
            <p:ph idx="1"/>
          </p:nvPr>
        </p:nvSpPr>
        <p:spPr/>
        <p:txBody>
          <a:bodyPr/>
          <a:lstStyle/>
          <a:p>
            <a:pPr algn="just" rtl="0"/>
            <a:r>
              <a:rPr lang="en-US" sz="2000" dirty="0" smtClean="0"/>
              <a:t>The differences between the two forms of the dye is greatest at </a:t>
            </a:r>
            <a:r>
              <a:rPr lang="en-US" sz="2000" dirty="0" smtClean="0">
                <a:solidFill>
                  <a:srgbClr val="FF0000"/>
                </a:solidFill>
              </a:rPr>
              <a:t>595nm</a:t>
            </a:r>
            <a:r>
              <a:rPr lang="en-US" sz="2000" dirty="0" smtClean="0"/>
              <a:t>, so that is the optimal wavelength to measure the blue color from the </a:t>
            </a:r>
            <a:r>
              <a:rPr lang="en-US" sz="2000" dirty="0" err="1" smtClean="0"/>
              <a:t>coomassie</a:t>
            </a:r>
            <a:r>
              <a:rPr lang="en-US" sz="2000" dirty="0" smtClean="0"/>
              <a:t> dye protein complex.</a:t>
            </a:r>
          </a:p>
          <a:p>
            <a:pPr algn="just" rtl="0"/>
            <a:r>
              <a:rPr lang="en-US" sz="2000" dirty="0" smtClean="0"/>
              <a:t> development of color in </a:t>
            </a:r>
            <a:r>
              <a:rPr lang="en-US" sz="2000" dirty="0" err="1" smtClean="0"/>
              <a:t>coomassie</a:t>
            </a:r>
            <a:r>
              <a:rPr lang="en-US" sz="2000" dirty="0" smtClean="0"/>
              <a:t> dye based </a:t>
            </a:r>
            <a:r>
              <a:rPr lang="en-US" sz="2000" dirty="0" err="1" smtClean="0"/>
              <a:t>bradford</a:t>
            </a:r>
            <a:r>
              <a:rPr lang="en-US" sz="2000" dirty="0" smtClean="0"/>
              <a:t> protein assays has been associated with the presence  of certain </a:t>
            </a:r>
            <a:r>
              <a:rPr lang="en-US" sz="2000" dirty="0" smtClean="0">
                <a:solidFill>
                  <a:srgbClr val="FF0000"/>
                </a:solidFill>
              </a:rPr>
              <a:t>basic amino acids</a:t>
            </a:r>
            <a:r>
              <a:rPr lang="en-US" sz="2000" dirty="0" smtClean="0"/>
              <a:t>  primarily arginine, lysine ,</a:t>
            </a:r>
            <a:r>
              <a:rPr lang="en-US" sz="2000" dirty="0" err="1" smtClean="0"/>
              <a:t>histidine</a:t>
            </a:r>
            <a:r>
              <a:rPr lang="en-US" sz="2000" dirty="0" smtClean="0"/>
              <a:t> in the protein.</a:t>
            </a:r>
          </a:p>
          <a:p>
            <a:pPr marL="0" indent="0" algn="just" rtl="0">
              <a:buNone/>
            </a:pPr>
            <a:endParaRPr lang="en-US" sz="2000" dirty="0" smtClean="0"/>
          </a:p>
          <a:p>
            <a:pPr algn="just" rtl="0"/>
            <a:r>
              <a:rPr lang="en-US" sz="2000" dirty="0" smtClean="0"/>
              <a:t> </a:t>
            </a:r>
            <a:r>
              <a:rPr lang="en-US" sz="2000" b="1" dirty="0" smtClean="0"/>
              <a:t>advantages of the method include that</a:t>
            </a:r>
            <a:r>
              <a:rPr lang="en-US" sz="2000" dirty="0" smtClean="0"/>
              <a:t>:</a:t>
            </a:r>
          </a:p>
          <a:p>
            <a:pPr marL="0" indent="0" algn="just" rtl="0">
              <a:buNone/>
            </a:pPr>
            <a:r>
              <a:rPr lang="en-US" sz="2000" dirty="0" smtClean="0"/>
              <a:t> it is highly sensitive,</a:t>
            </a:r>
          </a:p>
          <a:p>
            <a:pPr marL="0" indent="0" algn="just" rtl="0">
              <a:buNone/>
            </a:pPr>
            <a:r>
              <a:rPr lang="en-US" sz="2000" dirty="0" smtClean="0"/>
              <a:t> it is able to measure 1-20 µg of protein </a:t>
            </a:r>
            <a:endParaRPr lang="en-US" sz="2000" dirty="0"/>
          </a:p>
          <a:p>
            <a:pPr marL="0" indent="0" algn="just" rtl="0">
              <a:buNone/>
            </a:pPr>
            <a:r>
              <a:rPr lang="en-US" sz="2000" dirty="0" smtClean="0"/>
              <a:t> it is very fast.</a:t>
            </a:r>
          </a:p>
        </p:txBody>
      </p:sp>
    </p:spTree>
    <p:extLst>
      <p:ext uri="{BB962C8B-B14F-4D97-AF65-F5344CB8AC3E}">
        <p14:creationId xmlns:p14="http://schemas.microsoft.com/office/powerpoint/2010/main" val="225301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C:\Users\SAMSUNG\Desktop\200px-Bradford_assa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16632"/>
            <a:ext cx="3500437" cy="3312368"/>
          </a:xfrm>
          <a:noFill/>
        </p:spPr>
      </p:pic>
      <p:sp>
        <p:nvSpPr>
          <p:cNvPr id="5" name="مستطيل 4"/>
          <p:cNvSpPr/>
          <p:nvPr/>
        </p:nvSpPr>
        <p:spPr bwMode="auto">
          <a:xfrm>
            <a:off x="4139952" y="116632"/>
            <a:ext cx="4103688" cy="3312368"/>
          </a:xfrm>
          <a:prstGeom prst="rect">
            <a:avLst/>
          </a:prstGeom>
          <a:pattFill prst="pct20">
            <a:fgClr>
              <a:schemeClr val="accent1"/>
            </a:fgClr>
            <a:bgClr>
              <a:schemeClr val="bg2">
                <a:lumMod val="20000"/>
                <a:lumOff val="80000"/>
              </a:schemeClr>
            </a:bgClr>
          </a:pattFill>
          <a:ln w="9525" cap="flat" cmpd="sng" algn="ctr">
            <a:solidFill>
              <a:schemeClr val="tx1"/>
            </a:solidFill>
            <a:prstDash val="solid"/>
            <a:round/>
            <a:headEnd type="none" w="med" len="med"/>
            <a:tailEnd type="none" w="med" len="med"/>
          </a:ln>
          <a:effectLst/>
        </p:spPr>
        <p:txBody>
          <a:bodyPr rtlCol="1"/>
          <a:lstStyle/>
          <a:p>
            <a:pPr algn="just" fontAlgn="base">
              <a:spcBef>
                <a:spcPct val="0"/>
              </a:spcBef>
              <a:spcAft>
                <a:spcPct val="0"/>
              </a:spcAft>
              <a:defRPr/>
            </a:pPr>
            <a:r>
              <a:rPr lang="en-US" b="1" dirty="0">
                <a:solidFill>
                  <a:srgbClr val="000000"/>
                </a:solidFill>
              </a:rPr>
              <a:t>Samples treated with the Bradford assay. The brown sample (lower absorbance) contains no protein, while the blue sample (higher absorbance) contains protein.</a:t>
            </a:r>
          </a:p>
          <a:p>
            <a:pPr algn="just" fontAlgn="base">
              <a:spcBef>
                <a:spcPct val="0"/>
              </a:spcBef>
              <a:spcAft>
                <a:spcPct val="0"/>
              </a:spcAft>
              <a:defRPr/>
            </a:pPr>
            <a:r>
              <a:rPr lang="en-US" b="1" dirty="0">
                <a:solidFill>
                  <a:srgbClr val="000000"/>
                </a:solidFill>
              </a:rPr>
              <a:t> The amount of protein in the second sample can be determined by comparison to a standard curve</a:t>
            </a:r>
            <a:endParaRPr lang="ar-SA" b="1"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892492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1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1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60419" name="Picture 3" descr="C:\Users\hp\Desktop\capture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2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55299" name="Picture 3" descr="C:\Users\hp\Desktop\capture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88640"/>
            <a:ext cx="7772400" cy="1143000"/>
          </a:xfrm>
        </p:spPr>
        <p:txBody>
          <a:bodyPr/>
          <a:lstStyle/>
          <a:p>
            <a:r>
              <a:rPr lang="en-US" b="1" dirty="0" smtClean="0">
                <a:solidFill>
                  <a:srgbClr val="FF0000"/>
                </a:solidFill>
              </a:rPr>
              <a:t>Spectrophotometer</a:t>
            </a:r>
            <a:endParaRPr lang="ar-EG"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867"/>
            <a:ext cx="6314141"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0"/>
            <a:ext cx="24482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67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hp\Desktop\capture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0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p\Desktop\capture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1400"/>
            <a:ext cx="9036496"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3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3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عنصر نائب للمحتوى 2"/>
          <p:cNvSpPr>
            <a:spLocks noGrp="1"/>
          </p:cNvSpPr>
          <p:nvPr>
            <p:ph idx="1"/>
          </p:nvPr>
        </p:nvSpPr>
        <p:spPr/>
        <p:txBody>
          <a:bodyPr/>
          <a:lstStyle/>
          <a:p>
            <a:pPr algn="l" rtl="0">
              <a:buFont typeface="Wingdings" pitchFamily="2" charset="2"/>
              <a:buNone/>
              <a:defRPr/>
            </a:pPr>
            <a:r>
              <a:rPr lang="en-US" sz="2400" dirty="0" smtClean="0">
                <a:solidFill>
                  <a:schemeClr val="tx2">
                    <a:lumMod val="90000"/>
                    <a:lumOff val="10000"/>
                  </a:schemeClr>
                </a:solidFill>
              </a:rPr>
              <a:t>Aim: </a:t>
            </a:r>
          </a:p>
          <a:p>
            <a:pPr algn="l" rtl="0">
              <a:defRPr/>
            </a:pPr>
            <a:r>
              <a:rPr lang="en-US" sz="2400" dirty="0" smtClean="0"/>
              <a:t>To estimate the amount of total proteins in plasma.</a:t>
            </a:r>
          </a:p>
          <a:p>
            <a:pPr algn="l" rtl="0">
              <a:defRPr/>
            </a:pPr>
            <a:r>
              <a:rPr lang="en-US" sz="2400" dirty="0" smtClean="0"/>
              <a:t>To make standard curve.</a:t>
            </a:r>
          </a:p>
          <a:p>
            <a:pPr algn="l" rtl="0">
              <a:buFont typeface="Wingdings" pitchFamily="2" charset="2"/>
              <a:buNone/>
              <a:defRPr/>
            </a:pPr>
            <a:r>
              <a:rPr lang="en-US" sz="2400" dirty="0" smtClean="0">
                <a:solidFill>
                  <a:schemeClr val="tx2">
                    <a:lumMod val="90000"/>
                    <a:lumOff val="10000"/>
                  </a:schemeClr>
                </a:solidFill>
              </a:rPr>
              <a:t>Significant: </a:t>
            </a:r>
          </a:p>
          <a:p>
            <a:pPr algn="just" rtl="0">
              <a:defRPr/>
            </a:pPr>
            <a:r>
              <a:rPr lang="en-US" sz="2400" dirty="0" smtClean="0"/>
              <a:t>The quantization of protein content is important and has many applications in clinical laboratory practices and in research especially in the field of biochemistry. The accurate quantization of protein content is a critical step in protein analysis.</a:t>
            </a:r>
            <a:endParaRPr lang="ar-SA" sz="2400" dirty="0" smtClean="0"/>
          </a:p>
        </p:txBody>
      </p:sp>
      <p:sp>
        <p:nvSpPr>
          <p:cNvPr id="2" name="Title 1"/>
          <p:cNvSpPr>
            <a:spLocks noGrp="1"/>
          </p:cNvSpPr>
          <p:nvPr>
            <p:ph type="title"/>
          </p:nvPr>
        </p:nvSpPr>
        <p:spPr/>
        <p:txBody>
          <a:bodyPr/>
          <a:lstStyle/>
          <a:p>
            <a:endParaRPr lang="ar-EG"/>
          </a:p>
        </p:txBody>
      </p:sp>
    </p:spTree>
    <p:extLst>
      <p:ext uri="{BB962C8B-B14F-4D97-AF65-F5344CB8AC3E}">
        <p14:creationId xmlns:p14="http://schemas.microsoft.com/office/powerpoint/2010/main" val="361088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704850" y="260350"/>
            <a:ext cx="7467600" cy="922338"/>
          </a:xfrm>
          <a:solidFill>
            <a:srgbClr val="00B050"/>
          </a:solidFill>
        </p:spPr>
        <p:txBody>
          <a:bodyPr/>
          <a:lstStyle/>
          <a:p>
            <a:pPr algn="ctr"/>
            <a:r>
              <a:rPr lang="ar-SA" smtClean="0"/>
              <a:t/>
            </a:r>
            <a:br>
              <a:rPr lang="ar-SA" smtClean="0"/>
            </a:br>
            <a:r>
              <a:rPr lang="en-US" sz="3200" b="1" i="1" smtClean="0">
                <a:solidFill>
                  <a:srgbClr val="C00000"/>
                </a:solidFill>
              </a:rPr>
              <a:t>Ninhydrin Test</a:t>
            </a:r>
            <a:r>
              <a:rPr lang="en-US" smtClean="0"/>
              <a:t/>
            </a:r>
            <a:br>
              <a:rPr lang="en-US" smtClean="0"/>
            </a:br>
            <a:endParaRPr lang="ar-SA" smtClean="0"/>
          </a:p>
        </p:txBody>
      </p:sp>
      <p:sp>
        <p:nvSpPr>
          <p:cNvPr id="28675" name="عنصر نائب للمحتوى 2"/>
          <p:cNvSpPr>
            <a:spLocks noGrp="1"/>
          </p:cNvSpPr>
          <p:nvPr>
            <p:ph idx="1"/>
          </p:nvPr>
        </p:nvSpPr>
        <p:spPr>
          <a:xfrm>
            <a:off x="468313" y="1341438"/>
            <a:ext cx="8207375" cy="5327650"/>
          </a:xfrm>
        </p:spPr>
        <p:txBody>
          <a:bodyPr/>
          <a:lstStyle/>
          <a:p>
            <a:pPr algn="l" rtl="0"/>
            <a:r>
              <a:rPr lang="en-US" dirty="0" err="1" smtClean="0"/>
              <a:t>Ninhydrin</a:t>
            </a:r>
            <a:r>
              <a:rPr lang="en-US" dirty="0" smtClean="0"/>
              <a:t> is a chemical used to detect free amino acid and proteins  </a:t>
            </a:r>
          </a:p>
          <a:p>
            <a:pPr algn="l" rtl="0"/>
            <a:r>
              <a:rPr lang="en-US" dirty="0" smtClean="0"/>
              <a:t> Amino acids(NH2) also react with </a:t>
            </a:r>
            <a:r>
              <a:rPr lang="en-US" dirty="0" err="1" smtClean="0"/>
              <a:t>ninhydrin</a:t>
            </a:r>
            <a:r>
              <a:rPr lang="en-US" dirty="0" smtClean="0"/>
              <a:t> at pH=4. </a:t>
            </a:r>
          </a:p>
          <a:p>
            <a:pPr algn="just" rtl="0"/>
            <a:r>
              <a:rPr lang="en-US" dirty="0" smtClean="0"/>
              <a:t>The reduction product obtained from </a:t>
            </a:r>
            <a:r>
              <a:rPr lang="en-US" dirty="0" err="1" smtClean="0"/>
              <a:t>ninhydrin</a:t>
            </a:r>
            <a:r>
              <a:rPr lang="en-US" dirty="0" smtClean="0"/>
              <a:t> then reacts with NH3 and excess </a:t>
            </a:r>
            <a:r>
              <a:rPr lang="en-US" dirty="0" err="1" smtClean="0"/>
              <a:t>ninhydrin</a:t>
            </a:r>
            <a:r>
              <a:rPr lang="en-US" dirty="0" smtClean="0"/>
              <a:t> to yield a </a:t>
            </a:r>
            <a:r>
              <a:rPr lang="en-US" dirty="0" smtClean="0">
                <a:solidFill>
                  <a:srgbClr val="002060"/>
                </a:solidFill>
              </a:rPr>
              <a:t>dark blue </a:t>
            </a:r>
            <a:r>
              <a:rPr lang="en-US" dirty="0" smtClean="0">
                <a:solidFill>
                  <a:srgbClr val="7030A0"/>
                </a:solidFill>
              </a:rPr>
              <a:t>or purple violet </a:t>
            </a:r>
            <a:r>
              <a:rPr lang="en-US" dirty="0" smtClean="0"/>
              <a:t>colored substance. </a:t>
            </a:r>
          </a:p>
          <a:p>
            <a:pPr algn="just" rtl="0"/>
            <a:r>
              <a:rPr lang="en-US" dirty="0" smtClean="0"/>
              <a:t>This reaction provides an extremely sensitive test for amino acids. </a:t>
            </a:r>
            <a:endParaRPr lang="ar-SA" dirty="0" smtClean="0"/>
          </a:p>
        </p:txBody>
      </p:sp>
    </p:spTree>
    <p:extLst>
      <p:ext uri="{BB962C8B-B14F-4D97-AF65-F5344CB8AC3E}">
        <p14:creationId xmlns:p14="http://schemas.microsoft.com/office/powerpoint/2010/main" val="428213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endParaRPr lang="ar-SA" smtClean="0"/>
          </a:p>
        </p:txBody>
      </p:sp>
      <p:pic>
        <p:nvPicPr>
          <p:cNvPr id="31747" name="Picture 2" descr="C:\Users\SAMSUNG\Desktop\forechem10.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60350"/>
            <a:ext cx="7993062" cy="4464050"/>
          </a:xfrm>
          <a:noFill/>
        </p:spPr>
      </p:pic>
    </p:spTree>
    <p:extLst>
      <p:ext uri="{BB962C8B-B14F-4D97-AF65-F5344CB8AC3E}">
        <p14:creationId xmlns:p14="http://schemas.microsoft.com/office/powerpoint/2010/main" val="2041338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لمحتوى 2"/>
          <p:cNvSpPr>
            <a:spLocks noGrp="1"/>
          </p:cNvSpPr>
          <p:nvPr>
            <p:ph idx="1"/>
          </p:nvPr>
        </p:nvSpPr>
        <p:spPr>
          <a:xfrm>
            <a:off x="457200" y="404813"/>
            <a:ext cx="8075613" cy="5721350"/>
          </a:xfrm>
        </p:spPr>
        <p:txBody>
          <a:bodyPr/>
          <a:lstStyle/>
          <a:p>
            <a:pPr algn="just" rtl="0">
              <a:defRPr/>
            </a:pPr>
            <a:r>
              <a:rPr lang="en-US" dirty="0" smtClean="0"/>
              <a:t>With all amino acid will give purple violet or deep blue with exception </a:t>
            </a:r>
            <a:r>
              <a:rPr lang="en-US" dirty="0" err="1" smtClean="0">
                <a:solidFill>
                  <a:schemeClr val="accent2">
                    <a:lumMod val="60000"/>
                    <a:lumOff val="40000"/>
                  </a:schemeClr>
                </a:solidFill>
              </a:rPr>
              <a:t>Proline</a:t>
            </a:r>
            <a:r>
              <a:rPr lang="en-US" dirty="0" smtClean="0"/>
              <a:t> gives </a:t>
            </a:r>
            <a:r>
              <a:rPr lang="en-US" dirty="0" smtClean="0">
                <a:solidFill>
                  <a:schemeClr val="accent2">
                    <a:lumMod val="60000"/>
                    <a:lumOff val="40000"/>
                  </a:schemeClr>
                </a:solidFill>
              </a:rPr>
              <a:t>yellow</a:t>
            </a:r>
            <a:r>
              <a:rPr lang="en-US" dirty="0" smtClean="0"/>
              <a:t> not violet (why)</a:t>
            </a:r>
            <a:endParaRPr lang="ar-SA" dirty="0" smtClean="0"/>
          </a:p>
        </p:txBody>
      </p:sp>
      <p:pic>
        <p:nvPicPr>
          <p:cNvPr id="29699" name="Picture 2" descr="C:\Users\SAMSUNG\Desktop\فهر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276475"/>
            <a:ext cx="28606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C:\Users\SAMSUNG\Desktop\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276475"/>
            <a:ext cx="29527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839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لمحتوى 2"/>
          <p:cNvSpPr>
            <a:spLocks noGrp="1"/>
          </p:cNvSpPr>
          <p:nvPr>
            <p:ph idx="1"/>
          </p:nvPr>
        </p:nvSpPr>
        <p:spPr>
          <a:xfrm>
            <a:off x="457200" y="549275"/>
            <a:ext cx="8147050" cy="5576888"/>
          </a:xfrm>
        </p:spPr>
        <p:txBody>
          <a:bodyPr/>
          <a:lstStyle/>
          <a:p>
            <a:pPr algn="just" rtl="0"/>
            <a:r>
              <a:rPr lang="en-US" dirty="0" err="1" smtClean="0"/>
              <a:t>Proline</a:t>
            </a:r>
            <a:r>
              <a:rPr lang="en-US" dirty="0" smtClean="0"/>
              <a:t> reacts with </a:t>
            </a:r>
            <a:r>
              <a:rPr lang="en-US" dirty="0" err="1" smtClean="0"/>
              <a:t>ninhydrin</a:t>
            </a:r>
            <a:r>
              <a:rPr lang="en-US" dirty="0" smtClean="0"/>
              <a:t>, but in a different way. While most </a:t>
            </a:r>
            <a:r>
              <a:rPr lang="en-US" dirty="0" err="1" smtClean="0"/>
              <a:t>ninhydrin</a:t>
            </a:r>
            <a:r>
              <a:rPr lang="en-US" dirty="0" smtClean="0"/>
              <a:t> tests result in a purple violet color, the </a:t>
            </a:r>
            <a:r>
              <a:rPr lang="en-US" dirty="0" err="1" smtClean="0"/>
              <a:t>proline</a:t>
            </a:r>
            <a:r>
              <a:rPr lang="en-US" dirty="0" smtClean="0"/>
              <a:t> reaction is more yellow due to substitution of the alpha amino group that </a:t>
            </a:r>
            <a:r>
              <a:rPr lang="en-US" dirty="0" err="1" smtClean="0"/>
              <a:t>ninhydrin</a:t>
            </a:r>
            <a:r>
              <a:rPr lang="en-US" dirty="0" smtClean="0"/>
              <a:t> reacts with carbon rings</a:t>
            </a:r>
            <a:endParaRPr lang="ar-SA" dirty="0" smtClean="0"/>
          </a:p>
        </p:txBody>
      </p:sp>
      <p:pic>
        <p:nvPicPr>
          <p:cNvPr id="30723" name="Picture 2" descr="C:\Users\SAMSUNG\Desktop\pro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663" y="3500438"/>
            <a:ext cx="193516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96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لمحتوى 2"/>
          <p:cNvSpPr>
            <a:spLocks noGrp="1"/>
          </p:cNvSpPr>
          <p:nvPr>
            <p:ph idx="1"/>
          </p:nvPr>
        </p:nvSpPr>
        <p:spPr>
          <a:xfrm>
            <a:off x="457200" y="404813"/>
            <a:ext cx="8435280" cy="5721350"/>
          </a:xfrm>
        </p:spPr>
        <p:txBody>
          <a:bodyPr/>
          <a:lstStyle/>
          <a:p>
            <a:pPr algn="l">
              <a:spcBef>
                <a:spcPct val="0"/>
              </a:spcBef>
              <a:defRPr/>
            </a:pPr>
            <a:r>
              <a:rPr lang="en-US" sz="3200" b="1" dirty="0" smtClean="0">
                <a:solidFill>
                  <a:srgbClr val="FFFF00"/>
                </a:solidFill>
                <a:latin typeface="Calibri"/>
                <a:cs typeface="+mn-cs"/>
              </a:rPr>
              <a:t>Procedure: </a:t>
            </a:r>
          </a:p>
          <a:p>
            <a:pPr algn="l" rtl="0">
              <a:spcBef>
                <a:spcPct val="0"/>
              </a:spcBef>
              <a:defRPr/>
            </a:pPr>
            <a:r>
              <a:rPr lang="en-US" dirty="0" smtClean="0"/>
              <a:t>  To 1 mL  solution add 5 drops of </a:t>
            </a:r>
            <a:r>
              <a:rPr lang="en-US" dirty="0" smtClean="0">
                <a:solidFill>
                  <a:srgbClr val="FF0000"/>
                </a:solidFill>
              </a:rPr>
              <a:t>2</a:t>
            </a:r>
            <a:r>
              <a:rPr lang="en-US" dirty="0" smtClean="0"/>
              <a:t>% </a:t>
            </a:r>
            <a:r>
              <a:rPr lang="en-US" dirty="0" err="1" smtClean="0"/>
              <a:t>ninhydrine</a:t>
            </a:r>
            <a:r>
              <a:rPr lang="en-US" dirty="0" smtClean="0"/>
              <a:t> solution </a:t>
            </a:r>
          </a:p>
          <a:p>
            <a:pPr algn="just" rtl="0">
              <a:defRPr/>
            </a:pPr>
            <a:r>
              <a:rPr lang="en-US" dirty="0" smtClean="0"/>
              <a:t>  Boil over a water bath for 2 min. </a:t>
            </a:r>
          </a:p>
          <a:p>
            <a:pPr algn="just" rtl="0">
              <a:defRPr/>
            </a:pPr>
            <a:r>
              <a:rPr lang="en-US" dirty="0" smtClean="0"/>
              <a:t>   Allow to cool and observe the purple color formed. </a:t>
            </a:r>
          </a:p>
          <a:p>
            <a:pPr>
              <a:defRPr/>
            </a:pPr>
            <a:endParaRPr lang="ar-SA" dirty="0" smtClean="0"/>
          </a:p>
        </p:txBody>
      </p:sp>
    </p:spTree>
    <p:extLst>
      <p:ext uri="{BB962C8B-B14F-4D97-AF65-F5344CB8AC3E}">
        <p14:creationId xmlns:p14="http://schemas.microsoft.com/office/powerpoint/2010/main" val="2536817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845337"/>
      </p:ext>
    </p:extLst>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427</Words>
  <Application>Microsoft Office PowerPoint</Application>
  <PresentationFormat>On-screen Show (4:3)</PresentationFormat>
  <Paragraphs>33</Paragraphs>
  <Slides>19</Slides>
  <Notes>1</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تقنية</vt:lpstr>
      <vt:lpstr>Layers</vt:lpstr>
      <vt:lpstr>2_Layers</vt:lpstr>
      <vt:lpstr>3_Layers</vt:lpstr>
      <vt:lpstr>4_Layers</vt:lpstr>
      <vt:lpstr>5_Layers</vt:lpstr>
      <vt:lpstr>Quantitation of proteins</vt:lpstr>
      <vt:lpstr>PowerPoint Presentation</vt:lpstr>
      <vt:lpstr>PowerPoint Presentation</vt:lpstr>
      <vt:lpstr> Ninhydrin Test </vt:lpstr>
      <vt:lpstr>PowerPoint Presentation</vt:lpstr>
      <vt:lpstr>PowerPoint Presentation</vt:lpstr>
      <vt:lpstr>PowerPoint Presentation</vt:lpstr>
      <vt:lpstr>PowerPoint Presentation</vt:lpstr>
      <vt:lpstr>PowerPoint Presentation</vt:lpstr>
      <vt:lpstr>PowerPoint Presentation</vt:lpstr>
      <vt:lpstr>Bradford method</vt:lpstr>
      <vt:lpstr>PowerPoint Presentation</vt:lpstr>
      <vt:lpstr>PowerPoint Presentation</vt:lpstr>
      <vt:lpstr>PowerPoint Presentation</vt:lpstr>
      <vt:lpstr>PowerPoint Presentation</vt:lpstr>
      <vt:lpstr>PowerPoint Presentation</vt:lpstr>
      <vt:lpstr>Spectrophotometer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15</cp:revision>
  <dcterms:created xsi:type="dcterms:W3CDTF">2018-11-11T14:39:36Z</dcterms:created>
  <dcterms:modified xsi:type="dcterms:W3CDTF">2019-10-27T20:33:32Z</dcterms:modified>
</cp:coreProperties>
</file>