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23B9-8E93-FAA2-82C5-E4B4095CB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8C129-B79F-1C6D-164B-C50DA8E20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F959F-723D-11DA-B5FC-FFAE3AECD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8D4D1-A1F1-20C4-21BA-E1FA01B5C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0BBDB-5480-08D6-8146-2BBD4064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6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37FD2-E36F-6825-BEA0-E685919A3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DA0469-B67E-7EF0-59CD-EBE8A2D974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BD1D0-DDEF-CDDF-BB5F-43E77AA0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F6D64-5E2F-7BDE-AE40-2045126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A6441-9C34-F742-19EA-2ACCFA2C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5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4141B3-CA9C-CC10-0A6B-A31A86EEC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60C01-7044-51B0-57D0-7E5FC7591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14AC6-31A8-921C-0CEC-FBC2813C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A1685-F0A4-DEE8-DEAD-10F8775B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85B78-9136-3154-3C57-291B6C95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3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0867E-480A-A185-2E70-50AE005A3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12F9A-2DA7-065B-CEAD-E6DAAFB5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2B2D1-50A0-2C55-ED6A-618B77476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2F7A6-60BA-ADB0-3F4E-D9BA24CD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C6116-22AC-6214-EDB6-45E10C9C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7F4D8-52AD-322D-B897-55D554DA4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8A410-8DDF-AE7F-C1F7-9750B4E2E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0027E-E1D4-C73E-5D20-11955CC8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42E59-4A77-3F1F-97C3-AF265FF4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5286C-3816-C43E-29FA-C51D77BC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7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4DB97-54DE-03B6-BC1E-7FB760E9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9C909-4AF4-C844-AC78-77AC24060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03489-1669-C3B3-EBA1-6F9C137CE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13DB7-3D88-0A09-3158-BA001363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AC386-795E-3F7E-6389-A7ADAD089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60239-7578-ACAC-5549-D1BC057F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6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A6B53-5B8B-ABE2-8AE9-99DFADAD9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5D258-270E-2034-A599-742F4ACAC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25918-2F3C-9FD4-DCD0-84FE95D89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463404-9F24-6096-53E7-1E847B406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36A71F-E60F-A420-6A27-27A3BDA58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7B31A4-4BE5-76AB-EFDB-9F50C894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9AFE06-30CD-EFD9-1913-6794F37A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DE704C-0464-C238-FEAB-65792B02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3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90B20-C41F-DD7D-A086-F43492961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5203F0-63E2-7B87-DA6C-BA99068E1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A8E9EB-B774-EF3D-CF31-4B1EBF987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468EB-A561-CBBA-5D88-B313A9F7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53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AE6D2-3B10-AD12-B3CF-C9352E7E1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AA18E-8E17-1E59-9933-D7BCCB5A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C710C-D1CC-5D63-64FA-F360EDE67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7BABB-A2EF-CC81-EEDD-C75CCF5C3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9083D-3DEC-D44F-268F-BE51FD01F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EE6EF-90FD-5D5B-F1EF-6C2751873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3C2DE-77ED-B0E4-390F-AE522077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4C168-A95E-F923-4447-76E1B45FC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489BA-C382-2B67-0747-7FD9E0D1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8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CBDAD-2A23-529F-898D-C7428FC4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876F35-A3AA-8AF5-C4E1-90E94B711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5A658-CF1E-C2F5-40E5-73524CC50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ABC38-40B9-12D8-549D-2DC46C80C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8C626-E6EF-28A5-857E-B3F0D405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5679A-B482-01A4-CA6D-3BE5D016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5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17DC2-833C-BB80-58E2-60AFFECCF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5144B-EAFA-28EB-8FD1-151E2F428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CB03E-36C2-F486-9AB5-35AA41929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A6CA2-B503-4551-84AC-DEDBE81F404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BBD01-6313-8A54-A520-4541A7C7F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F40F0-D5DD-F303-2BAC-4FAD35A40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CA02-0D05-4846-A79F-F41D0C67A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0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eg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E8ECC-5411-1E4C-D515-62CB01782C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Polycystic kidney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46402B-76CA-8DFC-35F9-C768376EF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1050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By:</a:t>
            </a:r>
          </a:p>
          <a:p>
            <a:r>
              <a:rPr lang="en-US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Sura Al-</a:t>
            </a:r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lasasmeh</a:t>
            </a:r>
            <a:endParaRPr lang="en-US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Lujain</a:t>
            </a:r>
            <a:r>
              <a:rPr lang="en-US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Al-</a:t>
            </a:r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bawaliez</a:t>
            </a:r>
            <a:endParaRPr lang="en-US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Misyana</a:t>
            </a:r>
            <a:r>
              <a:rPr lang="en-US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Hijazeen</a:t>
            </a:r>
            <a:r>
              <a:rPr lang="en-US" sz="2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81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AED04-98C9-265A-2086-EE1461E77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-192089"/>
            <a:ext cx="11906250" cy="1325563"/>
          </a:xfrm>
        </p:spPr>
        <p:txBody>
          <a:bodyPr/>
          <a:lstStyle/>
          <a:p>
            <a:pPr algn="ctr"/>
            <a:r>
              <a:rPr lang="en-US" b="1" dirty="0"/>
              <a:t>Polycystic kidney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A3776-A866-AC4B-5815-FEB9B76B8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133474"/>
            <a:ext cx="7019925" cy="5629275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Etiology: </a:t>
            </a:r>
            <a:r>
              <a:rPr lang="en-US" dirty="0"/>
              <a:t>Mutation of </a:t>
            </a:r>
            <a:r>
              <a:rPr lang="en-US" b="1" dirty="0"/>
              <a:t>85% to 95% of cases are ADPKD1</a:t>
            </a:r>
            <a:r>
              <a:rPr lang="en-US" dirty="0"/>
              <a:t>, located on </a:t>
            </a:r>
            <a:r>
              <a:rPr lang="en-US" b="1" u="sng" dirty="0"/>
              <a:t>chromosome 16</a:t>
            </a:r>
            <a:r>
              <a:rPr lang="en-US" dirty="0"/>
              <a:t>; the remaining </a:t>
            </a:r>
            <a:r>
              <a:rPr lang="en-US" b="1" dirty="0"/>
              <a:t>5% to 15% are ADPKD2</a:t>
            </a:r>
            <a:r>
              <a:rPr lang="en-US" dirty="0"/>
              <a:t>, located on </a:t>
            </a:r>
            <a:r>
              <a:rPr lang="en-US" b="1" u="sng" dirty="0"/>
              <a:t>chromosome 4</a:t>
            </a:r>
            <a:r>
              <a:rPr lang="en-US" dirty="0"/>
              <a:t>.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Autosomal dominant polycystic kidney disease (ADPKD) </a:t>
            </a:r>
            <a:r>
              <a:rPr lang="en-US" dirty="0"/>
              <a:t>is </a:t>
            </a:r>
            <a:r>
              <a:rPr lang="en-US" b="1" dirty="0"/>
              <a:t>the most common genetic cause of CKD.</a:t>
            </a:r>
          </a:p>
          <a:p>
            <a:r>
              <a:rPr lang="en-US" dirty="0"/>
              <a:t>The course is variable, but </a:t>
            </a:r>
            <a:r>
              <a:rPr lang="en-US" b="1" dirty="0">
                <a:solidFill>
                  <a:srgbClr val="FF0000"/>
                </a:solidFill>
              </a:rPr>
              <a:t>ESRD commonly develops in 50% of the patients (by late 50s or 60s); </a:t>
            </a:r>
            <a:r>
              <a:rPr lang="en-US" dirty="0"/>
              <a:t>remainder have a normal lifespan. </a:t>
            </a:r>
          </a:p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Pathophysiology: </a:t>
            </a:r>
            <a:r>
              <a:rPr lang="en-US" dirty="0"/>
              <a:t>Renal failure occurs from cysts replacing renal parenchyma over time, as well as recurrent episodes of pyelonephritis and nephrolithiasis</a:t>
            </a:r>
          </a:p>
        </p:txBody>
      </p:sp>
      <p:pic>
        <p:nvPicPr>
          <p:cNvPr id="6148" name="Picture 4" descr="Polycystic kidney disease - Symptoms and causes - Mayo Clinic">
            <a:extLst>
              <a:ext uri="{FF2B5EF4-FFF2-40B4-BE49-F238E27FC236}">
                <a16:creationId xmlns:a16="http://schemas.microsoft.com/office/drawing/2014/main" id="{240B7A57-F2E9-30A1-EBE2-1EEB7E964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942" y="1032667"/>
            <a:ext cx="4649058" cy="398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27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2BAE-309C-280F-7D60-C09503D3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2538-24BB-0DBA-A578-F266D113A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1. Hematuria: </a:t>
            </a:r>
            <a:r>
              <a:rPr lang="en-US" dirty="0"/>
              <a:t>usually visible and thought to be due to rupture of cysts into the collecting system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2. Abdominal pain: </a:t>
            </a:r>
            <a:r>
              <a:rPr lang="en-US" dirty="0"/>
              <a:t>sources include pyelonephritis, stones, and hemorrhaging into cysts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3. HTN (in &gt;50% of the cases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4. Palpable kidneys on abdominal examination</a:t>
            </a:r>
          </a:p>
        </p:txBody>
      </p:sp>
    </p:spTree>
    <p:extLst>
      <p:ext uri="{BB962C8B-B14F-4D97-AF65-F5344CB8AC3E}">
        <p14:creationId xmlns:p14="http://schemas.microsoft.com/office/powerpoint/2010/main" val="3337533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1E1FB-E0C4-B5EB-6CD8-6E10E59A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4" y="-320675"/>
            <a:ext cx="12011025" cy="1473200"/>
          </a:xfrm>
        </p:spPr>
        <p:txBody>
          <a:bodyPr/>
          <a:lstStyle/>
          <a:p>
            <a:pPr algn="ctr"/>
            <a:r>
              <a:rPr lang="en-US" b="1" dirty="0"/>
              <a:t>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230F-5D31-9D4A-5171-377DDFECC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683814"/>
            <a:ext cx="11496676" cy="6174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Renal problems: </a:t>
            </a:r>
          </a:p>
          <a:p>
            <a:pPr marL="0" indent="0">
              <a:buNone/>
            </a:pPr>
            <a:r>
              <a:rPr lang="en-US" dirty="0"/>
              <a:t>1. Infection of renal cysts; bleeding into cysts - 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-sans"/>
              </a:rPr>
              <a:t>Most patients with polycystic kidney disease complain of pain at some point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2. Renal failure (late in the disease) - 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-sans"/>
              </a:rPr>
              <a:t>once renal failure sets in, almost all patients develop </a:t>
            </a:r>
            <a:r>
              <a:rPr lang="en-US" sz="2400" b="0" i="0" u="sng" dirty="0">
                <a:solidFill>
                  <a:srgbClr val="333333"/>
                </a:solidFill>
                <a:effectLst/>
                <a:latin typeface="open-sans"/>
              </a:rPr>
              <a:t>severe hypertension.</a:t>
            </a:r>
          </a:p>
          <a:p>
            <a:pPr marL="0" indent="0">
              <a:buNone/>
            </a:pPr>
            <a:r>
              <a:rPr lang="en-US" sz="2400" dirty="0"/>
              <a:t>This may be marked by symptoms such as dizziness, vomiting, dyspnea and headache.</a:t>
            </a:r>
          </a:p>
          <a:p>
            <a:pPr marL="0" indent="0">
              <a:buNone/>
            </a:pPr>
            <a:r>
              <a:rPr lang="en-US" dirty="0"/>
              <a:t>3. Kidney stones</a:t>
            </a:r>
            <a:r>
              <a:rPr lang="ar-JO" dirty="0"/>
              <a:t> </a:t>
            </a:r>
            <a:r>
              <a:rPr lang="en-US" dirty="0"/>
              <a:t> - </a:t>
            </a:r>
            <a:r>
              <a:rPr lang="en-US" sz="2000" dirty="0"/>
              <a:t>Up to 20% of patients.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CVS problems: </a:t>
            </a:r>
          </a:p>
          <a:p>
            <a:pPr marL="0" indent="0">
              <a:buNone/>
            </a:pPr>
            <a:r>
              <a:rPr lang="en-US" dirty="0"/>
              <a:t>1. Heart valve abnormalities (especially mitral valve prolapse)</a:t>
            </a:r>
          </a:p>
          <a:p>
            <a:pPr marL="0" indent="0">
              <a:buNone/>
            </a:pPr>
            <a:r>
              <a:rPr lang="en-US" dirty="0"/>
              <a:t>2. Intracerebral berry aneurysm (in 5% to 20% of cases)—most do not rupture</a:t>
            </a:r>
          </a:p>
        </p:txBody>
      </p:sp>
      <p:pic>
        <p:nvPicPr>
          <p:cNvPr id="2058" name="Picture 10" descr="Cerebral Aneurysms in Polycystic Kidney Disease - Renal Fellow Network">
            <a:extLst>
              <a:ext uri="{FF2B5EF4-FFF2-40B4-BE49-F238E27FC236}">
                <a16:creationId xmlns:a16="http://schemas.microsoft.com/office/drawing/2014/main" id="{984E2FA4-4314-D609-25B7-4209B8EAD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100" y="3328708"/>
            <a:ext cx="2174501" cy="235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228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1E1FB-E0C4-B5EB-6CD8-6E10E59A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4" y="-320675"/>
            <a:ext cx="12430125" cy="1473200"/>
          </a:xfrm>
        </p:spPr>
        <p:txBody>
          <a:bodyPr/>
          <a:lstStyle/>
          <a:p>
            <a:pPr algn="ctr"/>
            <a:r>
              <a:rPr lang="en-US" b="1" dirty="0"/>
              <a:t>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230F-5D31-9D4A-5171-377DDFECC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5" y="1017190"/>
            <a:ext cx="11620501" cy="5490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GI cysts: </a:t>
            </a:r>
          </a:p>
          <a:p>
            <a:pPr marL="0" indent="0">
              <a:buNone/>
            </a:pPr>
            <a:r>
              <a:rPr lang="en-US" dirty="0"/>
              <a:t>1. Cysts in other organs (liver, spleen, pancreas, brain)</a:t>
            </a:r>
          </a:p>
          <a:p>
            <a:pPr marL="0" indent="0">
              <a:buNone/>
            </a:pPr>
            <a:r>
              <a:rPr lang="en-US" dirty="0"/>
              <a:t>2. Diverticula (colon) -  </a:t>
            </a:r>
            <a:r>
              <a:rPr lang="en-US" sz="2400" dirty="0"/>
              <a:t>may lead to colicky pain in the abdomen, characteristically left-sided, with bloating</a:t>
            </a:r>
            <a:r>
              <a:rPr lang="en-US" dirty="0"/>
              <a:t>, </a:t>
            </a:r>
            <a:r>
              <a:rPr lang="en-US" sz="2400" dirty="0"/>
              <a:t>at this stage the patient usually has end-stage renal disease. However, in most patients the condition is asymptomatic, though it may be complicated by hemorrhage into or infection of the diverticula.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3. Hernias (abdominal/inguinal)</a:t>
            </a:r>
          </a:p>
        </p:txBody>
      </p:sp>
      <p:pic>
        <p:nvPicPr>
          <p:cNvPr id="2054" name="Picture 6" descr="Diverticulosis - What You Need to Know">
            <a:extLst>
              <a:ext uri="{FF2B5EF4-FFF2-40B4-BE49-F238E27FC236}">
                <a16:creationId xmlns:a16="http://schemas.microsoft.com/office/drawing/2014/main" id="{CFD973B0-3407-D979-F895-4124AFA13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80" y="4000500"/>
            <a:ext cx="268605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bdominal Hernias: Practice Essentials, Background, Anatomy">
            <a:extLst>
              <a:ext uri="{FF2B5EF4-FFF2-40B4-BE49-F238E27FC236}">
                <a16:creationId xmlns:a16="http://schemas.microsoft.com/office/drawing/2014/main" id="{76740AB3-7115-4A0A-DEEB-96A7E5B2E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727" y="4233734"/>
            <a:ext cx="2966058" cy="237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F98038F5-1CED-8544-46FE-67E503A46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154" y="3429000"/>
            <a:ext cx="4886325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430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06DB0-DACD-46CF-95DD-07A09858B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176" y="132976"/>
            <a:ext cx="9336741" cy="1096122"/>
          </a:xfrm>
        </p:spPr>
        <p:txBody>
          <a:bodyPr/>
          <a:lstStyle/>
          <a:p>
            <a:pPr algn="ctr"/>
            <a:r>
              <a:rPr lang="en-US" b="1" dirty="0"/>
              <a:t>Investigations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1CE36-8083-6F06-09ED-DAC8D8288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694" y="1030940"/>
            <a:ext cx="11331388" cy="55491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diagnosis is usually based on family history, clinical findings and ultrasound examination.</a:t>
            </a:r>
          </a:p>
          <a:p>
            <a:r>
              <a:rPr lang="en-US" dirty="0"/>
              <a:t>Ultrasound demonstrates cysts in approximately 95% of affected patients over the age of 20 and is the screening method of </a:t>
            </a:r>
            <a:r>
              <a:rPr lang="en-US" dirty="0" err="1"/>
              <a:t>choice,but</a:t>
            </a:r>
            <a:r>
              <a:rPr lang="en-US" dirty="0"/>
              <a:t> may not detect small developing cysts in younger subjects.</a:t>
            </a:r>
          </a:p>
          <a:p>
            <a:r>
              <a:rPr lang="en-US" dirty="0"/>
              <a:t>Cysts may also be identified by other imaging modalities, such as MRI.</a:t>
            </a:r>
          </a:p>
          <a:p>
            <a:r>
              <a:rPr lang="en-US" dirty="0">
                <a:solidFill>
                  <a:srgbClr val="FF0000"/>
                </a:solidFill>
              </a:rPr>
              <a:t>Simple renal cysts may occur in normal individuals but are uncommon below the age of 30.</a:t>
            </a:r>
          </a:p>
          <a:p>
            <a:r>
              <a:rPr lang="en-US" dirty="0"/>
              <a:t>The following criteria exist for an ultrasound diagnosis of PKD in patients with a family history but unknown genotype:</a:t>
            </a:r>
          </a:p>
          <a:p>
            <a:pPr marL="0" indent="0">
              <a:buNone/>
            </a:pPr>
            <a:r>
              <a:rPr lang="en-US" dirty="0"/>
              <a:t>▪ 15–39 years of age: at least</a:t>
            </a:r>
          </a:p>
          <a:p>
            <a:pPr marL="0" indent="0">
              <a:buNone/>
            </a:pPr>
            <a:r>
              <a:rPr lang="en-US" dirty="0"/>
              <a:t>▪ 40–59 years of age: at</a:t>
            </a:r>
          </a:p>
          <a:p>
            <a:pPr marL="0" indent="0">
              <a:buNone/>
            </a:pPr>
            <a:r>
              <a:rPr lang="en-US" dirty="0"/>
              <a:t>▪ 60 years or older: at least four cysts in each kidney.</a:t>
            </a:r>
          </a:p>
        </p:txBody>
      </p:sp>
    </p:spTree>
    <p:extLst>
      <p:ext uri="{BB962C8B-B14F-4D97-AF65-F5344CB8AC3E}">
        <p14:creationId xmlns:p14="http://schemas.microsoft.com/office/powerpoint/2010/main" val="734596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424BD-9F32-218B-9283-3577E6800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258" y="1210235"/>
            <a:ext cx="10403541" cy="4966728"/>
          </a:xfrm>
        </p:spPr>
        <p:txBody>
          <a:bodyPr/>
          <a:lstStyle/>
          <a:p>
            <a:r>
              <a:rPr lang="en-US" dirty="0"/>
              <a:t>It is now possible to make a molecular diagnosis by mutation screening of PDK1 or PDK2 but this is seldom used in routine clinical practice because the PKD1 gene is so large and has many possible mutations.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▪ Indications for molecular studies :</a:t>
            </a:r>
          </a:p>
          <a:p>
            <a:pPr marL="0" indent="0">
              <a:buNone/>
            </a:pPr>
            <a:r>
              <a:rPr lang="en-US" dirty="0"/>
              <a:t>✓ This is likely to be used in cases with an uncertain diagnosis (young patients, few cysts, lack of family history</a:t>
            </a:r>
          </a:p>
          <a:p>
            <a:pPr marL="0" indent="0">
              <a:buNone/>
            </a:pPr>
            <a:r>
              <a:rPr lang="en-US" dirty="0"/>
              <a:t>✓  screening for mutations associated with a worse prognosis</a:t>
            </a:r>
          </a:p>
          <a:p>
            <a:pPr marL="0" indent="0">
              <a:buNone/>
            </a:pPr>
            <a:r>
              <a:rPr lang="en-US" dirty="0"/>
              <a:t>✓ workup of living kidney donors</a:t>
            </a:r>
          </a:p>
        </p:txBody>
      </p:sp>
    </p:spTree>
    <p:extLst>
      <p:ext uri="{BB962C8B-B14F-4D97-AF65-F5344CB8AC3E}">
        <p14:creationId xmlns:p14="http://schemas.microsoft.com/office/powerpoint/2010/main" val="3931115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EA5E2-70C4-3A5F-17F9-066EBF25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506" y="-298263"/>
            <a:ext cx="10515600" cy="1325563"/>
          </a:xfrm>
        </p:spPr>
        <p:txBody>
          <a:bodyPr/>
          <a:lstStyle/>
          <a:p>
            <a:pPr algn="ctr"/>
            <a:r>
              <a:rPr lang="en-US" b="1" dirty="0" err="1"/>
              <a:t>Managment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2F775-DD73-463E-21C2-E55C31138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83" y="788894"/>
            <a:ext cx="11681012" cy="5874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Blood pressure control is important because cardiovascular morbidity and</a:t>
            </a:r>
          </a:p>
          <a:p>
            <a:pPr marL="0" indent="0">
              <a:buNone/>
            </a:pPr>
            <a:r>
              <a:rPr lang="en-US" sz="1600" b="1" dirty="0"/>
              <a:t>mortality are so common in renal disease, but evidence is lacking that </a:t>
            </a:r>
          </a:p>
          <a:p>
            <a:pPr marL="0" indent="0">
              <a:buNone/>
            </a:pPr>
            <a:r>
              <a:rPr lang="en-US" sz="1600" b="1" dirty="0"/>
              <a:t>controlling blood pressure to generally recommended CKD targets (e.g.</a:t>
            </a:r>
          </a:p>
          <a:p>
            <a:pPr marL="0" indent="0">
              <a:buNone/>
            </a:pPr>
            <a:r>
              <a:rPr lang="en-US" sz="1600" b="1" dirty="0"/>
              <a:t>&lt;130/80 mmHg) influences renal outcomes.</a:t>
            </a:r>
          </a:p>
          <a:p>
            <a:pPr marL="0" indent="0">
              <a:buNone/>
            </a:pPr>
            <a:r>
              <a:rPr lang="en-US" sz="1600" b="1" dirty="0"/>
              <a:t>The vasopressin V2 receptor antagonist may retard kidney volume</a:t>
            </a:r>
          </a:p>
          <a:p>
            <a:pPr marL="0" indent="0">
              <a:buNone/>
            </a:pPr>
            <a:r>
              <a:rPr lang="en-US" sz="1600" b="1" dirty="0"/>
              <a:t>increase and slow the rate of GFR decline.</a:t>
            </a:r>
          </a:p>
          <a:p>
            <a:pPr marL="0" indent="0">
              <a:buNone/>
            </a:pPr>
            <a:r>
              <a:rPr lang="en-US" sz="1600" b="1" dirty="0"/>
              <a:t>▪ Risk factors for progression include</a:t>
            </a:r>
          </a:p>
          <a:p>
            <a:pPr marL="0" indent="0">
              <a:buNone/>
            </a:pPr>
            <a:r>
              <a:rPr lang="en-US" sz="1600" b="1" dirty="0"/>
              <a:t>✓ large kidneys (more specifically height-adjusted kidney volume)</a:t>
            </a:r>
          </a:p>
          <a:p>
            <a:pPr marL="0" indent="0">
              <a:buNone/>
            </a:pPr>
            <a:r>
              <a:rPr lang="en-US" sz="1600" b="1" dirty="0"/>
              <a:t>✓ truncating PKD1 mutation</a:t>
            </a:r>
          </a:p>
          <a:p>
            <a:pPr marL="0" indent="0">
              <a:buNone/>
            </a:pPr>
            <a:r>
              <a:rPr lang="en-US" sz="1600" b="1" dirty="0"/>
              <a:t>✓ family history of early progression</a:t>
            </a:r>
          </a:p>
          <a:p>
            <a:pPr marL="0" indent="0">
              <a:buNone/>
            </a:pPr>
            <a:r>
              <a:rPr lang="en-US" sz="1600" b="1" dirty="0"/>
              <a:t>✓ male sex</a:t>
            </a:r>
          </a:p>
          <a:p>
            <a:pPr marL="0" indent="0">
              <a:buNone/>
            </a:pPr>
            <a:r>
              <a:rPr lang="en-US" sz="1600" b="1" dirty="0"/>
              <a:t>✓ hypertension</a:t>
            </a:r>
          </a:p>
          <a:p>
            <a:pPr marL="0" indent="0">
              <a:buNone/>
            </a:pPr>
            <a:r>
              <a:rPr lang="en-US" sz="1600" b="1" dirty="0"/>
              <a:t>✓ proteinuria and development of early symptomatic cysts.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Note :</a:t>
            </a:r>
          </a:p>
          <a:p>
            <a:pPr marL="0" indent="0">
              <a:buNone/>
            </a:pPr>
            <a:r>
              <a:rPr lang="en-US" sz="1600" b="1" dirty="0"/>
              <a:t>Patients with PKD are usually good candidates for dialysis and transplantation.</a:t>
            </a:r>
          </a:p>
          <a:p>
            <a:pPr marL="0" indent="0">
              <a:buNone/>
            </a:pPr>
            <a:r>
              <a:rPr lang="en-US" sz="1600" b="1" dirty="0"/>
              <a:t>Sometimes kidneys are so large that one or both have to be removed to make space for a renal transplant. Otherwise, they are usually</a:t>
            </a:r>
          </a:p>
          <a:p>
            <a:pPr marL="0" indent="0">
              <a:buNone/>
            </a:pPr>
            <a:r>
              <a:rPr lang="en-US" sz="1600" b="1" dirty="0"/>
              <a:t>left in situ unless they are a source of pain or infection.</a:t>
            </a:r>
          </a:p>
        </p:txBody>
      </p:sp>
    </p:spTree>
    <p:extLst>
      <p:ext uri="{BB962C8B-B14F-4D97-AF65-F5344CB8AC3E}">
        <p14:creationId xmlns:p14="http://schemas.microsoft.com/office/powerpoint/2010/main" val="548164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734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Polycystic kidney disease</vt:lpstr>
      <vt:lpstr>Polycystic kidney disease</vt:lpstr>
      <vt:lpstr>Clinical features</vt:lpstr>
      <vt:lpstr>Complications</vt:lpstr>
      <vt:lpstr>Complications</vt:lpstr>
      <vt:lpstr>Investigations</vt:lpstr>
      <vt:lpstr>PowerPoint Presentation</vt:lpstr>
      <vt:lpstr>Managment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Polycystic kidney disease</dc:title>
  <dc:creator>Laith Mazin Haddadin</dc:creator>
  <cp:lastModifiedBy>roroyousuf22@gmail.com</cp:lastModifiedBy>
  <cp:revision>6</cp:revision>
  <dcterms:created xsi:type="dcterms:W3CDTF">2023-03-24T14:51:23Z</dcterms:created>
  <dcterms:modified xsi:type="dcterms:W3CDTF">2023-04-12T17:35:41Z</dcterms:modified>
</cp:coreProperties>
</file>