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3" r:id="rId2"/>
    <p:sldId id="339" r:id="rId3"/>
    <p:sldId id="535" r:id="rId4"/>
    <p:sldId id="554" r:id="rId5"/>
    <p:sldId id="553" r:id="rId6"/>
    <p:sldId id="317" r:id="rId7"/>
    <p:sldId id="270" r:id="rId8"/>
    <p:sldId id="315" r:id="rId9"/>
    <p:sldId id="556" r:id="rId10"/>
    <p:sldId id="555" r:id="rId11"/>
    <p:sldId id="557" r:id="rId12"/>
    <p:sldId id="334" r:id="rId13"/>
    <p:sldId id="551" r:id="rId14"/>
    <p:sldId id="272" r:id="rId15"/>
    <p:sldId id="558" r:id="rId16"/>
    <p:sldId id="322" r:id="rId17"/>
    <p:sldId id="280" r:id="rId18"/>
    <p:sldId id="559" r:id="rId19"/>
    <p:sldId id="281" r:id="rId20"/>
    <p:sldId id="560" r:id="rId21"/>
    <p:sldId id="282" r:id="rId22"/>
    <p:sldId id="561" r:id="rId23"/>
    <p:sldId id="342" r:id="rId24"/>
    <p:sldId id="562" r:id="rId25"/>
    <p:sldId id="344" r:id="rId26"/>
    <p:sldId id="563" r:id="rId27"/>
    <p:sldId id="285" r:id="rId28"/>
    <p:sldId id="564" r:id="rId29"/>
    <p:sldId id="291" r:id="rId30"/>
    <p:sldId id="290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5" autoAdjust="0"/>
    <p:restoredTop sz="73019" autoAdjust="0"/>
  </p:normalViewPr>
  <p:slideViewPr>
    <p:cSldViewPr>
      <p:cViewPr>
        <p:scale>
          <a:sx n="66" d="100"/>
          <a:sy n="66" d="100"/>
        </p:scale>
        <p:origin x="12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B4EEC-CE15-4DDA-8136-89B861156047}" type="datetimeFigureOut">
              <a:rPr lang="ar-SA" smtClean="0"/>
              <a:pPr/>
              <a:t>24/03/1443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1D70A3-9603-4AF0-A73E-9C6C02C4D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5C20AF5-4DC6-4C79-8919-504DEF34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D801459-1B52-40E3-BEF7-AE17A95FB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6F7F23E-BC7D-498A-ABE1-E9739DAD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111D95-0800-44F6-8250-D4BC02491692}" type="slidenum">
              <a:rPr lang="ar-JO" altLang="en-US" smtClean="0"/>
              <a:pPr/>
              <a:t>4</a:t>
            </a:fld>
            <a:endParaRPr lang="ar-JO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5C20AF5-4DC6-4C79-8919-504DEF34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D801459-1B52-40E3-BEF7-AE17A95FB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6F7F23E-BC7D-498A-ABE1-E9739DAD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111D95-0800-44F6-8250-D4BC02491692}" type="slidenum">
              <a:rPr lang="ar-JO" altLang="en-US" smtClean="0"/>
              <a:pPr/>
              <a:t>18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50348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5C20AF5-4DC6-4C79-8919-504DEF34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D801459-1B52-40E3-BEF7-AE17A95FB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6F7F23E-BC7D-498A-ABE1-E9739DAD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111D95-0800-44F6-8250-D4BC02491692}" type="slidenum">
              <a:rPr lang="ar-JO" altLang="en-US" smtClean="0"/>
              <a:pPr/>
              <a:t>20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88875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FC457B1-999C-477D-AD26-9CABF1FE4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F745CE4-E6CD-49FC-BF93-7137C759D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AFB2A19-6466-44AF-99E3-C94875F0F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B5018FA-5782-4824-95E8-96FAD883E25B}" type="slidenum">
              <a:rPr lang="ar-JO" altLang="en-US" smtClean="0"/>
              <a:pPr/>
              <a:t>22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91555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FC457B1-999C-477D-AD26-9CABF1FE4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F745CE4-E6CD-49FC-BF93-7137C759D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AFB2A19-6466-44AF-99E3-C94875F0F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B5018FA-5782-4824-95E8-96FAD883E25B}" type="slidenum">
              <a:rPr lang="ar-JO" altLang="en-US" smtClean="0"/>
              <a:pPr/>
              <a:t>24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83480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FC457B1-999C-477D-AD26-9CABF1FE4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F745CE4-E6CD-49FC-BF93-7137C759D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AFB2A19-6466-44AF-99E3-C94875F0F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B5018FA-5782-4824-95E8-96FAD883E25B}" type="slidenum">
              <a:rPr lang="ar-JO" altLang="en-US" smtClean="0"/>
              <a:pPr/>
              <a:t>26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804593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FC457B1-999C-477D-AD26-9CABF1FE4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F745CE4-E6CD-49FC-BF93-7137C759D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AFB2A19-6466-44AF-99E3-C94875F0F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B5018FA-5782-4824-95E8-96FAD883E25B}" type="slidenum">
              <a:rPr lang="ar-JO" altLang="en-US" smtClean="0"/>
              <a:pPr/>
              <a:t>28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33613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Narrow" pitchFamily="34" charset="0"/>
              </a:rPr>
              <a:t>Appear almost wall-less due to the small amount of peptidoglycan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FC457B1-999C-477D-AD26-9CABF1FE4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F745CE4-E6CD-49FC-BF93-7137C759D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AFB2A19-6466-44AF-99E3-C94875F0F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B5018FA-5782-4824-95E8-96FAD883E25B}" type="slidenum">
              <a:rPr lang="ar-JO" altLang="en-US" smtClean="0"/>
              <a:pPr/>
              <a:t>5</a:t>
            </a:fld>
            <a:endParaRPr lang="ar-JO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598B2-7C11-4E15-A570-592AB44ED06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A2748-CC72-40E4-8901-6A0A7605332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5C20AF5-4DC6-4C79-8919-504DEF34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D801459-1B52-40E3-BEF7-AE17A95FB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6F7F23E-BC7D-498A-ABE1-E9739DAD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111D95-0800-44F6-8250-D4BC02491692}" type="slidenum">
              <a:rPr lang="ar-JO" altLang="en-US" smtClean="0"/>
              <a:pPr/>
              <a:t>9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2453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5C20AF5-4DC6-4C79-8919-504DEF34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D801459-1B52-40E3-BEF7-AE17A95FB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6F7F23E-BC7D-498A-ABE1-E9739DAD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111D95-0800-44F6-8250-D4BC02491692}" type="slidenum">
              <a:rPr lang="ar-JO" altLang="en-US" smtClean="0"/>
              <a:pPr/>
              <a:t>11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42512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5C20AF5-4DC6-4C79-8919-504DEF34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D801459-1B52-40E3-BEF7-AE17A95FB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6F7F23E-BC7D-498A-ABE1-E9739DAD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111D95-0800-44F6-8250-D4BC02491692}" type="slidenum">
              <a:rPr lang="ar-JO" altLang="en-US" smtClean="0"/>
              <a:pPr/>
              <a:t>13</a:t>
            </a:fld>
            <a:endParaRPr lang="ar-JO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46364-B749-4BE5-83D5-6B84CE562F7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5C20AF5-4DC6-4C79-8919-504DEF34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D801459-1B52-40E3-BEF7-AE17A95FB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6F7F23E-BC7D-498A-ABE1-E9739DAD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111D95-0800-44F6-8250-D4BC02491692}" type="slidenum">
              <a:rPr lang="ar-JO" altLang="en-US" smtClean="0"/>
              <a:pPr/>
              <a:t>15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4270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A66F-D163-4156-819D-21229696DFC3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595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General Microbiology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2020-2021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Orientation to Gram Negative Bacteria of Medical Importance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4133214"/>
            <a:ext cx="61171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Mohammad Odibate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Microbiology and immunology 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Faculty of Medicine, Mu’tah University </a:t>
            </a: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BE9A-FC19-446A-9180-239BE308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53593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Shigella a Highly Infectious Bacteria.</a:t>
            </a:r>
          </a:p>
          <a:p>
            <a:r>
              <a:rPr lang="en-US" dirty="0"/>
              <a:t>Shigella is one of the most infectious of bacteria and ingestion of as few as 100- 200 organisms will cause disease.</a:t>
            </a:r>
          </a:p>
          <a:p>
            <a:r>
              <a:rPr lang="en-US" dirty="0"/>
              <a:t>Most individuals are infected with shigella when they ingest food or water contaminated with human fecal material.</a:t>
            </a:r>
          </a:p>
          <a:p>
            <a:r>
              <a:rPr lang="en-US" dirty="0"/>
              <a:t>Outbreaks of Shigella infection are common in places where sanitation is poor. </a:t>
            </a:r>
          </a:p>
          <a:p>
            <a:r>
              <a:rPr lang="en-US" dirty="0"/>
              <a:t>Shigella can survive up to 30 days in milk, eggs, cheese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B76217-6887-4C1E-8B0A-7F3E7159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14"/>
            <a:ext cx="8329642" cy="71438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Shigella</a:t>
            </a:r>
          </a:p>
        </p:txBody>
      </p:sp>
    </p:spTree>
    <p:extLst>
      <p:ext uri="{BB962C8B-B14F-4D97-AF65-F5344CB8AC3E}">
        <p14:creationId xmlns:p14="http://schemas.microsoft.com/office/powerpoint/2010/main" val="36694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DD8E20A3-0AD9-43B5-85A8-845CC732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26D09F8C-BBFE-4910-ACCD-E2B7A663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AF894-E4FC-4D29-8653-E68BA65D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8A48B-3FFB-4CE5-8D03-F75272BF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241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67EFA-5DF3-41B0-9937-47662313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110038"/>
            <a:ext cx="283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gonorrhoeae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 meningitidis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06D0DC-2D64-48CB-B8F3-4B87D8C2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28956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Coccoid Rods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Bordetella pertussis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Haemophilus influenzae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Brucella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F26A6-E4C9-4C0A-B9AA-6A57DFFC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286000"/>
            <a:ext cx="28813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9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Shigella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Escherichia coli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Salmonella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Yersinia </a:t>
            </a:r>
            <a:r>
              <a:rPr lang="en-US" altLang="en-US" sz="1900" dirty="0" err="1"/>
              <a:t>entercolitica</a:t>
            </a:r>
            <a:r>
              <a:rPr lang="en-US" altLang="en-US" sz="1900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Klebsiella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Proteus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 err="1"/>
              <a:t>Citrobactor</a:t>
            </a:r>
            <a:endParaRPr lang="en-US" altLang="en-US" sz="19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Serratia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Pseudomonas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Enterobacter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0D9F3E-8F52-470C-B532-34F3DF36A94F}"/>
              </a:ext>
            </a:extLst>
          </p:cNvPr>
          <p:cNvCxnSpPr/>
          <p:nvPr/>
        </p:nvCxnSpPr>
        <p:spPr>
          <a:xfrm rot="16200000" flipH="1">
            <a:off x="3378994" y="2264569"/>
            <a:ext cx="1538287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8E2A74-37FB-4320-96C4-810D3B361024}"/>
              </a:ext>
            </a:extLst>
          </p:cNvPr>
          <p:cNvCxnSpPr/>
          <p:nvPr/>
        </p:nvCxnSpPr>
        <p:spPr>
          <a:xfrm rot="10800000" flipV="1">
            <a:off x="1285875" y="1500188"/>
            <a:ext cx="2857500" cy="1323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2A8FE-5D27-4A78-86C7-E5F9B240005B}"/>
              </a:ext>
            </a:extLst>
          </p:cNvPr>
          <p:cNvCxnSpPr/>
          <p:nvPr/>
        </p:nvCxnSpPr>
        <p:spPr>
          <a:xfrm>
            <a:off x="4071938" y="1500188"/>
            <a:ext cx="3357562" cy="681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>
            <a:extLst>
              <a:ext uri="{FF2B5EF4-FFF2-40B4-BE49-F238E27FC236}">
                <a16:creationId xmlns:a16="http://schemas.microsoft.com/office/drawing/2014/main" id="{3A884F4F-6928-4F93-B77D-21C456B1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901">
            <a:off x="4068762" y="3541713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6966792-800B-44D6-A1D7-DEFFA3E2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606">
            <a:off x="7025481" y="2964657"/>
            <a:ext cx="8286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924B712-723F-4B0E-B5FD-6B667509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12271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8E42A5-DAD2-41E9-8F49-89D29B7D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714625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Enterobacteriaceae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19A56-406F-4743-84A9-43024E3D1B1F}"/>
              </a:ext>
            </a:extLst>
          </p:cNvPr>
          <p:cNvSpPr/>
          <p:nvPr/>
        </p:nvSpPr>
        <p:spPr>
          <a:xfrm>
            <a:off x="6321356" y="6237312"/>
            <a:ext cx="2179706" cy="319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572500" cy="3224213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4000" dirty="0">
                <a:latin typeface="Arial Narrow" pitchFamily="34" charset="0"/>
              </a:rPr>
              <a:t>Gram-negative, aerobic bacilli.</a:t>
            </a:r>
          </a:p>
          <a:p>
            <a:pPr algn="just" eaLnBrk="1" hangingPunct="1"/>
            <a:r>
              <a:rPr lang="en-US" sz="4000" dirty="0">
                <a:latin typeface="Arial Narrow" pitchFamily="34" charset="0"/>
              </a:rPr>
              <a:t>Ubiquitous in soil, decaying organic matter, and almost every moist environment.</a:t>
            </a:r>
          </a:p>
          <a:p>
            <a:pPr algn="just" eaLnBrk="1" hangingPunct="1"/>
            <a:r>
              <a:rPr lang="en-US" sz="4000" dirty="0">
                <a:latin typeface="Arial Narrow" pitchFamily="34" charset="0"/>
              </a:rPr>
              <a:t>Problematic in hospitals because they can be found in numerous locations.</a:t>
            </a:r>
          </a:p>
          <a:p>
            <a:pPr algn="just" eaLnBrk="1" hangingPunct="1"/>
            <a:r>
              <a:rPr lang="en-US" sz="4000" dirty="0">
                <a:latin typeface="Arial Narrow" pitchFamily="34" charset="0"/>
              </a:rPr>
              <a:t>Opportunistic pathogens.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Pseudomonads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DD8E20A3-0AD9-43B5-85A8-845CC732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26D09F8C-BBFE-4910-ACCD-E2B7A663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AF894-E4FC-4D29-8653-E68BA65D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8A48B-3FFB-4CE5-8D03-F75272BF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241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67EFA-5DF3-41B0-9937-47662313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110038"/>
            <a:ext cx="283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gonorrhoeae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 meningitidis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06D0DC-2D64-48CB-B8F3-4B87D8C2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28956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Coccoid Rods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Bordetella pertussis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Haemophilus influenzae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Brucella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F26A6-E4C9-4C0A-B9AA-6A57DFFC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286000"/>
            <a:ext cx="28813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Rods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9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Shigella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Escherichia coli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Salmonella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Yersinia entercolitica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Klebsiella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Proteus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Citrobactor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Serratia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Pseudomonas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Enterobacter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0D9F3E-8F52-470C-B532-34F3DF36A94F}"/>
              </a:ext>
            </a:extLst>
          </p:cNvPr>
          <p:cNvCxnSpPr/>
          <p:nvPr/>
        </p:nvCxnSpPr>
        <p:spPr>
          <a:xfrm rot="16200000" flipH="1">
            <a:off x="3378994" y="2264569"/>
            <a:ext cx="1538287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8E2A74-37FB-4320-96C4-810D3B361024}"/>
              </a:ext>
            </a:extLst>
          </p:cNvPr>
          <p:cNvCxnSpPr/>
          <p:nvPr/>
        </p:nvCxnSpPr>
        <p:spPr>
          <a:xfrm rot="10800000" flipV="1">
            <a:off x="1285875" y="1500188"/>
            <a:ext cx="2857500" cy="1323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2A8FE-5D27-4A78-86C7-E5F9B240005B}"/>
              </a:ext>
            </a:extLst>
          </p:cNvPr>
          <p:cNvCxnSpPr/>
          <p:nvPr/>
        </p:nvCxnSpPr>
        <p:spPr>
          <a:xfrm>
            <a:off x="4071938" y="1500188"/>
            <a:ext cx="3357562" cy="681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>
            <a:extLst>
              <a:ext uri="{FF2B5EF4-FFF2-40B4-BE49-F238E27FC236}">
                <a16:creationId xmlns:a16="http://schemas.microsoft.com/office/drawing/2014/main" id="{3A884F4F-6928-4F93-B77D-21C456B1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901">
            <a:off x="4068762" y="3541713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6966792-800B-44D6-A1D7-DEFFA3E2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606">
            <a:off x="7025481" y="2964657"/>
            <a:ext cx="8286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924B712-723F-4B0E-B5FD-6B667509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12271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8E42A5-DAD2-41E9-8F49-89D29B7D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714625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Enterobacteriaceae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19A56-406F-4743-84A9-43024E3D1B1F}"/>
              </a:ext>
            </a:extLst>
          </p:cNvPr>
          <p:cNvSpPr/>
          <p:nvPr/>
        </p:nvSpPr>
        <p:spPr>
          <a:xfrm>
            <a:off x="35496" y="4110037"/>
            <a:ext cx="2776526" cy="708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08720"/>
            <a:ext cx="8229600" cy="5410200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Gram-negative intracellular diplococcus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>
                <a:latin typeface="Arial" pitchFamily="34" charset="0"/>
              </a:rPr>
              <a:t>Two major pathogenic species</a:t>
            </a:r>
          </a:p>
          <a:p>
            <a:pPr lvl="1" eaLnBrk="1" hangingPunct="1"/>
            <a:r>
              <a:rPr lang="en-US" sz="2400" b="1" i="1" dirty="0">
                <a:solidFill>
                  <a:srgbClr val="FF0000"/>
                </a:solidFill>
                <a:latin typeface="Arial" pitchFamily="34" charset="0"/>
              </a:rPr>
              <a:t>N. gonorrheae:</a:t>
            </a:r>
          </a:p>
          <a:p>
            <a:pPr lvl="2"/>
            <a:r>
              <a:rPr lang="en-US" sz="2000" dirty="0">
                <a:latin typeface="Arial" pitchFamily="34" charset="0"/>
              </a:rPr>
              <a:t>associated with Sexually Transmitted Diseases (STDs). </a:t>
            </a:r>
          </a:p>
          <a:p>
            <a:pPr lvl="1" eaLnBrk="1" hangingPunct="1"/>
            <a:r>
              <a:rPr lang="en-US" sz="2400" b="1" i="1" dirty="0">
                <a:solidFill>
                  <a:srgbClr val="FF0000"/>
                </a:solidFill>
                <a:latin typeface="Arial" pitchFamily="34" charset="0"/>
              </a:rPr>
              <a:t>N. meningitidis:</a:t>
            </a:r>
          </a:p>
          <a:p>
            <a:pPr lvl="2"/>
            <a:r>
              <a:rPr lang="en-US" sz="2000" dirty="0">
                <a:latin typeface="Arial" pitchFamily="34" charset="0"/>
              </a:rPr>
              <a:t>associated with respiratory and CNS infections.</a:t>
            </a:r>
          </a:p>
          <a:p>
            <a:pPr eaLnBrk="1" hangingPunct="1"/>
            <a:endParaRPr lang="en-US" sz="3600" i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</a:rPr>
              <a:t> Neisseria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2A950C-9450-415A-8821-76B8A6F9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6505" y="3630976"/>
            <a:ext cx="3475544" cy="29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118CBCE-1195-42F7-AA8C-FA77136B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30976"/>
            <a:ext cx="3833935" cy="29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DD8E20A3-0AD9-43B5-85A8-845CC732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26D09F8C-BBFE-4910-ACCD-E2B7A663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AF894-E4FC-4D29-8653-E68BA65D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8A48B-3FFB-4CE5-8D03-F75272BF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241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67EFA-5DF3-41B0-9937-47662313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077072"/>
            <a:ext cx="283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gonorrhoeae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 meningitidis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06D0DC-2D64-48CB-B8F3-4B87D8C2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28956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Coccoid Rods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Bordetella pertussis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Haemophilus influenzae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Brucella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F26A6-E4C9-4C0A-B9AA-6A57DFFC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286000"/>
            <a:ext cx="28813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Rods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9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Shigella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Escherichia coli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Salmonella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Yersinia entercolitica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Klebsiella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Proteus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Citrobactor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Serratia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Pseudomonas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Enterobacter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0D9F3E-8F52-470C-B532-34F3DF36A94F}"/>
              </a:ext>
            </a:extLst>
          </p:cNvPr>
          <p:cNvCxnSpPr/>
          <p:nvPr/>
        </p:nvCxnSpPr>
        <p:spPr>
          <a:xfrm rot="16200000" flipH="1">
            <a:off x="3378994" y="2264569"/>
            <a:ext cx="1538287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8E2A74-37FB-4320-96C4-810D3B361024}"/>
              </a:ext>
            </a:extLst>
          </p:cNvPr>
          <p:cNvCxnSpPr/>
          <p:nvPr/>
        </p:nvCxnSpPr>
        <p:spPr>
          <a:xfrm rot="10800000" flipV="1">
            <a:off x="1285875" y="1500188"/>
            <a:ext cx="2857500" cy="1323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2A8FE-5D27-4A78-86C7-E5F9B240005B}"/>
              </a:ext>
            </a:extLst>
          </p:cNvPr>
          <p:cNvCxnSpPr/>
          <p:nvPr/>
        </p:nvCxnSpPr>
        <p:spPr>
          <a:xfrm>
            <a:off x="4071938" y="1500188"/>
            <a:ext cx="3357562" cy="681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>
            <a:extLst>
              <a:ext uri="{FF2B5EF4-FFF2-40B4-BE49-F238E27FC236}">
                <a16:creationId xmlns:a16="http://schemas.microsoft.com/office/drawing/2014/main" id="{3A884F4F-6928-4F93-B77D-21C456B1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901">
            <a:off x="4068762" y="3541713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6966792-800B-44D6-A1D7-DEFFA3E2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606">
            <a:off x="7025481" y="2964657"/>
            <a:ext cx="8286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924B712-723F-4B0E-B5FD-6B667509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12271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8E42A5-DAD2-41E9-8F49-89D29B7D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714625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Enterobacteriaceae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19A56-406F-4743-84A9-43024E3D1B1F}"/>
              </a:ext>
            </a:extLst>
          </p:cNvPr>
          <p:cNvSpPr/>
          <p:nvPr/>
        </p:nvSpPr>
        <p:spPr>
          <a:xfrm>
            <a:off x="3119438" y="4785097"/>
            <a:ext cx="2964730" cy="404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3582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Haemophilus: </a:t>
            </a:r>
            <a:r>
              <a:rPr lang="en-US" sz="3600" b="1" dirty="0">
                <a:solidFill>
                  <a:srgbClr val="FF0000"/>
                </a:solidFill>
              </a:rPr>
              <a:t>Blood –Loving Bacilli </a:t>
            </a:r>
            <a:endParaRPr lang="ar-OM" sz="3600" b="1" dirty="0">
              <a:solidFill>
                <a:srgbClr val="FF0000"/>
              </a:solidFill>
            </a:endParaRPr>
          </a:p>
          <a:p>
            <a:r>
              <a:rPr lang="en-US" sz="3600" dirty="0"/>
              <a:t>Fastidious: require some chemicals from blood for their metabolism</a:t>
            </a:r>
          </a:p>
          <a:p>
            <a:r>
              <a:rPr lang="en-US" sz="3600" i="1" dirty="0"/>
              <a:t>H. influenzae</a:t>
            </a:r>
            <a:r>
              <a:rPr lang="en-US" sz="3600" dirty="0"/>
              <a:t>: bacterial meningitis: children 3 months to 5 years: antibiotic, vaccine</a:t>
            </a:r>
          </a:p>
          <a:p>
            <a:pPr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Haemophilus influenzae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53450" cy="5075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 Narrow" pitchFamily="34" charset="0"/>
              </a:rPr>
              <a:t>Most strains have a polysaccharide capsule that resists phagocytosis.</a:t>
            </a:r>
            <a:endParaRPr lang="ar-OM" sz="3600" dirty="0">
              <a:latin typeface="Arial Narrow" pitchFamily="34" charset="0"/>
            </a:endParaRPr>
          </a:p>
          <a:p>
            <a:pPr eaLnBrk="1" hangingPunct="1"/>
            <a:r>
              <a:rPr lang="en-US" sz="3600" dirty="0">
                <a:latin typeface="Arial Narrow" pitchFamily="34" charset="0"/>
              </a:rPr>
              <a:t>Colonize the mucous membranes of humans and some animals.</a:t>
            </a:r>
          </a:p>
          <a:p>
            <a:pPr eaLnBrk="1" hangingPunct="1"/>
            <a:r>
              <a:rPr lang="en-US" sz="3600" i="1" dirty="0">
                <a:latin typeface="Arial Narrow" pitchFamily="34" charset="0"/>
              </a:rPr>
              <a:t>H.influenzae</a:t>
            </a:r>
            <a:r>
              <a:rPr lang="en-US" sz="3600" dirty="0">
                <a:latin typeface="Arial Narrow" pitchFamily="34" charset="0"/>
              </a:rPr>
              <a:t> type b is the most significant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Was the most common form of meningitis in infants prior to the use of an effective vaccine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Use of the Hib vaccine has eliminated much of the disease caused by </a:t>
            </a:r>
            <a:r>
              <a:rPr lang="en-US" sz="3200" i="1" dirty="0">
                <a:latin typeface="Arial Narrow" pitchFamily="34" charset="0"/>
              </a:rPr>
              <a:t>H.influenzae</a:t>
            </a:r>
            <a:r>
              <a:rPr lang="en-US" sz="3200" dirty="0">
                <a:latin typeface="Arial Narrow" pitchFamily="34" charset="0"/>
              </a:rPr>
              <a:t> 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Haemophilus influenzae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DD8E20A3-0AD9-43B5-85A8-845CC732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26D09F8C-BBFE-4910-ACCD-E2B7A663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AF894-E4FC-4D29-8653-E68BA65D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8A48B-3FFB-4CE5-8D03-F75272BF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241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67EFA-5DF3-41B0-9937-47662313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077072"/>
            <a:ext cx="283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gonorrhoeae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 meningitidis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06D0DC-2D64-48CB-B8F3-4B87D8C2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28956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Coccoid Rods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Bordetella pertussis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Haemophilus influenzae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Brucella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F26A6-E4C9-4C0A-B9AA-6A57DFFC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286000"/>
            <a:ext cx="28813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Rods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9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Shigella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Escherichia coli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Salmonella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Yersinia entercolitica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Klebsiella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Proteus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Citrobactor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Serratia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Pseudomonas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Enterobacter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0D9F3E-8F52-470C-B532-34F3DF36A94F}"/>
              </a:ext>
            </a:extLst>
          </p:cNvPr>
          <p:cNvCxnSpPr/>
          <p:nvPr/>
        </p:nvCxnSpPr>
        <p:spPr>
          <a:xfrm rot="16200000" flipH="1">
            <a:off x="3378994" y="2264569"/>
            <a:ext cx="1538287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8E2A74-37FB-4320-96C4-810D3B361024}"/>
              </a:ext>
            </a:extLst>
          </p:cNvPr>
          <p:cNvCxnSpPr/>
          <p:nvPr/>
        </p:nvCxnSpPr>
        <p:spPr>
          <a:xfrm rot="10800000" flipV="1">
            <a:off x="1285875" y="1500188"/>
            <a:ext cx="2857500" cy="1323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2A8FE-5D27-4A78-86C7-E5F9B240005B}"/>
              </a:ext>
            </a:extLst>
          </p:cNvPr>
          <p:cNvCxnSpPr/>
          <p:nvPr/>
        </p:nvCxnSpPr>
        <p:spPr>
          <a:xfrm>
            <a:off x="4071938" y="1500188"/>
            <a:ext cx="3357562" cy="681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>
            <a:extLst>
              <a:ext uri="{FF2B5EF4-FFF2-40B4-BE49-F238E27FC236}">
                <a16:creationId xmlns:a16="http://schemas.microsoft.com/office/drawing/2014/main" id="{3A884F4F-6928-4F93-B77D-21C456B1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901">
            <a:off x="4068762" y="3541713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6966792-800B-44D6-A1D7-DEFFA3E2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606">
            <a:off x="7025481" y="2964657"/>
            <a:ext cx="8286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924B712-723F-4B0E-B5FD-6B667509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12271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8E42A5-DAD2-41E9-8F49-89D29B7D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714625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Enterobacteriaceae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19A56-406F-4743-84A9-43024E3D1B1F}"/>
              </a:ext>
            </a:extLst>
          </p:cNvPr>
          <p:cNvSpPr/>
          <p:nvPr/>
        </p:nvSpPr>
        <p:spPr>
          <a:xfrm>
            <a:off x="3119438" y="4437112"/>
            <a:ext cx="2964730" cy="404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72500" cy="507209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 Narrow" pitchFamily="34" charset="0"/>
              </a:rPr>
              <a:t>Small, aerobic, nonmotile coccobacillus</a:t>
            </a:r>
          </a:p>
          <a:p>
            <a:pPr eaLnBrk="1" hangingPunct="1"/>
            <a:r>
              <a:rPr lang="en-US" sz="3600" i="1" dirty="0">
                <a:latin typeface="Arial Narrow" pitchFamily="34" charset="0"/>
              </a:rPr>
              <a:t>B. pertussis:</a:t>
            </a:r>
            <a:endParaRPr lang="en-US" sz="3600" dirty="0">
              <a:latin typeface="Arial Narrow" pitchFamily="34" charset="0"/>
            </a:endParaRP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Causes pertussis, also called whopping cough.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Most cases of disease are in children.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Bacteria are first inhaled in aerosols and multiply in epithelial cells.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Then progress through three stages of disease.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Bordetella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623" y="2132856"/>
            <a:ext cx="1781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671" y="509811"/>
            <a:ext cx="1838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4087" y="389037"/>
            <a:ext cx="1095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087" y="1196752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887" y="251867"/>
            <a:ext cx="1704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351" y="997471"/>
            <a:ext cx="3024336" cy="10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30" y="206084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343" y="2564904"/>
            <a:ext cx="201622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815" y="3573016"/>
            <a:ext cx="155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7303" y="4015333"/>
            <a:ext cx="2124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3815" y="5301208"/>
            <a:ext cx="828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7463" y="5301208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99631" y="3861048"/>
            <a:ext cx="8705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1226" y="3067397"/>
            <a:ext cx="1228725" cy="32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9951" y="2947417"/>
            <a:ext cx="314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7943" y="4365104"/>
            <a:ext cx="295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79951" y="5937845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5980" y="2759199"/>
            <a:ext cx="600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95975" y="4070201"/>
            <a:ext cx="447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0031" y="3861048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72200" y="4653136"/>
            <a:ext cx="1323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39991" y="6021288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99631" y="1471439"/>
            <a:ext cx="638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48264" y="2511177"/>
            <a:ext cx="1266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2039" y="3188965"/>
            <a:ext cx="187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03487" y="3717032"/>
            <a:ext cx="1419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63727" y="4293096"/>
            <a:ext cx="923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22822" y="454060"/>
            <a:ext cx="2408857" cy="5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DD8E20A3-0AD9-43B5-85A8-845CC732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26D09F8C-BBFE-4910-ACCD-E2B7A663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AF894-E4FC-4D29-8653-E68BA65D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8A48B-3FFB-4CE5-8D03-F75272BF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241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67EFA-5DF3-41B0-9937-47662313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077072"/>
            <a:ext cx="283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gonorrhoeae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 meningitidis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06D0DC-2D64-48CB-B8F3-4B87D8C2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28956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Bordetella pertussis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err="1"/>
              <a:t>Haemophilus</a:t>
            </a:r>
            <a:r>
              <a:rPr lang="en-US" altLang="en-US" sz="2000" i="1" dirty="0"/>
              <a:t> influenzae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Brucella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F26A6-E4C9-4C0A-B9AA-6A57DFFC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286000"/>
            <a:ext cx="28813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Rods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9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Shigella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Escherichia coli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Salmonella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Yersinia entercolitica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Klebsiella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Proteus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Citrobactor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Serratia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Pseudomonas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Enterobacter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0D9F3E-8F52-470C-B532-34F3DF36A94F}"/>
              </a:ext>
            </a:extLst>
          </p:cNvPr>
          <p:cNvCxnSpPr/>
          <p:nvPr/>
        </p:nvCxnSpPr>
        <p:spPr>
          <a:xfrm rot="16200000" flipH="1">
            <a:off x="3378994" y="2264569"/>
            <a:ext cx="1538287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8E2A74-37FB-4320-96C4-810D3B361024}"/>
              </a:ext>
            </a:extLst>
          </p:cNvPr>
          <p:cNvCxnSpPr/>
          <p:nvPr/>
        </p:nvCxnSpPr>
        <p:spPr>
          <a:xfrm rot="10800000" flipV="1">
            <a:off x="1285875" y="1500188"/>
            <a:ext cx="2857500" cy="1323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2A8FE-5D27-4A78-86C7-E5F9B240005B}"/>
              </a:ext>
            </a:extLst>
          </p:cNvPr>
          <p:cNvCxnSpPr/>
          <p:nvPr/>
        </p:nvCxnSpPr>
        <p:spPr>
          <a:xfrm>
            <a:off x="4071938" y="1500188"/>
            <a:ext cx="3357562" cy="681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>
            <a:extLst>
              <a:ext uri="{FF2B5EF4-FFF2-40B4-BE49-F238E27FC236}">
                <a16:creationId xmlns:a16="http://schemas.microsoft.com/office/drawing/2014/main" id="{3A884F4F-6928-4F93-B77D-21C456B1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901">
            <a:off x="4068762" y="3541713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6966792-800B-44D6-A1D7-DEFFA3E2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606">
            <a:off x="7025481" y="2964657"/>
            <a:ext cx="8286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924B712-723F-4B0E-B5FD-6B667509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12271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8E42A5-DAD2-41E9-8F49-89D29B7D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714625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Enterobacteriaceae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19A56-406F-4743-84A9-43024E3D1B1F}"/>
              </a:ext>
            </a:extLst>
          </p:cNvPr>
          <p:cNvSpPr/>
          <p:nvPr/>
        </p:nvSpPr>
        <p:spPr>
          <a:xfrm>
            <a:off x="3119438" y="5085184"/>
            <a:ext cx="2964730" cy="404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00108"/>
            <a:ext cx="8229600" cy="785794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142984"/>
            <a:ext cx="8765006" cy="4525963"/>
          </a:xfrm>
        </p:spPr>
        <p:txBody>
          <a:bodyPr>
            <a:normAutofit/>
          </a:bodyPr>
          <a:lstStyle/>
          <a:p>
            <a:pPr lvl="1" algn="just" eaLnBrk="1" hangingPunct="1">
              <a:lnSpc>
                <a:spcPct val="90000"/>
              </a:lnSpc>
            </a:pPr>
            <a:r>
              <a:rPr lang="en-US" dirty="0"/>
              <a:t>Causes Brucellosis in man following ingestion of contaminated milk or cheese from goats and cows.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dirty="0"/>
              <a:t>Clinical manifestations range from subclinical, to chronic with low grade symptoms of low fever and muscular stiffness, to acute with fever and chills.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Brucella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05965"/>
            <a:ext cx="3571900" cy="29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5DDFABFA-ABBB-4AEF-B2AB-CE481E72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Rectangle 16">
            <a:extLst>
              <a:ext uri="{FF2B5EF4-FFF2-40B4-BE49-F238E27FC236}">
                <a16:creationId xmlns:a16="http://schemas.microsoft.com/office/drawing/2014/main" id="{E0A465BA-5A6D-422F-BAE0-79570553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41988" name="Rectangle 17">
            <a:extLst>
              <a:ext uri="{FF2B5EF4-FFF2-40B4-BE49-F238E27FC236}">
                <a16:creationId xmlns:a16="http://schemas.microsoft.com/office/drawing/2014/main" id="{D0B74ABF-8899-43FD-AC64-29C795E8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6F4E34-8140-4804-BA86-C64726DC94A4}"/>
              </a:ext>
            </a:extLst>
          </p:cNvPr>
          <p:cNvCxnSpPr/>
          <p:nvPr/>
        </p:nvCxnSpPr>
        <p:spPr>
          <a:xfrm rot="5400000">
            <a:off x="3036094" y="1750219"/>
            <a:ext cx="1357312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0CC973-4817-49C4-8382-C21A6F24EF92}"/>
              </a:ext>
            </a:extLst>
          </p:cNvPr>
          <p:cNvCxnSpPr/>
          <p:nvPr/>
        </p:nvCxnSpPr>
        <p:spPr>
          <a:xfrm rot="10800000" flipV="1">
            <a:off x="1071563" y="1500188"/>
            <a:ext cx="307181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E6F896-D647-4796-A2A7-008DABFCFD8D}"/>
              </a:ext>
            </a:extLst>
          </p:cNvPr>
          <p:cNvCxnSpPr/>
          <p:nvPr/>
        </p:nvCxnSpPr>
        <p:spPr>
          <a:xfrm>
            <a:off x="4071938" y="1500188"/>
            <a:ext cx="3929062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1A85A7-E49D-4D7C-99F9-E9E6F08653A7}"/>
              </a:ext>
            </a:extLst>
          </p:cNvPr>
          <p:cNvCxnSpPr/>
          <p:nvPr/>
        </p:nvCxnSpPr>
        <p:spPr>
          <a:xfrm>
            <a:off x="4143375" y="1500188"/>
            <a:ext cx="1500188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Rectangle 33">
            <a:extLst>
              <a:ext uri="{FF2B5EF4-FFF2-40B4-BE49-F238E27FC236}">
                <a16:creationId xmlns:a16="http://schemas.microsoft.com/office/drawing/2014/main" id="{69C27757-28D6-4603-A810-8994E01A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1431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Comma Shaped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3F96CF2-A1B0-400D-AFD3-FF357B17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125571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8A6E61-6A02-4D8F-AC45-9DCF5F6E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Helicobacter pylori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C809365-6B20-4DB7-BF77-18098C04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214938"/>
            <a:ext cx="1838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4CA84F03-1E32-4035-8C03-6E713762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57625"/>
            <a:ext cx="156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11B13F-3749-4D1C-9CBA-170978D9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813300"/>
            <a:ext cx="330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Campylobacter jejuni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4E775-8BBC-4CE7-9071-50559345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928938"/>
            <a:ext cx="127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Spirillum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00EF5-E0F1-48BE-9093-DD5FB74D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362" y="2714625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Spirochetes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516DAAC9-EA4D-4535-88EF-04341C98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20716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45A7FF-FDA7-4B16-8366-5C093575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2857500"/>
            <a:ext cx="20716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Obligate intracellular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Chlamydia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Rickettsia</a:t>
            </a: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Coxiella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88C71-5034-4CD4-B51A-47BE2A43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560638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Vibrio cholera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F639C6-BAA4-47D3-B1F4-77B87F84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14325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Treponema</a:t>
            </a: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47581-1DE6-4F7A-8671-21E5B4E60BDB}"/>
              </a:ext>
            </a:extLst>
          </p:cNvPr>
          <p:cNvSpPr/>
          <p:nvPr/>
        </p:nvSpPr>
        <p:spPr>
          <a:xfrm>
            <a:off x="122908" y="2513014"/>
            <a:ext cx="1928812" cy="404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11" grpId="0"/>
      <p:bldP spid="14" grpId="0"/>
      <p:bldP spid="17" grpId="0"/>
      <p:bldP spid="19" grpId="0"/>
      <p:bldP spid="23" grpId="0"/>
      <p:bldP spid="27" grpId="0"/>
      <p:bldP spid="28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66700" y="928670"/>
            <a:ext cx="8572500" cy="4465638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dirty="0">
                <a:latin typeface="Arial Narrow" pitchFamily="34" charset="0"/>
              </a:rPr>
              <a:t>Members of this genus share many characteristics with enteric bacteria such as </a:t>
            </a:r>
            <a:r>
              <a:rPr lang="en-US" i="1" dirty="0">
                <a:latin typeface="Arial Narrow" pitchFamily="34" charset="0"/>
              </a:rPr>
              <a:t>Escherichia</a:t>
            </a:r>
            <a:r>
              <a:rPr lang="en-US" dirty="0">
                <a:latin typeface="Arial Narrow" pitchFamily="34" charset="0"/>
              </a:rPr>
              <a:t> and </a:t>
            </a:r>
            <a:r>
              <a:rPr lang="en-US" i="1" dirty="0">
                <a:latin typeface="Arial Narrow" pitchFamily="34" charset="0"/>
              </a:rPr>
              <a:t>Salmonella.</a:t>
            </a:r>
          </a:p>
          <a:p>
            <a:pPr algn="just" eaLnBrk="1" hangingPunct="1"/>
            <a:r>
              <a:rPr lang="en-US" i="1" dirty="0">
                <a:solidFill>
                  <a:srgbClr val="FF0000"/>
                </a:solidFill>
                <a:latin typeface="Arial Narrow" pitchFamily="34" charset="0"/>
              </a:rPr>
              <a:t>Vibrio cholerae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is the most common species to infect humans:</a:t>
            </a:r>
          </a:p>
          <a:p>
            <a:pPr lvl="1" algn="just" eaLnBrk="1" hangingPunct="1"/>
            <a:r>
              <a:rPr lang="en-US" dirty="0">
                <a:latin typeface="Arial Narrow" pitchFamily="34" charset="0"/>
              </a:rPr>
              <a:t>Causes cholera.</a:t>
            </a:r>
          </a:p>
          <a:p>
            <a:pPr lvl="1" algn="just" eaLnBrk="1" hangingPunct="1"/>
            <a:r>
              <a:rPr lang="en-US" dirty="0">
                <a:latin typeface="Arial Narrow" pitchFamily="34" charset="0"/>
              </a:rPr>
              <a:t>Humans become infected with </a:t>
            </a:r>
            <a:r>
              <a:rPr lang="en-US" i="1" dirty="0">
                <a:latin typeface="Arial Narrow" pitchFamily="34" charset="0"/>
              </a:rPr>
              <a:t>V. cholerae</a:t>
            </a:r>
            <a:r>
              <a:rPr lang="en-US" dirty="0">
                <a:latin typeface="Arial Narrow" pitchFamily="34" charset="0"/>
              </a:rPr>
              <a:t> by ingesting contaminated food and water.</a:t>
            </a:r>
          </a:p>
          <a:p>
            <a:pPr lvl="1" algn="just" eaLnBrk="1" hangingPunct="1"/>
            <a:r>
              <a:rPr lang="en-US" dirty="0">
                <a:latin typeface="Arial Narrow" pitchFamily="34" charset="0"/>
              </a:rPr>
              <a:t>Found most often in communities with poor sewage and water treatment.</a:t>
            </a:r>
            <a:endParaRPr lang="en-US" i="1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</a:rPr>
              <a:t>Vibrio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5DDFABFA-ABBB-4AEF-B2AB-CE481E72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Rectangle 16">
            <a:extLst>
              <a:ext uri="{FF2B5EF4-FFF2-40B4-BE49-F238E27FC236}">
                <a16:creationId xmlns:a16="http://schemas.microsoft.com/office/drawing/2014/main" id="{E0A465BA-5A6D-422F-BAE0-79570553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41988" name="Rectangle 17">
            <a:extLst>
              <a:ext uri="{FF2B5EF4-FFF2-40B4-BE49-F238E27FC236}">
                <a16:creationId xmlns:a16="http://schemas.microsoft.com/office/drawing/2014/main" id="{D0B74ABF-8899-43FD-AC64-29C795E8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6F4E34-8140-4804-BA86-C64726DC94A4}"/>
              </a:ext>
            </a:extLst>
          </p:cNvPr>
          <p:cNvCxnSpPr/>
          <p:nvPr/>
        </p:nvCxnSpPr>
        <p:spPr>
          <a:xfrm rot="5400000">
            <a:off x="3036094" y="1750219"/>
            <a:ext cx="1357312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0CC973-4817-49C4-8382-C21A6F24EF92}"/>
              </a:ext>
            </a:extLst>
          </p:cNvPr>
          <p:cNvCxnSpPr/>
          <p:nvPr/>
        </p:nvCxnSpPr>
        <p:spPr>
          <a:xfrm rot="10800000" flipV="1">
            <a:off x="1071563" y="1500188"/>
            <a:ext cx="307181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E6F896-D647-4796-A2A7-008DABFCFD8D}"/>
              </a:ext>
            </a:extLst>
          </p:cNvPr>
          <p:cNvCxnSpPr/>
          <p:nvPr/>
        </p:nvCxnSpPr>
        <p:spPr>
          <a:xfrm>
            <a:off x="4071938" y="1500188"/>
            <a:ext cx="3929062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1A85A7-E49D-4D7C-99F9-E9E6F08653A7}"/>
              </a:ext>
            </a:extLst>
          </p:cNvPr>
          <p:cNvCxnSpPr/>
          <p:nvPr/>
        </p:nvCxnSpPr>
        <p:spPr>
          <a:xfrm>
            <a:off x="4143375" y="1500188"/>
            <a:ext cx="1500188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Rectangle 33">
            <a:extLst>
              <a:ext uri="{FF2B5EF4-FFF2-40B4-BE49-F238E27FC236}">
                <a16:creationId xmlns:a16="http://schemas.microsoft.com/office/drawing/2014/main" id="{69C27757-28D6-4603-A810-8994E01A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1431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Comma Shaped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3F96CF2-A1B0-400D-AFD3-FF357B17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125571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8A6E61-6A02-4D8F-AC45-9DCF5F6E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Helicobacter pylori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C809365-6B20-4DB7-BF77-18098C04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214938"/>
            <a:ext cx="1838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4CA84F03-1E32-4035-8C03-6E713762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57625"/>
            <a:ext cx="156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11B13F-3749-4D1C-9CBA-170978D9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813300"/>
            <a:ext cx="330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Campylobacter jejuni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4E775-8BBC-4CE7-9071-50559345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928938"/>
            <a:ext cx="127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Spirillum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00EF5-E0F1-48BE-9093-DD5FB74D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362" y="2714625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Spirochetes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516DAAC9-EA4D-4535-88EF-04341C98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20716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45A7FF-FDA7-4B16-8366-5C093575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2857500"/>
            <a:ext cx="20716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Obligate intracellular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Chlamydia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Rickettsia</a:t>
            </a: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Coxiella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88C71-5034-4CD4-B51A-47BE2A43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560638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Vibrio cholera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F639C6-BAA4-47D3-B1F4-77B87F84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14325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Treponema</a:t>
            </a: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47581-1DE6-4F7A-8671-21E5B4E60BDB}"/>
              </a:ext>
            </a:extLst>
          </p:cNvPr>
          <p:cNvSpPr/>
          <p:nvPr/>
        </p:nvSpPr>
        <p:spPr>
          <a:xfrm>
            <a:off x="1785937" y="3454514"/>
            <a:ext cx="2509837" cy="404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81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28600" y="928670"/>
            <a:ext cx="8572500" cy="592933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800" dirty="0"/>
              <a:t>Slightly helical, highly motile bacterium that colonizes the stomach of its hosts.</a:t>
            </a:r>
          </a:p>
          <a:p>
            <a:pPr algn="just" eaLnBrk="1" hangingPunct="1"/>
            <a:r>
              <a:rPr lang="en-US" sz="2800" dirty="0"/>
              <a:t>Causes most (if not all) peptic ulcers.</a:t>
            </a:r>
          </a:p>
          <a:p>
            <a:pPr algn="just" eaLnBrk="1" hangingPunct="1"/>
            <a:r>
              <a:rPr lang="en-US" sz="2800" i="1" dirty="0"/>
              <a:t>H.pylori</a:t>
            </a:r>
            <a:r>
              <a:rPr lang="en-US" sz="2800" dirty="0"/>
              <a:t> produces numerous virulence factors that enable it to colonize the stomach.</a:t>
            </a:r>
          </a:p>
          <a:p>
            <a:pPr algn="just" eaLnBrk="1" hangingPunct="1"/>
            <a:r>
              <a:rPr lang="en-US" sz="2800" dirty="0"/>
              <a:t>Coffee drinking, smoking, and drinking alcohol increase your risk for an ulcer.</a:t>
            </a:r>
          </a:p>
          <a:p>
            <a:pPr algn="just"/>
            <a:r>
              <a:rPr lang="en-US" sz="2800" dirty="0"/>
              <a:t>Simple blood, breath, and stool tests can determine if you are infected with H. pylori. </a:t>
            </a:r>
          </a:p>
          <a:p>
            <a:pPr algn="just"/>
            <a:r>
              <a:rPr lang="en-US" sz="2800" dirty="0"/>
              <a:t>The most accurate way to diagnose is through upper endoscopy.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Helicobacter pylori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5DDFABFA-ABBB-4AEF-B2AB-CE481E72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Rectangle 16">
            <a:extLst>
              <a:ext uri="{FF2B5EF4-FFF2-40B4-BE49-F238E27FC236}">
                <a16:creationId xmlns:a16="http://schemas.microsoft.com/office/drawing/2014/main" id="{E0A465BA-5A6D-422F-BAE0-79570553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41988" name="Rectangle 17">
            <a:extLst>
              <a:ext uri="{FF2B5EF4-FFF2-40B4-BE49-F238E27FC236}">
                <a16:creationId xmlns:a16="http://schemas.microsoft.com/office/drawing/2014/main" id="{D0B74ABF-8899-43FD-AC64-29C795E8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6F4E34-8140-4804-BA86-C64726DC94A4}"/>
              </a:ext>
            </a:extLst>
          </p:cNvPr>
          <p:cNvCxnSpPr/>
          <p:nvPr/>
        </p:nvCxnSpPr>
        <p:spPr>
          <a:xfrm rot="5400000">
            <a:off x="3036094" y="1750219"/>
            <a:ext cx="1357312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0CC973-4817-49C4-8382-C21A6F24EF92}"/>
              </a:ext>
            </a:extLst>
          </p:cNvPr>
          <p:cNvCxnSpPr/>
          <p:nvPr/>
        </p:nvCxnSpPr>
        <p:spPr>
          <a:xfrm rot="10800000" flipV="1">
            <a:off x="1071563" y="1500188"/>
            <a:ext cx="307181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E6F896-D647-4796-A2A7-008DABFCFD8D}"/>
              </a:ext>
            </a:extLst>
          </p:cNvPr>
          <p:cNvCxnSpPr/>
          <p:nvPr/>
        </p:nvCxnSpPr>
        <p:spPr>
          <a:xfrm>
            <a:off x="4071938" y="1500188"/>
            <a:ext cx="3929062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1A85A7-E49D-4D7C-99F9-E9E6F08653A7}"/>
              </a:ext>
            </a:extLst>
          </p:cNvPr>
          <p:cNvCxnSpPr/>
          <p:nvPr/>
        </p:nvCxnSpPr>
        <p:spPr>
          <a:xfrm>
            <a:off x="4143375" y="1500188"/>
            <a:ext cx="1500188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Rectangle 33">
            <a:extLst>
              <a:ext uri="{FF2B5EF4-FFF2-40B4-BE49-F238E27FC236}">
                <a16:creationId xmlns:a16="http://schemas.microsoft.com/office/drawing/2014/main" id="{69C27757-28D6-4603-A810-8994E01A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1431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Comma Shaped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3F96CF2-A1B0-400D-AFD3-FF357B17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125571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8A6E61-6A02-4D8F-AC45-9DCF5F6E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Helicobacter pylori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C809365-6B20-4DB7-BF77-18098C04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214938"/>
            <a:ext cx="1838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4CA84F03-1E32-4035-8C03-6E713762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57625"/>
            <a:ext cx="156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11B13F-3749-4D1C-9CBA-170978D9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813300"/>
            <a:ext cx="330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Campylobacter jejuni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4E775-8BBC-4CE7-9071-50559345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928938"/>
            <a:ext cx="127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Spirillum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00EF5-E0F1-48BE-9093-DD5FB74D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362" y="2714625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Spirochetes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516DAAC9-EA4D-4535-88EF-04341C98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20716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45A7FF-FDA7-4B16-8366-5C093575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2857500"/>
            <a:ext cx="20716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Obligate intracellular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Chlamydia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Rickettsia</a:t>
            </a: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Coxiella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88C71-5034-4CD4-B51A-47BE2A43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560638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Vibrio cholera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F639C6-BAA4-47D3-B1F4-77B87F84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14325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Treponema</a:t>
            </a: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47581-1DE6-4F7A-8671-21E5B4E60BDB}"/>
              </a:ext>
            </a:extLst>
          </p:cNvPr>
          <p:cNvSpPr/>
          <p:nvPr/>
        </p:nvSpPr>
        <p:spPr>
          <a:xfrm>
            <a:off x="4637087" y="3177412"/>
            <a:ext cx="1944688" cy="404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14282" y="903290"/>
            <a:ext cx="8572500" cy="2954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Thin, tightly coiled, helically shaped bacteria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Moves in a corkscrew fashion through its environment</a:t>
            </a:r>
          </a:p>
          <a:p>
            <a:pPr lvl="1" eaLnBrk="1" hangingPunct="1"/>
            <a:r>
              <a:rPr lang="en-US" dirty="0">
                <a:latin typeface="Arial Narrow" pitchFamily="34" charset="0"/>
              </a:rPr>
              <a:t>This movement is thought to enable pathogenic spirochetes to burrow through their hosts’ tissues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3 genera cause human disease</a:t>
            </a:r>
          </a:p>
          <a:p>
            <a:pPr lvl="1" eaLnBrk="1" hangingPunct="1"/>
            <a:r>
              <a:rPr lang="en-US" i="1" dirty="0">
                <a:latin typeface="Arial Narrow" pitchFamily="34" charset="0"/>
              </a:rPr>
              <a:t>Treponema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i="1" dirty="0">
                <a:latin typeface="Arial Narrow" pitchFamily="34" charset="0"/>
              </a:rPr>
              <a:t>Borrelia</a:t>
            </a:r>
            <a:r>
              <a:rPr lang="en-US" dirty="0">
                <a:latin typeface="Arial Narrow" pitchFamily="34" charset="0"/>
              </a:rPr>
              <a:t>, and </a:t>
            </a:r>
            <a:r>
              <a:rPr lang="en-US" i="1" dirty="0">
                <a:latin typeface="Arial Narrow" pitchFamily="34" charset="0"/>
              </a:rPr>
              <a:t>Leptospira</a:t>
            </a:r>
          </a:p>
          <a:p>
            <a:pPr lvl="1" eaLnBrk="1" hangingPunct="1"/>
            <a:endParaRPr lang="en-US" i="1" dirty="0">
              <a:latin typeface="Arial Narrow" pitchFamily="34" charset="0"/>
            </a:endParaRPr>
          </a:p>
          <a:p>
            <a:pPr lvl="1" eaLnBrk="1" hangingPunct="1"/>
            <a:endParaRPr lang="en-US" i="1" dirty="0">
              <a:latin typeface="Arial Narrow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857628"/>
            <a:ext cx="3500462" cy="280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Spirochetes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5DDFABFA-ABBB-4AEF-B2AB-CE481E72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Rectangle 16">
            <a:extLst>
              <a:ext uri="{FF2B5EF4-FFF2-40B4-BE49-F238E27FC236}">
                <a16:creationId xmlns:a16="http://schemas.microsoft.com/office/drawing/2014/main" id="{E0A465BA-5A6D-422F-BAE0-79570553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41988" name="Rectangle 17">
            <a:extLst>
              <a:ext uri="{FF2B5EF4-FFF2-40B4-BE49-F238E27FC236}">
                <a16:creationId xmlns:a16="http://schemas.microsoft.com/office/drawing/2014/main" id="{D0B74ABF-8899-43FD-AC64-29C795E8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6F4E34-8140-4804-BA86-C64726DC94A4}"/>
              </a:ext>
            </a:extLst>
          </p:cNvPr>
          <p:cNvCxnSpPr/>
          <p:nvPr/>
        </p:nvCxnSpPr>
        <p:spPr>
          <a:xfrm rot="5400000">
            <a:off x="3036094" y="1750219"/>
            <a:ext cx="1357312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0CC973-4817-49C4-8382-C21A6F24EF92}"/>
              </a:ext>
            </a:extLst>
          </p:cNvPr>
          <p:cNvCxnSpPr/>
          <p:nvPr/>
        </p:nvCxnSpPr>
        <p:spPr>
          <a:xfrm rot="10800000" flipV="1">
            <a:off x="1071563" y="1500188"/>
            <a:ext cx="307181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E6F896-D647-4796-A2A7-008DABFCFD8D}"/>
              </a:ext>
            </a:extLst>
          </p:cNvPr>
          <p:cNvCxnSpPr/>
          <p:nvPr/>
        </p:nvCxnSpPr>
        <p:spPr>
          <a:xfrm>
            <a:off x="4071938" y="1500188"/>
            <a:ext cx="3929062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1A85A7-E49D-4D7C-99F9-E9E6F08653A7}"/>
              </a:ext>
            </a:extLst>
          </p:cNvPr>
          <p:cNvCxnSpPr/>
          <p:nvPr/>
        </p:nvCxnSpPr>
        <p:spPr>
          <a:xfrm>
            <a:off x="4143375" y="1500188"/>
            <a:ext cx="1500188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Rectangle 33">
            <a:extLst>
              <a:ext uri="{FF2B5EF4-FFF2-40B4-BE49-F238E27FC236}">
                <a16:creationId xmlns:a16="http://schemas.microsoft.com/office/drawing/2014/main" id="{69C27757-28D6-4603-A810-8994E01A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1431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Comma Shaped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3F96CF2-A1B0-400D-AFD3-FF357B17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125571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8A6E61-6A02-4D8F-AC45-9DCF5F6E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Helicobacter pylori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C809365-6B20-4DB7-BF77-18098C04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214938"/>
            <a:ext cx="1838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4CA84F03-1E32-4035-8C03-6E713762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57625"/>
            <a:ext cx="156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11B13F-3749-4D1C-9CBA-170978D9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813300"/>
            <a:ext cx="330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Campylobacter jejuni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4E775-8BBC-4CE7-9071-50559345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928938"/>
            <a:ext cx="127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Spirillum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00EF5-E0F1-48BE-9093-DD5FB74D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362" y="2714625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Spirochetes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516DAAC9-EA4D-4535-88EF-04341C98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20716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45A7FF-FDA7-4B16-8366-5C093575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2857500"/>
            <a:ext cx="20716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Obligate intracellular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Chlamydia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Rickettsia</a:t>
            </a: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Coxiella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88C71-5034-4CD4-B51A-47BE2A43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560638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Vibrio cholera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F639C6-BAA4-47D3-B1F4-77B87F84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128963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Treponema</a:t>
            </a: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47581-1DE6-4F7A-8671-21E5B4E60BDB}"/>
              </a:ext>
            </a:extLst>
          </p:cNvPr>
          <p:cNvSpPr/>
          <p:nvPr/>
        </p:nvSpPr>
        <p:spPr>
          <a:xfrm>
            <a:off x="7205663" y="3496470"/>
            <a:ext cx="1658938" cy="1075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3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sz="quarter" idx="1"/>
          </p:nvPr>
        </p:nvSpPr>
        <p:spPr>
          <a:xfrm>
            <a:off x="266700" y="1371600"/>
            <a:ext cx="8572500" cy="5057796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Arial Narrow" pitchFamily="34" charset="0"/>
              </a:rPr>
              <a:t>Grow and multiply only within the vesicles of host cells</a:t>
            </a:r>
          </a:p>
          <a:p>
            <a:r>
              <a:rPr lang="en-US" dirty="0">
                <a:latin typeface="Arial Narrow" pitchFamily="34" charset="0"/>
              </a:rPr>
              <a:t>Causes two main types of disease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Sexually transmitted diseases:</a:t>
            </a:r>
          </a:p>
          <a:p>
            <a:pPr lvl="2"/>
            <a:r>
              <a:rPr lang="en-US" dirty="0">
                <a:latin typeface="Arial Narrow" pitchFamily="34" charset="0"/>
              </a:rPr>
              <a:t>Causes the most common sexually transmitted disease in the United States.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Ocular disease called trachoma:</a:t>
            </a:r>
          </a:p>
          <a:p>
            <a:pPr lvl="2"/>
            <a:r>
              <a:rPr lang="en-US" dirty="0">
                <a:latin typeface="Arial Narrow" pitchFamily="34" charset="0"/>
              </a:rPr>
              <a:t>Occur particularly in children.</a:t>
            </a:r>
          </a:p>
          <a:p>
            <a:pPr lvl="2"/>
            <a:r>
              <a:rPr lang="en-US" dirty="0">
                <a:latin typeface="Arial Narrow" pitchFamily="34" charset="0"/>
              </a:rPr>
              <a:t>Endemic in crowded, poor communities with poor hygiene, inadequate sanitation, and inferior medical care</a:t>
            </a:r>
          </a:p>
          <a:p>
            <a:pPr algn="just"/>
            <a:endParaRPr lang="en-US" sz="3600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Chlamydia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3AA5-2780-4FFC-A8FF-D8E34C7D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A3AE5-DCCA-4960-A276-0451B0D6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72500" cy="564360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3600" dirty="0">
                <a:latin typeface="Arial Narrow" pitchFamily="34" charset="0"/>
              </a:rPr>
              <a:t>Extremely small (not much bigger than a smallpox virus)</a:t>
            </a:r>
          </a:p>
          <a:p>
            <a:pPr algn="just" eaLnBrk="1" hangingPunct="1"/>
            <a:r>
              <a:rPr lang="en-US" sz="3600" dirty="0">
                <a:latin typeface="Arial Narrow" pitchFamily="34" charset="0"/>
              </a:rPr>
              <a:t>Obligate intracellular parasites</a:t>
            </a:r>
          </a:p>
          <a:p>
            <a:pPr lvl="1" algn="just" eaLnBrk="1" hangingPunct="1"/>
            <a:r>
              <a:rPr lang="en-US" sz="3200" dirty="0">
                <a:latin typeface="Arial Narrow" pitchFamily="34" charset="0"/>
              </a:rPr>
              <a:t>Unusual because they have functional genes for protein synthesis, ATP production, and reproduction</a:t>
            </a:r>
          </a:p>
          <a:p>
            <a:pPr algn="just"/>
            <a:r>
              <a:rPr lang="en-US" sz="3600" i="1" dirty="0">
                <a:latin typeface="Arial Narrow" pitchFamily="34" charset="0"/>
              </a:rPr>
              <a:t>Rickettsia</a:t>
            </a:r>
            <a:r>
              <a:rPr lang="en-US" sz="3600" dirty="0">
                <a:latin typeface="Arial Narrow" pitchFamily="34" charset="0"/>
              </a:rPr>
              <a:t> causes disease in humans.</a:t>
            </a:r>
          </a:p>
          <a:p>
            <a:pPr lvl="1" algn="just" eaLnBrk="1" hangingPunct="1">
              <a:buNone/>
            </a:pPr>
            <a:endParaRPr lang="en-US" sz="3200" i="1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Rickettsias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72500" cy="492601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>
                <a:latin typeface="Arial Narrow" pitchFamily="34" charset="0"/>
              </a:rPr>
              <a:t>Aerobic, Gram negative bacilli.</a:t>
            </a:r>
          </a:p>
          <a:p>
            <a:pPr algn="just" eaLnBrk="1" hangingPunct="1"/>
            <a:r>
              <a:rPr lang="en-US" dirty="0">
                <a:latin typeface="Arial Narrow" pitchFamily="34" charset="0"/>
              </a:rPr>
              <a:t>Universal inhabitants of water.</a:t>
            </a:r>
          </a:p>
          <a:p>
            <a:pPr algn="just" eaLnBrk="1" hangingPunct="1"/>
            <a:r>
              <a:rPr lang="en-US" dirty="0">
                <a:latin typeface="Arial Narrow" pitchFamily="34" charset="0"/>
              </a:rPr>
              <a:t>Humans acquire the disease by inhaling the bacteria in aerosols from various water sources.</a:t>
            </a:r>
          </a:p>
          <a:p>
            <a:pPr algn="just"/>
            <a:r>
              <a:rPr lang="en-US" dirty="0">
                <a:latin typeface="Arial Narrow" pitchFamily="34" charset="0"/>
              </a:rPr>
              <a:t>Causes Legionnaires’ disease</a:t>
            </a:r>
          </a:p>
          <a:p>
            <a:pPr lvl="1" algn="just"/>
            <a:r>
              <a:rPr lang="en-US" dirty="0">
                <a:latin typeface="Arial Narrow" pitchFamily="34" charset="0"/>
              </a:rPr>
              <a:t>Results in pneumonia</a:t>
            </a:r>
          </a:p>
          <a:p>
            <a:pPr lvl="1" algn="just"/>
            <a:r>
              <a:rPr lang="en-US" dirty="0">
                <a:latin typeface="Arial Narrow" pitchFamily="34" charset="0"/>
              </a:rPr>
              <a:t>Immunocompromised individuals are more susceptible</a:t>
            </a:r>
          </a:p>
          <a:p>
            <a:pPr algn="just" eaLnBrk="1" hangingPunct="1"/>
            <a:endParaRPr lang="en-US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Legionella pneumophila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DD8E20A3-0AD9-43B5-85A8-845CC732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26D09F8C-BBFE-4910-ACCD-E2B7A663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AF894-E4FC-4D29-8653-E68BA65D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8A48B-3FFB-4CE5-8D03-F75272BF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241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67EFA-5DF3-41B0-9937-47662313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110038"/>
            <a:ext cx="278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/>
              <a:t>Neisseria gonorrhoeae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/>
              <a:t>Neisseria  meningitidis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06D0DC-2D64-48CB-B8F3-4B87D8C2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28956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Coccoid Rods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Bordetella pertussis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Haemophilus influenzae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Brucella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F26A6-E4C9-4C0A-B9AA-6A57DFFC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286000"/>
            <a:ext cx="28813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9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Shigella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Escherichia coli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Salmonella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Yersinia </a:t>
            </a:r>
            <a:r>
              <a:rPr lang="en-US" altLang="en-US" sz="1900" dirty="0" err="1"/>
              <a:t>entercolitica</a:t>
            </a:r>
            <a:r>
              <a:rPr lang="en-US" altLang="en-US" sz="1900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Klebsiella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Proteus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 err="1"/>
              <a:t>Citrobactor</a:t>
            </a:r>
            <a:endParaRPr lang="en-US" altLang="en-US" sz="19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Serratia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Pseudomonas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 dirty="0"/>
              <a:t>Enterobacter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0D9F3E-8F52-470C-B532-34F3DF36A94F}"/>
              </a:ext>
            </a:extLst>
          </p:cNvPr>
          <p:cNvCxnSpPr/>
          <p:nvPr/>
        </p:nvCxnSpPr>
        <p:spPr>
          <a:xfrm rot="16200000" flipH="1">
            <a:off x="3378994" y="2264569"/>
            <a:ext cx="1538287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8E2A74-37FB-4320-96C4-810D3B361024}"/>
              </a:ext>
            </a:extLst>
          </p:cNvPr>
          <p:cNvCxnSpPr/>
          <p:nvPr/>
        </p:nvCxnSpPr>
        <p:spPr>
          <a:xfrm rot="10800000" flipV="1">
            <a:off x="1285875" y="1500188"/>
            <a:ext cx="2857500" cy="1323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2A8FE-5D27-4A78-86C7-E5F9B240005B}"/>
              </a:ext>
            </a:extLst>
          </p:cNvPr>
          <p:cNvCxnSpPr/>
          <p:nvPr/>
        </p:nvCxnSpPr>
        <p:spPr>
          <a:xfrm>
            <a:off x="4071938" y="1500188"/>
            <a:ext cx="3357562" cy="681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>
            <a:extLst>
              <a:ext uri="{FF2B5EF4-FFF2-40B4-BE49-F238E27FC236}">
                <a16:creationId xmlns:a16="http://schemas.microsoft.com/office/drawing/2014/main" id="{3A884F4F-6928-4F93-B77D-21C456B1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901">
            <a:off x="4068762" y="3541713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6966792-800B-44D6-A1D7-DEFFA3E2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606">
            <a:off x="7025481" y="2964657"/>
            <a:ext cx="8286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924B712-723F-4B0E-B5FD-6B667509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12271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8E42A5-DAD2-41E9-8F49-89D29B7D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714625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Enterobacteriaceae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5DDFABFA-ABBB-4AEF-B2AB-CE481E72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Rectangle 16">
            <a:extLst>
              <a:ext uri="{FF2B5EF4-FFF2-40B4-BE49-F238E27FC236}">
                <a16:creationId xmlns:a16="http://schemas.microsoft.com/office/drawing/2014/main" id="{E0A465BA-5A6D-422F-BAE0-79570553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41988" name="Rectangle 17">
            <a:extLst>
              <a:ext uri="{FF2B5EF4-FFF2-40B4-BE49-F238E27FC236}">
                <a16:creationId xmlns:a16="http://schemas.microsoft.com/office/drawing/2014/main" id="{D0B74ABF-8899-43FD-AC64-29C795E8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6F4E34-8140-4804-BA86-C64726DC94A4}"/>
              </a:ext>
            </a:extLst>
          </p:cNvPr>
          <p:cNvCxnSpPr/>
          <p:nvPr/>
        </p:nvCxnSpPr>
        <p:spPr>
          <a:xfrm rot="5400000">
            <a:off x="3036094" y="1750219"/>
            <a:ext cx="1357312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0CC973-4817-49C4-8382-C21A6F24EF92}"/>
              </a:ext>
            </a:extLst>
          </p:cNvPr>
          <p:cNvCxnSpPr/>
          <p:nvPr/>
        </p:nvCxnSpPr>
        <p:spPr>
          <a:xfrm rot="10800000" flipV="1">
            <a:off x="1071563" y="1500188"/>
            <a:ext cx="307181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E6F896-D647-4796-A2A7-008DABFCFD8D}"/>
              </a:ext>
            </a:extLst>
          </p:cNvPr>
          <p:cNvCxnSpPr/>
          <p:nvPr/>
        </p:nvCxnSpPr>
        <p:spPr>
          <a:xfrm>
            <a:off x="4071938" y="1500188"/>
            <a:ext cx="3929062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1A85A7-E49D-4D7C-99F9-E9E6F08653A7}"/>
              </a:ext>
            </a:extLst>
          </p:cNvPr>
          <p:cNvCxnSpPr/>
          <p:nvPr/>
        </p:nvCxnSpPr>
        <p:spPr>
          <a:xfrm>
            <a:off x="4143375" y="1500188"/>
            <a:ext cx="1500188" cy="1214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Rectangle 33">
            <a:extLst>
              <a:ext uri="{FF2B5EF4-FFF2-40B4-BE49-F238E27FC236}">
                <a16:creationId xmlns:a16="http://schemas.microsoft.com/office/drawing/2014/main" id="{69C27757-28D6-4603-A810-8994E01A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1431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Comma Shaped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3F96CF2-A1B0-400D-AFD3-FF357B17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125571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8A6E61-6A02-4D8F-AC45-9DCF5F6E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Helicobacter pylori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C809365-6B20-4DB7-BF77-18098C04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214938"/>
            <a:ext cx="1838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4CA84F03-1E32-4035-8C03-6E713762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57625"/>
            <a:ext cx="156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11B13F-3749-4D1C-9CBA-170978D9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813300"/>
            <a:ext cx="330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Campylobacter jejuni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4E775-8BBC-4CE7-9071-50559345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928938"/>
            <a:ext cx="127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Spirillum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00EF5-E0F1-48BE-9093-DD5FB74D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362" y="2714625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Spirochetes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516DAAC9-EA4D-4535-88EF-04341C98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20716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45A7FF-FDA7-4B16-8366-5C093575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2857500"/>
            <a:ext cx="20716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Obligate intracellular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Chlamydia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Rickettsia</a:t>
            </a: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Coxiella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88C71-5034-4CD4-B51A-47BE2A43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560638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Vibrio cholera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F639C6-BAA4-47D3-B1F4-77B87F84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14325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Treponema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11" grpId="0"/>
      <p:bldP spid="14" grpId="0"/>
      <p:bldP spid="17" grpId="0"/>
      <p:bldP spid="19" grpId="0"/>
      <p:bldP spid="23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3552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431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333624"/>
            <a:ext cx="3000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85992"/>
            <a:ext cx="31718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357562"/>
            <a:ext cx="38481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4767" y="3857628"/>
            <a:ext cx="140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1" y="4762514"/>
            <a:ext cx="135732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7562"/>
            <a:ext cx="3857620" cy="23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rgbClr val="0000FF"/>
                </a:solidFill>
                <a:latin typeface="Arial" pitchFamily="34" charset="0"/>
              </a:rPr>
              <a:t>Enterobacteriaceae and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838200"/>
            <a:ext cx="8839200" cy="5715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66FF"/>
                </a:solidFill>
                <a:latin typeface="Arial" pitchFamily="34" charset="0"/>
              </a:rPr>
              <a:t>Ubiquious (they are everywhere)</a:t>
            </a:r>
            <a:r>
              <a:rPr lang="en-US" sz="2800" dirty="0">
                <a:solidFill>
                  <a:srgbClr val="0066FF"/>
                </a:solidFill>
                <a:latin typeface="Arial" pitchFamily="34" charset="0"/>
              </a:rPr>
              <a:t> - </a:t>
            </a:r>
            <a:r>
              <a:rPr lang="en-US" sz="2400" dirty="0">
                <a:latin typeface="Arial" pitchFamily="34" charset="0"/>
              </a:rPr>
              <a:t>soil, water, vegetation, normal intestinal flora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~40 genera, 150 species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Members of family commonly associated with human disease:</a:t>
            </a:r>
            <a:endParaRPr lang="en-US" sz="2800" i="1" dirty="0">
              <a:latin typeface="Arial" pitchFamily="34" charset="0"/>
            </a:endParaRP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b="1" i="1" dirty="0">
                <a:latin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</a:rPr>
              <a:t>Escherichia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>
                <a:latin typeface="Arial" pitchFamily="34" charset="0"/>
              </a:rPr>
              <a:t> Salmonella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dirty="0">
                <a:latin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</a:rPr>
              <a:t>Shigella</a:t>
            </a:r>
            <a:r>
              <a:rPr lang="en-US" sz="2200" b="1" dirty="0">
                <a:latin typeface="Arial" pitchFamily="34" charset="0"/>
              </a:rPr>
              <a:t> 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dirty="0">
                <a:latin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</a:rPr>
              <a:t>Yersinia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>
                <a:latin typeface="Arial" pitchFamily="34" charset="0"/>
              </a:rPr>
              <a:t> Klebsiella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>
                <a:latin typeface="Arial" pitchFamily="34" charset="0"/>
              </a:rPr>
              <a:t> Serratia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>
                <a:latin typeface="Arial" pitchFamily="34" charset="0"/>
              </a:rPr>
              <a:t> Proteus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329642" cy="71438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Enterobacteriaceae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905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69337"/>
              </p:ext>
            </p:extLst>
          </p:nvPr>
        </p:nvGraphicFramePr>
        <p:xfrm>
          <a:off x="242918" y="4388220"/>
          <a:ext cx="8686800" cy="225547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 organisms: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cholerae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Invasive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enteritidis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typhi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Y.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enterocolitica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2918" y="1071546"/>
          <a:ext cx="8686800" cy="45704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918" y="1557551"/>
          <a:ext cx="8686800" cy="65700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Mechanism: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Non-inflammatory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(enterotoxin)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Inflammatory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(invasive,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cytotoxin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Penetrating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(invasive, spread)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2918" y="2200417"/>
          <a:ext cx="8686800" cy="44276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proximal small bowel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distal small bowel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2918" y="2614640"/>
          <a:ext cx="8686800" cy="45717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Illness: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Diarrhea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Dysentery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Enteric fever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74475"/>
              </p:ext>
            </p:extLst>
          </p:nvPr>
        </p:nvGraphicFramePr>
        <p:xfrm>
          <a:off x="242918" y="3047084"/>
          <a:ext cx="8686800" cy="131060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Stool exam: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fecal leukocytes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blood, fecal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leukocytosis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Fecal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leukocytosis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>
                <a:solidFill>
                  <a:srgbClr val="FF0000"/>
                </a:solidFill>
                <a:latin typeface="Arial" pitchFamily="34" charset="0"/>
              </a:rPr>
              <a:t>Common” organisms associated with enteric infections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DD8E20A3-0AD9-43B5-85A8-845CC732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26D09F8C-BBFE-4910-ACCD-E2B7A663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14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Medically Important Gram-Negative Bacteria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AF894-E4FC-4D29-8653-E68BA65D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904875"/>
            <a:ext cx="499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8A48B-3FFB-4CE5-8D03-F75272BF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241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67EFA-5DF3-41B0-9937-47662313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110038"/>
            <a:ext cx="283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gonorrhoeae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/>
              <a:t>Neisseria  meningitidis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06D0DC-2D64-48CB-B8F3-4B87D8C2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28956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Coccoid Rods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Bordetella pertussis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Haemophilus influenzae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Brucella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F26A6-E4C9-4C0A-B9AA-6A57DFFC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286000"/>
            <a:ext cx="28813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Rods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9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Shigella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Escherichia coli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Salmonella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Yersinia entercolitica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Klebsiella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Proteus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Citrobactor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Serratia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Pseudomonas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900"/>
              <a:t>Enterobacter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0D9F3E-8F52-470C-B532-34F3DF36A94F}"/>
              </a:ext>
            </a:extLst>
          </p:cNvPr>
          <p:cNvCxnSpPr/>
          <p:nvPr/>
        </p:nvCxnSpPr>
        <p:spPr>
          <a:xfrm rot="16200000" flipH="1">
            <a:off x="3378994" y="2264569"/>
            <a:ext cx="1538287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8E2A74-37FB-4320-96C4-810D3B361024}"/>
              </a:ext>
            </a:extLst>
          </p:cNvPr>
          <p:cNvCxnSpPr/>
          <p:nvPr/>
        </p:nvCxnSpPr>
        <p:spPr>
          <a:xfrm rot="10800000" flipV="1">
            <a:off x="1285875" y="1500188"/>
            <a:ext cx="2857500" cy="1323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2A8FE-5D27-4A78-86C7-E5F9B240005B}"/>
              </a:ext>
            </a:extLst>
          </p:cNvPr>
          <p:cNvCxnSpPr/>
          <p:nvPr/>
        </p:nvCxnSpPr>
        <p:spPr>
          <a:xfrm>
            <a:off x="4071938" y="1500188"/>
            <a:ext cx="3357562" cy="681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>
            <a:extLst>
              <a:ext uri="{FF2B5EF4-FFF2-40B4-BE49-F238E27FC236}">
                <a16:creationId xmlns:a16="http://schemas.microsoft.com/office/drawing/2014/main" id="{3A884F4F-6928-4F93-B77D-21C456B1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901">
            <a:off x="4068762" y="3541713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6966792-800B-44D6-A1D7-DEFFA3E2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606">
            <a:off x="7025481" y="2964657"/>
            <a:ext cx="8286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924B712-723F-4B0E-B5FD-6B667509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12271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8E42A5-DAD2-41E9-8F49-89D29B7D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714625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Enterobacteriaceae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19A56-406F-4743-84A9-43024E3D1B1F}"/>
              </a:ext>
            </a:extLst>
          </p:cNvPr>
          <p:cNvSpPr/>
          <p:nvPr/>
        </p:nvSpPr>
        <p:spPr>
          <a:xfrm>
            <a:off x="6321356" y="3893356"/>
            <a:ext cx="2179706" cy="319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6" ma:contentTypeDescription="Create a new document." ma:contentTypeScope="" ma:versionID="a024aaea4e6c90163fe738c93232d1ec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09adeb33bd00b6b469b3f6bbc0c3259b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2B559-E851-4A45-8C61-C73F476C9B41}"/>
</file>

<file path=customXml/itemProps2.xml><?xml version="1.0" encoding="utf-8"?>
<ds:datastoreItem xmlns:ds="http://schemas.openxmlformats.org/officeDocument/2006/customXml" ds:itemID="{33CBE4DD-7BCE-4CE2-8067-A0952B93877D}"/>
</file>

<file path=customXml/itemProps3.xml><?xml version="1.0" encoding="utf-8"?>
<ds:datastoreItem xmlns:ds="http://schemas.openxmlformats.org/officeDocument/2006/customXml" ds:itemID="{CC9DB182-CF92-4CED-914D-67CCA6F39C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1242</Words>
  <Application>Microsoft Office PowerPoint</Application>
  <PresentationFormat>On-screen Show (4:3)</PresentationFormat>
  <Paragraphs>438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Calibri</vt:lpstr>
      <vt:lpstr>Garamond</vt:lpstr>
      <vt:lpstr>Times New Roman</vt:lpstr>
      <vt:lpstr>Wingdings</vt:lpstr>
      <vt:lpstr>Office Theme</vt:lpstr>
      <vt:lpstr> General Microbiology 2020-2021   Orientation to Gram Negative Bacteria of Medical Importance  </vt:lpstr>
      <vt:lpstr>PowerPoint Presentation</vt:lpstr>
      <vt:lpstr>Positive Bacteria of Medical Importance</vt:lpstr>
      <vt:lpstr>PowerPoint Presentation</vt:lpstr>
      <vt:lpstr>PowerPoint Presentation</vt:lpstr>
      <vt:lpstr>Enterobacteriaceae and disease</vt:lpstr>
      <vt:lpstr>Enterobacteriaceae</vt:lpstr>
      <vt:lpstr>PowerPoint Presentation</vt:lpstr>
      <vt:lpstr>PowerPoint Presentation</vt:lpstr>
      <vt:lpstr>Shigella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Gram Positive Bacilli of Medical Importance</dc:title>
  <dc:creator>frf</dc:creator>
  <cp:lastModifiedBy>HP</cp:lastModifiedBy>
  <cp:revision>151</cp:revision>
  <dcterms:created xsi:type="dcterms:W3CDTF">2018-09-26T05:12:10Z</dcterms:created>
  <dcterms:modified xsi:type="dcterms:W3CDTF">2021-10-30T17:06:42Z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