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3"/>
  </p:sldMasterIdLst>
  <p:notesMasterIdLst>
    <p:notesMasterId r:id="rId47"/>
  </p:notesMasterIdLst>
  <p:sldIdLst>
    <p:sldId id="256" r:id="rId4"/>
    <p:sldId id="257" r:id="rId5"/>
    <p:sldId id="258" r:id="rId6"/>
    <p:sldId id="259" r:id="rId7"/>
    <p:sldId id="297" r:id="rId8"/>
    <p:sldId id="260" r:id="rId9"/>
    <p:sldId id="298" r:id="rId10"/>
    <p:sldId id="299" r:id="rId11"/>
    <p:sldId id="261" r:id="rId12"/>
    <p:sldId id="295" r:id="rId13"/>
    <p:sldId id="262" r:id="rId14"/>
    <p:sldId id="263" r:id="rId15"/>
    <p:sldId id="264" r:id="rId16"/>
    <p:sldId id="296" r:id="rId17"/>
    <p:sldId id="265" r:id="rId18"/>
    <p:sldId id="266" r:id="rId19"/>
    <p:sldId id="267" r:id="rId20"/>
    <p:sldId id="268" r:id="rId21"/>
    <p:sldId id="269" r:id="rId22"/>
    <p:sldId id="270" r:id="rId23"/>
    <p:sldId id="271" r:id="rId24"/>
    <p:sldId id="272" r:id="rId25"/>
    <p:sldId id="301" r:id="rId26"/>
    <p:sldId id="274" r:id="rId27"/>
    <p:sldId id="275" r:id="rId28"/>
    <p:sldId id="276" r:id="rId29"/>
    <p:sldId id="277" r:id="rId30"/>
    <p:sldId id="278" r:id="rId31"/>
    <p:sldId id="279" r:id="rId32"/>
    <p:sldId id="280" r:id="rId33"/>
    <p:sldId id="281" r:id="rId34"/>
    <p:sldId id="282" r:id="rId35"/>
    <p:sldId id="283" r:id="rId36"/>
    <p:sldId id="285" r:id="rId37"/>
    <p:sldId id="302" r:id="rId38"/>
    <p:sldId id="286" r:id="rId39"/>
    <p:sldId id="288" r:id="rId40"/>
    <p:sldId id="289" r:id="rId41"/>
    <p:sldId id="290" r:id="rId42"/>
    <p:sldId id="291" r:id="rId43"/>
    <p:sldId id="292" r:id="rId44"/>
    <p:sldId id="293" r:id="rId45"/>
    <p:sldId id="294" r:id="rId46"/>
  </p:sldIdLst>
  <p:sldSz cx="9144000" cy="6858000" type="screen4x3"/>
  <p:notesSz cx="6858000" cy="9144000"/>
  <p:defaultTextStyle>
    <a:defPPr>
      <a:defRPr lang="ar-JO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napVertSplitter="1" vertBarState="maximized" horzBarState="maximized">
    <p:restoredLeft sz="84380"/>
    <p:restoredTop sz="94660"/>
  </p:normalViewPr>
  <p:slideViewPr>
    <p:cSldViewPr>
      <p:cViewPr varScale="1">
        <p:scale>
          <a:sx n="72" d="100"/>
          <a:sy n="72" d="100"/>
        </p:scale>
        <p:origin x="170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 /><Relationship Id="rId18" Type="http://schemas.openxmlformats.org/officeDocument/2006/relationships/slide" Target="slides/slide15.xml" /><Relationship Id="rId26" Type="http://schemas.openxmlformats.org/officeDocument/2006/relationships/slide" Target="slides/slide23.xml" /><Relationship Id="rId39" Type="http://schemas.openxmlformats.org/officeDocument/2006/relationships/slide" Target="slides/slide36.xml" /><Relationship Id="rId3" Type="http://schemas.openxmlformats.org/officeDocument/2006/relationships/slideMaster" Target="slideMasters/slideMaster1.xml" /><Relationship Id="rId21" Type="http://schemas.openxmlformats.org/officeDocument/2006/relationships/slide" Target="slides/slide18.xml" /><Relationship Id="rId34" Type="http://schemas.openxmlformats.org/officeDocument/2006/relationships/slide" Target="slides/slide31.xml" /><Relationship Id="rId42" Type="http://schemas.openxmlformats.org/officeDocument/2006/relationships/slide" Target="slides/slide39.xml" /><Relationship Id="rId47" Type="http://schemas.openxmlformats.org/officeDocument/2006/relationships/notesMaster" Target="notesMasters/notesMaster1.xml" /><Relationship Id="rId50" Type="http://schemas.openxmlformats.org/officeDocument/2006/relationships/theme" Target="theme/theme1.xml" /><Relationship Id="rId7" Type="http://schemas.openxmlformats.org/officeDocument/2006/relationships/slide" Target="slides/slide4.xml" /><Relationship Id="rId12" Type="http://schemas.openxmlformats.org/officeDocument/2006/relationships/slide" Target="slides/slide9.xml" /><Relationship Id="rId17" Type="http://schemas.openxmlformats.org/officeDocument/2006/relationships/slide" Target="slides/slide14.xml" /><Relationship Id="rId25" Type="http://schemas.openxmlformats.org/officeDocument/2006/relationships/slide" Target="slides/slide22.xml" /><Relationship Id="rId33" Type="http://schemas.openxmlformats.org/officeDocument/2006/relationships/slide" Target="slides/slide30.xml" /><Relationship Id="rId38" Type="http://schemas.openxmlformats.org/officeDocument/2006/relationships/slide" Target="slides/slide35.xml" /><Relationship Id="rId46" Type="http://schemas.openxmlformats.org/officeDocument/2006/relationships/slide" Target="slides/slide43.xml" /><Relationship Id="rId2" Type="http://schemas.openxmlformats.org/officeDocument/2006/relationships/customXml" Target="../customXml/item2.xml" /><Relationship Id="rId16" Type="http://schemas.openxmlformats.org/officeDocument/2006/relationships/slide" Target="slides/slide13.xml" /><Relationship Id="rId20" Type="http://schemas.openxmlformats.org/officeDocument/2006/relationships/slide" Target="slides/slide17.xml" /><Relationship Id="rId29" Type="http://schemas.openxmlformats.org/officeDocument/2006/relationships/slide" Target="slides/slide26.xml" /><Relationship Id="rId41" Type="http://schemas.openxmlformats.org/officeDocument/2006/relationships/slide" Target="slides/slide38.xml" /><Relationship Id="rId1" Type="http://schemas.openxmlformats.org/officeDocument/2006/relationships/customXml" Target="../customXml/item1.xml" /><Relationship Id="rId6" Type="http://schemas.openxmlformats.org/officeDocument/2006/relationships/slide" Target="slides/slide3.xml" /><Relationship Id="rId11" Type="http://schemas.openxmlformats.org/officeDocument/2006/relationships/slide" Target="slides/slide8.xml" /><Relationship Id="rId24" Type="http://schemas.openxmlformats.org/officeDocument/2006/relationships/slide" Target="slides/slide21.xml" /><Relationship Id="rId32" Type="http://schemas.openxmlformats.org/officeDocument/2006/relationships/slide" Target="slides/slide29.xml" /><Relationship Id="rId37" Type="http://schemas.openxmlformats.org/officeDocument/2006/relationships/slide" Target="slides/slide34.xml" /><Relationship Id="rId40" Type="http://schemas.openxmlformats.org/officeDocument/2006/relationships/slide" Target="slides/slide37.xml" /><Relationship Id="rId45" Type="http://schemas.openxmlformats.org/officeDocument/2006/relationships/slide" Target="slides/slide42.xml" /><Relationship Id="rId5" Type="http://schemas.openxmlformats.org/officeDocument/2006/relationships/slide" Target="slides/slide2.xml" /><Relationship Id="rId15" Type="http://schemas.openxmlformats.org/officeDocument/2006/relationships/slide" Target="slides/slide12.xml" /><Relationship Id="rId23" Type="http://schemas.openxmlformats.org/officeDocument/2006/relationships/slide" Target="slides/slide20.xml" /><Relationship Id="rId28" Type="http://schemas.openxmlformats.org/officeDocument/2006/relationships/slide" Target="slides/slide25.xml" /><Relationship Id="rId36" Type="http://schemas.openxmlformats.org/officeDocument/2006/relationships/slide" Target="slides/slide33.xml" /><Relationship Id="rId49" Type="http://schemas.openxmlformats.org/officeDocument/2006/relationships/viewProps" Target="viewProps.xml" /><Relationship Id="rId10" Type="http://schemas.openxmlformats.org/officeDocument/2006/relationships/slide" Target="slides/slide7.xml" /><Relationship Id="rId19" Type="http://schemas.openxmlformats.org/officeDocument/2006/relationships/slide" Target="slides/slide16.xml" /><Relationship Id="rId31" Type="http://schemas.openxmlformats.org/officeDocument/2006/relationships/slide" Target="slides/slide28.xml" /><Relationship Id="rId44" Type="http://schemas.openxmlformats.org/officeDocument/2006/relationships/slide" Target="slides/slide41.xml" /><Relationship Id="rId4" Type="http://schemas.openxmlformats.org/officeDocument/2006/relationships/slide" Target="slides/slide1.xml" /><Relationship Id="rId9" Type="http://schemas.openxmlformats.org/officeDocument/2006/relationships/slide" Target="slides/slide6.xml" /><Relationship Id="rId14" Type="http://schemas.openxmlformats.org/officeDocument/2006/relationships/slide" Target="slides/slide11.xml" /><Relationship Id="rId22" Type="http://schemas.openxmlformats.org/officeDocument/2006/relationships/slide" Target="slides/slide19.xml" /><Relationship Id="rId27" Type="http://schemas.openxmlformats.org/officeDocument/2006/relationships/slide" Target="slides/slide24.xml" /><Relationship Id="rId30" Type="http://schemas.openxmlformats.org/officeDocument/2006/relationships/slide" Target="slides/slide27.xml" /><Relationship Id="rId35" Type="http://schemas.openxmlformats.org/officeDocument/2006/relationships/slide" Target="slides/slide32.xml" /><Relationship Id="rId43" Type="http://schemas.openxmlformats.org/officeDocument/2006/relationships/slide" Target="slides/slide40.xml" /><Relationship Id="rId48" Type="http://schemas.openxmlformats.org/officeDocument/2006/relationships/presProps" Target="presProps.xml" /><Relationship Id="rId8" Type="http://schemas.openxmlformats.org/officeDocument/2006/relationships/slide" Target="slides/slide5.xml" /><Relationship Id="rId51" Type="http://schemas.openxmlformats.org/officeDocument/2006/relationships/tableStyles" Target="tableStyle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C21E9F6-BB4E-4A65-98DA-12D9F9980DB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 rtl="1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ar-JO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6541F6-F09E-4ECD-9DC2-B533C251C2A2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 rtl="1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3F3841B-B1D0-49D3-808B-B09CD4FDE8E5}" type="datetimeFigureOut">
              <a:rPr lang="ar-JO"/>
              <a:pPr>
                <a:defRPr/>
              </a:pPr>
              <a:t>01/06/1443</a:t>
            </a:fld>
            <a:endParaRPr lang="ar-JO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5837025E-4364-4CF0-B695-51D30AFBEBB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pPr lvl="0"/>
            <a:endParaRPr lang="ar-JO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0D024A2F-33EA-4827-ABFF-8CDF445754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EB7077-CF95-4AB8-8927-17C9440DB56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 rtl="1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ar-J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2F36F3-4C76-4161-B064-4FD2A3013C8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1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48255459-3701-4A9D-9BAA-3B50520DA4DD}" type="slidenum">
              <a:rPr lang="ar-JO" altLang="en-US"/>
              <a:pPr>
                <a:defRPr/>
              </a:pPr>
              <a:t>‹#›</a:t>
            </a:fld>
            <a:endParaRPr lang="ar-JO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781858F-BD4F-4C6B-A2A6-E04DE4CDF248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Rounded Rectangle 10">
            <a:extLst>
              <a:ext uri="{FF2B5EF4-FFF2-40B4-BE49-F238E27FC236}">
                <a16:creationId xmlns:a16="http://schemas.microsoft.com/office/drawing/2014/main" id="{5C4E804E-F11E-47AB-ACD2-34CB6D9E7F51}"/>
              </a:ext>
            </a:extLst>
          </p:cNvPr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C2AE288-D68E-4FAC-9197-84C232149900}"/>
              </a:ext>
            </a:extLst>
          </p:cNvPr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9514F8F-C899-4BE2-9BFA-5D246345C357}"/>
              </a:ext>
            </a:extLst>
          </p:cNvPr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0DDA59C-796B-4E0A-A55D-530DA90F216F}"/>
              </a:ext>
            </a:extLst>
          </p:cNvPr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27">
            <a:extLst>
              <a:ext uri="{FF2B5EF4-FFF2-40B4-BE49-F238E27FC236}">
                <a16:creationId xmlns:a16="http://schemas.microsoft.com/office/drawing/2014/main" id="{063B55FE-176A-4A56-80B2-F075E11BCF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D887A7-8F23-428A-9629-D3BB3B3DFABA}" type="datetime8">
              <a:rPr lang="ar-JO"/>
              <a:pPr>
                <a:defRPr/>
              </a:pPr>
              <a:t>04 كانون الثاني، 22</a:t>
            </a:fld>
            <a:endParaRPr lang="ar-JO"/>
          </a:p>
        </p:txBody>
      </p:sp>
      <p:sp>
        <p:nvSpPr>
          <p:cNvPr id="12" name="Footer Placeholder 16">
            <a:extLst>
              <a:ext uri="{FF2B5EF4-FFF2-40B4-BE49-F238E27FC236}">
                <a16:creationId xmlns:a16="http://schemas.microsoft.com/office/drawing/2014/main" id="{3D7E087B-3E5F-4921-A30A-92F8FEA357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JO"/>
          </a:p>
        </p:txBody>
      </p:sp>
      <p:sp>
        <p:nvSpPr>
          <p:cNvPr id="13" name="Slide Number Placeholder 28">
            <a:extLst>
              <a:ext uri="{FF2B5EF4-FFF2-40B4-BE49-F238E27FC236}">
                <a16:creationId xmlns:a16="http://schemas.microsoft.com/office/drawing/2014/main" id="{D6BE68DE-149E-45F8-9E48-D6A1EF092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E80A62-D5D2-448F-9EAF-3F4911B3AFED}" type="slidenum">
              <a:rPr lang="ar-JO" altLang="en-US"/>
              <a:pPr>
                <a:defRPr/>
              </a:pPr>
              <a:t>‹#›</a:t>
            </a:fld>
            <a:endParaRPr lang="ar-JO" altLang="en-US"/>
          </a:p>
        </p:txBody>
      </p:sp>
    </p:spTree>
    <p:extLst>
      <p:ext uri="{BB962C8B-B14F-4D97-AF65-F5344CB8AC3E}">
        <p14:creationId xmlns:p14="http://schemas.microsoft.com/office/powerpoint/2010/main" val="15044888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CDD8DC76-5BF8-4314-859E-CB80306E28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21B767-D45A-4A0E-B1C2-37C66F88E509}" type="datetime8">
              <a:rPr lang="ar-JO"/>
              <a:pPr>
                <a:defRPr/>
              </a:pPr>
              <a:t>04 كانون الثاني، 22</a:t>
            </a:fld>
            <a:endParaRPr lang="ar-JO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62F23252-9034-4EA3-A28E-4794AC5BF8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JO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53EF340F-7801-4456-ACE8-A8AAF8585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6585F5-7760-4D67-A704-06030574A049}" type="slidenum">
              <a:rPr lang="ar-JO" altLang="en-US"/>
              <a:pPr>
                <a:defRPr/>
              </a:pPr>
              <a:t>‹#›</a:t>
            </a:fld>
            <a:endParaRPr lang="ar-JO" altLang="en-US"/>
          </a:p>
        </p:txBody>
      </p:sp>
    </p:spTree>
    <p:extLst>
      <p:ext uri="{BB962C8B-B14F-4D97-AF65-F5344CB8AC3E}">
        <p14:creationId xmlns:p14="http://schemas.microsoft.com/office/powerpoint/2010/main" val="1889380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07B151C0-9758-4F56-BE72-D0782957B5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D6263D-142C-4826-8059-A968860E1A68}" type="datetime8">
              <a:rPr lang="ar-JO"/>
              <a:pPr>
                <a:defRPr/>
              </a:pPr>
              <a:t>04 كانون الثاني، 22</a:t>
            </a:fld>
            <a:endParaRPr lang="ar-JO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9B602612-6A78-4BFE-9416-325C16153F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JO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DBFD4F69-F025-4C9C-A1A9-26F02F967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E335A3-425D-40CE-AF27-3C1F87DE8BD6}" type="slidenum">
              <a:rPr lang="ar-JO" altLang="en-US"/>
              <a:pPr>
                <a:defRPr/>
              </a:pPr>
              <a:t>‹#›</a:t>
            </a:fld>
            <a:endParaRPr lang="ar-JO" altLang="en-US"/>
          </a:p>
        </p:txBody>
      </p:sp>
    </p:spTree>
    <p:extLst>
      <p:ext uri="{BB962C8B-B14F-4D97-AF65-F5344CB8AC3E}">
        <p14:creationId xmlns:p14="http://schemas.microsoft.com/office/powerpoint/2010/main" val="3042092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D3A9DCD0-0C58-403A-9748-5A5CD6B954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2AB467-3AF7-44B7-B4E4-36CF8D7929AA}" type="datetime8">
              <a:rPr lang="ar-JO"/>
              <a:pPr>
                <a:defRPr/>
              </a:pPr>
              <a:t>04 كانون الثاني، 22</a:t>
            </a:fld>
            <a:endParaRPr lang="ar-JO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B061B525-3C9D-4065-9DBD-3A32189DF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JO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AE6F5D91-B88A-432F-931F-5B5CBF5747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5286AB-6C43-41FE-98C6-8CA723F2F9D2}" type="slidenum">
              <a:rPr lang="ar-JO" altLang="en-US"/>
              <a:pPr>
                <a:defRPr/>
              </a:pPr>
              <a:t>‹#›</a:t>
            </a:fld>
            <a:endParaRPr lang="ar-JO" altLang="en-US"/>
          </a:p>
        </p:txBody>
      </p:sp>
    </p:spTree>
    <p:extLst>
      <p:ext uri="{BB962C8B-B14F-4D97-AF65-F5344CB8AC3E}">
        <p14:creationId xmlns:p14="http://schemas.microsoft.com/office/powerpoint/2010/main" val="27928725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CF8D9E7-403C-40E3-BC94-7CA4FAD4E03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Rounded Rectangle 10">
            <a:extLst>
              <a:ext uri="{FF2B5EF4-FFF2-40B4-BE49-F238E27FC236}">
                <a16:creationId xmlns:a16="http://schemas.microsoft.com/office/drawing/2014/main" id="{4CACD5FC-4C33-49B7-9F12-B72BDBEB7244}"/>
              </a:ext>
            </a:extLst>
          </p:cNvPr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8E6D491-63F1-48A9-95BE-87F64C632CBA}"/>
              </a:ext>
            </a:extLst>
          </p:cNvPr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B70A72D-EABA-4F52-9A61-95EBB495FA7F}"/>
              </a:ext>
            </a:extLst>
          </p:cNvPr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8E85E09-4BBF-4173-8A72-EB1B2EE43A3A}"/>
              </a:ext>
            </a:extLst>
          </p:cNvPr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966F787A-3044-4937-8D1A-24F4524FC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39EFDF-2A86-4009-824B-E7F1840DA8AA}" type="datetime8">
              <a:rPr lang="ar-JO"/>
              <a:pPr>
                <a:defRPr/>
              </a:pPr>
              <a:t>04 كانون الثاني، 22</a:t>
            </a:fld>
            <a:endParaRPr lang="ar-JO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F833D106-4AAB-4944-A8A3-03FEB2918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JO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C46D65BE-593D-4D57-B24D-F0F7C6386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873158-F725-450C-BB2B-727AEB2853D4}" type="slidenum">
              <a:rPr lang="ar-JO" altLang="en-US"/>
              <a:pPr>
                <a:defRPr/>
              </a:pPr>
              <a:t>‹#›</a:t>
            </a:fld>
            <a:endParaRPr lang="ar-JO" altLang="en-US"/>
          </a:p>
        </p:txBody>
      </p:sp>
    </p:spTree>
    <p:extLst>
      <p:ext uri="{BB962C8B-B14F-4D97-AF65-F5344CB8AC3E}">
        <p14:creationId xmlns:p14="http://schemas.microsoft.com/office/powerpoint/2010/main" val="6521758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>
            <a:extLst>
              <a:ext uri="{FF2B5EF4-FFF2-40B4-BE49-F238E27FC236}">
                <a16:creationId xmlns:a16="http://schemas.microsoft.com/office/drawing/2014/main" id="{DE068FC4-9560-487C-B024-AA4CC884E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359512-C4BF-4C2E-858B-EE803ECAD5E2}" type="datetime8">
              <a:rPr lang="ar-JO"/>
              <a:pPr>
                <a:defRPr/>
              </a:pPr>
              <a:t>04 كانون الثاني، 22</a:t>
            </a:fld>
            <a:endParaRPr lang="ar-JO"/>
          </a:p>
        </p:txBody>
      </p:sp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AD4960A0-9C25-41C6-8BCC-6B3AF89995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JO"/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C92B5BC9-5A5A-41D5-AA7F-FBF174A3E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22752A-198D-46F7-A17C-AF167D68ABCF}" type="slidenum">
              <a:rPr lang="ar-JO" altLang="en-US"/>
              <a:pPr>
                <a:defRPr/>
              </a:pPr>
              <a:t>‹#›</a:t>
            </a:fld>
            <a:endParaRPr lang="ar-JO" altLang="en-US"/>
          </a:p>
        </p:txBody>
      </p:sp>
    </p:spTree>
    <p:extLst>
      <p:ext uri="{BB962C8B-B14F-4D97-AF65-F5344CB8AC3E}">
        <p14:creationId xmlns:p14="http://schemas.microsoft.com/office/powerpoint/2010/main" val="26542486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>
            <a:extLst>
              <a:ext uri="{FF2B5EF4-FFF2-40B4-BE49-F238E27FC236}">
                <a16:creationId xmlns:a16="http://schemas.microsoft.com/office/drawing/2014/main" id="{5A4195FC-E3FD-425E-BE3D-26D7C9FC9C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5DFA16-A167-465A-AC6D-8E1178CAAC65}" type="datetime8">
              <a:rPr lang="ar-JO"/>
              <a:pPr>
                <a:defRPr/>
              </a:pPr>
              <a:t>04 كانون الثاني، 22</a:t>
            </a:fld>
            <a:endParaRPr lang="ar-JO"/>
          </a:p>
        </p:txBody>
      </p:sp>
      <p:sp>
        <p:nvSpPr>
          <p:cNvPr id="8" name="Footer Placeholder 2">
            <a:extLst>
              <a:ext uri="{FF2B5EF4-FFF2-40B4-BE49-F238E27FC236}">
                <a16:creationId xmlns:a16="http://schemas.microsoft.com/office/drawing/2014/main" id="{DF329B92-1E3A-483C-B913-0AF4F7FE9B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JO"/>
          </a:p>
        </p:txBody>
      </p:sp>
      <p:sp>
        <p:nvSpPr>
          <p:cNvPr id="9" name="Slide Number Placeholder 22">
            <a:extLst>
              <a:ext uri="{FF2B5EF4-FFF2-40B4-BE49-F238E27FC236}">
                <a16:creationId xmlns:a16="http://schemas.microsoft.com/office/drawing/2014/main" id="{67771FB3-28D0-4C2D-81A7-2F0C3CB46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D00810-D860-4665-89EB-4680BBB0CF51}" type="slidenum">
              <a:rPr lang="ar-JO" altLang="en-US"/>
              <a:pPr>
                <a:defRPr/>
              </a:pPr>
              <a:t>‹#›</a:t>
            </a:fld>
            <a:endParaRPr lang="ar-JO" altLang="en-US"/>
          </a:p>
        </p:txBody>
      </p:sp>
    </p:spTree>
    <p:extLst>
      <p:ext uri="{BB962C8B-B14F-4D97-AF65-F5344CB8AC3E}">
        <p14:creationId xmlns:p14="http://schemas.microsoft.com/office/powerpoint/2010/main" val="2219479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>
            <a:extLst>
              <a:ext uri="{FF2B5EF4-FFF2-40B4-BE49-F238E27FC236}">
                <a16:creationId xmlns:a16="http://schemas.microsoft.com/office/drawing/2014/main" id="{23BF06F5-B615-481D-BF82-CFCE4F9A20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FFE70C-55E2-4317-B13B-1B4333261418}" type="datetime8">
              <a:rPr lang="ar-JO"/>
              <a:pPr>
                <a:defRPr/>
              </a:pPr>
              <a:t>04 كانون الثاني، 22</a:t>
            </a:fld>
            <a:endParaRPr lang="ar-JO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D0E3A1A4-3650-465C-A71D-859E22FA3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JO"/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6D30C992-F2B9-4170-9E89-CE6476295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95FBFB-644A-41C0-B609-DC74EEE4CB5C}" type="slidenum">
              <a:rPr lang="ar-JO" altLang="en-US"/>
              <a:pPr>
                <a:defRPr/>
              </a:pPr>
              <a:t>‹#›</a:t>
            </a:fld>
            <a:endParaRPr lang="ar-JO" altLang="en-US"/>
          </a:p>
        </p:txBody>
      </p:sp>
    </p:spTree>
    <p:extLst>
      <p:ext uri="{BB962C8B-B14F-4D97-AF65-F5344CB8AC3E}">
        <p14:creationId xmlns:p14="http://schemas.microsoft.com/office/powerpoint/2010/main" val="2306418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>
            <a:extLst>
              <a:ext uri="{FF2B5EF4-FFF2-40B4-BE49-F238E27FC236}">
                <a16:creationId xmlns:a16="http://schemas.microsoft.com/office/drawing/2014/main" id="{93EAD817-8F8D-4ED9-B6A6-14B5E4B73D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2A0AA5-4810-4C39-81D9-AE11717044A7}" type="datetime8">
              <a:rPr lang="ar-JO"/>
              <a:pPr>
                <a:defRPr/>
              </a:pPr>
              <a:t>04 كانون الثاني، 22</a:t>
            </a:fld>
            <a:endParaRPr lang="ar-JO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D90697E-5CCD-4978-B409-E91736745C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JO"/>
          </a:p>
        </p:txBody>
      </p:sp>
      <p:sp>
        <p:nvSpPr>
          <p:cNvPr id="4" name="Slide Number Placeholder 22">
            <a:extLst>
              <a:ext uri="{FF2B5EF4-FFF2-40B4-BE49-F238E27FC236}">
                <a16:creationId xmlns:a16="http://schemas.microsoft.com/office/drawing/2014/main" id="{537672B4-DFE9-44B5-9A63-2CDE08F69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FC3E04-CA70-4224-9057-337DD0E1D6CC}" type="slidenum">
              <a:rPr lang="ar-JO" altLang="en-US"/>
              <a:pPr>
                <a:defRPr/>
              </a:pPr>
              <a:t>‹#›</a:t>
            </a:fld>
            <a:endParaRPr lang="ar-JO" altLang="en-US"/>
          </a:p>
        </p:txBody>
      </p:sp>
    </p:spTree>
    <p:extLst>
      <p:ext uri="{BB962C8B-B14F-4D97-AF65-F5344CB8AC3E}">
        <p14:creationId xmlns:p14="http://schemas.microsoft.com/office/powerpoint/2010/main" val="1438046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6475E8F7-FD87-4FFB-B3C4-3DC529AABFCB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6" name="Rounded Rectangle 10">
            <a:extLst>
              <a:ext uri="{FF2B5EF4-FFF2-40B4-BE49-F238E27FC236}">
                <a16:creationId xmlns:a16="http://schemas.microsoft.com/office/drawing/2014/main" id="{2441610F-EFA8-4D6A-84E9-D065E93F42AA}"/>
              </a:ext>
            </a:extLst>
          </p:cNvPr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7072B4C3-37C3-4332-953C-95DDBE3DA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00271A-6853-4145-B74E-CDE2E0F9A6A3}" type="datetime8">
              <a:rPr lang="ar-JO"/>
              <a:pPr>
                <a:defRPr/>
              </a:pPr>
              <a:t>04 كانون الثاني، 22</a:t>
            </a:fld>
            <a:endParaRPr lang="ar-JO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1D4DBC84-F732-4243-90F9-B65BA13438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JO"/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3C161441-C55A-4271-BE27-EDB3768503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C025F4-EAF1-4F32-B18E-FDA4E9CEAC32}" type="slidenum">
              <a:rPr lang="ar-JO" altLang="en-US"/>
              <a:pPr>
                <a:defRPr/>
              </a:pPr>
              <a:t>‹#›</a:t>
            </a:fld>
            <a:endParaRPr lang="ar-JO" altLang="en-US"/>
          </a:p>
        </p:txBody>
      </p:sp>
    </p:spTree>
    <p:extLst>
      <p:ext uri="{BB962C8B-B14F-4D97-AF65-F5344CB8AC3E}">
        <p14:creationId xmlns:p14="http://schemas.microsoft.com/office/powerpoint/2010/main" val="410830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2AB6E60-037F-4714-AAB0-09FF47706AFF}"/>
              </a:ext>
            </a:extLst>
          </p:cNvPr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AD191CC-1ABE-4DAE-B318-3144A220DEB7}"/>
              </a:ext>
            </a:extLst>
          </p:cNvPr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82CE5F1-D284-455F-8DD0-C31C2FCC111A}"/>
              </a:ext>
            </a:extLst>
          </p:cNvPr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Date Placeholder 4">
            <a:extLst>
              <a:ext uri="{FF2B5EF4-FFF2-40B4-BE49-F238E27FC236}">
                <a16:creationId xmlns:a16="http://schemas.microsoft.com/office/drawing/2014/main" id="{0F145A77-724B-4706-BA5B-16D790FB53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2FCA22-23A9-4C88-95DB-19997A4B4351}" type="datetime8">
              <a:rPr lang="ar-JO"/>
              <a:pPr>
                <a:defRPr/>
              </a:pPr>
              <a:t>04 كانون الثاني، 22</a:t>
            </a:fld>
            <a:endParaRPr lang="ar-JO"/>
          </a:p>
        </p:txBody>
      </p:sp>
      <p:sp>
        <p:nvSpPr>
          <p:cNvPr id="9" name="Footer Placeholder 5">
            <a:extLst>
              <a:ext uri="{FF2B5EF4-FFF2-40B4-BE49-F238E27FC236}">
                <a16:creationId xmlns:a16="http://schemas.microsoft.com/office/drawing/2014/main" id="{A3769264-3E8A-4D69-AEE8-0A2345260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JO"/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53D31123-C5D1-41D4-A267-7E17DE1AE7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8541CA-57A1-4A00-A841-5D7DEE4A15D6}" type="slidenum">
              <a:rPr lang="ar-JO" altLang="en-US"/>
              <a:pPr>
                <a:defRPr/>
              </a:pPr>
              <a:t>‹#›</a:t>
            </a:fld>
            <a:endParaRPr lang="ar-JO" altLang="en-US"/>
          </a:p>
        </p:txBody>
      </p:sp>
    </p:spTree>
    <p:extLst>
      <p:ext uri="{BB962C8B-B14F-4D97-AF65-F5344CB8AC3E}">
        <p14:creationId xmlns:p14="http://schemas.microsoft.com/office/powerpoint/2010/main" val="3896953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82FF906-4A36-42D8-B46B-671C61985DC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8" name="Rounded Rectangle 7">
            <a:extLst>
              <a:ext uri="{FF2B5EF4-FFF2-40B4-BE49-F238E27FC236}">
                <a16:creationId xmlns:a16="http://schemas.microsoft.com/office/drawing/2014/main" id="{7676856A-0FCB-4874-A456-F09214E7A6D5}"/>
              </a:ext>
            </a:extLst>
          </p:cNvPr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28" name="Title Placeholder 21">
            <a:extLst>
              <a:ext uri="{FF2B5EF4-FFF2-40B4-BE49-F238E27FC236}">
                <a16:creationId xmlns:a16="http://schemas.microsoft.com/office/drawing/2014/main" id="{99794FF2-E2F9-460D-976F-7C511FFDDF3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12">
            <a:extLst>
              <a:ext uri="{FF2B5EF4-FFF2-40B4-BE49-F238E27FC236}">
                <a16:creationId xmlns:a16="http://schemas.microsoft.com/office/drawing/2014/main" id="{3F6F8734-3F41-4895-97DF-2EAE917566D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>
            <a:extLst>
              <a:ext uri="{FF2B5EF4-FFF2-40B4-BE49-F238E27FC236}">
                <a16:creationId xmlns:a16="http://schemas.microsoft.com/office/drawing/2014/main" id="{791F1CF7-BD99-4113-AAFF-2D2366000B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rtl="1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A53C9C0-9098-4792-8819-3486F85C85F7}" type="datetime8">
              <a:rPr lang="ar-JO"/>
              <a:pPr>
                <a:defRPr/>
              </a:pPr>
              <a:t>04 كانون الثاني، 22</a:t>
            </a:fld>
            <a:endParaRPr lang="ar-JO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087E049-3012-4C60-B682-21E46007BA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algn="r" rtl="1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ar-JO"/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DA9170B5-4C9F-4A2C-9279-D8638F4CF2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vert="horz" wrap="none" lIns="0" tIns="0" rIns="0" bIns="0" numCol="1" anchor="ctr" anchorCtr="1" compatLnSpc="1">
            <a:prstTxWarp prst="textNoShape">
              <a:avLst/>
            </a:prstTxWarp>
            <a:noAutofit/>
          </a:bodyPr>
          <a:lstStyle>
            <a:lvl1pPr algn="ctr" rtl="1" eaLnBrk="1" hangingPunct="1">
              <a:defRPr sz="1400">
                <a:solidFill>
                  <a:srgbClr val="FFFFFF"/>
                </a:solidFill>
                <a:latin typeface="Franklin Gothic Book" panose="020B0503020102020204" pitchFamily="34" charset="0"/>
                <a:cs typeface="Tahoma" panose="020B0604030504040204" pitchFamily="34" charset="0"/>
              </a:defRPr>
            </a:lvl1pPr>
          </a:lstStyle>
          <a:p>
            <a:pPr>
              <a:defRPr/>
            </a:pPr>
            <a:fld id="{4032CC88-70C6-4468-88E6-F5ABD1E8A612}" type="slidenum">
              <a:rPr lang="ar-JO" altLang="en-US"/>
              <a:pPr>
                <a:defRPr/>
              </a:pPr>
              <a:t>‹#›</a:t>
            </a:fld>
            <a:endParaRPr lang="ar-JO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8" r:id="rId1"/>
    <p:sldLayoutId id="2147483811" r:id="rId2"/>
    <p:sldLayoutId id="2147483819" r:id="rId3"/>
    <p:sldLayoutId id="2147483812" r:id="rId4"/>
    <p:sldLayoutId id="2147483813" r:id="rId5"/>
    <p:sldLayoutId id="2147483814" r:id="rId6"/>
    <p:sldLayoutId id="2147483815" r:id="rId7"/>
    <p:sldLayoutId id="2147483820" r:id="rId8"/>
    <p:sldLayoutId id="2147483821" r:id="rId9"/>
    <p:sldLayoutId id="2147483816" r:id="rId10"/>
    <p:sldLayoutId id="2147483817" r:id="rId11"/>
  </p:sldLayoutIdLst>
  <p:hf hdr="0" ftr="0" dt="0"/>
  <p:txStyles>
    <p:titleStyle>
      <a:lvl1pPr algn="l" rtl="1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  <a:cs typeface="Tahoma" pitchFamily="34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  <a:cs typeface="Tahoma" pitchFamily="34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  <a:cs typeface="Tahoma" pitchFamily="34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  <a:cs typeface="Tahoma" pitchFamily="34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  <a:cs typeface="Tahoma" pitchFamily="34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  <a:cs typeface="Tahoma" pitchFamily="34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  <a:cs typeface="Tahoma" pitchFamily="34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  <a:cs typeface="Tahoma" pitchFamily="34" charset="0"/>
        </a:defRPr>
      </a:lvl9pPr>
    </p:titleStyle>
    <p:bodyStyle>
      <a:lvl1pPr marL="273050" indent="-273050" algn="r" rtl="1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r" rtl="1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r" rtl="1" eaLnBrk="0" fontAlgn="base" hangingPunct="0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r" rtl="1" eaLnBrk="0" fontAlgn="base" hangingPunct="0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r" rtl="1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r" rtl="1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r" rtl="1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r" rtl="1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ubtitle 2">
            <a:extLst>
              <a:ext uri="{FF2B5EF4-FFF2-40B4-BE49-F238E27FC236}">
                <a16:creationId xmlns:a16="http://schemas.microsoft.com/office/drawing/2014/main" id="{00FD3C7B-3D4D-4854-A34C-B53643B695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724275"/>
            <a:ext cx="6400800" cy="1600200"/>
          </a:xfrm>
        </p:spPr>
        <p:txBody>
          <a:bodyPr/>
          <a:lstStyle/>
          <a:p>
            <a:pPr rtl="0" eaLnBrk="1" hangingPunct="1"/>
            <a:r>
              <a:rPr lang="en-US" altLang="en-US">
                <a:cs typeface="Times New Roman" panose="02020603050405020304" pitchFamily="18" charset="0"/>
              </a:rPr>
              <a:t>Dr mohammed Alsbou</a:t>
            </a:r>
          </a:p>
          <a:p>
            <a:pPr rtl="0" eaLnBrk="1" hangingPunct="1"/>
            <a:r>
              <a:rPr lang="en-US" altLang="en-US">
                <a:cs typeface="Times New Roman" panose="02020603050405020304" pitchFamily="18" charset="0"/>
              </a:rPr>
              <a:t> Professor of Clinical Phramacology   </a:t>
            </a:r>
          </a:p>
          <a:p>
            <a:pPr rtl="0" eaLnBrk="1" hangingPunct="1"/>
            <a:r>
              <a:rPr lang="en-US" altLang="en-US">
                <a:cs typeface="Times New Roman" panose="02020603050405020304" pitchFamily="18" charset="0"/>
              </a:rPr>
              <a:t>Faculty of Medicine, Mutah University  </a:t>
            </a:r>
            <a:endParaRPr lang="ar-JO" altLang="en-US"/>
          </a:p>
        </p:txBody>
      </p:sp>
      <p:sp>
        <p:nvSpPr>
          <p:cNvPr id="7171" name="Title 1">
            <a:extLst>
              <a:ext uri="{FF2B5EF4-FFF2-40B4-BE49-F238E27FC236}">
                <a16:creationId xmlns:a16="http://schemas.microsoft.com/office/drawing/2014/main" id="{1276FA26-2CBF-4E9E-8B7E-6E3B7C40EB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1506538"/>
            <a:ext cx="8229600" cy="1470025"/>
          </a:xfrm>
        </p:spPr>
        <p:txBody>
          <a:bodyPr/>
          <a:lstStyle/>
          <a:p>
            <a:pPr eaLnBrk="1" hangingPunct="1"/>
            <a:r>
              <a:rPr altLang="en-US">
                <a:cs typeface="Tahoma" panose="020B0604030504040204" pitchFamily="34" charset="0"/>
              </a:rPr>
              <a:t>General Anesthesia</a:t>
            </a:r>
            <a:endParaRPr lang="ar-JO" altLang="en-US"/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46BA9B35-55E0-49E0-9E12-077882AE011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1pPr>
            <a:lvl2pPr marL="742950" indent="-285750" algn="r" rtl="1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2pPr>
            <a:lvl3pPr marL="1143000" indent="-228600" algn="r" rtl="1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3pPr>
            <a:lvl4pPr marL="1600200" indent="-228600" algn="r" rtl="1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4pPr>
            <a:lvl5pPr marL="2057400" indent="-228600" algn="r" rtl="1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5pPr>
            <a:lvl6pPr marL="25146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6pPr>
            <a:lvl7pPr marL="29718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7pPr>
            <a:lvl8pPr marL="34290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8pPr>
            <a:lvl9pPr marL="38862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fld id="{13A8B355-90C0-49E6-B704-5A40E58DA11C}" type="slidenum">
              <a:rPr lang="ar-JO" altLang="en-US" sz="1400" smtClean="0">
                <a:solidFill>
                  <a:srgbClr val="FFFFFF"/>
                </a:solidFill>
                <a:latin typeface="Franklin Gothic Book" panose="020B0503020102020204" pitchFamily="34" charset="0"/>
                <a:cs typeface="Tahoma" panose="020B0604030504040204" pitchFamily="34" charset="0"/>
              </a:rPr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ar-JO" altLang="en-US" sz="1400">
              <a:solidFill>
                <a:srgbClr val="FFFFFF"/>
              </a:solidFill>
              <a:latin typeface="Franklin Gothic Book" panose="020B050302010202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id="{3C33F2B8-D57E-4E25-8904-F520B2EABC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>
              <a:cs typeface="Tahoma" panose="020B060403050404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20A93D-3149-4642-BCFB-023446F1366D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274320" indent="-274320" algn="l" rtl="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b="1" dirty="0"/>
              <a:t> Ranitidine</a:t>
            </a:r>
            <a:r>
              <a:rPr lang="en-US" dirty="0"/>
              <a:t>, to reduce </a:t>
            </a:r>
            <a:r>
              <a:rPr lang="en-US" dirty="0">
                <a:solidFill>
                  <a:srgbClr val="FF0000"/>
                </a:solidFill>
              </a:rPr>
              <a:t>gastric acidity</a:t>
            </a:r>
          </a:p>
          <a:p>
            <a:pPr marL="274320" indent="-274320" algn="l" rtl="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/>
              <a:t> </a:t>
            </a:r>
            <a:r>
              <a:rPr lang="en-US" b="1" dirty="0" err="1"/>
              <a:t>Antiemetics</a:t>
            </a:r>
            <a:r>
              <a:rPr lang="en-US" b="1" dirty="0"/>
              <a:t>, </a:t>
            </a:r>
            <a:r>
              <a:rPr lang="en-US" dirty="0"/>
              <a:t>such as </a:t>
            </a:r>
            <a:r>
              <a:rPr lang="en-US" dirty="0" err="1"/>
              <a:t>ondansetron</a:t>
            </a:r>
            <a:r>
              <a:rPr lang="en-US" dirty="0"/>
              <a:t>, </a:t>
            </a:r>
            <a:r>
              <a:rPr lang="en-US" dirty="0">
                <a:solidFill>
                  <a:srgbClr val="FF0000"/>
                </a:solidFill>
              </a:rPr>
              <a:t>to prevent aspiration of stomach contents &amp; to prevent postsurgical N &amp; V</a:t>
            </a:r>
          </a:p>
          <a:p>
            <a:pPr marL="274320" indent="-274320" algn="l" rtl="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/>
              <a:t> </a:t>
            </a:r>
            <a:r>
              <a:rPr lang="en-US" b="1" dirty="0" err="1"/>
              <a:t>Opioids</a:t>
            </a:r>
            <a:r>
              <a:rPr lang="en-US" dirty="0"/>
              <a:t>, such as </a:t>
            </a:r>
            <a:r>
              <a:rPr lang="en-US" dirty="0" err="1"/>
              <a:t>fentanyl</a:t>
            </a:r>
            <a:r>
              <a:rPr lang="en-US" dirty="0"/>
              <a:t>, for </a:t>
            </a:r>
            <a:r>
              <a:rPr lang="en-US" dirty="0">
                <a:solidFill>
                  <a:srgbClr val="FF0000"/>
                </a:solidFill>
              </a:rPr>
              <a:t>analgesia</a:t>
            </a:r>
          </a:p>
          <a:p>
            <a:pPr marL="274320" indent="-274320" algn="l" rtl="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/>
              <a:t> </a:t>
            </a:r>
            <a:r>
              <a:rPr lang="en-US" b="1" dirty="0" err="1"/>
              <a:t>Anticholinergics</a:t>
            </a:r>
            <a:r>
              <a:rPr lang="en-US" dirty="0"/>
              <a:t>, such as scopolamine, for their </a:t>
            </a:r>
            <a:r>
              <a:rPr lang="en-US" dirty="0">
                <a:solidFill>
                  <a:srgbClr val="FF0000"/>
                </a:solidFill>
              </a:rPr>
              <a:t>amnesic effect and to prevent </a:t>
            </a:r>
            <a:r>
              <a:rPr lang="en-US" dirty="0" err="1">
                <a:solidFill>
                  <a:srgbClr val="FF0000"/>
                </a:solidFill>
              </a:rPr>
              <a:t>bradycardia</a:t>
            </a:r>
            <a:r>
              <a:rPr lang="en-US" dirty="0">
                <a:solidFill>
                  <a:srgbClr val="FF0000"/>
                </a:solidFill>
              </a:rPr>
              <a:t> and secretion of fluids into the respiratory tract </a:t>
            </a:r>
          </a:p>
          <a:p>
            <a:pPr marL="274320" indent="-274320" algn="l" rtl="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b="1" dirty="0"/>
              <a:t>Skeletal muscle relaxants, </a:t>
            </a: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facilitate intubation </a:t>
            </a:r>
            <a:r>
              <a:rPr lang="en-US" dirty="0">
                <a:cs typeface="Times New Roman" pitchFamily="18" charset="0"/>
              </a:rPr>
              <a:t>and </a:t>
            </a: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suppress muscle tone </a:t>
            </a:r>
            <a:r>
              <a:rPr lang="en-US" dirty="0">
                <a:cs typeface="Times New Roman" pitchFamily="18" charset="0"/>
              </a:rPr>
              <a:t>to the degree required for surgery.</a:t>
            </a:r>
            <a:endParaRPr lang="en-US" dirty="0"/>
          </a:p>
          <a:p>
            <a:pPr marL="274320" indent="-274320" algn="l" rtl="0" eaLnBrk="1" fontAlgn="auto" hangingPunct="1">
              <a:spcBef>
                <a:spcPts val="580"/>
              </a:spcBef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ar-JO" dirty="0"/>
          </a:p>
          <a:p>
            <a:pPr algn="l" rtl="0">
              <a:defRPr/>
            </a:pPr>
            <a:endParaRPr lang="en-US" dirty="0"/>
          </a:p>
        </p:txBody>
      </p:sp>
      <p:sp>
        <p:nvSpPr>
          <p:cNvPr id="16388" name="Slide Number Placeholder 3">
            <a:extLst>
              <a:ext uri="{FF2B5EF4-FFF2-40B4-BE49-F238E27FC236}">
                <a16:creationId xmlns:a16="http://schemas.microsoft.com/office/drawing/2014/main" id="{31EA4B6A-B0BD-42C4-90EF-4D8909E11A0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1pPr>
            <a:lvl2pPr marL="742950" indent="-285750" algn="r" rtl="1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2pPr>
            <a:lvl3pPr marL="1143000" indent="-228600" algn="r" rtl="1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3pPr>
            <a:lvl4pPr marL="1600200" indent="-228600" algn="r" rtl="1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4pPr>
            <a:lvl5pPr marL="2057400" indent="-228600" algn="r" rtl="1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5pPr>
            <a:lvl6pPr marL="25146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6pPr>
            <a:lvl7pPr marL="29718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7pPr>
            <a:lvl8pPr marL="34290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8pPr>
            <a:lvl9pPr marL="38862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fld id="{652A3043-EC9C-4515-A5B6-EB3E7E1A258A}" type="slidenum">
              <a:rPr lang="ar-JO" altLang="en-US" sz="1400" smtClean="0">
                <a:solidFill>
                  <a:srgbClr val="FFFFFF"/>
                </a:solidFill>
                <a:latin typeface="Franklin Gothic Book" panose="020B0503020102020204" pitchFamily="34" charset="0"/>
                <a:cs typeface="Tahoma" panose="020B0604030504040204" pitchFamily="34" charset="0"/>
              </a:rPr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ar-JO" altLang="en-US" sz="1400">
              <a:solidFill>
                <a:srgbClr val="FFFFFF"/>
              </a:solidFill>
              <a:latin typeface="Franklin Gothic Book" panose="020B050302010202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E9719B8C-B992-4DAF-8CAE-23A400345D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00" y="3175"/>
            <a:ext cx="8496300" cy="1143000"/>
          </a:xfrm>
        </p:spPr>
        <p:txBody>
          <a:bodyPr/>
          <a:lstStyle/>
          <a:p>
            <a:pPr algn="ctr" eaLnBrk="1" hangingPunct="1"/>
            <a:r>
              <a:rPr lang="en-US" altLang="en-US" b="1">
                <a:cs typeface="Tahoma" panose="020B0604030504040204" pitchFamily="34" charset="0"/>
              </a:rPr>
              <a:t>Stages of Anesthesia</a:t>
            </a:r>
            <a:endParaRPr lang="ar-JO" altLang="en-US" b="1"/>
          </a:p>
        </p:txBody>
      </p:sp>
      <p:sp>
        <p:nvSpPr>
          <p:cNvPr id="17411" name="Slide Number Placeholder 2">
            <a:extLst>
              <a:ext uri="{FF2B5EF4-FFF2-40B4-BE49-F238E27FC236}">
                <a16:creationId xmlns:a16="http://schemas.microsoft.com/office/drawing/2014/main" id="{464A64A7-AB1E-41F5-AB8B-D4BCC75715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1pPr>
            <a:lvl2pPr marL="742950" indent="-285750" algn="r" rtl="1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2pPr>
            <a:lvl3pPr marL="1143000" indent="-228600" algn="r" rtl="1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3pPr>
            <a:lvl4pPr marL="1600200" indent="-228600" algn="r" rtl="1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4pPr>
            <a:lvl5pPr marL="2057400" indent="-228600" algn="r" rtl="1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5pPr>
            <a:lvl6pPr marL="25146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6pPr>
            <a:lvl7pPr marL="29718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7pPr>
            <a:lvl8pPr marL="34290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8pPr>
            <a:lvl9pPr marL="38862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fld id="{5BE41518-7FEA-4713-A7CB-28E0697B385C}" type="slidenum">
              <a:rPr lang="ar-JO" altLang="en-US" sz="1400" smtClean="0">
                <a:solidFill>
                  <a:srgbClr val="FFFFFF"/>
                </a:solidFill>
                <a:latin typeface="Franklin Gothic Book" panose="020B0503020102020204" pitchFamily="34" charset="0"/>
                <a:cs typeface="Tahoma" panose="020B0604030504040204" pitchFamily="34" charset="0"/>
              </a:rPr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ar-JO" altLang="en-US" sz="1400">
              <a:solidFill>
                <a:srgbClr val="FFFFFF"/>
              </a:solidFill>
              <a:latin typeface="Franklin Gothic Book" panose="020B0503020102020204" pitchFamily="34" charset="0"/>
              <a:cs typeface="Tahoma" panose="020B0604030504040204" pitchFamily="34" charset="0"/>
            </a:endParaRPr>
          </a:p>
        </p:txBody>
      </p:sp>
      <p:sp>
        <p:nvSpPr>
          <p:cNvPr id="17412" name="Content Placeholder 3">
            <a:extLst>
              <a:ext uri="{FF2B5EF4-FFF2-40B4-BE49-F238E27FC236}">
                <a16:creationId xmlns:a16="http://schemas.microsoft.com/office/drawing/2014/main" id="{D4E14338-F2D2-4E3E-B0C0-9ED2FFCE7DA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03250" y="1447800"/>
            <a:ext cx="8083550" cy="4572000"/>
          </a:xfrm>
        </p:spPr>
        <p:txBody>
          <a:bodyPr/>
          <a:lstStyle/>
          <a:p>
            <a:pPr algn="l" rtl="0" eaLnBrk="1" hangingPunct="1"/>
            <a:r>
              <a:rPr lang="en-US" altLang="en-US">
                <a:cs typeface="Times New Roman" panose="02020603050405020304" pitchFamily="18" charset="0"/>
              </a:rPr>
              <a:t>Anesthesia can be divided into three stages: </a:t>
            </a:r>
            <a:r>
              <a:rPr lang="en-US" altLang="en-US" b="1">
                <a:cs typeface="Times New Roman" panose="02020603050405020304" pitchFamily="18" charset="0"/>
              </a:rPr>
              <a:t>induction, maintenance and recovery</a:t>
            </a:r>
          </a:p>
          <a:p>
            <a:pPr algn="l" rtl="0" eaLnBrk="1" hangingPunct="1"/>
            <a:r>
              <a:rPr lang="en-US" altLang="en-US">
                <a:cs typeface="Times New Roman" panose="02020603050405020304" pitchFamily="18" charset="0"/>
              </a:rPr>
              <a:t> </a:t>
            </a:r>
            <a:r>
              <a:rPr lang="en-US" altLang="en-US" b="1">
                <a:cs typeface="Times New Roman" panose="02020603050405020304" pitchFamily="18" charset="0"/>
              </a:rPr>
              <a:t>Induction</a:t>
            </a:r>
            <a:r>
              <a:rPr lang="en-US" altLang="en-US">
                <a:cs typeface="Times New Roman" panose="02020603050405020304" pitchFamily="18" charset="0"/>
              </a:rPr>
              <a:t> is defined as the period of time from </a:t>
            </a:r>
            <a:r>
              <a:rPr lang="en-US" altLang="en-US">
                <a:solidFill>
                  <a:srgbClr val="FF0000"/>
                </a:solidFill>
                <a:cs typeface="Times New Roman" panose="02020603050405020304" pitchFamily="18" charset="0"/>
              </a:rPr>
              <a:t>onset of administration </a:t>
            </a:r>
            <a:r>
              <a:rPr lang="en-US" altLang="en-US">
                <a:cs typeface="Times New Roman" panose="02020603050405020304" pitchFamily="18" charset="0"/>
              </a:rPr>
              <a:t>of anesthetic to development </a:t>
            </a:r>
            <a:r>
              <a:rPr lang="en-US" altLang="en-US">
                <a:solidFill>
                  <a:srgbClr val="FF0000"/>
                </a:solidFill>
                <a:cs typeface="Times New Roman" panose="02020603050405020304" pitchFamily="18" charset="0"/>
              </a:rPr>
              <a:t>of effective surgical anesthesia </a:t>
            </a:r>
            <a:r>
              <a:rPr lang="en-US" altLang="en-US">
                <a:cs typeface="Times New Roman" panose="02020603050405020304" pitchFamily="18" charset="0"/>
              </a:rPr>
              <a:t>in the patient.</a:t>
            </a:r>
          </a:p>
          <a:p>
            <a:pPr algn="l" rtl="0" eaLnBrk="1" hangingPunct="1"/>
            <a:r>
              <a:rPr lang="en-US" altLang="en-US">
                <a:cs typeface="Times New Roman" panose="02020603050405020304" pitchFamily="18" charset="0"/>
              </a:rPr>
              <a:t> </a:t>
            </a:r>
            <a:r>
              <a:rPr lang="en-US" altLang="en-US" b="1">
                <a:cs typeface="Times New Roman" panose="02020603050405020304" pitchFamily="18" charset="0"/>
              </a:rPr>
              <a:t>Maintenance </a:t>
            </a:r>
            <a:r>
              <a:rPr lang="en-US" altLang="en-US">
                <a:cs typeface="Times New Roman" panose="02020603050405020304" pitchFamily="18" charset="0"/>
              </a:rPr>
              <a:t>provides a </a:t>
            </a:r>
            <a:r>
              <a:rPr lang="en-US" altLang="en-US">
                <a:solidFill>
                  <a:srgbClr val="FF0000"/>
                </a:solidFill>
                <a:cs typeface="Times New Roman" panose="02020603050405020304" pitchFamily="18" charset="0"/>
              </a:rPr>
              <a:t>sustained surgical anesthesia</a:t>
            </a:r>
          </a:p>
          <a:p>
            <a:pPr algn="l" rtl="0" eaLnBrk="1" hangingPunct="1"/>
            <a:r>
              <a:rPr lang="en-US" altLang="en-US" b="1">
                <a:cs typeface="Times New Roman" panose="02020603050405020304" pitchFamily="18" charset="0"/>
              </a:rPr>
              <a:t>Recovery</a:t>
            </a:r>
            <a:r>
              <a:rPr lang="en-US" altLang="en-US">
                <a:cs typeface="Times New Roman" panose="02020603050405020304" pitchFamily="18" charset="0"/>
              </a:rPr>
              <a:t> is the time from </a:t>
            </a:r>
            <a:r>
              <a:rPr lang="en-US" altLang="en-US">
                <a:solidFill>
                  <a:srgbClr val="FF0000"/>
                </a:solidFill>
                <a:cs typeface="Times New Roman" panose="02020603050405020304" pitchFamily="18" charset="0"/>
              </a:rPr>
              <a:t>discontinuation of administration </a:t>
            </a:r>
            <a:r>
              <a:rPr lang="en-US" altLang="en-US">
                <a:cs typeface="Times New Roman" panose="02020603050405020304" pitchFamily="18" charset="0"/>
              </a:rPr>
              <a:t>of the anesthesia until </a:t>
            </a:r>
            <a:r>
              <a:rPr lang="en-US" altLang="en-US">
                <a:solidFill>
                  <a:srgbClr val="FF0000"/>
                </a:solidFill>
                <a:cs typeface="Times New Roman" panose="02020603050405020304" pitchFamily="18" charset="0"/>
              </a:rPr>
              <a:t>consciousness and protective physiologic reflexes </a:t>
            </a:r>
            <a:r>
              <a:rPr lang="en-US" altLang="en-US">
                <a:cs typeface="Times New Roman" panose="02020603050405020304" pitchFamily="18" charset="0"/>
              </a:rPr>
              <a:t>are regained.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>
            <a:extLst>
              <a:ext uri="{FF2B5EF4-FFF2-40B4-BE49-F238E27FC236}">
                <a16:creationId xmlns:a16="http://schemas.microsoft.com/office/drawing/2014/main" id="{F3F3FFFA-216D-4490-A303-5EE6E93D9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ar-SA" altLang="en-US"/>
          </a:p>
        </p:txBody>
      </p:sp>
      <p:sp>
        <p:nvSpPr>
          <p:cNvPr id="18435" name="Slide Number Placeholder 2">
            <a:extLst>
              <a:ext uri="{FF2B5EF4-FFF2-40B4-BE49-F238E27FC236}">
                <a16:creationId xmlns:a16="http://schemas.microsoft.com/office/drawing/2014/main" id="{606E36CC-C6BB-4564-B828-203B9A0AF8B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1pPr>
            <a:lvl2pPr marL="742950" indent="-285750" algn="r" rtl="1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2pPr>
            <a:lvl3pPr marL="1143000" indent="-228600" algn="r" rtl="1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3pPr>
            <a:lvl4pPr marL="1600200" indent="-228600" algn="r" rtl="1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4pPr>
            <a:lvl5pPr marL="2057400" indent="-228600" algn="r" rtl="1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5pPr>
            <a:lvl6pPr marL="25146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6pPr>
            <a:lvl7pPr marL="29718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7pPr>
            <a:lvl8pPr marL="34290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8pPr>
            <a:lvl9pPr marL="38862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fld id="{47C6C421-C448-4BE5-96D5-B265637BC61C}" type="slidenum">
              <a:rPr lang="ar-JO" altLang="en-US" sz="1400" smtClean="0">
                <a:solidFill>
                  <a:srgbClr val="FFFFFF"/>
                </a:solidFill>
                <a:latin typeface="Franklin Gothic Book" panose="020B0503020102020204" pitchFamily="34" charset="0"/>
                <a:cs typeface="Tahoma" panose="020B0604030504040204" pitchFamily="34" charset="0"/>
              </a:rPr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ar-JO" altLang="en-US" sz="1400">
              <a:solidFill>
                <a:srgbClr val="FFFFFF"/>
              </a:solidFill>
              <a:latin typeface="Franklin Gothic Book" panose="020B0503020102020204" pitchFamily="34" charset="0"/>
              <a:cs typeface="Tahoma" panose="020B0604030504040204" pitchFamily="34" charset="0"/>
            </a:endParaRPr>
          </a:p>
        </p:txBody>
      </p:sp>
      <p:sp>
        <p:nvSpPr>
          <p:cNvPr id="18436" name="Content Placeholder 3">
            <a:extLst>
              <a:ext uri="{FF2B5EF4-FFF2-40B4-BE49-F238E27FC236}">
                <a16:creationId xmlns:a16="http://schemas.microsoft.com/office/drawing/2014/main" id="{7B737B95-CEBC-4F18-AD14-4D887B601DE3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l" rtl="0" eaLnBrk="1" hangingPunct="1"/>
            <a:r>
              <a:rPr lang="en-US" altLang="en-US" b="1">
                <a:cs typeface="Times New Roman" panose="02020603050405020304" pitchFamily="18" charset="0"/>
              </a:rPr>
              <a:t>Induction</a:t>
            </a:r>
            <a:r>
              <a:rPr lang="en-US" altLang="en-US">
                <a:cs typeface="Times New Roman" panose="02020603050405020304" pitchFamily="18" charset="0"/>
              </a:rPr>
              <a:t> of anesthesia depends on how </a:t>
            </a:r>
            <a:r>
              <a:rPr lang="en-US" altLang="en-US">
                <a:solidFill>
                  <a:srgbClr val="FF0000"/>
                </a:solidFill>
                <a:cs typeface="Times New Roman" panose="02020603050405020304" pitchFamily="18" charset="0"/>
              </a:rPr>
              <a:t>fast effective concentrations of the anesthetic </a:t>
            </a:r>
            <a:r>
              <a:rPr lang="en-US" altLang="en-US">
                <a:cs typeface="Times New Roman" panose="02020603050405020304" pitchFamily="18" charset="0"/>
              </a:rPr>
              <a:t>drug reach the</a:t>
            </a:r>
            <a:r>
              <a:rPr lang="en-US" altLang="en-US">
                <a:solidFill>
                  <a:srgbClr val="FF0000"/>
                </a:solidFill>
                <a:cs typeface="Times New Roman" panose="02020603050405020304" pitchFamily="18" charset="0"/>
              </a:rPr>
              <a:t> brain</a:t>
            </a:r>
            <a:r>
              <a:rPr lang="en-US" altLang="en-US">
                <a:cs typeface="Times New Roman" panose="02020603050405020304" pitchFamily="18" charset="0"/>
              </a:rPr>
              <a:t>; </a:t>
            </a:r>
          </a:p>
          <a:p>
            <a:pPr algn="l" rtl="0" eaLnBrk="1" hangingPunct="1"/>
            <a:r>
              <a:rPr lang="en-US" altLang="en-US" b="1">
                <a:cs typeface="Times New Roman" panose="02020603050405020304" pitchFamily="18" charset="0"/>
              </a:rPr>
              <a:t>Recovery</a:t>
            </a:r>
            <a:r>
              <a:rPr lang="en-US" altLang="en-US">
                <a:cs typeface="Times New Roman" panose="02020603050405020304" pitchFamily="18" charset="0"/>
              </a:rPr>
              <a:t> is the </a:t>
            </a:r>
            <a:r>
              <a:rPr lang="en-US" altLang="en-US" b="1">
                <a:cs typeface="Times New Roman" panose="02020603050405020304" pitchFamily="18" charset="0"/>
              </a:rPr>
              <a:t>reverse of induction </a:t>
            </a:r>
            <a:r>
              <a:rPr lang="en-US" altLang="en-US">
                <a:cs typeface="Times New Roman" panose="02020603050405020304" pitchFamily="18" charset="0"/>
              </a:rPr>
              <a:t>and depends on </a:t>
            </a:r>
            <a:r>
              <a:rPr lang="en-US" altLang="en-US">
                <a:solidFill>
                  <a:srgbClr val="FF0000"/>
                </a:solidFill>
                <a:cs typeface="Times New Roman" panose="02020603050405020304" pitchFamily="18" charset="0"/>
              </a:rPr>
              <a:t>how fast the anesthetic drug </a:t>
            </a:r>
            <a:r>
              <a:rPr lang="en-US" altLang="en-US">
                <a:cs typeface="Times New Roman" panose="02020603050405020304" pitchFamily="18" charset="0"/>
              </a:rPr>
              <a:t>diffuses from </a:t>
            </a:r>
            <a:r>
              <a:rPr lang="en-US" altLang="en-US">
                <a:solidFill>
                  <a:srgbClr val="FF0000"/>
                </a:solidFill>
                <a:cs typeface="Times New Roman" panose="02020603050405020304" pitchFamily="18" charset="0"/>
              </a:rPr>
              <a:t>the brain</a:t>
            </a:r>
            <a:endParaRPr lang="ar-JO" altLang="en-US">
              <a:solidFill>
                <a:srgbClr val="FF0000"/>
              </a:solidFill>
            </a:endParaRPr>
          </a:p>
          <a:p>
            <a:pPr algn="l" rtl="0" eaLnBrk="1" hangingPunct="1"/>
            <a:endParaRPr lang="ar-JO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:a16="http://schemas.microsoft.com/office/drawing/2014/main" id="{EB54A992-22E0-40F0-ADDD-92A178B0FD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7088" y="476250"/>
            <a:ext cx="7772400" cy="1143000"/>
          </a:xfrm>
        </p:spPr>
        <p:txBody>
          <a:bodyPr/>
          <a:lstStyle/>
          <a:p>
            <a:pPr algn="ctr" eaLnBrk="1" hangingPunct="1"/>
            <a:r>
              <a:rPr lang="en-US" altLang="en-US" b="1">
                <a:cs typeface="Tahoma" panose="020B0604030504040204" pitchFamily="34" charset="0"/>
              </a:rPr>
              <a:t>Induction</a:t>
            </a:r>
            <a:br>
              <a:rPr lang="en-US" altLang="en-US" b="1">
                <a:cs typeface="Tahoma" panose="020B0604030504040204" pitchFamily="34" charset="0"/>
              </a:rPr>
            </a:br>
            <a:endParaRPr lang="ar-SA" altLang="en-US"/>
          </a:p>
        </p:txBody>
      </p:sp>
      <p:sp>
        <p:nvSpPr>
          <p:cNvPr id="19459" name="Slide Number Placeholder 2">
            <a:extLst>
              <a:ext uri="{FF2B5EF4-FFF2-40B4-BE49-F238E27FC236}">
                <a16:creationId xmlns:a16="http://schemas.microsoft.com/office/drawing/2014/main" id="{C1057D2F-1FB7-47E4-98E3-CF7ABB788DE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1pPr>
            <a:lvl2pPr marL="742950" indent="-285750" algn="r" rtl="1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2pPr>
            <a:lvl3pPr marL="1143000" indent="-228600" algn="r" rtl="1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3pPr>
            <a:lvl4pPr marL="1600200" indent="-228600" algn="r" rtl="1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4pPr>
            <a:lvl5pPr marL="2057400" indent="-228600" algn="r" rtl="1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5pPr>
            <a:lvl6pPr marL="25146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6pPr>
            <a:lvl7pPr marL="29718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7pPr>
            <a:lvl8pPr marL="34290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8pPr>
            <a:lvl9pPr marL="38862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fld id="{4B19555C-32B0-4933-8992-61C5549B61E0}" type="slidenum">
              <a:rPr lang="ar-JO" altLang="en-US" sz="1400" smtClean="0">
                <a:solidFill>
                  <a:srgbClr val="FFFFFF"/>
                </a:solidFill>
                <a:latin typeface="Franklin Gothic Book" panose="020B0503020102020204" pitchFamily="34" charset="0"/>
                <a:cs typeface="Tahoma" panose="020B0604030504040204" pitchFamily="34" charset="0"/>
              </a:rPr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ar-JO" altLang="en-US" sz="1400">
              <a:solidFill>
                <a:srgbClr val="FFFFFF"/>
              </a:solidFill>
              <a:latin typeface="Franklin Gothic Book" panose="020B0503020102020204" pitchFamily="34" charset="0"/>
              <a:cs typeface="Tahoma" panose="020B0604030504040204" pitchFamily="34" charset="0"/>
            </a:endParaRPr>
          </a:p>
        </p:txBody>
      </p:sp>
      <p:sp>
        <p:nvSpPr>
          <p:cNvPr id="19460" name="Content Placeholder 3">
            <a:extLst>
              <a:ext uri="{FF2B5EF4-FFF2-40B4-BE49-F238E27FC236}">
                <a16:creationId xmlns:a16="http://schemas.microsoft.com/office/drawing/2014/main" id="{2573CC2C-B584-420D-99D9-749509336B4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900113" y="1484313"/>
            <a:ext cx="8097837" cy="5183187"/>
          </a:xfrm>
        </p:spPr>
        <p:txBody>
          <a:bodyPr/>
          <a:lstStyle/>
          <a:p>
            <a:pPr algn="l" rtl="0" eaLnBrk="1" hangingPunct="1">
              <a:lnSpc>
                <a:spcPct val="80000"/>
              </a:lnSpc>
            </a:pPr>
            <a:r>
              <a:rPr lang="en-US" altLang="en-US" sz="2800">
                <a:cs typeface="Times New Roman" panose="02020603050405020304" pitchFamily="18" charset="0"/>
              </a:rPr>
              <a:t>General anesthesia is normally induced with </a:t>
            </a:r>
            <a:r>
              <a:rPr lang="en-US" altLang="en-US" sz="2800" b="1">
                <a:cs typeface="Times New Roman" panose="02020603050405020304" pitchFamily="18" charset="0"/>
              </a:rPr>
              <a:t>an </a:t>
            </a:r>
            <a:r>
              <a:rPr lang="en-US" altLang="en-US" sz="2800" b="1">
                <a:solidFill>
                  <a:srgbClr val="FF0000"/>
                </a:solidFill>
                <a:cs typeface="Times New Roman" panose="02020603050405020304" pitchFamily="18" charset="0"/>
              </a:rPr>
              <a:t>intravenous anesthetic like thiopental</a:t>
            </a:r>
            <a:r>
              <a:rPr lang="en-US" altLang="en-US" sz="2800">
                <a:cs typeface="Times New Roman" panose="02020603050405020304" pitchFamily="18" charset="0"/>
              </a:rPr>
              <a:t>, which produces </a:t>
            </a:r>
            <a:r>
              <a:rPr lang="en-US" altLang="en-US" sz="2800">
                <a:solidFill>
                  <a:srgbClr val="FF0000"/>
                </a:solidFill>
                <a:cs typeface="Times New Roman" panose="02020603050405020304" pitchFamily="18" charset="0"/>
              </a:rPr>
              <a:t>unconsciousness within 25 seconds after injection</a:t>
            </a:r>
            <a:r>
              <a:rPr lang="en-US" altLang="en-US" sz="2800">
                <a:cs typeface="Times New Roman" panose="02020603050405020304" pitchFamily="18" charset="0"/>
              </a:rPr>
              <a:t>. 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altLang="en-US" sz="2800">
                <a:cs typeface="Times New Roman" panose="02020603050405020304" pitchFamily="18" charset="0"/>
              </a:rPr>
              <a:t>At that time, </a:t>
            </a:r>
            <a:r>
              <a:rPr lang="en-US" altLang="en-US" sz="2800" b="1">
                <a:solidFill>
                  <a:srgbClr val="FF0000"/>
                </a:solidFill>
                <a:cs typeface="Times New Roman" panose="02020603050405020304" pitchFamily="18" charset="0"/>
              </a:rPr>
              <a:t>additional inhalation or intravenous drugs </a:t>
            </a:r>
            <a:r>
              <a:rPr lang="en-US" altLang="en-US" sz="2800">
                <a:cs typeface="Times New Roman" panose="02020603050405020304" pitchFamily="18" charset="0"/>
              </a:rPr>
              <a:t>may be given to produce surgical (Stage III) anesthesia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altLang="en-US" sz="2800">
                <a:cs typeface="Times New Roman" panose="02020603050405020304" pitchFamily="18" charset="0"/>
              </a:rPr>
              <a:t>This often includes coadministration of </a:t>
            </a:r>
            <a:r>
              <a:rPr lang="en-US" altLang="en-US" sz="2800" b="1">
                <a:solidFill>
                  <a:srgbClr val="FF0000"/>
                </a:solidFill>
                <a:cs typeface="Times New Roman" panose="02020603050405020304" pitchFamily="18" charset="0"/>
              </a:rPr>
              <a:t>intravenous skeletal muscle relaxant</a:t>
            </a:r>
            <a:r>
              <a:rPr lang="en-US" altLang="en-US" sz="2800">
                <a:cs typeface="Times New Roman" panose="02020603050405020304" pitchFamily="18" charset="0"/>
              </a:rPr>
              <a:t> to </a:t>
            </a:r>
            <a:r>
              <a:rPr lang="en-US" altLang="en-US" sz="2800" b="1">
                <a:cs typeface="Times New Roman" panose="02020603050405020304" pitchFamily="18" charset="0"/>
              </a:rPr>
              <a:t>facilitate intubation and relaxation</a:t>
            </a:r>
            <a:r>
              <a:rPr lang="en-US" altLang="en-US" sz="2400" b="1">
                <a:cs typeface="Times New Roman" panose="02020603050405020304" pitchFamily="18" charset="0"/>
              </a:rPr>
              <a:t>.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6D003F73-7F01-4297-8F7F-56164E4113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>
              <a:cs typeface="Tahoma" panose="020B0604030504040204" pitchFamily="34" charset="0"/>
            </a:endParaRP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E7F1B971-0100-4883-89DF-D01797C2134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lnSpc>
                <a:spcPct val="80000"/>
              </a:lnSpc>
            </a:pPr>
            <a:r>
              <a:rPr lang="en-US" altLang="en-US" sz="3000">
                <a:cs typeface="Times New Roman" panose="02020603050405020304" pitchFamily="18" charset="0"/>
              </a:rPr>
              <a:t>Currently used </a:t>
            </a:r>
            <a:r>
              <a:rPr lang="en-US" altLang="en-US" sz="3000" b="1">
                <a:cs typeface="Times New Roman" panose="02020603050405020304" pitchFamily="18" charset="0"/>
              </a:rPr>
              <a:t>muscle relaxants </a:t>
            </a:r>
            <a:r>
              <a:rPr lang="en-US" altLang="en-US" sz="3000">
                <a:cs typeface="Times New Roman" panose="02020603050405020304" pitchFamily="18" charset="0"/>
              </a:rPr>
              <a:t>include </a:t>
            </a:r>
            <a:r>
              <a:rPr lang="en-US" altLang="en-US" sz="3000">
                <a:solidFill>
                  <a:srgbClr val="0070C0"/>
                </a:solidFill>
                <a:cs typeface="Times New Roman" panose="02020603050405020304" pitchFamily="18" charset="0"/>
              </a:rPr>
              <a:t>pancuronium, atracurium, doxacurium, rocuronium, vecuronium, cisatricurium, mevacurium and succinylcholine.</a:t>
            </a:r>
            <a:endParaRPr lang="en-US" altLang="en-US" sz="3000" b="1">
              <a:solidFill>
                <a:srgbClr val="0070C0"/>
              </a:solidFill>
              <a:cs typeface="Times New Roman" panose="02020603050405020304" pitchFamily="18" charset="0"/>
            </a:endParaRPr>
          </a:p>
          <a:p>
            <a:pPr algn="l" rtl="0" eaLnBrk="1" hangingPunct="1">
              <a:lnSpc>
                <a:spcPct val="80000"/>
              </a:lnSpc>
            </a:pPr>
            <a:r>
              <a:rPr lang="en-US" altLang="en-US" sz="3000" b="1">
                <a:cs typeface="Times New Roman" panose="02020603050405020304" pitchFamily="18" charset="0"/>
              </a:rPr>
              <a:t>For children</a:t>
            </a:r>
            <a:r>
              <a:rPr lang="en-US" altLang="en-US" sz="3000">
                <a:cs typeface="Times New Roman" panose="02020603050405020304" pitchFamily="18" charset="0"/>
              </a:rPr>
              <a:t>, </a:t>
            </a:r>
            <a:r>
              <a:rPr lang="en-US" altLang="en-US" sz="3000">
                <a:solidFill>
                  <a:srgbClr val="FF0000"/>
                </a:solidFill>
                <a:cs typeface="Times New Roman" panose="02020603050405020304" pitchFamily="18" charset="0"/>
              </a:rPr>
              <a:t>without intravenous access</a:t>
            </a:r>
            <a:r>
              <a:rPr lang="en-US" altLang="en-US" sz="3000">
                <a:cs typeface="Times New Roman" panose="02020603050405020304" pitchFamily="18" charset="0"/>
              </a:rPr>
              <a:t>, such as </a:t>
            </a:r>
            <a:r>
              <a:rPr lang="en-US" altLang="en-US" sz="3000" b="1">
                <a:solidFill>
                  <a:srgbClr val="0070C0"/>
                </a:solidFill>
                <a:cs typeface="Times New Roman" panose="02020603050405020304" pitchFamily="18" charset="0"/>
              </a:rPr>
              <a:t>halothane or sevoflurane</a:t>
            </a:r>
            <a:r>
              <a:rPr lang="en-US" altLang="en-US" sz="3000">
                <a:cs typeface="Times New Roman" panose="02020603050405020304" pitchFamily="18" charset="0"/>
              </a:rPr>
              <a:t>, are used to induce general anesthesia. </a:t>
            </a:r>
            <a:endParaRPr lang="ar-JO" altLang="en-US" sz="3000"/>
          </a:p>
          <a:p>
            <a:pPr algn="l" rtl="0"/>
            <a:endParaRPr lang="en-US" altLang="en-US"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id="{2E23E97F-038B-4D39-A89E-AB080F5BBB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1550" y="476250"/>
            <a:ext cx="7772400" cy="1143000"/>
          </a:xfrm>
        </p:spPr>
        <p:txBody>
          <a:bodyPr/>
          <a:lstStyle/>
          <a:p>
            <a:pPr algn="ctr" eaLnBrk="1" hangingPunct="1"/>
            <a:r>
              <a:rPr lang="en-US" altLang="en-US" b="1">
                <a:cs typeface="Tahoma" panose="020B0604030504040204" pitchFamily="34" charset="0"/>
              </a:rPr>
              <a:t>Maintenance of anesthesia</a:t>
            </a:r>
            <a:br>
              <a:rPr lang="en-US" altLang="en-US" b="1">
                <a:cs typeface="Tahoma" panose="020B0604030504040204" pitchFamily="34" charset="0"/>
              </a:rPr>
            </a:br>
            <a:endParaRPr lang="ar-SA" altLang="en-US"/>
          </a:p>
        </p:txBody>
      </p:sp>
      <p:sp>
        <p:nvSpPr>
          <p:cNvPr id="21507" name="Slide Number Placeholder 2">
            <a:extLst>
              <a:ext uri="{FF2B5EF4-FFF2-40B4-BE49-F238E27FC236}">
                <a16:creationId xmlns:a16="http://schemas.microsoft.com/office/drawing/2014/main" id="{23D1536A-E2A6-418D-9674-27200A61762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1pPr>
            <a:lvl2pPr marL="742950" indent="-285750" algn="r" rtl="1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2pPr>
            <a:lvl3pPr marL="1143000" indent="-228600" algn="r" rtl="1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3pPr>
            <a:lvl4pPr marL="1600200" indent="-228600" algn="r" rtl="1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4pPr>
            <a:lvl5pPr marL="2057400" indent="-228600" algn="r" rtl="1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5pPr>
            <a:lvl6pPr marL="25146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6pPr>
            <a:lvl7pPr marL="29718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7pPr>
            <a:lvl8pPr marL="34290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8pPr>
            <a:lvl9pPr marL="38862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fld id="{662B5E9E-9A97-44CC-927B-34575E67DB68}" type="slidenum">
              <a:rPr lang="ar-JO" altLang="en-US" sz="1400" smtClean="0">
                <a:solidFill>
                  <a:srgbClr val="FFFFFF"/>
                </a:solidFill>
                <a:latin typeface="Franklin Gothic Book" panose="020B0503020102020204" pitchFamily="34" charset="0"/>
                <a:cs typeface="Tahoma" panose="020B0604030504040204" pitchFamily="34" charset="0"/>
              </a:rPr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t>15</a:t>
            </a:fld>
            <a:endParaRPr lang="ar-JO" altLang="en-US" sz="1400">
              <a:solidFill>
                <a:srgbClr val="FFFFFF"/>
              </a:solidFill>
              <a:latin typeface="Franklin Gothic Book" panose="020B0503020102020204" pitchFamily="34" charset="0"/>
              <a:cs typeface="Tahoma" panose="020B0604030504040204" pitchFamily="34" charset="0"/>
            </a:endParaRPr>
          </a:p>
        </p:txBody>
      </p:sp>
      <p:sp>
        <p:nvSpPr>
          <p:cNvPr id="21508" name="Content Placeholder 3">
            <a:extLst>
              <a:ext uri="{FF2B5EF4-FFF2-40B4-BE49-F238E27FC236}">
                <a16:creationId xmlns:a16="http://schemas.microsoft.com/office/drawing/2014/main" id="{3C06B082-1D25-4810-A427-EAA60B525DC5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l" rtl="0" eaLnBrk="1" hangingPunct="1"/>
            <a:r>
              <a:rPr lang="en-US" altLang="en-US" b="1">
                <a:cs typeface="Times New Roman" panose="02020603050405020304" pitchFamily="18" charset="0"/>
              </a:rPr>
              <a:t>Maintenance</a:t>
            </a:r>
            <a:r>
              <a:rPr lang="en-US" altLang="en-US">
                <a:cs typeface="Times New Roman" panose="02020603050405020304" pitchFamily="18" charset="0"/>
              </a:rPr>
              <a:t> is the period during which </a:t>
            </a:r>
            <a:r>
              <a:rPr lang="en-US" altLang="en-US">
                <a:solidFill>
                  <a:srgbClr val="FF0000"/>
                </a:solidFill>
                <a:cs typeface="Times New Roman" panose="02020603050405020304" pitchFamily="18" charset="0"/>
              </a:rPr>
              <a:t>patient is surgically anesthetized</a:t>
            </a:r>
          </a:p>
          <a:p>
            <a:pPr algn="l" rtl="0" eaLnBrk="1" hangingPunct="1"/>
            <a:r>
              <a:rPr lang="en-US" altLang="en-US">
                <a:cs typeface="Times New Roman" panose="02020603050405020304" pitchFamily="18" charset="0"/>
              </a:rPr>
              <a:t>Anesthesiologist monitors </a:t>
            </a:r>
            <a:r>
              <a:rPr lang="en-US" altLang="en-US" b="1">
                <a:solidFill>
                  <a:srgbClr val="FF0000"/>
                </a:solidFill>
                <a:cs typeface="Times New Roman" panose="02020603050405020304" pitchFamily="18" charset="0"/>
              </a:rPr>
              <a:t>vital signs </a:t>
            </a:r>
            <a:r>
              <a:rPr lang="en-US" altLang="en-US">
                <a:cs typeface="Times New Roman" panose="02020603050405020304" pitchFamily="18" charset="0"/>
              </a:rPr>
              <a:t>&amp; </a:t>
            </a:r>
            <a:r>
              <a:rPr lang="en-US" altLang="en-US" b="1">
                <a:solidFill>
                  <a:srgbClr val="FF0000"/>
                </a:solidFill>
                <a:cs typeface="Times New Roman" panose="02020603050405020304" pitchFamily="18" charset="0"/>
              </a:rPr>
              <a:t>response to various stimuli </a:t>
            </a:r>
            <a:r>
              <a:rPr lang="en-US" altLang="en-US">
                <a:cs typeface="Times New Roman" panose="02020603050405020304" pitchFamily="18" charset="0"/>
              </a:rPr>
              <a:t>to carefully balance amount of drug inhaled and/or infused with depth of anesthesia. </a:t>
            </a:r>
          </a:p>
          <a:p>
            <a:pPr algn="l" rtl="0" eaLnBrk="1" hangingPunct="1"/>
            <a:r>
              <a:rPr lang="en-US" altLang="en-US">
                <a:cs typeface="Times New Roman" panose="02020603050405020304" pitchFamily="18" charset="0"/>
              </a:rPr>
              <a:t>Anesthesia is usually </a:t>
            </a:r>
            <a:r>
              <a:rPr lang="en-US" altLang="en-US">
                <a:solidFill>
                  <a:srgbClr val="FF0000"/>
                </a:solidFill>
                <a:cs typeface="Times New Roman" panose="02020603050405020304" pitchFamily="18" charset="0"/>
              </a:rPr>
              <a:t>maintained by administration </a:t>
            </a:r>
            <a:r>
              <a:rPr lang="en-US" altLang="en-US" b="1">
                <a:solidFill>
                  <a:srgbClr val="FF0000"/>
                </a:solidFill>
                <a:cs typeface="Times New Roman" panose="02020603050405020304" pitchFamily="18" charset="0"/>
              </a:rPr>
              <a:t>of volatile anesthetics</a:t>
            </a:r>
            <a:r>
              <a:rPr lang="en-US" altLang="en-US">
                <a:cs typeface="Times New Roman" panose="02020603050405020304" pitchFamily="18" charset="0"/>
              </a:rPr>
              <a:t>, because these agents offer </a:t>
            </a:r>
            <a:r>
              <a:rPr lang="en-US" altLang="en-US" b="1">
                <a:solidFill>
                  <a:srgbClr val="0070C0"/>
                </a:solidFill>
                <a:cs typeface="Times New Roman" panose="02020603050405020304" pitchFamily="18" charset="0"/>
              </a:rPr>
              <a:t>good minute-to-minute control over depth of anesthesia.</a:t>
            </a:r>
          </a:p>
          <a:p>
            <a:pPr algn="l" rtl="0" eaLnBrk="1" hangingPunct="1"/>
            <a:r>
              <a:rPr lang="en-US" altLang="en-US">
                <a:cs typeface="Times New Roman" panose="02020603050405020304" pitchFamily="18" charset="0"/>
              </a:rPr>
              <a:t> </a:t>
            </a:r>
            <a:r>
              <a:rPr lang="en-US" altLang="en-US" b="1">
                <a:cs typeface="Times New Roman" panose="02020603050405020304" pitchFamily="18" charset="0"/>
              </a:rPr>
              <a:t>Opioids</a:t>
            </a:r>
            <a:r>
              <a:rPr lang="en-US" altLang="en-US">
                <a:cs typeface="Times New Roman" panose="02020603050405020304" pitchFamily="18" charset="0"/>
              </a:rPr>
              <a:t>, such as </a:t>
            </a:r>
            <a:r>
              <a:rPr lang="en-US" altLang="en-US" b="1">
                <a:cs typeface="Times New Roman" panose="02020603050405020304" pitchFamily="18" charset="0"/>
              </a:rPr>
              <a:t>fentanyl,</a:t>
            </a:r>
            <a:r>
              <a:rPr lang="en-US" altLang="en-US">
                <a:cs typeface="Times New Roman" panose="02020603050405020304" pitchFamily="18" charset="0"/>
              </a:rPr>
              <a:t> are often used for pain along with inhalation agents</a:t>
            </a:r>
            <a:endParaRPr lang="ar-JO" alt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>
            <a:extLst>
              <a:ext uri="{FF2B5EF4-FFF2-40B4-BE49-F238E27FC236}">
                <a16:creationId xmlns:a16="http://schemas.microsoft.com/office/drawing/2014/main" id="{6BD22ACC-D060-40AA-AC0F-CF87042F1A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0113" y="476250"/>
            <a:ext cx="7772400" cy="1143000"/>
          </a:xfrm>
        </p:spPr>
        <p:txBody>
          <a:bodyPr/>
          <a:lstStyle/>
          <a:p>
            <a:pPr algn="ctr" eaLnBrk="1" hangingPunct="1"/>
            <a:r>
              <a:rPr lang="en-US" altLang="en-US" b="1">
                <a:cs typeface="Tahoma" panose="020B0604030504040204" pitchFamily="34" charset="0"/>
              </a:rPr>
              <a:t>Recovery</a:t>
            </a:r>
            <a:br>
              <a:rPr lang="en-US" altLang="en-US" b="1">
                <a:cs typeface="Tahoma" panose="020B0604030504040204" pitchFamily="34" charset="0"/>
              </a:rPr>
            </a:br>
            <a:endParaRPr lang="ar-SA" altLang="en-US"/>
          </a:p>
        </p:txBody>
      </p:sp>
      <p:sp>
        <p:nvSpPr>
          <p:cNvPr id="22531" name="Slide Number Placeholder 2">
            <a:extLst>
              <a:ext uri="{FF2B5EF4-FFF2-40B4-BE49-F238E27FC236}">
                <a16:creationId xmlns:a16="http://schemas.microsoft.com/office/drawing/2014/main" id="{642477A2-9984-4928-BE46-1286F87665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1pPr>
            <a:lvl2pPr marL="742950" indent="-285750" algn="r" rtl="1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2pPr>
            <a:lvl3pPr marL="1143000" indent="-228600" algn="r" rtl="1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3pPr>
            <a:lvl4pPr marL="1600200" indent="-228600" algn="r" rtl="1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4pPr>
            <a:lvl5pPr marL="2057400" indent="-228600" algn="r" rtl="1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5pPr>
            <a:lvl6pPr marL="25146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6pPr>
            <a:lvl7pPr marL="29718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7pPr>
            <a:lvl8pPr marL="34290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8pPr>
            <a:lvl9pPr marL="38862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fld id="{C316CB40-61E9-4323-B22D-A1366D36F646}" type="slidenum">
              <a:rPr lang="ar-JO" altLang="en-US" sz="1400" smtClean="0">
                <a:solidFill>
                  <a:srgbClr val="FFFFFF"/>
                </a:solidFill>
                <a:latin typeface="Franklin Gothic Book" panose="020B0503020102020204" pitchFamily="34" charset="0"/>
                <a:cs typeface="Tahoma" panose="020B0604030504040204" pitchFamily="34" charset="0"/>
              </a:rPr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t>16</a:t>
            </a:fld>
            <a:endParaRPr lang="ar-JO" altLang="en-US" sz="1400">
              <a:solidFill>
                <a:srgbClr val="FFFFFF"/>
              </a:solidFill>
              <a:latin typeface="Franklin Gothic Book" panose="020B0503020102020204" pitchFamily="34" charset="0"/>
              <a:cs typeface="Tahoma" panose="020B0604030504040204" pitchFamily="34" charset="0"/>
            </a:endParaRPr>
          </a:p>
        </p:txBody>
      </p:sp>
      <p:sp>
        <p:nvSpPr>
          <p:cNvPr id="22532" name="Content Placeholder 3">
            <a:extLst>
              <a:ext uri="{FF2B5EF4-FFF2-40B4-BE49-F238E27FC236}">
                <a16:creationId xmlns:a16="http://schemas.microsoft.com/office/drawing/2014/main" id="{9B5C0F80-9B1E-4D5B-8FB8-D534A73D8AC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978775" cy="4572000"/>
          </a:xfrm>
        </p:spPr>
        <p:txBody>
          <a:bodyPr/>
          <a:lstStyle/>
          <a:p>
            <a:pPr algn="l" rtl="0" eaLnBrk="1" hangingPunct="1"/>
            <a:r>
              <a:rPr lang="en-US" altLang="en-US">
                <a:cs typeface="Times New Roman" panose="02020603050405020304" pitchFamily="18" charset="0"/>
              </a:rPr>
              <a:t>Postoperatively, the anesthesiologist </a:t>
            </a:r>
            <a:r>
              <a:rPr lang="en-US" altLang="en-US" b="1">
                <a:cs typeface="Times New Roman" panose="02020603050405020304" pitchFamily="18" charset="0"/>
              </a:rPr>
              <a:t>withdraws  anesthetic mixture</a:t>
            </a:r>
            <a:r>
              <a:rPr lang="en-US" altLang="en-US">
                <a:cs typeface="Times New Roman" panose="02020603050405020304" pitchFamily="18" charset="0"/>
              </a:rPr>
              <a:t> and </a:t>
            </a:r>
            <a:r>
              <a:rPr lang="en-US" altLang="en-US">
                <a:solidFill>
                  <a:srgbClr val="FF0000"/>
                </a:solidFill>
                <a:cs typeface="Times New Roman" panose="02020603050405020304" pitchFamily="18" charset="0"/>
              </a:rPr>
              <a:t>monitors return of patient to consciousness. </a:t>
            </a:r>
          </a:p>
          <a:p>
            <a:pPr algn="l" rtl="0" eaLnBrk="1" hangingPunct="1"/>
            <a:r>
              <a:rPr lang="en-US" altLang="en-US">
                <a:cs typeface="Times New Roman" panose="02020603050405020304" pitchFamily="18" charset="0"/>
              </a:rPr>
              <a:t>Anesthesiologist continues to monitor patient to be sure that he or she is fully recovered with </a:t>
            </a:r>
            <a:r>
              <a:rPr lang="en-US" altLang="en-US" b="1">
                <a:cs typeface="Times New Roman" panose="02020603050405020304" pitchFamily="18" charset="0"/>
              </a:rPr>
              <a:t>normal physiologic functions </a:t>
            </a:r>
            <a:r>
              <a:rPr lang="en-US" altLang="en-US">
                <a:cs typeface="Times New Roman" panose="02020603050405020304" pitchFamily="18" charset="0"/>
              </a:rPr>
              <a:t>(for example, is able </a:t>
            </a:r>
            <a:r>
              <a:rPr lang="en-US" altLang="en-US">
                <a:solidFill>
                  <a:srgbClr val="FF0000"/>
                </a:solidFill>
                <a:cs typeface="Times New Roman" panose="02020603050405020304" pitchFamily="18" charset="0"/>
              </a:rPr>
              <a:t>to breathe on his/her own</a:t>
            </a:r>
            <a:r>
              <a:rPr lang="en-US" altLang="en-US">
                <a:cs typeface="Times New Roman" panose="02020603050405020304" pitchFamily="18" charset="0"/>
              </a:rPr>
              <a:t>). </a:t>
            </a:r>
          </a:p>
          <a:p>
            <a:pPr algn="l" rtl="0" eaLnBrk="1" hangingPunct="1"/>
            <a:r>
              <a:rPr lang="en-US" altLang="en-US">
                <a:cs typeface="Times New Roman" panose="02020603050405020304" pitchFamily="18" charset="0"/>
              </a:rPr>
              <a:t>Patients are observed for </a:t>
            </a:r>
            <a:r>
              <a:rPr lang="en-US" altLang="en-US" b="1">
                <a:cs typeface="Times New Roman" panose="02020603050405020304" pitchFamily="18" charset="0"/>
              </a:rPr>
              <a:t>delayed toxic reactions</a:t>
            </a:r>
            <a:r>
              <a:rPr lang="en-US" altLang="en-US">
                <a:cs typeface="Times New Roman" panose="02020603050405020304" pitchFamily="18" charset="0"/>
              </a:rPr>
              <a:t>, such as </a:t>
            </a:r>
            <a:r>
              <a:rPr lang="en-US" altLang="en-US">
                <a:solidFill>
                  <a:srgbClr val="FF0000"/>
                </a:solidFill>
                <a:cs typeface="Times New Roman" panose="02020603050405020304" pitchFamily="18" charset="0"/>
              </a:rPr>
              <a:t>hepatotoxicity caused by halogenated hydrocarbons. </a:t>
            </a:r>
            <a:endParaRPr lang="ar-JO" altLang="en-US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>
            <a:extLst>
              <a:ext uri="{FF2B5EF4-FFF2-40B4-BE49-F238E27FC236}">
                <a16:creationId xmlns:a16="http://schemas.microsoft.com/office/drawing/2014/main" id="{F648E2D1-8D30-402B-9753-B084BEE417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250" y="-17463"/>
            <a:ext cx="7772400" cy="1143001"/>
          </a:xfrm>
        </p:spPr>
        <p:txBody>
          <a:bodyPr/>
          <a:lstStyle/>
          <a:p>
            <a:pPr algn="ctr" eaLnBrk="1" hangingPunct="1"/>
            <a:r>
              <a:rPr lang="en-US" altLang="en-US" b="1">
                <a:cs typeface="Tahoma" panose="020B0604030504040204" pitchFamily="34" charset="0"/>
              </a:rPr>
              <a:t>Depth of anesthesia</a:t>
            </a:r>
            <a:endParaRPr lang="ar-JO" altLang="en-US" b="1"/>
          </a:p>
        </p:txBody>
      </p:sp>
      <p:sp>
        <p:nvSpPr>
          <p:cNvPr id="23555" name="Slide Number Placeholder 2">
            <a:extLst>
              <a:ext uri="{FF2B5EF4-FFF2-40B4-BE49-F238E27FC236}">
                <a16:creationId xmlns:a16="http://schemas.microsoft.com/office/drawing/2014/main" id="{06EA518B-31A0-44AB-9597-EF2F60C1BE2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1pPr>
            <a:lvl2pPr marL="742950" indent="-285750" algn="r" rtl="1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2pPr>
            <a:lvl3pPr marL="1143000" indent="-228600" algn="r" rtl="1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3pPr>
            <a:lvl4pPr marL="1600200" indent="-228600" algn="r" rtl="1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4pPr>
            <a:lvl5pPr marL="2057400" indent="-228600" algn="r" rtl="1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5pPr>
            <a:lvl6pPr marL="25146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6pPr>
            <a:lvl7pPr marL="29718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7pPr>
            <a:lvl8pPr marL="34290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8pPr>
            <a:lvl9pPr marL="38862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fld id="{CB7D6D93-D731-4DF6-8806-BFC4353D0276}" type="slidenum">
              <a:rPr lang="ar-JO" altLang="en-US" sz="1400" smtClean="0">
                <a:solidFill>
                  <a:srgbClr val="FFFFFF"/>
                </a:solidFill>
                <a:latin typeface="Franklin Gothic Book" panose="020B0503020102020204" pitchFamily="34" charset="0"/>
                <a:cs typeface="Tahoma" panose="020B0604030504040204" pitchFamily="34" charset="0"/>
              </a:rPr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t>17</a:t>
            </a:fld>
            <a:endParaRPr lang="ar-JO" altLang="en-US" sz="1400">
              <a:solidFill>
                <a:srgbClr val="FFFFFF"/>
              </a:solidFill>
              <a:latin typeface="Franklin Gothic Book" panose="020B0503020102020204" pitchFamily="34" charset="0"/>
              <a:cs typeface="Tahoma" panose="020B0604030504040204" pitchFamily="34" charset="0"/>
            </a:endParaRPr>
          </a:p>
        </p:txBody>
      </p:sp>
      <p:sp>
        <p:nvSpPr>
          <p:cNvPr id="23556" name="Content Placeholder 3">
            <a:extLst>
              <a:ext uri="{FF2B5EF4-FFF2-40B4-BE49-F238E27FC236}">
                <a16:creationId xmlns:a16="http://schemas.microsoft.com/office/drawing/2014/main" id="{6A73E805-94A5-46CD-81BB-060B68A74B1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755650" y="1447800"/>
            <a:ext cx="8137525" cy="4572000"/>
          </a:xfrm>
        </p:spPr>
        <p:txBody>
          <a:bodyPr/>
          <a:lstStyle/>
          <a:p>
            <a:pPr algn="l" rtl="0" eaLnBrk="1" hangingPunct="1"/>
            <a:r>
              <a:rPr lang="en-US" altLang="en-US">
                <a:cs typeface="Times New Roman" panose="02020603050405020304" pitchFamily="18" charset="0"/>
              </a:rPr>
              <a:t>The depth of anesthesia has been divided into </a:t>
            </a:r>
            <a:r>
              <a:rPr lang="en-US" altLang="en-US" b="1">
                <a:cs typeface="Times New Roman" panose="02020603050405020304" pitchFamily="18" charset="0"/>
              </a:rPr>
              <a:t>four stages.</a:t>
            </a:r>
          </a:p>
          <a:p>
            <a:pPr algn="l" rtl="0" eaLnBrk="1" hangingPunct="1"/>
            <a:r>
              <a:rPr lang="en-US" altLang="en-US">
                <a:cs typeface="Times New Roman" panose="02020603050405020304" pitchFamily="18" charset="0"/>
              </a:rPr>
              <a:t> Each stage is characterized by </a:t>
            </a:r>
            <a:r>
              <a:rPr lang="en-US" altLang="en-US" b="1">
                <a:solidFill>
                  <a:srgbClr val="0070C0"/>
                </a:solidFill>
                <a:cs typeface="Times New Roman" panose="02020603050405020304" pitchFamily="18" charset="0"/>
              </a:rPr>
              <a:t>increased CNS depression</a:t>
            </a:r>
            <a:r>
              <a:rPr lang="en-US" altLang="en-US">
                <a:cs typeface="Times New Roman" panose="02020603050405020304" pitchFamily="18" charset="0"/>
              </a:rPr>
              <a:t>, which is caused by </a:t>
            </a:r>
            <a:r>
              <a:rPr lang="en-US" altLang="en-US">
                <a:solidFill>
                  <a:srgbClr val="FF0000"/>
                </a:solidFill>
                <a:cs typeface="Times New Roman" panose="02020603050405020304" pitchFamily="18" charset="0"/>
              </a:rPr>
              <a:t>accumulation of anesthetic drug in brain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id="{AE94CC1D-9542-4416-A2F4-9F95FD7D46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ar-SA" altLang="en-US"/>
          </a:p>
        </p:txBody>
      </p:sp>
      <p:sp>
        <p:nvSpPr>
          <p:cNvPr id="24579" name="Slide Number Placeholder 2">
            <a:extLst>
              <a:ext uri="{FF2B5EF4-FFF2-40B4-BE49-F238E27FC236}">
                <a16:creationId xmlns:a16="http://schemas.microsoft.com/office/drawing/2014/main" id="{BFABE252-D796-4773-8E22-3CB51FBAC2D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1pPr>
            <a:lvl2pPr marL="742950" indent="-285750" algn="r" rtl="1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2pPr>
            <a:lvl3pPr marL="1143000" indent="-228600" algn="r" rtl="1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3pPr>
            <a:lvl4pPr marL="1600200" indent="-228600" algn="r" rtl="1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4pPr>
            <a:lvl5pPr marL="2057400" indent="-228600" algn="r" rtl="1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5pPr>
            <a:lvl6pPr marL="25146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6pPr>
            <a:lvl7pPr marL="29718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7pPr>
            <a:lvl8pPr marL="34290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8pPr>
            <a:lvl9pPr marL="38862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fld id="{6920B8F3-7668-4166-82DE-AEEC051369A5}" type="slidenum">
              <a:rPr lang="ar-JO" altLang="en-US" sz="1400" smtClean="0">
                <a:solidFill>
                  <a:srgbClr val="FFFFFF"/>
                </a:solidFill>
                <a:latin typeface="Franklin Gothic Book" panose="020B0503020102020204" pitchFamily="34" charset="0"/>
                <a:cs typeface="Tahoma" panose="020B0604030504040204" pitchFamily="34" charset="0"/>
              </a:rPr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t>18</a:t>
            </a:fld>
            <a:endParaRPr lang="ar-JO" altLang="en-US" sz="1400">
              <a:solidFill>
                <a:srgbClr val="FFFFFF"/>
              </a:solidFill>
              <a:latin typeface="Franklin Gothic Book" panose="020B0503020102020204" pitchFamily="34" charset="0"/>
              <a:cs typeface="Tahoma" panose="020B0604030504040204" pitchFamily="34" charset="0"/>
            </a:endParaRPr>
          </a:p>
        </p:txBody>
      </p:sp>
      <p:sp>
        <p:nvSpPr>
          <p:cNvPr id="24580" name="Content Placeholder 3">
            <a:extLst>
              <a:ext uri="{FF2B5EF4-FFF2-40B4-BE49-F238E27FC236}">
                <a16:creationId xmlns:a16="http://schemas.microsoft.com/office/drawing/2014/main" id="{297807CA-5341-4C17-9806-4B98E2BA4C5C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l" rtl="0" eaLnBrk="1" hangingPunct="1"/>
            <a:r>
              <a:rPr lang="en-US" altLang="en-US" b="1">
                <a:cs typeface="Times New Roman" panose="02020603050405020304" pitchFamily="18" charset="0"/>
              </a:rPr>
              <a:t>Stage I—Analgesia: </a:t>
            </a:r>
            <a:r>
              <a:rPr lang="en-US" altLang="en-US">
                <a:solidFill>
                  <a:srgbClr val="FF0000"/>
                </a:solidFill>
                <a:cs typeface="Times New Roman" panose="02020603050405020304" pitchFamily="18" charset="0"/>
              </a:rPr>
              <a:t>Loss of pain sensation </a:t>
            </a:r>
            <a:r>
              <a:rPr lang="en-US" altLang="en-US">
                <a:cs typeface="Times New Roman" panose="02020603050405020304" pitchFamily="18" charset="0"/>
              </a:rPr>
              <a:t>results from interference with </a:t>
            </a:r>
            <a:r>
              <a:rPr lang="en-US" altLang="en-US">
                <a:solidFill>
                  <a:srgbClr val="FF0000"/>
                </a:solidFill>
                <a:cs typeface="Times New Roman" panose="02020603050405020304" pitchFamily="18" charset="0"/>
              </a:rPr>
              <a:t>sensory transmission in spinothalamic tract</a:t>
            </a:r>
            <a:r>
              <a:rPr lang="en-US" altLang="en-US">
                <a:cs typeface="Times New Roman" panose="02020603050405020304" pitchFamily="18" charset="0"/>
              </a:rPr>
              <a:t>. The patient is </a:t>
            </a:r>
            <a:r>
              <a:rPr lang="en-US" altLang="en-US" b="1">
                <a:solidFill>
                  <a:srgbClr val="0070C0"/>
                </a:solidFill>
                <a:cs typeface="Times New Roman" panose="02020603050405020304" pitchFamily="18" charset="0"/>
              </a:rPr>
              <a:t>conscious and conversational</a:t>
            </a:r>
            <a:r>
              <a:rPr lang="en-US" altLang="en-US">
                <a:cs typeface="Times New Roman" panose="02020603050405020304" pitchFamily="18" charset="0"/>
              </a:rPr>
              <a:t>.</a:t>
            </a:r>
          </a:p>
          <a:p>
            <a:pPr algn="l" rtl="0" eaLnBrk="1" hangingPunct="1"/>
            <a:r>
              <a:rPr lang="en-US" altLang="en-US" b="1">
                <a:cs typeface="Times New Roman" panose="02020603050405020304" pitchFamily="18" charset="0"/>
              </a:rPr>
              <a:t>Stage II—Excitement: </a:t>
            </a:r>
            <a:r>
              <a:rPr lang="en-US" altLang="en-US">
                <a:cs typeface="Times New Roman" panose="02020603050405020304" pitchFamily="18" charset="0"/>
              </a:rPr>
              <a:t>The patient experiences </a:t>
            </a:r>
            <a:r>
              <a:rPr lang="en-US" altLang="en-US">
                <a:solidFill>
                  <a:srgbClr val="FF0000"/>
                </a:solidFill>
                <a:cs typeface="Times New Roman" panose="02020603050405020304" pitchFamily="18" charset="0"/>
              </a:rPr>
              <a:t>delirium and possibly violent&amp;</a:t>
            </a:r>
            <a:r>
              <a:rPr lang="en-US" altLang="en-US">
                <a:cs typeface="Times New Roman" panose="02020603050405020304" pitchFamily="18" charset="0"/>
              </a:rPr>
              <a:t> </a:t>
            </a:r>
            <a:r>
              <a:rPr lang="en-US" altLang="en-US">
                <a:solidFill>
                  <a:srgbClr val="FF0000"/>
                </a:solidFill>
                <a:cs typeface="Times New Roman" panose="02020603050405020304" pitchFamily="18" charset="0"/>
              </a:rPr>
              <a:t>irregularity in blood pressure</a:t>
            </a:r>
            <a:r>
              <a:rPr lang="en-US" altLang="en-US">
                <a:cs typeface="Times New Roman" panose="02020603050405020304" pitchFamily="18" charset="0"/>
              </a:rPr>
              <a:t>.              To avoid this stage of anesthesia, </a:t>
            </a:r>
            <a:r>
              <a:rPr lang="en-US" altLang="en-US" b="1">
                <a:cs typeface="Times New Roman" panose="02020603050405020304" pitchFamily="18" charset="0"/>
              </a:rPr>
              <a:t>propofol</a:t>
            </a:r>
            <a:r>
              <a:rPr lang="en-US" altLang="en-US">
                <a:cs typeface="Times New Roman" panose="02020603050405020304" pitchFamily="18" charset="0"/>
              </a:rPr>
              <a:t> or </a:t>
            </a:r>
            <a:r>
              <a:rPr lang="en-US" altLang="en-US" b="1">
                <a:cs typeface="Times New Roman" panose="02020603050405020304" pitchFamily="18" charset="0"/>
              </a:rPr>
              <a:t>a short-acting barbiturate,</a:t>
            </a:r>
            <a:r>
              <a:rPr lang="en-US" altLang="en-US">
                <a:cs typeface="Times New Roman" panose="02020603050405020304" pitchFamily="18" charset="0"/>
              </a:rPr>
              <a:t> such as </a:t>
            </a:r>
            <a:r>
              <a:rPr lang="en-US" altLang="en-US" b="1">
                <a:cs typeface="Times New Roman" panose="02020603050405020304" pitchFamily="18" charset="0"/>
              </a:rPr>
              <a:t>thiopental</a:t>
            </a:r>
            <a:r>
              <a:rPr lang="en-US" altLang="en-US">
                <a:cs typeface="Times New Roman" panose="02020603050405020304" pitchFamily="18" charset="0"/>
              </a:rPr>
              <a:t>, is given IV before inhalation anesthesia is administered</a:t>
            </a:r>
            <a:endParaRPr lang="ar-JO" alt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3C4EC269-1D2A-4CF9-B5A7-A157808B8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ar-SA" altLang="en-US"/>
          </a:p>
        </p:txBody>
      </p:sp>
      <p:sp>
        <p:nvSpPr>
          <p:cNvPr id="25603" name="Slide Number Placeholder 2">
            <a:extLst>
              <a:ext uri="{FF2B5EF4-FFF2-40B4-BE49-F238E27FC236}">
                <a16:creationId xmlns:a16="http://schemas.microsoft.com/office/drawing/2014/main" id="{0A242BFE-22FE-453F-B106-9D1A1F759D6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1pPr>
            <a:lvl2pPr marL="742950" indent="-285750" algn="r" rtl="1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2pPr>
            <a:lvl3pPr marL="1143000" indent="-228600" algn="r" rtl="1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3pPr>
            <a:lvl4pPr marL="1600200" indent="-228600" algn="r" rtl="1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4pPr>
            <a:lvl5pPr marL="2057400" indent="-228600" algn="r" rtl="1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5pPr>
            <a:lvl6pPr marL="25146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6pPr>
            <a:lvl7pPr marL="29718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7pPr>
            <a:lvl8pPr marL="34290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8pPr>
            <a:lvl9pPr marL="38862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fld id="{83AEA2AF-2CB3-41AC-89D8-F4CF75B01797}" type="slidenum">
              <a:rPr lang="ar-JO" altLang="en-US" sz="1400" smtClean="0">
                <a:solidFill>
                  <a:srgbClr val="FFFFFF"/>
                </a:solidFill>
                <a:latin typeface="Franklin Gothic Book" panose="020B0503020102020204" pitchFamily="34" charset="0"/>
                <a:cs typeface="Tahoma" panose="020B0604030504040204" pitchFamily="34" charset="0"/>
              </a:rPr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t>19</a:t>
            </a:fld>
            <a:endParaRPr lang="ar-JO" altLang="en-US" sz="1400">
              <a:solidFill>
                <a:srgbClr val="FFFFFF"/>
              </a:solidFill>
              <a:latin typeface="Franklin Gothic Book" panose="020B0503020102020204" pitchFamily="34" charset="0"/>
              <a:cs typeface="Tahoma" panose="020B0604030504040204" pitchFamily="34" charset="0"/>
            </a:endParaRPr>
          </a:p>
        </p:txBody>
      </p:sp>
      <p:sp>
        <p:nvSpPr>
          <p:cNvPr id="25604" name="Content Placeholder 3">
            <a:extLst>
              <a:ext uri="{FF2B5EF4-FFF2-40B4-BE49-F238E27FC236}">
                <a16:creationId xmlns:a16="http://schemas.microsoft.com/office/drawing/2014/main" id="{861B1006-72A7-4217-B4BE-1097E23DBB79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l" rtl="0" eaLnBrk="1" hangingPunct="1"/>
            <a:r>
              <a:rPr lang="en-US" altLang="en-US" b="1">
                <a:cs typeface="Times New Roman" panose="02020603050405020304" pitchFamily="18" charset="0"/>
              </a:rPr>
              <a:t>Stage III—Surgical anesthesia: </a:t>
            </a:r>
            <a:r>
              <a:rPr lang="en-US" altLang="en-US">
                <a:solidFill>
                  <a:srgbClr val="FF0000"/>
                </a:solidFill>
                <a:cs typeface="Times New Roman" panose="02020603050405020304" pitchFamily="18" charset="0"/>
              </a:rPr>
              <a:t>Regular respiration and relaxation of skeletal muscles </a:t>
            </a:r>
            <a:r>
              <a:rPr lang="en-US" altLang="en-US">
                <a:cs typeface="Times New Roman" panose="02020603050405020304" pitchFamily="18" charset="0"/>
              </a:rPr>
              <a:t>occur in this stage. Surgery may proceed during this stage</a:t>
            </a:r>
          </a:p>
          <a:p>
            <a:pPr algn="l" rtl="0" eaLnBrk="1" hangingPunct="1"/>
            <a:r>
              <a:rPr lang="en-US" altLang="en-US" b="1">
                <a:cs typeface="Times New Roman" panose="02020603050405020304" pitchFamily="18" charset="0"/>
              </a:rPr>
              <a:t>Stage IV—Medullary paralysis: </a:t>
            </a:r>
            <a:r>
              <a:rPr lang="en-US" altLang="en-US">
                <a:solidFill>
                  <a:srgbClr val="FF0000"/>
                </a:solidFill>
                <a:cs typeface="Times New Roman" panose="02020603050405020304" pitchFamily="18" charset="0"/>
              </a:rPr>
              <a:t>Severe depression of the respiratory and vasomotor centers </a:t>
            </a:r>
            <a:r>
              <a:rPr lang="en-US" altLang="en-US">
                <a:cs typeface="Times New Roman" panose="02020603050405020304" pitchFamily="18" charset="0"/>
              </a:rPr>
              <a:t>occur during this stage. </a:t>
            </a:r>
            <a:endParaRPr lang="ar-JO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96035297-1744-4EA1-A0E9-168381CAD4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ar-SA" altLang="en-US"/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7F9C08C5-4E64-4A2C-B761-A8295DA12EAC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l" rtl="0" eaLnBrk="1" hangingPunct="1"/>
            <a:r>
              <a:rPr lang="en-US" altLang="en-US" b="1">
                <a:cs typeface="Times New Roman" panose="02020603050405020304" pitchFamily="18" charset="0"/>
              </a:rPr>
              <a:t>General anesthesia </a:t>
            </a:r>
            <a:r>
              <a:rPr lang="en-US" altLang="en-US">
                <a:cs typeface="Times New Roman" panose="02020603050405020304" pitchFamily="18" charset="0"/>
              </a:rPr>
              <a:t>is essential to </a:t>
            </a:r>
            <a:r>
              <a:rPr lang="en-US" altLang="en-US" b="1">
                <a:cs typeface="Times New Roman" panose="02020603050405020304" pitchFamily="18" charset="0"/>
              </a:rPr>
              <a:t>surgical practice</a:t>
            </a:r>
            <a:r>
              <a:rPr lang="en-US" altLang="en-US">
                <a:cs typeface="Times New Roman" panose="02020603050405020304" pitchFamily="18" charset="0"/>
              </a:rPr>
              <a:t>, because it renders </a:t>
            </a:r>
            <a:r>
              <a:rPr lang="en-US" altLang="en-US" b="1">
                <a:solidFill>
                  <a:srgbClr val="FF0000"/>
                </a:solidFill>
                <a:cs typeface="Times New Roman" panose="02020603050405020304" pitchFamily="18" charset="0"/>
              </a:rPr>
              <a:t>patients analgesic, amnesic, and unconscious, and provides muscle relaxation </a:t>
            </a:r>
            <a:r>
              <a:rPr lang="en-US" altLang="en-US">
                <a:cs typeface="Times New Roman" panose="02020603050405020304" pitchFamily="18" charset="0"/>
              </a:rPr>
              <a:t>and suppression of undesirable reflexes. </a:t>
            </a:r>
          </a:p>
          <a:p>
            <a:pPr algn="l" rtl="0" eaLnBrk="1" hangingPunct="1"/>
            <a:r>
              <a:rPr lang="en-US" altLang="en-US" b="1">
                <a:cs typeface="Times New Roman" panose="02020603050405020304" pitchFamily="18" charset="0"/>
              </a:rPr>
              <a:t>No single drug </a:t>
            </a:r>
            <a:r>
              <a:rPr lang="en-US" altLang="en-US">
                <a:cs typeface="Times New Roman" panose="02020603050405020304" pitchFamily="18" charset="0"/>
              </a:rPr>
              <a:t>is capable of achieving these effects both rapidly and safely. </a:t>
            </a:r>
          </a:p>
          <a:p>
            <a:pPr algn="l" rtl="0" eaLnBrk="1" hangingPunct="1"/>
            <a:r>
              <a:rPr lang="en-US" altLang="en-US">
                <a:cs typeface="Times New Roman" panose="02020603050405020304" pitchFamily="18" charset="0"/>
              </a:rPr>
              <a:t>Rather, </a:t>
            </a:r>
            <a:r>
              <a:rPr lang="en-US" altLang="en-US" b="1">
                <a:cs typeface="Times New Roman" panose="02020603050405020304" pitchFamily="18" charset="0"/>
              </a:rPr>
              <a:t>several different categories of drugs </a:t>
            </a:r>
            <a:r>
              <a:rPr lang="en-US" altLang="en-US">
                <a:cs typeface="Times New Roman" panose="02020603050405020304" pitchFamily="18" charset="0"/>
              </a:rPr>
              <a:t>are utilized to produce optimal anesthesia </a:t>
            </a:r>
            <a:endParaRPr lang="ar-JO" alt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1039379A-42BD-4C02-A0A7-A5ADE947215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1pPr>
            <a:lvl2pPr marL="742950" indent="-285750" algn="r" rtl="1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2pPr>
            <a:lvl3pPr marL="1143000" indent="-228600" algn="r" rtl="1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3pPr>
            <a:lvl4pPr marL="1600200" indent="-228600" algn="r" rtl="1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4pPr>
            <a:lvl5pPr marL="2057400" indent="-228600" algn="r" rtl="1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5pPr>
            <a:lvl6pPr marL="25146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6pPr>
            <a:lvl7pPr marL="29718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7pPr>
            <a:lvl8pPr marL="34290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8pPr>
            <a:lvl9pPr marL="38862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fld id="{1B7D83C1-1D4C-4B4A-A662-B3C4DEDB10ED}" type="slidenum">
              <a:rPr lang="ar-JO" altLang="en-US" sz="1400" smtClean="0">
                <a:solidFill>
                  <a:srgbClr val="FFFFFF"/>
                </a:solidFill>
                <a:latin typeface="Franklin Gothic Book" panose="020B0503020102020204" pitchFamily="34" charset="0"/>
                <a:cs typeface="Tahoma" panose="020B0604030504040204" pitchFamily="34" charset="0"/>
              </a:rPr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ar-JO" altLang="en-US" sz="1400">
              <a:solidFill>
                <a:srgbClr val="FFFFFF"/>
              </a:solidFill>
              <a:latin typeface="Franklin Gothic Book" panose="020B050302010202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>
            <a:extLst>
              <a:ext uri="{FF2B5EF4-FFF2-40B4-BE49-F238E27FC236}">
                <a16:creationId xmlns:a16="http://schemas.microsoft.com/office/drawing/2014/main" id="{7EC397FA-BA8F-41ED-9BC5-85F1B2F54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28575"/>
            <a:ext cx="7772400" cy="1143000"/>
          </a:xfrm>
        </p:spPr>
        <p:txBody>
          <a:bodyPr/>
          <a:lstStyle/>
          <a:p>
            <a:pPr algn="ctr" rtl="0" eaLnBrk="1" hangingPunct="1"/>
            <a:r>
              <a:rPr lang="en-US" altLang="en-US">
                <a:cs typeface="Tahoma" panose="020B0604030504040204" pitchFamily="34" charset="0"/>
              </a:rPr>
              <a:t>INHALATION ANESTHETICS</a:t>
            </a:r>
            <a:endParaRPr lang="ar-JO" altLang="en-US"/>
          </a:p>
        </p:txBody>
      </p:sp>
      <p:sp>
        <p:nvSpPr>
          <p:cNvPr id="26627" name="Content Placeholder 2">
            <a:extLst>
              <a:ext uri="{FF2B5EF4-FFF2-40B4-BE49-F238E27FC236}">
                <a16:creationId xmlns:a16="http://schemas.microsoft.com/office/drawing/2014/main" id="{81C0574B-E671-415A-B01B-445F5823CA6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005388"/>
          </a:xfrm>
        </p:spPr>
        <p:txBody>
          <a:bodyPr/>
          <a:lstStyle/>
          <a:p>
            <a:pPr algn="l" rtl="0" eaLnBrk="1" hangingPunct="1"/>
            <a:r>
              <a:rPr lang="en-US" altLang="en-US" b="1">
                <a:cs typeface="Times New Roman" panose="02020603050405020304" pitchFamily="18" charset="0"/>
              </a:rPr>
              <a:t>Inhaled gases </a:t>
            </a:r>
            <a:r>
              <a:rPr lang="en-US" altLang="en-US">
                <a:cs typeface="Times New Roman" panose="02020603050405020304" pitchFamily="18" charset="0"/>
              </a:rPr>
              <a:t>are the mainstay of anesthesia and are used primarily </a:t>
            </a:r>
            <a:r>
              <a:rPr lang="en-US" altLang="en-US" b="1">
                <a:solidFill>
                  <a:srgbClr val="FF0000"/>
                </a:solidFill>
                <a:cs typeface="Times New Roman" panose="02020603050405020304" pitchFamily="18" charset="0"/>
              </a:rPr>
              <a:t>for the maintenance of anesthesia </a:t>
            </a:r>
            <a:r>
              <a:rPr lang="en-US" altLang="en-US">
                <a:cs typeface="Times New Roman" panose="02020603050405020304" pitchFamily="18" charset="0"/>
              </a:rPr>
              <a:t>after administration of an intravenous agent. </a:t>
            </a:r>
          </a:p>
          <a:p>
            <a:pPr algn="l" rtl="0" eaLnBrk="1" hangingPunct="1"/>
            <a:r>
              <a:rPr lang="en-US" altLang="en-US" b="1">
                <a:cs typeface="Times New Roman" panose="02020603050405020304" pitchFamily="18" charset="0"/>
              </a:rPr>
              <a:t>Inhalation anesthetics</a:t>
            </a:r>
            <a:r>
              <a:rPr lang="en-US" altLang="en-US">
                <a:cs typeface="Times New Roman" panose="02020603050405020304" pitchFamily="18" charset="0"/>
              </a:rPr>
              <a:t> have a benefit that is not available with intravenous agents:</a:t>
            </a:r>
          </a:p>
          <a:p>
            <a:pPr lvl="1" algn="l" rtl="0" eaLnBrk="1" hangingPunct="1">
              <a:buFont typeface="Courier New" panose="02070309020205020404" pitchFamily="49" charset="0"/>
              <a:buChar char="o"/>
            </a:pPr>
            <a:r>
              <a:rPr lang="en-US" altLang="en-US">
                <a:cs typeface="Times New Roman" panose="02020603050405020304" pitchFamily="18" charset="0"/>
              </a:rPr>
              <a:t> because </a:t>
            </a:r>
            <a:r>
              <a:rPr lang="en-US" altLang="en-US">
                <a:solidFill>
                  <a:srgbClr val="FF0000"/>
                </a:solidFill>
                <a:cs typeface="Times New Roman" panose="02020603050405020304" pitchFamily="18" charset="0"/>
              </a:rPr>
              <a:t>depth of anesthesia can be rapidly altered </a:t>
            </a:r>
            <a:r>
              <a:rPr lang="en-US" altLang="en-US">
                <a:cs typeface="Times New Roman" panose="02020603050405020304" pitchFamily="18" charset="0"/>
              </a:rPr>
              <a:t>by </a:t>
            </a:r>
            <a:r>
              <a:rPr lang="en-US" altLang="en-US" b="1">
                <a:cs typeface="Times New Roman" panose="02020603050405020304" pitchFamily="18" charset="0"/>
              </a:rPr>
              <a:t>changing concentration of drug. </a:t>
            </a:r>
          </a:p>
          <a:p>
            <a:pPr lvl="1" algn="l" rtl="0" eaLnBrk="1" hangingPunct="1">
              <a:buFont typeface="Courier New" panose="02070309020205020404" pitchFamily="49" charset="0"/>
              <a:buChar char="o"/>
            </a:pPr>
            <a:r>
              <a:rPr lang="en-US" altLang="en-US">
                <a:solidFill>
                  <a:srgbClr val="FF0000"/>
                </a:solidFill>
                <a:cs typeface="Times New Roman" panose="02020603050405020304" pitchFamily="18" charset="0"/>
              </a:rPr>
              <a:t>Inhalation anesthetics are also reversible</a:t>
            </a:r>
            <a:r>
              <a:rPr lang="en-US" altLang="en-US">
                <a:cs typeface="Times New Roman" panose="02020603050405020304" pitchFamily="18" charset="0"/>
              </a:rPr>
              <a:t>, because most are rapidly eliminated by exhalation.</a:t>
            </a:r>
            <a:endParaRPr lang="ar-JO" altLang="en-US"/>
          </a:p>
        </p:txBody>
      </p:sp>
      <p:sp>
        <p:nvSpPr>
          <p:cNvPr id="26628" name="Slide Number Placeholder 3">
            <a:extLst>
              <a:ext uri="{FF2B5EF4-FFF2-40B4-BE49-F238E27FC236}">
                <a16:creationId xmlns:a16="http://schemas.microsoft.com/office/drawing/2014/main" id="{00E70532-8B5C-44E0-9D77-1FAAC555029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1pPr>
            <a:lvl2pPr marL="742950" indent="-285750" algn="r" rtl="1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2pPr>
            <a:lvl3pPr marL="1143000" indent="-228600" algn="r" rtl="1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3pPr>
            <a:lvl4pPr marL="1600200" indent="-228600" algn="r" rtl="1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4pPr>
            <a:lvl5pPr marL="2057400" indent="-228600" algn="r" rtl="1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5pPr>
            <a:lvl6pPr marL="25146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6pPr>
            <a:lvl7pPr marL="29718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7pPr>
            <a:lvl8pPr marL="34290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8pPr>
            <a:lvl9pPr marL="38862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fld id="{CAA849CF-9742-469F-ACE2-92F251B7518E}" type="slidenum">
              <a:rPr lang="ar-JO" altLang="en-US" sz="1400" smtClean="0">
                <a:solidFill>
                  <a:srgbClr val="FFFFFF"/>
                </a:solidFill>
                <a:latin typeface="Franklin Gothic Book" panose="020B0503020102020204" pitchFamily="34" charset="0"/>
                <a:cs typeface="Tahoma" panose="020B0604030504040204" pitchFamily="34" charset="0"/>
              </a:rPr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t>20</a:t>
            </a:fld>
            <a:endParaRPr lang="ar-JO" altLang="en-US" sz="1400">
              <a:solidFill>
                <a:srgbClr val="FFFFFF"/>
              </a:solidFill>
              <a:latin typeface="Franklin Gothic Book" panose="020B050302010202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>
            <a:extLst>
              <a:ext uri="{FF2B5EF4-FFF2-40B4-BE49-F238E27FC236}">
                <a16:creationId xmlns:a16="http://schemas.microsoft.com/office/drawing/2014/main" id="{52C196C9-D271-4635-902A-27D10D9F0D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922337"/>
          </a:xfrm>
        </p:spPr>
        <p:txBody>
          <a:bodyPr/>
          <a:lstStyle/>
          <a:p>
            <a:pPr eaLnBrk="1" hangingPunct="1"/>
            <a:r>
              <a:rPr lang="en-US" altLang="en-US" sz="3200">
                <a:cs typeface="Tahoma" panose="020B0604030504040204" pitchFamily="34" charset="0"/>
              </a:rPr>
              <a:t>Common features of inhalation anesthetics</a:t>
            </a:r>
            <a:endParaRPr lang="ar-JO" altLang="en-US" sz="3200"/>
          </a:p>
        </p:txBody>
      </p:sp>
      <p:sp>
        <p:nvSpPr>
          <p:cNvPr id="27651" name="Content Placeholder 2">
            <a:extLst>
              <a:ext uri="{FF2B5EF4-FFF2-40B4-BE49-F238E27FC236}">
                <a16:creationId xmlns:a16="http://schemas.microsoft.com/office/drawing/2014/main" id="{A9CAE098-1200-4309-86CD-BB714D8F3B46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l" rtl="0" eaLnBrk="1" hangingPunct="1"/>
            <a:r>
              <a:rPr lang="en-US" altLang="en-US">
                <a:cs typeface="Times New Roman" panose="02020603050405020304" pitchFamily="18" charset="0"/>
              </a:rPr>
              <a:t>Modern inhalation anesthetics are nonexplosive agents that include the </a:t>
            </a:r>
            <a:r>
              <a:rPr lang="en-US" altLang="en-US">
                <a:solidFill>
                  <a:srgbClr val="FF0000"/>
                </a:solidFill>
                <a:cs typeface="Times New Roman" panose="02020603050405020304" pitchFamily="18" charset="0"/>
              </a:rPr>
              <a:t>gas nitrous oxide </a:t>
            </a:r>
            <a:r>
              <a:rPr lang="en-US" altLang="en-US">
                <a:cs typeface="Times New Roman" panose="02020603050405020304" pitchFamily="18" charset="0"/>
              </a:rPr>
              <a:t>as well as a number of </a:t>
            </a:r>
            <a:r>
              <a:rPr lang="en-US" altLang="en-US">
                <a:solidFill>
                  <a:srgbClr val="FF0000"/>
                </a:solidFill>
                <a:cs typeface="Times New Roman" panose="02020603050405020304" pitchFamily="18" charset="0"/>
              </a:rPr>
              <a:t>volatile, halogenated hydrocarbons.</a:t>
            </a:r>
          </a:p>
        </p:txBody>
      </p:sp>
      <p:sp>
        <p:nvSpPr>
          <p:cNvPr id="27652" name="Slide Number Placeholder 3">
            <a:extLst>
              <a:ext uri="{FF2B5EF4-FFF2-40B4-BE49-F238E27FC236}">
                <a16:creationId xmlns:a16="http://schemas.microsoft.com/office/drawing/2014/main" id="{22182D99-FE3B-4E11-82CC-7A241A45385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1pPr>
            <a:lvl2pPr marL="742950" indent="-285750" algn="r" rtl="1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2pPr>
            <a:lvl3pPr marL="1143000" indent="-228600" algn="r" rtl="1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3pPr>
            <a:lvl4pPr marL="1600200" indent="-228600" algn="r" rtl="1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4pPr>
            <a:lvl5pPr marL="2057400" indent="-228600" algn="r" rtl="1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5pPr>
            <a:lvl6pPr marL="25146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6pPr>
            <a:lvl7pPr marL="29718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7pPr>
            <a:lvl8pPr marL="34290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8pPr>
            <a:lvl9pPr marL="38862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fld id="{F23784BA-0BF3-4240-82F7-13B3AB94ADA4}" type="slidenum">
              <a:rPr lang="ar-JO" altLang="en-US" sz="1400" smtClean="0">
                <a:solidFill>
                  <a:srgbClr val="FFFFFF"/>
                </a:solidFill>
                <a:latin typeface="Franklin Gothic Book" panose="020B0503020102020204" pitchFamily="34" charset="0"/>
                <a:cs typeface="Tahoma" panose="020B0604030504040204" pitchFamily="34" charset="0"/>
              </a:rPr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t>21</a:t>
            </a:fld>
            <a:endParaRPr lang="ar-JO" altLang="en-US" sz="1400">
              <a:solidFill>
                <a:srgbClr val="FFFFFF"/>
              </a:solidFill>
              <a:latin typeface="Franklin Gothic Book" panose="020B050302010202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>
            <a:extLst>
              <a:ext uri="{FF2B5EF4-FFF2-40B4-BE49-F238E27FC236}">
                <a16:creationId xmlns:a16="http://schemas.microsoft.com/office/drawing/2014/main" id="{02E31108-76A1-4EA7-9421-350257F9A6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algn="ctr" eaLnBrk="1" hangingPunct="1"/>
            <a:r>
              <a:rPr lang="en-US" altLang="en-US">
                <a:cs typeface="Tahoma" panose="020B0604030504040204" pitchFamily="34" charset="0"/>
              </a:rPr>
              <a:t>Mechanism of action</a:t>
            </a:r>
            <a:endParaRPr lang="ar-JO" altLang="en-US"/>
          </a:p>
        </p:txBody>
      </p:sp>
      <p:sp>
        <p:nvSpPr>
          <p:cNvPr id="28675" name="Content Placeholder 2">
            <a:extLst>
              <a:ext uri="{FF2B5EF4-FFF2-40B4-BE49-F238E27FC236}">
                <a16:creationId xmlns:a16="http://schemas.microsoft.com/office/drawing/2014/main" id="{008C0DCE-8B95-461D-8E65-72762E290E1F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l" rtl="0" eaLnBrk="1" hangingPunct="1"/>
            <a:r>
              <a:rPr lang="en-US" altLang="en-US">
                <a:cs typeface="Times New Roman" panose="02020603050405020304" pitchFamily="18" charset="0"/>
              </a:rPr>
              <a:t>The focus is on interactions of inhaled anesthetics with proteins comprising </a:t>
            </a:r>
            <a:r>
              <a:rPr lang="en-US" altLang="en-US" b="1">
                <a:cs typeface="Times New Roman" panose="02020603050405020304" pitchFamily="18" charset="0"/>
              </a:rPr>
              <a:t>ion channels</a:t>
            </a:r>
          </a:p>
          <a:p>
            <a:pPr algn="l" rtl="0" eaLnBrk="1" hangingPunct="1"/>
            <a:r>
              <a:rPr lang="en-US" altLang="en-US">
                <a:cs typeface="Times New Roman" panose="02020603050405020304" pitchFamily="18" charset="0"/>
              </a:rPr>
              <a:t>The general anesthetics </a:t>
            </a:r>
            <a:r>
              <a:rPr lang="en-US" altLang="en-US">
                <a:solidFill>
                  <a:srgbClr val="FF0000"/>
                </a:solidFill>
                <a:cs typeface="Times New Roman" panose="02020603050405020304" pitchFamily="18" charset="0"/>
              </a:rPr>
              <a:t>increase the sensitivity of the γ-aminobutyric acid </a:t>
            </a:r>
            <a:r>
              <a:rPr lang="en-US" altLang="en-US" b="1">
                <a:solidFill>
                  <a:srgbClr val="FF0000"/>
                </a:solidFill>
                <a:cs typeface="Times New Roman" panose="02020603050405020304" pitchFamily="18" charset="0"/>
              </a:rPr>
              <a:t>(GABA) receptors</a:t>
            </a:r>
            <a:r>
              <a:rPr lang="en-US" altLang="en-US">
                <a:solidFill>
                  <a:srgbClr val="FF0000"/>
                </a:solidFill>
                <a:cs typeface="Times New Roman" panose="02020603050405020304" pitchFamily="18" charset="0"/>
              </a:rPr>
              <a:t> to neurotransmitter, </a:t>
            </a:r>
            <a:r>
              <a:rPr lang="en-US" altLang="en-US" b="1">
                <a:solidFill>
                  <a:srgbClr val="FF0000"/>
                </a:solidFill>
                <a:cs typeface="Times New Roman" panose="02020603050405020304" pitchFamily="18" charset="0"/>
              </a:rPr>
              <a:t>GABA</a:t>
            </a:r>
          </a:p>
          <a:p>
            <a:pPr algn="l" rtl="0" eaLnBrk="1" hangingPunct="1"/>
            <a:r>
              <a:rPr lang="en-US" altLang="en-US">
                <a:cs typeface="Times New Roman" panose="02020603050405020304" pitchFamily="18" charset="0"/>
              </a:rPr>
              <a:t>This causes a </a:t>
            </a:r>
            <a:r>
              <a:rPr lang="en-US" altLang="en-US" b="1">
                <a:cs typeface="Times New Roman" panose="02020603050405020304" pitchFamily="18" charset="0"/>
              </a:rPr>
              <a:t>prolongation of inhibitory chloride ion current, reduce neuronal excitability </a:t>
            </a:r>
          </a:p>
          <a:p>
            <a:pPr algn="l" rtl="0" eaLnBrk="1" hangingPunct="1"/>
            <a:endParaRPr lang="ar-JO" altLang="en-US" b="1"/>
          </a:p>
        </p:txBody>
      </p:sp>
      <p:sp>
        <p:nvSpPr>
          <p:cNvPr id="28676" name="Slide Number Placeholder 3">
            <a:extLst>
              <a:ext uri="{FF2B5EF4-FFF2-40B4-BE49-F238E27FC236}">
                <a16:creationId xmlns:a16="http://schemas.microsoft.com/office/drawing/2014/main" id="{2008CE26-1F02-44CA-8F64-419713D6575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1pPr>
            <a:lvl2pPr marL="742950" indent="-285750" algn="r" rtl="1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2pPr>
            <a:lvl3pPr marL="1143000" indent="-228600" algn="r" rtl="1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3pPr>
            <a:lvl4pPr marL="1600200" indent="-228600" algn="r" rtl="1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4pPr>
            <a:lvl5pPr marL="2057400" indent="-228600" algn="r" rtl="1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5pPr>
            <a:lvl6pPr marL="25146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6pPr>
            <a:lvl7pPr marL="29718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7pPr>
            <a:lvl8pPr marL="34290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8pPr>
            <a:lvl9pPr marL="38862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fld id="{C3911DEF-191D-47B4-8B5A-EACC18DEE49E}" type="slidenum">
              <a:rPr lang="ar-JO" altLang="en-US" sz="1400" smtClean="0">
                <a:solidFill>
                  <a:srgbClr val="FFFFFF"/>
                </a:solidFill>
                <a:latin typeface="Franklin Gothic Book" panose="020B0503020102020204" pitchFamily="34" charset="0"/>
                <a:cs typeface="Tahoma" panose="020B0604030504040204" pitchFamily="34" charset="0"/>
              </a:rPr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t>22</a:t>
            </a:fld>
            <a:endParaRPr lang="ar-JO" altLang="en-US" sz="1400">
              <a:solidFill>
                <a:srgbClr val="FFFFFF"/>
              </a:solidFill>
              <a:latin typeface="Franklin Gothic Book" panose="020B050302010202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FD21D499-F184-4AC7-BE00-B7F0EC95FA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15888"/>
            <a:ext cx="7772400" cy="1143000"/>
          </a:xfrm>
        </p:spPr>
        <p:txBody>
          <a:bodyPr/>
          <a:lstStyle/>
          <a:p>
            <a:pPr algn="ctr" rtl="0"/>
            <a:r>
              <a:rPr lang="en-US" altLang="en-US">
                <a:cs typeface="Tahoma" panose="020B0604030504040204" pitchFamily="34" charset="0"/>
              </a:rPr>
              <a:t>Inhaled anesthetics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BE2FD658-8B8B-41E3-B712-A6161744D2B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r>
              <a:rPr lang="en-US" altLang="en-US" b="1">
                <a:cs typeface="Times New Roman" panose="02020603050405020304" pitchFamily="18" charset="0"/>
              </a:rPr>
              <a:t>Halothane</a:t>
            </a:r>
          </a:p>
          <a:p>
            <a:pPr algn="l" rtl="0"/>
            <a:r>
              <a:rPr lang="en-US" altLang="en-US" b="1">
                <a:cs typeface="Times New Roman" panose="02020603050405020304" pitchFamily="18" charset="0"/>
              </a:rPr>
              <a:t>Desflurane</a:t>
            </a:r>
          </a:p>
          <a:p>
            <a:pPr algn="l" rtl="0"/>
            <a:r>
              <a:rPr lang="en-US" altLang="en-US" b="1">
                <a:cs typeface="Times New Roman" panose="02020603050405020304" pitchFamily="18" charset="0"/>
              </a:rPr>
              <a:t>Enflurane</a:t>
            </a:r>
          </a:p>
          <a:p>
            <a:pPr algn="l" rtl="0"/>
            <a:r>
              <a:rPr lang="en-US" altLang="en-US" b="1">
                <a:cs typeface="Times New Roman" panose="02020603050405020304" pitchFamily="18" charset="0"/>
              </a:rPr>
              <a:t>Isoflurane</a:t>
            </a:r>
          </a:p>
          <a:p>
            <a:pPr algn="l" rtl="0"/>
            <a:r>
              <a:rPr lang="en-US" altLang="en-US" b="1">
                <a:cs typeface="Times New Roman" panose="02020603050405020304" pitchFamily="18" charset="0"/>
              </a:rPr>
              <a:t>Nitrous oxide</a:t>
            </a:r>
          </a:p>
          <a:p>
            <a:pPr algn="l" rtl="0"/>
            <a:r>
              <a:rPr lang="en-US" altLang="en-US" b="1">
                <a:cs typeface="Times New Roman" panose="02020603050405020304" pitchFamily="18" charset="0"/>
              </a:rPr>
              <a:t>Sevoflurane</a:t>
            </a:r>
          </a:p>
          <a:p>
            <a:pPr algn="l" rtl="0"/>
            <a:endParaRPr lang="en-US" altLang="en-US">
              <a:cs typeface="Times New Roman" panose="02020603050405020304" pitchFamily="18" charset="0"/>
            </a:endParaRPr>
          </a:p>
        </p:txBody>
      </p:sp>
      <p:sp>
        <p:nvSpPr>
          <p:cNvPr id="29700" name="Slide Number Placeholder 3">
            <a:extLst>
              <a:ext uri="{FF2B5EF4-FFF2-40B4-BE49-F238E27FC236}">
                <a16:creationId xmlns:a16="http://schemas.microsoft.com/office/drawing/2014/main" id="{2475409C-2CC7-4F53-8DA3-AFBBE1158A9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1pPr>
            <a:lvl2pPr marL="742950" indent="-285750" algn="r" rtl="1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2pPr>
            <a:lvl3pPr marL="1143000" indent="-228600" algn="r" rtl="1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3pPr>
            <a:lvl4pPr marL="1600200" indent="-228600" algn="r" rtl="1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4pPr>
            <a:lvl5pPr marL="2057400" indent="-228600" algn="r" rtl="1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5pPr>
            <a:lvl6pPr marL="25146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6pPr>
            <a:lvl7pPr marL="29718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7pPr>
            <a:lvl8pPr marL="34290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8pPr>
            <a:lvl9pPr marL="38862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fld id="{A169766D-18E8-483B-B3F3-567C5EED247F}" type="slidenum">
              <a:rPr lang="ar-JO" altLang="en-US" sz="1400" smtClean="0">
                <a:solidFill>
                  <a:srgbClr val="FFFFFF"/>
                </a:solidFill>
                <a:latin typeface="Franklin Gothic Book" panose="020B0503020102020204" pitchFamily="34" charset="0"/>
                <a:cs typeface="Tahoma" panose="020B0604030504040204" pitchFamily="34" charset="0"/>
              </a:rPr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t>23</a:t>
            </a:fld>
            <a:endParaRPr lang="ar-JO" altLang="en-US" sz="1400">
              <a:solidFill>
                <a:srgbClr val="FFFFFF"/>
              </a:solidFill>
              <a:latin typeface="Franklin Gothic Book" panose="020B050302010202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>
            <a:extLst>
              <a:ext uri="{FF2B5EF4-FFF2-40B4-BE49-F238E27FC236}">
                <a16:creationId xmlns:a16="http://schemas.microsoft.com/office/drawing/2014/main" id="{EF6A6527-C7DB-402D-8861-BEEA721C2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15888"/>
            <a:ext cx="7772400" cy="1143000"/>
          </a:xfrm>
        </p:spPr>
        <p:txBody>
          <a:bodyPr/>
          <a:lstStyle/>
          <a:p>
            <a:pPr algn="ctr" eaLnBrk="1" hangingPunct="1"/>
            <a:r>
              <a:rPr lang="en-US" altLang="en-US">
                <a:cs typeface="Tahoma" panose="020B0604030504040204" pitchFamily="34" charset="0"/>
              </a:rPr>
              <a:t>Halothane</a:t>
            </a:r>
            <a:endParaRPr lang="ar-JO" altLang="en-US"/>
          </a:p>
        </p:txBody>
      </p:sp>
      <p:sp>
        <p:nvSpPr>
          <p:cNvPr id="30723" name="Content Placeholder 2">
            <a:extLst>
              <a:ext uri="{FF2B5EF4-FFF2-40B4-BE49-F238E27FC236}">
                <a16:creationId xmlns:a16="http://schemas.microsoft.com/office/drawing/2014/main" id="{6324F739-17D6-4456-925C-BD08F98EF4FE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l" rtl="0" eaLnBrk="1" hangingPunct="1"/>
            <a:r>
              <a:rPr lang="en-US" altLang="en-US">
                <a:cs typeface="Times New Roman" panose="02020603050405020304" pitchFamily="18" charset="0"/>
              </a:rPr>
              <a:t>This agent is the </a:t>
            </a:r>
            <a:r>
              <a:rPr lang="en-US" altLang="en-US" b="1">
                <a:cs typeface="Times New Roman" panose="02020603050405020304" pitchFamily="18" charset="0"/>
              </a:rPr>
              <a:t>prototype</a:t>
            </a:r>
            <a:r>
              <a:rPr lang="en-US" altLang="en-US">
                <a:cs typeface="Times New Roman" panose="02020603050405020304" pitchFamily="18" charset="0"/>
              </a:rPr>
              <a:t> to which newer inhalation anesthetics have been compared. </a:t>
            </a:r>
          </a:p>
          <a:p>
            <a:pPr algn="l" rtl="0" eaLnBrk="1" hangingPunct="1"/>
            <a:r>
              <a:rPr lang="en-US" altLang="en-US">
                <a:cs typeface="Times New Roman" panose="02020603050405020304" pitchFamily="18" charset="0"/>
              </a:rPr>
              <a:t>When halothane was introduced, </a:t>
            </a:r>
            <a:r>
              <a:rPr lang="en-US" altLang="en-US">
                <a:solidFill>
                  <a:srgbClr val="FF0000"/>
                </a:solidFill>
                <a:cs typeface="Times New Roman" panose="02020603050405020304" pitchFamily="18" charset="0"/>
              </a:rPr>
              <a:t>its ability to induce anesthetic state rapidly</a:t>
            </a:r>
            <a:r>
              <a:rPr lang="en-US" altLang="en-US">
                <a:cs typeface="Times New Roman" panose="02020603050405020304" pitchFamily="18" charset="0"/>
              </a:rPr>
              <a:t> and to allow </a:t>
            </a:r>
            <a:r>
              <a:rPr lang="en-US" altLang="en-US">
                <a:solidFill>
                  <a:srgbClr val="FF0000"/>
                </a:solidFill>
                <a:cs typeface="Times New Roman" panose="02020603050405020304" pitchFamily="18" charset="0"/>
              </a:rPr>
              <a:t>quick recovery </a:t>
            </a:r>
            <a:r>
              <a:rPr lang="en-US" altLang="en-US">
                <a:cs typeface="Times New Roman" panose="02020603050405020304" pitchFamily="18" charset="0"/>
              </a:rPr>
              <a:t>made it an </a:t>
            </a:r>
            <a:r>
              <a:rPr lang="en-US" altLang="en-US" b="1">
                <a:solidFill>
                  <a:srgbClr val="0070C0"/>
                </a:solidFill>
                <a:cs typeface="Times New Roman" panose="02020603050405020304" pitchFamily="18" charset="0"/>
              </a:rPr>
              <a:t>anesthetic of choice.</a:t>
            </a:r>
          </a:p>
          <a:p>
            <a:pPr algn="l" rtl="0" eaLnBrk="1" hangingPunct="1"/>
            <a:r>
              <a:rPr lang="en-US" altLang="en-US">
                <a:cs typeface="Times New Roman" panose="02020603050405020304" pitchFamily="18" charset="0"/>
              </a:rPr>
              <a:t> However, </a:t>
            </a:r>
            <a:r>
              <a:rPr lang="en-US" altLang="en-US" b="1">
                <a:cs typeface="Times New Roman" panose="02020603050405020304" pitchFamily="18" charset="0"/>
              </a:rPr>
              <a:t>with the recognition of adverse effects and  availability of other anesthetics that cause fewer complications</a:t>
            </a:r>
            <a:r>
              <a:rPr lang="en-US" altLang="en-US">
                <a:cs typeface="Times New Roman" panose="02020603050405020304" pitchFamily="18" charset="0"/>
              </a:rPr>
              <a:t>, </a:t>
            </a:r>
            <a:r>
              <a:rPr lang="en-US" altLang="en-US" b="1">
                <a:solidFill>
                  <a:srgbClr val="FF0000"/>
                </a:solidFill>
                <a:cs typeface="Times New Roman" panose="02020603050405020304" pitchFamily="18" charset="0"/>
              </a:rPr>
              <a:t>halothane is being replaced in developed countries </a:t>
            </a:r>
            <a:endParaRPr lang="ar-JO" altLang="en-US" b="1">
              <a:solidFill>
                <a:srgbClr val="FF0000"/>
              </a:solidFill>
            </a:endParaRPr>
          </a:p>
        </p:txBody>
      </p:sp>
      <p:sp>
        <p:nvSpPr>
          <p:cNvPr id="30724" name="Slide Number Placeholder 3">
            <a:extLst>
              <a:ext uri="{FF2B5EF4-FFF2-40B4-BE49-F238E27FC236}">
                <a16:creationId xmlns:a16="http://schemas.microsoft.com/office/drawing/2014/main" id="{B5D77377-44CE-4E20-BBD3-3F02BC0C93E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1pPr>
            <a:lvl2pPr marL="742950" indent="-285750" algn="r" rtl="1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2pPr>
            <a:lvl3pPr marL="1143000" indent="-228600" algn="r" rtl="1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3pPr>
            <a:lvl4pPr marL="1600200" indent="-228600" algn="r" rtl="1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4pPr>
            <a:lvl5pPr marL="2057400" indent="-228600" algn="r" rtl="1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5pPr>
            <a:lvl6pPr marL="25146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6pPr>
            <a:lvl7pPr marL="29718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7pPr>
            <a:lvl8pPr marL="34290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8pPr>
            <a:lvl9pPr marL="38862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fld id="{1ED78DC6-0723-47C4-B9C8-C247F1FB8A11}" type="slidenum">
              <a:rPr lang="ar-JO" altLang="en-US" sz="1400" smtClean="0">
                <a:solidFill>
                  <a:srgbClr val="FFFFFF"/>
                </a:solidFill>
                <a:latin typeface="Franklin Gothic Book" panose="020B0503020102020204" pitchFamily="34" charset="0"/>
                <a:cs typeface="Tahoma" panose="020B0604030504040204" pitchFamily="34" charset="0"/>
              </a:rPr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t>24</a:t>
            </a:fld>
            <a:endParaRPr lang="ar-JO" altLang="en-US" sz="1400">
              <a:solidFill>
                <a:srgbClr val="FFFFFF"/>
              </a:solidFill>
              <a:latin typeface="Franklin Gothic Book" panose="020B050302010202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>
            <a:extLst>
              <a:ext uri="{FF2B5EF4-FFF2-40B4-BE49-F238E27FC236}">
                <a16:creationId xmlns:a16="http://schemas.microsoft.com/office/drawing/2014/main" id="{628D26AC-70D6-4E13-82DA-6E7DF9465F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7088" y="0"/>
            <a:ext cx="7772400" cy="1143000"/>
          </a:xfrm>
        </p:spPr>
        <p:txBody>
          <a:bodyPr/>
          <a:lstStyle/>
          <a:p>
            <a:pPr algn="ctr" eaLnBrk="1" hangingPunct="1"/>
            <a:r>
              <a:rPr lang="en-US" altLang="en-US">
                <a:cs typeface="Tahoma" panose="020B0604030504040204" pitchFamily="34" charset="0"/>
              </a:rPr>
              <a:t>Therapeutic uses</a:t>
            </a:r>
            <a:endParaRPr lang="ar-JO" altLang="en-US"/>
          </a:p>
        </p:txBody>
      </p:sp>
      <p:sp>
        <p:nvSpPr>
          <p:cNvPr id="31747" name="Content Placeholder 2">
            <a:extLst>
              <a:ext uri="{FF2B5EF4-FFF2-40B4-BE49-F238E27FC236}">
                <a16:creationId xmlns:a16="http://schemas.microsoft.com/office/drawing/2014/main" id="{617CC2D5-B914-4E5A-90CE-10127AC011ED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l" rtl="0" eaLnBrk="1" hangingPunct="1"/>
            <a:r>
              <a:rPr lang="en-US" altLang="en-US">
                <a:cs typeface="Times New Roman" panose="02020603050405020304" pitchFamily="18" charset="0"/>
              </a:rPr>
              <a:t>Whereas halothane is a </a:t>
            </a:r>
            <a:r>
              <a:rPr lang="en-US" altLang="en-US" b="1">
                <a:cs typeface="Times New Roman" panose="02020603050405020304" pitchFamily="18" charset="0"/>
              </a:rPr>
              <a:t>potent anesthetic</a:t>
            </a:r>
            <a:r>
              <a:rPr lang="en-US" altLang="en-US">
                <a:cs typeface="Times New Roman" panose="02020603050405020304" pitchFamily="18" charset="0"/>
              </a:rPr>
              <a:t>, it is a relatively </a:t>
            </a:r>
            <a:r>
              <a:rPr lang="en-US" altLang="en-US" b="1">
                <a:solidFill>
                  <a:srgbClr val="0070C0"/>
                </a:solidFill>
                <a:cs typeface="Times New Roman" panose="02020603050405020304" pitchFamily="18" charset="0"/>
              </a:rPr>
              <a:t>weak analgesic</a:t>
            </a:r>
            <a:r>
              <a:rPr lang="en-US" altLang="en-US">
                <a:solidFill>
                  <a:srgbClr val="0070C0"/>
                </a:solidFill>
                <a:cs typeface="Times New Roman" panose="02020603050405020304" pitchFamily="18" charset="0"/>
              </a:rPr>
              <a:t>. </a:t>
            </a:r>
          </a:p>
          <a:p>
            <a:pPr algn="l" rtl="0" eaLnBrk="1" hangingPunct="1"/>
            <a:r>
              <a:rPr lang="en-US" altLang="en-US">
                <a:cs typeface="Times New Roman" panose="02020603050405020304" pitchFamily="18" charset="0"/>
              </a:rPr>
              <a:t>Thus, halothane is usually coadministered with </a:t>
            </a:r>
            <a:r>
              <a:rPr lang="en-US" altLang="en-US" b="1">
                <a:cs typeface="Times New Roman" panose="02020603050405020304" pitchFamily="18" charset="0"/>
              </a:rPr>
              <a:t>nitrous oxide, opioids, or local anesthetics</a:t>
            </a:r>
          </a:p>
          <a:p>
            <a:pPr algn="l" rtl="0" eaLnBrk="1" hangingPunct="1"/>
            <a:r>
              <a:rPr lang="en-US" altLang="en-US">
                <a:cs typeface="Times New Roman" panose="02020603050405020304" pitchFamily="18" charset="0"/>
              </a:rPr>
              <a:t> Halothane </a:t>
            </a:r>
            <a:r>
              <a:rPr lang="en-US" altLang="en-US">
                <a:solidFill>
                  <a:srgbClr val="FF0000"/>
                </a:solidFill>
                <a:cs typeface="Times New Roman" panose="02020603050405020304" pitchFamily="18" charset="0"/>
              </a:rPr>
              <a:t>relaxes both skeletal and uterine muscle</a:t>
            </a:r>
            <a:r>
              <a:rPr lang="en-US" altLang="en-US">
                <a:cs typeface="Times New Roman" panose="02020603050405020304" pitchFamily="18" charset="0"/>
              </a:rPr>
              <a:t>, and it can be used in </a:t>
            </a:r>
            <a:r>
              <a:rPr lang="en-US" altLang="en-US" b="1">
                <a:cs typeface="Times New Roman" panose="02020603050405020304" pitchFamily="18" charset="0"/>
              </a:rPr>
              <a:t>obstetrics when uterine relaxation is indicated.</a:t>
            </a:r>
          </a:p>
          <a:p>
            <a:pPr algn="l" rtl="0" eaLnBrk="1" hangingPunct="1"/>
            <a:r>
              <a:rPr lang="en-US" altLang="en-US">
                <a:cs typeface="Times New Roman" panose="02020603050405020304" pitchFamily="18" charset="0"/>
              </a:rPr>
              <a:t> Halothane is </a:t>
            </a:r>
            <a:r>
              <a:rPr lang="en-US" altLang="en-US" b="1">
                <a:solidFill>
                  <a:srgbClr val="FF0000"/>
                </a:solidFill>
                <a:cs typeface="Times New Roman" panose="02020603050405020304" pitchFamily="18" charset="0"/>
              </a:rPr>
              <a:t>not hepatotoxic in pediatric patients</a:t>
            </a:r>
            <a:r>
              <a:rPr lang="en-US" altLang="en-US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>
                <a:cs typeface="Times New Roman" panose="02020603050405020304" pitchFamily="18" charset="0"/>
              </a:rPr>
              <a:t>(unlike its potential effect on adults), and combined with its </a:t>
            </a:r>
            <a:r>
              <a:rPr lang="en-US" altLang="en-US" b="1">
                <a:solidFill>
                  <a:srgbClr val="FF0000"/>
                </a:solidFill>
                <a:cs typeface="Times New Roman" panose="02020603050405020304" pitchFamily="18" charset="0"/>
              </a:rPr>
              <a:t>pleasant odor</a:t>
            </a:r>
            <a:r>
              <a:rPr lang="en-US" altLang="en-US">
                <a:cs typeface="Times New Roman" panose="02020603050405020304" pitchFamily="18" charset="0"/>
              </a:rPr>
              <a:t>, this makes it </a:t>
            </a:r>
            <a:r>
              <a:rPr lang="en-US" altLang="en-US" b="1">
                <a:cs typeface="Times New Roman" panose="02020603050405020304" pitchFamily="18" charset="0"/>
              </a:rPr>
              <a:t>suitable in children for </a:t>
            </a:r>
            <a:r>
              <a:rPr lang="en-US" altLang="en-US">
                <a:cs typeface="Times New Roman" panose="02020603050405020304" pitchFamily="18" charset="0"/>
              </a:rPr>
              <a:t>inhalation induction.</a:t>
            </a:r>
            <a:endParaRPr lang="ar-JO" altLang="en-US"/>
          </a:p>
        </p:txBody>
      </p:sp>
      <p:sp>
        <p:nvSpPr>
          <p:cNvPr id="31748" name="Slide Number Placeholder 3">
            <a:extLst>
              <a:ext uri="{FF2B5EF4-FFF2-40B4-BE49-F238E27FC236}">
                <a16:creationId xmlns:a16="http://schemas.microsoft.com/office/drawing/2014/main" id="{80F62F8A-CF17-4BDA-BE6D-E29A81860F1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1pPr>
            <a:lvl2pPr marL="742950" indent="-285750" algn="r" rtl="1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2pPr>
            <a:lvl3pPr marL="1143000" indent="-228600" algn="r" rtl="1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3pPr>
            <a:lvl4pPr marL="1600200" indent="-228600" algn="r" rtl="1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4pPr>
            <a:lvl5pPr marL="2057400" indent="-228600" algn="r" rtl="1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5pPr>
            <a:lvl6pPr marL="25146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6pPr>
            <a:lvl7pPr marL="29718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7pPr>
            <a:lvl8pPr marL="34290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8pPr>
            <a:lvl9pPr marL="38862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fld id="{D4CDCBED-331C-436A-8AFE-1B0DBF4DDF9C}" type="slidenum">
              <a:rPr lang="ar-JO" altLang="en-US" sz="1400" smtClean="0">
                <a:solidFill>
                  <a:srgbClr val="FFFFFF"/>
                </a:solidFill>
                <a:latin typeface="Franklin Gothic Book" panose="020B0503020102020204" pitchFamily="34" charset="0"/>
                <a:cs typeface="Tahoma" panose="020B0604030504040204" pitchFamily="34" charset="0"/>
              </a:rPr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t>25</a:t>
            </a:fld>
            <a:endParaRPr lang="ar-JO" altLang="en-US" sz="1400">
              <a:solidFill>
                <a:srgbClr val="FFFFFF"/>
              </a:solidFill>
              <a:latin typeface="Franklin Gothic Book" panose="020B050302010202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>
            <a:extLst>
              <a:ext uri="{FF2B5EF4-FFF2-40B4-BE49-F238E27FC236}">
                <a16:creationId xmlns:a16="http://schemas.microsoft.com/office/drawing/2014/main" id="{2260383A-39A5-4483-B070-930BECDEA5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9525"/>
            <a:ext cx="7772400" cy="1143000"/>
          </a:xfrm>
        </p:spPr>
        <p:txBody>
          <a:bodyPr/>
          <a:lstStyle/>
          <a:p>
            <a:pPr algn="ctr" eaLnBrk="1" hangingPunct="1"/>
            <a:r>
              <a:rPr lang="en-US" altLang="en-US">
                <a:cs typeface="Tahoma" panose="020B0604030504040204" pitchFamily="34" charset="0"/>
              </a:rPr>
              <a:t>Pharmacokinetics</a:t>
            </a:r>
            <a:endParaRPr lang="ar-JO" altLang="en-US"/>
          </a:p>
        </p:txBody>
      </p:sp>
      <p:sp>
        <p:nvSpPr>
          <p:cNvPr id="32771" name="Content Placeholder 2">
            <a:extLst>
              <a:ext uri="{FF2B5EF4-FFF2-40B4-BE49-F238E27FC236}">
                <a16:creationId xmlns:a16="http://schemas.microsoft.com/office/drawing/2014/main" id="{3841600A-75B7-456D-B46B-F5F39DEC2A23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l" rtl="0" eaLnBrk="1" hangingPunct="1"/>
            <a:r>
              <a:rPr lang="en-US" altLang="en-US">
                <a:cs typeface="Times New Roman" panose="02020603050405020304" pitchFamily="18" charset="0"/>
              </a:rPr>
              <a:t>Halothane is metabolized in body to </a:t>
            </a:r>
            <a:r>
              <a:rPr lang="en-US" altLang="en-US" b="1">
                <a:cs typeface="Times New Roman" panose="02020603050405020304" pitchFamily="18" charset="0"/>
              </a:rPr>
              <a:t>tissue-toxic hydrocarbons </a:t>
            </a:r>
            <a:r>
              <a:rPr lang="en-US" altLang="en-US" b="1">
                <a:solidFill>
                  <a:srgbClr val="0070C0"/>
                </a:solidFill>
                <a:cs typeface="Times New Roman" panose="02020603050405020304" pitchFamily="18" charset="0"/>
              </a:rPr>
              <a:t>(trifluoroethanol) and bromide ion</a:t>
            </a:r>
            <a:r>
              <a:rPr lang="en-US" altLang="en-US">
                <a:cs typeface="Times New Roman" panose="02020603050405020304" pitchFamily="18" charset="0"/>
              </a:rPr>
              <a:t>. </a:t>
            </a:r>
          </a:p>
          <a:p>
            <a:pPr algn="l" rtl="0" eaLnBrk="1" hangingPunct="1"/>
            <a:r>
              <a:rPr lang="en-US" altLang="en-US">
                <a:cs typeface="Times New Roman" panose="02020603050405020304" pitchFamily="18" charset="0"/>
              </a:rPr>
              <a:t>This reaction begins as a </a:t>
            </a:r>
            <a:r>
              <a:rPr lang="en-US" altLang="en-US" b="1">
                <a:cs typeface="Times New Roman" panose="02020603050405020304" pitchFamily="18" charset="0"/>
              </a:rPr>
              <a:t>fever, anorexia, nausea</a:t>
            </a:r>
            <a:r>
              <a:rPr lang="en-US" altLang="en-US">
                <a:cs typeface="Times New Roman" panose="02020603050405020304" pitchFamily="18" charset="0"/>
              </a:rPr>
              <a:t>, and </a:t>
            </a:r>
            <a:r>
              <a:rPr lang="en-US" altLang="en-US" b="1">
                <a:cs typeface="Times New Roman" panose="02020603050405020304" pitchFamily="18" charset="0"/>
              </a:rPr>
              <a:t>vomiting</a:t>
            </a:r>
            <a:r>
              <a:rPr lang="en-US" altLang="en-US">
                <a:cs typeface="Times New Roman" panose="02020603050405020304" pitchFamily="18" charset="0"/>
              </a:rPr>
              <a:t>, and patients may exhibit </a:t>
            </a:r>
            <a:r>
              <a:rPr lang="en-US" altLang="en-US" b="1">
                <a:solidFill>
                  <a:srgbClr val="FF0000"/>
                </a:solidFill>
                <a:cs typeface="Times New Roman" panose="02020603050405020304" pitchFamily="18" charset="0"/>
              </a:rPr>
              <a:t>signs of hepatitis</a:t>
            </a:r>
            <a:r>
              <a:rPr lang="en-US" altLang="en-US">
                <a:solidFill>
                  <a:srgbClr val="FF0000"/>
                </a:solidFill>
                <a:cs typeface="Times New Roman" panose="02020603050405020304" pitchFamily="18" charset="0"/>
              </a:rPr>
              <a:t>.  </a:t>
            </a:r>
            <a:endParaRPr lang="ar-JO" altLang="en-US"/>
          </a:p>
        </p:txBody>
      </p:sp>
      <p:sp>
        <p:nvSpPr>
          <p:cNvPr id="32772" name="Slide Number Placeholder 3">
            <a:extLst>
              <a:ext uri="{FF2B5EF4-FFF2-40B4-BE49-F238E27FC236}">
                <a16:creationId xmlns:a16="http://schemas.microsoft.com/office/drawing/2014/main" id="{C7E813E6-227E-4DBA-A626-FCEE6A2A170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1pPr>
            <a:lvl2pPr marL="742950" indent="-285750" algn="r" rtl="1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2pPr>
            <a:lvl3pPr marL="1143000" indent="-228600" algn="r" rtl="1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3pPr>
            <a:lvl4pPr marL="1600200" indent="-228600" algn="r" rtl="1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4pPr>
            <a:lvl5pPr marL="2057400" indent="-228600" algn="r" rtl="1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5pPr>
            <a:lvl6pPr marL="25146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6pPr>
            <a:lvl7pPr marL="29718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7pPr>
            <a:lvl8pPr marL="34290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8pPr>
            <a:lvl9pPr marL="38862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fld id="{50883E5F-D1B1-4090-ADE8-EA4A10BE9BB4}" type="slidenum">
              <a:rPr lang="ar-JO" altLang="en-US" sz="1400" smtClean="0">
                <a:solidFill>
                  <a:srgbClr val="FFFFFF"/>
                </a:solidFill>
                <a:latin typeface="Franklin Gothic Book" panose="020B0503020102020204" pitchFamily="34" charset="0"/>
                <a:cs typeface="Tahoma" panose="020B0604030504040204" pitchFamily="34" charset="0"/>
              </a:rPr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t>26</a:t>
            </a:fld>
            <a:endParaRPr lang="ar-JO" altLang="en-US" sz="1400">
              <a:solidFill>
                <a:srgbClr val="FFFFFF"/>
              </a:solidFill>
              <a:latin typeface="Franklin Gothic Book" panose="020B050302010202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>
            <a:extLst>
              <a:ext uri="{FF2B5EF4-FFF2-40B4-BE49-F238E27FC236}">
                <a16:creationId xmlns:a16="http://schemas.microsoft.com/office/drawing/2014/main" id="{590B65AB-AAC2-4E01-8976-09C2C64A52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0"/>
            <a:ext cx="7772400" cy="1143000"/>
          </a:xfrm>
        </p:spPr>
        <p:txBody>
          <a:bodyPr/>
          <a:lstStyle/>
          <a:p>
            <a:pPr algn="ctr" eaLnBrk="1" hangingPunct="1"/>
            <a:r>
              <a:rPr lang="en-US" altLang="en-US">
                <a:cs typeface="Tahoma" panose="020B0604030504040204" pitchFamily="34" charset="0"/>
              </a:rPr>
              <a:t>Adverse effects</a:t>
            </a:r>
            <a:endParaRPr lang="ar-JO" altLang="en-US"/>
          </a:p>
        </p:txBody>
      </p:sp>
      <p:sp>
        <p:nvSpPr>
          <p:cNvPr id="33795" name="Content Placeholder 2">
            <a:extLst>
              <a:ext uri="{FF2B5EF4-FFF2-40B4-BE49-F238E27FC236}">
                <a16:creationId xmlns:a16="http://schemas.microsoft.com/office/drawing/2014/main" id="{B1E2B453-55C0-43AE-8AF2-C4101D5AE029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l" rtl="0" eaLnBrk="1" hangingPunct="1"/>
            <a:r>
              <a:rPr lang="en-US" altLang="en-US" b="1">
                <a:cs typeface="Times New Roman" panose="02020603050405020304" pitchFamily="18" charset="0"/>
              </a:rPr>
              <a:t>Cardiac effects: </a:t>
            </a:r>
            <a:r>
              <a:rPr lang="en-US" altLang="en-US" b="1">
                <a:solidFill>
                  <a:srgbClr val="FF0000"/>
                </a:solidFill>
                <a:cs typeface="Times New Roman" panose="02020603050405020304" pitchFamily="18" charset="0"/>
              </a:rPr>
              <a:t>vagomimetic (</a:t>
            </a:r>
            <a:r>
              <a:rPr lang="en-US" altLang="en-US">
                <a:solidFill>
                  <a:srgbClr val="FF0000"/>
                </a:solidFill>
                <a:cs typeface="Times New Roman" panose="02020603050405020304" pitchFamily="18" charset="0"/>
              </a:rPr>
              <a:t>bradycardia), cardiac arrhythmias, hypotension</a:t>
            </a:r>
            <a:r>
              <a:rPr lang="en-US" altLang="en-US">
                <a:cs typeface="Times New Roman" panose="02020603050405020304" pitchFamily="18" charset="0"/>
              </a:rPr>
              <a:t>. Should it become necessary to counter excessive hypotension during halothane anesthesia, it is recommended that </a:t>
            </a:r>
            <a:r>
              <a:rPr lang="en-US" altLang="en-US" b="1">
                <a:cs typeface="Times New Roman" panose="02020603050405020304" pitchFamily="18" charset="0"/>
              </a:rPr>
              <a:t>vasoconstrictor</a:t>
            </a:r>
            <a:r>
              <a:rPr lang="en-US" altLang="en-US">
                <a:cs typeface="Times New Roman" panose="02020603050405020304" pitchFamily="18" charset="0"/>
              </a:rPr>
              <a:t>, such as </a:t>
            </a:r>
            <a:r>
              <a:rPr lang="en-US" altLang="en-US" b="1">
                <a:cs typeface="Times New Roman" panose="02020603050405020304" pitchFamily="18" charset="0"/>
              </a:rPr>
              <a:t>phenylephrine</a:t>
            </a:r>
            <a:r>
              <a:rPr lang="en-US" altLang="en-US">
                <a:cs typeface="Times New Roman" panose="02020603050405020304" pitchFamily="18" charset="0"/>
              </a:rPr>
              <a:t>, be given</a:t>
            </a:r>
          </a:p>
          <a:p>
            <a:pPr algn="l" rtl="0" eaLnBrk="1" hangingPunct="1"/>
            <a:r>
              <a:rPr lang="en-US" altLang="en-US" b="1">
                <a:cs typeface="Times New Roman" panose="02020603050405020304" pitchFamily="18" charset="0"/>
              </a:rPr>
              <a:t>Malignant hyperthermia: </a:t>
            </a:r>
            <a:r>
              <a:rPr lang="en-US" altLang="en-US">
                <a:cs typeface="Times New Roman" panose="02020603050405020304" pitchFamily="18" charset="0"/>
              </a:rPr>
              <a:t>In a very small percentage of patients, have potential to induce malignant hyperthermia (increase myoplasmaic calcium concentration) </a:t>
            </a:r>
            <a:endParaRPr lang="ar-JO" altLang="en-US"/>
          </a:p>
        </p:txBody>
      </p:sp>
      <p:sp>
        <p:nvSpPr>
          <p:cNvPr id="33796" name="Slide Number Placeholder 3">
            <a:extLst>
              <a:ext uri="{FF2B5EF4-FFF2-40B4-BE49-F238E27FC236}">
                <a16:creationId xmlns:a16="http://schemas.microsoft.com/office/drawing/2014/main" id="{9CA34B11-E1C7-4A84-8738-0D4DBA280F2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1pPr>
            <a:lvl2pPr marL="742950" indent="-285750" algn="r" rtl="1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2pPr>
            <a:lvl3pPr marL="1143000" indent="-228600" algn="r" rtl="1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3pPr>
            <a:lvl4pPr marL="1600200" indent="-228600" algn="r" rtl="1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4pPr>
            <a:lvl5pPr marL="2057400" indent="-228600" algn="r" rtl="1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5pPr>
            <a:lvl6pPr marL="25146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6pPr>
            <a:lvl7pPr marL="29718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7pPr>
            <a:lvl8pPr marL="34290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8pPr>
            <a:lvl9pPr marL="38862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fld id="{BA3784FF-6CE6-40F1-8C88-95F06C95E8A5}" type="slidenum">
              <a:rPr lang="ar-JO" altLang="en-US" sz="1400" smtClean="0">
                <a:solidFill>
                  <a:srgbClr val="FFFFFF"/>
                </a:solidFill>
                <a:latin typeface="Franklin Gothic Book" panose="020B0503020102020204" pitchFamily="34" charset="0"/>
                <a:cs typeface="Tahoma" panose="020B0604030504040204" pitchFamily="34" charset="0"/>
              </a:rPr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t>27</a:t>
            </a:fld>
            <a:endParaRPr lang="ar-JO" altLang="en-US" sz="1400">
              <a:solidFill>
                <a:srgbClr val="FFFFFF"/>
              </a:solidFill>
              <a:latin typeface="Franklin Gothic Book" panose="020B050302010202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>
            <a:extLst>
              <a:ext uri="{FF2B5EF4-FFF2-40B4-BE49-F238E27FC236}">
                <a16:creationId xmlns:a16="http://schemas.microsoft.com/office/drawing/2014/main" id="{89E41046-0EDD-414D-A899-646F32A4A8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ar-SA" altLang="en-US"/>
          </a:p>
        </p:txBody>
      </p:sp>
      <p:sp>
        <p:nvSpPr>
          <p:cNvPr id="34819" name="Content Placeholder 2">
            <a:extLst>
              <a:ext uri="{FF2B5EF4-FFF2-40B4-BE49-F238E27FC236}">
                <a16:creationId xmlns:a16="http://schemas.microsoft.com/office/drawing/2014/main" id="{AA34B04A-8930-4AFE-8ADF-E7B010FB2743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l" rtl="0" eaLnBrk="1" hangingPunct="1"/>
            <a:endParaRPr lang="en-US" altLang="en-US">
              <a:cs typeface="Times New Roman" panose="02020603050405020304" pitchFamily="18" charset="0"/>
            </a:endParaRPr>
          </a:p>
          <a:p>
            <a:pPr algn="l" rtl="0" eaLnBrk="1" hangingPunct="1"/>
            <a:r>
              <a:rPr lang="en-US" altLang="en-US">
                <a:cs typeface="Times New Roman" panose="02020603050405020304" pitchFamily="18" charset="0"/>
              </a:rPr>
              <a:t>Should a patient exhibit the characteristic symptoms of malignant hyperthermia, </a:t>
            </a:r>
            <a:r>
              <a:rPr lang="en-US" altLang="en-US" b="1">
                <a:solidFill>
                  <a:srgbClr val="0070C0"/>
                </a:solidFill>
                <a:cs typeface="Times New Roman" panose="02020603050405020304" pitchFamily="18" charset="0"/>
              </a:rPr>
              <a:t>dantrolene</a:t>
            </a:r>
            <a:r>
              <a:rPr lang="en-US" altLang="en-US">
                <a:cs typeface="Times New Roman" panose="02020603050405020304" pitchFamily="18" charset="0"/>
              </a:rPr>
              <a:t> is given </a:t>
            </a:r>
          </a:p>
          <a:p>
            <a:pPr algn="l" rtl="0" eaLnBrk="1" hangingPunct="1"/>
            <a:r>
              <a:rPr lang="en-US" altLang="en-US">
                <a:cs typeface="Times New Roman" panose="02020603050405020304" pitchFamily="18" charset="0"/>
              </a:rPr>
              <a:t>Therefore, halothane has been replaced by new agents as </a:t>
            </a:r>
            <a:r>
              <a:rPr lang="en-US" altLang="en-US" b="1">
                <a:solidFill>
                  <a:srgbClr val="FF0000"/>
                </a:solidFill>
                <a:cs typeface="Times New Roman" panose="02020603050405020304" pitchFamily="18" charset="0"/>
              </a:rPr>
              <a:t>sevoflurane &amp; isoflurane</a:t>
            </a:r>
            <a:endParaRPr lang="ar-JO" altLang="en-US" b="1">
              <a:solidFill>
                <a:srgbClr val="FF0000"/>
              </a:solidFill>
            </a:endParaRPr>
          </a:p>
        </p:txBody>
      </p:sp>
      <p:sp>
        <p:nvSpPr>
          <p:cNvPr id="34820" name="Slide Number Placeholder 3">
            <a:extLst>
              <a:ext uri="{FF2B5EF4-FFF2-40B4-BE49-F238E27FC236}">
                <a16:creationId xmlns:a16="http://schemas.microsoft.com/office/drawing/2014/main" id="{13634D1D-F09E-472D-AC10-3D562F8F7FC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1pPr>
            <a:lvl2pPr marL="742950" indent="-285750" algn="r" rtl="1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2pPr>
            <a:lvl3pPr marL="1143000" indent="-228600" algn="r" rtl="1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3pPr>
            <a:lvl4pPr marL="1600200" indent="-228600" algn="r" rtl="1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4pPr>
            <a:lvl5pPr marL="2057400" indent="-228600" algn="r" rtl="1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5pPr>
            <a:lvl6pPr marL="25146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6pPr>
            <a:lvl7pPr marL="29718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7pPr>
            <a:lvl8pPr marL="34290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8pPr>
            <a:lvl9pPr marL="38862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fld id="{6473CF9C-C8D1-4F7F-8CD8-5F0D662C1A46}" type="slidenum">
              <a:rPr lang="ar-JO" altLang="en-US" sz="1400" smtClean="0">
                <a:solidFill>
                  <a:srgbClr val="FFFFFF"/>
                </a:solidFill>
                <a:latin typeface="Franklin Gothic Book" panose="020B0503020102020204" pitchFamily="34" charset="0"/>
                <a:cs typeface="Tahoma" panose="020B0604030504040204" pitchFamily="34" charset="0"/>
              </a:rPr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t>28</a:t>
            </a:fld>
            <a:endParaRPr lang="ar-JO" altLang="en-US" sz="1400">
              <a:solidFill>
                <a:srgbClr val="FFFFFF"/>
              </a:solidFill>
              <a:latin typeface="Franklin Gothic Book" panose="020B050302010202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01E82831-E956-4B64-9BBB-A4D00C4EA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2813" y="49213"/>
            <a:ext cx="7772400" cy="1143000"/>
          </a:xfrm>
        </p:spPr>
        <p:txBody>
          <a:bodyPr/>
          <a:lstStyle/>
          <a:p>
            <a:pPr algn="ctr"/>
            <a:r>
              <a:rPr lang="en-US" altLang="en-US">
                <a:cs typeface="Tahoma" panose="020B0604030504040204" pitchFamily="34" charset="0"/>
              </a:rPr>
              <a:t>Enflurane</a:t>
            </a: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3E4B4D69-E690-4FB9-9E00-0FFFC6E17F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978775" cy="4789488"/>
          </a:xfrm>
        </p:spPr>
        <p:txBody>
          <a:bodyPr/>
          <a:lstStyle/>
          <a:p>
            <a:pPr algn="l" rtl="0"/>
            <a:r>
              <a:rPr lang="en-US" altLang="en-US">
                <a:cs typeface="Times New Roman" panose="02020603050405020304" pitchFamily="18" charset="0"/>
              </a:rPr>
              <a:t>less potent than halothane, but it </a:t>
            </a:r>
            <a:r>
              <a:rPr lang="en-US" altLang="en-US">
                <a:solidFill>
                  <a:srgbClr val="FF0000"/>
                </a:solidFill>
                <a:cs typeface="Times New Roman" panose="02020603050405020304" pitchFamily="18" charset="0"/>
              </a:rPr>
              <a:t>produces rapid induction and recovery. </a:t>
            </a:r>
          </a:p>
          <a:p>
            <a:pPr algn="l" rtl="0"/>
            <a:r>
              <a:rPr lang="en-US" altLang="en-US">
                <a:cs typeface="Times New Roman" panose="02020603050405020304" pitchFamily="18" charset="0"/>
              </a:rPr>
              <a:t>is </a:t>
            </a:r>
            <a:r>
              <a:rPr lang="en-US" altLang="en-US" b="1">
                <a:cs typeface="Times New Roman" panose="02020603050405020304" pitchFamily="18" charset="0"/>
              </a:rPr>
              <a:t>contraindicated in patients </a:t>
            </a:r>
            <a:r>
              <a:rPr lang="en-US" altLang="en-US">
                <a:cs typeface="Times New Roman" panose="02020603050405020304" pitchFamily="18" charset="0"/>
              </a:rPr>
              <a:t>with </a:t>
            </a:r>
            <a:r>
              <a:rPr lang="en-US" altLang="en-US" b="1">
                <a:cs typeface="Times New Roman" panose="02020603050405020304" pitchFamily="18" charset="0"/>
              </a:rPr>
              <a:t>kidney failure</a:t>
            </a:r>
            <a:r>
              <a:rPr lang="en-US" altLang="en-US">
                <a:cs typeface="Times New Roman" panose="02020603050405020304" pitchFamily="18" charset="0"/>
              </a:rPr>
              <a:t>.</a:t>
            </a:r>
          </a:p>
          <a:p>
            <a:pPr algn="l" rtl="0"/>
            <a:r>
              <a:rPr lang="en-US" altLang="en-US">
                <a:cs typeface="Times New Roman" panose="02020603050405020304" pitchFamily="18" charset="0"/>
              </a:rPr>
              <a:t>A disadvantage of enflurane is that it causes </a:t>
            </a:r>
            <a:r>
              <a:rPr lang="en-US" altLang="en-US" b="1">
                <a:cs typeface="Times New Roman" panose="02020603050405020304" pitchFamily="18" charset="0"/>
              </a:rPr>
              <a:t>CNS excitation</a:t>
            </a:r>
            <a:r>
              <a:rPr lang="en-US" altLang="en-US">
                <a:cs typeface="Times New Roman" panose="02020603050405020304" pitchFamily="18" charset="0"/>
              </a:rPr>
              <a:t>, it is </a:t>
            </a:r>
            <a:r>
              <a:rPr lang="en-US" altLang="en-US">
                <a:solidFill>
                  <a:srgbClr val="FF0000"/>
                </a:solidFill>
                <a:cs typeface="Times New Roman" panose="02020603050405020304" pitchFamily="18" charset="0"/>
              </a:rPr>
              <a:t>not used in patients with seizure disorders.</a:t>
            </a:r>
          </a:p>
          <a:p>
            <a:pPr algn="l" rtl="0"/>
            <a:r>
              <a:rPr lang="en-US" altLang="en-US">
                <a:cs typeface="Times New Roman" panose="02020603050405020304" pitchFamily="18" charset="0"/>
              </a:rPr>
              <a:t>It produces </a:t>
            </a:r>
            <a:r>
              <a:rPr lang="en-US" altLang="en-US" b="1">
                <a:cs typeface="Times New Roman" panose="02020603050405020304" pitchFamily="18" charset="0"/>
              </a:rPr>
              <a:t>less arrhythmia &amp; less hepatotoxicity</a:t>
            </a:r>
            <a:r>
              <a:rPr lang="en-US" altLang="en-US">
                <a:cs typeface="Times New Roman" panose="02020603050405020304" pitchFamily="18" charset="0"/>
              </a:rPr>
              <a:t> than halothane</a:t>
            </a:r>
          </a:p>
          <a:p>
            <a:pPr algn="l" rtl="0"/>
            <a:endParaRPr lang="en-US" altLang="en-US">
              <a:cs typeface="Times New Roman" panose="02020603050405020304" pitchFamily="18" charset="0"/>
            </a:endParaRPr>
          </a:p>
        </p:txBody>
      </p:sp>
      <p:sp>
        <p:nvSpPr>
          <p:cNvPr id="35844" name="Slide Number Placeholder 3">
            <a:extLst>
              <a:ext uri="{FF2B5EF4-FFF2-40B4-BE49-F238E27FC236}">
                <a16:creationId xmlns:a16="http://schemas.microsoft.com/office/drawing/2014/main" id="{C832D6C6-60D0-4F61-9309-FB74B0D38E6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1pPr>
            <a:lvl2pPr marL="742950" indent="-285750" algn="r" rtl="1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2pPr>
            <a:lvl3pPr marL="1143000" indent="-228600" algn="r" rtl="1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3pPr>
            <a:lvl4pPr marL="1600200" indent="-228600" algn="r" rtl="1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4pPr>
            <a:lvl5pPr marL="2057400" indent="-228600" algn="r" rtl="1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5pPr>
            <a:lvl6pPr marL="25146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6pPr>
            <a:lvl7pPr marL="29718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7pPr>
            <a:lvl8pPr marL="34290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8pPr>
            <a:lvl9pPr marL="38862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fld id="{A032D5E0-6346-4DDC-B6DE-D1515E10C969}" type="slidenum">
              <a:rPr lang="ar-JO" altLang="en-US" sz="1400" smtClean="0">
                <a:solidFill>
                  <a:srgbClr val="FFFFFF"/>
                </a:solidFill>
                <a:latin typeface="Franklin Gothic Book" panose="020B0503020102020204" pitchFamily="34" charset="0"/>
                <a:cs typeface="Tahoma" panose="020B0604030504040204" pitchFamily="34" charset="0"/>
              </a:rPr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t>29</a:t>
            </a:fld>
            <a:endParaRPr lang="ar-JO" altLang="en-US" sz="1400">
              <a:solidFill>
                <a:srgbClr val="FFFFFF"/>
              </a:solidFill>
              <a:latin typeface="Franklin Gothic Book" panose="020B050302010202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909A84E5-E53E-4F92-A430-F4DCA779A0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ar-SA" altLang="en-US"/>
          </a:p>
        </p:txBody>
      </p:sp>
      <p:sp>
        <p:nvSpPr>
          <p:cNvPr id="9219" name="Content Placeholder 2">
            <a:extLst>
              <a:ext uri="{FF2B5EF4-FFF2-40B4-BE49-F238E27FC236}">
                <a16:creationId xmlns:a16="http://schemas.microsoft.com/office/drawing/2014/main" id="{30A6E943-758B-42CE-91F6-044EE9BA3929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l" rtl="0" eaLnBrk="1" hangingPunct="1"/>
            <a:r>
              <a:rPr lang="en-US" altLang="en-US" b="1">
                <a:cs typeface="Times New Roman" panose="02020603050405020304" pitchFamily="18" charset="0"/>
              </a:rPr>
              <a:t>General anesthetics </a:t>
            </a:r>
            <a:r>
              <a:rPr lang="en-US" altLang="en-US">
                <a:cs typeface="Times New Roman" panose="02020603050405020304" pitchFamily="18" charset="0"/>
              </a:rPr>
              <a:t>are classified into two groups according to their route of administration:</a:t>
            </a:r>
          </a:p>
          <a:p>
            <a:pPr lvl="1" algn="l" rtl="0" eaLnBrk="1" hangingPunct="1"/>
            <a:r>
              <a:rPr lang="en-US" altLang="en-US" sz="2800" b="1">
                <a:solidFill>
                  <a:srgbClr val="0070C0"/>
                </a:solidFill>
                <a:cs typeface="Times New Roman" panose="02020603050405020304" pitchFamily="18" charset="0"/>
              </a:rPr>
              <a:t>Inhaled anesthetics</a:t>
            </a:r>
          </a:p>
          <a:p>
            <a:pPr lvl="1" algn="l" rtl="0" eaLnBrk="1" hangingPunct="1"/>
            <a:r>
              <a:rPr lang="en-US" altLang="en-US" sz="2800" b="1">
                <a:solidFill>
                  <a:srgbClr val="0070C0"/>
                </a:solidFill>
                <a:cs typeface="Times New Roman" panose="02020603050405020304" pitchFamily="18" charset="0"/>
              </a:rPr>
              <a:t> Intravenous anesthetics</a:t>
            </a:r>
            <a:endParaRPr lang="ar-JO" altLang="en-US" sz="2800" b="1">
              <a:solidFill>
                <a:srgbClr val="0070C0"/>
              </a:solidFill>
            </a:endParaRPr>
          </a:p>
        </p:txBody>
      </p:sp>
      <p:sp>
        <p:nvSpPr>
          <p:cNvPr id="9220" name="Slide Number Placeholder 3">
            <a:extLst>
              <a:ext uri="{FF2B5EF4-FFF2-40B4-BE49-F238E27FC236}">
                <a16:creationId xmlns:a16="http://schemas.microsoft.com/office/drawing/2014/main" id="{CE408E2F-BE4F-4E01-A4F8-8EB31A1A214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1pPr>
            <a:lvl2pPr marL="742950" indent="-285750" algn="r" rtl="1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2pPr>
            <a:lvl3pPr marL="1143000" indent="-228600" algn="r" rtl="1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3pPr>
            <a:lvl4pPr marL="1600200" indent="-228600" algn="r" rtl="1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4pPr>
            <a:lvl5pPr marL="2057400" indent="-228600" algn="r" rtl="1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5pPr>
            <a:lvl6pPr marL="25146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6pPr>
            <a:lvl7pPr marL="29718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7pPr>
            <a:lvl8pPr marL="34290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8pPr>
            <a:lvl9pPr marL="38862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fld id="{D627D319-62AC-4389-983E-38C485A55B1E}" type="slidenum">
              <a:rPr lang="ar-JO" altLang="en-US" sz="1400" smtClean="0">
                <a:solidFill>
                  <a:srgbClr val="FFFFFF"/>
                </a:solidFill>
                <a:latin typeface="Franklin Gothic Book" panose="020B0503020102020204" pitchFamily="34" charset="0"/>
                <a:cs typeface="Tahoma" panose="020B0604030504040204" pitchFamily="34" charset="0"/>
              </a:rPr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ar-JO" altLang="en-US" sz="1400">
              <a:solidFill>
                <a:srgbClr val="FFFFFF"/>
              </a:solidFill>
              <a:latin typeface="Franklin Gothic Book" panose="020B050302010202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BF6266EB-7D0E-4E0A-B41E-157F6CFF94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650" y="0"/>
            <a:ext cx="7772400" cy="1143000"/>
          </a:xfrm>
        </p:spPr>
        <p:txBody>
          <a:bodyPr/>
          <a:lstStyle/>
          <a:p>
            <a:pPr algn="ctr"/>
            <a:r>
              <a:rPr lang="en-US" altLang="en-US">
                <a:cs typeface="Tahoma" panose="020B0604030504040204" pitchFamily="34" charset="0"/>
              </a:rPr>
              <a:t>Isoflurane</a:t>
            </a:r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43845C1B-FD3F-409A-9E2A-6DEC4304D4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978775" cy="4572000"/>
          </a:xfrm>
        </p:spPr>
        <p:txBody>
          <a:bodyPr/>
          <a:lstStyle/>
          <a:p>
            <a:pPr algn="l" rtl="0"/>
            <a:r>
              <a:rPr lang="en-US" altLang="en-US" b="1">
                <a:cs typeface="Times New Roman" panose="02020603050405020304" pitchFamily="18" charset="0"/>
              </a:rPr>
              <a:t>It is widely used</a:t>
            </a:r>
            <a:r>
              <a:rPr lang="en-US" altLang="en-US">
                <a:cs typeface="Times New Roman" panose="02020603050405020304" pitchFamily="18" charset="0"/>
              </a:rPr>
              <a:t>; </a:t>
            </a:r>
            <a:r>
              <a:rPr lang="en-US" altLang="en-US">
                <a:solidFill>
                  <a:srgbClr val="FF0000"/>
                </a:solidFill>
                <a:cs typeface="Times New Roman" panose="02020603050405020304" pitchFamily="18" charset="0"/>
              </a:rPr>
              <a:t>is not tissue toxic. </a:t>
            </a:r>
          </a:p>
          <a:p>
            <a:pPr algn="l" rtl="0"/>
            <a:r>
              <a:rPr lang="en-US" altLang="en-US">
                <a:cs typeface="Times New Roman" panose="02020603050405020304" pitchFamily="18" charset="0"/>
              </a:rPr>
              <a:t>Unlike the other halogenated anesthetic gases, </a:t>
            </a:r>
            <a:r>
              <a:rPr lang="en-US" altLang="en-US">
                <a:solidFill>
                  <a:srgbClr val="FF0000"/>
                </a:solidFill>
                <a:cs typeface="Times New Roman" panose="02020603050405020304" pitchFamily="18" charset="0"/>
              </a:rPr>
              <a:t>isoflurane does not induce cardiac arrhythmias </a:t>
            </a:r>
            <a:r>
              <a:rPr lang="en-US" altLang="en-US">
                <a:cs typeface="Times New Roman" panose="02020603050405020304" pitchFamily="18" charset="0"/>
              </a:rPr>
              <a:t>and does not sensitize heart to the action of catecholamines. </a:t>
            </a:r>
          </a:p>
          <a:p>
            <a:pPr algn="l" rtl="0"/>
            <a:r>
              <a:rPr lang="en-US" altLang="en-US">
                <a:cs typeface="Times New Roman" panose="02020603050405020304" pitchFamily="18" charset="0"/>
              </a:rPr>
              <a:t>it produces </a:t>
            </a:r>
            <a:r>
              <a:rPr lang="en-US" altLang="en-US">
                <a:solidFill>
                  <a:srgbClr val="FF0000"/>
                </a:solidFill>
                <a:cs typeface="Times New Roman" panose="02020603050405020304" pitchFamily="18" charset="0"/>
              </a:rPr>
              <a:t>hypotension </a:t>
            </a:r>
            <a:r>
              <a:rPr lang="en-US" altLang="en-US">
                <a:cs typeface="Times New Roman" panose="02020603050405020304" pitchFamily="18" charset="0"/>
              </a:rPr>
              <a:t>due to </a:t>
            </a:r>
            <a:r>
              <a:rPr lang="en-US" altLang="en-US" b="1">
                <a:solidFill>
                  <a:srgbClr val="0070C0"/>
                </a:solidFill>
                <a:cs typeface="Times New Roman" panose="02020603050405020304" pitchFamily="18" charset="0"/>
              </a:rPr>
              <a:t>peripheral vasodilation</a:t>
            </a:r>
            <a:r>
              <a:rPr lang="en-US" altLang="en-US">
                <a:cs typeface="Times New Roman" panose="02020603050405020304" pitchFamily="18" charset="0"/>
              </a:rPr>
              <a:t>. It also </a:t>
            </a:r>
            <a:r>
              <a:rPr lang="en-US" altLang="en-US">
                <a:solidFill>
                  <a:srgbClr val="FF0000"/>
                </a:solidFill>
                <a:cs typeface="Times New Roman" panose="02020603050405020304" pitchFamily="18" charset="0"/>
              </a:rPr>
              <a:t>dilates the coronary arteries</a:t>
            </a:r>
            <a:r>
              <a:rPr lang="en-US" altLang="en-US">
                <a:cs typeface="Times New Roman" panose="02020603050405020304" pitchFamily="18" charset="0"/>
              </a:rPr>
              <a:t>, increasing coronary blood flow. This property may make it benefecial in patients with </a:t>
            </a:r>
            <a:r>
              <a:rPr lang="en-US" altLang="en-US" b="1">
                <a:cs typeface="Times New Roman" panose="02020603050405020304" pitchFamily="18" charset="0"/>
              </a:rPr>
              <a:t>ischemic heart disease. </a:t>
            </a:r>
          </a:p>
          <a:p>
            <a:pPr algn="l" rtl="0">
              <a:buFont typeface="Wingdings 2" panose="05020102010507070707" pitchFamily="18" charset="2"/>
              <a:buNone/>
            </a:pPr>
            <a:endParaRPr lang="en-US" altLang="en-US">
              <a:cs typeface="Times New Roman" panose="02020603050405020304" pitchFamily="18" charset="0"/>
            </a:endParaRPr>
          </a:p>
        </p:txBody>
      </p:sp>
      <p:sp>
        <p:nvSpPr>
          <p:cNvPr id="36868" name="Slide Number Placeholder 3">
            <a:extLst>
              <a:ext uri="{FF2B5EF4-FFF2-40B4-BE49-F238E27FC236}">
                <a16:creationId xmlns:a16="http://schemas.microsoft.com/office/drawing/2014/main" id="{93EF59F5-D98F-4A35-93FB-2805BA2681D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1pPr>
            <a:lvl2pPr marL="742950" indent="-285750" algn="r" rtl="1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2pPr>
            <a:lvl3pPr marL="1143000" indent="-228600" algn="r" rtl="1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3pPr>
            <a:lvl4pPr marL="1600200" indent="-228600" algn="r" rtl="1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4pPr>
            <a:lvl5pPr marL="2057400" indent="-228600" algn="r" rtl="1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5pPr>
            <a:lvl6pPr marL="25146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6pPr>
            <a:lvl7pPr marL="29718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7pPr>
            <a:lvl8pPr marL="34290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8pPr>
            <a:lvl9pPr marL="38862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fld id="{D3A4B238-CAB3-4C83-8651-503AB13F5B67}" type="slidenum">
              <a:rPr lang="ar-JO" altLang="en-US" sz="1400" smtClean="0">
                <a:solidFill>
                  <a:srgbClr val="FFFFFF"/>
                </a:solidFill>
                <a:latin typeface="Franklin Gothic Book" panose="020B0503020102020204" pitchFamily="34" charset="0"/>
                <a:cs typeface="Tahoma" panose="020B0604030504040204" pitchFamily="34" charset="0"/>
              </a:rPr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t>30</a:t>
            </a:fld>
            <a:endParaRPr lang="ar-JO" altLang="en-US" sz="1400">
              <a:solidFill>
                <a:srgbClr val="FFFFFF"/>
              </a:solidFill>
              <a:latin typeface="Franklin Gothic Book" panose="020B050302010202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BB9F0EFE-ED0C-4217-979D-114CB87887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1550" y="115888"/>
            <a:ext cx="7772400" cy="1143000"/>
          </a:xfrm>
        </p:spPr>
        <p:txBody>
          <a:bodyPr/>
          <a:lstStyle/>
          <a:p>
            <a:pPr algn="ctr"/>
            <a:r>
              <a:rPr lang="en-US" altLang="en-US">
                <a:cs typeface="Tahoma" panose="020B0604030504040204" pitchFamily="34" charset="0"/>
              </a:rPr>
              <a:t>Desflurane</a:t>
            </a:r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298EDB0A-A238-450F-A0B3-E5DF91C7CC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71550" y="1484313"/>
            <a:ext cx="7772400" cy="4572000"/>
          </a:xfrm>
        </p:spPr>
        <p:txBody>
          <a:bodyPr/>
          <a:lstStyle/>
          <a:p>
            <a:pPr algn="l" rtl="0"/>
            <a:r>
              <a:rPr lang="en-US" altLang="en-US">
                <a:cs typeface="Times New Roman" panose="02020603050405020304" pitchFamily="18" charset="0"/>
              </a:rPr>
              <a:t>The rapidity with which desflurane causes anesthesia and emergence has made it a popular anesthetic for </a:t>
            </a:r>
            <a:r>
              <a:rPr lang="en-US" altLang="en-US" b="1">
                <a:solidFill>
                  <a:srgbClr val="FF0000"/>
                </a:solidFill>
                <a:cs typeface="Times New Roman" panose="02020603050405020304" pitchFamily="18" charset="0"/>
              </a:rPr>
              <a:t>outpatient surgery. </a:t>
            </a:r>
          </a:p>
          <a:p>
            <a:pPr algn="l" rtl="0"/>
            <a:r>
              <a:rPr lang="en-US" altLang="en-US">
                <a:cs typeface="Times New Roman" panose="02020603050405020304" pitchFamily="18" charset="0"/>
              </a:rPr>
              <a:t>Because it is </a:t>
            </a:r>
            <a:r>
              <a:rPr lang="en-US" altLang="en-US" b="1">
                <a:solidFill>
                  <a:srgbClr val="0070C0"/>
                </a:solidFill>
                <a:cs typeface="Times New Roman" panose="02020603050405020304" pitchFamily="18" charset="0"/>
              </a:rPr>
              <a:t>irritating to the airway</a:t>
            </a:r>
            <a:r>
              <a:rPr lang="en-US" altLang="en-US">
                <a:solidFill>
                  <a:srgbClr val="0070C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>
                <a:cs typeface="Times New Roman" panose="02020603050405020304" pitchFamily="18" charset="0"/>
              </a:rPr>
              <a:t>and can cause </a:t>
            </a:r>
            <a:r>
              <a:rPr lang="en-US" altLang="en-US" b="1">
                <a:cs typeface="Times New Roman" panose="02020603050405020304" pitchFamily="18" charset="0"/>
              </a:rPr>
              <a:t>laryngospasm, coughing, and excessive secretions</a:t>
            </a:r>
            <a:r>
              <a:rPr lang="en-US" altLang="en-US"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7892" name="Slide Number Placeholder 3">
            <a:extLst>
              <a:ext uri="{FF2B5EF4-FFF2-40B4-BE49-F238E27FC236}">
                <a16:creationId xmlns:a16="http://schemas.microsoft.com/office/drawing/2014/main" id="{A37E0655-FD16-4E7E-B4D0-662E99F8DF6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1pPr>
            <a:lvl2pPr marL="742950" indent="-285750" algn="r" rtl="1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2pPr>
            <a:lvl3pPr marL="1143000" indent="-228600" algn="r" rtl="1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3pPr>
            <a:lvl4pPr marL="1600200" indent="-228600" algn="r" rtl="1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4pPr>
            <a:lvl5pPr marL="2057400" indent="-228600" algn="r" rtl="1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5pPr>
            <a:lvl6pPr marL="25146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6pPr>
            <a:lvl7pPr marL="29718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7pPr>
            <a:lvl8pPr marL="34290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8pPr>
            <a:lvl9pPr marL="38862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fld id="{2B004C44-B133-492A-B6B7-16C28A98ABED}" type="slidenum">
              <a:rPr lang="ar-JO" altLang="en-US" sz="1400" smtClean="0">
                <a:solidFill>
                  <a:srgbClr val="FFFFFF"/>
                </a:solidFill>
                <a:latin typeface="Franklin Gothic Book" panose="020B0503020102020204" pitchFamily="34" charset="0"/>
                <a:cs typeface="Tahoma" panose="020B0604030504040204" pitchFamily="34" charset="0"/>
              </a:rPr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t>31</a:t>
            </a:fld>
            <a:endParaRPr lang="ar-JO" altLang="en-US" sz="1400">
              <a:solidFill>
                <a:srgbClr val="FFFFFF"/>
              </a:solidFill>
              <a:latin typeface="Franklin Gothic Book" panose="020B050302010202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0E282A7F-6E82-4999-9A7C-FA955EC86C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5350" y="115888"/>
            <a:ext cx="7772400" cy="1143000"/>
          </a:xfrm>
        </p:spPr>
        <p:txBody>
          <a:bodyPr/>
          <a:lstStyle/>
          <a:p>
            <a:pPr algn="ctr"/>
            <a:r>
              <a:rPr lang="en-US" altLang="en-US">
                <a:cs typeface="Tahoma" panose="020B0604030504040204" pitchFamily="34" charset="0"/>
              </a:rPr>
              <a:t>Sevoflurane</a:t>
            </a:r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2CA79E47-0507-4A58-8BB7-C3C9A25A12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978775" cy="4572000"/>
          </a:xfrm>
        </p:spPr>
        <p:txBody>
          <a:bodyPr/>
          <a:lstStyle/>
          <a:p>
            <a:pPr algn="l" rtl="0"/>
            <a:r>
              <a:rPr lang="en-US" altLang="en-US">
                <a:cs typeface="Times New Roman" panose="02020603050405020304" pitchFamily="18" charset="0"/>
              </a:rPr>
              <a:t>Rapid onset &amp; recovery</a:t>
            </a:r>
          </a:p>
          <a:p>
            <a:pPr algn="l" rtl="0"/>
            <a:r>
              <a:rPr lang="en-US" altLang="en-US" b="1">
                <a:solidFill>
                  <a:srgbClr val="0070C0"/>
                </a:solidFill>
                <a:cs typeface="Times New Roman" panose="02020603050405020304" pitchFamily="18" charset="0"/>
              </a:rPr>
              <a:t>Not irritating to the airway</a:t>
            </a:r>
          </a:p>
          <a:p>
            <a:pPr algn="l" rtl="0"/>
            <a:r>
              <a:rPr lang="en-US" altLang="en-US">
                <a:cs typeface="Times New Roman" panose="02020603050405020304" pitchFamily="18" charset="0"/>
              </a:rPr>
              <a:t> </a:t>
            </a:r>
            <a:r>
              <a:rPr lang="en-US" altLang="en-US" b="1">
                <a:solidFill>
                  <a:srgbClr val="FF0000"/>
                </a:solidFill>
                <a:cs typeface="Times New Roman" panose="02020603050405020304" pitchFamily="18" charset="0"/>
              </a:rPr>
              <a:t>suitable for induction in children. </a:t>
            </a:r>
          </a:p>
        </p:txBody>
      </p:sp>
      <p:sp>
        <p:nvSpPr>
          <p:cNvPr id="38916" name="Slide Number Placeholder 3">
            <a:extLst>
              <a:ext uri="{FF2B5EF4-FFF2-40B4-BE49-F238E27FC236}">
                <a16:creationId xmlns:a16="http://schemas.microsoft.com/office/drawing/2014/main" id="{ADCABFDB-DB68-42F7-8176-FCDF978D7F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1pPr>
            <a:lvl2pPr marL="742950" indent="-285750" algn="r" rtl="1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2pPr>
            <a:lvl3pPr marL="1143000" indent="-228600" algn="r" rtl="1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3pPr>
            <a:lvl4pPr marL="1600200" indent="-228600" algn="r" rtl="1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4pPr>
            <a:lvl5pPr marL="2057400" indent="-228600" algn="r" rtl="1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5pPr>
            <a:lvl6pPr marL="25146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6pPr>
            <a:lvl7pPr marL="29718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7pPr>
            <a:lvl8pPr marL="34290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8pPr>
            <a:lvl9pPr marL="38862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fld id="{E39BAC7A-2459-4EC7-BFBE-E6A1BAD055BD}" type="slidenum">
              <a:rPr lang="ar-JO" altLang="en-US" sz="1400" smtClean="0">
                <a:solidFill>
                  <a:srgbClr val="FFFFFF"/>
                </a:solidFill>
                <a:latin typeface="Franklin Gothic Book" panose="020B0503020102020204" pitchFamily="34" charset="0"/>
                <a:cs typeface="Tahoma" panose="020B0604030504040204" pitchFamily="34" charset="0"/>
              </a:rPr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t>32</a:t>
            </a:fld>
            <a:endParaRPr lang="ar-JO" altLang="en-US" sz="1400">
              <a:solidFill>
                <a:srgbClr val="FFFFFF"/>
              </a:solidFill>
              <a:latin typeface="Franklin Gothic Book" panose="020B050302010202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0DD9E096-41BE-4D1A-B433-3DDCFD46C4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7413" y="0"/>
            <a:ext cx="7772400" cy="1143000"/>
          </a:xfrm>
        </p:spPr>
        <p:txBody>
          <a:bodyPr/>
          <a:lstStyle/>
          <a:p>
            <a:pPr algn="ctr"/>
            <a:r>
              <a:rPr lang="en-US" altLang="en-US">
                <a:cs typeface="Tahoma" panose="020B0604030504040204" pitchFamily="34" charset="0"/>
              </a:rPr>
              <a:t>Nitrous oxide</a:t>
            </a:r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8913CF20-1010-4E85-AB2A-B3A3EBBCC0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3250" y="1447800"/>
            <a:ext cx="8083550" cy="4572000"/>
          </a:xfrm>
        </p:spPr>
        <p:txBody>
          <a:bodyPr/>
          <a:lstStyle/>
          <a:p>
            <a:pPr algn="l" rtl="0"/>
            <a:r>
              <a:rPr lang="en-US" altLang="en-US">
                <a:cs typeface="Times New Roman" panose="02020603050405020304" pitchFamily="18" charset="0"/>
              </a:rPr>
              <a:t>Nitrous oxide (“laughing gas”) is a </a:t>
            </a:r>
            <a:r>
              <a:rPr lang="en-US" altLang="en-US" b="1">
                <a:cs typeface="Times New Roman" panose="02020603050405020304" pitchFamily="18" charset="0"/>
              </a:rPr>
              <a:t>potent analgesic</a:t>
            </a:r>
            <a:r>
              <a:rPr lang="en-US" altLang="en-US">
                <a:cs typeface="Times New Roman" panose="02020603050405020304" pitchFamily="18" charset="0"/>
              </a:rPr>
              <a:t> but a </a:t>
            </a:r>
            <a:r>
              <a:rPr lang="en-US" altLang="en-US" b="1">
                <a:solidFill>
                  <a:srgbClr val="0070C0"/>
                </a:solidFill>
                <a:cs typeface="Times New Roman" panose="02020603050405020304" pitchFamily="18" charset="0"/>
              </a:rPr>
              <a:t>weak anesthetic</a:t>
            </a:r>
            <a:r>
              <a:rPr lang="en-US" altLang="en-US">
                <a:solidFill>
                  <a:srgbClr val="0070C0"/>
                </a:solidFill>
                <a:cs typeface="Times New Roman" panose="02020603050405020304" pitchFamily="18" charset="0"/>
              </a:rPr>
              <a:t>.</a:t>
            </a:r>
          </a:p>
          <a:p>
            <a:pPr algn="l" rtl="0"/>
            <a:r>
              <a:rPr lang="en-US" altLang="en-US" b="1">
                <a:solidFill>
                  <a:srgbClr val="FF0000"/>
                </a:solidFill>
                <a:cs typeface="Times New Roman" panose="02020603050405020304" pitchFamily="18" charset="0"/>
              </a:rPr>
              <a:t>It is not used alone in general anesthesia</a:t>
            </a:r>
          </a:p>
          <a:p>
            <a:pPr algn="l" rtl="0"/>
            <a:r>
              <a:rPr lang="en-US" altLang="en-US">
                <a:cs typeface="Times New Roman" panose="02020603050405020304" pitchFamily="18" charset="0"/>
              </a:rPr>
              <a:t>It is therefore </a:t>
            </a:r>
            <a:r>
              <a:rPr lang="en-US" altLang="en-US" b="1">
                <a:cs typeface="Times New Roman" panose="02020603050405020304" pitchFamily="18" charset="0"/>
              </a:rPr>
              <a:t>frequently combined with other</a:t>
            </a:r>
            <a:r>
              <a:rPr lang="en-US" altLang="en-US">
                <a:cs typeface="Times New Roman" panose="02020603050405020304" pitchFamily="18" charset="0"/>
              </a:rPr>
              <a:t>, more potent agents to attain pain-free anesthesia. </a:t>
            </a:r>
          </a:p>
          <a:p>
            <a:pPr algn="l" rtl="0"/>
            <a:r>
              <a:rPr lang="en-US" altLang="en-US">
                <a:cs typeface="Times New Roman" panose="02020603050405020304" pitchFamily="18" charset="0"/>
              </a:rPr>
              <a:t>It has </a:t>
            </a:r>
            <a:r>
              <a:rPr lang="en-US" altLang="en-US" b="1">
                <a:cs typeface="Times New Roman" panose="02020603050405020304" pitchFamily="18" charset="0"/>
              </a:rPr>
              <a:t>no effect on cardiovascular system</a:t>
            </a:r>
            <a:r>
              <a:rPr lang="en-US" altLang="en-US">
                <a:cs typeface="Times New Roman" panose="02020603050405020304" pitchFamily="18" charset="0"/>
              </a:rPr>
              <a:t>, and it is the </a:t>
            </a:r>
            <a:r>
              <a:rPr lang="en-US" altLang="en-US" b="1">
                <a:cs typeface="Times New Roman" panose="02020603050405020304" pitchFamily="18" charset="0"/>
              </a:rPr>
              <a:t>least hepatotoxic</a:t>
            </a:r>
            <a:r>
              <a:rPr lang="en-US" altLang="en-US">
                <a:cs typeface="Times New Roman" panose="02020603050405020304" pitchFamily="18" charset="0"/>
              </a:rPr>
              <a:t> of the inhalation anesthetics</a:t>
            </a:r>
          </a:p>
        </p:txBody>
      </p:sp>
      <p:sp>
        <p:nvSpPr>
          <p:cNvPr id="39940" name="Slide Number Placeholder 3">
            <a:extLst>
              <a:ext uri="{FF2B5EF4-FFF2-40B4-BE49-F238E27FC236}">
                <a16:creationId xmlns:a16="http://schemas.microsoft.com/office/drawing/2014/main" id="{FAAE5D01-B6B3-455B-9064-8113DEAF65B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1pPr>
            <a:lvl2pPr marL="742950" indent="-285750" algn="r" rtl="1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2pPr>
            <a:lvl3pPr marL="1143000" indent="-228600" algn="r" rtl="1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3pPr>
            <a:lvl4pPr marL="1600200" indent="-228600" algn="r" rtl="1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4pPr>
            <a:lvl5pPr marL="2057400" indent="-228600" algn="r" rtl="1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5pPr>
            <a:lvl6pPr marL="25146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6pPr>
            <a:lvl7pPr marL="29718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7pPr>
            <a:lvl8pPr marL="34290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8pPr>
            <a:lvl9pPr marL="38862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fld id="{7C872DD5-86CF-4F59-89FB-2D14403EEA31}" type="slidenum">
              <a:rPr lang="ar-JO" altLang="en-US" sz="1400" smtClean="0">
                <a:solidFill>
                  <a:srgbClr val="FFFFFF"/>
                </a:solidFill>
                <a:latin typeface="Franklin Gothic Book" panose="020B0503020102020204" pitchFamily="34" charset="0"/>
                <a:cs typeface="Tahoma" panose="020B0604030504040204" pitchFamily="34" charset="0"/>
              </a:rPr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t>33</a:t>
            </a:fld>
            <a:endParaRPr lang="ar-JO" altLang="en-US" sz="1400">
              <a:solidFill>
                <a:srgbClr val="FFFFFF"/>
              </a:solidFill>
              <a:latin typeface="Franklin Gothic Book" panose="020B050302010202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108CFDED-F945-4E40-AB89-EBA8A00617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34925"/>
            <a:ext cx="7772400" cy="1143000"/>
          </a:xfrm>
        </p:spPr>
        <p:txBody>
          <a:bodyPr/>
          <a:lstStyle/>
          <a:p>
            <a:pPr algn="ctr"/>
            <a:r>
              <a:rPr lang="en-US" altLang="en-US">
                <a:cs typeface="Tahoma" panose="020B0604030504040204" pitchFamily="34" charset="0"/>
              </a:rPr>
              <a:t>INTRAVENOUS ANESTHETICS</a:t>
            </a:r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6725E0E2-180E-4D4D-8A6C-C009A0EC7C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905750" cy="4572000"/>
          </a:xfrm>
        </p:spPr>
        <p:txBody>
          <a:bodyPr/>
          <a:lstStyle/>
          <a:p>
            <a:pPr algn="l" rtl="0"/>
            <a:r>
              <a:rPr lang="en-US" altLang="en-US" b="1">
                <a:cs typeface="Times New Roman" panose="02020603050405020304" pitchFamily="18" charset="0"/>
              </a:rPr>
              <a:t>Intravenous anesthetics</a:t>
            </a:r>
            <a:r>
              <a:rPr lang="en-US" altLang="en-US">
                <a:cs typeface="Times New Roman" panose="02020603050405020304" pitchFamily="18" charset="0"/>
              </a:rPr>
              <a:t> are often used for the </a:t>
            </a:r>
            <a:r>
              <a:rPr lang="en-US" altLang="en-US" b="1">
                <a:solidFill>
                  <a:srgbClr val="0070C0"/>
                </a:solidFill>
                <a:cs typeface="Times New Roman" panose="02020603050405020304" pitchFamily="18" charset="0"/>
              </a:rPr>
              <a:t>rapid induction of anesthesia,</a:t>
            </a:r>
            <a:r>
              <a:rPr lang="en-US" altLang="en-US">
                <a:cs typeface="Times New Roman" panose="02020603050405020304" pitchFamily="18" charset="0"/>
              </a:rPr>
              <a:t> which is </a:t>
            </a:r>
            <a:r>
              <a:rPr lang="en-US" altLang="en-US">
                <a:solidFill>
                  <a:srgbClr val="FF0000"/>
                </a:solidFill>
                <a:cs typeface="Times New Roman" panose="02020603050405020304" pitchFamily="18" charset="0"/>
              </a:rPr>
              <a:t>then maintained with an appropriate inhalation agent. </a:t>
            </a:r>
          </a:p>
          <a:p>
            <a:pPr algn="l" rtl="0"/>
            <a:r>
              <a:rPr lang="en-US" altLang="en-US">
                <a:cs typeface="Times New Roman" panose="02020603050405020304" pitchFamily="18" charset="0"/>
              </a:rPr>
              <a:t>They rapidly induce anesthesia and must therefore be injected slowly. </a:t>
            </a:r>
          </a:p>
        </p:txBody>
      </p:sp>
      <p:sp>
        <p:nvSpPr>
          <p:cNvPr id="40964" name="Slide Number Placeholder 3">
            <a:extLst>
              <a:ext uri="{FF2B5EF4-FFF2-40B4-BE49-F238E27FC236}">
                <a16:creationId xmlns:a16="http://schemas.microsoft.com/office/drawing/2014/main" id="{8F6A3482-BF0A-4A05-BBE5-75372A52991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1pPr>
            <a:lvl2pPr marL="742950" indent="-285750" algn="r" rtl="1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2pPr>
            <a:lvl3pPr marL="1143000" indent="-228600" algn="r" rtl="1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3pPr>
            <a:lvl4pPr marL="1600200" indent="-228600" algn="r" rtl="1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4pPr>
            <a:lvl5pPr marL="2057400" indent="-228600" algn="r" rtl="1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5pPr>
            <a:lvl6pPr marL="25146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6pPr>
            <a:lvl7pPr marL="29718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7pPr>
            <a:lvl8pPr marL="34290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8pPr>
            <a:lvl9pPr marL="38862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fld id="{9F877062-61A2-47E4-99ED-359C82E41CE4}" type="slidenum">
              <a:rPr lang="ar-JO" altLang="en-US" sz="1400" smtClean="0">
                <a:solidFill>
                  <a:srgbClr val="FFFFFF"/>
                </a:solidFill>
                <a:latin typeface="Franklin Gothic Book" panose="020B0503020102020204" pitchFamily="34" charset="0"/>
                <a:cs typeface="Tahoma" panose="020B0604030504040204" pitchFamily="34" charset="0"/>
              </a:rPr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t>34</a:t>
            </a:fld>
            <a:endParaRPr lang="ar-JO" altLang="en-US" sz="1400">
              <a:solidFill>
                <a:srgbClr val="FFFFFF"/>
              </a:solidFill>
              <a:latin typeface="Franklin Gothic Book" panose="020B050302010202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5B8762EF-3D86-44AC-8D2F-EE52A8B72C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15888"/>
            <a:ext cx="7772400" cy="1143000"/>
          </a:xfrm>
        </p:spPr>
        <p:txBody>
          <a:bodyPr/>
          <a:lstStyle/>
          <a:p>
            <a:pPr algn="ctr"/>
            <a:r>
              <a:rPr lang="en-US" altLang="en-US">
                <a:cs typeface="Tahoma" panose="020B0604030504040204" pitchFamily="34" charset="0"/>
              </a:rPr>
              <a:t>INTRAVENOUS ANESTHETICS</a:t>
            </a:r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B54394D7-BD8F-4BEA-94BD-0DF5A4508C5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r>
              <a:rPr lang="en-US" altLang="en-US" b="1">
                <a:cs typeface="Times New Roman" panose="02020603050405020304" pitchFamily="18" charset="0"/>
              </a:rPr>
              <a:t>Barbiturates</a:t>
            </a:r>
          </a:p>
          <a:p>
            <a:pPr algn="l" rtl="0"/>
            <a:r>
              <a:rPr lang="en-US" altLang="en-US" b="1">
                <a:cs typeface="Times New Roman" panose="02020603050405020304" pitchFamily="18" charset="0"/>
              </a:rPr>
              <a:t>Benzodiazepines</a:t>
            </a:r>
          </a:p>
          <a:p>
            <a:pPr algn="l" rtl="0"/>
            <a:r>
              <a:rPr lang="en-US" altLang="en-US" b="1">
                <a:cs typeface="Times New Roman" panose="02020603050405020304" pitchFamily="18" charset="0"/>
              </a:rPr>
              <a:t>Etomidate</a:t>
            </a:r>
          </a:p>
          <a:p>
            <a:pPr algn="l" rtl="0"/>
            <a:r>
              <a:rPr lang="en-US" altLang="en-US" b="1">
                <a:cs typeface="Times New Roman" panose="02020603050405020304" pitchFamily="18" charset="0"/>
              </a:rPr>
              <a:t>Ketamine</a:t>
            </a:r>
          </a:p>
          <a:p>
            <a:pPr algn="l" rtl="0"/>
            <a:r>
              <a:rPr lang="en-US" altLang="en-US" b="1">
                <a:cs typeface="Times New Roman" panose="02020603050405020304" pitchFamily="18" charset="0"/>
              </a:rPr>
              <a:t>Opioids</a:t>
            </a:r>
          </a:p>
          <a:p>
            <a:pPr algn="l" rtl="0"/>
            <a:r>
              <a:rPr lang="en-US" altLang="en-US" b="1">
                <a:cs typeface="Times New Roman" panose="02020603050405020304" pitchFamily="18" charset="0"/>
              </a:rPr>
              <a:t>Propofol</a:t>
            </a:r>
          </a:p>
          <a:p>
            <a:pPr algn="l" rtl="0"/>
            <a:endParaRPr lang="en-US" altLang="en-US">
              <a:cs typeface="Times New Roman" panose="02020603050405020304" pitchFamily="18" charset="0"/>
            </a:endParaRPr>
          </a:p>
          <a:p>
            <a:pPr algn="l" rtl="0"/>
            <a:endParaRPr lang="en-US" altLang="en-US">
              <a:cs typeface="Times New Roman" panose="02020603050405020304" pitchFamily="18" charset="0"/>
            </a:endParaRPr>
          </a:p>
        </p:txBody>
      </p:sp>
      <p:sp>
        <p:nvSpPr>
          <p:cNvPr id="41988" name="Slide Number Placeholder 3">
            <a:extLst>
              <a:ext uri="{FF2B5EF4-FFF2-40B4-BE49-F238E27FC236}">
                <a16:creationId xmlns:a16="http://schemas.microsoft.com/office/drawing/2014/main" id="{F414A577-5DB4-4A3F-A8D7-6FBF00D2E5D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1pPr>
            <a:lvl2pPr marL="742950" indent="-285750" algn="r" rtl="1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2pPr>
            <a:lvl3pPr marL="1143000" indent="-228600" algn="r" rtl="1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3pPr>
            <a:lvl4pPr marL="1600200" indent="-228600" algn="r" rtl="1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4pPr>
            <a:lvl5pPr marL="2057400" indent="-228600" algn="r" rtl="1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5pPr>
            <a:lvl6pPr marL="25146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6pPr>
            <a:lvl7pPr marL="29718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7pPr>
            <a:lvl8pPr marL="34290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8pPr>
            <a:lvl9pPr marL="38862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fld id="{16963A26-EF6C-4064-A323-2698958FA4C8}" type="slidenum">
              <a:rPr lang="ar-JO" altLang="en-US" sz="1400" smtClean="0">
                <a:solidFill>
                  <a:srgbClr val="FFFFFF"/>
                </a:solidFill>
                <a:latin typeface="Franklin Gothic Book" panose="020B0503020102020204" pitchFamily="34" charset="0"/>
                <a:cs typeface="Tahoma" panose="020B0604030504040204" pitchFamily="34" charset="0"/>
              </a:rPr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t>35</a:t>
            </a:fld>
            <a:endParaRPr lang="ar-JO" altLang="en-US" sz="1400">
              <a:solidFill>
                <a:srgbClr val="FFFFFF"/>
              </a:solidFill>
              <a:latin typeface="Franklin Gothic Book" panose="020B050302010202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ACA911F4-5A8D-4567-8DFF-95ED5FD007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0113" y="9525"/>
            <a:ext cx="7772400" cy="1143000"/>
          </a:xfrm>
        </p:spPr>
        <p:txBody>
          <a:bodyPr/>
          <a:lstStyle/>
          <a:p>
            <a:pPr algn="ctr"/>
            <a:r>
              <a:rPr lang="en-US" altLang="en-US">
                <a:cs typeface="Tahoma" panose="020B0604030504040204" pitchFamily="34" charset="0"/>
              </a:rPr>
              <a:t>Barbiturates</a:t>
            </a:r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17A0DCA9-4B37-43D9-98D1-518864F357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905750" cy="4572000"/>
          </a:xfrm>
        </p:spPr>
        <p:txBody>
          <a:bodyPr/>
          <a:lstStyle/>
          <a:p>
            <a:pPr algn="l" rtl="0"/>
            <a:r>
              <a:rPr lang="en-US" altLang="en-US" sz="2800" b="1">
                <a:cs typeface="Times New Roman" panose="02020603050405020304" pitchFamily="18" charset="0"/>
              </a:rPr>
              <a:t>Thiopental</a:t>
            </a:r>
            <a:r>
              <a:rPr lang="en-US" altLang="en-US" sz="2800">
                <a:cs typeface="Times New Roman" panose="02020603050405020304" pitchFamily="18" charset="0"/>
              </a:rPr>
              <a:t> is a </a:t>
            </a:r>
            <a:r>
              <a:rPr lang="en-US" altLang="en-US" sz="2800" b="1">
                <a:cs typeface="Times New Roman" panose="02020603050405020304" pitchFamily="18" charset="0"/>
              </a:rPr>
              <a:t>potent anesthetic </a:t>
            </a:r>
            <a:r>
              <a:rPr lang="en-US" altLang="en-US" sz="2800" b="1">
                <a:solidFill>
                  <a:srgbClr val="FF0000"/>
                </a:solidFill>
                <a:cs typeface="Times New Roman" panose="02020603050405020304" pitchFamily="18" charset="0"/>
              </a:rPr>
              <a:t>but a weak analgesic.</a:t>
            </a:r>
          </a:p>
          <a:p>
            <a:pPr algn="l" rtl="0"/>
            <a:r>
              <a:rPr lang="en-US" altLang="en-US" sz="2800">
                <a:cs typeface="Times New Roman" panose="02020603050405020304" pitchFamily="18" charset="0"/>
              </a:rPr>
              <a:t>When </a:t>
            </a:r>
            <a:r>
              <a:rPr lang="en-US" altLang="en-US" sz="2800" b="1">
                <a:cs typeface="Times New Roman" panose="02020603050405020304" pitchFamily="18" charset="0"/>
              </a:rPr>
              <a:t>thiopental</a:t>
            </a:r>
            <a:r>
              <a:rPr lang="en-US" altLang="en-US" sz="2800">
                <a:cs typeface="Times New Roman" panose="02020603050405020304" pitchFamily="18" charset="0"/>
              </a:rPr>
              <a:t> is administered intravenously, </a:t>
            </a:r>
            <a:r>
              <a:rPr lang="en-US" altLang="en-US" sz="2800" b="1">
                <a:cs typeface="Times New Roman" panose="02020603050405020304" pitchFamily="18" charset="0"/>
              </a:rPr>
              <a:t>it quickly enters CNS and depress function</a:t>
            </a:r>
            <a:r>
              <a:rPr lang="en-US" altLang="en-US" sz="2800">
                <a:cs typeface="Times New Roman" panose="02020603050405020304" pitchFamily="18" charset="0"/>
              </a:rPr>
              <a:t>, often in less than 1 minute. </a:t>
            </a:r>
          </a:p>
          <a:p>
            <a:pPr algn="l" rtl="0"/>
            <a:r>
              <a:rPr lang="en-US" altLang="en-US" sz="2800">
                <a:cs typeface="Times New Roman" panose="02020603050405020304" pitchFamily="18" charset="0"/>
              </a:rPr>
              <a:t>All barbiturates can cause </a:t>
            </a:r>
            <a:r>
              <a:rPr lang="en-US" altLang="en-US" sz="2800">
                <a:solidFill>
                  <a:srgbClr val="FF0000"/>
                </a:solidFill>
                <a:cs typeface="Times New Roman" panose="02020603050405020304" pitchFamily="18" charset="0"/>
              </a:rPr>
              <a:t>apnea, coughing, laryngospasm, and bronchospasm.</a:t>
            </a:r>
          </a:p>
        </p:txBody>
      </p:sp>
      <p:sp>
        <p:nvSpPr>
          <p:cNvPr id="43012" name="Slide Number Placeholder 3">
            <a:extLst>
              <a:ext uri="{FF2B5EF4-FFF2-40B4-BE49-F238E27FC236}">
                <a16:creationId xmlns:a16="http://schemas.microsoft.com/office/drawing/2014/main" id="{D058E305-6CF6-420D-BAF2-62B526B3B07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1pPr>
            <a:lvl2pPr marL="742950" indent="-285750" algn="r" rtl="1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2pPr>
            <a:lvl3pPr marL="1143000" indent="-228600" algn="r" rtl="1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3pPr>
            <a:lvl4pPr marL="1600200" indent="-228600" algn="r" rtl="1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4pPr>
            <a:lvl5pPr marL="2057400" indent="-228600" algn="r" rtl="1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5pPr>
            <a:lvl6pPr marL="25146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6pPr>
            <a:lvl7pPr marL="29718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7pPr>
            <a:lvl8pPr marL="34290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8pPr>
            <a:lvl9pPr marL="38862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fld id="{42841E5F-F438-4534-831D-63D4FCE866FF}" type="slidenum">
              <a:rPr lang="ar-JO" altLang="en-US" sz="1400" smtClean="0">
                <a:solidFill>
                  <a:srgbClr val="FFFFFF"/>
                </a:solidFill>
                <a:latin typeface="Franklin Gothic Book" panose="020B0503020102020204" pitchFamily="34" charset="0"/>
                <a:cs typeface="Tahoma" panose="020B0604030504040204" pitchFamily="34" charset="0"/>
              </a:rPr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t>36</a:t>
            </a:fld>
            <a:endParaRPr lang="ar-JO" altLang="en-US" sz="1400">
              <a:solidFill>
                <a:srgbClr val="FFFFFF"/>
              </a:solidFill>
              <a:latin typeface="Franklin Gothic Book" panose="020B050302010202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F475BA9E-FBAB-45C1-BAE8-227AC1DAE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2175" y="115888"/>
            <a:ext cx="7772400" cy="1143000"/>
          </a:xfrm>
        </p:spPr>
        <p:txBody>
          <a:bodyPr/>
          <a:lstStyle/>
          <a:p>
            <a:pPr algn="ctr"/>
            <a:r>
              <a:rPr lang="en-US" altLang="en-US">
                <a:cs typeface="Tahoma" panose="020B0604030504040204" pitchFamily="34" charset="0"/>
              </a:rPr>
              <a:t>Benzodiazepines</a:t>
            </a:r>
          </a:p>
        </p:txBody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A0B797C3-8A88-4854-B3EE-0D07C6813E2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r>
              <a:rPr lang="en-US" altLang="en-US">
                <a:cs typeface="Times New Roman" panose="02020603050405020304" pitchFamily="18" charset="0"/>
              </a:rPr>
              <a:t>The benzodiazepines are used in conjunction with anesthetics to sedate the patient. </a:t>
            </a:r>
          </a:p>
          <a:p>
            <a:pPr algn="l" rtl="0"/>
            <a:r>
              <a:rPr lang="en-US" altLang="en-US">
                <a:cs typeface="Times New Roman" panose="02020603050405020304" pitchFamily="18" charset="0"/>
              </a:rPr>
              <a:t>The most commonly employed is </a:t>
            </a:r>
            <a:r>
              <a:rPr lang="en-US" altLang="en-US" b="1">
                <a:cs typeface="Times New Roman" panose="02020603050405020304" pitchFamily="18" charset="0"/>
              </a:rPr>
              <a:t>midazolam</a:t>
            </a:r>
            <a:r>
              <a:rPr lang="en-US" altLang="en-US">
                <a:cs typeface="Times New Roman" panose="02020603050405020304" pitchFamily="18" charset="0"/>
              </a:rPr>
              <a:t>, which is available in many formulations, including oral. </a:t>
            </a:r>
          </a:p>
          <a:p>
            <a:pPr algn="l" rtl="0"/>
            <a:r>
              <a:rPr lang="en-US" altLang="en-US" b="1">
                <a:cs typeface="Times New Roman" panose="02020603050405020304" pitchFamily="18" charset="0"/>
              </a:rPr>
              <a:t>Diazepam</a:t>
            </a:r>
            <a:r>
              <a:rPr lang="en-US" altLang="en-US">
                <a:cs typeface="Times New Roman" panose="02020603050405020304" pitchFamily="18" charset="0"/>
              </a:rPr>
              <a:t> and </a:t>
            </a:r>
            <a:r>
              <a:rPr lang="en-US" altLang="en-US" b="1">
                <a:cs typeface="Times New Roman" panose="02020603050405020304" pitchFamily="18" charset="0"/>
              </a:rPr>
              <a:t>lorazepam</a:t>
            </a:r>
            <a:r>
              <a:rPr lang="en-US" altLang="en-US">
                <a:cs typeface="Times New Roman" panose="02020603050405020304" pitchFamily="18" charset="0"/>
              </a:rPr>
              <a:t> are alternatives. </a:t>
            </a:r>
          </a:p>
          <a:p>
            <a:pPr algn="l" rtl="0"/>
            <a:r>
              <a:rPr lang="en-US" altLang="en-US">
                <a:cs typeface="Times New Roman" panose="02020603050405020304" pitchFamily="18" charset="0"/>
              </a:rPr>
              <a:t>All three </a:t>
            </a:r>
            <a:r>
              <a:rPr lang="en-US" altLang="en-US">
                <a:solidFill>
                  <a:srgbClr val="FF0000"/>
                </a:solidFill>
                <a:cs typeface="Times New Roman" panose="02020603050405020304" pitchFamily="18" charset="0"/>
              </a:rPr>
              <a:t>facilitate amnesia while causing sedation.</a:t>
            </a:r>
          </a:p>
        </p:txBody>
      </p:sp>
      <p:sp>
        <p:nvSpPr>
          <p:cNvPr id="44036" name="Slide Number Placeholder 3">
            <a:extLst>
              <a:ext uri="{FF2B5EF4-FFF2-40B4-BE49-F238E27FC236}">
                <a16:creationId xmlns:a16="http://schemas.microsoft.com/office/drawing/2014/main" id="{1A48107F-E81A-45CF-A52C-823D542A2D0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1pPr>
            <a:lvl2pPr marL="742950" indent="-285750" algn="r" rtl="1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2pPr>
            <a:lvl3pPr marL="1143000" indent="-228600" algn="r" rtl="1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3pPr>
            <a:lvl4pPr marL="1600200" indent="-228600" algn="r" rtl="1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4pPr>
            <a:lvl5pPr marL="2057400" indent="-228600" algn="r" rtl="1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5pPr>
            <a:lvl6pPr marL="25146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6pPr>
            <a:lvl7pPr marL="29718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7pPr>
            <a:lvl8pPr marL="34290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8pPr>
            <a:lvl9pPr marL="38862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fld id="{12EC2C89-39E5-46C6-A885-3A9A77CC23B1}" type="slidenum">
              <a:rPr lang="ar-JO" altLang="en-US" sz="1400" smtClean="0">
                <a:solidFill>
                  <a:srgbClr val="FFFFFF"/>
                </a:solidFill>
                <a:latin typeface="Franklin Gothic Book" panose="020B0503020102020204" pitchFamily="34" charset="0"/>
                <a:cs typeface="Tahoma" panose="020B0604030504040204" pitchFamily="34" charset="0"/>
              </a:rPr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t>37</a:t>
            </a:fld>
            <a:endParaRPr lang="ar-JO" altLang="en-US" sz="1400">
              <a:solidFill>
                <a:srgbClr val="FFFFFF"/>
              </a:solidFill>
              <a:latin typeface="Franklin Gothic Book" panose="020B050302010202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D9407D54-13F0-45F0-BE35-B4452FF8E6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650" y="0"/>
            <a:ext cx="7772400" cy="1143000"/>
          </a:xfrm>
        </p:spPr>
        <p:txBody>
          <a:bodyPr/>
          <a:lstStyle/>
          <a:p>
            <a:pPr algn="ctr"/>
            <a:r>
              <a:rPr lang="en-US" altLang="en-US">
                <a:cs typeface="Tahoma" panose="020B0604030504040204" pitchFamily="34" charset="0"/>
              </a:rPr>
              <a:t>Opioids</a:t>
            </a: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B18BC427-B39A-47E9-8874-78C12E716F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87400" y="1143000"/>
            <a:ext cx="7772400" cy="4572000"/>
          </a:xfrm>
        </p:spPr>
        <p:txBody>
          <a:bodyPr/>
          <a:lstStyle/>
          <a:p>
            <a:pPr algn="l" rtl="0"/>
            <a:r>
              <a:rPr lang="en-US" altLang="en-US" sz="2200">
                <a:cs typeface="Times New Roman" panose="02020603050405020304" pitchFamily="18" charset="0"/>
              </a:rPr>
              <a:t>Because of their analgesic property, opioids are frequently used together with anesthetics </a:t>
            </a:r>
          </a:p>
          <a:p>
            <a:pPr algn="l" rtl="0"/>
            <a:r>
              <a:rPr lang="en-US" altLang="en-US" sz="2200">
                <a:cs typeface="Times New Roman" panose="02020603050405020304" pitchFamily="18" charset="0"/>
              </a:rPr>
              <a:t>The most frequently employed opioids are </a:t>
            </a:r>
            <a:r>
              <a:rPr lang="en-US" altLang="en-US" sz="2200" b="1">
                <a:solidFill>
                  <a:srgbClr val="0070C0"/>
                </a:solidFill>
                <a:cs typeface="Times New Roman" panose="02020603050405020304" pitchFamily="18" charset="0"/>
              </a:rPr>
              <a:t>fentanyl, sufentanil</a:t>
            </a:r>
            <a:r>
              <a:rPr lang="en-US" altLang="en-US" sz="2200">
                <a:cs typeface="Times New Roman" panose="02020603050405020304" pitchFamily="18" charset="0"/>
              </a:rPr>
              <a:t> </a:t>
            </a:r>
          </a:p>
          <a:p>
            <a:pPr algn="l" rtl="0"/>
            <a:r>
              <a:rPr lang="en-US" altLang="en-US" sz="2200">
                <a:cs typeface="Times New Roman" panose="02020603050405020304" pitchFamily="18" charset="0"/>
              </a:rPr>
              <a:t>They are administered either </a:t>
            </a:r>
            <a:r>
              <a:rPr lang="en-US" altLang="en-US" sz="2200" b="1">
                <a:cs typeface="Times New Roman" panose="02020603050405020304" pitchFamily="18" charset="0"/>
              </a:rPr>
              <a:t>intravenously, epidurally, or intrathecally.</a:t>
            </a:r>
          </a:p>
          <a:p>
            <a:pPr algn="l" rtl="0"/>
            <a:r>
              <a:rPr lang="en-US" altLang="en-US" sz="2200">
                <a:cs typeface="Times New Roman" panose="02020603050405020304" pitchFamily="18" charset="0"/>
              </a:rPr>
              <a:t> Opioids can cause hypotension, respiratory depression, and postanesthetic N &amp; V</a:t>
            </a:r>
          </a:p>
          <a:p>
            <a:pPr algn="l" rtl="0"/>
            <a:r>
              <a:rPr lang="en-US" altLang="en-US" sz="2200">
                <a:cs typeface="Times New Roman" panose="02020603050405020304" pitchFamily="18" charset="0"/>
              </a:rPr>
              <a:t>Opioid effects can be antagonized by </a:t>
            </a:r>
            <a:r>
              <a:rPr lang="en-US" altLang="en-US" sz="2200" b="1">
                <a:cs typeface="Times New Roman" panose="02020603050405020304" pitchFamily="18" charset="0"/>
              </a:rPr>
              <a:t>naloxone </a:t>
            </a:r>
          </a:p>
        </p:txBody>
      </p:sp>
      <p:sp>
        <p:nvSpPr>
          <p:cNvPr id="45060" name="Slide Number Placeholder 3">
            <a:extLst>
              <a:ext uri="{FF2B5EF4-FFF2-40B4-BE49-F238E27FC236}">
                <a16:creationId xmlns:a16="http://schemas.microsoft.com/office/drawing/2014/main" id="{65E2F10B-90A5-43D7-B4E2-04A71ECC89D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1pPr>
            <a:lvl2pPr marL="742950" indent="-285750" algn="r" rtl="1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2pPr>
            <a:lvl3pPr marL="1143000" indent="-228600" algn="r" rtl="1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3pPr>
            <a:lvl4pPr marL="1600200" indent="-228600" algn="r" rtl="1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4pPr>
            <a:lvl5pPr marL="2057400" indent="-228600" algn="r" rtl="1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5pPr>
            <a:lvl6pPr marL="25146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6pPr>
            <a:lvl7pPr marL="29718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7pPr>
            <a:lvl8pPr marL="34290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8pPr>
            <a:lvl9pPr marL="38862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fld id="{061C3760-4B74-4C81-B0B0-0F481EA6582B}" type="slidenum">
              <a:rPr lang="ar-JO" altLang="en-US" sz="1400" smtClean="0">
                <a:solidFill>
                  <a:srgbClr val="FFFFFF"/>
                </a:solidFill>
                <a:latin typeface="Franklin Gothic Book" panose="020B0503020102020204" pitchFamily="34" charset="0"/>
                <a:cs typeface="Tahoma" panose="020B0604030504040204" pitchFamily="34" charset="0"/>
              </a:rPr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t>38</a:t>
            </a:fld>
            <a:endParaRPr lang="ar-JO" altLang="en-US" sz="1400">
              <a:solidFill>
                <a:srgbClr val="FFFFFF"/>
              </a:solidFill>
              <a:latin typeface="Franklin Gothic Book" panose="020B050302010202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0EB81E43-B53F-475D-9BFC-C28D1E28BF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4875" y="9525"/>
            <a:ext cx="7772400" cy="1143000"/>
          </a:xfrm>
        </p:spPr>
        <p:txBody>
          <a:bodyPr/>
          <a:lstStyle/>
          <a:p>
            <a:pPr algn="ctr"/>
            <a:r>
              <a:rPr lang="en-US" altLang="en-US">
                <a:cs typeface="Tahoma" panose="020B0604030504040204" pitchFamily="34" charset="0"/>
              </a:rPr>
              <a:t>Etomidate </a:t>
            </a:r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186134C6-86AB-4B1C-94A7-2B7BCB38AF2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r>
              <a:rPr lang="en-US" altLang="en-US">
                <a:cs typeface="Times New Roman" panose="02020603050405020304" pitchFamily="18" charset="0"/>
              </a:rPr>
              <a:t>It is used to induce anesthesia. It is a  </a:t>
            </a:r>
            <a:r>
              <a:rPr lang="en-US" altLang="en-US" b="1">
                <a:solidFill>
                  <a:srgbClr val="0070C0"/>
                </a:solidFill>
                <a:cs typeface="Times New Roman" panose="02020603050405020304" pitchFamily="18" charset="0"/>
              </a:rPr>
              <a:t>hypnotic agent </a:t>
            </a:r>
            <a:r>
              <a:rPr lang="en-US" altLang="en-US">
                <a:cs typeface="Times New Roman" panose="02020603050405020304" pitchFamily="18" charset="0"/>
              </a:rPr>
              <a:t>but lacks analgesic activity. </a:t>
            </a:r>
          </a:p>
          <a:p>
            <a:pPr algn="l" rtl="0"/>
            <a:r>
              <a:rPr lang="en-US" altLang="en-US">
                <a:cs typeface="Times New Roman" panose="02020603050405020304" pitchFamily="18" charset="0"/>
              </a:rPr>
              <a:t>Induction is rapid, and the drug is short-acting.</a:t>
            </a:r>
          </a:p>
          <a:p>
            <a:pPr algn="l" rtl="0"/>
            <a:r>
              <a:rPr lang="en-US" altLang="en-US">
                <a:cs typeface="Times New Roman" panose="02020603050405020304" pitchFamily="18" charset="0"/>
              </a:rPr>
              <a:t> It is only used for patients with </a:t>
            </a:r>
            <a:r>
              <a:rPr lang="en-US" altLang="en-US" b="1">
                <a:solidFill>
                  <a:srgbClr val="FF0000"/>
                </a:solidFill>
                <a:cs typeface="Times New Roman" panose="02020603050405020304" pitchFamily="18" charset="0"/>
              </a:rPr>
              <a:t>coronary artery disease</a:t>
            </a:r>
            <a:r>
              <a:rPr lang="en-US" altLang="en-US">
                <a:solidFill>
                  <a:srgbClr val="FF0000"/>
                </a:solidFill>
                <a:cs typeface="Times New Roman" panose="02020603050405020304" pitchFamily="18" charset="0"/>
              </a:rPr>
              <a:t> or </a:t>
            </a:r>
            <a:r>
              <a:rPr lang="en-US" altLang="en-US" b="1">
                <a:solidFill>
                  <a:srgbClr val="FF0000"/>
                </a:solidFill>
                <a:cs typeface="Times New Roman" panose="02020603050405020304" pitchFamily="18" charset="0"/>
              </a:rPr>
              <a:t>cardiovascular dysfunction</a:t>
            </a:r>
            <a:r>
              <a:rPr lang="en-US" altLang="en-US">
                <a:cs typeface="Times New Roman" panose="02020603050405020304" pitchFamily="18" charset="0"/>
              </a:rPr>
              <a:t>, such as shock. </a:t>
            </a:r>
          </a:p>
          <a:p>
            <a:pPr algn="l" rtl="0"/>
            <a:r>
              <a:rPr lang="en-US" altLang="en-US">
                <a:cs typeface="Times New Roman" panose="02020603050405020304" pitchFamily="18" charset="0"/>
              </a:rPr>
              <a:t>Among its benefits are little </a:t>
            </a:r>
            <a:r>
              <a:rPr lang="en-US" altLang="en-US" b="1">
                <a:cs typeface="Times New Roman" panose="02020603050405020304" pitchFamily="18" charset="0"/>
              </a:rPr>
              <a:t>to no effect on heart and circulation. </a:t>
            </a:r>
          </a:p>
        </p:txBody>
      </p:sp>
      <p:sp>
        <p:nvSpPr>
          <p:cNvPr id="46084" name="Slide Number Placeholder 3">
            <a:extLst>
              <a:ext uri="{FF2B5EF4-FFF2-40B4-BE49-F238E27FC236}">
                <a16:creationId xmlns:a16="http://schemas.microsoft.com/office/drawing/2014/main" id="{46CF0517-2E79-48BC-89CA-0E32274BBDC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1pPr>
            <a:lvl2pPr marL="742950" indent="-285750" algn="r" rtl="1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2pPr>
            <a:lvl3pPr marL="1143000" indent="-228600" algn="r" rtl="1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3pPr>
            <a:lvl4pPr marL="1600200" indent="-228600" algn="r" rtl="1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4pPr>
            <a:lvl5pPr marL="2057400" indent="-228600" algn="r" rtl="1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5pPr>
            <a:lvl6pPr marL="25146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6pPr>
            <a:lvl7pPr marL="29718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7pPr>
            <a:lvl8pPr marL="34290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8pPr>
            <a:lvl9pPr marL="38862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fld id="{F3303B0A-9FF7-4D96-B145-3C3AE38EA949}" type="slidenum">
              <a:rPr lang="ar-JO" altLang="en-US" sz="1400" smtClean="0">
                <a:solidFill>
                  <a:srgbClr val="FFFFFF"/>
                </a:solidFill>
                <a:latin typeface="Franklin Gothic Book" panose="020B0503020102020204" pitchFamily="34" charset="0"/>
                <a:cs typeface="Tahoma" panose="020B0604030504040204" pitchFamily="34" charset="0"/>
              </a:rPr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t>39</a:t>
            </a:fld>
            <a:endParaRPr lang="ar-JO" altLang="en-US" sz="1400">
              <a:solidFill>
                <a:srgbClr val="FFFFFF"/>
              </a:solidFill>
              <a:latin typeface="Franklin Gothic Book" panose="020B050302010202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726F69AA-8FC6-4738-B17C-59D96478B9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3" y="274638"/>
            <a:ext cx="8567737" cy="1143000"/>
          </a:xfrm>
        </p:spPr>
        <p:txBody>
          <a:bodyPr/>
          <a:lstStyle/>
          <a:p>
            <a:pPr eaLnBrk="1" hangingPunct="1"/>
            <a:r>
              <a:rPr lang="en-US" altLang="en-US" sz="3200">
                <a:cs typeface="Tahoma" panose="020B0604030504040204" pitchFamily="34" charset="0"/>
              </a:rPr>
              <a:t>PATIENT FACTORS IN SELECTION OF ANESTHESIA</a:t>
            </a:r>
            <a:endParaRPr lang="ar-JO" altLang="en-US" sz="3200"/>
          </a:p>
        </p:txBody>
      </p:sp>
      <p:sp>
        <p:nvSpPr>
          <p:cNvPr id="10243" name="Slide Number Placeholder 2">
            <a:extLst>
              <a:ext uri="{FF2B5EF4-FFF2-40B4-BE49-F238E27FC236}">
                <a16:creationId xmlns:a16="http://schemas.microsoft.com/office/drawing/2014/main" id="{62AF16A0-8071-47F8-9734-A97151EA1E7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1pPr>
            <a:lvl2pPr marL="742950" indent="-285750" algn="r" rtl="1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2pPr>
            <a:lvl3pPr marL="1143000" indent="-228600" algn="r" rtl="1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3pPr>
            <a:lvl4pPr marL="1600200" indent="-228600" algn="r" rtl="1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4pPr>
            <a:lvl5pPr marL="2057400" indent="-228600" algn="r" rtl="1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5pPr>
            <a:lvl6pPr marL="25146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6pPr>
            <a:lvl7pPr marL="29718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7pPr>
            <a:lvl8pPr marL="34290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8pPr>
            <a:lvl9pPr marL="38862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fld id="{2C934636-E09C-4235-B338-CA8753178169}" type="slidenum">
              <a:rPr lang="ar-JO" altLang="en-US" sz="1400" smtClean="0">
                <a:solidFill>
                  <a:srgbClr val="FFFFFF"/>
                </a:solidFill>
                <a:latin typeface="Franklin Gothic Book" panose="020B0503020102020204" pitchFamily="34" charset="0"/>
                <a:cs typeface="Tahoma" panose="020B0604030504040204" pitchFamily="34" charset="0"/>
              </a:rPr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ar-JO" altLang="en-US" sz="1400">
              <a:solidFill>
                <a:srgbClr val="FFFFFF"/>
              </a:solidFill>
              <a:latin typeface="Franklin Gothic Book" panose="020B0503020102020204" pitchFamily="34" charset="0"/>
              <a:cs typeface="Tahoma" panose="020B0604030504040204" pitchFamily="34" charset="0"/>
            </a:endParaRPr>
          </a:p>
        </p:txBody>
      </p:sp>
      <p:sp>
        <p:nvSpPr>
          <p:cNvPr id="10244" name="Content Placeholder 3">
            <a:extLst>
              <a:ext uri="{FF2B5EF4-FFF2-40B4-BE49-F238E27FC236}">
                <a16:creationId xmlns:a16="http://schemas.microsoft.com/office/drawing/2014/main" id="{C41C26B3-C22C-484E-9BBB-6D2A9F363D8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900113" y="1700213"/>
            <a:ext cx="7772400" cy="4572000"/>
          </a:xfrm>
        </p:spPr>
        <p:txBody>
          <a:bodyPr/>
          <a:lstStyle/>
          <a:p>
            <a:pPr algn="l" rtl="0" eaLnBrk="1" hangingPunct="1"/>
            <a:r>
              <a:rPr lang="en-US" altLang="en-US" b="1">
                <a:cs typeface="Times New Roman" panose="02020603050405020304" pitchFamily="18" charset="0"/>
              </a:rPr>
              <a:t>Liver and kidney: </a:t>
            </a:r>
            <a:r>
              <a:rPr lang="en-US" altLang="en-US">
                <a:cs typeface="Times New Roman" panose="02020603050405020304" pitchFamily="18" charset="0"/>
              </a:rPr>
              <a:t>Because they are not only influence the  </a:t>
            </a:r>
            <a:r>
              <a:rPr lang="en-US" altLang="en-US">
                <a:solidFill>
                  <a:srgbClr val="FF0000"/>
                </a:solidFill>
                <a:cs typeface="Times New Roman" panose="02020603050405020304" pitchFamily="18" charset="0"/>
              </a:rPr>
              <a:t>distribution and clearance </a:t>
            </a:r>
            <a:r>
              <a:rPr lang="en-US" altLang="en-US">
                <a:cs typeface="Times New Roman" panose="02020603050405020304" pitchFamily="18" charset="0"/>
              </a:rPr>
              <a:t>of anesthetic agents but can also be target organs for </a:t>
            </a:r>
            <a:r>
              <a:rPr lang="en-US" altLang="en-US">
                <a:solidFill>
                  <a:srgbClr val="FF0000"/>
                </a:solidFill>
                <a:cs typeface="Times New Roman" panose="02020603050405020304" pitchFamily="18" charset="0"/>
              </a:rPr>
              <a:t>toxic effects</a:t>
            </a:r>
          </a:p>
          <a:p>
            <a:pPr algn="l" rtl="0" eaLnBrk="1" hangingPunct="1"/>
            <a:r>
              <a:rPr lang="en-US" altLang="en-US" b="1">
                <a:cs typeface="Times New Roman" panose="02020603050405020304" pitchFamily="18" charset="0"/>
              </a:rPr>
              <a:t>Respiratory system: </a:t>
            </a:r>
            <a:r>
              <a:rPr lang="en-US" altLang="en-US">
                <a:cs typeface="Times New Roman" panose="02020603050405020304" pitchFamily="18" charset="0"/>
              </a:rPr>
              <a:t>The condition of the respiratory system must be considered if </a:t>
            </a:r>
            <a:r>
              <a:rPr lang="en-US" altLang="en-US">
                <a:solidFill>
                  <a:srgbClr val="FF0000"/>
                </a:solidFill>
                <a:cs typeface="Times New Roman" panose="02020603050405020304" pitchFamily="18" charset="0"/>
              </a:rPr>
              <a:t>inhalation anesthetics </a:t>
            </a:r>
            <a:r>
              <a:rPr lang="en-US" altLang="en-US">
                <a:cs typeface="Times New Roman" panose="02020603050405020304" pitchFamily="18" charset="0"/>
              </a:rPr>
              <a:t>are indicated. </a:t>
            </a:r>
            <a:r>
              <a:rPr lang="en-US" altLang="en-US" b="1">
                <a:solidFill>
                  <a:srgbClr val="0070C0"/>
                </a:solidFill>
                <a:cs typeface="Times New Roman" panose="02020603050405020304" pitchFamily="18" charset="0"/>
              </a:rPr>
              <a:t>All inhaled anesthetics depress respiratory system</a:t>
            </a:r>
            <a:r>
              <a:rPr lang="en-US" altLang="en-US">
                <a:cs typeface="Times New Roman" panose="02020603050405020304" pitchFamily="18" charset="0"/>
              </a:rPr>
              <a:t>. They also are </a:t>
            </a:r>
            <a:r>
              <a:rPr lang="en-US" altLang="en-US" b="1">
                <a:solidFill>
                  <a:srgbClr val="0070C0"/>
                </a:solidFill>
                <a:cs typeface="Times New Roman" panose="02020603050405020304" pitchFamily="18" charset="0"/>
              </a:rPr>
              <a:t>bronchodilator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3823D180-CA45-4739-AAB1-9B7617B937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8050" y="22225"/>
            <a:ext cx="7772400" cy="1143000"/>
          </a:xfrm>
        </p:spPr>
        <p:txBody>
          <a:bodyPr/>
          <a:lstStyle/>
          <a:p>
            <a:pPr algn="ctr"/>
            <a:r>
              <a:rPr lang="en-US" altLang="en-US">
                <a:cs typeface="Tahoma" panose="020B0604030504040204" pitchFamily="34" charset="0"/>
              </a:rPr>
              <a:t>Ketamine</a:t>
            </a:r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8886C78B-A72D-4088-843F-6FF9DDA16E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08050" y="1393825"/>
            <a:ext cx="7772400" cy="5045075"/>
          </a:xfrm>
        </p:spPr>
        <p:txBody>
          <a:bodyPr/>
          <a:lstStyle/>
          <a:p>
            <a:pPr algn="l" rtl="0">
              <a:lnSpc>
                <a:spcPct val="90000"/>
              </a:lnSpc>
            </a:pPr>
            <a:r>
              <a:rPr lang="en-US" altLang="en-US" sz="2200">
                <a:cs typeface="Times New Roman" panose="02020603050405020304" pitchFamily="18" charset="0"/>
              </a:rPr>
              <a:t>A short-acting, induces </a:t>
            </a:r>
            <a:r>
              <a:rPr lang="en-US" altLang="en-US" sz="2200" b="1">
                <a:solidFill>
                  <a:srgbClr val="0070C0"/>
                </a:solidFill>
                <a:cs typeface="Times New Roman" panose="02020603050405020304" pitchFamily="18" charset="0"/>
              </a:rPr>
              <a:t>a dissociated state</a:t>
            </a:r>
            <a:r>
              <a:rPr lang="en-US" altLang="en-US" sz="2200">
                <a:solidFill>
                  <a:srgbClr val="0070C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200">
                <a:cs typeface="Times New Roman" panose="02020603050405020304" pitchFamily="18" charset="0"/>
              </a:rPr>
              <a:t>in which patient is </a:t>
            </a:r>
            <a:r>
              <a:rPr lang="en-US" altLang="en-US" sz="2200" b="1">
                <a:cs typeface="Times New Roman" panose="02020603050405020304" pitchFamily="18" charset="0"/>
              </a:rPr>
              <a:t>unconscious</a:t>
            </a:r>
            <a:r>
              <a:rPr lang="en-US" altLang="en-US" sz="2200">
                <a:cs typeface="Times New Roman" panose="02020603050405020304" pitchFamily="18" charset="0"/>
              </a:rPr>
              <a:t> but </a:t>
            </a:r>
            <a:r>
              <a:rPr lang="en-US" altLang="en-US" sz="2200" b="1">
                <a:cs typeface="Times New Roman" panose="02020603050405020304" pitchFamily="18" charset="0"/>
              </a:rPr>
              <a:t>appears to be awake </a:t>
            </a:r>
            <a:r>
              <a:rPr lang="en-US" altLang="en-US" sz="2200">
                <a:cs typeface="Times New Roman" panose="02020603050405020304" pitchFamily="18" charset="0"/>
              </a:rPr>
              <a:t>and </a:t>
            </a:r>
            <a:r>
              <a:rPr lang="en-US" altLang="en-US" sz="2200" b="1">
                <a:cs typeface="Times New Roman" panose="02020603050405020304" pitchFamily="18" charset="0"/>
              </a:rPr>
              <a:t>does not feel pain. </a:t>
            </a:r>
          </a:p>
          <a:p>
            <a:pPr algn="l" rtl="0">
              <a:lnSpc>
                <a:spcPct val="90000"/>
              </a:lnSpc>
            </a:pPr>
            <a:r>
              <a:rPr lang="en-US" altLang="en-US" sz="2200">
                <a:cs typeface="Times New Roman" panose="02020603050405020304" pitchFamily="18" charset="0"/>
              </a:rPr>
              <a:t>This </a:t>
            </a:r>
            <a:r>
              <a:rPr lang="en-US" altLang="en-US" sz="2200" b="1">
                <a:cs typeface="Times New Roman" panose="02020603050405020304" pitchFamily="18" charset="0"/>
              </a:rPr>
              <a:t>dissociative anesthesia</a:t>
            </a:r>
            <a:r>
              <a:rPr lang="en-US" altLang="en-US" sz="2200">
                <a:cs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FF0000"/>
                </a:solidFill>
                <a:cs typeface="Times New Roman" panose="02020603050405020304" pitchFamily="18" charset="0"/>
              </a:rPr>
              <a:t>provides sedation, amnesia, and immobility.</a:t>
            </a:r>
          </a:p>
          <a:p>
            <a:pPr algn="l" rtl="0">
              <a:lnSpc>
                <a:spcPct val="90000"/>
              </a:lnSpc>
            </a:pPr>
            <a:r>
              <a:rPr lang="en-US" altLang="en-US" sz="2200">
                <a:cs typeface="Times New Roman" panose="02020603050405020304" pitchFamily="18" charset="0"/>
              </a:rPr>
              <a:t> Ketamine interacts with N-methyl-D-aspartate </a:t>
            </a:r>
            <a:r>
              <a:rPr lang="en-US" altLang="en-US" sz="2200" b="1">
                <a:cs typeface="Times New Roman" panose="02020603050405020304" pitchFamily="18" charset="0"/>
              </a:rPr>
              <a:t>(NMDA) receptor</a:t>
            </a:r>
            <a:r>
              <a:rPr lang="en-US" altLang="en-US" sz="2200">
                <a:cs typeface="Times New Roman" panose="02020603050405020304" pitchFamily="18" charset="0"/>
              </a:rPr>
              <a:t>. </a:t>
            </a:r>
          </a:p>
          <a:p>
            <a:pPr algn="l" rtl="0">
              <a:lnSpc>
                <a:spcPct val="90000"/>
              </a:lnSpc>
            </a:pPr>
            <a:r>
              <a:rPr lang="en-US" altLang="en-US" sz="2200">
                <a:cs typeface="Times New Roman" panose="02020603050405020304" pitchFamily="18" charset="0"/>
              </a:rPr>
              <a:t>It also </a:t>
            </a:r>
            <a:r>
              <a:rPr lang="en-US" altLang="en-US" sz="2200" b="1">
                <a:cs typeface="Times New Roman" panose="02020603050405020304" pitchFamily="18" charset="0"/>
              </a:rPr>
              <a:t>stimulates</a:t>
            </a:r>
            <a:r>
              <a:rPr lang="en-US" altLang="en-US" sz="2200">
                <a:cs typeface="Times New Roman" panose="02020603050405020304" pitchFamily="18" charset="0"/>
              </a:rPr>
              <a:t> </a:t>
            </a:r>
            <a:r>
              <a:rPr lang="en-US" altLang="en-US" sz="2200" b="1">
                <a:solidFill>
                  <a:srgbClr val="0070C0"/>
                </a:solidFill>
                <a:cs typeface="Times New Roman" panose="02020603050405020304" pitchFamily="18" charset="0"/>
              </a:rPr>
              <a:t>central sympathetic outflow</a:t>
            </a:r>
            <a:r>
              <a:rPr lang="en-US" altLang="en-US" sz="2200">
                <a:cs typeface="Times New Roman" panose="02020603050405020304" pitchFamily="18" charset="0"/>
              </a:rPr>
              <a:t>, which in turn, </a:t>
            </a:r>
            <a:r>
              <a:rPr lang="en-US" altLang="en-US" sz="2200">
                <a:solidFill>
                  <a:srgbClr val="FF0000"/>
                </a:solidFill>
                <a:cs typeface="Times New Roman" panose="02020603050405020304" pitchFamily="18" charset="0"/>
              </a:rPr>
              <a:t>causes stimulation of heart and increased blood pressure and cardiac output. </a:t>
            </a:r>
            <a:r>
              <a:rPr lang="en-US" altLang="en-US" sz="2200">
                <a:cs typeface="Times New Roman" panose="02020603050405020304" pitchFamily="18" charset="0"/>
              </a:rPr>
              <a:t>This property is especially beneficial in patients with either </a:t>
            </a:r>
            <a:r>
              <a:rPr lang="en-US" altLang="en-US" sz="2200" b="1">
                <a:cs typeface="Times New Roman" panose="02020603050405020304" pitchFamily="18" charset="0"/>
              </a:rPr>
              <a:t>hypovolemic or cardiogenic shock</a:t>
            </a:r>
            <a:endParaRPr lang="en-US" altLang="en-US" sz="2200">
              <a:cs typeface="Times New Roman" panose="02020603050405020304" pitchFamily="18" charset="0"/>
            </a:endParaRPr>
          </a:p>
        </p:txBody>
      </p:sp>
      <p:sp>
        <p:nvSpPr>
          <p:cNvPr id="47108" name="Slide Number Placeholder 3">
            <a:extLst>
              <a:ext uri="{FF2B5EF4-FFF2-40B4-BE49-F238E27FC236}">
                <a16:creationId xmlns:a16="http://schemas.microsoft.com/office/drawing/2014/main" id="{E720B775-BE0A-4710-A2D4-491C453A14B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1pPr>
            <a:lvl2pPr marL="742950" indent="-285750" algn="r" rtl="1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2pPr>
            <a:lvl3pPr marL="1143000" indent="-228600" algn="r" rtl="1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3pPr>
            <a:lvl4pPr marL="1600200" indent="-228600" algn="r" rtl="1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4pPr>
            <a:lvl5pPr marL="2057400" indent="-228600" algn="r" rtl="1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5pPr>
            <a:lvl6pPr marL="25146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6pPr>
            <a:lvl7pPr marL="29718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7pPr>
            <a:lvl8pPr marL="34290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8pPr>
            <a:lvl9pPr marL="38862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fld id="{DF11E394-4748-4F30-B6D9-AD1686060532}" type="slidenum">
              <a:rPr lang="ar-JO" altLang="en-US" sz="1400" smtClean="0">
                <a:solidFill>
                  <a:srgbClr val="FFFFFF"/>
                </a:solidFill>
                <a:latin typeface="Franklin Gothic Book" panose="020B0503020102020204" pitchFamily="34" charset="0"/>
                <a:cs typeface="Tahoma" panose="020B0604030504040204" pitchFamily="34" charset="0"/>
              </a:rPr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t>40</a:t>
            </a:fld>
            <a:endParaRPr lang="ar-JO" altLang="en-US" sz="1400">
              <a:solidFill>
                <a:srgbClr val="FFFFFF"/>
              </a:solidFill>
              <a:latin typeface="Franklin Gothic Book" panose="020B050302010202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:a16="http://schemas.microsoft.com/office/drawing/2014/main" id="{4610A1D9-4BA2-4420-BD37-8D3787C375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>
              <a:cs typeface="Tahoma" panose="020B0604030504040204" pitchFamily="34" charset="0"/>
            </a:endParaRPr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1DC554A7-3CD5-47BE-A6D7-A3B2B6250C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r>
              <a:rPr lang="en-US" altLang="en-US">
                <a:cs typeface="Times New Roman" panose="02020603050405020304" pitchFamily="18" charset="0"/>
              </a:rPr>
              <a:t>Ketamine is employed mainly in </a:t>
            </a:r>
            <a:r>
              <a:rPr lang="en-US" altLang="en-US" b="1">
                <a:cs typeface="Times New Roman" panose="02020603050405020304" pitchFamily="18" charset="0"/>
              </a:rPr>
              <a:t>children and young adults </a:t>
            </a:r>
            <a:r>
              <a:rPr lang="en-US" altLang="en-US">
                <a:cs typeface="Times New Roman" panose="02020603050405020304" pitchFamily="18" charset="0"/>
              </a:rPr>
              <a:t>for short procedures. </a:t>
            </a:r>
          </a:p>
          <a:p>
            <a:pPr algn="l" rtl="0"/>
            <a:r>
              <a:rPr lang="en-US" altLang="en-US">
                <a:cs typeface="Times New Roman" panose="02020603050405020304" pitchFamily="18" charset="0"/>
              </a:rPr>
              <a:t>However, </a:t>
            </a:r>
            <a:r>
              <a:rPr lang="en-US" altLang="en-US" b="1">
                <a:solidFill>
                  <a:srgbClr val="0070C0"/>
                </a:solidFill>
                <a:cs typeface="Times New Roman" panose="02020603050405020304" pitchFamily="18" charset="0"/>
              </a:rPr>
              <a:t>it is not widely used</a:t>
            </a:r>
            <a:r>
              <a:rPr lang="en-US" altLang="en-US" b="1">
                <a:cs typeface="Times New Roman" panose="02020603050405020304" pitchFamily="18" charset="0"/>
              </a:rPr>
              <a:t>, </a:t>
            </a:r>
            <a:r>
              <a:rPr lang="en-US" altLang="en-US" b="1">
                <a:solidFill>
                  <a:srgbClr val="FF0000"/>
                </a:solidFill>
                <a:cs typeface="Times New Roman" panose="02020603050405020304" pitchFamily="18" charset="0"/>
              </a:rPr>
              <a:t>because it increases cerebral blood flow and induces postoperative hallucinations “nightmares”</a:t>
            </a:r>
            <a:r>
              <a:rPr lang="en-US" altLang="en-US">
                <a:cs typeface="Times New Roman" panose="02020603050405020304" pitchFamily="18" charset="0"/>
              </a:rPr>
              <a:t> particularly in </a:t>
            </a:r>
            <a:r>
              <a:rPr lang="en-US" altLang="en-US" b="1">
                <a:cs typeface="Times New Roman" panose="02020603050405020304" pitchFamily="18" charset="0"/>
              </a:rPr>
              <a:t>adults.</a:t>
            </a:r>
          </a:p>
        </p:txBody>
      </p:sp>
      <p:sp>
        <p:nvSpPr>
          <p:cNvPr id="48132" name="Slide Number Placeholder 3">
            <a:extLst>
              <a:ext uri="{FF2B5EF4-FFF2-40B4-BE49-F238E27FC236}">
                <a16:creationId xmlns:a16="http://schemas.microsoft.com/office/drawing/2014/main" id="{8551AD1B-1509-42BF-8784-C538D856D6C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1pPr>
            <a:lvl2pPr marL="742950" indent="-285750" algn="r" rtl="1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2pPr>
            <a:lvl3pPr marL="1143000" indent="-228600" algn="r" rtl="1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3pPr>
            <a:lvl4pPr marL="1600200" indent="-228600" algn="r" rtl="1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4pPr>
            <a:lvl5pPr marL="2057400" indent="-228600" algn="r" rtl="1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5pPr>
            <a:lvl6pPr marL="25146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6pPr>
            <a:lvl7pPr marL="29718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7pPr>
            <a:lvl8pPr marL="34290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8pPr>
            <a:lvl9pPr marL="38862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fld id="{EC9CC1F8-E1D8-4A39-975F-301B786D209D}" type="slidenum">
              <a:rPr lang="ar-JO" altLang="en-US" sz="1400" smtClean="0">
                <a:solidFill>
                  <a:srgbClr val="FFFFFF"/>
                </a:solidFill>
                <a:latin typeface="Franklin Gothic Book" panose="020B0503020102020204" pitchFamily="34" charset="0"/>
                <a:cs typeface="Tahoma" panose="020B0604030504040204" pitchFamily="34" charset="0"/>
              </a:rPr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t>41</a:t>
            </a:fld>
            <a:endParaRPr lang="ar-JO" altLang="en-US" sz="1400">
              <a:solidFill>
                <a:srgbClr val="FFFFFF"/>
              </a:solidFill>
              <a:latin typeface="Franklin Gothic Book" panose="020B050302010202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B7E9581B-5C64-44E9-92BC-931D1BCAD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4875" y="0"/>
            <a:ext cx="7772400" cy="1143000"/>
          </a:xfrm>
        </p:spPr>
        <p:txBody>
          <a:bodyPr/>
          <a:lstStyle/>
          <a:p>
            <a:pPr algn="ctr"/>
            <a:r>
              <a:rPr lang="en-US" altLang="en-US">
                <a:cs typeface="Tahoma" panose="020B0604030504040204" pitchFamily="34" charset="0"/>
              </a:rPr>
              <a:t>Propofol </a:t>
            </a:r>
          </a:p>
        </p:txBody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59FCC831-6232-4A2C-8C5A-99DD0556615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r>
              <a:rPr lang="en-US" altLang="en-US">
                <a:cs typeface="Times New Roman" panose="02020603050405020304" pitchFamily="18" charset="0"/>
              </a:rPr>
              <a:t>Is an </a:t>
            </a:r>
            <a:r>
              <a:rPr lang="en-US" altLang="en-US" b="1">
                <a:cs typeface="Times New Roman" panose="02020603050405020304" pitchFamily="18" charset="0"/>
              </a:rPr>
              <a:t>intravenous sedative/hypnotic</a:t>
            </a:r>
            <a:r>
              <a:rPr lang="en-US" altLang="en-US">
                <a:cs typeface="Times New Roman" panose="02020603050405020304" pitchFamily="18" charset="0"/>
              </a:rPr>
              <a:t> used in </a:t>
            </a:r>
            <a:r>
              <a:rPr lang="en-US" altLang="en-US" b="1">
                <a:solidFill>
                  <a:srgbClr val="0070C0"/>
                </a:solidFill>
                <a:cs typeface="Times New Roman" panose="02020603050405020304" pitchFamily="18" charset="0"/>
              </a:rPr>
              <a:t>induction or maintenance of anesthesia. </a:t>
            </a:r>
          </a:p>
          <a:p>
            <a:pPr algn="l" rtl="0"/>
            <a:r>
              <a:rPr lang="en-US" altLang="en-US">
                <a:cs typeface="Times New Roman" panose="02020603050405020304" pitchFamily="18" charset="0"/>
              </a:rPr>
              <a:t>It is widely uused due to its </a:t>
            </a:r>
            <a:r>
              <a:rPr lang="en-US" altLang="en-US" b="1">
                <a:cs typeface="Times New Roman" panose="02020603050405020304" pitchFamily="18" charset="0"/>
              </a:rPr>
              <a:t>rapid onset of action &amp; rapid recovery</a:t>
            </a:r>
            <a:r>
              <a:rPr lang="en-US" altLang="en-US">
                <a:cs typeface="Times New Roman" panose="02020603050405020304" pitchFamily="18" charset="0"/>
              </a:rPr>
              <a:t> (</a:t>
            </a:r>
            <a:r>
              <a:rPr lang="en-US" altLang="en-US" b="1">
                <a:cs typeface="Times New Roman" panose="02020603050405020304" pitchFamily="18" charset="0"/>
              </a:rPr>
              <a:t>40 seconds </a:t>
            </a:r>
            <a:r>
              <a:rPr lang="en-US" altLang="en-US">
                <a:cs typeface="Times New Roman" panose="02020603050405020304" pitchFamily="18" charset="0"/>
              </a:rPr>
              <a:t>of administration).</a:t>
            </a:r>
          </a:p>
          <a:p>
            <a:pPr algn="l" rtl="0"/>
            <a:r>
              <a:rPr lang="en-US" altLang="en-US">
                <a:cs typeface="Times New Roman" panose="02020603050405020304" pitchFamily="18" charset="0"/>
              </a:rPr>
              <a:t> </a:t>
            </a:r>
            <a:r>
              <a:rPr lang="en-US" altLang="en-US">
                <a:solidFill>
                  <a:srgbClr val="FF0000"/>
                </a:solidFill>
                <a:cs typeface="Times New Roman" panose="02020603050405020304" pitchFamily="18" charset="0"/>
              </a:rPr>
              <a:t>Supplementation with narcotics for analgesia is required.</a:t>
            </a:r>
          </a:p>
          <a:p>
            <a:pPr algn="l" rtl="0"/>
            <a:r>
              <a:rPr lang="en-US" altLang="en-US">
                <a:cs typeface="Times New Roman" panose="02020603050405020304" pitchFamily="18" charset="0"/>
              </a:rPr>
              <a:t> Whereas propofol </a:t>
            </a:r>
            <a:r>
              <a:rPr lang="en-US" altLang="en-US" b="1">
                <a:cs typeface="Times New Roman" panose="02020603050405020304" pitchFamily="18" charset="0"/>
              </a:rPr>
              <a:t>facilitates depression in CNS</a:t>
            </a:r>
            <a:r>
              <a:rPr lang="en-US" altLang="en-US">
                <a:cs typeface="Times New Roman" panose="02020603050405020304" pitchFamily="18" charset="0"/>
              </a:rPr>
              <a:t>, it is occasionally </a:t>
            </a:r>
            <a:r>
              <a:rPr lang="en-US" altLang="en-US" b="1">
                <a:cs typeface="Times New Roman" panose="02020603050405020304" pitchFamily="18" charset="0"/>
              </a:rPr>
              <a:t>accompanied by excitatory phenomena</a:t>
            </a:r>
            <a:r>
              <a:rPr lang="en-US" altLang="en-US">
                <a:cs typeface="Times New Roman" panose="02020603050405020304" pitchFamily="18" charset="0"/>
              </a:rPr>
              <a:t>, such as </a:t>
            </a:r>
            <a:r>
              <a:rPr lang="en-US" altLang="en-US">
                <a:solidFill>
                  <a:srgbClr val="FF0000"/>
                </a:solidFill>
                <a:cs typeface="Times New Roman" panose="02020603050405020304" pitchFamily="18" charset="0"/>
              </a:rPr>
              <a:t>muscle twitching, or hiccups. </a:t>
            </a:r>
          </a:p>
        </p:txBody>
      </p:sp>
      <p:sp>
        <p:nvSpPr>
          <p:cNvPr id="49156" name="Slide Number Placeholder 3">
            <a:extLst>
              <a:ext uri="{FF2B5EF4-FFF2-40B4-BE49-F238E27FC236}">
                <a16:creationId xmlns:a16="http://schemas.microsoft.com/office/drawing/2014/main" id="{3BA384C0-1247-4D3D-8EB6-E856C2E2DC4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1pPr>
            <a:lvl2pPr marL="742950" indent="-285750" algn="r" rtl="1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2pPr>
            <a:lvl3pPr marL="1143000" indent="-228600" algn="r" rtl="1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3pPr>
            <a:lvl4pPr marL="1600200" indent="-228600" algn="r" rtl="1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4pPr>
            <a:lvl5pPr marL="2057400" indent="-228600" algn="r" rtl="1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5pPr>
            <a:lvl6pPr marL="25146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6pPr>
            <a:lvl7pPr marL="29718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7pPr>
            <a:lvl8pPr marL="34290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8pPr>
            <a:lvl9pPr marL="38862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fld id="{15A7D643-3D54-40CF-9286-4DC9BCFFBE11}" type="slidenum">
              <a:rPr lang="ar-JO" altLang="en-US" sz="1400" smtClean="0">
                <a:solidFill>
                  <a:srgbClr val="FFFFFF"/>
                </a:solidFill>
                <a:latin typeface="Franklin Gothic Book" panose="020B0503020102020204" pitchFamily="34" charset="0"/>
                <a:cs typeface="Tahoma" panose="020B0604030504040204" pitchFamily="34" charset="0"/>
              </a:rPr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t>42</a:t>
            </a:fld>
            <a:endParaRPr lang="ar-JO" altLang="en-US" sz="1400">
              <a:solidFill>
                <a:srgbClr val="FFFFFF"/>
              </a:solidFill>
              <a:latin typeface="Franklin Gothic Book" panose="020B050302010202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>
            <a:extLst>
              <a:ext uri="{FF2B5EF4-FFF2-40B4-BE49-F238E27FC236}">
                <a16:creationId xmlns:a16="http://schemas.microsoft.com/office/drawing/2014/main" id="{D085D307-2D11-4C63-AB3B-211172804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15888"/>
            <a:ext cx="7772400" cy="1143000"/>
          </a:xfrm>
        </p:spPr>
        <p:txBody>
          <a:bodyPr/>
          <a:lstStyle/>
          <a:p>
            <a:pPr algn="ctr"/>
            <a:r>
              <a:rPr lang="en-US" altLang="en-US">
                <a:cs typeface="Tahoma" panose="020B0604030504040204" pitchFamily="34" charset="0"/>
              </a:rPr>
              <a:t>Propofol (Diprivan)</a:t>
            </a:r>
          </a:p>
        </p:txBody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4596D9C6-9B81-40AA-A94A-98FC634DA4C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r>
              <a:rPr lang="en-US" altLang="en-US">
                <a:cs typeface="Times New Roman" panose="02020603050405020304" pitchFamily="18" charset="0"/>
              </a:rPr>
              <a:t>decreases blood pressure  </a:t>
            </a:r>
          </a:p>
          <a:p>
            <a:pPr algn="l" rtl="0"/>
            <a:r>
              <a:rPr lang="en-US" altLang="en-US" b="1">
                <a:solidFill>
                  <a:srgbClr val="0070C0"/>
                </a:solidFill>
                <a:cs typeface="Times New Roman" panose="02020603050405020304" pitchFamily="18" charset="0"/>
              </a:rPr>
              <a:t>Propofol is widely used</a:t>
            </a:r>
            <a:r>
              <a:rPr lang="en-US" altLang="en-US">
                <a:solidFill>
                  <a:srgbClr val="0070C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>
                <a:cs typeface="Times New Roman" panose="02020603050405020304" pitchFamily="18" charset="0"/>
              </a:rPr>
              <a:t>and </a:t>
            </a:r>
            <a:r>
              <a:rPr lang="en-US" altLang="en-US" b="1">
                <a:solidFill>
                  <a:srgbClr val="FF0000"/>
                </a:solidFill>
                <a:cs typeface="Times New Roman" panose="02020603050405020304" pitchFamily="18" charset="0"/>
              </a:rPr>
              <a:t>has replaced thiopental </a:t>
            </a:r>
            <a:r>
              <a:rPr lang="en-US" altLang="en-US">
                <a:cs typeface="Times New Roman" panose="02020603050405020304" pitchFamily="18" charset="0"/>
              </a:rPr>
              <a:t>as first choice for anesthesia induction and sedation, because it produces </a:t>
            </a:r>
            <a:r>
              <a:rPr lang="en-US" altLang="en-US" b="1">
                <a:solidFill>
                  <a:srgbClr val="FF0000"/>
                </a:solidFill>
                <a:cs typeface="Times New Roman" panose="02020603050405020304" pitchFamily="18" charset="0"/>
              </a:rPr>
              <a:t>a euphoric feeling in patient and does not cause postanesthetic N &amp; V</a:t>
            </a:r>
          </a:p>
        </p:txBody>
      </p:sp>
      <p:sp>
        <p:nvSpPr>
          <p:cNvPr id="50180" name="Slide Number Placeholder 3">
            <a:extLst>
              <a:ext uri="{FF2B5EF4-FFF2-40B4-BE49-F238E27FC236}">
                <a16:creationId xmlns:a16="http://schemas.microsoft.com/office/drawing/2014/main" id="{DD28B998-5764-4802-9943-91B997D4B78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1pPr>
            <a:lvl2pPr marL="742950" indent="-285750" algn="r" rtl="1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2pPr>
            <a:lvl3pPr marL="1143000" indent="-228600" algn="r" rtl="1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3pPr>
            <a:lvl4pPr marL="1600200" indent="-228600" algn="r" rtl="1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4pPr>
            <a:lvl5pPr marL="2057400" indent="-228600" algn="r" rtl="1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5pPr>
            <a:lvl6pPr marL="25146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6pPr>
            <a:lvl7pPr marL="29718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7pPr>
            <a:lvl8pPr marL="34290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8pPr>
            <a:lvl9pPr marL="38862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fld id="{87B37A62-5B67-4886-8FFB-A365E45CA030}" type="slidenum">
              <a:rPr lang="ar-JO" altLang="en-US" sz="1400" smtClean="0">
                <a:solidFill>
                  <a:srgbClr val="FFFFFF"/>
                </a:solidFill>
                <a:latin typeface="Franklin Gothic Book" panose="020B0503020102020204" pitchFamily="34" charset="0"/>
                <a:cs typeface="Tahoma" panose="020B0604030504040204" pitchFamily="34" charset="0"/>
              </a:rPr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t>43</a:t>
            </a:fld>
            <a:endParaRPr lang="ar-JO" altLang="en-US" sz="1400">
              <a:solidFill>
                <a:srgbClr val="FFFFFF"/>
              </a:solidFill>
              <a:latin typeface="Franklin Gothic Book" panose="020B050302010202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A1A8FC63-5DF4-446D-A978-37D9D41DEB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>
              <a:cs typeface="Tahoma" panose="020B0604030504040204" pitchFamily="34" charset="0"/>
            </a:endParaRPr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80B25220-D771-4945-8536-610B44479910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l" rtl="0"/>
            <a:r>
              <a:rPr lang="en-US" altLang="en-US" b="1">
                <a:cs typeface="Times New Roman" panose="02020603050405020304" pitchFamily="18" charset="0"/>
              </a:rPr>
              <a:t>Cardiovascular system: </a:t>
            </a:r>
            <a:r>
              <a:rPr lang="en-US" altLang="en-US">
                <a:cs typeface="Times New Roman" panose="02020603050405020304" pitchFamily="18" charset="0"/>
              </a:rPr>
              <a:t>Whereas the </a:t>
            </a:r>
            <a:r>
              <a:rPr lang="en-US" altLang="en-US">
                <a:solidFill>
                  <a:srgbClr val="FF0000"/>
                </a:solidFill>
                <a:cs typeface="Times New Roman" panose="02020603050405020304" pitchFamily="18" charset="0"/>
              </a:rPr>
              <a:t>hypotensive effect </a:t>
            </a:r>
            <a:r>
              <a:rPr lang="en-US" altLang="en-US">
                <a:cs typeface="Times New Roman" panose="02020603050405020304" pitchFamily="18" charset="0"/>
              </a:rPr>
              <a:t>of most anesthetics is sometimes desirable, </a:t>
            </a:r>
            <a:r>
              <a:rPr lang="en-US" altLang="en-US">
                <a:solidFill>
                  <a:srgbClr val="FF0000"/>
                </a:solidFill>
                <a:cs typeface="Times New Roman" panose="02020603050405020304" pitchFamily="18" charset="0"/>
              </a:rPr>
              <a:t>ischemic injury of tissues</a:t>
            </a:r>
            <a:r>
              <a:rPr lang="en-US" altLang="en-US">
                <a:cs typeface="Times New Roman" panose="02020603050405020304" pitchFamily="18" charset="0"/>
              </a:rPr>
              <a:t> could follow </a:t>
            </a:r>
            <a:r>
              <a:rPr lang="en-US" altLang="en-US">
                <a:solidFill>
                  <a:srgbClr val="FF0000"/>
                </a:solidFill>
                <a:cs typeface="Times New Roman" panose="02020603050405020304" pitchFamily="18" charset="0"/>
              </a:rPr>
              <a:t>reduced perfusion pressure</a:t>
            </a:r>
            <a:r>
              <a:rPr lang="en-US" altLang="en-US">
                <a:cs typeface="Times New Roman" panose="02020603050405020304" pitchFamily="18" charset="0"/>
              </a:rPr>
              <a:t>.</a:t>
            </a:r>
          </a:p>
          <a:p>
            <a:pPr algn="l" rtl="0"/>
            <a:r>
              <a:rPr lang="en-US" altLang="en-US" b="1">
                <a:cs typeface="Times New Roman" panose="02020603050405020304" pitchFamily="18" charset="0"/>
              </a:rPr>
              <a:t>Nervous system: </a:t>
            </a:r>
            <a:r>
              <a:rPr lang="en-US" altLang="en-US">
                <a:cs typeface="Times New Roman" panose="02020603050405020304" pitchFamily="18" charset="0"/>
              </a:rPr>
              <a:t>The existence of neurologic disorders (</a:t>
            </a:r>
            <a:r>
              <a:rPr lang="en-US" altLang="en-US">
                <a:solidFill>
                  <a:srgbClr val="FF0000"/>
                </a:solidFill>
                <a:cs typeface="Times New Roman" panose="02020603050405020304" pitchFamily="18" charset="0"/>
              </a:rPr>
              <a:t>epilepsy or myasthenia gravis</a:t>
            </a:r>
            <a:r>
              <a:rPr lang="en-US" altLang="en-US">
                <a:cs typeface="Times New Roman" panose="02020603050405020304" pitchFamily="18" charset="0"/>
              </a:rPr>
              <a:t>) influences the selection of an anesthetic. </a:t>
            </a:r>
            <a:endParaRPr lang="en-US" altLang="en-US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pPr algn="l" rtl="0"/>
            <a:endParaRPr lang="ar-JO" altLang="en-US"/>
          </a:p>
          <a:p>
            <a:pPr algn="l" rtl="0"/>
            <a:endParaRPr lang="en-US" altLang="en-US">
              <a:cs typeface="Times New Roman" panose="02020603050405020304" pitchFamily="18" charset="0"/>
            </a:endParaRPr>
          </a:p>
        </p:txBody>
      </p:sp>
      <p:sp>
        <p:nvSpPr>
          <p:cNvPr id="11268" name="Slide Number Placeholder 3">
            <a:extLst>
              <a:ext uri="{FF2B5EF4-FFF2-40B4-BE49-F238E27FC236}">
                <a16:creationId xmlns:a16="http://schemas.microsoft.com/office/drawing/2014/main" id="{024F2178-3C6A-438A-A899-AFEDDA19CA2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1pPr>
            <a:lvl2pPr marL="742950" indent="-285750" algn="r" rtl="1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2pPr>
            <a:lvl3pPr marL="1143000" indent="-228600" algn="r" rtl="1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3pPr>
            <a:lvl4pPr marL="1600200" indent="-228600" algn="r" rtl="1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4pPr>
            <a:lvl5pPr marL="2057400" indent="-228600" algn="r" rtl="1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5pPr>
            <a:lvl6pPr marL="25146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6pPr>
            <a:lvl7pPr marL="29718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7pPr>
            <a:lvl8pPr marL="34290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8pPr>
            <a:lvl9pPr marL="38862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fld id="{12AEC10E-2753-4986-86B6-84E3CF39FD21}" type="slidenum">
              <a:rPr lang="ar-JO" altLang="en-US" sz="1400" smtClean="0">
                <a:solidFill>
                  <a:srgbClr val="FFFFFF"/>
                </a:solidFill>
                <a:latin typeface="Franklin Gothic Book" panose="020B0503020102020204" pitchFamily="34" charset="0"/>
                <a:cs typeface="Tahoma" panose="020B0604030504040204" pitchFamily="34" charset="0"/>
              </a:rPr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ar-JO" altLang="en-US" sz="1400">
              <a:solidFill>
                <a:srgbClr val="FFFFFF"/>
              </a:solidFill>
              <a:latin typeface="Franklin Gothic Book" panose="020B050302010202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E6187086-C718-48A5-A55F-14F28E220E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ar-SA" altLang="en-US"/>
          </a:p>
        </p:txBody>
      </p:sp>
      <p:sp>
        <p:nvSpPr>
          <p:cNvPr id="12291" name="Slide Number Placeholder 2">
            <a:extLst>
              <a:ext uri="{FF2B5EF4-FFF2-40B4-BE49-F238E27FC236}">
                <a16:creationId xmlns:a16="http://schemas.microsoft.com/office/drawing/2014/main" id="{09AE2C48-36F0-4D2B-812F-58723D3669C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1pPr>
            <a:lvl2pPr marL="742950" indent="-285750" algn="r" rtl="1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2pPr>
            <a:lvl3pPr marL="1143000" indent="-228600" algn="r" rtl="1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3pPr>
            <a:lvl4pPr marL="1600200" indent="-228600" algn="r" rtl="1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4pPr>
            <a:lvl5pPr marL="2057400" indent="-228600" algn="r" rtl="1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5pPr>
            <a:lvl6pPr marL="25146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6pPr>
            <a:lvl7pPr marL="29718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7pPr>
            <a:lvl8pPr marL="34290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8pPr>
            <a:lvl9pPr marL="38862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fld id="{FC5F4CE9-2B5D-421D-B57D-924CE24DC944}" type="slidenum">
              <a:rPr lang="ar-JO" altLang="en-US" sz="1400" smtClean="0">
                <a:solidFill>
                  <a:srgbClr val="FFFFFF"/>
                </a:solidFill>
                <a:latin typeface="Franklin Gothic Book" panose="020B0503020102020204" pitchFamily="34" charset="0"/>
                <a:cs typeface="Tahoma" panose="020B0604030504040204" pitchFamily="34" charset="0"/>
              </a:rPr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ar-JO" altLang="en-US" sz="1400">
              <a:solidFill>
                <a:srgbClr val="FFFFFF"/>
              </a:solidFill>
              <a:latin typeface="Franklin Gothic Book" panose="020B0503020102020204" pitchFamily="34" charset="0"/>
              <a:cs typeface="Tahoma" panose="020B0604030504040204" pitchFamily="34" charset="0"/>
            </a:endParaRPr>
          </a:p>
        </p:txBody>
      </p:sp>
      <p:sp>
        <p:nvSpPr>
          <p:cNvPr id="12292" name="Content Placeholder 3">
            <a:extLst>
              <a:ext uri="{FF2B5EF4-FFF2-40B4-BE49-F238E27FC236}">
                <a16:creationId xmlns:a16="http://schemas.microsoft.com/office/drawing/2014/main" id="{094AEB59-DFE6-4206-AA46-07F74DF2C734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l" rtl="0" eaLnBrk="1" hangingPunct="1"/>
            <a:r>
              <a:rPr lang="en-US" altLang="en-US" b="1">
                <a:cs typeface="Times New Roman" panose="02020603050405020304" pitchFamily="18" charset="0"/>
              </a:rPr>
              <a:t>Pregnancy:</a:t>
            </a:r>
            <a:r>
              <a:rPr lang="en-US" altLang="en-US">
                <a:cs typeface="Times New Roman" panose="02020603050405020304" pitchFamily="18" charset="0"/>
              </a:rPr>
              <a:t> precautions should be kept in mind when anesthetics and adjunct drugs are administered to a pregnant woman. </a:t>
            </a:r>
          </a:p>
          <a:p>
            <a:pPr algn="l" rtl="0" eaLnBrk="1" hangingPunct="1"/>
            <a:r>
              <a:rPr lang="en-US" altLang="en-US">
                <a:solidFill>
                  <a:srgbClr val="FF0000"/>
                </a:solidFill>
                <a:cs typeface="Times New Roman" panose="02020603050405020304" pitchFamily="18" charset="0"/>
              </a:rPr>
              <a:t>Oral clefts </a:t>
            </a:r>
            <a:r>
              <a:rPr lang="en-US" altLang="en-US">
                <a:cs typeface="Times New Roman" panose="02020603050405020304" pitchFamily="18" charset="0"/>
              </a:rPr>
              <a:t>have occurred in fetuses of women who have received </a:t>
            </a:r>
            <a:r>
              <a:rPr lang="en-US" altLang="en-US" b="1">
                <a:solidFill>
                  <a:srgbClr val="FF0000"/>
                </a:solidFill>
                <a:cs typeface="Times New Roman" panose="02020603050405020304" pitchFamily="18" charset="0"/>
              </a:rPr>
              <a:t>benzodiazepines. </a:t>
            </a:r>
          </a:p>
          <a:p>
            <a:pPr algn="l" rtl="0" eaLnBrk="1" hangingPunct="1"/>
            <a:r>
              <a:rPr lang="en-US" altLang="en-US" b="1">
                <a:solidFill>
                  <a:srgbClr val="FF0000"/>
                </a:solidFill>
                <a:cs typeface="Times New Roman" panose="02020603050405020304" pitchFamily="18" charset="0"/>
              </a:rPr>
              <a:t>Diazepam</a:t>
            </a:r>
            <a:r>
              <a:rPr lang="en-US" altLang="en-US" b="1">
                <a:cs typeface="Times New Roman" panose="02020603050405020304" pitchFamily="18" charset="0"/>
              </a:rPr>
              <a:t> </a:t>
            </a:r>
            <a:r>
              <a:rPr lang="en-US" altLang="en-US">
                <a:cs typeface="Times New Roman" panose="02020603050405020304" pitchFamily="18" charset="0"/>
              </a:rPr>
              <a:t>should not be used routinely during labor, because it results in </a:t>
            </a:r>
            <a:r>
              <a:rPr lang="en-US" altLang="en-US">
                <a:solidFill>
                  <a:srgbClr val="FF0000"/>
                </a:solidFill>
                <a:cs typeface="Times New Roman" panose="02020603050405020304" pitchFamily="18" charset="0"/>
              </a:rPr>
              <a:t>hypotonia </a:t>
            </a:r>
            <a:endParaRPr lang="ar-JO" altLang="en-US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813E3F6B-F426-45A1-9A9B-CF520700F3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9525"/>
            <a:ext cx="7772400" cy="1143000"/>
          </a:xfrm>
        </p:spPr>
        <p:txBody>
          <a:bodyPr/>
          <a:lstStyle/>
          <a:p>
            <a:pPr algn="ctr" eaLnBrk="1" hangingPunct="1"/>
            <a:r>
              <a:rPr lang="en-US" altLang="en-US" b="1">
                <a:cs typeface="Tahoma" panose="020B0604030504040204" pitchFamily="34" charset="0"/>
              </a:rPr>
              <a:t>Preanesthetic medications</a:t>
            </a:r>
            <a:endParaRPr lang="ar-SA" altLang="en-US"/>
          </a:p>
        </p:txBody>
      </p:sp>
      <p:sp>
        <p:nvSpPr>
          <p:cNvPr id="13315" name="Content Placeholder 2">
            <a:extLst>
              <a:ext uri="{FF2B5EF4-FFF2-40B4-BE49-F238E27FC236}">
                <a16:creationId xmlns:a16="http://schemas.microsoft.com/office/drawing/2014/main" id="{6E0C3631-A085-45A3-B6BB-89D22B29CEA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905750" cy="4572000"/>
          </a:xfrm>
        </p:spPr>
        <p:txBody>
          <a:bodyPr/>
          <a:lstStyle/>
          <a:p>
            <a:pPr algn="l" rtl="0" eaLnBrk="1" hangingPunct="1"/>
            <a:r>
              <a:rPr lang="en-US" altLang="en-US" b="1">
                <a:cs typeface="Times New Roman" panose="02020603050405020304" pitchFamily="18" charset="0"/>
              </a:rPr>
              <a:t>Preanesthetic medication </a:t>
            </a:r>
            <a:r>
              <a:rPr lang="en-US" altLang="en-US">
                <a:cs typeface="Times New Roman" panose="02020603050405020304" pitchFamily="18" charset="0"/>
              </a:rPr>
              <a:t>serves to </a:t>
            </a:r>
            <a:r>
              <a:rPr lang="en-US" altLang="en-US">
                <a:solidFill>
                  <a:srgbClr val="FF0000"/>
                </a:solidFill>
                <a:cs typeface="Times New Roman" panose="02020603050405020304" pitchFamily="18" charset="0"/>
              </a:rPr>
              <a:t>calm the patient</a:t>
            </a:r>
            <a:r>
              <a:rPr lang="en-US" altLang="en-US">
                <a:cs typeface="Times New Roman" panose="02020603050405020304" pitchFamily="18" charset="0"/>
              </a:rPr>
              <a:t>, </a:t>
            </a:r>
            <a:r>
              <a:rPr lang="en-US" altLang="en-US">
                <a:solidFill>
                  <a:srgbClr val="FF0000"/>
                </a:solidFill>
                <a:cs typeface="Times New Roman" panose="02020603050405020304" pitchFamily="18" charset="0"/>
              </a:rPr>
              <a:t>relieve pain</a:t>
            </a:r>
            <a:r>
              <a:rPr lang="en-US" altLang="en-US">
                <a:cs typeface="Times New Roman" panose="02020603050405020304" pitchFamily="18" charset="0"/>
              </a:rPr>
              <a:t>, and </a:t>
            </a:r>
            <a:r>
              <a:rPr lang="en-US" altLang="en-US">
                <a:solidFill>
                  <a:srgbClr val="FF0000"/>
                </a:solidFill>
                <a:cs typeface="Times New Roman" panose="02020603050405020304" pitchFamily="18" charset="0"/>
              </a:rPr>
              <a:t>protect against undesirable effects </a:t>
            </a:r>
            <a:r>
              <a:rPr lang="en-US" altLang="en-US">
                <a:cs typeface="Times New Roman" panose="02020603050405020304" pitchFamily="18" charset="0"/>
              </a:rPr>
              <a:t>of the subsequently </a:t>
            </a:r>
            <a:r>
              <a:rPr lang="en-US" altLang="en-US">
                <a:solidFill>
                  <a:srgbClr val="FF0000"/>
                </a:solidFill>
                <a:cs typeface="Times New Roman" panose="02020603050405020304" pitchFamily="18" charset="0"/>
              </a:rPr>
              <a:t>administered anesthetic </a:t>
            </a:r>
            <a:r>
              <a:rPr lang="en-US" altLang="en-US">
                <a:cs typeface="Times New Roman" panose="02020603050405020304" pitchFamily="18" charset="0"/>
              </a:rPr>
              <a:t>or the surgical procedure. </a:t>
            </a:r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id="{5F2386D9-9D51-4582-AFB8-93603C3C265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1pPr>
            <a:lvl2pPr marL="742950" indent="-285750" algn="r" rtl="1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2pPr>
            <a:lvl3pPr marL="1143000" indent="-228600" algn="r" rtl="1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3pPr>
            <a:lvl4pPr marL="1600200" indent="-228600" algn="r" rtl="1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4pPr>
            <a:lvl5pPr marL="2057400" indent="-228600" algn="r" rtl="1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5pPr>
            <a:lvl6pPr marL="25146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6pPr>
            <a:lvl7pPr marL="29718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7pPr>
            <a:lvl8pPr marL="34290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8pPr>
            <a:lvl9pPr marL="38862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fld id="{94A88187-15C0-4833-9218-3A0EAE42AC5D}" type="slidenum">
              <a:rPr lang="ar-JO" altLang="en-US" sz="1400" smtClean="0">
                <a:solidFill>
                  <a:srgbClr val="FFFFFF"/>
                </a:solidFill>
                <a:latin typeface="Franklin Gothic Book" panose="020B0503020102020204" pitchFamily="34" charset="0"/>
                <a:cs typeface="Tahoma" panose="020B0604030504040204" pitchFamily="34" charset="0"/>
              </a:rPr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ar-JO" altLang="en-US" sz="1400">
              <a:solidFill>
                <a:srgbClr val="FFFFFF"/>
              </a:solidFill>
              <a:latin typeface="Franklin Gothic Book" panose="020B050302010202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0FF709A7-85FA-4748-81F9-8E25F37161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>
              <a:cs typeface="Tahoma" panose="020B0604030504040204" pitchFamily="34" charset="0"/>
            </a:endParaRPr>
          </a:p>
        </p:txBody>
      </p:sp>
      <p:sp>
        <p:nvSpPr>
          <p:cNvPr id="14339" name="Content Placeholder 2">
            <a:extLst>
              <a:ext uri="{FF2B5EF4-FFF2-40B4-BE49-F238E27FC236}">
                <a16:creationId xmlns:a16="http://schemas.microsoft.com/office/drawing/2014/main" id="{DFFD633F-4D66-4308-8762-1608F7DED819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l" rtl="0"/>
            <a:r>
              <a:rPr lang="en-US" altLang="en-US" b="1">
                <a:cs typeface="Times New Roman" panose="02020603050405020304" pitchFamily="18" charset="0"/>
              </a:rPr>
              <a:t>Anticholinergics</a:t>
            </a:r>
          </a:p>
          <a:p>
            <a:pPr algn="l" rtl="0"/>
            <a:r>
              <a:rPr lang="en-US" altLang="en-US" b="1">
                <a:cs typeface="Times New Roman" panose="02020603050405020304" pitchFamily="18" charset="0"/>
              </a:rPr>
              <a:t>Antiemetics </a:t>
            </a:r>
          </a:p>
          <a:p>
            <a:pPr algn="l" rtl="0"/>
            <a:r>
              <a:rPr lang="en-US" altLang="en-US" b="1">
                <a:cs typeface="Times New Roman" panose="02020603050405020304" pitchFamily="18" charset="0"/>
              </a:rPr>
              <a:t>Antihistamines</a:t>
            </a:r>
          </a:p>
          <a:p>
            <a:pPr algn="l" rtl="0"/>
            <a:r>
              <a:rPr lang="en-US" altLang="en-US" b="1">
                <a:cs typeface="Times New Roman" panose="02020603050405020304" pitchFamily="18" charset="0"/>
              </a:rPr>
              <a:t>Barbiturates</a:t>
            </a:r>
          </a:p>
          <a:p>
            <a:pPr algn="l" rtl="0"/>
            <a:r>
              <a:rPr lang="en-US" altLang="en-US" b="1">
                <a:cs typeface="Times New Roman" panose="02020603050405020304" pitchFamily="18" charset="0"/>
              </a:rPr>
              <a:t>Benzodiazepines</a:t>
            </a:r>
          </a:p>
          <a:p>
            <a:pPr algn="l" rtl="0"/>
            <a:r>
              <a:rPr lang="en-US" altLang="en-US" b="1">
                <a:cs typeface="Times New Roman" panose="02020603050405020304" pitchFamily="18" charset="0"/>
              </a:rPr>
              <a:t>Muscle relaxants</a:t>
            </a:r>
          </a:p>
          <a:p>
            <a:pPr algn="l" rtl="0"/>
            <a:r>
              <a:rPr lang="en-US" altLang="en-US" b="1">
                <a:cs typeface="Times New Roman" panose="02020603050405020304" pitchFamily="18" charset="0"/>
              </a:rPr>
              <a:t>Opioids</a:t>
            </a:r>
          </a:p>
          <a:p>
            <a:pPr algn="l" rtl="0"/>
            <a:endParaRPr lang="en-US" altLang="en-US">
              <a:cs typeface="Times New Roman" panose="02020603050405020304" pitchFamily="18" charset="0"/>
            </a:endParaRPr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C773DF2D-EBD1-4DC4-8DD6-77374F88E2E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1pPr>
            <a:lvl2pPr marL="742950" indent="-285750" algn="r" rtl="1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2pPr>
            <a:lvl3pPr marL="1143000" indent="-228600" algn="r" rtl="1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3pPr>
            <a:lvl4pPr marL="1600200" indent="-228600" algn="r" rtl="1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4pPr>
            <a:lvl5pPr marL="2057400" indent="-228600" algn="r" rtl="1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5pPr>
            <a:lvl6pPr marL="25146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6pPr>
            <a:lvl7pPr marL="29718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7pPr>
            <a:lvl8pPr marL="34290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8pPr>
            <a:lvl9pPr marL="38862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fld id="{46924EC0-445A-4A16-8E52-C15A3B4CBBD7}" type="slidenum">
              <a:rPr lang="ar-JO" altLang="en-US" sz="1400" smtClean="0">
                <a:solidFill>
                  <a:srgbClr val="FFFFFF"/>
                </a:solidFill>
                <a:latin typeface="Franklin Gothic Book" panose="020B0503020102020204" pitchFamily="34" charset="0"/>
                <a:cs typeface="Tahoma" panose="020B0604030504040204" pitchFamily="34" charset="0"/>
              </a:rPr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ar-JO" altLang="en-US" sz="1400">
              <a:solidFill>
                <a:srgbClr val="FFFFFF"/>
              </a:solidFill>
              <a:latin typeface="Franklin Gothic Book" panose="020B050302010202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id="{E39361C3-EA2B-4AB3-90E7-871A317088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15888"/>
            <a:ext cx="7772400" cy="1143000"/>
          </a:xfrm>
        </p:spPr>
        <p:txBody>
          <a:bodyPr/>
          <a:lstStyle/>
          <a:p>
            <a:pPr algn="ctr" eaLnBrk="1" hangingPunct="1"/>
            <a:r>
              <a:rPr lang="en-US" altLang="en-US" b="1">
                <a:cs typeface="Tahoma" panose="020B0604030504040204" pitchFamily="34" charset="0"/>
              </a:rPr>
              <a:t>Preanesthetic medications</a:t>
            </a:r>
            <a:endParaRPr lang="ar-SA" altLang="en-US"/>
          </a:p>
        </p:txBody>
      </p:sp>
      <p:sp>
        <p:nvSpPr>
          <p:cNvPr id="15363" name="Slide Number Placeholder 2">
            <a:extLst>
              <a:ext uri="{FF2B5EF4-FFF2-40B4-BE49-F238E27FC236}">
                <a16:creationId xmlns:a16="http://schemas.microsoft.com/office/drawing/2014/main" id="{014DACD6-7427-4B76-AFA7-41C98ACBDCD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1pPr>
            <a:lvl2pPr marL="742950" indent="-285750" algn="r" rtl="1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2pPr>
            <a:lvl3pPr marL="1143000" indent="-228600" algn="r" rtl="1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3pPr>
            <a:lvl4pPr marL="1600200" indent="-228600" algn="r" rtl="1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4pPr>
            <a:lvl5pPr marL="2057400" indent="-228600" algn="r" rtl="1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5pPr>
            <a:lvl6pPr marL="25146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6pPr>
            <a:lvl7pPr marL="29718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7pPr>
            <a:lvl8pPr marL="34290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8pPr>
            <a:lvl9pPr marL="38862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fld id="{684F8CAD-A0FD-450A-9413-98C142C4DD57}" type="slidenum">
              <a:rPr lang="ar-JO" altLang="en-US" sz="1400" smtClean="0">
                <a:solidFill>
                  <a:srgbClr val="FFFFFF"/>
                </a:solidFill>
                <a:latin typeface="Franklin Gothic Book" panose="020B0503020102020204" pitchFamily="34" charset="0"/>
                <a:cs typeface="Tahoma" panose="020B0604030504040204" pitchFamily="34" charset="0"/>
              </a:rPr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ar-JO" altLang="en-US" sz="1400">
              <a:solidFill>
                <a:srgbClr val="FFFFFF"/>
              </a:solidFill>
              <a:latin typeface="Franklin Gothic Book" panose="020B0503020102020204" pitchFamily="34" charset="0"/>
              <a:cs typeface="Tahoma" panose="020B0604030504040204" pitchFamily="34" charset="0"/>
            </a:endParaRPr>
          </a:p>
        </p:txBody>
      </p:sp>
      <p:sp>
        <p:nvSpPr>
          <p:cNvPr id="15364" name="Content Placeholder 3">
            <a:extLst>
              <a:ext uri="{FF2B5EF4-FFF2-40B4-BE49-F238E27FC236}">
                <a16:creationId xmlns:a16="http://schemas.microsoft.com/office/drawing/2014/main" id="{9CC58A44-63F1-413E-82F6-F38C7CC0BEC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978775" cy="4860925"/>
          </a:xfrm>
        </p:spPr>
        <p:txBody>
          <a:bodyPr/>
          <a:lstStyle/>
          <a:p>
            <a:pPr algn="l" rtl="0" eaLnBrk="1" hangingPunct="1"/>
            <a:r>
              <a:rPr lang="en-US" altLang="en-US">
                <a:cs typeface="Times New Roman" panose="02020603050405020304" pitchFamily="18" charset="0"/>
              </a:rPr>
              <a:t>These agents </a:t>
            </a:r>
            <a:r>
              <a:rPr lang="en-US" altLang="en-US">
                <a:solidFill>
                  <a:srgbClr val="FF0000"/>
                </a:solidFill>
                <a:cs typeface="Times New Roman" panose="02020603050405020304" pitchFamily="18" charset="0"/>
              </a:rPr>
              <a:t>facilitate smooth induction of anesthesia</a:t>
            </a:r>
            <a:r>
              <a:rPr lang="en-US" altLang="en-US">
                <a:cs typeface="Times New Roman" panose="02020603050405020304" pitchFamily="18" charset="0"/>
              </a:rPr>
              <a:t>, they </a:t>
            </a:r>
            <a:r>
              <a:rPr lang="en-US" altLang="en-US">
                <a:solidFill>
                  <a:srgbClr val="FF0000"/>
                </a:solidFill>
                <a:cs typeface="Times New Roman" panose="02020603050405020304" pitchFamily="18" charset="0"/>
              </a:rPr>
              <a:t>lower dose of anesthetic </a:t>
            </a:r>
            <a:r>
              <a:rPr lang="en-US" altLang="en-US">
                <a:cs typeface="Times New Roman" panose="02020603050405020304" pitchFamily="18" charset="0"/>
              </a:rPr>
              <a:t>required to maintain </a:t>
            </a:r>
            <a:r>
              <a:rPr lang="en-US" altLang="en-US" b="1">
                <a:cs typeface="Times New Roman" panose="02020603050405020304" pitchFamily="18" charset="0"/>
              </a:rPr>
              <a:t>stage III  of anesthesia (surgical anesthesia)</a:t>
            </a:r>
          </a:p>
          <a:p>
            <a:pPr algn="l" rtl="0" eaLnBrk="1" hangingPunct="1"/>
            <a:r>
              <a:rPr lang="en-US" altLang="en-US" b="1">
                <a:cs typeface="Times New Roman" panose="02020603050405020304" pitchFamily="18" charset="0"/>
              </a:rPr>
              <a:t>Benzodiazepines, </a:t>
            </a:r>
            <a:r>
              <a:rPr lang="en-US" altLang="en-US">
                <a:cs typeface="Times New Roman" panose="02020603050405020304" pitchFamily="18" charset="0"/>
              </a:rPr>
              <a:t>such as midazolam or diazepam, to </a:t>
            </a:r>
            <a:r>
              <a:rPr lang="en-US" altLang="en-US">
                <a:solidFill>
                  <a:srgbClr val="FF0000"/>
                </a:solidFill>
                <a:cs typeface="Times New Roman" panose="02020603050405020304" pitchFamily="18" charset="0"/>
              </a:rPr>
              <a:t>relief anxiety &amp; facilitate amnesia</a:t>
            </a:r>
          </a:p>
          <a:p>
            <a:pPr algn="l" rtl="0" eaLnBrk="1" hangingPunct="1"/>
            <a:r>
              <a:rPr lang="en-US" altLang="en-US" b="1">
                <a:cs typeface="Times New Roman" panose="02020603050405020304" pitchFamily="18" charset="0"/>
              </a:rPr>
              <a:t>Barbiturates</a:t>
            </a:r>
            <a:r>
              <a:rPr lang="en-US" altLang="en-US">
                <a:cs typeface="Times New Roman" panose="02020603050405020304" pitchFamily="18" charset="0"/>
              </a:rPr>
              <a:t>, such as pentobarbital, for </a:t>
            </a:r>
            <a:r>
              <a:rPr lang="en-US" altLang="en-US">
                <a:solidFill>
                  <a:srgbClr val="FF0000"/>
                </a:solidFill>
                <a:cs typeface="Times New Roman" panose="02020603050405020304" pitchFamily="18" charset="0"/>
              </a:rPr>
              <a:t>sedation</a:t>
            </a:r>
          </a:p>
          <a:p>
            <a:pPr algn="l" rtl="0" eaLnBrk="1" hangingPunct="1"/>
            <a:r>
              <a:rPr lang="en-US" altLang="en-US">
                <a:cs typeface="Times New Roman" panose="02020603050405020304" pitchFamily="18" charset="0"/>
              </a:rPr>
              <a:t> </a:t>
            </a:r>
            <a:r>
              <a:rPr lang="en-US" altLang="en-US" b="1">
                <a:cs typeface="Times New Roman" panose="02020603050405020304" pitchFamily="18" charset="0"/>
              </a:rPr>
              <a:t>Antihistamines</a:t>
            </a:r>
            <a:r>
              <a:rPr lang="en-US" altLang="en-US">
                <a:cs typeface="Times New Roman" panose="02020603050405020304" pitchFamily="18" charset="0"/>
              </a:rPr>
              <a:t>, such as diphenhydramine, for </a:t>
            </a:r>
            <a:r>
              <a:rPr lang="en-US" altLang="en-US">
                <a:solidFill>
                  <a:srgbClr val="FF0000"/>
                </a:solidFill>
                <a:cs typeface="Times New Roman" panose="02020603050405020304" pitchFamily="18" charset="0"/>
              </a:rPr>
              <a:t>prevention of allergic reactions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 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E628BCE2FBAD340B56B2A0F64962C1C" ma:contentTypeVersion="5" ma:contentTypeDescription="Create a new document." ma:contentTypeScope="" ma:versionID="131883e42c113939174d959d81351c9f">
  <xsd:schema xmlns:xsd="http://www.w3.org/2001/XMLSchema" xmlns:xs="http://www.w3.org/2001/XMLSchema" xmlns:p="http://schemas.microsoft.com/office/2006/metadata/properties" xmlns:ns2="15cfeffd-ee9c-41ab-a5d7-1e72fc5efa65" targetNamespace="http://schemas.microsoft.com/office/2006/metadata/properties" ma:root="true" ma:fieldsID="2bbb2499c544d649ffceb038792b3fd6" ns2:_="">
    <xsd:import namespace="15cfeffd-ee9c-41ab-a5d7-1e72fc5efa6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5cfeffd-ee9c-41ab-a5d7-1e72fc5efa6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B4454C9-252F-4CBD-9B5E-A9E6238AEA10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15cfeffd-ee9c-41ab-a5d7-1e72fc5efa65"/>
  </ds:schemaRefs>
</ds:datastoreItem>
</file>

<file path=customXml/itemProps2.xml><?xml version="1.0" encoding="utf-8"?>
<ds:datastoreItem xmlns:ds="http://schemas.openxmlformats.org/officeDocument/2006/customXml" ds:itemID="{2BC84873-EE0D-498A-8741-7103062A79C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1127</TotalTime>
  <Words>2085</Words>
  <Application>Microsoft Office PowerPoint</Application>
  <PresentationFormat>On-screen Show (4:3)</PresentationFormat>
  <Paragraphs>210</Paragraphs>
  <Slides>43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4" baseType="lpstr">
      <vt:lpstr>Equity</vt:lpstr>
      <vt:lpstr>General Anesthesia</vt:lpstr>
      <vt:lpstr>PowerPoint Presentation</vt:lpstr>
      <vt:lpstr>PowerPoint Presentation</vt:lpstr>
      <vt:lpstr>PATIENT FACTORS IN SELECTION OF ANESTHESIA</vt:lpstr>
      <vt:lpstr>PowerPoint Presentation</vt:lpstr>
      <vt:lpstr>PowerPoint Presentation</vt:lpstr>
      <vt:lpstr>Preanesthetic medications</vt:lpstr>
      <vt:lpstr>PowerPoint Presentation</vt:lpstr>
      <vt:lpstr>Preanesthetic medications</vt:lpstr>
      <vt:lpstr>PowerPoint Presentation</vt:lpstr>
      <vt:lpstr>Stages of Anesthesia</vt:lpstr>
      <vt:lpstr>PowerPoint Presentation</vt:lpstr>
      <vt:lpstr>Induction </vt:lpstr>
      <vt:lpstr>PowerPoint Presentation</vt:lpstr>
      <vt:lpstr>Maintenance of anesthesia </vt:lpstr>
      <vt:lpstr>Recovery </vt:lpstr>
      <vt:lpstr>Depth of anesthesia</vt:lpstr>
      <vt:lpstr>PowerPoint Presentation</vt:lpstr>
      <vt:lpstr>PowerPoint Presentation</vt:lpstr>
      <vt:lpstr>INHALATION ANESTHETICS</vt:lpstr>
      <vt:lpstr>Common features of inhalation anesthetics</vt:lpstr>
      <vt:lpstr>Mechanism of action</vt:lpstr>
      <vt:lpstr>Inhaled anesthetics</vt:lpstr>
      <vt:lpstr>Halothane</vt:lpstr>
      <vt:lpstr>Therapeutic uses</vt:lpstr>
      <vt:lpstr>Pharmacokinetics</vt:lpstr>
      <vt:lpstr>Adverse effects</vt:lpstr>
      <vt:lpstr>PowerPoint Presentation</vt:lpstr>
      <vt:lpstr>Enflurane</vt:lpstr>
      <vt:lpstr>Isoflurane</vt:lpstr>
      <vt:lpstr>Desflurane</vt:lpstr>
      <vt:lpstr>Sevoflurane</vt:lpstr>
      <vt:lpstr>Nitrous oxide</vt:lpstr>
      <vt:lpstr>INTRAVENOUS ANESTHETICS</vt:lpstr>
      <vt:lpstr>INTRAVENOUS ANESTHETICS</vt:lpstr>
      <vt:lpstr>Barbiturates</vt:lpstr>
      <vt:lpstr>Benzodiazepines</vt:lpstr>
      <vt:lpstr>Opioids</vt:lpstr>
      <vt:lpstr>Etomidate </vt:lpstr>
      <vt:lpstr>Ketamine</vt:lpstr>
      <vt:lpstr>PowerPoint Presentation</vt:lpstr>
      <vt:lpstr>Propofol </vt:lpstr>
      <vt:lpstr>Propofol (Diprivan)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General Anesthetics</dc:title>
  <dc:creator>mohammed</dc:creator>
  <cp:lastModifiedBy>Sanabil Hassanat</cp:lastModifiedBy>
  <cp:revision>218</cp:revision>
  <dcterms:created xsi:type="dcterms:W3CDTF">2011-12-01T19:24:30Z</dcterms:created>
  <dcterms:modified xsi:type="dcterms:W3CDTF">2022-01-03T23:53:45Z</dcterms:modified>
</cp:coreProperties>
</file>