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1" r:id="rId16"/>
    <p:sldId id="273" r:id="rId17"/>
    <p:sldId id="272" r:id="rId18"/>
    <p:sldId id="300" r:id="rId19"/>
    <p:sldId id="274" r:id="rId20"/>
    <p:sldId id="277" r:id="rId21"/>
    <p:sldId id="276" r:id="rId22"/>
    <p:sldId id="275" r:id="rId23"/>
    <p:sldId id="278" r:id="rId24"/>
    <p:sldId id="279" r:id="rId25"/>
    <p:sldId id="280" r:id="rId26"/>
    <p:sldId id="283" r:id="rId27"/>
    <p:sldId id="281" r:id="rId28"/>
    <p:sldId id="282" r:id="rId29"/>
    <p:sldId id="284" r:id="rId30"/>
    <p:sldId id="285" r:id="rId31"/>
    <p:sldId id="286" r:id="rId32"/>
    <p:sldId id="287" r:id="rId33"/>
    <p:sldId id="288" r:id="rId34"/>
    <p:sldId id="291" r:id="rId35"/>
    <p:sldId id="292" r:id="rId36"/>
    <p:sldId id="293" r:id="rId37"/>
    <p:sldId id="289" r:id="rId38"/>
    <p:sldId id="294" r:id="rId39"/>
    <p:sldId id="295" r:id="rId40"/>
    <p:sldId id="296" r:id="rId41"/>
    <p:sldId id="298" r:id="rId4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64" d="100"/>
          <a:sy n="64" d="100"/>
        </p:scale>
        <p:origin x="9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Title-R1d.png">
            <a:extLst>
              <a:ext uri="{FF2B5EF4-FFF2-40B4-BE49-F238E27FC236}">
                <a16:creationId xmlns:a16="http://schemas.microsoft.com/office/drawing/2014/main" id="{E22B62BA-DE14-48E9-8051-5639761002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35A2AE-D5C8-4600-966C-A7560AAA1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C74F5-36D4-4444-A0BA-2933434E5C73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F53AA6-5335-4439-BDB2-431A8995F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39DF6DE-176D-4507-97EC-955B2E558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DB99D-9C6E-4DDE-B0E3-630C7E04A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5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0591DE16-3A2E-4867-B656-6B94D5A90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726FF0D-2CBE-4793-8DA3-AC41A1C87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33AED-8807-4446-B1C1-EC2939D06E0F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D00BD80-F1F7-47EE-B53D-7EDB8EC5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BE4FB92-A453-4046-94CD-050C57921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2294A-1A66-4FC7-92EB-724C98405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9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AA15E277-0D0A-4B7F-931A-44A63EC28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BEB1591-8882-4B00-A74A-4E8479A26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DC900-2F93-4D4C-B809-002E5F848561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9A8C670-FD84-4301-92C5-73CB0D533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6CCB515-9597-4DB2-8B09-2BC2F7D77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6D01A-D52B-4B60-8C56-E1C61DC36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6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0176F6D7-4BC6-4211-B6F4-4AB8C87E6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696B7A-F201-466D-8817-5D6AEC54CBE5}"/>
              </a:ext>
            </a:extLst>
          </p:cNvPr>
          <p:cNvSpPr txBox="1"/>
          <p:nvPr/>
        </p:nvSpPr>
        <p:spPr>
          <a:xfrm>
            <a:off x="1001713" y="754063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CFE1AE-DC9E-43AC-8009-19CF9C96B5BF}"/>
              </a:ext>
            </a:extLst>
          </p:cNvPr>
          <p:cNvSpPr txBox="1"/>
          <p:nvPr/>
        </p:nvSpPr>
        <p:spPr>
          <a:xfrm>
            <a:off x="10556875" y="2994025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5079602-73FD-478A-BABC-6A590B50F68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B357B-9D19-438D-9094-FD6BCCCDB208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B7263CA1-182C-400D-B238-60DA0294003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91D54E5E-10E6-41C8-9974-ECA3662A09E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6D468-1824-4EF0-A022-CB2C030B3A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EB356B25-4D99-4C6D-9203-A5EE14F26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6DE8969-D6BA-4B35-927F-EF229CDD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71F5F-711F-475E-A503-357530D829C2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6C79375-C0E5-4B44-8C81-9E0E8EE5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92EA01E-40C6-4DDE-B2CF-2D4C9294C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429A5-2A2E-4B37-8CA3-E3BCB13DF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45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Droplets-HD-Content-R1d.png">
            <a:extLst>
              <a:ext uri="{FF2B5EF4-FFF2-40B4-BE49-F238E27FC236}">
                <a16:creationId xmlns:a16="http://schemas.microsoft.com/office/drawing/2014/main" id="{DD978AA5-4C08-4771-AD9D-BB1B8C1923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F89DBBBA-AA88-44A6-926C-411B360CAA6F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3E6FC-7F7F-49C2-AA95-EE94E03D112E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16" name="Footer Placeholder 3">
            <a:extLst>
              <a:ext uri="{FF2B5EF4-FFF2-40B4-BE49-F238E27FC236}">
                <a16:creationId xmlns:a16="http://schemas.microsoft.com/office/drawing/2014/main" id="{CDFA18D4-A071-42F3-93BE-CA85B14142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47DF6AA4-0EED-4CCF-AC9A-25F776FE266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04F8-1312-486D-92C2-785E4DD54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3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 descr="Droplets-HD-Content-R1d.png">
            <a:extLst>
              <a:ext uri="{FF2B5EF4-FFF2-40B4-BE49-F238E27FC236}">
                <a16:creationId xmlns:a16="http://schemas.microsoft.com/office/drawing/2014/main" id="{0538C526-7877-4D6B-A9E8-7C0E587C2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A173A944-9AC1-47D9-84FD-E42AB45087F6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C80EC-2E95-4A04-B25D-174118C49A68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2E49B1DA-1603-4302-94A5-84699322A0D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44F29333-B600-4D34-8DFC-D88C8BC3789B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504CA-A7F8-4373-B26A-5F86C9664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28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48775A93-5EAF-4779-BFA9-305FDF88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0EE23A1-83FF-4673-AE15-0FB0B025A55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D999C-023B-4C30-BC11-E288C9FD764C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2BB874-1CAC-4E0C-9F62-6FDE2244BD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AE3338B-4CF6-48F3-830D-06195D59C4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59C7-36D3-4022-A3DA-672A9F0EA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64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D4D116F5-8714-4D91-8279-4F768D689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0D3D38-9033-425C-9615-6156012A1FC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7EF70-7B6A-4FB1-8463-A60C1BF5CDEA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BF32E7-D95A-4ADB-B7C5-6BB6F5766E5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E45F4D-65C7-4F33-959C-62F822E11E9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4DA06-EBD4-4C90-BE9E-1223EF0E6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9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B7660279-A5C8-43BD-83C5-8337E27CC1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8879ED-EFB6-4FEC-80A5-EE9321E3023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9DA91-6CA9-4384-806D-CBBEAE835EFB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FE6477-C7C9-45B3-AF01-5618BBC26A8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476BEB-E9AE-4ADB-BECD-70E7FE3722F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8065F-9BF5-4890-849C-D07F25124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AA4056DF-7E21-4058-BC08-4DC0F47F44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591CB6-F69A-4EBF-8597-FE09D570E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F38F4-6B07-4E34-864E-B5DAEB733F2C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8EE704-A1CC-49CF-A18F-63FC905CA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F81A59-CE90-4C34-A841-0F82C9230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AB0BF-08AB-41AA-9DAD-C646CB2A0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18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7243EE9A-5BD8-48E4-9807-0A191200A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D3B9D98-F5DC-44FB-AB5C-B5B72F7120F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C0DA3-596E-4B28-AFD2-3701317D2B17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64173BB-0640-4411-8658-D245BAD0AD9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DB4F87D-E8CA-40BD-B27C-C9415DF029D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07FE3-0A29-44FE-A2F0-CB226C793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4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Droplets-HD-Content-R1d.png">
            <a:extLst>
              <a:ext uri="{FF2B5EF4-FFF2-40B4-BE49-F238E27FC236}">
                <a16:creationId xmlns:a16="http://schemas.microsoft.com/office/drawing/2014/main" id="{29DEE89D-B481-405A-9C53-2F0B3A947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F20CEC4B-CBBE-4E1E-8653-A2E3D46F54D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042B4-0C39-4D32-9351-BDF2B7733DBA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4BC1C180-4FAC-43F8-ABD8-8D9405D158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9C6C7A73-A479-49A7-86BF-DA011FA1DA2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88C45-2B97-4000-BA7F-B0C90F6D1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1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Droplets-HD-Content-R1d.png">
            <a:extLst>
              <a:ext uri="{FF2B5EF4-FFF2-40B4-BE49-F238E27FC236}">
                <a16:creationId xmlns:a16="http://schemas.microsoft.com/office/drawing/2014/main" id="{9B43CF2B-E63E-4B83-9A82-C9D10C9DF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0F0489C-7EAE-4ED9-BBF6-41B1B85CE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4460B-6DE2-4FD0-998F-0266AC99592F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BEE6493-5A00-4AD5-A143-D140C084C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5D953F1-3E05-4E59-846E-46A822A7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1566E-C968-4EBE-B168-FE3781357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6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roplets-HD-Content-R1d.png">
            <a:extLst>
              <a:ext uri="{FF2B5EF4-FFF2-40B4-BE49-F238E27FC236}">
                <a16:creationId xmlns:a16="http://schemas.microsoft.com/office/drawing/2014/main" id="{A148D5B3-EC4F-4C25-99C0-94C3B70DA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6B01DEB1-92A9-4D4E-8BB8-B78B4D8BD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7351E-C9CB-4440-9A9B-B30CE062F0A4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7960D2C9-3A59-4712-9E3C-B527422D4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8481230-32EA-4A9B-ADBE-0DAC44707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841C5-0FF4-4098-99CD-6AB8D02C2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1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ACC2BC7F-A3B5-4AF1-BF5B-7F8201CB02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7575C67-5E39-4FA5-81F3-6E71BBCEBE3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8E163-CBAB-4C65-8251-15BC305413F7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C1C8FE5-E6A8-4EC6-95DD-41E620BA80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2B84A91-CA6B-4418-BBE7-0B755E7860C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D4E5B-9D55-489A-AA90-CBE0287D1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7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C3659F75-ED71-4FDD-B640-79E75B381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F3534B1-29F3-46D5-9447-9887D603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39154-C00E-40A5-89CC-9A7415301D9E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0BCB9D5-05F0-476F-9B70-3C45A5513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DAF9C94-D590-4CBA-801D-A5E5BB3A5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37E1F-54B1-42D9-A80E-78CC38CDE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8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B8B8B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>
            <a:extLst>
              <a:ext uri="{FF2B5EF4-FFF2-40B4-BE49-F238E27FC236}">
                <a16:creationId xmlns:a16="http://schemas.microsoft.com/office/drawing/2014/main" id="{DF69DC0E-1B3E-4E17-8B37-140699829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6567F7-C8B4-4CA5-AE72-4FB6834ED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9125"/>
            <a:ext cx="10363200" cy="1595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581C0-77E7-4153-A4A5-91EA7CECA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2366963"/>
            <a:ext cx="10363200" cy="342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6974B-C23B-4C3C-9EE0-632DE309B0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78738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083FD8A-F14F-45DC-9E15-2FA761E7A50F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845B2-7649-4DB9-B476-57241501E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5883275"/>
            <a:ext cx="6672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21DE3-B846-4637-86BF-C98F95FB6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4013" y="5883275"/>
            <a:ext cx="763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F98798B-84F6-4B1B-95BA-528C826A9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  <p:sldLayoutId id="2147484066" r:id="rId16"/>
    <p:sldLayoutId id="2147484067" r:id="rId17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 kern="1200" cap="all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kern="1200" cap="all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600" kern="1200" cap="all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ranuptodate.ir/contents/mobipreview.htm?33/61/34777/abstract/49" TargetMode="External"/><Relationship Id="rId2" Type="http://schemas.openxmlformats.org/officeDocument/2006/relationships/hyperlink" Target="http://iranuptodate.ir/contents/mobipreview.htm?33/61/34777/abstract/75-77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iranuptodate.ir/contents/mobipreview.htm?38/55/39801/abstract/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9DD3-1307-4BB6-8E36-B19095254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3" y="1300163"/>
            <a:ext cx="8689975" cy="25098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>Hypertensive disorders of pregnancy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C63AA-7E29-41C8-87C7-A1F906410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3" y="3886200"/>
            <a:ext cx="8689975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2800" b="1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/>
              <a:t>Dr. </a:t>
            </a:r>
            <a:r>
              <a:rPr lang="en-US" sz="2800" b="1" dirty="0" err="1"/>
              <a:t>Seham</a:t>
            </a:r>
            <a:r>
              <a:rPr lang="en-US" sz="2800" b="1" dirty="0"/>
              <a:t> </a:t>
            </a:r>
            <a:r>
              <a:rPr lang="en-US" sz="2800" b="1" dirty="0" err="1"/>
              <a:t>Abufraijeh</a:t>
            </a:r>
            <a:endParaRPr lang="en-US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B12DF057-8E26-4EE6-A4AE-619C4B7A55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8900"/>
            <a:ext cx="10515600" cy="6223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for severe preeclampsia</a:t>
            </a:r>
            <a:endParaRPr lang="en-US" altLang="en-US" cap="none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46B5808B-6363-4AD7-A2C6-F6D883BA2F57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825500"/>
            <a:ext cx="10515600" cy="58547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BP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160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 mm Hg systolic or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110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 mm Hg diastolic on two occasions at least 6 hours apart while the patient is on bed rest.  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Cerebral or visual disturbances 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Pulmonary edema or cyanosis 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Epigastric or right upper quadrant pain 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Impaired liver function 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Thrombocytopenia 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cap="none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 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cap="none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5BFF3-5B94-410A-9E27-A215E9757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600"/>
            <a:ext cx="10515600" cy="647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Incidence of hypertensive disorders in pregnancy</a:t>
            </a:r>
            <a:endParaRPr lang="en-US" b="1" cap="none" dirty="0">
              <a:solidFill>
                <a:srgbClr val="FF0000"/>
              </a:solidFill>
            </a:endParaRP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030438E0-2820-4183-88D2-57CC873C084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27100"/>
            <a:ext cx="10515600" cy="57912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Pre-existing hypertension will affect around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of women in reproductive age ,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of women with this condition develop PE during pregnancy.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Gestational hypertension occurs in about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of pregnancies.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 PE occurs in about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of pregnancies that extend beyond the first trimester, Mostly after 34 weeks of gestation, including intrapartum. </a:t>
            </a:r>
          </a:p>
          <a:p>
            <a:pPr eaLnBrk="1" hangingPunct="1"/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of PE cases develop before 34 weeks of gestation, and in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PE is first recognized postpartum. </a:t>
            </a:r>
          </a:p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B495-3B6C-4468-A8D5-92E64131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0"/>
            <a:ext cx="10515600" cy="7874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Pre-eclampsia (PE)</a:t>
            </a:r>
            <a:endParaRPr lang="en-US" b="1" cap="none" dirty="0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58968E5A-F994-4DBF-A537-FB68E86597C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719138"/>
            <a:ext cx="10515600" cy="61388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 occurs in about </a:t>
            </a:r>
            <a:r>
              <a:rPr lang="en-US" altLang="en-US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</a:t>
            </a: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of pregnancies that extend beyond the first trimester.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Two thirds of all PE cases occur in nulliparous women.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include 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     - PE in a previous pregnancy (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25-65%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in cases of severe 2nd trimester PE,     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5-7%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in cases of mild PE ) 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     - age &gt;40 years or &lt;18 years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     - family history of preeclampsia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     - chronic hypertension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     - chronic renal disease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     - antiphospholipid antibody syndrome or inherited thrombophilia		</a:t>
            </a:r>
          </a:p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C19C3-5F3A-4391-BF4A-5B6FECA39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700"/>
            <a:ext cx="10515600" cy="7239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Pre-eclampsia (PE)</a:t>
            </a:r>
            <a:endParaRPr lang="en-US" b="1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A7ABB-9F09-4D3D-BB5E-6241AC29B5C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257300"/>
            <a:ext cx="10515600" cy="4919663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        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- Diabetes mellitus (pre gestational and gestational)	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       - Multifetal gestation	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       - High body mass index	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       - Black race		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       - </a:t>
            </a: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Hydrops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fetalis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		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       - Fetal growth restriction, </a:t>
            </a: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abruptio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placentae, or fetal demise in a previous pregnancy		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       - Molar pregnancy (preeclampsia is diagnosed before 24 weeks gestation</a:t>
            </a:r>
            <a:r>
              <a:rPr lang="en-US" dirty="0"/>
              <a:t>)	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04D2D-07AF-42DC-A81D-64BCE4CF8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100"/>
            <a:ext cx="10515600" cy="8255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Aetiology</a:t>
            </a:r>
            <a:r>
              <a:rPr lang="en-US" b="1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 of PE</a:t>
            </a:r>
            <a:endParaRPr lang="en-US" b="1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9570B-BD22-431E-8C30-FD9D6322E6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800100"/>
            <a:ext cx="10515600" cy="5816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  <a:defRPr/>
            </a:pPr>
            <a:endParaRPr lang="en-US" altLang="en-US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Abnormal development of the placenta.</a:t>
            </a: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Abnormal immune response to pregnancy.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Genetic factors</a:t>
            </a: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Diet </a:t>
            </a: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Systemic endothelial dysfunction</a:t>
            </a: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Abnormal lipid metabolism.</a:t>
            </a: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Reduced anti-oxidant status.</a:t>
            </a:r>
          </a:p>
          <a:p>
            <a:pPr marL="0" indent="0" eaLnBrk="1" hangingPunct="1">
              <a:lnSpc>
                <a:spcPct val="11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Inflammation/infection</a:t>
            </a:r>
            <a:endParaRPr lang="en-US" altLang="en-US" sz="2400" cap="none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  <a:defRPr/>
            </a:pPr>
            <a:endParaRPr lang="en-US" altLang="en-US" cap="none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  <a:defRPr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96DDC9DD-C67B-4F4A-B06F-322F7C070D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01600"/>
            <a:ext cx="10515600" cy="7493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br>
              <a:rPr lang="en-US" altLang="en-US" sz="32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Abnormal development of the Placenta</a:t>
            </a:r>
            <a:br>
              <a:rPr lang="en-US" altLang="en-US" sz="32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cap="none"/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86340685-A92D-466E-BE08-BC52F35FF60D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28700"/>
            <a:ext cx="10515600" cy="51482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Abnormal remodeling of spiral arteries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They fail to develop into large, tortuous vascular channels.</a:t>
            </a: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-Defective trophoblast differentiation</a:t>
            </a: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Responsible for defective invasion of the spiral arteries.</a:t>
            </a: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- Hypoperfusion, hypoxia, ischemia</a:t>
            </a: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Atherosis, fibrinoid necrosis, thrombosis, sclerotic narrowing of arterioles, and placental infarction will result in placental ischemia. </a:t>
            </a:r>
          </a:p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( The hypoperfused, ischemic placenta elaborates a variety of factors into the maternal bloodstream that alter maternal endothelial cell function and lead to the characteristic systemic signs and symptoms of PE).</a:t>
            </a:r>
            <a:endParaRPr lang="en-US" altLang="en-US" sz="2400" b="1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10000"/>
              </a:lnSpc>
            </a:pPr>
            <a:endParaRPr lang="en-US" altLang="en-US" cap="non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E9058792-EE78-4879-B3E5-46091798C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14300"/>
            <a:ext cx="10515600" cy="635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br>
              <a:rPr lang="en-US" altLang="en-US" sz="32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Systemic endothelial dysfunction</a:t>
            </a:r>
            <a:br>
              <a:rPr lang="en-US" altLang="en-US" sz="32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cap="none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7BD626F9-DDEE-4EDF-AC38-5518F7960EB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54100"/>
            <a:ext cx="10515600" cy="55499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cap="none"/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Increased concentrations of circulating cellular fibronectin, factor VIII antigen, and thrombomodulin.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Decreased production of endothelial-derived vasodilators, such as nitric oxide and prostacyclin, and increased production of vasoconstrictors, such as endothelins and thromboxanes.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Enhanced vascular reactivity to angiotensin II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Disturbed balance between pro angiogenic (VEGF, PLGF) and anti angiogenic factors (sflt-1) 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>
            <a:extLst>
              <a:ext uri="{FF2B5EF4-FFF2-40B4-BE49-F238E27FC236}">
                <a16:creationId xmlns:a16="http://schemas.microsoft.com/office/drawing/2014/main" id="{CF9DB1F3-FA93-48F8-A921-9BD837C6F5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Multi-system Features Of Preeclampsia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1BFD9D71-6A39-4ECE-8293-DFC95CA99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632EC048-55BF-49E5-95F5-04BD15B1DA2A}" type="slidenum">
              <a:rPr lang="ar-SA" altLang="en-US" sz="2600" smtClean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17</a:t>
            </a:fld>
            <a:endParaRPr lang="en-US" altLang="en-US" sz="26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844" name="Text Box 5">
            <a:extLst>
              <a:ext uri="{FF2B5EF4-FFF2-40B4-BE49-F238E27FC236}">
                <a16:creationId xmlns:a16="http://schemas.microsoft.com/office/drawing/2014/main" id="{A2A5A38D-D314-4DFF-A15D-A597C2617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191000"/>
            <a:ext cx="2743200" cy="4572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GB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Multi-organ disease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5" name="Line 6">
            <a:extLst>
              <a:ext uri="{FF2B5EF4-FFF2-40B4-BE49-F238E27FC236}">
                <a16:creationId xmlns:a16="http://schemas.microsoft.com/office/drawing/2014/main" id="{8701DB20-A44C-4854-8721-B3D019320E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0386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46" name="Line 7">
            <a:extLst>
              <a:ext uri="{FF2B5EF4-FFF2-40B4-BE49-F238E27FC236}">
                <a16:creationId xmlns:a16="http://schemas.microsoft.com/office/drawing/2014/main" id="{57E89E2C-1D74-471F-BA44-BD1672DA18E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3962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47" name="Line 8">
            <a:extLst>
              <a:ext uri="{FF2B5EF4-FFF2-40B4-BE49-F238E27FC236}">
                <a16:creationId xmlns:a16="http://schemas.microsoft.com/office/drawing/2014/main" id="{96B14D52-7FDF-4231-A650-369153CB57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4648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48" name="Line 9">
            <a:extLst>
              <a:ext uri="{FF2B5EF4-FFF2-40B4-BE49-F238E27FC236}">
                <a16:creationId xmlns:a16="http://schemas.microsoft.com/office/drawing/2014/main" id="{7184E799-4DBC-4906-81B3-27E74ED3F7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724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49" name="Line 10">
            <a:extLst>
              <a:ext uri="{FF2B5EF4-FFF2-40B4-BE49-F238E27FC236}">
                <a16:creationId xmlns:a16="http://schemas.microsoft.com/office/drawing/2014/main" id="{E51E042A-BF61-4897-8071-E5D2E49794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648200"/>
            <a:ext cx="1295400" cy="685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50" name="Text Box 11">
            <a:extLst>
              <a:ext uri="{FF2B5EF4-FFF2-40B4-BE49-F238E27FC236}">
                <a16:creationId xmlns:a16="http://schemas.microsoft.com/office/drawing/2014/main" id="{8355AC14-46DD-4041-98B6-278973B4F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505200"/>
            <a:ext cx="12954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Kidney</a:t>
            </a:r>
          </a:p>
        </p:txBody>
      </p:sp>
      <p:sp>
        <p:nvSpPr>
          <p:cNvPr id="35851" name="Text Box 12">
            <a:extLst>
              <a:ext uri="{FF2B5EF4-FFF2-40B4-BE49-F238E27FC236}">
                <a16:creationId xmlns:a16="http://schemas.microsoft.com/office/drawing/2014/main" id="{184C81B9-2473-4F82-9250-13EC85482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429000"/>
            <a:ext cx="266700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Systemic blood vessels</a:t>
            </a:r>
          </a:p>
        </p:txBody>
      </p:sp>
      <p:sp>
        <p:nvSpPr>
          <p:cNvPr id="35852" name="Text Box 16">
            <a:extLst>
              <a:ext uri="{FF2B5EF4-FFF2-40B4-BE49-F238E27FC236}">
                <a16:creationId xmlns:a16="http://schemas.microsoft.com/office/drawing/2014/main" id="{351B36CA-701B-4ACD-9711-F5068CC4C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5334000"/>
            <a:ext cx="9144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Liver</a:t>
            </a:r>
          </a:p>
        </p:txBody>
      </p:sp>
      <p:sp>
        <p:nvSpPr>
          <p:cNvPr id="35853" name="Text Box 17">
            <a:extLst>
              <a:ext uri="{FF2B5EF4-FFF2-40B4-BE49-F238E27FC236}">
                <a16:creationId xmlns:a16="http://schemas.microsoft.com/office/drawing/2014/main" id="{1270A377-41FC-4A8A-BF94-822B00ECA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334000"/>
            <a:ext cx="9144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Fetus</a:t>
            </a:r>
          </a:p>
        </p:txBody>
      </p:sp>
      <p:sp>
        <p:nvSpPr>
          <p:cNvPr id="35854" name="Text Box 18">
            <a:extLst>
              <a:ext uri="{FF2B5EF4-FFF2-40B4-BE49-F238E27FC236}">
                <a16:creationId xmlns:a16="http://schemas.microsoft.com/office/drawing/2014/main" id="{DFD8E189-C11D-417B-A9E7-E93970C54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334000"/>
            <a:ext cx="274320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Cerebral blood vessels</a:t>
            </a:r>
          </a:p>
        </p:txBody>
      </p:sp>
      <p:sp>
        <p:nvSpPr>
          <p:cNvPr id="35855" name="Line 19">
            <a:extLst>
              <a:ext uri="{FF2B5EF4-FFF2-40B4-BE49-F238E27FC236}">
                <a16:creationId xmlns:a16="http://schemas.microsoft.com/office/drawing/2014/main" id="{7F57B574-F6C3-4221-9952-D7A6617834EB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5791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56" name="Text Box 20">
            <a:extLst>
              <a:ext uri="{FF2B5EF4-FFF2-40B4-BE49-F238E27FC236}">
                <a16:creationId xmlns:a16="http://schemas.microsoft.com/office/drawing/2014/main" id="{006F9807-9D62-4C4D-BBB0-96B3B578A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6096000"/>
            <a:ext cx="24384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HELLP</a:t>
            </a:r>
            <a:r>
              <a:rPr lang="ar-JO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syndrome</a:t>
            </a:r>
          </a:p>
        </p:txBody>
      </p:sp>
      <p:sp>
        <p:nvSpPr>
          <p:cNvPr id="35857" name="Line 21">
            <a:extLst>
              <a:ext uri="{FF2B5EF4-FFF2-40B4-BE49-F238E27FC236}">
                <a16:creationId xmlns:a16="http://schemas.microsoft.com/office/drawing/2014/main" id="{A0111449-B88F-41A6-A2BC-288D2AF3BB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5791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58" name="Text Box 22">
            <a:extLst>
              <a:ext uri="{FF2B5EF4-FFF2-40B4-BE49-F238E27FC236}">
                <a16:creationId xmlns:a16="http://schemas.microsoft.com/office/drawing/2014/main" id="{28C1F9BC-5996-4515-84A7-0D12F1055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6172200"/>
            <a:ext cx="9906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IUGR</a:t>
            </a:r>
          </a:p>
        </p:txBody>
      </p:sp>
      <p:sp>
        <p:nvSpPr>
          <p:cNvPr id="35859" name="Line 24">
            <a:extLst>
              <a:ext uri="{FF2B5EF4-FFF2-40B4-BE49-F238E27FC236}">
                <a16:creationId xmlns:a16="http://schemas.microsoft.com/office/drawing/2014/main" id="{E94770CC-FCFD-46F6-85F6-AF8965E034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94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60" name="Text Box 25">
            <a:extLst>
              <a:ext uri="{FF2B5EF4-FFF2-40B4-BE49-F238E27FC236}">
                <a16:creationId xmlns:a16="http://schemas.microsoft.com/office/drawing/2014/main" id="{F20986E8-7E72-4D1A-8E86-01C71D9BA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324600"/>
            <a:ext cx="1524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Eclampsia</a:t>
            </a:r>
          </a:p>
        </p:txBody>
      </p:sp>
      <p:sp>
        <p:nvSpPr>
          <p:cNvPr id="35861" name="Line 26">
            <a:extLst>
              <a:ext uri="{FF2B5EF4-FFF2-40B4-BE49-F238E27FC236}">
                <a16:creationId xmlns:a16="http://schemas.microsoft.com/office/drawing/2014/main" id="{07410CA2-7B3A-4108-A27C-58C2AB7BDD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58200" y="32004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62" name="Line 27">
            <a:extLst>
              <a:ext uri="{FF2B5EF4-FFF2-40B4-BE49-F238E27FC236}">
                <a16:creationId xmlns:a16="http://schemas.microsoft.com/office/drawing/2014/main" id="{80D63778-7191-48B8-93BF-24DCF454C1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5863" name="Text Box 28">
            <a:extLst>
              <a:ext uri="{FF2B5EF4-FFF2-40B4-BE49-F238E27FC236}">
                <a16:creationId xmlns:a16="http://schemas.microsoft.com/office/drawing/2014/main" id="{2F2F8F9D-F998-400E-B861-3CA8A8E07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2667000"/>
            <a:ext cx="16764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Proteinuria</a:t>
            </a:r>
          </a:p>
        </p:txBody>
      </p:sp>
      <p:sp>
        <p:nvSpPr>
          <p:cNvPr id="35864" name="Text Box 29">
            <a:extLst>
              <a:ext uri="{FF2B5EF4-FFF2-40B4-BE49-F238E27FC236}">
                <a16:creationId xmlns:a16="http://schemas.microsoft.com/office/drawing/2014/main" id="{CA77FE6A-A2F7-4035-9D34-DCBC4E1A6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14600"/>
            <a:ext cx="18288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Hypertension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506E-22CF-43C1-927A-D7556E0FE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0"/>
            <a:ext cx="10363200" cy="2041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Clinical manifestations of PE</a:t>
            </a:r>
            <a:b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C240-B93F-411F-9D03-B10048F6A8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220913"/>
            <a:ext cx="5105400" cy="3836987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Hypertension 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Persistent and/or severe headache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Visual abnormalities (</a:t>
            </a: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scotomata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, photophobia, blurred vision, or temporary blindness,</a:t>
            </a:r>
            <a:r>
              <a:rPr lang="en-US" sz="2400" cap="none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Times New Roman" charset="0"/>
                <a:cs typeface="Times New Roman" charset="0"/>
              </a:rPr>
              <a:t> retinal detachment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Upper abdominal or epigastric pain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Nausea, vomiting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8CD548-2FF4-4B3D-8FFD-84ABD3BF690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72200" y="2220913"/>
            <a:ext cx="5105400" cy="372268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Oliguria</a:t>
            </a:r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Dyspnea, retrosternal chest pain</a:t>
            </a:r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Fetal growth restriction</a:t>
            </a:r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Oligohydramnios</a:t>
            </a:r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Generalized oedema.</a:t>
            </a:r>
          </a:p>
          <a:p>
            <a:pPr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Hyperreflexia, seizures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altLang="en-US" cap="non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EADA0593-29CF-4D38-88D0-20742F4AA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01600"/>
            <a:ext cx="10515600" cy="673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manifestations of 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EC6D3-8F1A-46B0-84DE-7AD1B32F2B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863600"/>
            <a:ext cx="10515600" cy="5791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none" dirty="0">
                <a:latin typeface="Times New Roman" charset="0"/>
                <a:ea typeface="Times New Roman" charset="0"/>
                <a:cs typeface="Times New Roman" charset="0"/>
              </a:rPr>
              <a:t>Laboratory abnormalities: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Hemoconcentration</a:t>
            </a:r>
            <a:endParaRPr lang="en-US" sz="24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Microangiopathic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hemolytic anemia (abnormal peripheral smear, elevated bilirubin, or low serum </a:t>
            </a: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haptoglobin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levels)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Thrombocytopenia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(&lt;100,000/</a:t>
            </a:r>
            <a:r>
              <a:rPr lang="en-US" sz="2400" cap="none" dirty="0" err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microl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) and DIC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Elevated serum creatinine concentration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(&gt;1.3 mg/dl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Elevated liver enzymes 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Severe proteinuria 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Times New Roman" charset="0"/>
                <a:cs typeface="Times New Roman" charset="0"/>
              </a:rPr>
              <a:t>Hyperuricaemia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.</a:t>
            </a:r>
          </a:p>
          <a:p>
            <a:pPr marL="609600" indent="-6096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F797D-66B8-46A8-A75E-AAC97ED78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363"/>
            <a:ext cx="10515600" cy="796925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Introduction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16B50-85B8-4C34-817B-611BC5BA536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020763"/>
            <a:ext cx="10515600" cy="5581650"/>
          </a:xfrm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Hypertensive disorders of pregnancy are one of the leading causes of maternal mortality.</a:t>
            </a:r>
          </a:p>
          <a:p>
            <a:pPr eaLnBrk="1" hangingPunct="1">
              <a:defRPr/>
            </a:pPr>
            <a:r>
              <a:rPr lang="en-US" altLang="en-US" sz="2400" b="1" u="sng" cap="none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Jordan:</a:t>
            </a: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cap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cap="none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Cause of maternal death after (hemorrhage, thrombo-embolism, and sepsis). (Jordan MMR 19.1 / 100000 live birth, 2007-2008)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Even in developed countries women still die from hypertensive disorders of pregnancy</a:t>
            </a:r>
          </a:p>
          <a:p>
            <a:pPr eaLnBrk="1" hangingPunct="1">
              <a:defRPr/>
            </a:pPr>
            <a:r>
              <a:rPr lang="en-US" altLang="en-US" sz="18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There is approximately </a:t>
            </a:r>
            <a:r>
              <a:rPr lang="en-US" altLang="en-US" sz="18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altLang="en-US" sz="18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maternal death due to preeclampsia-eclampsia/ </a:t>
            </a:r>
            <a:r>
              <a:rPr lang="en-US" altLang="en-US" sz="18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100,000</a:t>
            </a:r>
            <a:r>
              <a:rPr lang="en-US" altLang="en-US" sz="18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live births, with a case-fatality rate of </a:t>
            </a:r>
            <a:r>
              <a:rPr lang="en-US" altLang="en-US" sz="18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 </a:t>
            </a:r>
            <a:r>
              <a:rPr lang="en-US" altLang="en-US" sz="18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deaths per </a:t>
            </a:r>
            <a:r>
              <a:rPr lang="en-US" altLang="en-US" sz="18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10,000 </a:t>
            </a:r>
            <a:r>
              <a:rPr lang="en-US" altLang="en-US" sz="18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cases.</a:t>
            </a:r>
          </a:p>
          <a:p>
            <a:pPr eaLnBrk="1" hangingPunct="1"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Neonatal morbidity and mortality are also increased because of the greater risk of restricted fetal growth and preterm birth.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D178C434-7ECC-435A-B6F8-4A8E717EEE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14300"/>
            <a:ext cx="10515600" cy="7366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Prediction of PE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B59931AA-E207-46F7-8F25-3EA1CAD189A5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77900"/>
            <a:ext cx="10515600" cy="568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Uterine artery doppler velocimetry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Increased impedance to flow in the uterine arteries as indicated by: </a:t>
            </a:r>
          </a:p>
          <a:p>
            <a:pPr eaLnBrk="1" hangingPunct="1">
              <a:buFont typeface="Arial" panose="020B0604020202020204" pitchFamily="34" charset="0"/>
              <a:buAutoNum type="arabicParenBoth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Presence of diastolic notching (unilateral, bilateral) of the uterine artery.</a:t>
            </a:r>
          </a:p>
          <a:p>
            <a:pPr eaLnBrk="1" hangingPunct="1">
              <a:buFont typeface="Arial" panose="020B0604020202020204" pitchFamily="34" charset="0"/>
              <a:buAutoNum type="arabicParenBoth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Increased uterine pulsatility index (systolic/diastolic ratio).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Performed in the second trimester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cap="none"/>
          </a:p>
        </p:txBody>
      </p:sp>
      <p:pic>
        <p:nvPicPr>
          <p:cNvPr id="38916" name="Picture 3">
            <a:extLst>
              <a:ext uri="{FF2B5EF4-FFF2-40B4-BE49-F238E27FC236}">
                <a16:creationId xmlns:a16="http://schemas.microsoft.com/office/drawing/2014/main" id="{7FCCF2D8-3FBE-4E48-AC7B-CAF905D0BA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300" y="3797300"/>
            <a:ext cx="60071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4">
            <a:extLst>
              <a:ext uri="{FF2B5EF4-FFF2-40B4-BE49-F238E27FC236}">
                <a16:creationId xmlns:a16="http://schemas.microsoft.com/office/drawing/2014/main" id="{8CA14B95-3798-4ED9-B8B5-9D7D1F194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797300"/>
            <a:ext cx="48006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Box 5">
            <a:extLst>
              <a:ext uri="{FF2B5EF4-FFF2-40B4-BE49-F238E27FC236}">
                <a16:creationId xmlns:a16="http://schemas.microsoft.com/office/drawing/2014/main" id="{EAEB15B0-F5E6-406A-8198-DCF564E6F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46101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normal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10831E59-FE45-4622-99AF-547341D61B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7000"/>
            <a:ext cx="10515600" cy="153828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Prediction of PE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95C750CA-610F-4B16-8D5B-4A381BB5525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665288"/>
            <a:ext cx="10515600" cy="4800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Levels of angiogenic factors 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Vascular endothelial growth factor (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VEGF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 and placental growth factor (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PLGF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), are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angiogenic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factors found to be </a:t>
            </a:r>
            <a:r>
              <a:rPr lang="en-US" altLang="en-US" sz="24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 women who developed PE.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Soluble endoglin (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sEng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 and the truncated form of the full-length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VEGF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receptor type-1 (flt1), known as soluble fms-like tyrosine kinase 1 (sflt-1) are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anti-angiogenic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proteins, which found to be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in women who developed PE.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(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sflt-1:VEGF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 or (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sflt-1:PLGF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 ratios.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B1FDCEC9-2A01-4805-A4CE-2426020617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52400"/>
            <a:ext cx="10515600" cy="1824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PE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C187F38F-9401-4D81-B759-452AAA22AC21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117600"/>
            <a:ext cx="10515600" cy="55880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The definitive treatment of PE is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delivery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to prevent development of maternal or fetal complications from disease progression.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mild or severe PE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or near term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should be delivered.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Evidence of serious maternal end-organ dysfunction or non-reassuring tests of fetal well-being are indications for prompt delivery at any gestational age.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On the other hand, when mother and fetus are stable, a conservative approach is reasonable in order to achieve further fetal growth and maturity.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C7A59038-A945-4900-A6B8-133644E4B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01600"/>
            <a:ext cx="10515600" cy="6477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mild PE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3FF92207-18E8-4EE3-8D71-12770B578C4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01700"/>
            <a:ext cx="10515600" cy="5816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cap="none"/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Women with mild PE delivered at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≥37 weeks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of gestation. </a:t>
            </a:r>
          </a:p>
          <a:p>
            <a:pPr marL="0" indent="0"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Expectant management include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Inpatient maternal monitoring initially to establish disease severity, then follow as outpatient.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Lab follow-up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plt count, serum creatinine, and serum AST. (Repeated once or twice weekly).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Fetal wellbeing can be assessed weekly (ultrasound for fetal growth, AFI, NST) .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Antenatal corticosteroids.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The use of antihypertensive drugs to control mildly elevated BP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does not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alter the course of the disease.( not recommended)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260FAF36-8146-482B-B87B-07DCBD806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52400"/>
            <a:ext cx="10515600" cy="7366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sever PE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AA87A0CB-9004-4643-890E-9BA6B8A9E89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66800"/>
            <a:ext cx="10515600" cy="55245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Hospitalization until delivery.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Bed rest.  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Monitor BP every 2 to 4 hours.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Assess maternal symptoms every 2 to 4 hours. 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Strict fluid intake /output.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CBC, LFT, KFT (twice weekly if not daily).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Administer antenatal corticosteroids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Assess fetal well-being daily with NST and BPP.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Delivery should occur after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32 to 34 weeks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gestation</a:t>
            </a:r>
            <a:r>
              <a:rPr lang="en-US" altLang="en-US" cap="none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C2CD742A-B28A-456E-BA93-CFC361D3D7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7000"/>
            <a:ext cx="10515600" cy="12176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sever 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1BB8E-76E9-46E4-850A-FD0516EC844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639888"/>
            <a:ext cx="10515600" cy="49641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Severe hypertension should be treated to prevent maternal vascular complications ( stroke, heart failure).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none" dirty="0">
                <a:latin typeface="Times New Roman" charset="0"/>
                <a:ea typeface="Times New Roman" charset="0"/>
                <a:cs typeface="Times New Roman" charset="0"/>
              </a:rPr>
              <a:t>Acute therapy :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sz="2400" b="1" cap="none" dirty="0">
                <a:latin typeface="Times New Roman" charset="0"/>
                <a:ea typeface="Times New Roman" charset="0"/>
                <a:cs typeface="Times New Roman" charset="0"/>
              </a:rPr>
              <a:t>labetalol: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20 mg IV over 2 minutes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, repeat after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10-minute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by doses of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20 to 80 mg 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up to a maximum total cumulative dose of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300 mg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b="1" cap="none" dirty="0">
                <a:latin typeface="Times New Roman" charset="0"/>
                <a:ea typeface="Times New Roman" charset="0"/>
                <a:cs typeface="Times New Roman" charset="0"/>
              </a:rPr>
              <a:t>- Hydralazine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: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5 mg IV over 1-2 minutes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; if the BP goal is not achieved within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20 minutes,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give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5-10 mg bolus 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depending upon the initial response.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6B0D9-BEF9-4CF5-82A8-9DA784C1B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0"/>
            <a:ext cx="10515600" cy="1795463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Management of sever 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09031-353F-4852-86AC-296EEF49365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420938"/>
            <a:ext cx="10515600" cy="297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none" dirty="0" err="1">
                <a:latin typeface="Times New Roman" charset="0"/>
                <a:ea typeface="Times New Roman" charset="0"/>
                <a:cs typeface="Times New Roman" charset="0"/>
              </a:rPr>
              <a:t>Nifedipine</a:t>
            </a:r>
            <a:r>
              <a:rPr lang="en-US" sz="2400" b="1" cap="none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10 mg orally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, with repeat doses every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30 minutes 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as needed.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For maintenance dosing,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10 to 20 mg 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can be given every </a:t>
            </a:r>
            <a:r>
              <a:rPr lang="en-US" sz="2400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3 to 6 hours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none" dirty="0">
                <a:latin typeface="Times New Roman" charset="0"/>
                <a:ea typeface="Times New Roman" charset="0"/>
                <a:cs typeface="Times New Roman" charset="0"/>
              </a:rPr>
              <a:t>Seizure prophylaxis with magnesium sulfate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98092103-D7C6-4FDA-A49D-18E8EF060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7000"/>
            <a:ext cx="10515600" cy="673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Contraindications to expectant management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E5F43238-D090-4767-8B5F-8A0A3F9BF657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41400"/>
            <a:ext cx="10515600" cy="5511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Maternal hemodynamic instability (Shock) 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Non-reassuring fetal condition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Persistent, severe hypertension unresponsive to medical therapy 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Persistent headache, visual disturbances, or epigastric or right upper quadrant pain 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Eclampsia 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Pulmonary edema 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Renal failure 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Abruptio-placentae </a:t>
            </a:r>
          </a:p>
          <a:p>
            <a:pPr eaLnBrk="1" hangingPunct="1"/>
            <a:r>
              <a:rPr lang="en-US" altLang="en-US" sz="22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Gestational age of more than 34 weeks 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1900" cap="none"/>
              <a:t>		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BDEE6D29-5951-4079-91F0-245D7CBC2E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01600"/>
            <a:ext cx="10515600" cy="7366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Intrapartum management of PE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A7CD7715-340F-4A44-8ACC-61D32EBA9069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77900"/>
            <a:ext cx="10515600" cy="56642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The mode of delivery is determined by bishop’s score and feto-maternal well-being.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Induction of labour is commonly used, but CS is needed in large number of cases. (Continuous maternal-fetal monitoring is indicated).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Fluid balance should be monitored closely (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ml/hour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Epidural analgesia is generally safe and effective.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Avoid ergometrin in 3</a:t>
            </a:r>
            <a:r>
              <a:rPr lang="en-US" altLang="en-US" sz="2400" cap="none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stage 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253E024C-EE3C-46C3-9468-175DA642A3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8900"/>
            <a:ext cx="10515600" cy="5969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Eclampsia 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D7C31092-BD77-41BE-A78D-A85B3320ABD8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850900"/>
            <a:ext cx="10515600" cy="5638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Occurrence of one or more generalized convulsions and/or coma in the setting of PE and in the absence of other neurologic conditions.</a:t>
            </a:r>
          </a:p>
          <a:p>
            <a:pPr eaLnBrk="1" hangingPunct="1"/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It occur in </a:t>
            </a:r>
            <a:r>
              <a:rPr lang="en-US" altLang="en-US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2%</a:t>
            </a: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of severe PE, and </a:t>
            </a:r>
            <a:r>
              <a:rPr lang="en-US" altLang="en-US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0.6%</a:t>
            </a: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in mild PE.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Seizure preceded by persistent frontal or occipital headache, visual disturbances, right upper quadrant or epigastric pain, and altered mental status.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Can occur in antepartum (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to 55%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), intrapartum (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to 36%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), &lt; 48 hours postpartum (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to 39%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), and ≥ 48 hours postpartum (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to 17%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The patho-physiology is cerebral vasospasm leading to ischemia and cerebral edema.</a:t>
            </a:r>
          </a:p>
          <a:p>
            <a:pPr eaLnBrk="1" hangingPunct="1"/>
            <a:endParaRPr lang="en-US" altLang="en-US" cap="none">
              <a:hlinkClick r:id="rId2"/>
            </a:endParaRPr>
          </a:p>
          <a:p>
            <a:pPr eaLnBrk="1" hangingPunct="1"/>
            <a:endParaRPr lang="en-US" altLang="en-US" cap="non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77635-970D-405D-9B9B-CAEA6E54A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75"/>
            <a:ext cx="10515600" cy="18065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en-US" altLang="en-US" b="1" cap="none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Diagnosis of hypertension in pregnancy</a:t>
            </a:r>
            <a:endParaRPr lang="en-US" altLang="en-US" b="1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09B493DB-AD22-4EA4-8F35-2E01A7CC7B10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57275"/>
            <a:ext cx="10515600" cy="56054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Systolic blood pressure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≥140 mmHg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or diastolic blood pressure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≥90 mmHg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Severe hypertension (systolic blood pressure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≥160 mmHg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or diastolic blood pressure 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≥110 mmHg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Diagnosis required two measurements, at least six hours apart.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15F9FF66-EC5F-493A-A1A7-0B821BAEB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7000"/>
            <a:ext cx="10515600" cy="7112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eclampsia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8695E-ED55-48CC-A12B-58D7CD75397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028700"/>
            <a:ext cx="10515600" cy="54229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Maintenance of airway patency, left lateral position, supplemental oxygen             (</a:t>
            </a:r>
            <a:r>
              <a:rPr lang="en-US" altLang="en-US" sz="24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to 10 L/min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 via a face mask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Anticonvulsant therapy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Magnesium sulphate (</a:t>
            </a:r>
            <a:r>
              <a:rPr lang="en-US" altLang="en-US" sz="2400" b="1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MGSO4)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 g IV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, over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15-20 min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, followed by a maintenance infusion of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 g/h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Diazepam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20mg IV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followed by a maintenance infusion as required.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Phynentoin.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Anticonvulsant should be continued for at least </a:t>
            </a:r>
            <a:r>
              <a:rPr lang="en-US" altLang="en-US" sz="24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h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after the last convulsion.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Definitive treatment for eclampsia is prompt delivery.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CS is indicated unless the mother is in active labour.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3650E369-1476-4ABA-846A-2406DE3AF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52400"/>
            <a:ext cx="10515600" cy="8763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eclampsia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32A6B-931F-442C-867C-F91C2CC3F3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1028700"/>
            <a:ext cx="10363200" cy="5426075"/>
          </a:xfrm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MGSO4 can be given IV or IM or SC</a:t>
            </a:r>
          </a:p>
          <a:p>
            <a:pPr lvl="3" eaLnBrk="1" hangingPunct="1"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therapeutic level is </a:t>
            </a:r>
            <a:r>
              <a:rPr lang="en-US" altLang="en-US" sz="2400" cap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4-7meq/L</a:t>
            </a: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dose of MGSO4 is monitored by: </a:t>
            </a:r>
          </a:p>
          <a:p>
            <a:pPr lvl="4" eaLnBrk="1" hangingPunct="1"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Preserved patellar reflex. (</a:t>
            </a:r>
            <a:r>
              <a:rPr lang="en-US" altLang="en-US" sz="2400" cap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7-10 meq/L</a:t>
            </a: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4" eaLnBrk="1" hangingPunct="1"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Respiratory rate &gt;16/min. (</a:t>
            </a:r>
            <a:r>
              <a:rPr lang="en-US" altLang="en-US" sz="2400" cap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10-13 meq/L</a:t>
            </a: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4" eaLnBrk="1" hangingPunct="1"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Urine output &gt;100ml/4hours. (</a:t>
            </a:r>
            <a:r>
              <a:rPr lang="en-US" altLang="en-US" sz="2400" cap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15-25 meq/L</a:t>
            </a: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4" eaLnBrk="1" hangingPunct="1"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Serum mg++ level. 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stopped </a:t>
            </a:r>
            <a:r>
              <a:rPr lang="en-US" altLang="en-US" sz="2400" cap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24 hours </a:t>
            </a: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after delivery.</a:t>
            </a:r>
          </a:p>
          <a:p>
            <a:pPr lvl="2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400" cap="non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Antidote is Ca gluconate</a:t>
            </a:r>
          </a:p>
          <a:p>
            <a:pPr eaLnBrk="1" hangingPunct="1">
              <a:defRPr/>
            </a:pP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F6EFB9E7-B30D-4EAF-B5B7-77F47FC27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90500"/>
            <a:ext cx="10515600" cy="762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HELLP syndrome</a:t>
            </a:r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99428FBE-9BFC-492B-8A95-59F890B92129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54100"/>
            <a:ext cx="10515600" cy="51228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en-US" altLang="en-US" sz="1900" cap="none">
              <a:solidFill>
                <a:srgbClr val="FF0066"/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 cap="none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1900" cap="none"/>
              <a:t> :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Haemolysis (microangiopathic blood smear)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 cap="none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EL: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elevated liver enzymes.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 cap="none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LP: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low platelet count.</a:t>
            </a:r>
            <a:r>
              <a:rPr lang="fr-FR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≤100,000 cells/microl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1 -2/1000 </a:t>
            </a: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pregnancies overall. 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It represents a severe form of preeclampsia </a:t>
            </a:r>
            <a:r>
              <a:rPr lang="en-US" altLang="en-US" sz="18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8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10-20 % </a:t>
            </a:r>
            <a:r>
              <a:rPr lang="en-US" altLang="en-US" sz="18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of women with severe preeclampsia/eclampsia).</a:t>
            </a:r>
          </a:p>
          <a:p>
            <a:pPr eaLnBrk="1" hangingPunct="1"/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15 -20 %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of affected patients do not have antecedent hypertension or proteinuria.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Present with abdominal pain and tenderness in the mid epigastrium, right upper quadrant, or below the sternum, nausea &amp; vomiting.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F7C1BE8D-6176-4C2A-AEC9-5A2472473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7000"/>
            <a:ext cx="10515600" cy="7096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HELLP syndrome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2195E-47ED-453E-83F0-B0D54004D6A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836613"/>
            <a:ext cx="10515600" cy="58118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400" cap="none" dirty="0">
                <a:latin typeface="Times New Roman" charset="0"/>
                <a:ea typeface="Times New Roman" charset="0"/>
                <a:cs typeface="Times New Roman" charset="0"/>
              </a:rPr>
              <a:t>Carries high maternal (acute renal failure &amp; pulmonary </a:t>
            </a:r>
            <a:r>
              <a:rPr lang="en-US" alt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odema</a:t>
            </a:r>
            <a:r>
              <a:rPr lang="en-US" altLang="en-US" sz="2400" cap="none" dirty="0">
                <a:latin typeface="Times New Roman" charset="0"/>
                <a:ea typeface="Times New Roman" charset="0"/>
                <a:cs typeface="Times New Roman" charset="0"/>
              </a:rPr>
              <a:t>) and fetal morbidity and mortality.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400" cap="none" dirty="0">
                <a:latin typeface="Times New Roman" charset="0"/>
                <a:ea typeface="Times New Roman" charset="0"/>
                <a:cs typeface="Times New Roman" charset="0"/>
              </a:rPr>
              <a:t>Treatment similar to Eclampsia &amp; DIC.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400" cap="none" dirty="0">
                <a:latin typeface="Times New Roman" charset="0"/>
                <a:ea typeface="Times New Roman" charset="0"/>
                <a:cs typeface="Times New Roman" charset="0"/>
              </a:rPr>
              <a:t>Platelet transfusion and corticosteroids are necessary.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400" cap="none" dirty="0">
                <a:latin typeface="Times New Roman" charset="0"/>
                <a:ea typeface="Times New Roman" charset="0"/>
                <a:cs typeface="Times New Roman" charset="0"/>
              </a:rPr>
              <a:t>Delivery is the treatment of choice.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DC45641E-9755-432D-BEAD-C520A1119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55575"/>
            <a:ext cx="10515600" cy="6969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Complications of PE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92049D1B-4D52-429A-85BE-FB730F5EE457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54100"/>
            <a:ext cx="5181600" cy="51228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Maternal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placental abruption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Acute renal failure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Cerebral hemorrhage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Hepatic failure or rupture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Pulmonary edema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DIC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Maternal death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897F4-E439-4702-AAB9-F2993C3402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72200" y="1054100"/>
            <a:ext cx="5181600" cy="51228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none" dirty="0">
                <a:latin typeface="Times New Roman" charset="0"/>
                <a:ea typeface="Times New Roman" charset="0"/>
                <a:cs typeface="Times New Roman" charset="0"/>
              </a:rPr>
              <a:t>Fetal 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q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fetal growth restriction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q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Prematurity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q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Respiratory distress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q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Intraventricular</a:t>
            </a: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hemorrhage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q"/>
              <a:defRPr/>
            </a:pPr>
            <a:r>
              <a:rPr lang="en-US" sz="2400" cap="none" dirty="0">
                <a:latin typeface="Times New Roman" charset="0"/>
                <a:ea typeface="Times New Roman" charset="0"/>
                <a:cs typeface="Times New Roman" charset="0"/>
              </a:rPr>
              <a:t> Necrotizing </a:t>
            </a:r>
            <a:r>
              <a:rPr lang="en-US" sz="2400" cap="none" dirty="0" err="1">
                <a:latin typeface="Times New Roman" charset="0"/>
                <a:ea typeface="Times New Roman" charset="0"/>
                <a:cs typeface="Times New Roman" charset="0"/>
              </a:rPr>
              <a:t>enterocolitis</a:t>
            </a:r>
            <a:endParaRPr lang="en-US" sz="24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q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BBC794F1-2B8B-4C7C-B08F-BC03D0E9A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3825"/>
            <a:ext cx="10515600" cy="12477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Prevention of PE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5F9725AB-633B-4A46-8AC3-5FE9416EB0D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92188"/>
            <a:ext cx="10515600" cy="564038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cap="none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cap="none"/>
              <a:t>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Low-dose aspirin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mg/day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, begin at the end of the 1</a:t>
            </a:r>
            <a:r>
              <a:rPr lang="en-US" altLang="en-US" sz="2400" cap="none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trimester, diminishes platelet thromboxane synthesis while maintaining vascular wall prostacyclin synthesis.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Calcium supplementation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  may be a beneficial in high-risk populations who are consuming a low calcium diet.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Antioxidants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 vitamins C and E ( not recommended).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Nitric oxide donors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(glyceryl trinitrate): not recommended.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251AF-CBC3-41B5-AE89-A6E65F1AE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575"/>
            <a:ext cx="10515600" cy="852488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Prevention of PE</a:t>
            </a:r>
            <a:endParaRPr lang="en-US" dirty="0"/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6D88C4CC-A8DF-4BC7-8067-19CA034CC735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239838"/>
            <a:ext cx="10515600" cy="51609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Low dose aspirin should be given for women at high risk of developing PE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Chronic hypertension or kidney disease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Diabetes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Autoimmune disease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Hypertension in previous pregnancy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Age ≥40 years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First pregnancy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Multiple gestation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Body mass index ≥35 kg/m </a:t>
            </a:r>
            <a:r>
              <a:rPr lang="en-US" altLang="en-US" sz="2400" cap="none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E6ADF97E-FA5F-47A9-80C8-0824B66C1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3825"/>
            <a:ext cx="10515600" cy="7445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Chronic hypertension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F607031E-B9C0-402C-A232-C37DF9854CA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22350"/>
            <a:ext cx="10515600" cy="556418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Hypertensive women are at an increased risk for PE, which occurs in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of them. 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Maternal morbidity and mortality rates are greater in superimposed PE than in PE arising de novo. (</a:t>
            </a: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BP elevations with superimposed PE are also greater, increasing the possibility of intracranial bleeding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The perinatal mortality rate for infants born to hypertensive mothers increases as maternal BP rises.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 frequently appears earlier in gestation in hypertensive women than in normotensive women, and fetal growth restriction is more common and more severe in these infants.</a:t>
            </a:r>
          </a:p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698C7435-25D0-4EEC-A085-C418B01FB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39700"/>
            <a:ext cx="10515600" cy="72866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chronic hypertension</a:t>
            </a:r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3C4A5B0B-855A-4078-BC83-910D6219A921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038225"/>
            <a:ext cx="10515600" cy="55800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Avoid treatment of uncomplicated mild to moderate essential hypertension. 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If woman with one of these conditions, she will be at greater risk of maternal or fetal complications and may benefit from antihypertensive therapy.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Secondary, rather than essential, hypertension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Target-organ damage (left ventricular hypertrophy, microalbuminuria, retinopathy)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Dyslipidemia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Maternal age over 40 years old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History of stroke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Previous perinatal loss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Diabetes</a:t>
            </a:r>
          </a:p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>
            <a:extLst>
              <a:ext uri="{FF2B5EF4-FFF2-40B4-BE49-F238E27FC236}">
                <a16:creationId xmlns:a16="http://schemas.microsoft.com/office/drawing/2014/main" id="{9B9C2B26-F485-44CF-B0D3-2B779A18E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23825"/>
            <a:ext cx="10515600" cy="8366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chronic hypertension</a:t>
            </a:r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D3D508DA-E43E-479C-8D4E-ECE91DE46671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100138"/>
            <a:ext cx="10515600" cy="54403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The BP goal in women without end-organ damage is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140 -150 mmHg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systolic, and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90-100 mmHg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diastolic. 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 women with end-organ damage, the goal is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&lt;140/90 mmHg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and as low as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120/80 mmHg.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cap="none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Medications commonly used: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Methyldopa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 safe, the initial dose is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 mg twice daily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, increasing to a maximum dose of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 g twice daily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9CFBBB31-0B33-4D5D-A70D-65429B4B1D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30175"/>
            <a:ext cx="10515600" cy="7302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BP in pregnancy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F18F72D3-FB6A-4D07-B825-509CE897EE85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81075"/>
            <a:ext cx="10515600" cy="57150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Mercury sphygmomanometers are preferable to automated BP monitors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Use an appropriate size cuff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Woman should be seated or lying at 45°, with arm at level of the heart 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Use phase V korotkoff sound (disappearance) to measure diastolic BP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15 %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of pregnant women, diastolic pressure reduces to zero before the last sound is heard. In these patients both phase IV(muffling sound) and phase V readings should be indicated  (148/84/0 mmHg</a:t>
            </a:r>
            <a:r>
              <a:rPr lang="en-US" altLang="en-US" sz="2400" cap="none"/>
              <a:t> 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3BF72-C237-4A14-A4D9-8CB36E68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4097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Management of chronic hypertension</a:t>
            </a:r>
            <a:endParaRPr lang="en-US" dirty="0"/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8EEAD5D4-11E3-4F34-A3DB-FA56B5511957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895475"/>
            <a:ext cx="10515600" cy="322738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Labetalol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 the initial dose is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 mg twice daily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, increasing to a maximum dose of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 g/day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 divided doses (usually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to 600 mg twice or three times daily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Nifedipine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: doses of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to 30 mg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are given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times daily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to 60 mg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of a sustained-release form is given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daily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6420B-9DC6-453B-BEE4-66F582D45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575"/>
            <a:ext cx="10515600" cy="898525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Management of chronic hypertension</a:t>
            </a:r>
            <a:endParaRPr lang="en-US" dirty="0"/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507DF822-29BA-407D-A6BF-1A2B3263DB66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208088"/>
            <a:ext cx="10515600" cy="54102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Close fetal surveillance is needed in superimposed PE or intrauterine growth restriction.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In these cases, serial clinical assessment of fetal growth is indicated, with twice weekly NST or biophysical profile examination, and doppler velocimetry of the umbilical artery.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Deliver at 38 -39 </a:t>
            </a:r>
            <a:r>
              <a:rPr lang="en-US" altLang="en-US" sz="2400" cap="none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weeks for mild hypertension, 37 -39</a:t>
            </a:r>
            <a:r>
              <a:rPr lang="en-US" altLang="en-US" sz="2400" cap="none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weeks for women with medication, and 36-37 weeks for severe hypertension difficult to control.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For superimposed PE or other pregnancy complications (eg, fetal growth restriction, previous stillbirth), the timing of delivery should be decided on a case-by-case basis.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EA2F-BC84-44B3-9ED5-ACF6250C1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700"/>
            <a:ext cx="10515600" cy="1549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en-US" altLang="en-US" b="1" cap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Diagnosis of proteinurea in pregnancy</a:t>
            </a:r>
            <a:endParaRPr lang="en-US" altLang="en-US" b="1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F5A310A0-F352-4F43-BEB0-134ECA96C1AF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14400"/>
            <a:ext cx="10515600" cy="57531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Persistent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1+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mg/dl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 on dipstick test .</a:t>
            </a:r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24-hour collection proteinuria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≥0.3 grams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Urine protein to creatinine ratio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≥0.3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mg protein/mg creatinine (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mg/mmol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) .</a:t>
            </a:r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Urine albumin to creatinine ratio (using a threshold of between 2.5 and 8.0 mg/mmol) is strongly predictive of significant proteinuria. </a:t>
            </a:r>
          </a:p>
          <a:p>
            <a:pPr marL="0" indent="0" eaLnBrk="1" hangingPunct="1"/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or 12-hour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collection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165 mg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of protein.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1455BFB-86A7-429A-B38D-D41EF34D1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14300"/>
            <a:ext cx="10515600" cy="14970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hypertensive disorders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69C815BA-A658-451A-ADE7-C1367A3EE34A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863600"/>
            <a:ext cx="10515600" cy="57277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cap="none"/>
          </a:p>
          <a:p>
            <a:pPr marL="0" indent="0" eaLnBrk="1" hangingPunct="1"/>
            <a:endParaRPr lang="en-US" altLang="en-US" cap="none"/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Chronic hypertension </a:t>
            </a:r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Gestational hypertension </a:t>
            </a:r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Preeclampsia-eclampsia </a:t>
            </a:r>
          </a:p>
          <a:p>
            <a:pPr marL="0" indent="0"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Preeclampsia superimposed on chronic hypertension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1F4D1703-CF2A-4FF5-970A-92E5202B2F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14300"/>
            <a:ext cx="10515600" cy="787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32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Definitions of pregnancy-related hypertensive disorders</a:t>
            </a:r>
            <a:endParaRPr lang="en-US" altLang="en-US" sz="3200" cap="none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6CBB8B03-96B2-4E91-A64B-DACD2D2A50B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1130300"/>
            <a:ext cx="10515600" cy="55499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6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Chronic hypertension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ar-SA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persistent BP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140/90 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mm Hg diagnosed before pregnancy or before 20 weeks gestation.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-The diagnosis can also be based on hypertension that is firstly observed during pregnancy and persists beyond the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weeks after birth. </a:t>
            </a:r>
          </a:p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Gestational hypertension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- New-onset BP elevations in the absence of proteinuria or end organ damage.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  - Or patients with preeclampsia who have not yet exhibited proteinuria, a distinction that ultimately cannot be made until after delivery.</a:t>
            </a:r>
            <a:endParaRPr lang="en-US" altLang="en-US" cap="non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54EF7-A565-42FC-91AC-15795FF6D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000"/>
            <a:ext cx="10515600" cy="69850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cap="none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Definitions of pregnancy-related hypertensive disorders</a:t>
            </a:r>
            <a:endParaRPr lang="en-US" dirty="0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B75FC315-510A-4936-93EC-A6F917F7C129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52500"/>
            <a:ext cx="10515600" cy="5740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Preeclampsia(PE)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- Defined as new-onset BP elevations accompanied by proteinuria in pregnancy, or signs/symptoms of end-organ injury.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- The diagnosis includes at least two measurements of systolic pressures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140 mm hg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or diastolic pressures 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90 mm hg 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400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- Clinically, PE can be classified as ‘severe’ when severe hypertension, or other signs/symptoms of end-organ injury are present.</a:t>
            </a:r>
          </a:p>
          <a:p>
            <a:pPr eaLnBrk="1" hangingPunct="1"/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Eclampsia</a:t>
            </a: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-  Is the occurrence of seizures that cannot be attributed to other causes in a woman with PE, in the absence of other neurologic conditions that could account for the seizure.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09B7D967-3064-4E68-A12B-EF792EE8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52400"/>
            <a:ext cx="10515600" cy="12890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3200" b="1" cap="none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Definitions of pregnancy-related hypertensive disorders</a:t>
            </a:r>
            <a:endParaRPr lang="en-US" altLang="en-US" sz="3200" cap="none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78BBF3D7-9ECA-4E29-8584-9B0660A204B5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838200" y="952500"/>
            <a:ext cx="10515600" cy="57785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z="2400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PE superimposed on chronic hypertension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 - Superimposed PE is defined by the new onset of proteinuria after 20 weeks of gestation in a woman with chronic/preexisting hypertension.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cap="none">
                <a:latin typeface="Times New Roman" panose="02020603050405020304" pitchFamily="18" charset="0"/>
                <a:cs typeface="Times New Roman" panose="02020603050405020304" pitchFamily="18" charset="0"/>
              </a:rPr>
              <a:t> - For women with chronic/preexisting hypertension who have proteinuria, superimposed PE is defined by worsening or resistant hypertension in the last half of pregnancy or development of signs/symptoms of severe PE.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124</TotalTime>
  <Words>2573</Words>
  <Application>Microsoft Office PowerPoint</Application>
  <PresentationFormat>Widescreen</PresentationFormat>
  <Paragraphs>313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Droplet</vt:lpstr>
      <vt:lpstr>Hypertensive disorders of pregnancy</vt:lpstr>
      <vt:lpstr>Introduction </vt:lpstr>
      <vt:lpstr>Diagnosis of hypertension in pregnancy</vt:lpstr>
      <vt:lpstr>Measurement of BP in pregnancy</vt:lpstr>
      <vt:lpstr>Diagnosis of proteinurea in pregnancy</vt:lpstr>
      <vt:lpstr>Classification of hypertensive disorders</vt:lpstr>
      <vt:lpstr>Definitions of pregnancy-related hypertensive disorders</vt:lpstr>
      <vt:lpstr>Definitions of pregnancy-related hypertensive disorders</vt:lpstr>
      <vt:lpstr>Definitions of pregnancy-related hypertensive disorders</vt:lpstr>
      <vt:lpstr>Criteria for severe preeclampsia</vt:lpstr>
      <vt:lpstr>Incidence of hypertensive disorders in pregnancy</vt:lpstr>
      <vt:lpstr>Pre-eclampsia (PE)</vt:lpstr>
      <vt:lpstr>Pre-eclampsia (PE)</vt:lpstr>
      <vt:lpstr>Aetiology of PE</vt:lpstr>
      <vt:lpstr> Abnormal development of the Placenta </vt:lpstr>
      <vt:lpstr> Systemic endothelial dysfunction </vt:lpstr>
      <vt:lpstr>Multi-system Features Of Preeclampsia</vt:lpstr>
      <vt:lpstr>Clinical manifestations of PE </vt:lpstr>
      <vt:lpstr>Clinical manifestations of PE</vt:lpstr>
      <vt:lpstr>Prediction of PE</vt:lpstr>
      <vt:lpstr>Prediction of PE</vt:lpstr>
      <vt:lpstr>Management of PE</vt:lpstr>
      <vt:lpstr>Management of mild PE</vt:lpstr>
      <vt:lpstr>Management of sever PE</vt:lpstr>
      <vt:lpstr>Management of sever PE</vt:lpstr>
      <vt:lpstr>Management of sever PE</vt:lpstr>
      <vt:lpstr>Contraindications to expectant management</vt:lpstr>
      <vt:lpstr>Intrapartum management of PE</vt:lpstr>
      <vt:lpstr>Eclampsia </vt:lpstr>
      <vt:lpstr>Management of eclampsia</vt:lpstr>
      <vt:lpstr>Management of eclampsia</vt:lpstr>
      <vt:lpstr>HELLP syndrome</vt:lpstr>
      <vt:lpstr>HELLP syndrome</vt:lpstr>
      <vt:lpstr>Complications of PE</vt:lpstr>
      <vt:lpstr>Prevention of PE</vt:lpstr>
      <vt:lpstr>Prevention of PE</vt:lpstr>
      <vt:lpstr>Chronic hypertension</vt:lpstr>
      <vt:lpstr>Management of chronic hypertension</vt:lpstr>
      <vt:lpstr>Management of chronic hypertension</vt:lpstr>
      <vt:lpstr>Management of chronic hypertension</vt:lpstr>
      <vt:lpstr>Management of chronic hypertension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Hypertensive disorders of pregnancy</dc:title>
  <dc:creator>Microsoft Office User</dc:creator>
  <cp:lastModifiedBy>lll</cp:lastModifiedBy>
  <cp:revision>3</cp:revision>
  <dcterms:created xsi:type="dcterms:W3CDTF">2017-11-06T17:27:16Z</dcterms:created>
  <dcterms:modified xsi:type="dcterms:W3CDTF">2018-11-07T12:15:53Z</dcterms:modified>
</cp:coreProperties>
</file>