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3" r:id="rId11"/>
    <p:sldId id="266" r:id="rId12"/>
    <p:sldId id="27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Autoimmune Hepatitis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47088" y="5537198"/>
            <a:ext cx="6815669" cy="1320802"/>
          </a:xfrm>
        </p:spPr>
        <p:txBody>
          <a:bodyPr/>
          <a:lstStyle/>
          <a:p>
            <a:r>
              <a:rPr lang="en-US" dirty="0" smtClean="0"/>
              <a:t>Abdullah </a:t>
            </a:r>
            <a:r>
              <a:rPr lang="en-US" dirty="0" err="1" smtClean="0"/>
              <a:t>Abuadas</a:t>
            </a:r>
            <a:endParaRPr lang="en-US" dirty="0" smtClean="0"/>
          </a:p>
          <a:p>
            <a:r>
              <a:rPr lang="en-US" dirty="0" smtClean="0"/>
              <a:t>Shahd Abdallat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8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431" y="783693"/>
            <a:ext cx="3661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Risk Factors: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431" y="1707023"/>
            <a:ext cx="98467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11111"/>
                </a:solidFill>
                <a:latin typeface="Garamond" panose="02020404030301010803" pitchFamily="18" charset="0"/>
              </a:rPr>
              <a:t>Factors that may increase your risk of autoimmune hepatitis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Garamond" panose="02020404030301010803" pitchFamily="18" charset="0"/>
              </a:rPr>
              <a:t>Being female.</a:t>
            </a:r>
            <a:r>
              <a:rPr lang="en-US" sz="2400" dirty="0">
                <a:solidFill>
                  <a:srgbClr val="111111"/>
                </a:solidFill>
                <a:latin typeface="Garamond" panose="02020404030301010803" pitchFamily="18" charset="0"/>
              </a:rPr>
              <a:t> Although both males and females can develop autoimmune hepatitis, the disease is more common in females.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Garamond" panose="02020404030301010803" pitchFamily="18" charset="0"/>
              </a:rPr>
              <a:t>A history of certain infections.</a:t>
            </a:r>
            <a:r>
              <a:rPr lang="en-US" sz="2400" dirty="0">
                <a:solidFill>
                  <a:srgbClr val="111111"/>
                </a:solidFill>
                <a:latin typeface="Garamond" panose="02020404030301010803" pitchFamily="18" charset="0"/>
              </a:rPr>
              <a:t> Autoimmune hepatitis may develop after you're infected with the measles, herpes simplex or Epstein-Barr virus. The disease is also linked to hepatitis A, B or C infection.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Garamond" panose="02020404030301010803" pitchFamily="18" charset="0"/>
              </a:rPr>
              <a:t>Heredity.</a:t>
            </a:r>
            <a:r>
              <a:rPr lang="en-US" sz="2400" dirty="0">
                <a:solidFill>
                  <a:srgbClr val="111111"/>
                </a:solidFill>
                <a:latin typeface="Garamond" panose="02020404030301010803" pitchFamily="18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11111"/>
                </a:solidFill>
                <a:latin typeface="Garamond" panose="02020404030301010803" pitchFamily="18" charset="0"/>
              </a:rPr>
              <a:t>Having an autoimmune disease.</a:t>
            </a:r>
            <a:r>
              <a:rPr lang="en-US" sz="2400" dirty="0">
                <a:solidFill>
                  <a:srgbClr val="111111"/>
                </a:solidFill>
                <a:latin typeface="Garamond" panose="02020404030301010803" pitchFamily="18" charset="0"/>
              </a:rPr>
              <a:t> People who already have an autoimmune disease, such as </a:t>
            </a:r>
            <a:r>
              <a:rPr lang="en-US" sz="2400" dirty="0" smtClean="0">
                <a:solidFill>
                  <a:srgbClr val="111111"/>
                </a:solidFill>
                <a:latin typeface="Garamond" panose="02020404030301010803" pitchFamily="18" charset="0"/>
              </a:rPr>
              <a:t>, Type 1 DM , celiac </a:t>
            </a:r>
            <a:r>
              <a:rPr lang="en-US" sz="2400" dirty="0">
                <a:solidFill>
                  <a:srgbClr val="111111"/>
                </a:solidFill>
                <a:latin typeface="Garamond" panose="02020404030301010803" pitchFamily="18" charset="0"/>
              </a:rPr>
              <a:t>disease, rheumatoid arthritis or hyperthyroidism (Graves' disease or Hashimoto's thyroiditis), may be more likely to develop autoimmune hepatitis.</a:t>
            </a:r>
            <a:endParaRPr lang="en-US" sz="2400" b="0" i="0" dirty="0">
              <a:solidFill>
                <a:srgbClr val="111111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8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929" y="756398"/>
            <a:ext cx="570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Clinical Presentation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929" y="1959424"/>
            <a:ext cx="104678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Autoimmune hepatitis may present completely asymptomatic (12–35% of the cases), </a:t>
            </a:r>
            <a:r>
              <a:rPr lang="en-US" sz="2400" dirty="0" smtClean="0"/>
              <a:t>or acute or with </a:t>
            </a:r>
            <a:r>
              <a:rPr lang="en-US" sz="2400" dirty="0"/>
              <a:t>signs of chronic liver </a:t>
            </a:r>
            <a:r>
              <a:rPr lang="en-US" sz="2400" dirty="0" smtClean="0"/>
              <a:t>disease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 The </a:t>
            </a:r>
            <a:r>
              <a:rPr lang="en-US" sz="2400" dirty="0"/>
              <a:t>acute form is </a:t>
            </a:r>
            <a:r>
              <a:rPr lang="en-US" sz="2400" dirty="0" smtClean="0"/>
              <a:t>often </a:t>
            </a:r>
            <a:r>
              <a:rPr lang="en-US" sz="2400" dirty="0"/>
              <a:t>indistinguishable from viral </a:t>
            </a:r>
            <a:r>
              <a:rPr lang="en-US" sz="2400" dirty="0" smtClean="0"/>
              <a:t>hepatitis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 Onset is frequently insidious with non specific symptoms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8755391" y="3081446"/>
            <a:ext cx="2620371" cy="234804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Asymptomatic patients may discover the disease during routine lab tests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296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8383" y="914779"/>
            <a:ext cx="520889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Signs </a:t>
            </a:r>
            <a:r>
              <a:rPr lang="en-US" sz="2400" b="1" dirty="0">
                <a:solidFill>
                  <a:prstClr val="black"/>
                </a:solidFill>
              </a:rPr>
              <a:t>and symptoms may include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Fatigue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Abdominal </a:t>
            </a:r>
            <a:r>
              <a:rPr lang="en-US" sz="2400" dirty="0">
                <a:solidFill>
                  <a:prstClr val="black"/>
                </a:solidFill>
              </a:rPr>
              <a:t>discomfort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Jaundice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Hepatosplenomegaly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Spider </a:t>
            </a:r>
            <a:r>
              <a:rPr lang="en-US" sz="2400" dirty="0" err="1">
                <a:solidFill>
                  <a:prstClr val="black"/>
                </a:solidFill>
              </a:rPr>
              <a:t>angiomas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Skin rashes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Joint </a:t>
            </a:r>
            <a:r>
              <a:rPr lang="en-US" sz="2400" dirty="0" smtClean="0">
                <a:solidFill>
                  <a:prstClr val="black"/>
                </a:solidFill>
              </a:rPr>
              <a:t>pain</a:t>
            </a:r>
            <a:endParaRPr lang="en-US" sz="2400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Loss of menstrual periods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Nausea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Palmar erythema </a:t>
            </a:r>
          </a:p>
          <a:p>
            <a:r>
              <a:rPr lang="en-US" sz="2400" dirty="0">
                <a:solidFill>
                  <a:prstClr val="black"/>
                </a:solidFill>
              </a:rPr>
              <a:t>Portal hypertension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27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951" y="470847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Diagnosis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116" y="1394177"/>
            <a:ext cx="9001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AIH is a disease of exclusion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This approach includes determining symptoms, laboratory tests, and biopsies, as no single diagnostic test is pathognomonic for autoimmune hepatitis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- .Blood </a:t>
            </a:r>
            <a:r>
              <a:rPr lang="en-US" sz="2400" dirty="0"/>
              <a:t>tests include tests that check levels of the liver enzymes alanine transaminase (ALT) and aspartate transaminase (AST) and check for autoantibodies such as antinuclear antibody (ANA) and anti-smooth muscle antibody (SMA</a:t>
            </a:r>
            <a:r>
              <a:rPr lang="en-US" sz="2400" dirty="0" smtClean="0"/>
              <a:t>).</a:t>
            </a:r>
            <a:r>
              <a:rPr lang="en-US" sz="2400" dirty="0"/>
              <a:t> ALT and AST are particularly important because these liver enzymes are highly elevated in people with autoimmune </a:t>
            </a:r>
            <a:r>
              <a:rPr lang="en-US" sz="2400" dirty="0" smtClean="0"/>
              <a:t>hepatitis</a:t>
            </a:r>
          </a:p>
          <a:p>
            <a:r>
              <a:rPr lang="en-US" sz="2400" dirty="0" smtClean="0"/>
              <a:t>Another findings include : elevates PT / </a:t>
            </a:r>
            <a:r>
              <a:rPr lang="en-US" sz="2400" dirty="0" err="1" smtClean="0"/>
              <a:t>hypoalbunemia</a:t>
            </a:r>
            <a:r>
              <a:rPr lang="en-US" sz="2400" dirty="0" smtClean="0"/>
              <a:t>/ positive ANA , SMA or LKM1</a:t>
            </a:r>
          </a:p>
        </p:txBody>
      </p:sp>
      <p:sp>
        <p:nvSpPr>
          <p:cNvPr id="5" name="Rectangle 4"/>
          <p:cNvSpPr/>
          <p:nvPr/>
        </p:nvSpPr>
        <p:spPr>
          <a:xfrm>
            <a:off x="9621672" y="3356400"/>
            <a:ext cx="2088107" cy="23339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serum levels of AST, ALT, and gamma globulin reflect disease severity and immediate prognosis at 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6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721" y="1561616"/>
            <a:ext cx="103677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11111"/>
                </a:solidFill>
                <a:latin typeface="Helvetica" panose="020B0604020202020204" pitchFamily="34" charset="0"/>
              </a:rPr>
              <a:t>Liver biopsy.</a:t>
            </a: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 Doctors perform a liver biopsy to confirm the diagnosis and to determine the degree and type of liver </a:t>
            </a:r>
            <a:r>
              <a:rPr lang="en-US" sz="24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damage. The hall mark is interface hepatitis </a:t>
            </a:r>
            <a:r>
              <a:rPr lang="en-US" sz="2400" dirty="0" smtClean="0">
                <a:solidFill>
                  <a:srgbClr val="111111"/>
                </a:solidFill>
                <a:latin typeface="Arial Narrow" panose="020B0606020202030204" pitchFamily="34" charset="0"/>
              </a:rPr>
              <a:t>(</a:t>
            </a:r>
            <a:r>
              <a:rPr lang="en-US" sz="2400" dirty="0" smtClean="0">
                <a:latin typeface="Arial Narrow" panose="020B0606020202030204" pitchFamily="34" charset="0"/>
              </a:rPr>
              <a:t>inflammation </a:t>
            </a:r>
            <a:r>
              <a:rPr lang="en-US" sz="2400" dirty="0">
                <a:latin typeface="Arial Narrow" panose="020B0606020202030204" pitchFamily="34" charset="0"/>
              </a:rPr>
              <a:t>of hepatocytes at the junction of the portal tract and hepatic </a:t>
            </a:r>
            <a:r>
              <a:rPr lang="en-US" sz="2400" dirty="0" smtClean="0">
                <a:latin typeface="Arial Narrow" panose="020B0606020202030204" pitchFamily="34" charset="0"/>
              </a:rPr>
              <a:t>parenchyma)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1777309"/>
            <a:ext cx="103313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There is </a:t>
            </a:r>
            <a:r>
              <a:rPr lang="en-US" sz="2400" b="1" dirty="0" smtClean="0"/>
              <a:t>no cure </a:t>
            </a:r>
            <a:r>
              <a:rPr lang="en-US" sz="2400" dirty="0" smtClean="0"/>
              <a:t>for AIH.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/>
              <a:t>treatment for autoimmune hepatitis is usually a high dose of a steroid (prednisone or prednisolone</a:t>
            </a:r>
            <a:r>
              <a:rPr lang="en-US" sz="2400" dirty="0" smtClean="0"/>
              <a:t>) and azathioprine  </a:t>
            </a:r>
            <a:r>
              <a:rPr lang="en-US" sz="2400" dirty="0"/>
              <a:t>to </a:t>
            </a:r>
            <a:r>
              <a:rPr lang="en-US" sz="2400" b="1" dirty="0"/>
              <a:t>suppress the immune system </a:t>
            </a:r>
            <a:r>
              <a:rPr lang="en-US" sz="2400" dirty="0"/>
              <a:t>and keep it from attacking the liver.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Patients should get immunized against hepatitis A and </a:t>
            </a:r>
            <a:r>
              <a:rPr lang="en-US" sz="2400" dirty="0" smtClean="0"/>
              <a:t>B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 A liver transplant may be an option when autoimmune hepatitis doesn't respond to drug treatments or in cases of advanced liver disease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6464" y="853979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Treatment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Flowchart: Process 2"/>
          <p:cNvSpPr/>
          <p:nvPr/>
        </p:nvSpPr>
        <p:spPr>
          <a:xfrm>
            <a:off x="975814" y="4454965"/>
            <a:ext cx="9990161" cy="152275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*When giving azathioprine , CBC and liver enzymes tests should be frequently done before and during this medication as it can affect the kidney , liver , and can cause bone marrow depression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756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4267" y="2653437"/>
            <a:ext cx="4661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9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2529" y="1329604"/>
            <a:ext cx="3118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Definition: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3597" y="2497175"/>
            <a:ext cx="81418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Autoimmune hepatitis is liver inflammation that occurs when your body's immune system turns against liver cells. The exact cause of autoimmune hepatitis is unclear, but genetic and </a:t>
            </a:r>
            <a:r>
              <a:rPr lang="en-US" sz="24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environmental factors (</a:t>
            </a:r>
            <a:r>
              <a:rPr lang="en-US" sz="2400" dirty="0" err="1" smtClean="0">
                <a:solidFill>
                  <a:srgbClr val="111111"/>
                </a:solidFill>
                <a:latin typeface="Helvetica" panose="020B0604020202020204" pitchFamily="34" charset="0"/>
              </a:rPr>
              <a:t>viruses,toxins</a:t>
            </a:r>
            <a:r>
              <a:rPr lang="en-US" sz="2400" dirty="0" smtClean="0">
                <a:solidFill>
                  <a:srgbClr val="111111"/>
                </a:solidFill>
                <a:latin typeface="Helvetica" panose="020B0604020202020204" pitchFamily="34" charset="0"/>
              </a:rPr>
              <a:t>) </a:t>
            </a:r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appear to interact over time in triggering the disease.</a:t>
            </a:r>
          </a:p>
          <a:p>
            <a:endParaRPr lang="en-US" sz="2400" dirty="0">
              <a:solidFill>
                <a:srgbClr val="111111"/>
              </a:solidFill>
              <a:latin typeface="Helvetica" panose="020B0604020202020204" pitchFamily="34" charset="0"/>
            </a:endParaRPr>
          </a:p>
          <a:p>
            <a:r>
              <a:rPr lang="en-US" sz="2400" dirty="0">
                <a:solidFill>
                  <a:srgbClr val="111111"/>
                </a:solidFill>
                <a:latin typeface="Helvetica" panose="020B0604020202020204" pitchFamily="34" charset="0"/>
              </a:rPr>
              <a:t>If left untreated , often leads to cirrhosis , liver failure , death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5153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364" y="742750"/>
            <a:ext cx="5558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Epidemiology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949" y="2005099"/>
            <a:ext cx="9580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Prevalence is highest among Northern </a:t>
            </a:r>
            <a:r>
              <a:rPr lang="en-US" sz="3200" dirty="0" smtClean="0"/>
              <a:t>European. </a:t>
            </a:r>
          </a:p>
          <a:p>
            <a:r>
              <a:rPr lang="en-US" sz="3200" dirty="0" smtClean="0"/>
              <a:t>Females </a:t>
            </a:r>
            <a:r>
              <a:rPr lang="en-US" sz="3200" dirty="0" smtClean="0"/>
              <a:t>affected more than males 3:1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86949" y="3574759"/>
            <a:ext cx="10604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It can develop at any age, however, it is more commonly diagnosed in women around the age of 45.</a:t>
            </a:r>
          </a:p>
        </p:txBody>
      </p:sp>
    </p:spTree>
    <p:extLst>
      <p:ext uri="{BB962C8B-B14F-4D97-AF65-F5344CB8AC3E}">
        <p14:creationId xmlns:p14="http://schemas.microsoft.com/office/powerpoint/2010/main" val="114273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1060" y="865580"/>
            <a:ext cx="3830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Pathogenesis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387" y="1788910"/>
            <a:ext cx="106452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-Exact pathogenesis is unknown</a:t>
            </a:r>
          </a:p>
          <a:p>
            <a:r>
              <a:rPr lang="en-US" sz="3200" dirty="0" smtClean="0"/>
              <a:t>-Genetically predisposed individuals with exposure to an environmental agent triggers the autoimmune pathogenic process</a:t>
            </a:r>
          </a:p>
          <a:p>
            <a:r>
              <a:rPr lang="en-US" sz="3200" dirty="0" smtClean="0"/>
              <a:t>-Genetic predisposing factors: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HLA-DR3:early onset , severe form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HLA-DR4:caucausian,late </a:t>
            </a:r>
            <a:r>
              <a:rPr lang="en-US" sz="3200" dirty="0" smtClean="0"/>
              <a:t>onset, better response to steroids,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higher incidence of extra hepatic manifestations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IgG</a:t>
            </a:r>
          </a:p>
          <a:p>
            <a:endParaRPr lang="en-US" sz="32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5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550" y="1667702"/>
            <a:ext cx="112154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-Cell mediated immune attack is directed against the liver cells  </a:t>
            </a:r>
            <a:endParaRPr lang="en-US" sz="3200" dirty="0" smtClean="0"/>
          </a:p>
          <a:p>
            <a:r>
              <a:rPr lang="en-US" sz="3200" dirty="0" smtClean="0"/>
              <a:t>-CD4 T lymphocytes are capable of becoming sensitized to hepatocyte membrane protein and destroying liver cell</a:t>
            </a:r>
          </a:p>
          <a:p>
            <a:r>
              <a:rPr lang="en-US" sz="3200" dirty="0" smtClean="0"/>
              <a:t>-Humoral immunity plays a role in extra hepatic manifestations of arthritis , vasculitis , and glomerulonephritis by immune complex deposition and complement activation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0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32262" y="647215"/>
            <a:ext cx="6496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Classification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3" y="1951630"/>
            <a:ext cx="348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Type 1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Type 2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Type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489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5455"/>
            <a:ext cx="5594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AIH type 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3" y="1815152"/>
            <a:ext cx="93760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 Most common type worldwide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Classically in young females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HLA DR3 or DR4 association 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ANA or Anti smooth muscle antibody </a:t>
            </a:r>
            <a:r>
              <a:rPr lang="en-US" sz="3200" b="1" dirty="0" smtClean="0"/>
              <a:t>positive</a:t>
            </a:r>
          </a:p>
          <a:p>
            <a:pPr marL="285750" indent="-285750">
              <a:buFontTx/>
              <a:buChar char="-"/>
            </a:pPr>
            <a:r>
              <a:rPr lang="en-US" sz="3200" b="1" dirty="0" smtClean="0"/>
              <a:t> </a:t>
            </a:r>
            <a:r>
              <a:rPr lang="en-US" sz="3200" dirty="0" smtClean="0"/>
              <a:t>Associated with </a:t>
            </a:r>
            <a:r>
              <a:rPr lang="en-US" sz="3200" dirty="0" err="1" smtClean="0"/>
              <a:t>hyperglobinimeia</a:t>
            </a:r>
            <a:endParaRPr lang="en-US" sz="3200" dirty="0" smtClean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Failure of treatment is rare but relapse may occur with treatment withdrawal and may need long term maintenance therapy 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348583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786" y="797341"/>
            <a:ext cx="340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 2 AIH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3582" y="1951630"/>
            <a:ext cx="9580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 More common in Europe and South America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Seen in children (2-14 years) in Mediterranean population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DLA DRB association 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Anti LKM1 </a:t>
            </a:r>
            <a:r>
              <a:rPr lang="en-US" sz="3200" b="1" dirty="0" smtClean="0"/>
              <a:t>positive</a:t>
            </a:r>
            <a:r>
              <a:rPr lang="en-US" sz="32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Failure of treatment and relapse is more common than type 1</a:t>
            </a:r>
          </a:p>
          <a:p>
            <a:pPr marL="285750" indent="-285750">
              <a:buFontTx/>
              <a:buChar char="-"/>
            </a:pPr>
            <a:endParaRPr lang="en-US" sz="3200" dirty="0" smtClean="0"/>
          </a:p>
          <a:p>
            <a:pPr marL="285750" indent="-28575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515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491" y="770046"/>
            <a:ext cx="3405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Type 3 AIH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491" y="2019869"/>
            <a:ext cx="8203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Least common form but the most severe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Associated with ANTI-SLA/LP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4634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</TotalTime>
  <Words>526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Courier New</vt:lpstr>
      <vt:lpstr>Garamond</vt:lpstr>
      <vt:lpstr>Helvetica</vt:lpstr>
      <vt:lpstr>Times New Roman</vt:lpstr>
      <vt:lpstr>Wingdings</vt:lpstr>
      <vt:lpstr>Organic</vt:lpstr>
      <vt:lpstr>Autoimmune Hepatitis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Shahd</dc:creator>
  <cp:lastModifiedBy>Shahd</cp:lastModifiedBy>
  <cp:revision>25</cp:revision>
  <dcterms:created xsi:type="dcterms:W3CDTF">2022-09-24T15:46:26Z</dcterms:created>
  <dcterms:modified xsi:type="dcterms:W3CDTF">2022-09-27T14:46:48Z</dcterms:modified>
</cp:coreProperties>
</file>