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7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753600" cy="73152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Tahoma Bold" panose="020B0804030504040204" pitchFamily="34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32" autoAdjust="0"/>
    <p:restoredTop sz="94605" autoAdjust="0"/>
  </p:normalViewPr>
  <p:slideViewPr>
    <p:cSldViewPr>
      <p:cViewPr varScale="1">
        <p:scale>
          <a:sx n="101" d="100"/>
          <a:sy n="101" d="100"/>
        </p:scale>
        <p:origin x="116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1T21:35:43.4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260 1099 24575,'112'-126'0,"-54"57"0,269-260 0,-326 328 0,1-1 0,0 0 0,-1 1 0,1-1 0,0 1 0,0-1 0,-1 1 0,1 0 0,0 0 0,0 0 0,1 0 0,-1 0 0,0 0 0,0 1 0,0-1 0,1 1 0,-1-1 0,0 1 0,0 0 0,1 0 0,2 0 0,-3 2 0,0-1 0,0 1 0,0 0 0,-1 0 0,1 0 0,-1 0 0,1 0 0,-1 0 0,0 0 0,0 0 0,0 1 0,0-1 0,0 0 0,0 1 0,-1-1 0,1 1 0,-1-1 0,0 1 0,1-1 0,-1 0 0,0 1 0,-1 3 0,1 34 0,-2 0 0,-2 0 0,-1-1 0,-2 1 0,-2-1 0,-2-1 0,-17 43 0,-125 257 0,148-328 0,1-3 0,-21 46 0,-2-1 0,-2-2 0,-3 0 0,-47 55 0,37-72 0,41-32 0,-1 0 0,1-1 0,0 1 0,-1-1 0,1 1 0,0-1 0,-1 1 0,1-1 0,0 0 0,-1 0 0,1 0 0,-1 0 0,1 0 0,-3 0 0,4 0 0,-1-1 0,0 1 0,0-1 0,1 1 0,-1-1 0,1 1 0,-1-1 0,0 1 0,1-1 0,-1 1 0,1-1 0,0 0 0,-1 1 0,1-1 0,-1 0 0,1 0 0,0 1 0,0-1 0,-1 0 0,1 0 0,0 1 0,0-1 0,0 0 0,0 0 0,0 0 0,0 1 0,0-1 0,0-1 0,1-9 0,0 0 0,0 0 0,1 0 0,1 0 0,0 0 0,0 1 0,1-1 0,7-13 0,50-82 0,-54 95 0,53-80 0,4 3 0,4 3 0,3 3 0,4 3 0,3 3 0,4 4 0,2 4 0,4 3 0,127-71 0,-180 119 0,-35 17 0,0 1 0,-1-1 0,1 0 0,0 0 0,0 0 0,0 0 0,0 0 0,0 1 0,0-1 0,0 0 0,-1 0 0,1 0 0,0 0 0,0 1 0,0-1 0,0 0 0,0 0 0,0 0 0,0 0 0,0 1 0,0-1 0,0 0 0,0 0 0,0 0 0,0 1 0,0-1 0,0 0 0,0 0 0,0 0 0,0 0 0,1 1 0,-1-1 0,0 0 0,0 0 0,0 0 0,0 0 0,0 1 0,0-1 0,0 0 0,1 0 0,-1 0 0,0 0 0,0 0 0,0 0 0,0 0 0,0 1 0,1-1 0,-1 0 0,0 0 0,0 0 0,0 0 0,0 0 0,1 0 0,-1 0 0,0 0 0,0 0 0,0 0 0,1 0 0,-1 0 0,0 0 0,0 0 0,0 0 0,-15 20 0,-2-1 0,-1-1 0,-36 30 0,16-15 0,-129 111 0,-350 232 0,516-376 0,-41 23 0,21-19 0,21-4 0,-1-1 0,1 1 0,-1 0 0,1 0 0,-1 0 0,1-1 0,0 1 0,-1 0 0,1-1 0,0 1 0,-1 0 0,1-1 0,0 1 0,-1 0 0,1-1 0,0 1 0,-1-1 0,1 1 0,0 0 0,0-1 0,0 1 0,-1-1 0,1 1 0,0-1 0,0 1 0,0-1 0,0 1 0,0-1 0,0 1 0,0-1 0,0 1 0,0-1 0,0 1 0,0-1 0,1 0 0,0-5 0,1 0 0,1 0 0,-1 1 0,1-1 0,0 0 0,0 1 0,1-1 0,-1 1 0,1 0 0,1 1 0,7-9 0,5-6 0,764-835 0,-759 831 0,-5 6 0,0 0 0,22-16 0,-38 33 0,-1-1 0,1 0 0,0 1 0,-1-1 0,1 1 0,0-1 0,-1 1 0,1-1 0,0 1 0,0 0 0,-1-1 0,1 1 0,0 0 0,0 0 0,0 0 0,-1-1 0,1 1 0,0 0 0,0 0 0,0 0 0,0 0 0,-1 0 0,1 0 0,2 1 0,-2 16 0,-19 32 0,-34 36 0,-3-1 0,-111 127 0,121-156 0,-32 39 0,-3-4 0,-5-3 0,-182 144 0,228-200 0,29-22 0,0-1 0,-1-1 0,0 1 0,-14 6 0,25-14 0,0 0 0,0 1 0,0-1 0,0 0 0,-1 0 0,1 0 0,0 1 0,0-1 0,0 0 0,0 0 0,-1 0 0,1 0 0,0 0 0,0 0 0,-1 1 0,1-1 0,0 0 0,0 0 0,0 0 0,-1 0 0,1 0 0,0 0 0,0 0 0,-1 0 0,1 0 0,0 0 0,0 0 0,-1 0 0,1 0 0,0 0 0,0 0 0,-1 0 0,1-1 0,0 1 0,0 0 0,0 0 0,-1 0 0,1 0 0,0 0 0,0 0 0,0-1 0,-1 1 0,1 0 0,0 0 0,0 0 0,0-1 0,0 1 0,0 0 0,-1 0 0,1 0 0,0-1 0,0 1 0,0 0 0,0 0 0,0-1 0,0 1 0,0 0 0,0 0 0,0-1 0,0 1 0,0 0 0,0 0 0,0-1 0,0 1 0,0 0 0,0-1 0,8-18 0,17-19 0,1 2 0,2 1 0,2 1 0,35-32 0,-32 31 0,227-220 0,-175 173 0,-30 18 0,-20 20 0,-20 34 0,-13 20 0,-12 29 0,-14 7 0,-1-1 0,-2-1 0,-2-1 0,-2-1 0,-2-2 0,-72 68 0,102-105 0,-27 21 0,30-23 0,-1 0 0,0 0 0,0-1 0,0 1 0,0-1 0,0 1 0,0-1 0,0 1 0,0-1 0,0 1 0,0-1 0,0 0 0,0 0 0,0 1 0,0-1 0,0 0 0,0 0 0,0 0 0,0 0 0,0 0 0,0 0 0,0-1 0,0 1 0,0 0 0,-1-1 0,0 1 0,2-1 0,0 0 0,-1 1 0,1-1 0,-1 0 0,1 0 0,0 0 0,0 1 0,-1-1 0,1 0 0,0 0 0,0 0 0,0 1 0,0-1 0,0 0 0,0 0 0,0 0 0,0 0 0,0 0 0,0 1 0,0-1 0,1 0 0,-1 0 0,0 0 0,1 1 0,-1-1 0,1 0 0,-1 1 0,1-2 0,18-26 0,-16 24 0,93-120 0,5 5 0,223-204 0,-253 263 0,3 3 0,139-82 0,-208 135 0,1 1 0,0 0 0,0 0 0,0 0 0,0 1 0,1 0 0,-1 0 0,1 1 0,-1-1 0,10 1 0,-16 1 0,0 0 0,1 0 0,-1 0 0,1 0 0,-1 0 0,0 0 0,1 0 0,-1 0 0,0 0 0,1 1 0,-1-1 0,0 0 0,1 0 0,-1 0 0,0 1 0,1-1 0,-1 0 0,0 0 0,0 1 0,1-1 0,-1 0 0,0 1 0,0-1 0,1 0 0,-1 1 0,0-1 0,0 0 0,0 1 0,0-1 0,0 0 0,0 1 0,1-1 0,-1 1 0,0-1 0,0 0 0,0 1 0,0-1 0,0 1 0,-1-1 0,1 0 0,0 1 0,0-1 0,0 0 0,0 1 0,0-1 0,-1 1 0,-1 8 0,-2-1 0,1 0 0,-1 0 0,-1 0 0,1 0 0,-1 0 0,-10 11 0,-52 52 0,36-40 0,-9 11 0,-466 445 0,453-441 0,32-27 0,-1-1 0,-44 29 0,118-89 0,-20 25 0,-15 9 0,-1-1 0,0-1 0,-1 0 0,0 0 0,15-15 0,-30 24 0,32-24 0,-17 24 0,-15 2 0,1 0 0,0-1 0,-1 1 0,1 0 0,-1 0 0,1 0 0,-1 0 0,1 0 0,-1 0 0,0 0 0,1 0 0,-1 0 0,0 0 0,0 0 0,0 0 0,0 0 0,0 0 0,0 0 0,0 2 0,-1 8 0,0 1 0,-1-1 0,0 0 0,-1 0 0,0 1 0,-1-2 0,-6 14 0,-43 76 0,34-67 0,-32 59 0,-4-3 0,-4-3 0,-3-2 0,-74 76 0,132-155 0,-1 0 0,1 0 0,-1-1 0,0 1 0,0-1 0,0 0 0,-1-1 0,0 1 0,1-1 0,-1 0 0,0-1 0,0 1 0,-1-1 0,-8 2 0,14-4 0,0 0 0,0 0 0,0 0 0,1 0 0,-1 0 0,0 0 0,0 0 0,0 0 0,0 0 0,0 0 0,0-1 0,1 1 0,-1 0 0,0 0 0,0-1 0,0 1 0,1-1 0,-1 1 0,0-1 0,0 1 0,1-1 0,-1 1 0,0-1 0,1 0 0,-1 1 0,1-1 0,-1 0 0,1 0 0,-1 1 0,1-1 0,0 0 0,-1 0 0,1 0 0,0 0 0,0 1 0,-1-1 0,1 0 0,0 0 0,0 0 0,0 0 0,0 0 0,0 0 0,0 1 0,0-1 0,0 0 0,1-1 0,0-3 0,0 0 0,1 1 0,0-1 0,-1 0 0,2 1 0,4-9 0,31-37 0,2 1 0,3 2 0,1 2 0,81-62 0,65-66 0,-49 40 0,-723 544 0,511-364 0,48-31 0,-34 20 0,54-34 0,0 0 0,0-1 0,0 0 0,0 1 0,0-1 0,-1 0 0,1-1 0,0 1 0,-1-1 0,1 1 0,-1-1 0,1 0 0,0 0 0,-7-1 0,10 1 0,-1-1 0,0 1 0,1 0 0,-1-1 0,0 1 0,1 0 0,-1-1 0,1 1 0,-1-1 0,0 1 0,1-1 0,-1 0 0,1 1 0,0-1 0,-1 1 0,1-1 0,-1 0 0,1 1 0,0-1 0,0 0 0,-1 1 0,1-1 0,0 0 0,0 0 0,0 1 0,0-1 0,0 0 0,0 0 0,0 1 0,0-1 0,0 0 0,0 0 0,0 1 0,0-1 0,0 0 0,1 1 0,-1-2 0,14-29 0,30-36 0,88-101 0,-64 85 0,-28 33 0,81-105 0,-102 126 0,0 0 0,-2-1 0,21-48 0,-38 78 0,0 0 0,0-1 0,0 1 0,0 0 0,1 0 0,-1 0 0,0 0 0,0 0 0,0-1 0,0 1 0,0 0 0,0 0 0,1 0 0,-1 0 0,0-1 0,0 1 0,0 0 0,0 0 0,0 0 0,0-1 0,0 1 0,0 0 0,0 0 0,0-1 0,0 1 0,0 0 0,0 0 0,0 0 0,0-1 0,0 1 0,0 0 0,0 0 0,0 0 0,0-1 0,-1 1 0,1 0 0,0 0 0,0 0 0,0 0 0,0-1 0,0 1 0,0 0 0,-1 0 0,1 0 0,0 0 0,0 0 0,0-1 0,-1 1 0,1 0 0,0 0 0,0 0 0,-13 8 0,-15 17 0,-3 8 0,18-19 0,0 0 0,-26 21 0,39-34 0,-1-1 0,0 1 0,0 0 0,0-1 0,0 1 0,0 0 0,0-1 0,0 1 0,0-1 0,0 0 0,0 1 0,0-1 0,0 0 0,-1 0 0,1 0 0,0 1 0,0-1 0,0 0 0,0-1 0,0 1 0,0 0 0,-1 0 0,1 0 0,0-1 0,0 1 0,-2-1 0,2-1 0,-1 1 0,1 0 0,-1-1 0,1 0 0,0 1 0,-1-1 0,1 0 0,0 0 0,0 0 0,0 1 0,1-1 0,-1 0 0,0-3 0,-2-8 0,0 0 0,1 0 0,0-23 0,5-47 0,17-108 0,1-17 0,-20 182 0,-3 42 0,-5 42 0,-13 16 0,-3 0 0,-58 121 0,58-143 0,11-30 0,0 0 0,-1-1 0,-32 39 0,-7 11 0,51-69 0,-1 0 0,1 1 0,0-1 0,-1 0 0,1 0 0,-1 0 0,1 0 0,-1 0 0,0-1 0,0 1 0,0-1 0,0 1 0,0-1 0,0 1 0,-4 1 0,5-4 0,0 1 0,0 0 0,1 0 0,-1-1 0,0 1 0,1-1 0,-1 1 0,0 0 0,1-1 0,-1 1 0,0-1 0,1 0 0,-1 1 0,1-1 0,-1 1 0,1-1 0,-1 0 0,1 1 0,0-1 0,-1 0 0,1 0 0,0 1 0,0-1 0,-1 0 0,1 0 0,0 1 0,0-1 0,0 0 0,0 0 0,0-1 0,-1-11 0,0 0 0,1 0 0,1 0 0,3-23 0,17-51 0,4 0 0,53-124 0,-57 159 0,2 2 0,2 0 0,34-50 0,-41 83 0,-18 17 0,1 0 0,-1 0 0,0 0 0,1 0 0,-1 0 0,0 0 0,1 1 0,-1-1 0,1 0 0,-1 0 0,0 0 0,1 0 0,-1 0 0,0 1 0,1-1 0,-1 0 0,0 0 0,0 1 0,1-1 0,-1 0 0,0 0 0,0 1 0,1-1 0,-1 0 0,0 1 0,0-1 0,0 0 0,1 1 0,-1-1 0,0 0 0,0 1 0,0-1 0,0 1 0,1 4 0,0 0 0,0 0 0,-1 0 0,0 0 0,0 1 0,0-1 0,-1 6 0,-5 20 0,-2 1 0,0-1 0,-2 0 0,-20 41 0,-67 116 0,70-140 0,10-16 0,-49 82 0,57-102 0,0 1 0,0-2 0,-1 1 0,0-1 0,-1-1 0,-16 12 0,25-20 0,0 0 0,0-1 0,-1 1 0,1-1 0,0 0 0,0 0 0,-1 0 0,1 0 0,-1 0 0,1 0 0,-1-1 0,1 1 0,-1-1 0,0 0 0,1 0 0,-4 0 0,5 0 0,0 0 0,0-1 0,0 1 0,-1-1 0,1 0 0,0 1 0,0-1 0,0 0 0,0 0 0,0 1 0,0-1 0,0 0 0,1 0 0,-1 0 0,0 0 0,0 0 0,1 0 0,-1 0 0,0-1 0,1 1 0,-1 0 0,0-2 0,0-3 0,0 0 0,0 0 0,1 0 0,0-1 0,0 1 0,0 0 0,1 0 0,-1 0 0,2 0 0,-1 0 0,3-8 0,57-119 0,-33 78 0,-15 29 0,2 0 0,1 1 0,22-27 0,-44 85 0,-23 28 0,-2-2 0,-3-1 0,-53 70 0,77-114 0,-4 6 0,-37 49 0,47-64 0,0-1 0,-1 1 0,0-1 0,1 0 0,-1 0 0,0 0 0,-1-1 0,1 0 0,-1 0 0,-8 3 0,14-5 0,-1-1 0,0 0 0,0 1 0,1-1 0,-1 0 0,0 0 0,0 0 0,1 0 0,-1 0 0,0 0 0,0 0 0,1 0 0,-1 0 0,0 0 0,0 0 0,0 0 0,1 0 0,-1-1 0,0 1 0,1 0 0,-1-1 0,0 1 0,0 0 0,1-1 0,-1 1 0,1-1 0,-1 1 0,0-1 0,1 1 0,-1-2 0,0 1 0,0-1 0,1 0 0,-1 1 0,1-1 0,0 0 0,-1 0 0,1 0 0,0 1 0,0-1 0,0 0 0,0 0 0,1-2 0,0-6 0,1 1 0,0 0 0,1 0 0,5-11 0,3-1 0,1 0 0,1 0 0,1 1 0,1 1 0,0 0 0,2 2 0,0-1 0,38-28 0,11-1 0,95-51 0,-125 77 0,-30 18 0,-1 0 0,1 0 0,0 0 0,0 1 0,0-1 0,0 2 0,12-3 0,-16 4 0,0 0 0,0 0 0,0 0 0,0 0 0,-1 0 0,1 0 0,0 1 0,0-1 0,0 1 0,0 0 0,0-1 0,-1 1 0,1 0 0,0 0 0,-1 0 0,1 0 0,-1 1 0,1-1 0,-1 0 0,1 0 0,-1 1 0,0-1 0,0 1 0,0 0 0,1-1 0,-2 1 0,1 0 0,1 2 0,-2-4 0,0 0 0,0 0 0,0 0 0,0 0 0,0 0 0,0 1 0,0-1 0,0 0 0,0 0 0,0 0 0,0 0 0,0 0 0,0 0 0,1 1 0,-1-1 0,0 0 0,0 0 0,0 0 0,0 0 0,0 0 0,0 0 0,0 0 0,0 0 0,0 0 0,0 0 0,1 0 0,-1 1 0,0-1 0,0 0 0,0 0 0,0 0 0,0 0 0,0 0 0,1 0 0,-1 0 0,0 0 0,0 0 0,0 0 0,0 0 0,0 0 0,0 0 0,0 0 0,1 0 0,-1 0 0,0 0 0,0 0 0,0 0 0,0-1 0,0 1 0,0 0 0,0 0 0,1 0 0,-1 0 0,0 0 0,0 0 0,0 0 0,0 0 0,0 0 0,0 0 0,0-1 0,0 1 0,6-14 0,5-41 0,0-4 0,4 10 0,1 0 0,3 2 0,1-1 0,3 2 0,33-50 0,-51 89 0,1-1 0,0 1 0,1 0 0,-1 1 0,1-1 0,10-6 0,-15 12 0,0-1 0,-1 1 0,1 0 0,0 0 0,0 0 0,0 0 0,0 0 0,0 0 0,0 0 0,0 1 0,0-1 0,0 1 0,0-1 0,0 1 0,0 0 0,0 0 0,1 0 0,-1 0 0,0 0 0,0 0 0,0 1 0,0-1 0,0 1 0,0-1 0,0 1 0,0 0 0,0 0 0,0 0 0,0 0 0,0 0 0,-1 0 0,1 1 0,2 1 0,0 4 0,0 1 0,0-1 0,-1 1 0,0 0 0,0 0 0,0 0 0,-1 0 0,-1 1 0,1-1 0,-1 0 0,-1 1 0,0-1 0,0 1 0,-2 11 0,-2 33 0,-2-1 0,-3 1 0,-2-1 0,-28 78 0,-99 198 0,80-215-121,-5-4-1,-4-2 0,-5-3 1,-4-3-1,-5-3 1,-140 130-1,212-220 132,-59 48-34,64-53 36,0 0-1,0 0 0,-1-1 0,0 0 0,1 0 0,-1 0 0,0 0 0,0-1 0,0 1 1,0-1-1,0-1 0,0 1 0,-9-1 0,13 0 5,-1 0 1,1 0-1,0 0 1,-1-1-1,1 1 1,0 0-1,-1-1 1,1 1-1,0-1 1,0 0-1,-1 1 1,1-1-1,0 0 1,0 0-1,0 1 1,0-1-1,0 0 1,0 0-1,0 0 0,0 0 1,0-1-1,1 1 1,-1 0-1,0 0 1,1 0-1,-1-1 1,1 1-1,-1 0 1,1 0-1,0-1 1,-1 1-1,1-1 1,0 1-1,0 0 1,0-1-1,0 1 1,0 0-1,0-1 0,1 1 1,-1 0-1,0-1 1,1 1-1,-1 0 1,1-1-1,0-1 1,3-8-34,1-1 0,0 1 0,13-21 1,-17 30 34,52-80-18,3 3 0,110-121 0,166-111 0,-228 207 0,-103 103 0,-1 0 0,1 1 0,-1-1 0,1 0 0,-1 1 0,1-1 0,0 1 0,0-1 0,-1 1 0,1-1 0,0 1 0,0-1 0,-1 1 0,1 0 0,0 0 0,0-1 0,0 1 0,0 0 0,-1 0 0,1 0 0,0 0 0,0 0 0,0 0 0,0 0 0,1 0 0,-2 1 0,1-1 0,0 1 0,-1 0 0,1 0 0,0-1 0,-1 1 0,0 0 0,1 0 0,-1 0 0,1 0 0,-1 0 0,0 0 0,0-1 0,1 1 0,-1 0 0,0 0 0,0 0 0,0 2 0,-6 52 0,-6-14 0,-1 0 0,-2-1 0,-2-1 0,-2-1 0,-45 69 0,-142 164 0,180-240 0,15-16 0,0-1 0,-1 0 0,-1-1 0,0-1 0,-1 0 0,-28 19 0,41-30 0,-1 1 0,0-1 0,0 0 0,0 0 0,0 0 0,-1-1 0,1 1 0,0 0 0,0-1 0,0 1 0,-1-1 0,1 0 0,0 0 0,0 0 0,-3 0 0,4-1 0,0 1 0,1 0 0,-1-1 0,0 1 0,1-1 0,-1 1 0,0-1 0,1 1 0,-1-1 0,1 1 0,-1-1 0,1 0 0,-1 1 0,1-1 0,0 0 0,-1 1 0,1-1 0,0 0 0,-1 0 0,1 1 0,0-1 0,0 0 0,0 0 0,-1 0 0,1 1 0,0-1 0,1-1 0,-1-5 0,1 0 0,0 0 0,1 0 0,-1 0 0,2 0 0,-1 1 0,1-1 0,3-7 0,44-70 0,4 3 0,3 1 0,76-80 0,-17 19 0,216-241 0,-292 338 0,-36 40 0,38-38 0,-40 40 0,0-1 0,1 2 0,-1-1 0,1 0 0,-1 0 0,1 1 0,0-1 0,-1 1 0,1 0 0,0 0 0,0 0 0,0 0 0,0 1 0,0-1 0,4 0 0,-7 2 0,1-1 0,-1 0 0,1 0 0,-1 0 0,0 1 0,1-1 0,-1 0 0,0 0 0,1 1 0,-1-1 0,0 0 0,1 1 0,-1-1 0,0 0 0,0 1 0,1-1 0,-1 1 0,0-1 0,0 0 0,0 1 0,0-1 0,1 1 0,-1-1 0,0 1 0,0-1 0,0 0 0,0 1 0,0-1 0,0 1 0,0-1 0,0 1 0,0-1 0,0 0 0,-1 1 0,1-1 0,0 1 0,0 0 0,-7 18 0,-24 33 0,-1-3 0,-2 0 0,-48 50 0,81-98 0,-405 470 0,-31-31 0,427-431 0,-29 23 0,38-30 0,-1-1 0,0 0 0,0 1 0,0-1 0,0 0 0,0-1 0,0 1 0,0 0 0,0 0 0,-1-1 0,1 1 0,0-1 0,0 0 0,-1 0 0,1 0 0,-4 0 0,5 0 0,0-1 0,0 1 0,0-1 0,0 0 0,1 1 0,-1-1 0,0 0 0,0 0 0,0 1 0,1-1 0,-1 0 0,0 0 0,1 0 0,-1 0 0,1 0 0,-1 0 0,1 0 0,-1 0 0,1 0 0,0 0 0,0 0 0,-1 0 0,1 0 0,0 0 0,0 0 0,0-1 0,0 1 0,0 0 0,0 0 0,1-1 0,6-39 0,-6 39 0,9-29 0,1 0 0,1 1 0,2 0 0,1 1 0,34-50 0,113-126 0,-144 183 0,501-511 0,-461 484 0,-42 37 0,-1 0 0,-1-1 0,0-1 0,-1 0 0,19-26 0,-86 73 0,24-12 0,0 2 0,1 1 0,2 1 0,0 1 0,2 2 0,-25 35 0,46-58 0,0 1 0,0-1 0,-1 0 0,1-1 0,-1 1 0,0-1 0,-1 1 0,1-2 0,-1 1 0,0-1 0,1 1 0,-1-1 0,-1-1 0,1 1 0,0-1 0,-1-1 0,-10 3 0,-8-1 0,-1-1 0,0-1 0,-32-2 0,26-1 0,24 3 0,-1-2 0,1 1 0,-1-1 0,1-1 0,-1 0 0,1 0 0,0 0 0,-12-6 0,16 6 0,0-1 0,1 1 0,0-1 0,0 1 0,0-1 0,0 0 0,0 0 0,0-1 0,1 1 0,-1 0 0,1-1 0,0 0 0,0 1 0,0-1 0,1 0 0,0 0 0,-1 0 0,1 0 0,0 0 0,0-5 0,-3-21 0,2 0 0,0 0 0,2-1 0,1 1 0,2 0 0,1 0 0,1 0 0,1 0 0,2 1 0,1 0 0,18-38 0,-23 59 0,0 0 0,1 0 0,0 1 0,1-1 0,0 1 0,0 0 0,0 1 0,1 0 0,0 0 0,0 0 0,1 1 0,0 0 0,-1 0 0,2 1 0,-1 0 0,16-5 0,-2 2 0,1 2 0,0 0 0,0 2 0,0 0 0,34 2 0,-52 1 0,0 0 0,0 0 0,1 0 0,-1 1 0,0 0 0,0 0 0,0 0 0,0 1 0,0 0 0,0 0 0,0 0 0,0 0 0,-1 1 0,1 0 0,6 6 0,-7-5 0,0 1 0,0-1 0,-1 1 0,0 0 0,0 0 0,-1 0 0,1 0 0,-1 1 0,0-1 0,0 1 0,-1-1 0,0 1 0,0 0 0,1 11 0,-2 4 0,-1 0 0,0 0 0,-2 0 0,-1 0 0,0-1 0,-1 1 0,-1-1 0,-2 0 0,1 0 0,-2-1 0,-17 28 0,-8 7 0,-2-1 0,-66 73 0,80-101 0,-21 25 0,-50 44 0,81-82 0,0-2 0,-1 0 0,0 0 0,-1-1 0,0-1 0,-1 0 0,1-1 0,-1-1 0,-26 8 0,39-13 0,-1-1 0,1 1 0,0 0 0,-1-1 0,1 0 0,-1 1 0,1-1 0,-1 0 0,1 0 0,-1-1 0,1 1 0,0 0 0,-1-1 0,1 0 0,-1 1 0,1-1 0,0 0 0,0 0 0,-1 0 0,1 0 0,0-1 0,0 1 0,0-1 0,0 1 0,1-1 0,-1 0 0,0 1 0,1-1 0,-1 0 0,1 0 0,-1 0 0,1 0 0,0 0 0,0-1 0,-1-2 0,1 0 0,-1-1 0,2 0 0,-1 1 0,1-1 0,0 1 0,0-1 0,0 0 0,1 1 0,0-1 0,0 1 0,0-1 0,1 1 0,-1 0 0,5-8 0,2-2 0,0 0 0,1 0 0,1 1 0,0 0 0,24-24 0,-27 31 0,1 0 0,-1 1 0,1 0 0,0 0 0,1 1 0,-1 0 0,1 0 0,0 1 0,0 0 0,0 0 0,16-3 0,-23 7 0,1-1 0,0 1 0,0-1 0,-1 1 0,1 0 0,0 0 0,0 0 0,-1 0 0,1 0 0,0 0 0,0 1 0,-1 0 0,1-1 0,0 1 0,-1 0 0,1 0 0,-1 1 0,1-1 0,-1 0 0,0 1 0,1 0 0,-1-1 0,0 1 0,0 0 0,0 0 0,0 0 0,-1 0 0,1 1 0,0-1 0,-1 0 0,0 1 0,1-1 0,-1 1 0,0-1 0,0 1 0,-1 0 0,1-1 0,0 1 0,-1 4 0,2 4 0,-2 0 0,1 0 0,-2 1 0,1-1 0,-2 0 0,1 1 0,-7 20 0,4-11 0,9-14 0,23-19 0,-13 3 0,9-5 0,1 1 0,0 1 0,1 2 0,0 0 0,0 2 0,42-8 0,-65 16 0,1-1 0,-1 1 0,0 0 0,1 0 0,-1 0 0,0 1 0,0-1 0,1 1 0,-1 0 0,0 0 0,0 0 0,0 0 0,0 1 0,0-1 0,0 1 0,0 0 0,0-1 0,-1 1 0,1 1 0,-1-1 0,1 0 0,-1 1 0,0-1 0,0 1 0,0-1 0,0 1 0,0 0 0,-1 0 0,1 0 0,-1 0 0,0 0 0,0 0 0,0 0 0,0 1 0,-1-1 0,1 0 0,-1 5 0,2 11 0,-1-1 0,-1 0 0,-1 1 0,-1-1 0,-7 34 0,-15 42 0,-3-2 0,-4 0 0,-51 101 0,19-68 0,-125 187 0,37-106 0,145-198 0,-1 1 0,0-1 0,0-1 0,-10 8 0,15-14 0,1 1 0,-1-1 0,0 0 0,1 0 0,-1 0 0,0 0 0,0-1 0,0 1 0,0 0 0,0-1 0,0 1 0,-3-1 0,4 0 0,0 0 0,0 0 0,1 0 0,-1-1 0,0 1 0,0 0 0,0-1 0,0 1 0,0-1 0,0 1 0,1-1 0,-1 1 0,0-1 0,0 0 0,1 1 0,-1-1 0,0 0 0,1 1 0,-1-1 0,1 0 0,-1 0 0,1 0 0,-1 0 0,1 0 0,-1 1 0,1-1 0,0-2 0,-2-2 0,1 0 0,0 0 0,1 0 0,-1-1 0,1 1 0,0 0 0,0-1 0,1 1 0,0 0 0,0 0 0,0-1 0,3-6 0,27-63 0,-7 33 0,1 0 0,3 2 0,1 1 0,64-67 0,160-126 0,-177 165 0,248-241 0,-306 291 0,0 0 0,24-17 0,-21 25 0,-20 9 0,-1 0 0,0 0 0,0 1 0,1-1 0,-1 0 0,0 0 0,0 1 0,0-1 0,1 0 0,-1 0 0,0 1 0,0-1 0,0 0 0,0 0 0,0 1 0,0-1 0,1 0 0,-1 0 0,0 1 0,0-1 0,0 0 0,0 1 0,0-1 0,0 0 0,0 1 0,0-1 0,0 0 0,0 0 0,0 1 0,0-1 0,-1 0 0,1 1 0,0-1 0,0 0 0,0 0 0,0 1 0,-1-1 0,-1 6 0,-1-1 0,1 0 0,-2 0 0,1 0 0,0 0 0,-5 5 0,-48 48 0,-127 100 0,-83 34 0,117-87 0,98-68 0,0 2 0,-2-3 0,-1-2 0,-59 27 0,109-58 0,0-2 0,0 1 0,0 0 0,-1-1 0,1 0 0,0 0 0,-1 0 0,1 0 0,0-1 0,-1 1 0,1-1 0,-1-1 0,1 1 0,-7-2 0,10 2 0,0 0 0,0-1 0,0 1 0,0-1 0,1 0 0,-1 1 0,0-1 0,0 0 0,1 1 0,-1-1 0,0 0 0,1 0 0,-1 0 0,1 1 0,-1-1 0,1 0 0,-1 0 0,1 0 0,0 0 0,-1 0 0,1 0 0,0 0 0,0-1 0,-1-2 0,1 0 0,1 1 0,-1-1 0,1 0 0,-1 1 0,1-1 0,0 1 0,0-1 0,3-4 0,13-29 0,2 1 0,1 0 0,2 2 0,51-61 0,125-115 0,-89 109 0,40-42 0,-121 107-1365,-11 6-5461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1T21:36:16.9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453 357 24575,'10'-15'0,"1"0"0,1 0 0,0 1 0,0 1 0,2 0 0,-1 1 0,2 0 0,19-12 0,-23 16 0,31-24 0,3 3 0,0 1 0,2 3 0,0 1 0,2 3 0,94-28 0,-137 47 0,1 0 0,-1 1 0,1 0 0,0 0 0,-1 1 0,1 0 0,0 0 0,0 0 0,-1 1 0,1 0 0,0 0 0,-1 1 0,10 3 0,-13-3 0,0 0 0,0 0 0,0 0 0,-1 0 0,1 1 0,0-1 0,-1 1 0,0 0 0,1 0 0,-1 0 0,0 0 0,-1 0 0,1 0 0,0 0 0,-1 0 0,0 1 0,0-1 0,0 1 0,0-1 0,0 1 0,-1-1 0,0 1 0,1-1 0,-1 1 0,-1 0 0,0 5 0,-2 13 0,0-1 0,-2 0 0,-1-1 0,0 1 0,-1-1 0,-2 0 0,0-1 0,-1 0 0,0 0 0,-16 18 0,-22 28 0,-71 74 0,110-129 0,-50 52 0,-2-2 0,-3-3 0,-94 65 0,-166 139 0,282-225 0,6-5 0,-72 58 0,104-87 0,0 1 0,0 1 0,0-1 0,1 0 0,-1 1 0,1 0 0,-5 7 0,7-11 0,1 0 0,0 1 0,0-1 0,0 1 0,0-1 0,0 0 0,-1 1 0,1-1 0,0 0 0,0 1 0,0-1 0,0 0 0,0 1 0,0-1 0,0 1 0,0-1 0,0 0 0,1 1 0,-1-1 0,0 0 0,0 1 0,0-1 0,0 0 0,0 1 0,1-1 0,-1 0 0,0 1 0,0-1 0,1 0 0,-1 0 0,0 1 0,0-1 0,1 0 0,-1 0 0,0 1 0,1-1 0,-1 0 0,1 0 0,33 3 0,22-12 0,1-2 0,-2-3 0,0-3 0,77-32 0,-65 23 0,8-2-6,558-217-332,-18-47 47,-556 255 291,-46 27 0,2 1 0,-1 0 0,31-13 0,-43 22 10,-1-1 1,0 1-1,0 0 1,0-1-1,1 1 0,-1 0 1,0-1-1,0 1 0,1 0 1,-1 0-1,0 0 1,0 0-1,1 0 0,-1 1 1,0-1-1,0 0 0,1 1 1,-1-1-1,0 0 1,0 1-1,0 0 0,0-1 1,0 1-1,0 0 1,2 0-1,-2 1 20,1 0 0,-1 0 0,0 0 0,0 0 0,0 0-1,0 0 1,0 0 0,0 1 0,-1-1 0,1 0 0,-1 0 0,1 5 0,0 2-228,-1-1-1,0 1 1,-1 0-1,0-1 1,0 1-1,-3 11 1,-8 9-6628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1T21:35:46.5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542 749 24575,'72'-59'0,"-12"12"0,12-21 0,114-97 0,-47 54 0,177-128 0,-300 228 0,1 1 0,31-13 0,-41 20 0,0 0 0,1 1 0,-1 0 0,1 0 0,-1 1 0,1 0 0,-1 0 0,1 0 0,10 2 0,-17-1 0,-1 0 0,1 0 0,0 0 0,0 0 0,-1 0 0,1 0 0,0 0 0,-1 1 0,1-1 0,0 0 0,-1 0 0,1 1 0,0-1 0,-1 0 0,1 1 0,0-1 0,-1 1 0,1-1 0,-1 1 0,1-1 0,-1 1 0,1-1 0,-1 1 0,0-1 0,1 1 0,-1 0 0,0-1 0,1 1 0,-1 0 0,0-1 0,0 1 0,1 0 0,-1 0 0,0-1 0,0 1 0,0 0 0,0-1 0,0 1 0,0 0 0,0 0 0,0-1 0,-1 2 0,-16 36 0,-16 12 2,-2 0 1,-2-3-1,-62 62 0,-146 120-118,-566 389-420,780-593 635,0 2 1,1 1-1,2 1 1,1 1-1,-33 49 1,24-31-54,24-34-46,6-8 0,1 0 0,0 0 0,0 1 0,1 0 0,-6 10 0,10-16 0,-1 0 0,1 0 0,-1 0 0,1 0 0,0 1 0,0-1 0,0 0 0,-1 0 0,1 0 0,0 1 0,1-1 0,-1 0 0,0 0 0,0 1 0,0-1 0,1 0 0,-1 0 0,0 0 0,1 0 0,-1 0 0,1 0 0,0 1 0,-1-1 0,1 0 0,0 0 0,0-1 0,-1 1 0,1 0 0,0 0 0,0 0 0,0-1 0,0 1 0,0 0 0,0-1 0,0 1 0,0-1 0,1 1 0,-1-1 0,0 1 0,0-1 0,0 0 0,2 1 0,5 0-65,0 0 0,-1-1 0,1 1 0,0-1 0,0-1 0,0 0 0,-1 0 0,1 0 0,0-1 0,-1 0 0,1-1 0,-1 1 0,0-1 0,0-1 0,0 0 0,0 0 0,-1 0 0,1 0 0,-1-1 0,9-9 0,10-12-6761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1T21:35:49.8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234 781 24575,'7'-2'0,"91"-33"0,-1-3 0,-3-5 0,-1-3 0,-3-5 0,-1-3 0,-4-5 0,-1-3 0,98-96 0,-31 26 0,-127 114 0,1 1 0,1 2 0,0 0 0,46-17 0,-67 29 0,-20 16 0,-310 246 0,-395 237 0,713-493 0,1 0 0,0 0 0,0 1 0,0 0 0,0 0 0,1 1 0,0 0 0,0 0 0,0 0 0,0 0 0,1 1 0,0 0 0,0 0 0,1 0 0,-1 0 0,-2 8 0,-6 13 0,-2 0 0,0-1 0,-2 0 0,-23 27 0,-8 15 0,34-50 0,9-13 0,0 1 0,0 0 0,0 0 0,1 0 0,0 1 0,-4 11 0,10-9 0,19-11 0,71-27 0,-1-3 0,126-65 0,173-115 0,-273 145 0,97-52 0,379-217 0,-571 330 0,-22 6 0,1 0 0,0-1 0,-1 1 0,1 0 0,0-1 0,-1 1 0,1-1 0,0 1 0,-1-1 0,1 0 0,-1 1 0,1-1 0,1-2 0,-83 52 0,-231 161 0,-459 274 0,572-386 0,96-51 0,2 4 0,-135 94 0,153-77 0,75-61 0,-1 1 0,1 0 0,1 0 0,0 0 0,0 1 0,0 0 0,-8 19 0,14-27 0,-1 1 0,0-1 0,0 1 0,1-1 0,-1 1 0,1 0 0,-1-1 0,1 1 0,0-1 0,0 1 0,0 0 0,-1-1 0,2 1 0,-1 0 0,0-1 0,0 1 0,0 0 0,1-1 0,-1 1 0,1 0 0,-1-1 0,1 1 0,0-1 0,0 1 0,0-1 0,-1 0 0,1 1 0,1-1 0,-1 0 0,0 0 0,0 1 0,0-1 0,1 0 0,-1 0 0,0 0 0,1 0 0,-1-1 0,1 1 0,-1 0 0,1-1 0,1 1 0,6 1 0,0 0 0,0-1 0,-1 0 0,1-1 0,0 0 0,17-2 0,71-11 0,0-4 0,-1-5 0,-1-4 0,-1-4 0,-2-4 0,142-73 0,-76 19 0,-3-7 0,244-195 0,-388 282-170,0-1-1,-1 0 0,0 0 1,0-1-1,-1-1 0,-1 1 1,14-22-1,-6-4-6655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1T21:36:10.0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1899 2946 24575,'-43'1'0,"1"2"0,0 2 0,-1 1 0,2 3 0,-1 1 0,-48 19 0,30-4 0,1 2 0,1 3 0,-72 49 0,208-135 0,79-76 0,90-99 0,-149 136 0,681-638-878,-750 705 878,2 1 0,63-42 0,-91 67-1,1 0 0,0 0 0,0 0 0,-1 0 0,1 1 0,0-1 0,1 1 0,-1 0 1,0 1-1,0-1 0,0 1 0,5-1 0,-7 2 5,-1-1 1,0 1-1,1-1 1,-1 1-1,1-1 1,-1 1 0,0 0-1,1 0 1,-1-1-1,0 1 1,0 0-1,0 0 1,0 0-1,0 1 1,0-1-1,0 0 1,0 0-1,0 0 1,0 1-1,0-1 1,-1 1-1,1-1 1,-1 0 0,1 1-1,-1-1 1,0 1-1,1-1 1,-1 1-1,0-1 1,0 1-1,0-1 1,0 1-1,0-1 1,-1 3-1,1 7 72,-1 0-1,-1-1 0,0 1 0,0 0 1,-1 0-1,-1-1 0,1 0 0,-2 0 1,-5 12-1,-12 15-92,-27 36 0,45-67 30,-48 62-13,-2-3 0,-3-2 0,-3-3 0,-3-3 0,-2-2 0,-2-3 0,-3-4 0,-1-2 0,-138 65 0,158-90 0,-1-1 0,0-3 0,-99 19 0,112-30 0,0-1 0,0-2 0,0-2 0,0-1 0,-1-3 0,-43-7 0,79 9 0,0 1 0,0-1 0,0 0 0,0 0 0,1-1 0,-1 1 0,0-1 0,1 0 0,-1 0 0,1 0 0,0 0 0,0 0 0,0-1 0,0 1 0,0-1 0,0 0 0,1 0 0,-1 0 0,-3-6 0,4 4 0,1 0 0,-1 0 0,1 1 0,0-1 0,0 0 0,1 0 0,-1 0 0,1 0 0,0 0 0,1 0 0,-1 0 0,1 0 0,2-8 0,3-6 0,0 0 0,2 1 0,0-1 0,1 1 0,1 1 0,18-24 0,-14 18 0,0-1 0,-1 0 0,11-31 0,20-36 0,-29 73 0,-14 17 0,-1 1 0,0 0 0,0 0 0,1 0 0,-1 0 0,0 0 0,0 0 0,1 0 0,-1 0 0,0 0 0,0 0 0,1 0 0,-1 0 0,0 0 0,0 0 0,1 0 0,-1 0 0,0 0 0,0 0 0,1 1 0,-1-1 0,0 0 0,0 0 0,1 0 0,-1 0 0,0 0 0,0 1 0,0-1 0,1 0 0,-1 0 0,0 0 0,0 1 0,0-1 0,0 0 0,0 0 0,1 1 0,-1-1 0,0 0 0,0 0 0,0 1 0,1 2 0,-1 0 0,1 0 0,-1 0 0,0 0 0,0 0 0,0 0 0,0 0 0,-1 0 0,1 0 0,-1 0 0,-1 4 0,-2 2 0,0 1 0,-1-1 0,-1 0 0,1 0 0,-1-1 0,-1 0 0,0 0 0,-9 9 0,2-4 0,0 0 0,-1-1 0,-26 16 0,38-26 0,0-1 0,1 1 0,-1-1 0,0 0 0,0 0 0,1 0 0,-1 0 0,0-1 0,0 1 0,0-1 0,0 0 0,0 1 0,0-1 0,0-1 0,0 1 0,0 0 0,0-1 0,0 1 0,0-1 0,0 0 0,0 0 0,1 0 0,-1-1 0,0 1 0,1 0 0,-1-1 0,1 0 0,-1 0 0,1 0 0,-3-3 0,-5-5 0,1-1 0,1 0 0,0-1 0,1 1 0,-8-16 0,5 8 0,-92-205 0,75 157 0,13 37 0,-15-41 0,27 67 0,1 0 0,-1 0 0,1-1 0,1 1 0,-1 0 0,0-1 0,1 1 0,0 0 0,0-1 0,1 1 0,-1 0 0,1-1 0,1-3 0,-2 7 0,0 0 0,1 0 0,-1 0 0,1 1 0,-1-1 0,1 0 0,-1 0 0,1 1 0,-1-1 0,1 0 0,0 1 0,-1-1 0,1 1 0,0-1 0,0 1 0,-1-1 0,1 1 0,0-1 0,0 1 0,0 0 0,0 0 0,0-1 0,-1 1 0,1 0 0,0 0 0,0 0 0,0 0 0,0 0 0,0 0 0,0 0 0,0 0 0,-1 0 0,1 0 0,0 1 0,0-1 0,0 0 0,0 1 0,0-1 0,-1 0 0,1 1 0,0-1 0,0 1 0,-1 0 0,1-1 0,0 1 0,-1-1 0,2 2 0,2 1 0,-1 0 0,1 1 0,-1-1 0,1 1 0,-1 0 0,0 0 0,4 7 0,-3 0 0,-1-1 0,0 1 0,-1 0 0,0 0 0,-1 0 0,0 0 0,0 0 0,-1 0 0,-1 0 0,0 0 0,0 0 0,-1-1 0,-1 1 0,0 0 0,0-1 0,-8 17 0,-8 14 0,-1-1 0,-44 64 0,-30 30 0,-7-5 0,-4-4 0,-7-5 0,-187 158 0,267-250 0,-59 45 0,80-65 0,0-1 0,-1 0 0,1-1 0,-1-1 0,0 1 0,-17 3 0,28-8 0,0-1 0,0 0 0,1 0 0,-1 1 0,0-1 0,0 0 0,0 0 0,1 0 0,-1 0 0,0 0 0,0 0 0,0 0 0,1 0 0,-1 0 0,0 0 0,0 0 0,0 0 0,1-1 0,-1 1 0,0 0 0,0-1 0,1 1 0,-1 0 0,0-1 0,1 1 0,-1-1 0,0 1 0,1-1 0,-2-1 0,2 1 0,-1-1 0,1 1 0,0-1 0,0 1 0,0-1 0,-1 1 0,1-1 0,1 0 0,-1 1 0,0-1 0,0 1 0,1-1 0,-1 1 0,1-3 0,26-53 0,28-28 0,128-150 0,-21 32 0,-136 166 0,2 0 0,2 2 0,1 2 0,37-33 0,76-35 0,-45 35 0,-88 56 0,0 0 0,0-1 0,-1 0 0,0-1 0,-1 0 0,-1-1 0,13-25 0,-14 25 0,0 0 0,1 1 0,1-1 0,0 2 0,0-1 0,1 1 0,0 0 0,17-12 0,84-52 0,-7 5 0,139-120 0,-82 31 0,68-60 0,-198 194 0,0 2 0,2 1 0,0 1 0,1 2 0,2 1 0,37-13 0,-16 11 0,326-126 0,-238 81 0,716-291 0,477 3-1113,-821 229 1113,-498 119 0,-10 2 0,0 1 0,-1 0 0,1 0 0,0 0 0,0 1 0,0 1 0,0-1 0,0 1 0,0 1 0,0 0 0,14 3 0,-21-3-2,-1 0-1,1 0 1,0 0 0,0 0 0,-1 0 0,1 1-1,0-1 1,-1 0 0,0 1 0,1-1 0,-1 1-1,0 0 1,0 0 0,1-1 0,-1 1-1,-1 0 1,1 0 0,0 0 0,0 0 0,0 3-1,1 47 235,-7-18-89,-1 0-1,-2 0 1,-1-1 0,-2 0-1,-1 0 1,-28 51-1,-7 1-177,-71 96 0,43-79-105,-6-3-1,-3-4 0,-142 123 1,102-115-48,-4-6 1,-187 109-1,261-175 188,-68 29 0,106-53 0,0 0 0,-1-2 0,0 0 0,0-1 0,0-1 0,-1 0 0,1-2 0,-32 0 0,41-2 25,0-1-1,1 0 1,-1 0-1,1-1 1,-1 0-1,1 0 0,0-1 1,0 0-1,1 0 1,-1-1-1,1 0 1,0 0-1,0 0 1,1 0-1,-1-1 1,1 0-1,0-1 0,1 1 1,-1-1-1,2 0 1,-1 0-1,-3-9 1,-2-4 55,1-1 0,1 0 1,1-1-1,1 1 1,0-1-1,-1-37 0,5-8-80,3 0 0,4 0 0,2 1 0,3 0 0,3 0 0,2 2 0,26-64 0,-29 97 0,1 1 0,2 1 0,0 0 0,2 2 0,1-1 0,44-46 0,154-125 0,-171 159 0,27-16 0,1 2 0,4 4 0,1 3 0,2 4 0,117-44 0,-190 84 0,94-34 0,-94 35 0,-1 0 0,1 0 0,0 1 0,0 0 0,0 1 0,-1 0 0,1 0 0,0 0 0,0 1 0,15 3 0,-20-2 0,0-1 0,0 1 0,0-1 0,0 1 0,0 0 0,-1 0 0,1 0 0,0 0 0,-1 1 0,0-1 0,0 1 0,0-1 0,0 1 0,0 0 0,0 0 0,-1 0 0,1 0 0,-1 0 0,0 0 0,0 0 0,0 0 0,0 1 0,0-1 0,-1 0 0,0 1 0,1-1 0,-1 0 0,-1 1 0,0 5 0,0 1 0,0-1 0,-1 0 0,0 1 0,-1-1 0,0 0 0,0 0 0,-1-1 0,0 1 0,-7 11 0,-34 35-1365,31-39-5461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1T21:35:58.0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588 515 24575,'65'-101'0,"-37"53"0,2 1 0,3 1 0,1 2 0,78-78 0,-82 95 0,28-24 0,-54 48 0,0 0 0,1 0 0,-1 0 0,1 0 0,0 1 0,0 0 0,0 0 0,0 0 0,0 0 0,7 0 0,-11 2 0,-1-1 0,0 1 0,1 0 0,-1 0 0,0 0 0,1 0 0,-1 0 0,0 0 0,1 0 0,-1 0 0,0 0 0,1 0 0,-1 0 0,0 0 0,1 0 0,-1 0 0,0 0 0,1 0 0,-1 0 0,0 0 0,1 1 0,-1-1 0,0 0 0,0 0 0,1 0 0,-1 0 0,0 1 0,0-1 0,1 0 0,-1 0 0,0 1 0,0-1 0,1 0 0,-1 1 0,0-1 0,0 0 0,0 0 0,0 1 0,0-1 0,1 0 0,-1 1 0,0-1 0,0 0 0,0 1 0,0-1 0,0 0 0,0 1 0,0-1 0,0 0 0,0 1 0,0-1 0,0 0 0,0 1 0,-1-1 0,1 0 0,0 1 0,0-1 0,-14 23 0,11-18 0,-697 878 0,522-674 0,157-183 0,14-17 0,0 1 0,0-1 0,-1 0 0,0-1 0,-1 0 0,0 0 0,0-1 0,0 0 0,-14 6 0,23-13-32,-1 1-1,0-1 1,0 0-1,0 1 1,0-1-1,0 0 1,0 0-1,0 0 1,0 0-1,0 0 1,0 0-1,1 0 1,-1 0-1,0 0 1,0-1-1,0 1 1,0 0-1,0-1 1,0 1-1,0 0 1,1-1-1,-1 1 1,0-1-1,0 1 1,1-1-1,-1 0 1,0 1-1,1-1 1,-1 0-1,0 1 1,1-1-1,-1 0 1,1 0-1,-1 0 1,1 1-1,0-1 0,-1 0 1,1 0-1,0 0 1,-1 0-1,1-2 1,-6-21-6794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1T21:35:59.2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1 585 24575,'28'-8'0,"-12"0"0,94-32-114,327-132 362,-374 142-548,-1-2 0,-1-4 1,-2-2-1,88-74 0,-32 3-6526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1T21:36:00.3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68 498 24575,'4'-5'0,"97"-120"0,148-243 0,-381 622 0,-118 196 0,229-429 0,21-21 0,-1 1 0,1-1 0,0 0 0,-1 1 0,1-1 0,0 0 0,-1 0 0,1 1 0,0-1 0,-1 0 0,1 0 0,0 1 0,-1-1 0,1 0 0,-1 0 0,1 0 0,-1 0 0,1 0 0,0 0 0,-1 0 0,1 0 0,-1 0 0,1 0 0,-1 0 0,1 0 0,-1 0 0,1 0 0,0 0 0,-1 0 0,1 0 0,-1 0 0,1-1 0,0 1 0,-1 0 0,1 0 0,-1 0 0,1-1 0,0 1 0,-1 0 0,1-1 0,0 1 0,0 0 0,-1-1 0,1 1 0,0 0 0,0-1 0,-1 1 0,1-1 0,0 1 0,0 0 0,0-1 0,0 1 0,-1-1 0,1 1 0,0-1 0,0 1 0,0 0 0,0-1 0,0 1 0,0-1 0,0 1 0,1-1 0,5-4 0,18-13 0,0 0 0,1 2 0,1 1 0,0 1 0,1 2 0,1 0 0,0 2 0,0 1 0,35-7 0,34-3 0,143-10 0,-165 23-682,135 8-1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1T21:36:01.7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0 634 24575,'42'-1'0,"0"-3"0,-1-1 0,62-16 0,117-45 0,-150 43 0,175-60 0,130-39 0,-359 117 0,-11 3 0,0 0 0,1 0 0,-1 1 0,0-1 0,1 2 0,-1-1 0,0 0 0,1 1 0,-1 0 0,9 1 0,-25 16 0,-671 642 0,627-610 0,-1 4 0,-2-2 0,-3-3 0,-106 64 0,164-111 0,-12 6 0,15-12 0,12-12 0,1005-1053 0,-985 1040 0,11-12 0,92-69 0,-108 97 0,-27 14 0,0 0 0,0 0 0,0 0 0,0 0 0,0 0 0,1-1 0,-1 1 0,0 0 0,0 0 0,0 0 0,0 0 0,0 0 0,1 0 0,-1 0 0,0 0 0,0 0 0,0 0 0,0 0 0,0 0 0,1 0 0,-1 0 0,0 0 0,0 0 0,0 0 0,0 0 0,1 0 0,-1 0 0,0 0 0,0 0 0,0 0 0,0 0 0,0 0 0,1 1 0,-1-1 0,0 0 0,0 0 0,0 0 0,0 0 0,0 0 0,0 0 0,0 0 0,1 1 0,-1-1 0,0 0 0,0 0 0,0 0 0,0 0 0,0 0 0,0 1 0,0-1 0,0 0 0,0 0 0,0 0 0,0 0 0,0 1 0,0-1 0,0 0 0,-16 24 0,-164 172 0,-378 319 0,340-344 0,164-134 0,-2-1 0,-64 29 0,109-60 0,6-2 0,0 0 0,0 0 0,0-1 0,0 0 0,-1 0 0,1 0 0,-1 0 0,1-1 0,-1 0 0,1-1 0,-1 1 0,0-1 0,-7 0 0,13 0 0,0 0 0,0 0 0,-1 0 0,1 0 0,0-1 0,-1 1 0,1 0 0,0 0 0,-1 0 0,1 0 0,0 0 0,0-1 0,-1 1 0,1 0 0,0 0 0,0 0 0,0-1 0,-1 1 0,1 0 0,0 0 0,0-1 0,0 1 0,0 0 0,-1-1 0,1 1 0,0 0 0,0-1 0,0 1 0,0 0 0,0 0 0,0-1 0,0 1 0,0 0 0,0-1 0,0 1 0,0-1 0,1-1 0,0 1 0,1-1 0,-1 0 0,1 1 0,-1-1 0,1 1 0,0-1 0,-1 1 0,1 0 0,0 0 0,0 0 0,3-2 0,301-153 0,353-127 0,-626 270 0,28-12 0,80-19 0,-140 43 0,24-3 0,-22 7 0,-20 9 0,-596 311-1365,551-296-5461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1T21:36:03.0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24575,'6'1'0,"333"53"0,-196-27 0,1-7 0,174 4 0,-219-28 0,137-23 0,-241 28 0,0-1 0,0 0 0,0 0 0,-1 0 0,1 0 0,0-1 0,-7-1 0,-15-3 0,-196-18 0,-145-11 0,346 32 0,0 1 0,0 0 0,0 1 0,-34 4 0,56-4-4,0 0-1,0 0 0,0 0 1,0 0-1,1 0 0,-1 0 1,0 0-1,0 0 0,0 0 1,0 0-1,0 0 1,0 0-1,0 0 0,0 1 1,0-1-1,0 0 0,0 0 1,1 0-1,-1 0 0,0 0 1,0 0-1,0 0 0,0 0 1,0 0-1,0 0 1,0 0-1,0 0 0,0 1 1,0-1-1,0 0 0,0 0 1,0 0-1,0 0 0,0 0 1,0 0-1,0 0 0,0 0 1,0 0-1,0 1 1,0-1-1,0 0 0,0 0 1,0 0-1,0 0 0,0 0 1,0 0-1,0 0 0,0 0 1,0 0-1,-1 0 0,1 0 1,0 1-1,0-1 1,0 0-1,0 0 0,0 0 1,0 0-1,0 0 0,0 0 1,0 0-1,0 0 0,0 0 1,0 0-1,-1 0 1,1 0-1,0 0 0,0 0 1,0 0-1,0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svg"/><Relationship Id="rId9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1.sv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1.svg"/><Relationship Id="rId7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customXml" Target="../ink/ink5.xml"/><Relationship Id="rId18" Type="http://schemas.openxmlformats.org/officeDocument/2006/relationships/image" Target="../media/image77.png"/><Relationship Id="rId3" Type="http://schemas.openxmlformats.org/officeDocument/2006/relationships/image" Target="../media/image69.sv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74.png"/><Relationship Id="rId17" Type="http://schemas.openxmlformats.org/officeDocument/2006/relationships/customXml" Target="../ink/ink7.xml"/><Relationship Id="rId2" Type="http://schemas.openxmlformats.org/officeDocument/2006/relationships/image" Target="../media/image68.png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customXml" Target="../ink/ink4.xml"/><Relationship Id="rId24" Type="http://schemas.openxmlformats.org/officeDocument/2006/relationships/image" Target="../media/image80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10" Type="http://schemas.openxmlformats.org/officeDocument/2006/relationships/image" Target="../media/image73.png"/><Relationship Id="rId19" Type="http://schemas.openxmlformats.org/officeDocument/2006/relationships/customXml" Target="../ink/ink8.xml"/><Relationship Id="rId4" Type="http://schemas.openxmlformats.org/officeDocument/2006/relationships/image" Target="../media/image70.jpeg"/><Relationship Id="rId9" Type="http://schemas.openxmlformats.org/officeDocument/2006/relationships/customXml" Target="../ink/ink3.xml"/><Relationship Id="rId14" Type="http://schemas.openxmlformats.org/officeDocument/2006/relationships/image" Target="../media/image75.png"/><Relationship Id="rId22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svg"/><Relationship Id="rId4" Type="http://schemas.openxmlformats.org/officeDocument/2006/relationships/image" Target="../media/image83.svg"/><Relationship Id="rId9" Type="http://schemas.openxmlformats.org/officeDocument/2006/relationships/image" Target="../media/image8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svg"/><Relationship Id="rId7" Type="http://schemas.openxmlformats.org/officeDocument/2006/relationships/image" Target="../media/image8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91.svg"/><Relationship Id="rId4" Type="http://schemas.openxmlformats.org/officeDocument/2006/relationships/image" Target="../media/image90.svg"/><Relationship Id="rId9" Type="http://schemas.openxmlformats.org/officeDocument/2006/relationships/image" Target="../media/image9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69.svg"/><Relationship Id="rId7" Type="http://schemas.openxmlformats.org/officeDocument/2006/relationships/image" Target="../media/image95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89.svg"/><Relationship Id="rId10" Type="http://schemas.openxmlformats.org/officeDocument/2006/relationships/image" Target="../media/image91.svg"/><Relationship Id="rId4" Type="http://schemas.openxmlformats.org/officeDocument/2006/relationships/image" Target="../media/image52.png"/><Relationship Id="rId9" Type="http://schemas.openxmlformats.org/officeDocument/2006/relationships/image" Target="../media/image9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7" Type="http://schemas.openxmlformats.org/officeDocument/2006/relationships/image" Target="../media/image90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5" Type="http://schemas.openxmlformats.org/officeDocument/2006/relationships/image" Target="../media/image89.sv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7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5" Type="http://schemas.openxmlformats.org/officeDocument/2006/relationships/image" Target="../media/image89.sv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9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89.sv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9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89.sv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5" Type="http://schemas.openxmlformats.org/officeDocument/2006/relationships/image" Target="../media/image89.sv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svg"/><Relationship Id="rId7" Type="http://schemas.openxmlformats.org/officeDocument/2006/relationships/image" Target="../media/image116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4" Type="http://schemas.openxmlformats.org/officeDocument/2006/relationships/image" Target="../media/image11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121.svg"/><Relationship Id="rId10" Type="http://schemas.openxmlformats.org/officeDocument/2006/relationships/image" Target="../media/image126.jpeg"/><Relationship Id="rId4" Type="http://schemas.openxmlformats.org/officeDocument/2006/relationships/image" Target="../media/image120.svg"/><Relationship Id="rId9" Type="http://schemas.openxmlformats.org/officeDocument/2006/relationships/image" Target="../media/image12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8.svg"/><Relationship Id="rId7" Type="http://schemas.openxmlformats.org/officeDocument/2006/relationships/image" Target="../media/image131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30.svg"/><Relationship Id="rId10" Type="http://schemas.openxmlformats.org/officeDocument/2006/relationships/image" Target="../media/image134.jpeg"/><Relationship Id="rId4" Type="http://schemas.openxmlformats.org/officeDocument/2006/relationships/image" Target="../media/image129.svg"/><Relationship Id="rId9" Type="http://schemas.openxmlformats.org/officeDocument/2006/relationships/image" Target="../media/image13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6.svg"/><Relationship Id="rId7" Type="http://schemas.openxmlformats.org/officeDocument/2006/relationships/image" Target="../media/image137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89.svg"/><Relationship Id="rId4" Type="http://schemas.openxmlformats.org/officeDocument/2006/relationships/image" Target="../media/image52.png"/><Relationship Id="rId9" Type="http://schemas.openxmlformats.org/officeDocument/2006/relationships/image" Target="../media/image1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5" Type="http://schemas.openxmlformats.org/officeDocument/2006/relationships/image" Target="../media/image89.sv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41.svg"/><Relationship Id="rId7" Type="http://schemas.openxmlformats.org/officeDocument/2006/relationships/image" Target="../media/image136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43.svg"/><Relationship Id="rId10" Type="http://schemas.openxmlformats.org/officeDocument/2006/relationships/image" Target="../media/image146.jpeg"/><Relationship Id="rId4" Type="http://schemas.openxmlformats.org/officeDocument/2006/relationships/image" Target="../media/image142.svg"/><Relationship Id="rId9" Type="http://schemas.openxmlformats.org/officeDocument/2006/relationships/image" Target="../media/image1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69388" y="3022187"/>
            <a:ext cx="3618892" cy="3561493"/>
          </a:xfrm>
          <a:custGeom>
            <a:avLst/>
            <a:gdLst/>
            <a:ahLst/>
            <a:cxnLst/>
            <a:rect l="l" t="t" r="r" b="b"/>
            <a:pathLst>
              <a:path w="3618892" h="3561493">
                <a:moveTo>
                  <a:pt x="0" y="0"/>
                </a:moveTo>
                <a:lnTo>
                  <a:pt x="3618892" y="0"/>
                </a:lnTo>
                <a:lnTo>
                  <a:pt x="3618892" y="3561493"/>
                </a:lnTo>
                <a:lnTo>
                  <a:pt x="0" y="3561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15145" t="-598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2536" y="-604875"/>
            <a:ext cx="6373217" cy="4774119"/>
          </a:xfrm>
          <a:custGeom>
            <a:avLst/>
            <a:gdLst/>
            <a:ahLst/>
            <a:cxnLst/>
            <a:rect l="l" t="t" r="r" b="b"/>
            <a:pathLst>
              <a:path w="6373217" h="4774119">
                <a:moveTo>
                  <a:pt x="0" y="0"/>
                </a:moveTo>
                <a:lnTo>
                  <a:pt x="6373217" y="0"/>
                </a:lnTo>
                <a:lnTo>
                  <a:pt x="6373217" y="4774119"/>
                </a:lnTo>
                <a:lnTo>
                  <a:pt x="0" y="4774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40124" y="854826"/>
            <a:ext cx="5598805" cy="1664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518"/>
              </a:lnSpc>
            </a:pPr>
            <a:r>
              <a:rPr lang="en-US" sz="9655">
                <a:solidFill>
                  <a:srgbClr val="B13200"/>
                </a:solidFill>
                <a:latin typeface="Tahoma"/>
                <a:ea typeface="Tahoma"/>
                <a:cs typeface="Tahoma"/>
                <a:sym typeface="Tahoma"/>
              </a:rPr>
              <a:t>The Orbit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59265" y="3830491"/>
            <a:ext cx="5737793" cy="4110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 b="1">
                <a:solidFill>
                  <a:srgbClr val="017B92"/>
                </a:solidFill>
                <a:latin typeface="Tahoma Bold"/>
                <a:ea typeface="Tahoma Bold"/>
                <a:cs typeface="Tahoma Bold"/>
                <a:sym typeface="Tahoma Bold"/>
              </a:rPr>
              <a:t>Presented by :</a:t>
            </a:r>
          </a:p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303030"/>
                </a:solidFill>
                <a:latin typeface="Tahoma"/>
                <a:ea typeface="Tahoma"/>
                <a:cs typeface="Tahoma"/>
                <a:sym typeface="Tahoma"/>
              </a:rPr>
              <a:t>Sura Maaitah </a:t>
            </a:r>
          </a:p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303030"/>
                </a:solidFill>
                <a:latin typeface="Tahoma"/>
                <a:ea typeface="Tahoma"/>
                <a:cs typeface="Tahoma"/>
                <a:sym typeface="Tahoma"/>
              </a:rPr>
              <a:t>Salma Alnubani</a:t>
            </a:r>
          </a:p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303030"/>
                </a:solidFill>
                <a:latin typeface="Tahoma"/>
                <a:ea typeface="Tahoma"/>
                <a:cs typeface="Tahoma"/>
                <a:sym typeface="Tahoma"/>
              </a:rPr>
              <a:t>Sara Mohammad </a:t>
            </a:r>
          </a:p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303030"/>
                </a:solidFill>
                <a:latin typeface="Tahoma"/>
                <a:ea typeface="Tahoma"/>
                <a:cs typeface="Tahoma"/>
                <a:sym typeface="Tahoma"/>
              </a:rPr>
              <a:t>Qais maaitah </a:t>
            </a:r>
          </a:p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303030"/>
                </a:solidFill>
                <a:latin typeface="Tahoma"/>
                <a:ea typeface="Tahoma"/>
                <a:cs typeface="Tahoma"/>
                <a:sym typeface="Tahoma"/>
              </a:rPr>
              <a:t>mohammad takhaineh</a:t>
            </a:r>
          </a:p>
          <a:p>
            <a:pPr algn="l">
              <a:lnSpc>
                <a:spcPts val="4051"/>
              </a:lnSpc>
            </a:pPr>
            <a:endParaRPr lang="en-US" sz="3413">
              <a:solidFill>
                <a:srgbClr val="303030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lnSpc>
                <a:spcPts val="4051"/>
              </a:lnSpc>
            </a:pPr>
            <a:endParaRPr lang="en-US" sz="3413">
              <a:solidFill>
                <a:srgbClr val="30303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52096" y="6704600"/>
            <a:ext cx="105594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266" y="2492576"/>
            <a:ext cx="8702111" cy="3808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8544" lvl="1" indent="-374272" algn="l">
              <a:lnSpc>
                <a:spcPts val="3734"/>
              </a:lnSpc>
              <a:buFont typeface="Arial"/>
              <a:buChar char="•"/>
            </a:pPr>
            <a:r>
              <a:rPr lang="en-US" sz="3467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Transient proptosis induced by  Vulsalva maneuver is a sign of </a:t>
            </a:r>
            <a:r>
              <a:rPr lang="en-US" sz="3467" b="1">
                <a:solidFill>
                  <a:srgbClr val="1C191A"/>
                </a:solidFill>
                <a:latin typeface="Tahoma Bold"/>
                <a:ea typeface="Tahoma Bold"/>
                <a:cs typeface="Tahoma Bold"/>
                <a:sym typeface="Tahoma Bold"/>
              </a:rPr>
              <a:t>orbital varices </a:t>
            </a:r>
            <a:r>
              <a:rPr lang="en-US" sz="3467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. </a:t>
            </a:r>
          </a:p>
          <a:p>
            <a:pPr marL="748544" lvl="1" indent="-374272" algn="l">
              <a:lnSpc>
                <a:spcPts val="3734"/>
              </a:lnSpc>
              <a:buFont typeface="Arial"/>
              <a:buChar char="•"/>
            </a:pPr>
            <a:r>
              <a:rPr lang="en-US" sz="3467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Slow onset proptosis : Benign orbital tumour </a:t>
            </a:r>
          </a:p>
          <a:p>
            <a:pPr marL="748544" lvl="1" indent="-374272" algn="l">
              <a:lnSpc>
                <a:spcPts val="3734"/>
              </a:lnSpc>
              <a:buFont typeface="Arial"/>
              <a:buChar char="•"/>
            </a:pPr>
            <a:r>
              <a:rPr lang="en-US" sz="3467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Rapid onset proptosis : malignant tumours ,inflammatory disorders and CCS fistula (carotid cavernous sinus )  </a:t>
            </a:r>
          </a:p>
          <a:p>
            <a:pPr marL="748544" lvl="1" indent="-374272" algn="l">
              <a:lnSpc>
                <a:spcPts val="3734"/>
              </a:lnSpc>
              <a:buFont typeface="Arial"/>
              <a:buChar char="•"/>
            </a:pPr>
            <a:r>
              <a:rPr lang="en-US" sz="3467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Pain : Infective conditions </a:t>
            </a:r>
          </a:p>
        </p:txBody>
      </p:sp>
      <p:sp>
        <p:nvSpPr>
          <p:cNvPr id="3" name="Freeform 3"/>
          <p:cNvSpPr/>
          <p:nvPr/>
        </p:nvSpPr>
        <p:spPr>
          <a:xfrm>
            <a:off x="633108" y="201529"/>
            <a:ext cx="7726969" cy="1680091"/>
          </a:xfrm>
          <a:custGeom>
            <a:avLst/>
            <a:gdLst/>
            <a:ahLst/>
            <a:cxnLst/>
            <a:rect l="l" t="t" r="r" b="b"/>
            <a:pathLst>
              <a:path w="7726969" h="1680091">
                <a:moveTo>
                  <a:pt x="0" y="0"/>
                </a:moveTo>
                <a:lnTo>
                  <a:pt x="7726968" y="0"/>
                </a:lnTo>
                <a:lnTo>
                  <a:pt x="7726968" y="1680091"/>
                </a:lnTo>
                <a:lnTo>
                  <a:pt x="0" y="1680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5266" y="2004259"/>
            <a:ext cx="9294029" cy="4579421"/>
          </a:xfrm>
          <a:custGeom>
            <a:avLst/>
            <a:gdLst/>
            <a:ahLst/>
            <a:cxnLst/>
            <a:rect l="l" t="t" r="r" b="b"/>
            <a:pathLst>
              <a:path w="9294029" h="4579421">
                <a:moveTo>
                  <a:pt x="0" y="0"/>
                </a:moveTo>
                <a:lnTo>
                  <a:pt x="9294029" y="0"/>
                </a:lnTo>
                <a:lnTo>
                  <a:pt x="9294029" y="4579421"/>
                </a:lnTo>
                <a:lnTo>
                  <a:pt x="0" y="4579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81569" y="442749"/>
            <a:ext cx="8172031" cy="1400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6"/>
              </a:lnSpc>
            </a:pPr>
            <a:r>
              <a:rPr lang="en-US" sz="4592">
                <a:solidFill>
                  <a:srgbClr val="07A5C3"/>
                </a:solidFill>
                <a:latin typeface="Tahoma"/>
                <a:ea typeface="Tahoma"/>
                <a:cs typeface="Tahoma"/>
                <a:sym typeface="Tahoma"/>
              </a:rPr>
              <a:t>Proptosis and associated features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199"/>
          </a:xfrm>
          <a:custGeom>
            <a:avLst/>
            <a:gdLst/>
            <a:ahLst/>
            <a:cxnLst/>
            <a:rect l="l" t="t" r="r" b="b"/>
            <a:pathLst>
              <a:path w="5497388" h="7063172">
                <a:moveTo>
                  <a:pt x="0" y="0"/>
                </a:moveTo>
                <a:lnTo>
                  <a:pt x="5497389" y="0"/>
                </a:lnTo>
                <a:lnTo>
                  <a:pt x="5497389" y="7063173"/>
                </a:lnTo>
                <a:lnTo>
                  <a:pt x="0" y="7063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" b="-52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690" y="2417026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0"/>
                </a:moveTo>
                <a:lnTo>
                  <a:pt x="152400" y="0"/>
                </a:lnTo>
                <a:lnTo>
                  <a:pt x="152400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6690" y="2950426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0"/>
                </a:moveTo>
                <a:lnTo>
                  <a:pt x="152400" y="0"/>
                </a:lnTo>
                <a:lnTo>
                  <a:pt x="152400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918277"/>
            <a:ext cx="9238783" cy="1249623"/>
          </a:xfrm>
          <a:custGeom>
            <a:avLst/>
            <a:gdLst/>
            <a:ahLst/>
            <a:cxnLst/>
            <a:rect l="l" t="t" r="r" b="b"/>
            <a:pathLst>
              <a:path w="9238783" h="1249623">
                <a:moveTo>
                  <a:pt x="0" y="0"/>
                </a:moveTo>
                <a:lnTo>
                  <a:pt x="9238783" y="0"/>
                </a:lnTo>
                <a:lnTo>
                  <a:pt x="9238783" y="1249623"/>
                </a:lnTo>
                <a:lnTo>
                  <a:pt x="0" y="12496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39666" y="5966324"/>
            <a:ext cx="2344573" cy="1184626"/>
          </a:xfrm>
          <a:custGeom>
            <a:avLst/>
            <a:gdLst/>
            <a:ahLst/>
            <a:cxnLst/>
            <a:rect l="l" t="t" r="r" b="b"/>
            <a:pathLst>
              <a:path w="2344573" h="1184626">
                <a:moveTo>
                  <a:pt x="0" y="0"/>
                </a:moveTo>
                <a:lnTo>
                  <a:pt x="2344574" y="0"/>
                </a:lnTo>
                <a:lnTo>
                  <a:pt x="2344574" y="1184627"/>
                </a:lnTo>
                <a:lnTo>
                  <a:pt x="0" y="11846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4374" y="560137"/>
            <a:ext cx="9238831" cy="1249680"/>
            <a:chOff x="0" y="0"/>
            <a:chExt cx="9238831" cy="1249680"/>
          </a:xfrm>
        </p:grpSpPr>
        <p:sp>
          <p:nvSpPr>
            <p:cNvPr id="7" name="Freeform 7"/>
            <p:cNvSpPr/>
            <p:nvPr/>
          </p:nvSpPr>
          <p:spPr>
            <a:xfrm>
              <a:off x="740791" y="63500"/>
              <a:ext cx="33909" cy="1122680"/>
            </a:xfrm>
            <a:custGeom>
              <a:avLst/>
              <a:gdLst/>
              <a:ahLst/>
              <a:cxnLst/>
              <a:rect l="l" t="t" r="r" b="b"/>
              <a:pathLst>
                <a:path w="33909" h="1122680">
                  <a:moveTo>
                    <a:pt x="0" y="1122680"/>
                  </a:moveTo>
                  <a:lnTo>
                    <a:pt x="33909" y="1122680"/>
                  </a:lnTo>
                  <a:lnTo>
                    <a:pt x="33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73380" y="178689"/>
              <a:ext cx="467360" cy="506222"/>
            </a:xfrm>
            <a:custGeom>
              <a:avLst/>
              <a:gdLst/>
              <a:ahLst/>
              <a:cxnLst/>
              <a:rect l="l" t="t" r="r" b="b"/>
              <a:pathLst>
                <a:path w="467360" h="506222">
                  <a:moveTo>
                    <a:pt x="0" y="506222"/>
                  </a:moveTo>
                  <a:lnTo>
                    <a:pt x="467360" y="506222"/>
                  </a:lnTo>
                  <a:lnTo>
                    <a:pt x="4673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781431" y="178689"/>
              <a:ext cx="350520" cy="506222"/>
            </a:xfrm>
            <a:custGeom>
              <a:avLst/>
              <a:gdLst/>
              <a:ahLst/>
              <a:cxnLst/>
              <a:rect l="l" t="t" r="r" b="b"/>
              <a:pathLst>
                <a:path w="350520" h="506222">
                  <a:moveTo>
                    <a:pt x="0" y="506222"/>
                  </a:moveTo>
                  <a:lnTo>
                    <a:pt x="350520" y="506222"/>
                  </a:lnTo>
                  <a:lnTo>
                    <a:pt x="3505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3500" y="551180"/>
              <a:ext cx="597789" cy="450469"/>
            </a:xfrm>
            <a:custGeom>
              <a:avLst/>
              <a:gdLst/>
              <a:ahLst/>
              <a:cxnLst/>
              <a:rect l="l" t="t" r="r" b="b"/>
              <a:pathLst>
                <a:path w="597789" h="450469">
                  <a:moveTo>
                    <a:pt x="0" y="450469"/>
                  </a:moveTo>
                  <a:lnTo>
                    <a:pt x="597789" y="450469"/>
                  </a:lnTo>
                  <a:lnTo>
                    <a:pt x="5977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505460" y="629031"/>
              <a:ext cx="450469" cy="506349"/>
            </a:xfrm>
            <a:custGeom>
              <a:avLst/>
              <a:gdLst/>
              <a:ahLst/>
              <a:cxnLst/>
              <a:rect l="l" t="t" r="r" b="b"/>
              <a:pathLst>
                <a:path w="450469" h="506349">
                  <a:moveTo>
                    <a:pt x="0" y="506349"/>
                  </a:moveTo>
                  <a:lnTo>
                    <a:pt x="450469" y="506349"/>
                  </a:lnTo>
                  <a:lnTo>
                    <a:pt x="4504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900049" y="629031"/>
              <a:ext cx="392811" cy="506349"/>
            </a:xfrm>
            <a:custGeom>
              <a:avLst/>
              <a:gdLst/>
              <a:ahLst/>
              <a:cxnLst/>
              <a:rect l="l" t="t" r="r" b="b"/>
              <a:pathLst>
                <a:path w="392811" h="506349">
                  <a:moveTo>
                    <a:pt x="0" y="506349"/>
                  </a:moveTo>
                  <a:lnTo>
                    <a:pt x="392811" y="506349"/>
                  </a:lnTo>
                  <a:lnTo>
                    <a:pt x="392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400431" y="906780"/>
              <a:ext cx="8774938" cy="33909"/>
            </a:xfrm>
            <a:custGeom>
              <a:avLst/>
              <a:gdLst/>
              <a:ahLst/>
              <a:cxnLst/>
              <a:rect l="l" t="t" r="r" b="b"/>
              <a:pathLst>
                <a:path w="8774938" h="33909">
                  <a:moveTo>
                    <a:pt x="0" y="33909"/>
                  </a:moveTo>
                  <a:lnTo>
                    <a:pt x="8774938" y="33909"/>
                  </a:lnTo>
                  <a:lnTo>
                    <a:pt x="87749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940960" y="5695938"/>
            <a:ext cx="3005333" cy="1514688"/>
            <a:chOff x="0" y="0"/>
            <a:chExt cx="4527868" cy="22820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27931" cy="2282063"/>
            </a:xfrm>
            <a:custGeom>
              <a:avLst/>
              <a:gdLst/>
              <a:ahLst/>
              <a:cxnLst/>
              <a:rect l="l" t="t" r="r" b="b"/>
              <a:pathLst>
                <a:path w="4527931" h="2282063">
                  <a:moveTo>
                    <a:pt x="0" y="2282063"/>
                  </a:moveTo>
                  <a:lnTo>
                    <a:pt x="4527931" y="2282063"/>
                  </a:lnTo>
                  <a:lnTo>
                    <a:pt x="45279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-6760" y="2087566"/>
            <a:ext cx="9252301" cy="4676618"/>
          </a:xfrm>
          <a:custGeom>
            <a:avLst/>
            <a:gdLst/>
            <a:ahLst/>
            <a:cxnLst/>
            <a:rect l="l" t="t" r="r" b="b"/>
            <a:pathLst>
              <a:path w="9252301" h="4676618">
                <a:moveTo>
                  <a:pt x="0" y="0"/>
                </a:moveTo>
                <a:lnTo>
                  <a:pt x="9252301" y="0"/>
                </a:lnTo>
                <a:lnTo>
                  <a:pt x="9252301" y="4676617"/>
                </a:lnTo>
                <a:lnTo>
                  <a:pt x="0" y="4676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84263" y="869795"/>
            <a:ext cx="4381458" cy="940022"/>
          </a:xfrm>
          <a:custGeom>
            <a:avLst/>
            <a:gdLst/>
            <a:ahLst/>
            <a:cxnLst/>
            <a:rect l="l" t="t" r="r" b="b"/>
            <a:pathLst>
              <a:path w="4381458" h="940022">
                <a:moveTo>
                  <a:pt x="0" y="0"/>
                </a:moveTo>
                <a:lnTo>
                  <a:pt x="4381458" y="0"/>
                </a:lnTo>
                <a:lnTo>
                  <a:pt x="4381458" y="940022"/>
                </a:lnTo>
                <a:lnTo>
                  <a:pt x="0" y="940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319108" y="1045774"/>
            <a:ext cx="3775907" cy="764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22"/>
              </a:lnSpc>
            </a:pPr>
            <a:r>
              <a:rPr lang="en-US" sz="4444">
                <a:solidFill>
                  <a:srgbClr val="F4B324"/>
                </a:solidFill>
                <a:latin typeface="Tahoma"/>
                <a:ea typeface="Tahoma"/>
                <a:cs typeface="Tahoma"/>
                <a:sym typeface="Tahoma"/>
              </a:rPr>
              <a:t>Enophthalmos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4173" y="2294525"/>
            <a:ext cx="7421366" cy="1041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519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Backward displacement of the globe. Causes :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59735" y="3414440"/>
            <a:ext cx="4625077" cy="51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519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-Orbital wall fracture.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0708" y="3952736"/>
            <a:ext cx="8678075" cy="1041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519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-Cicatrizing Metastatic </a:t>
            </a:r>
          </a:p>
          <a:p>
            <a:pPr algn="ctr">
              <a:lnSpc>
                <a:spcPts val="4199"/>
              </a:lnSpc>
            </a:pPr>
            <a:r>
              <a:rPr lang="en-US" sz="3519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tumor as breast Ca.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77234" y="4993674"/>
            <a:ext cx="7622353" cy="1041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519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-Pseudo enophthalmos</a:t>
            </a:r>
          </a:p>
          <a:p>
            <a:pPr algn="ctr">
              <a:lnSpc>
                <a:spcPts val="4199"/>
              </a:lnSpc>
            </a:pPr>
            <a:r>
              <a:rPr lang="en-US" sz="3519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as in Horner.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303030"/>
                </a:solidFill>
                <a:latin typeface="Tahoma"/>
                <a:ea typeface="Tahoma"/>
                <a:cs typeface="Tahoma"/>
                <a:sym typeface="Tahoma"/>
              </a:rPr>
              <a:t>15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71" y="993143"/>
            <a:ext cx="9238783" cy="1249623"/>
          </a:xfrm>
          <a:custGeom>
            <a:avLst/>
            <a:gdLst/>
            <a:ahLst/>
            <a:cxnLst/>
            <a:rect l="l" t="t" r="r" b="b"/>
            <a:pathLst>
              <a:path w="9238783" h="1249623">
                <a:moveTo>
                  <a:pt x="0" y="0"/>
                </a:moveTo>
                <a:lnTo>
                  <a:pt x="9238783" y="0"/>
                </a:lnTo>
                <a:lnTo>
                  <a:pt x="9238783" y="1249623"/>
                </a:lnTo>
                <a:lnTo>
                  <a:pt x="0" y="1249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39" y="0"/>
            <a:ext cx="9749161" cy="5734050"/>
          </a:xfrm>
          <a:custGeom>
            <a:avLst/>
            <a:gdLst/>
            <a:ahLst/>
            <a:cxnLst/>
            <a:rect l="l" t="t" r="r" b="b"/>
            <a:pathLst>
              <a:path w="9749161" h="5734050">
                <a:moveTo>
                  <a:pt x="0" y="0"/>
                </a:moveTo>
                <a:lnTo>
                  <a:pt x="9749161" y="0"/>
                </a:lnTo>
                <a:lnTo>
                  <a:pt x="9749161" y="5734050"/>
                </a:lnTo>
                <a:lnTo>
                  <a:pt x="0" y="5734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20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61284" y="463754"/>
            <a:ext cx="9876168" cy="6540503"/>
            <a:chOff x="0" y="0"/>
            <a:chExt cx="9876168" cy="5864416"/>
          </a:xfrm>
        </p:grpSpPr>
        <p:sp>
          <p:nvSpPr>
            <p:cNvPr id="5" name="Freeform 5"/>
            <p:cNvSpPr/>
            <p:nvPr/>
          </p:nvSpPr>
          <p:spPr>
            <a:xfrm>
              <a:off x="63500" y="63500"/>
              <a:ext cx="9749155" cy="5737352"/>
            </a:xfrm>
            <a:custGeom>
              <a:avLst/>
              <a:gdLst/>
              <a:ahLst/>
              <a:cxnLst/>
              <a:rect l="l" t="t" r="r" b="b"/>
              <a:pathLst>
                <a:path w="9749155" h="5737352">
                  <a:moveTo>
                    <a:pt x="0" y="0"/>
                  </a:moveTo>
                  <a:lnTo>
                    <a:pt x="0" y="5737352"/>
                  </a:lnTo>
                  <a:lnTo>
                    <a:pt x="9749155" y="5737352"/>
                  </a:lnTo>
                  <a:lnTo>
                    <a:pt x="9749155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871855" y="1120140"/>
              <a:ext cx="33909" cy="1122680"/>
            </a:xfrm>
            <a:custGeom>
              <a:avLst/>
              <a:gdLst/>
              <a:ahLst/>
              <a:cxnLst/>
              <a:rect l="l" t="t" r="r" b="b"/>
              <a:pathLst>
                <a:path w="33909" h="1122680">
                  <a:moveTo>
                    <a:pt x="0" y="1122680"/>
                  </a:moveTo>
                  <a:lnTo>
                    <a:pt x="33909" y="1122680"/>
                  </a:lnTo>
                  <a:lnTo>
                    <a:pt x="33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504444" y="1235329"/>
              <a:ext cx="467360" cy="506222"/>
            </a:xfrm>
            <a:custGeom>
              <a:avLst/>
              <a:gdLst/>
              <a:ahLst/>
              <a:cxnLst/>
              <a:rect l="l" t="t" r="r" b="b"/>
              <a:pathLst>
                <a:path w="467360" h="506222">
                  <a:moveTo>
                    <a:pt x="0" y="506222"/>
                  </a:moveTo>
                  <a:lnTo>
                    <a:pt x="467360" y="506222"/>
                  </a:lnTo>
                  <a:lnTo>
                    <a:pt x="4673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912495" y="1235329"/>
              <a:ext cx="350520" cy="506222"/>
            </a:xfrm>
            <a:custGeom>
              <a:avLst/>
              <a:gdLst/>
              <a:ahLst/>
              <a:cxnLst/>
              <a:rect l="l" t="t" r="r" b="b"/>
              <a:pathLst>
                <a:path w="350520" h="506222">
                  <a:moveTo>
                    <a:pt x="0" y="506222"/>
                  </a:moveTo>
                  <a:lnTo>
                    <a:pt x="350520" y="506222"/>
                  </a:lnTo>
                  <a:lnTo>
                    <a:pt x="3505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94564" y="1607820"/>
              <a:ext cx="597662" cy="450469"/>
            </a:xfrm>
            <a:custGeom>
              <a:avLst/>
              <a:gdLst/>
              <a:ahLst/>
              <a:cxnLst/>
              <a:rect l="l" t="t" r="r" b="b"/>
              <a:pathLst>
                <a:path w="597662" h="450469">
                  <a:moveTo>
                    <a:pt x="0" y="450469"/>
                  </a:moveTo>
                  <a:lnTo>
                    <a:pt x="597662" y="450469"/>
                  </a:lnTo>
                  <a:lnTo>
                    <a:pt x="5976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36524" y="1685671"/>
              <a:ext cx="450342" cy="506349"/>
            </a:xfrm>
            <a:custGeom>
              <a:avLst/>
              <a:gdLst/>
              <a:ahLst/>
              <a:cxnLst/>
              <a:rect l="l" t="t" r="r" b="b"/>
              <a:pathLst>
                <a:path w="450342" h="506349">
                  <a:moveTo>
                    <a:pt x="0" y="506349"/>
                  </a:moveTo>
                  <a:lnTo>
                    <a:pt x="450342" y="506349"/>
                  </a:lnTo>
                  <a:lnTo>
                    <a:pt x="4503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030986" y="1685671"/>
              <a:ext cx="392811" cy="506349"/>
            </a:xfrm>
            <a:custGeom>
              <a:avLst/>
              <a:gdLst/>
              <a:ahLst/>
              <a:cxnLst/>
              <a:rect l="l" t="t" r="r" b="b"/>
              <a:pathLst>
                <a:path w="392811" h="506349">
                  <a:moveTo>
                    <a:pt x="0" y="506349"/>
                  </a:moveTo>
                  <a:lnTo>
                    <a:pt x="392811" y="506349"/>
                  </a:lnTo>
                  <a:lnTo>
                    <a:pt x="392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531495" y="1963420"/>
              <a:ext cx="8774811" cy="33909"/>
            </a:xfrm>
            <a:custGeom>
              <a:avLst/>
              <a:gdLst/>
              <a:ahLst/>
              <a:cxnLst/>
              <a:rect l="l" t="t" r="r" b="b"/>
              <a:pathLst>
                <a:path w="8774811" h="33909">
                  <a:moveTo>
                    <a:pt x="0" y="33909"/>
                  </a:moveTo>
                  <a:lnTo>
                    <a:pt x="8774811" y="33909"/>
                  </a:lnTo>
                  <a:lnTo>
                    <a:pt x="8774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16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71" y="993143"/>
            <a:ext cx="9238831" cy="1249680"/>
          </a:xfrm>
          <a:custGeom>
            <a:avLst/>
            <a:gdLst/>
            <a:ahLst/>
            <a:cxnLst/>
            <a:rect l="l" t="t" r="r" b="b"/>
            <a:pathLst>
              <a:path w="9238831" h="1249680">
                <a:moveTo>
                  <a:pt x="0" y="0"/>
                </a:moveTo>
                <a:lnTo>
                  <a:pt x="9238831" y="0"/>
                </a:lnTo>
                <a:lnTo>
                  <a:pt x="9238831" y="1249680"/>
                </a:lnTo>
                <a:lnTo>
                  <a:pt x="0" y="124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2642" y="1259872"/>
            <a:ext cx="2958338" cy="634698"/>
          </a:xfrm>
          <a:custGeom>
            <a:avLst/>
            <a:gdLst/>
            <a:ahLst/>
            <a:cxnLst/>
            <a:rect l="l" t="t" r="r" b="b"/>
            <a:pathLst>
              <a:path w="2958338" h="634698">
                <a:moveTo>
                  <a:pt x="0" y="0"/>
                </a:moveTo>
                <a:lnTo>
                  <a:pt x="2958338" y="0"/>
                </a:lnTo>
                <a:lnTo>
                  <a:pt x="2958338" y="634698"/>
                </a:lnTo>
                <a:lnTo>
                  <a:pt x="0" y="634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92167" y="1164622"/>
            <a:ext cx="1321975" cy="81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E0A101"/>
                </a:solidFill>
                <a:latin typeface="Tahoma"/>
                <a:ea typeface="Tahoma"/>
                <a:cs typeface="Tahoma"/>
                <a:sym typeface="Tahoma"/>
              </a:rPr>
              <a:t>Pain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84522" y="2252348"/>
            <a:ext cx="7726280" cy="2053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Mostly associated with:</a:t>
            </a:r>
          </a:p>
          <a:p>
            <a:pPr marL="736921" lvl="1" indent="-368460" algn="l">
              <a:lnSpc>
                <a:spcPts val="4051"/>
              </a:lnSpc>
              <a:buFont typeface="Arial"/>
              <a:buChar char="•"/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infective causes. </a:t>
            </a:r>
          </a:p>
          <a:p>
            <a:pPr marL="736921" lvl="1" indent="-368460" algn="l">
              <a:lnSpc>
                <a:spcPts val="4051"/>
              </a:lnSpc>
              <a:buFont typeface="Arial"/>
              <a:buChar char="•"/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Inflammatory disorders. </a:t>
            </a:r>
          </a:p>
          <a:p>
            <a:pPr marL="736921" lvl="1" indent="-368460" algn="l">
              <a:lnSpc>
                <a:spcPts val="4051"/>
              </a:lnSpc>
              <a:buFont typeface="Arial"/>
              <a:buChar char="•"/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Rapidly progressing tumours.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17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71" y="993143"/>
            <a:ext cx="9238831" cy="1249680"/>
          </a:xfrm>
          <a:custGeom>
            <a:avLst/>
            <a:gdLst/>
            <a:ahLst/>
            <a:cxnLst/>
            <a:rect l="l" t="t" r="r" b="b"/>
            <a:pathLst>
              <a:path w="9238831" h="1249680">
                <a:moveTo>
                  <a:pt x="0" y="0"/>
                </a:moveTo>
                <a:lnTo>
                  <a:pt x="9238831" y="0"/>
                </a:lnTo>
                <a:lnTo>
                  <a:pt x="9238831" y="1249680"/>
                </a:lnTo>
                <a:lnTo>
                  <a:pt x="0" y="124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6705" y="251108"/>
            <a:ext cx="7881842" cy="1691013"/>
          </a:xfrm>
          <a:custGeom>
            <a:avLst/>
            <a:gdLst/>
            <a:ahLst/>
            <a:cxnLst/>
            <a:rect l="l" t="t" r="r" b="b"/>
            <a:pathLst>
              <a:path w="7881842" h="1691013">
                <a:moveTo>
                  <a:pt x="0" y="0"/>
                </a:moveTo>
                <a:lnTo>
                  <a:pt x="7881842" y="0"/>
                </a:lnTo>
                <a:lnTo>
                  <a:pt x="7881842" y="1691014"/>
                </a:lnTo>
                <a:lnTo>
                  <a:pt x="0" y="1691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53441" y="731520"/>
            <a:ext cx="5486993" cy="1311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9"/>
              </a:lnSpc>
            </a:pPr>
            <a:r>
              <a:rPr lang="en-US" sz="4302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Eye lid and conjuctival changes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18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53441" y="2185673"/>
            <a:ext cx="6446719" cy="5126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7134" lvl="1" indent="-313567" algn="ctr">
              <a:lnSpc>
                <a:spcPts val="4066"/>
              </a:lnSpc>
              <a:buFont typeface="Arial"/>
              <a:buChar char="•"/>
            </a:pPr>
            <a:r>
              <a:rPr lang="en-US" sz="2904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Conjuctival injection(Enlargment of the conjunctiva’s blood vessels also known as blood shoot eyes).Causes: inflammatory and infective causes as in orbital and preseptal cellulitis. </a:t>
            </a:r>
          </a:p>
          <a:p>
            <a:pPr marL="627134" lvl="1" indent="-313567" algn="ctr">
              <a:lnSpc>
                <a:spcPts val="4066"/>
              </a:lnSpc>
              <a:buFont typeface="Arial"/>
              <a:buChar char="•"/>
            </a:pPr>
            <a:r>
              <a:rPr lang="en-US" sz="2904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Injection and chemosis with CCS fistula.</a:t>
            </a:r>
          </a:p>
          <a:p>
            <a:pPr marL="627134" lvl="1" indent="-313567" algn="ctr">
              <a:lnSpc>
                <a:spcPts val="4066"/>
              </a:lnSpc>
              <a:buFont typeface="Arial"/>
              <a:buChar char="•"/>
            </a:pPr>
            <a:r>
              <a:rPr lang="en-US" sz="2904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Dysthyroid ophthalmopathy .</a:t>
            </a:r>
          </a:p>
          <a:p>
            <a:pPr algn="ctr">
              <a:lnSpc>
                <a:spcPts val="4066"/>
              </a:lnSpc>
              <a:spcBef>
                <a:spcPct val="0"/>
              </a:spcBef>
            </a:pPr>
            <a:endParaRPr lang="en-US" sz="2904">
              <a:solidFill>
                <a:srgbClr val="1C191A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71" y="993143"/>
            <a:ext cx="9238783" cy="1249623"/>
          </a:xfrm>
          <a:custGeom>
            <a:avLst/>
            <a:gdLst/>
            <a:ahLst/>
            <a:cxnLst/>
            <a:rect l="l" t="t" r="r" b="b"/>
            <a:pathLst>
              <a:path w="9238783" h="1249623">
                <a:moveTo>
                  <a:pt x="0" y="0"/>
                </a:moveTo>
                <a:lnTo>
                  <a:pt x="9238783" y="0"/>
                </a:lnTo>
                <a:lnTo>
                  <a:pt x="9238783" y="1249623"/>
                </a:lnTo>
                <a:lnTo>
                  <a:pt x="0" y="1249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83949" y="4195982"/>
            <a:ext cx="4369651" cy="3114675"/>
          </a:xfrm>
          <a:custGeom>
            <a:avLst/>
            <a:gdLst/>
            <a:ahLst/>
            <a:cxnLst/>
            <a:rect l="l" t="t" r="r" b="b"/>
            <a:pathLst>
              <a:path w="4369651" h="3114675">
                <a:moveTo>
                  <a:pt x="0" y="0"/>
                </a:moveTo>
                <a:lnTo>
                  <a:pt x="4369651" y="0"/>
                </a:lnTo>
                <a:lnTo>
                  <a:pt x="4369651" y="3114675"/>
                </a:lnTo>
                <a:lnTo>
                  <a:pt x="0" y="31146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2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6396190" cy="4200525"/>
          </a:xfrm>
          <a:custGeom>
            <a:avLst/>
            <a:gdLst/>
            <a:ahLst/>
            <a:cxnLst/>
            <a:rect l="l" t="t" r="r" b="b"/>
            <a:pathLst>
              <a:path w="6396190" h="4200525">
                <a:moveTo>
                  <a:pt x="0" y="0"/>
                </a:moveTo>
                <a:lnTo>
                  <a:pt x="6396190" y="0"/>
                </a:lnTo>
                <a:lnTo>
                  <a:pt x="6396190" y="4200525"/>
                </a:lnTo>
                <a:lnTo>
                  <a:pt x="0" y="42005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12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63503" y="-63503"/>
            <a:ext cx="9880597" cy="7442197"/>
            <a:chOff x="0" y="0"/>
            <a:chExt cx="9880600" cy="7442200"/>
          </a:xfrm>
        </p:grpSpPr>
        <p:sp>
          <p:nvSpPr>
            <p:cNvPr id="6" name="Freeform 6"/>
            <p:cNvSpPr/>
            <p:nvPr/>
          </p:nvSpPr>
          <p:spPr>
            <a:xfrm>
              <a:off x="63500" y="63500"/>
              <a:ext cx="6398260" cy="4195953"/>
            </a:xfrm>
            <a:custGeom>
              <a:avLst/>
              <a:gdLst/>
              <a:ahLst/>
              <a:cxnLst/>
              <a:rect l="l" t="t" r="r" b="b"/>
              <a:pathLst>
                <a:path w="6398260" h="4195953">
                  <a:moveTo>
                    <a:pt x="0" y="0"/>
                  </a:moveTo>
                  <a:lnTo>
                    <a:pt x="0" y="4195953"/>
                  </a:lnTo>
                  <a:lnTo>
                    <a:pt x="6398260" y="4195953"/>
                  </a:lnTo>
                  <a:lnTo>
                    <a:pt x="639826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876300" y="1120140"/>
              <a:ext cx="33909" cy="1122680"/>
            </a:xfrm>
            <a:custGeom>
              <a:avLst/>
              <a:gdLst/>
              <a:ahLst/>
              <a:cxnLst/>
              <a:rect l="l" t="t" r="r" b="b"/>
              <a:pathLst>
                <a:path w="33909" h="1122680">
                  <a:moveTo>
                    <a:pt x="0" y="1122680"/>
                  </a:moveTo>
                  <a:lnTo>
                    <a:pt x="33909" y="1122680"/>
                  </a:lnTo>
                  <a:lnTo>
                    <a:pt x="33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08889" y="1235329"/>
              <a:ext cx="467360" cy="506222"/>
            </a:xfrm>
            <a:custGeom>
              <a:avLst/>
              <a:gdLst/>
              <a:ahLst/>
              <a:cxnLst/>
              <a:rect l="l" t="t" r="r" b="b"/>
              <a:pathLst>
                <a:path w="467360" h="506222">
                  <a:moveTo>
                    <a:pt x="0" y="506222"/>
                  </a:moveTo>
                  <a:lnTo>
                    <a:pt x="467360" y="506222"/>
                  </a:lnTo>
                  <a:lnTo>
                    <a:pt x="4673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916940" y="1235329"/>
              <a:ext cx="350520" cy="506222"/>
            </a:xfrm>
            <a:custGeom>
              <a:avLst/>
              <a:gdLst/>
              <a:ahLst/>
              <a:cxnLst/>
              <a:rect l="l" t="t" r="r" b="b"/>
              <a:pathLst>
                <a:path w="350520" h="506222">
                  <a:moveTo>
                    <a:pt x="0" y="506222"/>
                  </a:moveTo>
                  <a:lnTo>
                    <a:pt x="350520" y="506222"/>
                  </a:lnTo>
                  <a:lnTo>
                    <a:pt x="3505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99009" y="1607820"/>
              <a:ext cx="597662" cy="450469"/>
            </a:xfrm>
            <a:custGeom>
              <a:avLst/>
              <a:gdLst/>
              <a:ahLst/>
              <a:cxnLst/>
              <a:rect l="l" t="t" r="r" b="b"/>
              <a:pathLst>
                <a:path w="597662" h="450469">
                  <a:moveTo>
                    <a:pt x="0" y="450469"/>
                  </a:moveTo>
                  <a:lnTo>
                    <a:pt x="597662" y="450469"/>
                  </a:lnTo>
                  <a:lnTo>
                    <a:pt x="5976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640969" y="1685671"/>
              <a:ext cx="450342" cy="506349"/>
            </a:xfrm>
            <a:custGeom>
              <a:avLst/>
              <a:gdLst/>
              <a:ahLst/>
              <a:cxnLst/>
              <a:rect l="l" t="t" r="r" b="b"/>
              <a:pathLst>
                <a:path w="450342" h="506349">
                  <a:moveTo>
                    <a:pt x="0" y="506349"/>
                  </a:moveTo>
                  <a:lnTo>
                    <a:pt x="450342" y="506349"/>
                  </a:lnTo>
                  <a:lnTo>
                    <a:pt x="4503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035431" y="1685671"/>
              <a:ext cx="392811" cy="506349"/>
            </a:xfrm>
            <a:custGeom>
              <a:avLst/>
              <a:gdLst/>
              <a:ahLst/>
              <a:cxnLst/>
              <a:rect l="l" t="t" r="r" b="b"/>
              <a:pathLst>
                <a:path w="392811" h="506349">
                  <a:moveTo>
                    <a:pt x="0" y="506349"/>
                  </a:moveTo>
                  <a:lnTo>
                    <a:pt x="392811" y="506349"/>
                  </a:lnTo>
                  <a:lnTo>
                    <a:pt x="392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535940" y="1963420"/>
              <a:ext cx="8774811" cy="33909"/>
            </a:xfrm>
            <a:custGeom>
              <a:avLst/>
              <a:gdLst/>
              <a:ahLst/>
              <a:cxnLst/>
              <a:rect l="l" t="t" r="r" b="b"/>
              <a:pathLst>
                <a:path w="8774811" h="33909">
                  <a:moveTo>
                    <a:pt x="0" y="33909"/>
                  </a:moveTo>
                  <a:lnTo>
                    <a:pt x="8774811" y="33909"/>
                  </a:lnTo>
                  <a:lnTo>
                    <a:pt x="8774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5447411" y="4259453"/>
              <a:ext cx="4369689" cy="3119247"/>
            </a:xfrm>
            <a:custGeom>
              <a:avLst/>
              <a:gdLst/>
              <a:ahLst/>
              <a:cxnLst/>
              <a:rect l="l" t="t" r="r" b="b"/>
              <a:pathLst>
                <a:path w="4369689" h="3119247">
                  <a:moveTo>
                    <a:pt x="0" y="0"/>
                  </a:moveTo>
                  <a:lnTo>
                    <a:pt x="0" y="3119247"/>
                  </a:lnTo>
                  <a:lnTo>
                    <a:pt x="4369689" y="3119247"/>
                  </a:lnTo>
                  <a:lnTo>
                    <a:pt x="4369689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F6E7D8"/>
                </a:solidFill>
                <a:latin typeface="Tahoma"/>
                <a:ea typeface="Tahoma"/>
                <a:cs typeface="Tahoma"/>
                <a:sym typeface="Tahoma"/>
              </a:rPr>
              <a:t>19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2440" y="1899923"/>
            <a:ext cx="8774811" cy="33871"/>
          </a:xfrm>
          <a:custGeom>
            <a:avLst/>
            <a:gdLst/>
            <a:ahLst/>
            <a:cxnLst/>
            <a:rect l="l" t="t" r="r" b="b"/>
            <a:pathLst>
              <a:path w="8774811" h="33871">
                <a:moveTo>
                  <a:pt x="0" y="0"/>
                </a:moveTo>
                <a:lnTo>
                  <a:pt x="8774811" y="0"/>
                </a:lnTo>
                <a:lnTo>
                  <a:pt x="8774811" y="33871"/>
                </a:lnTo>
                <a:lnTo>
                  <a:pt x="0" y="33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0125" y="2486025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125" y="5057775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33698" y="187595"/>
            <a:ext cx="2114550" cy="2762250"/>
          </a:xfrm>
          <a:custGeom>
            <a:avLst/>
            <a:gdLst/>
            <a:ahLst/>
            <a:cxnLst/>
            <a:rect l="l" t="t" r="r" b="b"/>
            <a:pathLst>
              <a:path w="2114550" h="2762250">
                <a:moveTo>
                  <a:pt x="0" y="0"/>
                </a:moveTo>
                <a:lnTo>
                  <a:pt x="2114550" y="0"/>
                </a:lnTo>
                <a:lnTo>
                  <a:pt x="2114550" y="2762250"/>
                </a:lnTo>
                <a:lnTo>
                  <a:pt x="0" y="27622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3894" y="125054"/>
            <a:ext cx="9103357" cy="2887332"/>
            <a:chOff x="0" y="0"/>
            <a:chExt cx="9103360" cy="2887332"/>
          </a:xfrm>
        </p:grpSpPr>
        <p:sp>
          <p:nvSpPr>
            <p:cNvPr id="7" name="Freeform 7"/>
            <p:cNvSpPr/>
            <p:nvPr/>
          </p:nvSpPr>
          <p:spPr>
            <a:xfrm>
              <a:off x="6924802" y="63500"/>
              <a:ext cx="2115058" cy="2760345"/>
            </a:xfrm>
            <a:custGeom>
              <a:avLst/>
              <a:gdLst/>
              <a:ahLst/>
              <a:cxnLst/>
              <a:rect l="l" t="t" r="r" b="b"/>
              <a:pathLst>
                <a:path w="2115058" h="2760345">
                  <a:moveTo>
                    <a:pt x="0" y="2760345"/>
                  </a:moveTo>
                  <a:lnTo>
                    <a:pt x="2115058" y="2760345"/>
                  </a:lnTo>
                  <a:lnTo>
                    <a:pt x="21150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B324">
                <a:alpha val="0"/>
              </a:srgbClr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63500" y="1775841"/>
              <a:ext cx="8774811" cy="33909"/>
            </a:xfrm>
            <a:custGeom>
              <a:avLst/>
              <a:gdLst/>
              <a:ahLst/>
              <a:cxnLst/>
              <a:rect l="l" t="t" r="r" b="b"/>
              <a:pathLst>
                <a:path w="8774811" h="33909">
                  <a:moveTo>
                    <a:pt x="0" y="33909"/>
                  </a:moveTo>
                  <a:lnTo>
                    <a:pt x="8774811" y="33909"/>
                  </a:lnTo>
                  <a:lnTo>
                    <a:pt x="8774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B324">
                <a:alpha val="0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353588" y="2374144"/>
            <a:ext cx="7415279" cy="3597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Direct muscle involvement as in myositis and dysthyroid eye disease, causing diplopia that is worse in gaze direction opposite to the affected muscle . Nerve involvement : Diplopia worse in the direction of the affected muscle 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72541" y="1088355"/>
            <a:ext cx="3782733" cy="811568"/>
          </a:xfrm>
          <a:custGeom>
            <a:avLst/>
            <a:gdLst/>
            <a:ahLst/>
            <a:cxnLst/>
            <a:rect l="l" t="t" r="r" b="b"/>
            <a:pathLst>
              <a:path w="3782733" h="811568">
                <a:moveTo>
                  <a:pt x="0" y="0"/>
                </a:moveTo>
                <a:lnTo>
                  <a:pt x="3782733" y="0"/>
                </a:lnTo>
                <a:lnTo>
                  <a:pt x="3782733" y="811568"/>
                </a:lnTo>
                <a:lnTo>
                  <a:pt x="0" y="8115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48044" y="1122321"/>
            <a:ext cx="2339978" cy="81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Diplopia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20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2440" y="1899923"/>
            <a:ext cx="8774811" cy="33871"/>
          </a:xfrm>
          <a:custGeom>
            <a:avLst/>
            <a:gdLst/>
            <a:ahLst/>
            <a:cxnLst/>
            <a:rect l="l" t="t" r="r" b="b"/>
            <a:pathLst>
              <a:path w="8774811" h="33871">
                <a:moveTo>
                  <a:pt x="0" y="0"/>
                </a:moveTo>
                <a:lnTo>
                  <a:pt x="8774811" y="0"/>
                </a:lnTo>
                <a:lnTo>
                  <a:pt x="8774811" y="33871"/>
                </a:lnTo>
                <a:lnTo>
                  <a:pt x="0" y="33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41671" y="3950895"/>
            <a:ext cx="2152650" cy="3248025"/>
          </a:xfrm>
          <a:custGeom>
            <a:avLst/>
            <a:gdLst/>
            <a:ahLst/>
            <a:cxnLst/>
            <a:rect l="l" t="t" r="r" b="b"/>
            <a:pathLst>
              <a:path w="2152650" h="3248025">
                <a:moveTo>
                  <a:pt x="0" y="0"/>
                </a:moveTo>
                <a:lnTo>
                  <a:pt x="2152650" y="0"/>
                </a:lnTo>
                <a:lnTo>
                  <a:pt x="2152650" y="3248025"/>
                </a:lnTo>
                <a:lnTo>
                  <a:pt x="0" y="3248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18462" y="1009122"/>
            <a:ext cx="4040982" cy="866974"/>
          </a:xfrm>
          <a:custGeom>
            <a:avLst/>
            <a:gdLst/>
            <a:ahLst/>
            <a:cxnLst/>
            <a:rect l="l" t="t" r="r" b="b"/>
            <a:pathLst>
              <a:path w="4040982" h="866974">
                <a:moveTo>
                  <a:pt x="0" y="0"/>
                </a:moveTo>
                <a:lnTo>
                  <a:pt x="4040982" y="0"/>
                </a:lnTo>
                <a:lnTo>
                  <a:pt x="4040982" y="866974"/>
                </a:lnTo>
                <a:lnTo>
                  <a:pt x="0" y="866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9733" y="2341501"/>
            <a:ext cx="6954759" cy="1714557"/>
          </a:xfrm>
          <a:custGeom>
            <a:avLst/>
            <a:gdLst/>
            <a:ahLst/>
            <a:cxnLst/>
            <a:rect l="l" t="t" r="r" b="b"/>
            <a:pathLst>
              <a:path w="6954759" h="1714557">
                <a:moveTo>
                  <a:pt x="0" y="0"/>
                </a:moveTo>
                <a:lnTo>
                  <a:pt x="6954759" y="0"/>
                </a:lnTo>
                <a:lnTo>
                  <a:pt x="6954759" y="1714557"/>
                </a:lnTo>
                <a:lnTo>
                  <a:pt x="0" y="17145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27321" y="1105386"/>
            <a:ext cx="3533013" cy="81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Visual acuity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21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9048" y="2515350"/>
            <a:ext cx="5607761" cy="1444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463" lvl="1" indent="-296732" algn="l">
              <a:lnSpc>
                <a:spcPts val="3848"/>
              </a:lnSpc>
              <a:buFont typeface="Arial"/>
              <a:buChar char="•"/>
            </a:pPr>
            <a:r>
              <a:rPr lang="en-US" sz="2748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Exposure keratopathy.</a:t>
            </a:r>
          </a:p>
          <a:p>
            <a:pPr marL="593463" lvl="1" indent="-296732" algn="l">
              <a:lnSpc>
                <a:spcPts val="3848"/>
              </a:lnSpc>
              <a:buFont typeface="Arial"/>
              <a:buChar char="•"/>
            </a:pPr>
            <a:r>
              <a:rPr lang="en-US" sz="2748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Optic nerve compression.</a:t>
            </a:r>
          </a:p>
          <a:p>
            <a:pPr marL="593463" lvl="1" indent="-296732" algn="l">
              <a:lnSpc>
                <a:spcPts val="3848"/>
              </a:lnSpc>
              <a:buFont typeface="Arial"/>
              <a:buChar char="•"/>
            </a:pPr>
            <a:r>
              <a:rPr lang="en-US" sz="2748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Macular distortion.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2440" y="1899923"/>
            <a:ext cx="8774811" cy="33871"/>
          </a:xfrm>
          <a:custGeom>
            <a:avLst/>
            <a:gdLst/>
            <a:ahLst/>
            <a:cxnLst/>
            <a:rect l="l" t="t" r="r" b="b"/>
            <a:pathLst>
              <a:path w="8774811" h="33871">
                <a:moveTo>
                  <a:pt x="0" y="0"/>
                </a:moveTo>
                <a:lnTo>
                  <a:pt x="8774811" y="0"/>
                </a:lnTo>
                <a:lnTo>
                  <a:pt x="8774811" y="33871"/>
                </a:lnTo>
                <a:lnTo>
                  <a:pt x="0" y="33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61089" y="4429545"/>
            <a:ext cx="2907916" cy="2794390"/>
          </a:xfrm>
          <a:custGeom>
            <a:avLst/>
            <a:gdLst/>
            <a:ahLst/>
            <a:cxnLst/>
            <a:rect l="l" t="t" r="r" b="b"/>
            <a:pathLst>
              <a:path w="3200400" h="3095625">
                <a:moveTo>
                  <a:pt x="0" y="0"/>
                </a:moveTo>
                <a:lnTo>
                  <a:pt x="3200400" y="0"/>
                </a:lnTo>
                <a:lnTo>
                  <a:pt x="3200400" y="3095625"/>
                </a:lnTo>
                <a:lnTo>
                  <a:pt x="0" y="3095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6280233" y="704431"/>
            <a:ext cx="2638425" cy="2181225"/>
          </a:xfrm>
          <a:custGeom>
            <a:avLst/>
            <a:gdLst/>
            <a:ahLst/>
            <a:cxnLst/>
            <a:rect l="l" t="t" r="r" b="b"/>
            <a:pathLst>
              <a:path w="2638425" h="2181225">
                <a:moveTo>
                  <a:pt x="0" y="0"/>
                </a:moveTo>
                <a:lnTo>
                  <a:pt x="2638425" y="0"/>
                </a:lnTo>
                <a:lnTo>
                  <a:pt x="2638425" y="2181225"/>
                </a:lnTo>
                <a:lnTo>
                  <a:pt x="0" y="2181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57515" y="4742803"/>
            <a:ext cx="3196085" cy="3100207"/>
            <a:chOff x="0" y="0"/>
            <a:chExt cx="3196082" cy="31002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96082" cy="3100197"/>
            </a:xfrm>
            <a:custGeom>
              <a:avLst/>
              <a:gdLst/>
              <a:ahLst/>
              <a:cxnLst/>
              <a:rect l="l" t="t" r="r" b="b"/>
              <a:pathLst>
                <a:path w="3196082" h="3100197">
                  <a:moveTo>
                    <a:pt x="0" y="3100197"/>
                  </a:moveTo>
                  <a:lnTo>
                    <a:pt x="3196082" y="3100197"/>
                  </a:lnTo>
                  <a:lnTo>
                    <a:pt x="31960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B324">
                <a:alpha val="0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08917" y="-453944"/>
            <a:ext cx="8901855" cy="2307612"/>
            <a:chOff x="0" y="0"/>
            <a:chExt cx="8901849" cy="2307615"/>
          </a:xfrm>
        </p:grpSpPr>
        <p:sp>
          <p:nvSpPr>
            <p:cNvPr id="10" name="Freeform 10"/>
            <p:cNvSpPr/>
            <p:nvPr/>
          </p:nvSpPr>
          <p:spPr>
            <a:xfrm>
              <a:off x="5871337" y="63500"/>
              <a:ext cx="2643124" cy="2180590"/>
            </a:xfrm>
            <a:custGeom>
              <a:avLst/>
              <a:gdLst/>
              <a:ahLst/>
              <a:cxnLst/>
              <a:rect l="l" t="t" r="r" b="b"/>
              <a:pathLst>
                <a:path w="2643124" h="2180590">
                  <a:moveTo>
                    <a:pt x="0" y="2180590"/>
                  </a:moveTo>
                  <a:lnTo>
                    <a:pt x="2643124" y="2180590"/>
                  </a:lnTo>
                  <a:lnTo>
                    <a:pt x="2643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B324">
                <a:alpha val="0"/>
              </a:srgb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63500" y="1258951"/>
              <a:ext cx="8774811" cy="33909"/>
            </a:xfrm>
            <a:custGeom>
              <a:avLst/>
              <a:gdLst/>
              <a:ahLst/>
              <a:cxnLst/>
              <a:rect l="l" t="t" r="r" b="b"/>
              <a:pathLst>
                <a:path w="8774811" h="33909">
                  <a:moveTo>
                    <a:pt x="0" y="33909"/>
                  </a:moveTo>
                  <a:lnTo>
                    <a:pt x="8774811" y="33909"/>
                  </a:lnTo>
                  <a:lnTo>
                    <a:pt x="8774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B324">
                <a:alpha val="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834942" y="2311065"/>
            <a:ext cx="7385609" cy="205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2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.Dysthyroid</a:t>
            </a:r>
            <a:r>
              <a:rPr lang="en-US" sz="3200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eye disease </a:t>
            </a:r>
          </a:p>
          <a:p>
            <a:pPr algn="l">
              <a:lnSpc>
                <a:spcPts val="4051"/>
              </a:lnSpc>
            </a:pPr>
            <a:r>
              <a:rPr lang="en-US" sz="3200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.Ocular </a:t>
            </a:r>
            <a:r>
              <a:rPr lang="en-US" sz="32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myositis</a:t>
            </a:r>
          </a:p>
          <a:p>
            <a:pPr algn="l">
              <a:lnSpc>
                <a:spcPts val="4051"/>
              </a:lnSpc>
            </a:pPr>
            <a:r>
              <a:rPr lang="en-US" sz="3200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.Rhabdomyosarcoma</a:t>
            </a:r>
            <a:r>
              <a:rPr lang="en-US" sz="3200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: rapidly growing tumor in children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9108" y="731615"/>
            <a:ext cx="4850521" cy="75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000" b="1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Disorders of EOM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622" y="-193571"/>
            <a:ext cx="7051682" cy="5974698"/>
          </a:xfrm>
          <a:custGeom>
            <a:avLst/>
            <a:gdLst/>
            <a:ahLst/>
            <a:cxnLst/>
            <a:rect l="l" t="t" r="r" b="b"/>
            <a:pathLst>
              <a:path w="7051682" h="5974698">
                <a:moveTo>
                  <a:pt x="0" y="0"/>
                </a:moveTo>
                <a:lnTo>
                  <a:pt x="7051681" y="0"/>
                </a:lnTo>
                <a:lnTo>
                  <a:pt x="7051681" y="5974698"/>
                </a:lnTo>
                <a:lnTo>
                  <a:pt x="0" y="5974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90367" y="1150472"/>
            <a:ext cx="6214191" cy="3565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8"/>
              </a:lnSpc>
              <a:spcBef>
                <a:spcPct val="0"/>
              </a:spcBef>
            </a:pPr>
            <a:r>
              <a:rPr lang="en-US" sz="3773" b="1">
                <a:solidFill>
                  <a:srgbClr val="B13200"/>
                </a:solidFill>
                <a:latin typeface="Tahoma Bold"/>
                <a:ea typeface="Tahoma Bold"/>
                <a:cs typeface="Tahoma Bold"/>
                <a:sym typeface="Tahoma Bold"/>
              </a:rPr>
              <a:t>orbits</a:t>
            </a:r>
          </a:p>
          <a:p>
            <a:pPr algn="ctr">
              <a:lnSpc>
                <a:spcPts val="4018"/>
              </a:lnSpc>
              <a:spcBef>
                <a:spcPct val="0"/>
              </a:spcBef>
            </a:pPr>
            <a:r>
              <a:rPr lang="en-US" sz="3773" b="1">
                <a:solidFill>
                  <a:srgbClr val="B13200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3773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are bony structures of the skull that house the globe, extraocular muscles, nerves, blood vessels, lacrimal apparatus, and adipose tissue. </a:t>
            </a:r>
          </a:p>
        </p:txBody>
      </p:sp>
      <p:sp>
        <p:nvSpPr>
          <p:cNvPr id="4" name="Freeform 4"/>
          <p:cNvSpPr/>
          <p:nvPr/>
        </p:nvSpPr>
        <p:spPr>
          <a:xfrm>
            <a:off x="1776153" y="5781127"/>
            <a:ext cx="6528405" cy="1210722"/>
          </a:xfrm>
          <a:custGeom>
            <a:avLst/>
            <a:gdLst/>
            <a:ahLst/>
            <a:cxnLst/>
            <a:rect l="l" t="t" r="r" b="b"/>
            <a:pathLst>
              <a:path w="6528405" h="1210722">
                <a:moveTo>
                  <a:pt x="0" y="0"/>
                </a:moveTo>
                <a:lnTo>
                  <a:pt x="6528405" y="0"/>
                </a:lnTo>
                <a:lnTo>
                  <a:pt x="6528405" y="1210722"/>
                </a:lnTo>
                <a:lnTo>
                  <a:pt x="0" y="1210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05228" y="6019641"/>
            <a:ext cx="5784470" cy="762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4"/>
              </a:lnSpc>
              <a:spcBef>
                <a:spcPct val="0"/>
              </a:spcBef>
            </a:pPr>
            <a:r>
              <a:rPr lang="en-US" sz="2793" b="1">
                <a:solidFill>
                  <a:srgbClr val="017B92"/>
                </a:solidFill>
                <a:latin typeface="Tahoma Bold"/>
                <a:ea typeface="Tahoma Bold"/>
                <a:cs typeface="Tahoma Bold"/>
                <a:sym typeface="Tahoma Bold"/>
              </a:rPr>
              <a:t>orbital cavity</a:t>
            </a:r>
            <a:r>
              <a:rPr lang="en-US" sz="2793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:pyramidal space with base ,apex and 4walls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107" y="893567"/>
            <a:ext cx="8901855" cy="1249680"/>
          </a:xfrm>
          <a:custGeom>
            <a:avLst/>
            <a:gdLst/>
            <a:ahLst/>
            <a:cxnLst/>
            <a:rect l="l" t="t" r="r" b="b"/>
            <a:pathLst>
              <a:path w="8901855" h="1249680">
                <a:moveTo>
                  <a:pt x="0" y="0"/>
                </a:moveTo>
                <a:lnTo>
                  <a:pt x="8901855" y="0"/>
                </a:lnTo>
                <a:lnTo>
                  <a:pt x="8901855" y="1249680"/>
                </a:lnTo>
                <a:lnTo>
                  <a:pt x="0" y="124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0" y="4468508"/>
            <a:ext cx="6259358" cy="2115172"/>
          </a:xfrm>
          <a:custGeom>
            <a:avLst/>
            <a:gdLst/>
            <a:ahLst/>
            <a:cxnLst/>
            <a:rect l="l" t="t" r="r" b="b"/>
            <a:pathLst>
              <a:path w="6682996" h="2115172">
                <a:moveTo>
                  <a:pt x="0" y="0"/>
                </a:moveTo>
                <a:lnTo>
                  <a:pt x="6682996" y="0"/>
                </a:lnTo>
                <a:lnTo>
                  <a:pt x="6682996" y="2115172"/>
                </a:lnTo>
                <a:lnTo>
                  <a:pt x="0" y="2115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3661" b="-6330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80963" y="4083821"/>
            <a:ext cx="3172637" cy="2639151"/>
          </a:xfrm>
          <a:custGeom>
            <a:avLst/>
            <a:gdLst/>
            <a:ahLst/>
            <a:cxnLst/>
            <a:rect l="l" t="t" r="r" b="b"/>
            <a:pathLst>
              <a:path w="3618870" h="2639151">
                <a:moveTo>
                  <a:pt x="0" y="0"/>
                </a:moveTo>
                <a:lnTo>
                  <a:pt x="3618871" y="0"/>
                </a:lnTo>
                <a:lnTo>
                  <a:pt x="3618871" y="2639151"/>
                </a:lnTo>
                <a:lnTo>
                  <a:pt x="0" y="26391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5655" r="-84670" b="-4426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76809" y="753291"/>
            <a:ext cx="7785118" cy="62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6"/>
              </a:lnSpc>
            </a:pPr>
            <a:r>
              <a:rPr lang="en-US" sz="3200" b="1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Dysthyroid eye disease pathogenesis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24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5239" y="2406331"/>
            <a:ext cx="7513589" cy="197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605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Dysthyroid Eye Disease, also known as Thyroid Eye Disease (TED) or Graves' Ophthalmopathy, is an autoimmune inflammatory disorder affecting the orbit.</a:t>
            </a:r>
          </a:p>
          <a:p>
            <a:pPr algn="l">
              <a:lnSpc>
                <a:spcPts val="3124"/>
              </a:lnSpc>
            </a:pPr>
            <a:endParaRPr lang="en-US" sz="2605" dirty="0">
              <a:solidFill>
                <a:srgbClr val="1C191A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5861872" y="5005911"/>
            <a:ext cx="794971" cy="79497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0584" y="3056808"/>
            <a:ext cx="3383433" cy="816769"/>
          </a:xfrm>
          <a:custGeom>
            <a:avLst/>
            <a:gdLst/>
            <a:ahLst/>
            <a:cxnLst/>
            <a:rect l="l" t="t" r="r" b="b"/>
            <a:pathLst>
              <a:path w="3383433" h="816769">
                <a:moveTo>
                  <a:pt x="0" y="0"/>
                </a:moveTo>
                <a:lnTo>
                  <a:pt x="3383433" y="0"/>
                </a:lnTo>
                <a:lnTo>
                  <a:pt x="3383433" y="816769"/>
                </a:lnTo>
                <a:lnTo>
                  <a:pt x="0" y="816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9546" r="-97521" b="-27412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67054" y="3045996"/>
            <a:ext cx="2059103" cy="1194875"/>
          </a:xfrm>
          <a:custGeom>
            <a:avLst/>
            <a:gdLst/>
            <a:ahLst/>
            <a:cxnLst/>
            <a:rect l="l" t="t" r="r" b="b"/>
            <a:pathLst>
              <a:path w="2059103" h="1194875">
                <a:moveTo>
                  <a:pt x="0" y="0"/>
                </a:moveTo>
                <a:lnTo>
                  <a:pt x="2059103" y="0"/>
                </a:lnTo>
                <a:lnTo>
                  <a:pt x="2059103" y="1194875"/>
                </a:lnTo>
                <a:lnTo>
                  <a:pt x="0" y="1194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886" t="-96434" r="-12239" b="-13330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6919" y="5715918"/>
            <a:ext cx="2181913" cy="1599282"/>
          </a:xfrm>
          <a:custGeom>
            <a:avLst/>
            <a:gdLst/>
            <a:ahLst/>
            <a:cxnLst/>
            <a:rect l="l" t="t" r="r" b="b"/>
            <a:pathLst>
              <a:path w="2181913" h="1599282">
                <a:moveTo>
                  <a:pt x="0" y="0"/>
                </a:moveTo>
                <a:lnTo>
                  <a:pt x="2181913" y="0"/>
                </a:lnTo>
                <a:lnTo>
                  <a:pt x="2181913" y="1599282"/>
                </a:lnTo>
                <a:lnTo>
                  <a:pt x="0" y="1599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251" t="-121724" r="-109039" b="-9168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63969" y="5782822"/>
            <a:ext cx="1830093" cy="1175170"/>
          </a:xfrm>
          <a:custGeom>
            <a:avLst/>
            <a:gdLst/>
            <a:ahLst/>
            <a:cxnLst/>
            <a:rect l="l" t="t" r="r" b="b"/>
            <a:pathLst>
              <a:path w="1830093" h="1175170">
                <a:moveTo>
                  <a:pt x="0" y="0"/>
                </a:moveTo>
                <a:lnTo>
                  <a:pt x="1830094" y="0"/>
                </a:lnTo>
                <a:lnTo>
                  <a:pt x="1830094" y="1175171"/>
                </a:lnTo>
                <a:lnTo>
                  <a:pt x="0" y="1175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6873" t="-91923" r="-16103" b="-12690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6919" y="1683856"/>
            <a:ext cx="5148415" cy="699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299" dirty="0">
                <a:solidFill>
                  <a:srgbClr val="303030"/>
                </a:solidFill>
                <a:latin typeface="Tahoma"/>
                <a:ea typeface="Tahoma"/>
                <a:cs typeface="Tahoma"/>
                <a:sym typeface="Tahoma"/>
              </a:rPr>
              <a:t>A. Symptoms from Inflammation and Swelling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1204" y="351259"/>
            <a:ext cx="8795477" cy="622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26"/>
              </a:lnSpc>
            </a:pPr>
            <a:r>
              <a:rPr lang="en-US" sz="3200" b="1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Dysthyroid eye disease Symptoms &amp;signs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303030"/>
                </a:solidFill>
                <a:latin typeface="Tahoma"/>
                <a:ea typeface="Tahoma"/>
                <a:cs typeface="Tahoma"/>
                <a:sym typeface="Tahoma"/>
              </a:rPr>
              <a:t>25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520" y="2598150"/>
            <a:ext cx="1429260" cy="247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0"/>
              </a:lnSpc>
              <a:spcBef>
                <a:spcPct val="0"/>
              </a:spcBef>
            </a:pPr>
            <a:r>
              <a:rPr lang="en-US" sz="1493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Pain and redness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18740" y="2598150"/>
            <a:ext cx="1396593" cy="247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90"/>
              </a:lnSpc>
              <a:spcBef>
                <a:spcPct val="0"/>
              </a:spcBef>
            </a:pPr>
            <a:r>
              <a:rPr lang="en-US" sz="1493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Exophthalmos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158" y="4383517"/>
            <a:ext cx="4967288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B. Symptoms from Muscle Dysfunction and Compression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5488" y="5325451"/>
            <a:ext cx="670662" cy="247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0"/>
              </a:lnSpc>
              <a:spcBef>
                <a:spcPct val="0"/>
              </a:spcBef>
            </a:pPr>
            <a:r>
              <a:rPr lang="en-US" sz="1493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Diplopia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63133" y="5325451"/>
            <a:ext cx="2431767" cy="247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0"/>
              </a:lnSpc>
              <a:spcBef>
                <a:spcPct val="0"/>
              </a:spcBef>
            </a:pPr>
            <a:r>
              <a:rPr lang="en-US" sz="1493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Eyelid Retraction and Lid Lag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18098" y="1807025"/>
            <a:ext cx="3897522" cy="103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C. Symptoms from Complications:</a:t>
            </a:r>
          </a:p>
          <a:p>
            <a:pPr algn="ctr" rtl="1">
              <a:lnSpc>
                <a:spcPts val="2090"/>
              </a:lnSpc>
              <a:spcBef>
                <a:spcPct val="0"/>
              </a:spcBef>
            </a:pPr>
            <a:endParaRPr lang="en-US" sz="2199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120726" y="3348696"/>
            <a:ext cx="3632874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1.Keratopathy</a:t>
            </a:r>
          </a:p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2.Optic Nerve Compression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3.Macular Edema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76163" y="2579100"/>
            <a:ext cx="312199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⬇️ </a:t>
            </a:r>
            <a:r>
              <a:rPr lang="en-US" sz="2499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Visual Acuity 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8937" y="1836420"/>
            <a:ext cx="8901855" cy="160868"/>
          </a:xfrm>
          <a:custGeom>
            <a:avLst/>
            <a:gdLst/>
            <a:ahLst/>
            <a:cxnLst/>
            <a:rect l="l" t="t" r="r" b="b"/>
            <a:pathLst>
              <a:path w="8901855" h="160868">
                <a:moveTo>
                  <a:pt x="0" y="0"/>
                </a:moveTo>
                <a:lnTo>
                  <a:pt x="8901855" y="0"/>
                </a:lnTo>
                <a:lnTo>
                  <a:pt x="8901855" y="160868"/>
                </a:lnTo>
                <a:lnTo>
                  <a:pt x="0" y="160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08241" y="2236190"/>
            <a:ext cx="7626134" cy="4143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3"/>
              </a:lnSpc>
            </a:pPr>
            <a:r>
              <a:rPr lang="en-US" sz="3440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- Artificial tears and lubricating ointments</a:t>
            </a:r>
          </a:p>
          <a:p>
            <a:pPr algn="l">
              <a:lnSpc>
                <a:spcPts val="4083"/>
              </a:lnSpc>
            </a:pPr>
            <a:endParaRPr lang="en-US" sz="3440" dirty="0">
              <a:solidFill>
                <a:srgbClr val="1C191A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l">
              <a:lnSpc>
                <a:spcPts val="4083"/>
              </a:lnSpc>
            </a:pPr>
            <a:r>
              <a:rPr lang="en-US" sz="3440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- Corticosteroids</a:t>
            </a:r>
          </a:p>
          <a:p>
            <a:pPr algn="l">
              <a:lnSpc>
                <a:spcPts val="4083"/>
              </a:lnSpc>
            </a:pPr>
            <a:r>
              <a:rPr lang="en-US" sz="3440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- Orbital Radiotherapy</a:t>
            </a:r>
          </a:p>
          <a:p>
            <a:pPr algn="l">
              <a:lnSpc>
                <a:spcPts val="4083"/>
              </a:lnSpc>
            </a:pPr>
            <a:r>
              <a:rPr lang="en-US" sz="3440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- Orbital Decompression Surgery</a:t>
            </a:r>
          </a:p>
          <a:p>
            <a:pPr algn="l">
              <a:lnSpc>
                <a:spcPts val="4083"/>
              </a:lnSpc>
            </a:pPr>
            <a:r>
              <a:rPr lang="en-US" sz="3440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- Strabismus (Eye Muscle) Surgery</a:t>
            </a:r>
          </a:p>
          <a:p>
            <a:pPr algn="l">
              <a:lnSpc>
                <a:spcPts val="4083"/>
              </a:lnSpc>
            </a:pPr>
            <a:r>
              <a:rPr lang="en-US" sz="3440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- Eyelid Surgery</a:t>
            </a:r>
          </a:p>
        </p:txBody>
      </p:sp>
      <p:sp>
        <p:nvSpPr>
          <p:cNvPr id="4" name="Freeform 4"/>
          <p:cNvSpPr/>
          <p:nvPr/>
        </p:nvSpPr>
        <p:spPr>
          <a:xfrm>
            <a:off x="6461497" y="3305232"/>
            <a:ext cx="906231" cy="981651"/>
          </a:xfrm>
          <a:custGeom>
            <a:avLst/>
            <a:gdLst/>
            <a:ahLst/>
            <a:cxnLst/>
            <a:rect l="l" t="t" r="r" b="b"/>
            <a:pathLst>
              <a:path w="906231" h="981651">
                <a:moveTo>
                  <a:pt x="0" y="0"/>
                </a:moveTo>
                <a:lnTo>
                  <a:pt x="906230" y="0"/>
                </a:lnTo>
                <a:lnTo>
                  <a:pt x="906230" y="981650"/>
                </a:lnTo>
                <a:lnTo>
                  <a:pt x="0" y="981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8047" t="-108924" r="-34351" b="-31894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92167" y="3314795"/>
            <a:ext cx="138170" cy="511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27</a:t>
            </a:r>
          </a:p>
        </p:txBody>
      </p:sp>
      <p:sp>
        <p:nvSpPr>
          <p:cNvPr id="8" name="Freeform 8"/>
          <p:cNvSpPr/>
          <p:nvPr/>
        </p:nvSpPr>
        <p:spPr>
          <a:xfrm>
            <a:off x="7072364" y="2226665"/>
            <a:ext cx="590728" cy="670295"/>
          </a:xfrm>
          <a:custGeom>
            <a:avLst/>
            <a:gdLst/>
            <a:ahLst/>
            <a:cxnLst/>
            <a:rect l="l" t="t" r="r" b="b"/>
            <a:pathLst>
              <a:path w="590728" h="670295">
                <a:moveTo>
                  <a:pt x="0" y="0"/>
                </a:moveTo>
                <a:lnTo>
                  <a:pt x="590727" y="0"/>
                </a:lnTo>
                <a:lnTo>
                  <a:pt x="590727" y="670295"/>
                </a:lnTo>
                <a:lnTo>
                  <a:pt x="0" y="6702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14429" t="-225447" r="-44739" b="-24243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761896" y="4888459"/>
            <a:ext cx="1024124" cy="854170"/>
          </a:xfrm>
          <a:custGeom>
            <a:avLst/>
            <a:gdLst/>
            <a:ahLst/>
            <a:cxnLst/>
            <a:rect l="l" t="t" r="r" b="b"/>
            <a:pathLst>
              <a:path w="1024124" h="854170">
                <a:moveTo>
                  <a:pt x="0" y="0"/>
                </a:moveTo>
                <a:lnTo>
                  <a:pt x="1024124" y="0"/>
                </a:lnTo>
                <a:lnTo>
                  <a:pt x="1024124" y="854170"/>
                </a:lnTo>
                <a:lnTo>
                  <a:pt x="0" y="8541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0351" t="-330968" r="-291464" b="-10120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10118" y="4286882"/>
            <a:ext cx="803007" cy="601576"/>
          </a:xfrm>
          <a:custGeom>
            <a:avLst/>
            <a:gdLst/>
            <a:ahLst/>
            <a:cxnLst/>
            <a:rect l="l" t="t" r="r" b="b"/>
            <a:pathLst>
              <a:path w="803007" h="601576">
                <a:moveTo>
                  <a:pt x="0" y="0"/>
                </a:moveTo>
                <a:lnTo>
                  <a:pt x="803006" y="0"/>
                </a:lnTo>
                <a:lnTo>
                  <a:pt x="803006" y="601577"/>
                </a:lnTo>
                <a:lnTo>
                  <a:pt x="0" y="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3315" t="-373843" r="-387280" b="-277599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7715250" y="4773930"/>
            <a:ext cx="603885" cy="582930"/>
            <a:chOff x="0" y="0"/>
            <a:chExt cx="805180" cy="777240"/>
          </a:xfrm>
        </p:grpSpPr>
        <p:sp>
          <p:nvSpPr>
            <p:cNvPr id="12" name="Freeform 12"/>
            <p:cNvSpPr/>
            <p:nvPr/>
          </p:nvSpPr>
          <p:spPr>
            <a:xfrm>
              <a:off x="48260" y="46990"/>
              <a:ext cx="708660" cy="681990"/>
            </a:xfrm>
            <a:custGeom>
              <a:avLst/>
              <a:gdLst/>
              <a:ahLst/>
              <a:cxnLst/>
              <a:rect l="l" t="t" r="r" b="b"/>
              <a:pathLst>
                <a:path w="708660" h="681990">
                  <a:moveTo>
                    <a:pt x="170180" y="292100"/>
                  </a:moveTo>
                  <a:cubicBezTo>
                    <a:pt x="26670" y="511810"/>
                    <a:pt x="20320" y="509270"/>
                    <a:pt x="17780" y="505460"/>
                  </a:cubicBezTo>
                  <a:cubicBezTo>
                    <a:pt x="15240" y="502920"/>
                    <a:pt x="13970" y="497840"/>
                    <a:pt x="16510" y="491490"/>
                  </a:cubicBezTo>
                  <a:cubicBezTo>
                    <a:pt x="33020" y="453390"/>
                    <a:pt x="260350" y="266700"/>
                    <a:pt x="364490" y="189230"/>
                  </a:cubicBezTo>
                  <a:cubicBezTo>
                    <a:pt x="439420" y="133350"/>
                    <a:pt x="541020" y="54610"/>
                    <a:pt x="571500" y="57150"/>
                  </a:cubicBezTo>
                  <a:cubicBezTo>
                    <a:pt x="580390" y="58420"/>
                    <a:pt x="589280" y="66040"/>
                    <a:pt x="588010" y="73660"/>
                  </a:cubicBezTo>
                  <a:cubicBezTo>
                    <a:pt x="586740" y="102870"/>
                    <a:pt x="439420" y="194310"/>
                    <a:pt x="367030" y="261620"/>
                  </a:cubicBezTo>
                  <a:cubicBezTo>
                    <a:pt x="289560" y="330200"/>
                    <a:pt x="175260" y="478790"/>
                    <a:pt x="138430" y="482600"/>
                  </a:cubicBezTo>
                  <a:cubicBezTo>
                    <a:pt x="128270" y="483870"/>
                    <a:pt x="120650" y="477520"/>
                    <a:pt x="118110" y="471170"/>
                  </a:cubicBezTo>
                  <a:cubicBezTo>
                    <a:pt x="115570" y="461010"/>
                    <a:pt x="129540" y="443230"/>
                    <a:pt x="142240" y="425450"/>
                  </a:cubicBezTo>
                  <a:cubicBezTo>
                    <a:pt x="162560" y="396240"/>
                    <a:pt x="200660" y="359410"/>
                    <a:pt x="241300" y="318770"/>
                  </a:cubicBezTo>
                  <a:cubicBezTo>
                    <a:pt x="300990" y="260350"/>
                    <a:pt x="431800" y="137160"/>
                    <a:pt x="468630" y="111760"/>
                  </a:cubicBezTo>
                  <a:cubicBezTo>
                    <a:pt x="480060" y="104140"/>
                    <a:pt x="486410" y="99060"/>
                    <a:pt x="491490" y="100330"/>
                  </a:cubicBezTo>
                  <a:cubicBezTo>
                    <a:pt x="496570" y="102870"/>
                    <a:pt x="501650" y="110490"/>
                    <a:pt x="499110" y="119380"/>
                  </a:cubicBezTo>
                  <a:cubicBezTo>
                    <a:pt x="491490" y="157480"/>
                    <a:pt x="327660" y="283210"/>
                    <a:pt x="248920" y="374650"/>
                  </a:cubicBezTo>
                  <a:cubicBezTo>
                    <a:pt x="167640" y="468630"/>
                    <a:pt x="53340" y="664210"/>
                    <a:pt x="20320" y="678180"/>
                  </a:cubicBezTo>
                  <a:cubicBezTo>
                    <a:pt x="13970" y="681990"/>
                    <a:pt x="8890" y="680720"/>
                    <a:pt x="5080" y="676910"/>
                  </a:cubicBezTo>
                  <a:cubicBezTo>
                    <a:pt x="2540" y="674370"/>
                    <a:pt x="1270" y="668020"/>
                    <a:pt x="2540" y="660400"/>
                  </a:cubicBezTo>
                  <a:cubicBezTo>
                    <a:pt x="8890" y="636270"/>
                    <a:pt x="60960" y="568960"/>
                    <a:pt x="101600" y="519430"/>
                  </a:cubicBezTo>
                  <a:cubicBezTo>
                    <a:pt x="153670" y="454660"/>
                    <a:pt x="227330" y="378460"/>
                    <a:pt x="295910" y="311150"/>
                  </a:cubicBezTo>
                  <a:cubicBezTo>
                    <a:pt x="364490" y="242570"/>
                    <a:pt x="455930" y="160020"/>
                    <a:pt x="514350" y="111760"/>
                  </a:cubicBezTo>
                  <a:cubicBezTo>
                    <a:pt x="552450" y="81280"/>
                    <a:pt x="579120" y="62230"/>
                    <a:pt x="610870" y="44450"/>
                  </a:cubicBezTo>
                  <a:cubicBezTo>
                    <a:pt x="638810" y="27940"/>
                    <a:pt x="679450" y="0"/>
                    <a:pt x="694690" y="3810"/>
                  </a:cubicBezTo>
                  <a:cubicBezTo>
                    <a:pt x="701040" y="6350"/>
                    <a:pt x="707390" y="20320"/>
                    <a:pt x="706120" y="24130"/>
                  </a:cubicBezTo>
                  <a:cubicBezTo>
                    <a:pt x="704850" y="27940"/>
                    <a:pt x="690880" y="29210"/>
                    <a:pt x="688340" y="26670"/>
                  </a:cubicBezTo>
                  <a:cubicBezTo>
                    <a:pt x="684530" y="24130"/>
                    <a:pt x="685800" y="8890"/>
                    <a:pt x="689610" y="6350"/>
                  </a:cubicBezTo>
                  <a:cubicBezTo>
                    <a:pt x="692150" y="3810"/>
                    <a:pt x="702310" y="5080"/>
                    <a:pt x="704850" y="7620"/>
                  </a:cubicBezTo>
                  <a:cubicBezTo>
                    <a:pt x="707390" y="11430"/>
                    <a:pt x="708660" y="19050"/>
                    <a:pt x="704850" y="26670"/>
                  </a:cubicBezTo>
                  <a:cubicBezTo>
                    <a:pt x="690880" y="49530"/>
                    <a:pt x="590550" y="87630"/>
                    <a:pt x="530860" y="130810"/>
                  </a:cubicBezTo>
                  <a:cubicBezTo>
                    <a:pt x="459740" y="184150"/>
                    <a:pt x="382270" y="261620"/>
                    <a:pt x="313690" y="330200"/>
                  </a:cubicBezTo>
                  <a:cubicBezTo>
                    <a:pt x="246380" y="396240"/>
                    <a:pt x="173990" y="469900"/>
                    <a:pt x="121920" y="534670"/>
                  </a:cubicBezTo>
                  <a:cubicBezTo>
                    <a:pt x="80010" y="585470"/>
                    <a:pt x="41910" y="670560"/>
                    <a:pt x="20320" y="678180"/>
                  </a:cubicBezTo>
                  <a:cubicBezTo>
                    <a:pt x="12700" y="681990"/>
                    <a:pt x="6350" y="678180"/>
                    <a:pt x="3810" y="675640"/>
                  </a:cubicBezTo>
                  <a:cubicBezTo>
                    <a:pt x="1270" y="671830"/>
                    <a:pt x="0" y="668020"/>
                    <a:pt x="2540" y="660400"/>
                  </a:cubicBezTo>
                  <a:cubicBezTo>
                    <a:pt x="13970" y="623570"/>
                    <a:pt x="148590" y="452120"/>
                    <a:pt x="229870" y="356870"/>
                  </a:cubicBezTo>
                  <a:cubicBezTo>
                    <a:pt x="308610" y="266700"/>
                    <a:pt x="444500" y="119380"/>
                    <a:pt x="480060" y="104140"/>
                  </a:cubicBezTo>
                  <a:cubicBezTo>
                    <a:pt x="487680" y="100330"/>
                    <a:pt x="494030" y="100330"/>
                    <a:pt x="497840" y="102870"/>
                  </a:cubicBezTo>
                  <a:cubicBezTo>
                    <a:pt x="500380" y="105410"/>
                    <a:pt x="502920" y="110490"/>
                    <a:pt x="501650" y="116840"/>
                  </a:cubicBezTo>
                  <a:cubicBezTo>
                    <a:pt x="494030" y="140970"/>
                    <a:pt x="393700" y="204470"/>
                    <a:pt x="339090" y="255270"/>
                  </a:cubicBezTo>
                  <a:cubicBezTo>
                    <a:pt x="280670" y="311150"/>
                    <a:pt x="194310" y="397510"/>
                    <a:pt x="162560" y="439420"/>
                  </a:cubicBezTo>
                  <a:cubicBezTo>
                    <a:pt x="149860" y="457200"/>
                    <a:pt x="147320" y="477520"/>
                    <a:pt x="138430" y="482600"/>
                  </a:cubicBezTo>
                  <a:cubicBezTo>
                    <a:pt x="133350" y="486410"/>
                    <a:pt x="124460" y="485140"/>
                    <a:pt x="121920" y="482600"/>
                  </a:cubicBezTo>
                  <a:cubicBezTo>
                    <a:pt x="119380" y="480060"/>
                    <a:pt x="116840" y="473710"/>
                    <a:pt x="120650" y="466090"/>
                  </a:cubicBezTo>
                  <a:cubicBezTo>
                    <a:pt x="138430" y="420370"/>
                    <a:pt x="430530" y="166370"/>
                    <a:pt x="506730" y="104140"/>
                  </a:cubicBezTo>
                  <a:cubicBezTo>
                    <a:pt x="535940" y="80010"/>
                    <a:pt x="557530" y="55880"/>
                    <a:pt x="571500" y="57150"/>
                  </a:cubicBezTo>
                  <a:cubicBezTo>
                    <a:pt x="579120" y="58420"/>
                    <a:pt x="589280" y="66040"/>
                    <a:pt x="588010" y="73660"/>
                  </a:cubicBezTo>
                  <a:cubicBezTo>
                    <a:pt x="585470" y="97790"/>
                    <a:pt x="455930" y="152400"/>
                    <a:pt x="379730" y="209550"/>
                  </a:cubicBezTo>
                  <a:cubicBezTo>
                    <a:pt x="276860" y="287020"/>
                    <a:pt x="77470" y="508000"/>
                    <a:pt x="34290" y="509270"/>
                  </a:cubicBezTo>
                  <a:cubicBezTo>
                    <a:pt x="24130" y="509270"/>
                    <a:pt x="16510" y="502920"/>
                    <a:pt x="15240" y="494030"/>
                  </a:cubicBezTo>
                  <a:cubicBezTo>
                    <a:pt x="11430" y="471170"/>
                    <a:pt x="78740" y="387350"/>
                    <a:pt x="104140" y="347980"/>
                  </a:cubicBezTo>
                  <a:cubicBezTo>
                    <a:pt x="121920" y="318770"/>
                    <a:pt x="137160" y="283210"/>
                    <a:pt x="151130" y="275590"/>
                  </a:cubicBezTo>
                  <a:cubicBezTo>
                    <a:pt x="156210" y="271780"/>
                    <a:pt x="163830" y="273050"/>
                    <a:pt x="167640" y="275590"/>
                  </a:cubicBezTo>
                  <a:cubicBezTo>
                    <a:pt x="171450" y="278130"/>
                    <a:pt x="170180" y="292100"/>
                    <a:pt x="170180" y="292100"/>
                  </a:cubicBezTo>
                </a:path>
              </a:pathLst>
            </a:custGeom>
            <a:solidFill>
              <a:srgbClr val="FCFCFC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9055418" y="5884545"/>
            <a:ext cx="94298" cy="92392"/>
            <a:chOff x="0" y="0"/>
            <a:chExt cx="125730" cy="123190"/>
          </a:xfrm>
        </p:grpSpPr>
        <p:sp>
          <p:nvSpPr>
            <p:cNvPr id="16" name="Freeform 16"/>
            <p:cNvSpPr/>
            <p:nvPr/>
          </p:nvSpPr>
          <p:spPr>
            <a:xfrm>
              <a:off x="48260" y="4826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25400" y="8890"/>
                  </a:moveTo>
                  <a:cubicBezTo>
                    <a:pt x="15240" y="25400"/>
                    <a:pt x="5080" y="22860"/>
                    <a:pt x="2540" y="19050"/>
                  </a:cubicBezTo>
                  <a:cubicBezTo>
                    <a:pt x="0" y="15240"/>
                    <a:pt x="2540" y="5080"/>
                    <a:pt x="5080" y="2540"/>
                  </a:cubicBezTo>
                  <a:cubicBezTo>
                    <a:pt x="8890" y="0"/>
                    <a:pt x="22860" y="3810"/>
                    <a:pt x="22860" y="3810"/>
                  </a:cubicBezTo>
                </a:path>
              </a:pathLst>
            </a:custGeom>
            <a:solidFill>
              <a:srgbClr val="FCFCFC"/>
            </a:solidFill>
            <a:ln cap="sq">
              <a:noFill/>
              <a:prstDash val="solid"/>
              <a:miter/>
            </a:ln>
          </p:spPr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7730294-F1D6-BEC3-E52F-86126AEF2B78}"/>
              </a:ext>
            </a:extLst>
          </p:cNvPr>
          <p:cNvSpPr txBox="1"/>
          <p:nvPr/>
        </p:nvSpPr>
        <p:spPr>
          <a:xfrm>
            <a:off x="629334" y="780781"/>
            <a:ext cx="81566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C191A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Dysthyroid eye disease treatment 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294CA11-4D49-4635-25B2-6E5E19DC812C}"/>
                  </a:ext>
                </a:extLst>
              </p14:cNvPr>
              <p14:cNvContentPartPr/>
              <p14:nvPr/>
            </p14:nvContentPartPr>
            <p14:xfrm>
              <a:off x="7662699" y="4790843"/>
              <a:ext cx="634680" cy="838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294CA11-4D49-4635-25B2-6E5E19DC81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44699" y="4773203"/>
                <a:ext cx="670320" cy="87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01583C7-63BB-B1E4-364D-43A1F451FE28}"/>
                  </a:ext>
                </a:extLst>
              </p14:cNvPr>
              <p14:cNvContentPartPr/>
              <p14:nvPr/>
            </p14:nvContentPartPr>
            <p14:xfrm>
              <a:off x="8144379" y="4649363"/>
              <a:ext cx="565920" cy="552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01583C7-63BB-B1E4-364D-43A1F451FE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26379" y="4631363"/>
                <a:ext cx="601560" cy="5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C45D412-A73B-DA32-B2F2-BABC69A0CDF9}"/>
                  </a:ext>
                </a:extLst>
              </p14:cNvPr>
              <p14:cNvContentPartPr/>
              <p14:nvPr/>
            </p14:nvContentPartPr>
            <p14:xfrm>
              <a:off x="7830099" y="4712003"/>
              <a:ext cx="699840" cy="560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C45D412-A73B-DA32-B2F2-BABC69A0CDF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12099" y="4694363"/>
                <a:ext cx="735480" cy="59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2C7ED9E-F714-AAF8-6447-035DFC9AF909}"/>
                  </a:ext>
                </a:extLst>
              </p14:cNvPr>
              <p14:cNvContentPartPr/>
              <p14:nvPr/>
            </p14:nvContentPartPr>
            <p14:xfrm>
              <a:off x="7561920" y="4104682"/>
              <a:ext cx="2027880" cy="11707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2C7ED9E-F714-AAF8-6447-035DFC9AF90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43920" y="4087042"/>
                <a:ext cx="2063520" cy="120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AF9EA46C-DEC2-5105-100D-5BA644C06C91}"/>
              </a:ext>
            </a:extLst>
          </p:cNvPr>
          <p:cNvGrpSpPr/>
          <p:nvPr/>
        </p:nvGrpSpPr>
        <p:grpSpPr>
          <a:xfrm>
            <a:off x="7440240" y="4218802"/>
            <a:ext cx="832320" cy="1029960"/>
            <a:chOff x="7440240" y="4218802"/>
            <a:chExt cx="832320" cy="102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BC2255E-60EA-CDF3-B541-FE098884C134}"/>
                    </a:ext>
                  </a:extLst>
                </p14:cNvPr>
                <p14:cNvContentPartPr/>
                <p14:nvPr/>
              </p14:nvContentPartPr>
              <p14:xfrm>
                <a:off x="7440240" y="4691122"/>
                <a:ext cx="377640" cy="4492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BC2255E-60EA-CDF3-B541-FE098884C13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22240" y="4673482"/>
                  <a:ext cx="41328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5F9FC26-BBA2-768E-7AAA-65134670E9AA}"/>
                    </a:ext>
                  </a:extLst>
                </p14:cNvPr>
                <p14:cNvContentPartPr/>
                <p14:nvPr/>
              </p14:nvContentPartPr>
              <p14:xfrm>
                <a:off x="7835880" y="4938442"/>
                <a:ext cx="395640" cy="210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5F9FC26-BBA2-768E-7AAA-65134670E9A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818240" y="4920442"/>
                  <a:ext cx="43128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7F3D964-FEC5-4292-CCDA-AABDF01D3A31}"/>
                    </a:ext>
                  </a:extLst>
                </p14:cNvPr>
                <p14:cNvContentPartPr/>
                <p14:nvPr/>
              </p14:nvContentPartPr>
              <p14:xfrm>
                <a:off x="7837320" y="4931242"/>
                <a:ext cx="334440" cy="262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7F3D964-FEC5-4292-CCDA-AABDF01D3A3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819320" y="4913242"/>
                  <a:ext cx="37008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3A4E858-67FE-95EC-3286-F34EA9174C23}"/>
                    </a:ext>
                  </a:extLst>
                </p14:cNvPr>
                <p14:cNvContentPartPr/>
                <p14:nvPr/>
              </p14:nvContentPartPr>
              <p14:xfrm>
                <a:off x="7773600" y="4784002"/>
                <a:ext cx="498960" cy="464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3A4E858-67FE-95EC-3286-F34EA9174C2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755600" y="4766362"/>
                  <a:ext cx="53460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E734B0C-BDEE-5CC4-D26E-39FD419F05CF}"/>
                    </a:ext>
                  </a:extLst>
                </p14:cNvPr>
                <p14:cNvContentPartPr/>
                <p14:nvPr/>
              </p14:nvContentPartPr>
              <p14:xfrm>
                <a:off x="7712040" y="5050762"/>
                <a:ext cx="462960" cy="45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E734B0C-BDEE-5CC4-D26E-39FD419F05C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694040" y="5032762"/>
                  <a:ext cx="4986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4EB912E-AFF1-F62C-16CF-9043569B64B6}"/>
                    </a:ext>
                  </a:extLst>
                </p14:cNvPr>
                <p14:cNvContentPartPr/>
                <p14:nvPr/>
              </p14:nvContentPartPr>
              <p14:xfrm>
                <a:off x="7536720" y="4218802"/>
                <a:ext cx="712080" cy="474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4EB912E-AFF1-F62C-16CF-9043569B64B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518720" y="4201162"/>
                  <a:ext cx="747720" cy="51012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7616" y="2445544"/>
            <a:ext cx="165364" cy="165364"/>
          </a:xfrm>
          <a:custGeom>
            <a:avLst/>
            <a:gdLst/>
            <a:ahLst/>
            <a:cxnLst/>
            <a:rect l="l" t="t" r="r" b="b"/>
            <a:pathLst>
              <a:path w="165364" h="165364">
                <a:moveTo>
                  <a:pt x="0" y="0"/>
                </a:moveTo>
                <a:lnTo>
                  <a:pt x="165363" y="0"/>
                </a:lnTo>
                <a:lnTo>
                  <a:pt x="165363" y="165363"/>
                </a:lnTo>
                <a:lnTo>
                  <a:pt x="0" y="165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7616" y="3040856"/>
            <a:ext cx="165364" cy="165364"/>
          </a:xfrm>
          <a:custGeom>
            <a:avLst/>
            <a:gdLst/>
            <a:ahLst/>
            <a:cxnLst/>
            <a:rect l="l" t="t" r="r" b="b"/>
            <a:pathLst>
              <a:path w="165364" h="165364">
                <a:moveTo>
                  <a:pt x="0" y="0"/>
                </a:moveTo>
                <a:lnTo>
                  <a:pt x="165363" y="0"/>
                </a:lnTo>
                <a:lnTo>
                  <a:pt x="165363" y="165364"/>
                </a:lnTo>
                <a:lnTo>
                  <a:pt x="0" y="165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7616" y="3636169"/>
            <a:ext cx="165364" cy="165364"/>
          </a:xfrm>
          <a:custGeom>
            <a:avLst/>
            <a:gdLst/>
            <a:ahLst/>
            <a:cxnLst/>
            <a:rect l="l" t="t" r="r" b="b"/>
            <a:pathLst>
              <a:path w="165364" h="165364">
                <a:moveTo>
                  <a:pt x="0" y="0"/>
                </a:moveTo>
                <a:lnTo>
                  <a:pt x="165363" y="0"/>
                </a:lnTo>
                <a:lnTo>
                  <a:pt x="165363" y="165363"/>
                </a:lnTo>
                <a:lnTo>
                  <a:pt x="0" y="165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8937" y="1836420"/>
            <a:ext cx="8901855" cy="160868"/>
          </a:xfrm>
          <a:custGeom>
            <a:avLst/>
            <a:gdLst/>
            <a:ahLst/>
            <a:cxnLst/>
            <a:rect l="l" t="t" r="r" b="b"/>
            <a:pathLst>
              <a:path w="8901855" h="160868">
                <a:moveTo>
                  <a:pt x="0" y="0"/>
                </a:moveTo>
                <a:lnTo>
                  <a:pt x="8901855" y="0"/>
                </a:lnTo>
                <a:lnTo>
                  <a:pt x="8901855" y="160868"/>
                </a:lnTo>
                <a:lnTo>
                  <a:pt x="0" y="160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02067" y="3594097"/>
            <a:ext cx="2448163" cy="3053077"/>
          </a:xfrm>
          <a:custGeom>
            <a:avLst/>
            <a:gdLst/>
            <a:ahLst/>
            <a:cxnLst/>
            <a:rect l="l" t="t" r="r" b="b"/>
            <a:pathLst>
              <a:path w="2448163" h="3053077">
                <a:moveTo>
                  <a:pt x="0" y="0"/>
                </a:moveTo>
                <a:lnTo>
                  <a:pt x="2448164" y="0"/>
                </a:lnTo>
                <a:lnTo>
                  <a:pt x="2448164" y="3053077"/>
                </a:lnTo>
                <a:lnTo>
                  <a:pt x="0" y="3053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76724" y="2314556"/>
            <a:ext cx="4322254" cy="1784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9"/>
              </a:lnSpc>
            </a:pPr>
            <a:r>
              <a:rPr lang="en-US" sz="395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Orbital cellulitis . Perseptal cellulitis. Orbital mucocele 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19108" y="731615"/>
            <a:ext cx="5145786" cy="81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Infective disorders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28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8937" y="2550560"/>
            <a:ext cx="142875" cy="2714625"/>
            <a:chOff x="0" y="0"/>
            <a:chExt cx="190500" cy="3619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>
                  <a:moveTo>
                    <a:pt x="0" y="0"/>
                  </a:moveTo>
                  <a:lnTo>
                    <a:pt x="190500" y="0"/>
                  </a:lnTo>
                  <a:lnTo>
                    <a:pt x="190500" y="190500"/>
                  </a:lnTo>
                  <a:lnTo>
                    <a:pt x="0" y="190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205740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>
                  <a:moveTo>
                    <a:pt x="0" y="0"/>
                  </a:moveTo>
                  <a:lnTo>
                    <a:pt x="190500" y="0"/>
                  </a:lnTo>
                  <a:lnTo>
                    <a:pt x="190500" y="190500"/>
                  </a:lnTo>
                  <a:lnTo>
                    <a:pt x="0" y="190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342900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>
                  <a:moveTo>
                    <a:pt x="0" y="0"/>
                  </a:moveTo>
                  <a:lnTo>
                    <a:pt x="190500" y="0"/>
                  </a:lnTo>
                  <a:lnTo>
                    <a:pt x="190500" y="190500"/>
                  </a:lnTo>
                  <a:lnTo>
                    <a:pt x="0" y="190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08937" y="1836420"/>
            <a:ext cx="8901855" cy="160868"/>
          </a:xfrm>
          <a:custGeom>
            <a:avLst/>
            <a:gdLst/>
            <a:ahLst/>
            <a:cxnLst/>
            <a:rect l="l" t="t" r="r" b="b"/>
            <a:pathLst>
              <a:path w="8901855" h="160868">
                <a:moveTo>
                  <a:pt x="0" y="0"/>
                </a:moveTo>
                <a:lnTo>
                  <a:pt x="8901855" y="0"/>
                </a:lnTo>
                <a:lnTo>
                  <a:pt x="8901855" y="160868"/>
                </a:lnTo>
                <a:lnTo>
                  <a:pt x="0" y="160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90007" y="5702918"/>
            <a:ext cx="1377371" cy="1339438"/>
          </a:xfrm>
          <a:custGeom>
            <a:avLst/>
            <a:gdLst/>
            <a:ahLst/>
            <a:cxnLst/>
            <a:rect l="l" t="t" r="r" b="b"/>
            <a:pathLst>
              <a:path w="1377371" h="1339438">
                <a:moveTo>
                  <a:pt x="0" y="0"/>
                </a:moveTo>
                <a:lnTo>
                  <a:pt x="1377371" y="0"/>
                </a:lnTo>
                <a:lnTo>
                  <a:pt x="1377371" y="1339438"/>
                </a:lnTo>
                <a:lnTo>
                  <a:pt x="0" y="1339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31520" y="2305898"/>
            <a:ext cx="8128538" cy="359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Is a serious condition that may cause blindness and may spread and cause brain abscess .</a:t>
            </a:r>
          </a:p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Infection mostly arises from adjacent Para nasal sinus mostly </a:t>
            </a:r>
            <a:r>
              <a:rPr lang="en-US" sz="3413" b="1">
                <a:solidFill>
                  <a:srgbClr val="1C191A"/>
                </a:solidFill>
                <a:latin typeface="Tahoma Bold"/>
                <a:ea typeface="Tahoma Bold"/>
                <a:cs typeface="Tahoma Bold"/>
                <a:sym typeface="Tahoma Bold"/>
              </a:rPr>
              <a:t>Ethmoid </a:t>
            </a:r>
          </a:p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Most common microorganism is H.Influenzae in children 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9108" y="731615"/>
            <a:ext cx="4134612" cy="81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Orbital cellulits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30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8937" y="1836420"/>
            <a:ext cx="8901855" cy="160868"/>
          </a:xfrm>
          <a:custGeom>
            <a:avLst/>
            <a:gdLst/>
            <a:ahLst/>
            <a:cxnLst/>
            <a:rect l="l" t="t" r="r" b="b"/>
            <a:pathLst>
              <a:path w="8901855" h="160868">
                <a:moveTo>
                  <a:pt x="0" y="0"/>
                </a:moveTo>
                <a:lnTo>
                  <a:pt x="8901855" y="0"/>
                </a:lnTo>
                <a:lnTo>
                  <a:pt x="8901855" y="160868"/>
                </a:lnTo>
                <a:lnTo>
                  <a:pt x="0" y="160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19108" y="2469413"/>
            <a:ext cx="142875" cy="2714625"/>
            <a:chOff x="0" y="0"/>
            <a:chExt cx="190500" cy="3619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>
                  <a:moveTo>
                    <a:pt x="0" y="0"/>
                  </a:moveTo>
                  <a:lnTo>
                    <a:pt x="190500" y="0"/>
                  </a:lnTo>
                  <a:lnTo>
                    <a:pt x="190500" y="190500"/>
                  </a:lnTo>
                  <a:lnTo>
                    <a:pt x="0" y="190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68580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>
                  <a:moveTo>
                    <a:pt x="0" y="0"/>
                  </a:moveTo>
                  <a:lnTo>
                    <a:pt x="190500" y="0"/>
                  </a:lnTo>
                  <a:lnTo>
                    <a:pt x="190500" y="190500"/>
                  </a:lnTo>
                  <a:lnTo>
                    <a:pt x="0" y="190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137160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>
                  <a:moveTo>
                    <a:pt x="0" y="0"/>
                  </a:moveTo>
                  <a:lnTo>
                    <a:pt x="190500" y="0"/>
                  </a:lnTo>
                  <a:lnTo>
                    <a:pt x="190500" y="190500"/>
                  </a:lnTo>
                  <a:lnTo>
                    <a:pt x="0" y="190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205740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>
                  <a:moveTo>
                    <a:pt x="0" y="0"/>
                  </a:moveTo>
                  <a:lnTo>
                    <a:pt x="190500" y="0"/>
                  </a:lnTo>
                  <a:lnTo>
                    <a:pt x="190500" y="190500"/>
                  </a:lnTo>
                  <a:lnTo>
                    <a:pt x="0" y="190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274320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>
                  <a:moveTo>
                    <a:pt x="0" y="0"/>
                  </a:moveTo>
                  <a:lnTo>
                    <a:pt x="190500" y="0"/>
                  </a:lnTo>
                  <a:lnTo>
                    <a:pt x="190500" y="190500"/>
                  </a:lnTo>
                  <a:lnTo>
                    <a:pt x="0" y="190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342900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>
                  <a:moveTo>
                    <a:pt x="0" y="0"/>
                  </a:moveTo>
                  <a:lnTo>
                    <a:pt x="190500" y="0"/>
                  </a:lnTo>
                  <a:lnTo>
                    <a:pt x="190500" y="190500"/>
                  </a:lnTo>
                  <a:lnTo>
                    <a:pt x="0" y="190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319108" y="516350"/>
            <a:ext cx="5138652" cy="144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6"/>
              </a:lnSpc>
            </a:pPr>
            <a:r>
              <a:rPr lang="en-US" sz="4692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Orbital cellulitis Symptoms &amp; signs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16283" y="2290383"/>
            <a:ext cx="7774248" cy="3082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1"/>
              </a:lnSpc>
            </a:pPr>
            <a:r>
              <a:rPr lang="en-US" sz="3413">
                <a:solidFill>
                  <a:srgbClr val="303030"/>
                </a:solidFill>
                <a:latin typeface="Tahoma"/>
                <a:ea typeface="Tahoma"/>
                <a:cs typeface="Tahoma"/>
                <a:sym typeface="Tahoma"/>
              </a:rPr>
              <a:t>Painfulred eye. </a:t>
            </a:r>
          </a:p>
          <a:p>
            <a:pPr algn="just">
              <a:lnSpc>
                <a:spcPts val="4051"/>
              </a:lnSpc>
            </a:pPr>
            <a:r>
              <a:rPr lang="en-US" sz="3413">
                <a:solidFill>
                  <a:srgbClr val="303030"/>
                </a:solidFill>
                <a:latin typeface="Tahoma"/>
                <a:ea typeface="Tahoma"/>
                <a:cs typeface="Tahoma"/>
                <a:sym typeface="Tahoma"/>
              </a:rPr>
              <a:t>Peri-orbital inflammation and swelling . Reduced eye motility . </a:t>
            </a:r>
          </a:p>
          <a:p>
            <a:pPr algn="just">
              <a:lnSpc>
                <a:spcPts val="4051"/>
              </a:lnSpc>
            </a:pPr>
            <a:r>
              <a:rPr lang="en-US" sz="3413">
                <a:solidFill>
                  <a:srgbClr val="303030"/>
                </a:solidFill>
                <a:latin typeface="Tahoma"/>
                <a:ea typeface="Tahoma"/>
                <a:cs typeface="Tahoma"/>
                <a:sym typeface="Tahoma"/>
              </a:rPr>
              <a:t>Possible reduced VA .</a:t>
            </a:r>
          </a:p>
          <a:p>
            <a:pPr algn="just">
              <a:lnSpc>
                <a:spcPts val="4051"/>
              </a:lnSpc>
            </a:pPr>
            <a:r>
              <a:rPr lang="en-US" sz="3413">
                <a:solidFill>
                  <a:srgbClr val="303030"/>
                </a:solidFill>
                <a:latin typeface="Tahoma"/>
                <a:ea typeface="Tahoma"/>
                <a:cs typeface="Tahoma"/>
                <a:sym typeface="Tahoma"/>
              </a:rPr>
              <a:t>Systemic illness and fever .</a:t>
            </a:r>
          </a:p>
          <a:p>
            <a:pPr algn="just">
              <a:lnSpc>
                <a:spcPts val="4051"/>
              </a:lnSpc>
            </a:pPr>
            <a:r>
              <a:rPr lang="en-US" sz="3413">
                <a:solidFill>
                  <a:srgbClr val="303030"/>
                </a:solidFill>
                <a:latin typeface="Tahoma"/>
                <a:ea typeface="Tahoma"/>
                <a:cs typeface="Tahoma"/>
                <a:sym typeface="Tahoma"/>
              </a:rPr>
              <a:t>Investigations may include CT and MRI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303030"/>
                </a:solidFill>
                <a:latin typeface="Tahoma"/>
                <a:ea typeface="Tahoma"/>
                <a:cs typeface="Tahoma"/>
                <a:sym typeface="Tahoma"/>
              </a:rPr>
              <a:t>31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2440" y="1899923"/>
            <a:ext cx="8774811" cy="33871"/>
          </a:xfrm>
          <a:custGeom>
            <a:avLst/>
            <a:gdLst/>
            <a:ahLst/>
            <a:cxnLst/>
            <a:rect l="l" t="t" r="r" b="b"/>
            <a:pathLst>
              <a:path w="8774811" h="33871">
                <a:moveTo>
                  <a:pt x="0" y="0"/>
                </a:moveTo>
                <a:lnTo>
                  <a:pt x="8774811" y="0"/>
                </a:lnTo>
                <a:lnTo>
                  <a:pt x="8774811" y="33871"/>
                </a:lnTo>
                <a:lnTo>
                  <a:pt x="0" y="33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90368" y="4762586"/>
            <a:ext cx="3257550" cy="2552614"/>
          </a:xfrm>
          <a:custGeom>
            <a:avLst/>
            <a:gdLst/>
            <a:ahLst/>
            <a:cxnLst/>
            <a:rect l="l" t="t" r="r" b="b"/>
            <a:pathLst>
              <a:path w="3257550" h="2552614">
                <a:moveTo>
                  <a:pt x="0" y="0"/>
                </a:moveTo>
                <a:lnTo>
                  <a:pt x="3257550" y="0"/>
                </a:lnTo>
                <a:lnTo>
                  <a:pt x="3257550" y="2552614"/>
                </a:lnTo>
                <a:lnTo>
                  <a:pt x="0" y="2552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23517" y="2465603"/>
            <a:ext cx="142875" cy="2200275"/>
            <a:chOff x="0" y="0"/>
            <a:chExt cx="190500" cy="2933700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190500" cy="190500"/>
              <a:chOff x="0" y="0"/>
              <a:chExt cx="142875" cy="14287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428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875" h="142875">
                    <a:moveTo>
                      <a:pt x="142875" y="71374"/>
                    </a:moveTo>
                    <a:cubicBezTo>
                      <a:pt x="142875" y="76073"/>
                      <a:pt x="142367" y="80772"/>
                      <a:pt x="141478" y="85344"/>
                    </a:cubicBezTo>
                    <a:cubicBezTo>
                      <a:pt x="140589" y="89916"/>
                      <a:pt x="139192" y="94361"/>
                      <a:pt x="137414" y="98806"/>
                    </a:cubicBezTo>
                    <a:cubicBezTo>
                      <a:pt x="135636" y="103251"/>
                      <a:pt x="133477" y="107315"/>
                      <a:pt x="130810" y="111125"/>
                    </a:cubicBezTo>
                    <a:cubicBezTo>
                      <a:pt x="128143" y="114935"/>
                      <a:pt x="125222" y="118618"/>
                      <a:pt x="121920" y="121920"/>
                    </a:cubicBezTo>
                    <a:cubicBezTo>
                      <a:pt x="118618" y="125222"/>
                      <a:pt x="114935" y="128143"/>
                      <a:pt x="111125" y="130810"/>
                    </a:cubicBezTo>
                    <a:cubicBezTo>
                      <a:pt x="107315" y="133477"/>
                      <a:pt x="103124" y="135636"/>
                      <a:pt x="98806" y="137414"/>
                    </a:cubicBezTo>
                    <a:cubicBezTo>
                      <a:pt x="94488" y="139192"/>
                      <a:pt x="90043" y="140589"/>
                      <a:pt x="85344" y="141478"/>
                    </a:cubicBezTo>
                    <a:cubicBezTo>
                      <a:pt x="80645" y="142367"/>
                      <a:pt x="76073" y="142875"/>
                      <a:pt x="71374" y="142875"/>
                    </a:cubicBezTo>
                    <a:cubicBezTo>
                      <a:pt x="66675" y="142875"/>
                      <a:pt x="61976" y="142367"/>
                      <a:pt x="57404" y="141478"/>
                    </a:cubicBezTo>
                    <a:cubicBezTo>
                      <a:pt x="52832" y="140589"/>
                      <a:pt x="48387" y="139192"/>
                      <a:pt x="43942" y="137414"/>
                    </a:cubicBezTo>
                    <a:cubicBezTo>
                      <a:pt x="39497" y="135636"/>
                      <a:pt x="35433" y="133477"/>
                      <a:pt x="31623" y="130810"/>
                    </a:cubicBezTo>
                    <a:cubicBezTo>
                      <a:pt x="27813" y="128143"/>
                      <a:pt x="24130" y="125222"/>
                      <a:pt x="20828" y="121920"/>
                    </a:cubicBezTo>
                    <a:cubicBezTo>
                      <a:pt x="17526" y="118618"/>
                      <a:pt x="14605" y="114935"/>
                      <a:pt x="11938" y="111125"/>
                    </a:cubicBezTo>
                    <a:cubicBezTo>
                      <a:pt x="9271" y="107315"/>
                      <a:pt x="7112" y="103124"/>
                      <a:pt x="5334" y="98806"/>
                    </a:cubicBezTo>
                    <a:cubicBezTo>
                      <a:pt x="3556" y="94488"/>
                      <a:pt x="2286" y="89916"/>
                      <a:pt x="1397" y="85344"/>
                    </a:cubicBezTo>
                    <a:cubicBezTo>
                      <a:pt x="508" y="80772"/>
                      <a:pt x="0" y="76073"/>
                      <a:pt x="0" y="71374"/>
                    </a:cubicBezTo>
                    <a:cubicBezTo>
                      <a:pt x="0" y="66675"/>
                      <a:pt x="508" y="61976"/>
                      <a:pt x="1397" y="57404"/>
                    </a:cubicBezTo>
                    <a:cubicBezTo>
                      <a:pt x="2286" y="52832"/>
                      <a:pt x="3683" y="48387"/>
                      <a:pt x="5461" y="43942"/>
                    </a:cubicBezTo>
                    <a:cubicBezTo>
                      <a:pt x="7239" y="39497"/>
                      <a:pt x="9398" y="35433"/>
                      <a:pt x="12065" y="31623"/>
                    </a:cubicBezTo>
                    <a:cubicBezTo>
                      <a:pt x="14732" y="27813"/>
                      <a:pt x="17653" y="24130"/>
                      <a:pt x="20955" y="20828"/>
                    </a:cubicBezTo>
                    <a:cubicBezTo>
                      <a:pt x="24257" y="17526"/>
                      <a:pt x="27940" y="14605"/>
                      <a:pt x="31750" y="11938"/>
                    </a:cubicBezTo>
                    <a:cubicBezTo>
                      <a:pt x="35560" y="9271"/>
                      <a:pt x="39751" y="7112"/>
                      <a:pt x="44069" y="5334"/>
                    </a:cubicBezTo>
                    <a:cubicBezTo>
                      <a:pt x="48387" y="3556"/>
                      <a:pt x="52959" y="2286"/>
                      <a:pt x="57531" y="1397"/>
                    </a:cubicBezTo>
                    <a:cubicBezTo>
                      <a:pt x="62103" y="508"/>
                      <a:pt x="66802" y="0"/>
                      <a:pt x="71374" y="0"/>
                    </a:cubicBezTo>
                    <a:cubicBezTo>
                      <a:pt x="75946" y="0"/>
                      <a:pt x="80772" y="508"/>
                      <a:pt x="85344" y="1397"/>
                    </a:cubicBezTo>
                    <a:cubicBezTo>
                      <a:pt x="89916" y="2286"/>
                      <a:pt x="94361" y="3683"/>
                      <a:pt x="98806" y="5461"/>
                    </a:cubicBezTo>
                    <a:cubicBezTo>
                      <a:pt x="103251" y="7239"/>
                      <a:pt x="107315" y="9398"/>
                      <a:pt x="111125" y="12065"/>
                    </a:cubicBezTo>
                    <a:cubicBezTo>
                      <a:pt x="114935" y="14732"/>
                      <a:pt x="118618" y="17653"/>
                      <a:pt x="121920" y="20955"/>
                    </a:cubicBezTo>
                    <a:cubicBezTo>
                      <a:pt x="125222" y="24257"/>
                      <a:pt x="128143" y="27940"/>
                      <a:pt x="130810" y="31750"/>
                    </a:cubicBezTo>
                    <a:cubicBezTo>
                      <a:pt x="133477" y="35560"/>
                      <a:pt x="135636" y="39751"/>
                      <a:pt x="137414" y="44069"/>
                    </a:cubicBezTo>
                    <a:cubicBezTo>
                      <a:pt x="139192" y="48387"/>
                      <a:pt x="140589" y="52832"/>
                      <a:pt x="141478" y="57531"/>
                    </a:cubicBezTo>
                    <a:cubicBezTo>
                      <a:pt x="142367" y="62230"/>
                      <a:pt x="142875" y="66802"/>
                      <a:pt x="142875" y="71501"/>
                    </a:cubicBezTo>
                    <a:close/>
                  </a:path>
                </a:pathLst>
              </a:custGeom>
              <a:solidFill>
                <a:srgbClr val="1C191A"/>
              </a:solidFill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685800"/>
              <a:ext cx="190500" cy="190500"/>
              <a:chOff x="0" y="0"/>
              <a:chExt cx="142875" cy="1428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28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875" h="142875">
                    <a:moveTo>
                      <a:pt x="142875" y="71374"/>
                    </a:moveTo>
                    <a:cubicBezTo>
                      <a:pt x="142875" y="76073"/>
                      <a:pt x="142367" y="80772"/>
                      <a:pt x="141478" y="85344"/>
                    </a:cubicBezTo>
                    <a:cubicBezTo>
                      <a:pt x="140589" y="89916"/>
                      <a:pt x="139192" y="94361"/>
                      <a:pt x="137414" y="98806"/>
                    </a:cubicBezTo>
                    <a:cubicBezTo>
                      <a:pt x="135636" y="103251"/>
                      <a:pt x="133477" y="107315"/>
                      <a:pt x="130810" y="111125"/>
                    </a:cubicBezTo>
                    <a:cubicBezTo>
                      <a:pt x="128143" y="114935"/>
                      <a:pt x="125222" y="118618"/>
                      <a:pt x="121920" y="121920"/>
                    </a:cubicBezTo>
                    <a:cubicBezTo>
                      <a:pt x="118618" y="125222"/>
                      <a:pt x="114935" y="128143"/>
                      <a:pt x="111125" y="130810"/>
                    </a:cubicBezTo>
                    <a:cubicBezTo>
                      <a:pt x="107315" y="133477"/>
                      <a:pt x="103124" y="135636"/>
                      <a:pt x="98806" y="137414"/>
                    </a:cubicBezTo>
                    <a:cubicBezTo>
                      <a:pt x="94488" y="139192"/>
                      <a:pt x="90043" y="140589"/>
                      <a:pt x="85344" y="141478"/>
                    </a:cubicBezTo>
                    <a:cubicBezTo>
                      <a:pt x="80645" y="142367"/>
                      <a:pt x="76073" y="142875"/>
                      <a:pt x="71374" y="142875"/>
                    </a:cubicBezTo>
                    <a:cubicBezTo>
                      <a:pt x="66675" y="142875"/>
                      <a:pt x="61976" y="142367"/>
                      <a:pt x="57404" y="141478"/>
                    </a:cubicBezTo>
                    <a:cubicBezTo>
                      <a:pt x="52832" y="140589"/>
                      <a:pt x="48387" y="139192"/>
                      <a:pt x="43942" y="137414"/>
                    </a:cubicBezTo>
                    <a:cubicBezTo>
                      <a:pt x="39497" y="135636"/>
                      <a:pt x="35433" y="133477"/>
                      <a:pt x="31623" y="130810"/>
                    </a:cubicBezTo>
                    <a:cubicBezTo>
                      <a:pt x="27813" y="128143"/>
                      <a:pt x="24130" y="125222"/>
                      <a:pt x="20828" y="121920"/>
                    </a:cubicBezTo>
                    <a:cubicBezTo>
                      <a:pt x="17526" y="118618"/>
                      <a:pt x="14605" y="114935"/>
                      <a:pt x="11938" y="111125"/>
                    </a:cubicBezTo>
                    <a:cubicBezTo>
                      <a:pt x="9271" y="107315"/>
                      <a:pt x="7112" y="103124"/>
                      <a:pt x="5334" y="98806"/>
                    </a:cubicBezTo>
                    <a:cubicBezTo>
                      <a:pt x="3556" y="94488"/>
                      <a:pt x="2286" y="89916"/>
                      <a:pt x="1397" y="85344"/>
                    </a:cubicBezTo>
                    <a:cubicBezTo>
                      <a:pt x="508" y="80772"/>
                      <a:pt x="0" y="76073"/>
                      <a:pt x="0" y="71374"/>
                    </a:cubicBezTo>
                    <a:cubicBezTo>
                      <a:pt x="0" y="66675"/>
                      <a:pt x="508" y="61976"/>
                      <a:pt x="1397" y="57404"/>
                    </a:cubicBezTo>
                    <a:cubicBezTo>
                      <a:pt x="2286" y="52832"/>
                      <a:pt x="3683" y="48387"/>
                      <a:pt x="5461" y="43942"/>
                    </a:cubicBezTo>
                    <a:cubicBezTo>
                      <a:pt x="7239" y="39497"/>
                      <a:pt x="9398" y="35433"/>
                      <a:pt x="12065" y="31623"/>
                    </a:cubicBezTo>
                    <a:cubicBezTo>
                      <a:pt x="14732" y="27813"/>
                      <a:pt x="17653" y="24130"/>
                      <a:pt x="20955" y="20828"/>
                    </a:cubicBezTo>
                    <a:cubicBezTo>
                      <a:pt x="24257" y="17526"/>
                      <a:pt x="27940" y="14605"/>
                      <a:pt x="31750" y="11938"/>
                    </a:cubicBezTo>
                    <a:cubicBezTo>
                      <a:pt x="35560" y="9271"/>
                      <a:pt x="39751" y="7112"/>
                      <a:pt x="44069" y="5334"/>
                    </a:cubicBezTo>
                    <a:cubicBezTo>
                      <a:pt x="48387" y="3556"/>
                      <a:pt x="52959" y="2286"/>
                      <a:pt x="57531" y="1397"/>
                    </a:cubicBezTo>
                    <a:cubicBezTo>
                      <a:pt x="62103" y="508"/>
                      <a:pt x="66802" y="0"/>
                      <a:pt x="71374" y="0"/>
                    </a:cubicBezTo>
                    <a:cubicBezTo>
                      <a:pt x="75946" y="0"/>
                      <a:pt x="80772" y="508"/>
                      <a:pt x="85344" y="1397"/>
                    </a:cubicBezTo>
                    <a:cubicBezTo>
                      <a:pt x="89916" y="2286"/>
                      <a:pt x="94361" y="3683"/>
                      <a:pt x="98806" y="5461"/>
                    </a:cubicBezTo>
                    <a:cubicBezTo>
                      <a:pt x="103251" y="7239"/>
                      <a:pt x="107315" y="9398"/>
                      <a:pt x="111125" y="12065"/>
                    </a:cubicBezTo>
                    <a:cubicBezTo>
                      <a:pt x="114935" y="14732"/>
                      <a:pt x="118618" y="17653"/>
                      <a:pt x="121920" y="20955"/>
                    </a:cubicBezTo>
                    <a:cubicBezTo>
                      <a:pt x="125222" y="24257"/>
                      <a:pt x="128143" y="27940"/>
                      <a:pt x="130810" y="31750"/>
                    </a:cubicBezTo>
                    <a:cubicBezTo>
                      <a:pt x="133477" y="35560"/>
                      <a:pt x="135636" y="39751"/>
                      <a:pt x="137414" y="44069"/>
                    </a:cubicBezTo>
                    <a:cubicBezTo>
                      <a:pt x="139192" y="48387"/>
                      <a:pt x="140589" y="52832"/>
                      <a:pt x="141478" y="57531"/>
                    </a:cubicBezTo>
                    <a:cubicBezTo>
                      <a:pt x="142367" y="62230"/>
                      <a:pt x="142875" y="66802"/>
                      <a:pt x="142875" y="71501"/>
                    </a:cubicBezTo>
                    <a:close/>
                  </a:path>
                </a:pathLst>
              </a:custGeom>
              <a:solidFill>
                <a:srgbClr val="1C191A"/>
              </a:solid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1371600"/>
              <a:ext cx="190500" cy="190500"/>
              <a:chOff x="0" y="0"/>
              <a:chExt cx="142875" cy="14287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28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875" h="142875">
                    <a:moveTo>
                      <a:pt x="142875" y="71374"/>
                    </a:moveTo>
                    <a:cubicBezTo>
                      <a:pt x="142875" y="76073"/>
                      <a:pt x="142367" y="80772"/>
                      <a:pt x="141478" y="85344"/>
                    </a:cubicBezTo>
                    <a:cubicBezTo>
                      <a:pt x="140589" y="89916"/>
                      <a:pt x="139192" y="94361"/>
                      <a:pt x="137414" y="98806"/>
                    </a:cubicBezTo>
                    <a:cubicBezTo>
                      <a:pt x="135636" y="103251"/>
                      <a:pt x="133477" y="107315"/>
                      <a:pt x="130810" y="111125"/>
                    </a:cubicBezTo>
                    <a:cubicBezTo>
                      <a:pt x="128143" y="114935"/>
                      <a:pt x="125222" y="118618"/>
                      <a:pt x="121920" y="121920"/>
                    </a:cubicBezTo>
                    <a:cubicBezTo>
                      <a:pt x="118618" y="125222"/>
                      <a:pt x="114935" y="128143"/>
                      <a:pt x="111125" y="130810"/>
                    </a:cubicBezTo>
                    <a:cubicBezTo>
                      <a:pt x="107315" y="133477"/>
                      <a:pt x="103124" y="135636"/>
                      <a:pt x="98806" y="137414"/>
                    </a:cubicBezTo>
                    <a:cubicBezTo>
                      <a:pt x="94488" y="139192"/>
                      <a:pt x="90043" y="140589"/>
                      <a:pt x="85344" y="141478"/>
                    </a:cubicBezTo>
                    <a:cubicBezTo>
                      <a:pt x="80645" y="142367"/>
                      <a:pt x="76073" y="142875"/>
                      <a:pt x="71374" y="142875"/>
                    </a:cubicBezTo>
                    <a:cubicBezTo>
                      <a:pt x="66675" y="142875"/>
                      <a:pt x="61976" y="142367"/>
                      <a:pt x="57404" y="141478"/>
                    </a:cubicBezTo>
                    <a:cubicBezTo>
                      <a:pt x="52832" y="140589"/>
                      <a:pt x="48387" y="139192"/>
                      <a:pt x="43942" y="137414"/>
                    </a:cubicBezTo>
                    <a:cubicBezTo>
                      <a:pt x="39497" y="135636"/>
                      <a:pt x="35433" y="133477"/>
                      <a:pt x="31623" y="130810"/>
                    </a:cubicBezTo>
                    <a:cubicBezTo>
                      <a:pt x="27813" y="128143"/>
                      <a:pt x="24130" y="125222"/>
                      <a:pt x="20828" y="121920"/>
                    </a:cubicBezTo>
                    <a:cubicBezTo>
                      <a:pt x="17526" y="118618"/>
                      <a:pt x="14605" y="114935"/>
                      <a:pt x="11938" y="111125"/>
                    </a:cubicBezTo>
                    <a:cubicBezTo>
                      <a:pt x="9271" y="107315"/>
                      <a:pt x="7112" y="103124"/>
                      <a:pt x="5334" y="98806"/>
                    </a:cubicBezTo>
                    <a:cubicBezTo>
                      <a:pt x="3556" y="94488"/>
                      <a:pt x="2286" y="89916"/>
                      <a:pt x="1397" y="85344"/>
                    </a:cubicBezTo>
                    <a:cubicBezTo>
                      <a:pt x="508" y="80772"/>
                      <a:pt x="0" y="76073"/>
                      <a:pt x="0" y="71374"/>
                    </a:cubicBezTo>
                    <a:cubicBezTo>
                      <a:pt x="0" y="66675"/>
                      <a:pt x="508" y="61976"/>
                      <a:pt x="1397" y="57404"/>
                    </a:cubicBezTo>
                    <a:cubicBezTo>
                      <a:pt x="2286" y="52832"/>
                      <a:pt x="3683" y="48387"/>
                      <a:pt x="5461" y="43942"/>
                    </a:cubicBezTo>
                    <a:cubicBezTo>
                      <a:pt x="7239" y="39497"/>
                      <a:pt x="9398" y="35433"/>
                      <a:pt x="12065" y="31623"/>
                    </a:cubicBezTo>
                    <a:cubicBezTo>
                      <a:pt x="14732" y="27813"/>
                      <a:pt x="17653" y="24130"/>
                      <a:pt x="20955" y="20828"/>
                    </a:cubicBezTo>
                    <a:cubicBezTo>
                      <a:pt x="24257" y="17526"/>
                      <a:pt x="27940" y="14605"/>
                      <a:pt x="31750" y="11938"/>
                    </a:cubicBezTo>
                    <a:cubicBezTo>
                      <a:pt x="35560" y="9271"/>
                      <a:pt x="39751" y="7112"/>
                      <a:pt x="44069" y="5334"/>
                    </a:cubicBezTo>
                    <a:cubicBezTo>
                      <a:pt x="48387" y="3556"/>
                      <a:pt x="52959" y="2286"/>
                      <a:pt x="57531" y="1397"/>
                    </a:cubicBezTo>
                    <a:cubicBezTo>
                      <a:pt x="62103" y="508"/>
                      <a:pt x="66802" y="0"/>
                      <a:pt x="71374" y="0"/>
                    </a:cubicBezTo>
                    <a:cubicBezTo>
                      <a:pt x="75946" y="0"/>
                      <a:pt x="80772" y="508"/>
                      <a:pt x="85344" y="1397"/>
                    </a:cubicBezTo>
                    <a:cubicBezTo>
                      <a:pt x="89916" y="2286"/>
                      <a:pt x="94361" y="3683"/>
                      <a:pt x="98806" y="5461"/>
                    </a:cubicBezTo>
                    <a:cubicBezTo>
                      <a:pt x="103251" y="7239"/>
                      <a:pt x="107315" y="9398"/>
                      <a:pt x="111125" y="12065"/>
                    </a:cubicBezTo>
                    <a:cubicBezTo>
                      <a:pt x="114935" y="14732"/>
                      <a:pt x="118618" y="17653"/>
                      <a:pt x="121920" y="20955"/>
                    </a:cubicBezTo>
                    <a:cubicBezTo>
                      <a:pt x="125222" y="24257"/>
                      <a:pt x="128143" y="27940"/>
                      <a:pt x="130810" y="31750"/>
                    </a:cubicBezTo>
                    <a:cubicBezTo>
                      <a:pt x="133477" y="35560"/>
                      <a:pt x="135636" y="39751"/>
                      <a:pt x="137414" y="44069"/>
                    </a:cubicBezTo>
                    <a:cubicBezTo>
                      <a:pt x="139192" y="48387"/>
                      <a:pt x="140589" y="52832"/>
                      <a:pt x="141478" y="57531"/>
                    </a:cubicBezTo>
                    <a:cubicBezTo>
                      <a:pt x="142367" y="62230"/>
                      <a:pt x="142875" y="66802"/>
                      <a:pt x="142875" y="71501"/>
                    </a:cubicBezTo>
                    <a:close/>
                  </a:path>
                </a:pathLst>
              </a:custGeom>
              <a:solidFill>
                <a:srgbClr val="1C191A"/>
              </a:solidFill>
            </p:spPr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2057400"/>
              <a:ext cx="190500" cy="190500"/>
              <a:chOff x="0" y="0"/>
              <a:chExt cx="142875" cy="14287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28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875" h="142875">
                    <a:moveTo>
                      <a:pt x="142875" y="71374"/>
                    </a:moveTo>
                    <a:cubicBezTo>
                      <a:pt x="142875" y="76073"/>
                      <a:pt x="142367" y="80772"/>
                      <a:pt x="141478" y="85344"/>
                    </a:cubicBezTo>
                    <a:cubicBezTo>
                      <a:pt x="140589" y="89916"/>
                      <a:pt x="139192" y="94361"/>
                      <a:pt x="137414" y="98806"/>
                    </a:cubicBezTo>
                    <a:cubicBezTo>
                      <a:pt x="135636" y="103251"/>
                      <a:pt x="133477" y="107315"/>
                      <a:pt x="130810" y="111125"/>
                    </a:cubicBezTo>
                    <a:cubicBezTo>
                      <a:pt x="128143" y="114935"/>
                      <a:pt x="125222" y="118618"/>
                      <a:pt x="121920" y="121920"/>
                    </a:cubicBezTo>
                    <a:cubicBezTo>
                      <a:pt x="118618" y="125222"/>
                      <a:pt x="114935" y="128143"/>
                      <a:pt x="111125" y="130810"/>
                    </a:cubicBezTo>
                    <a:cubicBezTo>
                      <a:pt x="107315" y="133477"/>
                      <a:pt x="103124" y="135636"/>
                      <a:pt x="98806" y="137414"/>
                    </a:cubicBezTo>
                    <a:cubicBezTo>
                      <a:pt x="94488" y="139192"/>
                      <a:pt x="90043" y="140589"/>
                      <a:pt x="85344" y="141478"/>
                    </a:cubicBezTo>
                    <a:cubicBezTo>
                      <a:pt x="80645" y="142367"/>
                      <a:pt x="76073" y="142875"/>
                      <a:pt x="71374" y="142875"/>
                    </a:cubicBezTo>
                    <a:cubicBezTo>
                      <a:pt x="66675" y="142875"/>
                      <a:pt x="61976" y="142367"/>
                      <a:pt x="57404" y="141478"/>
                    </a:cubicBezTo>
                    <a:cubicBezTo>
                      <a:pt x="52832" y="140589"/>
                      <a:pt x="48387" y="139192"/>
                      <a:pt x="43942" y="137414"/>
                    </a:cubicBezTo>
                    <a:cubicBezTo>
                      <a:pt x="39497" y="135636"/>
                      <a:pt x="35433" y="133477"/>
                      <a:pt x="31623" y="130810"/>
                    </a:cubicBezTo>
                    <a:cubicBezTo>
                      <a:pt x="27813" y="128143"/>
                      <a:pt x="24130" y="125222"/>
                      <a:pt x="20828" y="121920"/>
                    </a:cubicBezTo>
                    <a:cubicBezTo>
                      <a:pt x="17526" y="118618"/>
                      <a:pt x="14605" y="114935"/>
                      <a:pt x="11938" y="111125"/>
                    </a:cubicBezTo>
                    <a:cubicBezTo>
                      <a:pt x="9271" y="107315"/>
                      <a:pt x="7112" y="103124"/>
                      <a:pt x="5334" y="98806"/>
                    </a:cubicBezTo>
                    <a:cubicBezTo>
                      <a:pt x="3556" y="94488"/>
                      <a:pt x="2286" y="89916"/>
                      <a:pt x="1397" y="85344"/>
                    </a:cubicBezTo>
                    <a:cubicBezTo>
                      <a:pt x="508" y="80772"/>
                      <a:pt x="0" y="76073"/>
                      <a:pt x="0" y="71374"/>
                    </a:cubicBezTo>
                    <a:cubicBezTo>
                      <a:pt x="0" y="66675"/>
                      <a:pt x="508" y="61976"/>
                      <a:pt x="1397" y="57404"/>
                    </a:cubicBezTo>
                    <a:cubicBezTo>
                      <a:pt x="2286" y="52832"/>
                      <a:pt x="3683" y="48387"/>
                      <a:pt x="5461" y="43942"/>
                    </a:cubicBezTo>
                    <a:cubicBezTo>
                      <a:pt x="7239" y="39497"/>
                      <a:pt x="9398" y="35433"/>
                      <a:pt x="12065" y="31623"/>
                    </a:cubicBezTo>
                    <a:cubicBezTo>
                      <a:pt x="14732" y="27813"/>
                      <a:pt x="17653" y="24130"/>
                      <a:pt x="20955" y="20828"/>
                    </a:cubicBezTo>
                    <a:cubicBezTo>
                      <a:pt x="24257" y="17526"/>
                      <a:pt x="27940" y="14605"/>
                      <a:pt x="31750" y="11938"/>
                    </a:cubicBezTo>
                    <a:cubicBezTo>
                      <a:pt x="35560" y="9271"/>
                      <a:pt x="39751" y="7112"/>
                      <a:pt x="44069" y="5334"/>
                    </a:cubicBezTo>
                    <a:cubicBezTo>
                      <a:pt x="48387" y="3556"/>
                      <a:pt x="52959" y="2286"/>
                      <a:pt x="57531" y="1397"/>
                    </a:cubicBezTo>
                    <a:cubicBezTo>
                      <a:pt x="62103" y="508"/>
                      <a:pt x="66802" y="0"/>
                      <a:pt x="71374" y="0"/>
                    </a:cubicBezTo>
                    <a:cubicBezTo>
                      <a:pt x="75946" y="0"/>
                      <a:pt x="80772" y="508"/>
                      <a:pt x="85344" y="1397"/>
                    </a:cubicBezTo>
                    <a:cubicBezTo>
                      <a:pt x="89916" y="2286"/>
                      <a:pt x="94361" y="3683"/>
                      <a:pt x="98806" y="5461"/>
                    </a:cubicBezTo>
                    <a:cubicBezTo>
                      <a:pt x="103251" y="7239"/>
                      <a:pt x="107315" y="9398"/>
                      <a:pt x="111125" y="12065"/>
                    </a:cubicBezTo>
                    <a:cubicBezTo>
                      <a:pt x="114935" y="14732"/>
                      <a:pt x="118618" y="17653"/>
                      <a:pt x="121920" y="20955"/>
                    </a:cubicBezTo>
                    <a:cubicBezTo>
                      <a:pt x="125222" y="24257"/>
                      <a:pt x="128143" y="27940"/>
                      <a:pt x="130810" y="31750"/>
                    </a:cubicBezTo>
                    <a:cubicBezTo>
                      <a:pt x="133477" y="35560"/>
                      <a:pt x="135636" y="39751"/>
                      <a:pt x="137414" y="44069"/>
                    </a:cubicBezTo>
                    <a:cubicBezTo>
                      <a:pt x="139192" y="48387"/>
                      <a:pt x="140589" y="52832"/>
                      <a:pt x="141478" y="57531"/>
                    </a:cubicBezTo>
                    <a:cubicBezTo>
                      <a:pt x="142367" y="62230"/>
                      <a:pt x="142875" y="66802"/>
                      <a:pt x="142875" y="71501"/>
                    </a:cubicBezTo>
                    <a:close/>
                  </a:path>
                </a:pathLst>
              </a:custGeom>
              <a:solidFill>
                <a:srgbClr val="1C191A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2743200"/>
              <a:ext cx="190500" cy="190500"/>
              <a:chOff x="0" y="0"/>
              <a:chExt cx="142875" cy="1428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428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142875" h="142875">
                    <a:moveTo>
                      <a:pt x="142875" y="71374"/>
                    </a:moveTo>
                    <a:cubicBezTo>
                      <a:pt x="142875" y="76073"/>
                      <a:pt x="142367" y="80772"/>
                      <a:pt x="141478" y="85344"/>
                    </a:cubicBezTo>
                    <a:cubicBezTo>
                      <a:pt x="140589" y="89916"/>
                      <a:pt x="139192" y="94361"/>
                      <a:pt x="137414" y="98806"/>
                    </a:cubicBezTo>
                    <a:cubicBezTo>
                      <a:pt x="135636" y="103251"/>
                      <a:pt x="133477" y="107315"/>
                      <a:pt x="130810" y="111125"/>
                    </a:cubicBezTo>
                    <a:cubicBezTo>
                      <a:pt x="128143" y="114935"/>
                      <a:pt x="125222" y="118618"/>
                      <a:pt x="121920" y="121920"/>
                    </a:cubicBezTo>
                    <a:cubicBezTo>
                      <a:pt x="118618" y="125222"/>
                      <a:pt x="114935" y="128143"/>
                      <a:pt x="111125" y="130810"/>
                    </a:cubicBezTo>
                    <a:cubicBezTo>
                      <a:pt x="107315" y="133477"/>
                      <a:pt x="103124" y="135636"/>
                      <a:pt x="98806" y="137414"/>
                    </a:cubicBezTo>
                    <a:cubicBezTo>
                      <a:pt x="94488" y="139192"/>
                      <a:pt x="90043" y="140589"/>
                      <a:pt x="85344" y="141478"/>
                    </a:cubicBezTo>
                    <a:cubicBezTo>
                      <a:pt x="80645" y="142367"/>
                      <a:pt x="76073" y="142875"/>
                      <a:pt x="71374" y="142875"/>
                    </a:cubicBezTo>
                    <a:cubicBezTo>
                      <a:pt x="66675" y="142875"/>
                      <a:pt x="61976" y="142367"/>
                      <a:pt x="57404" y="141478"/>
                    </a:cubicBezTo>
                    <a:cubicBezTo>
                      <a:pt x="52832" y="140589"/>
                      <a:pt x="48387" y="139192"/>
                      <a:pt x="43942" y="137414"/>
                    </a:cubicBezTo>
                    <a:cubicBezTo>
                      <a:pt x="39497" y="135636"/>
                      <a:pt x="35433" y="133477"/>
                      <a:pt x="31623" y="130810"/>
                    </a:cubicBezTo>
                    <a:cubicBezTo>
                      <a:pt x="27813" y="128143"/>
                      <a:pt x="24130" y="125222"/>
                      <a:pt x="20828" y="121920"/>
                    </a:cubicBezTo>
                    <a:cubicBezTo>
                      <a:pt x="17526" y="118618"/>
                      <a:pt x="14605" y="114935"/>
                      <a:pt x="11938" y="111125"/>
                    </a:cubicBezTo>
                    <a:cubicBezTo>
                      <a:pt x="9271" y="107315"/>
                      <a:pt x="7112" y="103124"/>
                      <a:pt x="5334" y="98806"/>
                    </a:cubicBezTo>
                    <a:cubicBezTo>
                      <a:pt x="3556" y="94488"/>
                      <a:pt x="2286" y="89916"/>
                      <a:pt x="1397" y="85344"/>
                    </a:cubicBezTo>
                    <a:cubicBezTo>
                      <a:pt x="508" y="80772"/>
                      <a:pt x="0" y="76073"/>
                      <a:pt x="0" y="71374"/>
                    </a:cubicBezTo>
                    <a:cubicBezTo>
                      <a:pt x="0" y="66675"/>
                      <a:pt x="508" y="61976"/>
                      <a:pt x="1397" y="57404"/>
                    </a:cubicBezTo>
                    <a:cubicBezTo>
                      <a:pt x="2286" y="52832"/>
                      <a:pt x="3683" y="48387"/>
                      <a:pt x="5461" y="43942"/>
                    </a:cubicBezTo>
                    <a:cubicBezTo>
                      <a:pt x="7239" y="39497"/>
                      <a:pt x="9398" y="35433"/>
                      <a:pt x="12065" y="31623"/>
                    </a:cubicBezTo>
                    <a:cubicBezTo>
                      <a:pt x="14732" y="27813"/>
                      <a:pt x="17653" y="24130"/>
                      <a:pt x="20955" y="20828"/>
                    </a:cubicBezTo>
                    <a:cubicBezTo>
                      <a:pt x="24257" y="17526"/>
                      <a:pt x="27940" y="14605"/>
                      <a:pt x="31750" y="11938"/>
                    </a:cubicBezTo>
                    <a:cubicBezTo>
                      <a:pt x="35560" y="9271"/>
                      <a:pt x="39751" y="7112"/>
                      <a:pt x="44069" y="5334"/>
                    </a:cubicBezTo>
                    <a:cubicBezTo>
                      <a:pt x="48387" y="3556"/>
                      <a:pt x="52959" y="2286"/>
                      <a:pt x="57531" y="1397"/>
                    </a:cubicBezTo>
                    <a:cubicBezTo>
                      <a:pt x="62103" y="508"/>
                      <a:pt x="66802" y="0"/>
                      <a:pt x="71374" y="0"/>
                    </a:cubicBezTo>
                    <a:cubicBezTo>
                      <a:pt x="75946" y="0"/>
                      <a:pt x="80772" y="508"/>
                      <a:pt x="85344" y="1397"/>
                    </a:cubicBezTo>
                    <a:cubicBezTo>
                      <a:pt x="89916" y="2286"/>
                      <a:pt x="94361" y="3683"/>
                      <a:pt x="98806" y="5461"/>
                    </a:cubicBezTo>
                    <a:cubicBezTo>
                      <a:pt x="103251" y="7239"/>
                      <a:pt x="107315" y="9398"/>
                      <a:pt x="111125" y="12065"/>
                    </a:cubicBezTo>
                    <a:cubicBezTo>
                      <a:pt x="114935" y="14732"/>
                      <a:pt x="118618" y="17653"/>
                      <a:pt x="121920" y="20955"/>
                    </a:cubicBezTo>
                    <a:cubicBezTo>
                      <a:pt x="125222" y="24257"/>
                      <a:pt x="128143" y="27940"/>
                      <a:pt x="130810" y="31750"/>
                    </a:cubicBezTo>
                    <a:cubicBezTo>
                      <a:pt x="133477" y="35560"/>
                      <a:pt x="135636" y="39751"/>
                      <a:pt x="137414" y="44069"/>
                    </a:cubicBezTo>
                    <a:cubicBezTo>
                      <a:pt x="139192" y="48387"/>
                      <a:pt x="140589" y="52832"/>
                      <a:pt x="141478" y="57531"/>
                    </a:cubicBezTo>
                    <a:cubicBezTo>
                      <a:pt x="142367" y="62230"/>
                      <a:pt x="142875" y="66802"/>
                      <a:pt x="142875" y="71501"/>
                    </a:cubicBezTo>
                    <a:close/>
                  </a:path>
                </a:pathLst>
              </a:custGeom>
              <a:solidFill>
                <a:srgbClr val="1C191A"/>
              </a:solidFill>
            </p:spPr>
          </p:sp>
        </p:grp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472440" y="1899923"/>
            <a:ext cx="8774859" cy="33871"/>
            <a:chOff x="0" y="0"/>
            <a:chExt cx="8774849" cy="338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74811" cy="33909"/>
            </a:xfrm>
            <a:custGeom>
              <a:avLst/>
              <a:gdLst/>
              <a:ahLst/>
              <a:cxnLst/>
              <a:rect l="l" t="t" r="r" b="b"/>
              <a:pathLst>
                <a:path w="8774811" h="33909">
                  <a:moveTo>
                    <a:pt x="0" y="33909"/>
                  </a:moveTo>
                  <a:lnTo>
                    <a:pt x="8774811" y="33909"/>
                  </a:lnTo>
                  <a:lnTo>
                    <a:pt x="8774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990368" y="4762586"/>
            <a:ext cx="3256931" cy="2552614"/>
            <a:chOff x="0" y="0"/>
            <a:chExt cx="3256928" cy="25526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256915" cy="2552573"/>
            </a:xfrm>
            <a:custGeom>
              <a:avLst/>
              <a:gdLst/>
              <a:ahLst/>
              <a:cxnLst/>
              <a:rect l="l" t="t" r="r" b="b"/>
              <a:pathLst>
                <a:path w="3256915" h="2552573">
                  <a:moveTo>
                    <a:pt x="0" y="2552573"/>
                  </a:moveTo>
                  <a:lnTo>
                    <a:pt x="3256915" y="2552573"/>
                  </a:lnTo>
                  <a:lnTo>
                    <a:pt x="32569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216457" y="503520"/>
            <a:ext cx="4273515" cy="144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6"/>
              </a:lnSpc>
            </a:pPr>
            <a:r>
              <a:rPr lang="en-US" sz="4692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Orbital cellulitis management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92167" y="2286095"/>
            <a:ext cx="5511756" cy="2568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Admission IV antibiotics Abscess drainage Orbital decompression ENT and neurosurgical help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F4B324"/>
                </a:solidFill>
                <a:latin typeface="Tahoma"/>
                <a:ea typeface="Tahoma"/>
                <a:cs typeface="Tahoma"/>
                <a:sym typeface="Tahoma"/>
              </a:rPr>
              <a:t>32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0652" y="0"/>
            <a:ext cx="6771916" cy="7315200"/>
          </a:xfrm>
          <a:custGeom>
            <a:avLst/>
            <a:gdLst/>
            <a:ahLst/>
            <a:cxnLst/>
            <a:rect l="l" t="t" r="r" b="b"/>
            <a:pathLst>
              <a:path w="6771916" h="7315200">
                <a:moveTo>
                  <a:pt x="0" y="0"/>
                </a:moveTo>
                <a:lnTo>
                  <a:pt x="6771916" y="0"/>
                </a:lnTo>
                <a:lnTo>
                  <a:pt x="6771916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50" b="-436"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71" y="993143"/>
            <a:ext cx="9238783" cy="1249623"/>
          </a:xfrm>
          <a:custGeom>
            <a:avLst/>
            <a:gdLst/>
            <a:ahLst/>
            <a:cxnLst/>
            <a:rect l="l" t="t" r="r" b="b"/>
            <a:pathLst>
              <a:path w="9238783" h="1249623">
                <a:moveTo>
                  <a:pt x="0" y="0"/>
                </a:moveTo>
                <a:lnTo>
                  <a:pt x="9238783" y="0"/>
                </a:lnTo>
                <a:lnTo>
                  <a:pt x="9238783" y="1249623"/>
                </a:lnTo>
                <a:lnTo>
                  <a:pt x="0" y="1249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9750428" cy="7315200"/>
          </a:xfrm>
          <a:custGeom>
            <a:avLst/>
            <a:gdLst/>
            <a:ahLst/>
            <a:cxnLst/>
            <a:rect l="l" t="t" r="r" b="b"/>
            <a:pathLst>
              <a:path w="9750428" h="7315200">
                <a:moveTo>
                  <a:pt x="0" y="0"/>
                </a:moveTo>
                <a:lnTo>
                  <a:pt x="9750428" y="0"/>
                </a:lnTo>
                <a:lnTo>
                  <a:pt x="975042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63503" y="-63503"/>
            <a:ext cx="9880597" cy="7442197"/>
            <a:chOff x="0" y="0"/>
            <a:chExt cx="9880600" cy="7442200"/>
          </a:xfrm>
        </p:grpSpPr>
        <p:sp>
          <p:nvSpPr>
            <p:cNvPr id="5" name="Freeform 5"/>
            <p:cNvSpPr/>
            <p:nvPr/>
          </p:nvSpPr>
          <p:spPr>
            <a:xfrm>
              <a:off x="63500" y="63500"/>
              <a:ext cx="5283200" cy="7315200"/>
            </a:xfrm>
            <a:custGeom>
              <a:avLst/>
              <a:gdLst/>
              <a:ahLst/>
              <a:cxnLst/>
              <a:rect l="l" t="t" r="r" b="b"/>
              <a:pathLst>
                <a:path w="5283200" h="7315200">
                  <a:moveTo>
                    <a:pt x="0" y="7315200"/>
                  </a:moveTo>
                  <a:lnTo>
                    <a:pt x="5283200" y="7315200"/>
                  </a:lnTo>
                  <a:lnTo>
                    <a:pt x="5283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5C3">
                <a:alpha val="0"/>
              </a:srgbClr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876300" y="1120140"/>
              <a:ext cx="33909" cy="1122680"/>
            </a:xfrm>
            <a:custGeom>
              <a:avLst/>
              <a:gdLst/>
              <a:ahLst/>
              <a:cxnLst/>
              <a:rect l="l" t="t" r="r" b="b"/>
              <a:pathLst>
                <a:path w="33909" h="1122680">
                  <a:moveTo>
                    <a:pt x="0" y="1122680"/>
                  </a:moveTo>
                  <a:lnTo>
                    <a:pt x="33909" y="1122680"/>
                  </a:lnTo>
                  <a:lnTo>
                    <a:pt x="33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5C3">
                <a:alpha val="0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508889" y="1235329"/>
              <a:ext cx="467360" cy="506222"/>
            </a:xfrm>
            <a:custGeom>
              <a:avLst/>
              <a:gdLst/>
              <a:ahLst/>
              <a:cxnLst/>
              <a:rect l="l" t="t" r="r" b="b"/>
              <a:pathLst>
                <a:path w="467360" h="506222">
                  <a:moveTo>
                    <a:pt x="0" y="506222"/>
                  </a:moveTo>
                  <a:lnTo>
                    <a:pt x="467360" y="506222"/>
                  </a:lnTo>
                  <a:lnTo>
                    <a:pt x="4673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5C3">
                <a:alpha val="0"/>
              </a:srgbClr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916940" y="1235329"/>
              <a:ext cx="350520" cy="506222"/>
            </a:xfrm>
            <a:custGeom>
              <a:avLst/>
              <a:gdLst/>
              <a:ahLst/>
              <a:cxnLst/>
              <a:rect l="l" t="t" r="r" b="b"/>
              <a:pathLst>
                <a:path w="350520" h="506222">
                  <a:moveTo>
                    <a:pt x="0" y="506222"/>
                  </a:moveTo>
                  <a:lnTo>
                    <a:pt x="350520" y="506222"/>
                  </a:lnTo>
                  <a:lnTo>
                    <a:pt x="3505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5C3">
                <a:alpha val="0"/>
              </a:srgbClr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99009" y="1607820"/>
              <a:ext cx="597662" cy="450469"/>
            </a:xfrm>
            <a:custGeom>
              <a:avLst/>
              <a:gdLst/>
              <a:ahLst/>
              <a:cxnLst/>
              <a:rect l="l" t="t" r="r" b="b"/>
              <a:pathLst>
                <a:path w="597662" h="450469">
                  <a:moveTo>
                    <a:pt x="0" y="450469"/>
                  </a:moveTo>
                  <a:lnTo>
                    <a:pt x="597662" y="450469"/>
                  </a:lnTo>
                  <a:lnTo>
                    <a:pt x="5976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5C3">
                <a:alpha val="0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40969" y="1685671"/>
              <a:ext cx="450342" cy="506349"/>
            </a:xfrm>
            <a:custGeom>
              <a:avLst/>
              <a:gdLst/>
              <a:ahLst/>
              <a:cxnLst/>
              <a:rect l="l" t="t" r="r" b="b"/>
              <a:pathLst>
                <a:path w="450342" h="506349">
                  <a:moveTo>
                    <a:pt x="0" y="506349"/>
                  </a:moveTo>
                  <a:lnTo>
                    <a:pt x="450342" y="506349"/>
                  </a:lnTo>
                  <a:lnTo>
                    <a:pt x="4503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5C3">
                <a:alpha val="0"/>
              </a:srgb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035431" y="1685671"/>
              <a:ext cx="392811" cy="506349"/>
            </a:xfrm>
            <a:custGeom>
              <a:avLst/>
              <a:gdLst/>
              <a:ahLst/>
              <a:cxnLst/>
              <a:rect l="l" t="t" r="r" b="b"/>
              <a:pathLst>
                <a:path w="392811" h="506349">
                  <a:moveTo>
                    <a:pt x="0" y="506349"/>
                  </a:moveTo>
                  <a:lnTo>
                    <a:pt x="392811" y="506349"/>
                  </a:lnTo>
                  <a:lnTo>
                    <a:pt x="392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5C3">
                <a:alpha val="0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5346700" y="63500"/>
              <a:ext cx="4470400" cy="7315200"/>
            </a:xfrm>
            <a:custGeom>
              <a:avLst/>
              <a:gdLst/>
              <a:ahLst/>
              <a:cxnLst/>
              <a:rect l="l" t="t" r="r" b="b"/>
              <a:pathLst>
                <a:path w="4470400" h="7315200">
                  <a:moveTo>
                    <a:pt x="0" y="7315200"/>
                  </a:moveTo>
                  <a:lnTo>
                    <a:pt x="4470400" y="7315200"/>
                  </a:lnTo>
                  <a:lnTo>
                    <a:pt x="4470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5C3">
                <a:alpha val="0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535940" y="1963420"/>
              <a:ext cx="8774811" cy="33909"/>
            </a:xfrm>
            <a:custGeom>
              <a:avLst/>
              <a:gdLst/>
              <a:ahLst/>
              <a:cxnLst/>
              <a:rect l="l" t="t" r="r" b="b"/>
              <a:pathLst>
                <a:path w="8774811" h="33909">
                  <a:moveTo>
                    <a:pt x="0" y="33909"/>
                  </a:moveTo>
                  <a:lnTo>
                    <a:pt x="8774811" y="33909"/>
                  </a:lnTo>
                  <a:lnTo>
                    <a:pt x="8774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5C3">
                <a:alpha val="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F6E7D8"/>
                </a:solidFill>
                <a:latin typeface="Tahoma"/>
                <a:ea typeface="Tahoma"/>
                <a:cs typeface="Tahoma"/>
                <a:sym typeface="Tahoma"/>
              </a:rPr>
              <a:t>29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71" y="993143"/>
            <a:ext cx="9238783" cy="1249623"/>
          </a:xfrm>
          <a:custGeom>
            <a:avLst/>
            <a:gdLst/>
            <a:ahLst/>
            <a:cxnLst/>
            <a:rect l="l" t="t" r="r" b="b"/>
            <a:pathLst>
              <a:path w="9238783" h="1249623">
                <a:moveTo>
                  <a:pt x="0" y="0"/>
                </a:moveTo>
                <a:lnTo>
                  <a:pt x="9238783" y="0"/>
                </a:lnTo>
                <a:lnTo>
                  <a:pt x="9238783" y="1249623"/>
                </a:lnTo>
                <a:lnTo>
                  <a:pt x="0" y="1249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9944100" cy="7315200"/>
          </a:xfrm>
          <a:custGeom>
            <a:avLst/>
            <a:gdLst/>
            <a:ahLst/>
            <a:cxnLst/>
            <a:rect l="l" t="t" r="r" b="b"/>
            <a:pathLst>
              <a:path w="9944100" h="7315200">
                <a:moveTo>
                  <a:pt x="0" y="0"/>
                </a:moveTo>
                <a:lnTo>
                  <a:pt x="9944100" y="0"/>
                </a:lnTo>
                <a:lnTo>
                  <a:pt x="99441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63503" y="-63503"/>
            <a:ext cx="9880597" cy="7442197"/>
            <a:chOff x="0" y="0"/>
            <a:chExt cx="9880600" cy="7442200"/>
          </a:xfrm>
        </p:grpSpPr>
        <p:sp>
          <p:nvSpPr>
            <p:cNvPr id="5" name="Freeform 5"/>
            <p:cNvSpPr/>
            <p:nvPr/>
          </p:nvSpPr>
          <p:spPr>
            <a:xfrm>
              <a:off x="63500" y="63500"/>
              <a:ext cx="9753600" cy="7315200"/>
            </a:xfrm>
            <a:custGeom>
              <a:avLst/>
              <a:gdLst/>
              <a:ahLst/>
              <a:cxnLst/>
              <a:rect l="l" t="t" r="r" b="b"/>
              <a:pathLst>
                <a:path w="9753600" h="7315200">
                  <a:moveTo>
                    <a:pt x="0" y="7315200"/>
                  </a:moveTo>
                  <a:lnTo>
                    <a:pt x="9753600" y="7315200"/>
                  </a:lnTo>
                  <a:lnTo>
                    <a:pt x="9753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876300" y="1120140"/>
              <a:ext cx="33909" cy="1122680"/>
            </a:xfrm>
            <a:custGeom>
              <a:avLst/>
              <a:gdLst/>
              <a:ahLst/>
              <a:cxnLst/>
              <a:rect l="l" t="t" r="r" b="b"/>
              <a:pathLst>
                <a:path w="33909" h="1122680">
                  <a:moveTo>
                    <a:pt x="0" y="1122680"/>
                  </a:moveTo>
                  <a:lnTo>
                    <a:pt x="33909" y="1122680"/>
                  </a:lnTo>
                  <a:lnTo>
                    <a:pt x="33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508889" y="1235329"/>
              <a:ext cx="467360" cy="506222"/>
            </a:xfrm>
            <a:custGeom>
              <a:avLst/>
              <a:gdLst/>
              <a:ahLst/>
              <a:cxnLst/>
              <a:rect l="l" t="t" r="r" b="b"/>
              <a:pathLst>
                <a:path w="467360" h="506222">
                  <a:moveTo>
                    <a:pt x="0" y="506222"/>
                  </a:moveTo>
                  <a:lnTo>
                    <a:pt x="467360" y="506222"/>
                  </a:lnTo>
                  <a:lnTo>
                    <a:pt x="4673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916940" y="1235329"/>
              <a:ext cx="350520" cy="506222"/>
            </a:xfrm>
            <a:custGeom>
              <a:avLst/>
              <a:gdLst/>
              <a:ahLst/>
              <a:cxnLst/>
              <a:rect l="l" t="t" r="r" b="b"/>
              <a:pathLst>
                <a:path w="350520" h="506222">
                  <a:moveTo>
                    <a:pt x="0" y="506222"/>
                  </a:moveTo>
                  <a:lnTo>
                    <a:pt x="350520" y="506222"/>
                  </a:lnTo>
                  <a:lnTo>
                    <a:pt x="3505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99009" y="1607820"/>
              <a:ext cx="597662" cy="450469"/>
            </a:xfrm>
            <a:custGeom>
              <a:avLst/>
              <a:gdLst/>
              <a:ahLst/>
              <a:cxnLst/>
              <a:rect l="l" t="t" r="r" b="b"/>
              <a:pathLst>
                <a:path w="597662" h="450469">
                  <a:moveTo>
                    <a:pt x="0" y="450469"/>
                  </a:moveTo>
                  <a:lnTo>
                    <a:pt x="597662" y="450469"/>
                  </a:lnTo>
                  <a:lnTo>
                    <a:pt x="5976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40969" y="1685671"/>
              <a:ext cx="450342" cy="506349"/>
            </a:xfrm>
            <a:custGeom>
              <a:avLst/>
              <a:gdLst/>
              <a:ahLst/>
              <a:cxnLst/>
              <a:rect l="l" t="t" r="r" b="b"/>
              <a:pathLst>
                <a:path w="450342" h="506349">
                  <a:moveTo>
                    <a:pt x="0" y="506349"/>
                  </a:moveTo>
                  <a:lnTo>
                    <a:pt x="450342" y="506349"/>
                  </a:lnTo>
                  <a:lnTo>
                    <a:pt x="4503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035431" y="1685671"/>
              <a:ext cx="392811" cy="506349"/>
            </a:xfrm>
            <a:custGeom>
              <a:avLst/>
              <a:gdLst/>
              <a:ahLst/>
              <a:cxnLst/>
              <a:rect l="l" t="t" r="r" b="b"/>
              <a:pathLst>
                <a:path w="392811" h="506349">
                  <a:moveTo>
                    <a:pt x="0" y="506349"/>
                  </a:moveTo>
                  <a:lnTo>
                    <a:pt x="392811" y="506349"/>
                  </a:lnTo>
                  <a:lnTo>
                    <a:pt x="392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535940" y="1963420"/>
              <a:ext cx="8774811" cy="33909"/>
            </a:xfrm>
            <a:custGeom>
              <a:avLst/>
              <a:gdLst/>
              <a:ahLst/>
              <a:cxnLst/>
              <a:rect l="l" t="t" r="r" b="b"/>
              <a:pathLst>
                <a:path w="8774811" h="33909">
                  <a:moveTo>
                    <a:pt x="0" y="33909"/>
                  </a:moveTo>
                  <a:lnTo>
                    <a:pt x="8774811" y="33909"/>
                  </a:lnTo>
                  <a:lnTo>
                    <a:pt x="8774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F6E7D8"/>
                </a:solidFill>
                <a:latin typeface="Tahoma"/>
                <a:ea typeface="Tahoma"/>
                <a:cs typeface="Tahoma"/>
                <a:sym typeface="Tahoma"/>
              </a:rPr>
              <a:t>33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760514"/>
            <a:ext cx="7431018" cy="5554686"/>
          </a:xfrm>
          <a:custGeom>
            <a:avLst/>
            <a:gdLst/>
            <a:ahLst/>
            <a:cxnLst/>
            <a:rect l="l" t="t" r="r" b="b"/>
            <a:pathLst>
              <a:path w="7431018" h="5554686">
                <a:moveTo>
                  <a:pt x="0" y="0"/>
                </a:moveTo>
                <a:lnTo>
                  <a:pt x="7431018" y="0"/>
                </a:lnTo>
                <a:lnTo>
                  <a:pt x="7431018" y="5554686"/>
                </a:lnTo>
                <a:lnTo>
                  <a:pt x="0" y="55546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62023" y="0"/>
            <a:ext cx="3093164" cy="3118449"/>
          </a:xfrm>
          <a:custGeom>
            <a:avLst/>
            <a:gdLst/>
            <a:ahLst/>
            <a:cxnLst/>
            <a:rect l="l" t="t" r="r" b="b"/>
            <a:pathLst>
              <a:path w="3093164" h="3118449">
                <a:moveTo>
                  <a:pt x="0" y="0"/>
                </a:moveTo>
                <a:lnTo>
                  <a:pt x="3093165" y="0"/>
                </a:lnTo>
                <a:lnTo>
                  <a:pt x="3093165" y="3118449"/>
                </a:lnTo>
                <a:lnTo>
                  <a:pt x="0" y="3118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1" b="-931"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8937" y="993143"/>
            <a:ext cx="8901855" cy="1249680"/>
          </a:xfrm>
          <a:custGeom>
            <a:avLst/>
            <a:gdLst/>
            <a:ahLst/>
            <a:cxnLst/>
            <a:rect l="l" t="t" r="r" b="b"/>
            <a:pathLst>
              <a:path w="8901855" h="1249680">
                <a:moveTo>
                  <a:pt x="0" y="0"/>
                </a:moveTo>
                <a:lnTo>
                  <a:pt x="8901855" y="0"/>
                </a:lnTo>
                <a:lnTo>
                  <a:pt x="8901855" y="1249680"/>
                </a:lnTo>
                <a:lnTo>
                  <a:pt x="0" y="124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8694" y="239797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8694" y="342667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8694" y="394102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19108" y="731615"/>
            <a:ext cx="4950866" cy="81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F14902"/>
                </a:solidFill>
                <a:latin typeface="Tahoma"/>
                <a:ea typeface="Tahoma"/>
                <a:cs typeface="Tahoma"/>
                <a:sym typeface="Tahoma"/>
              </a:rPr>
              <a:t>Preseptal cellulitis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92167" y="2286095"/>
            <a:ext cx="7669206" cy="2568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Involves the tissues anterior to the orbital septum ,mostly affecting the lid Preiorbital inflammation and swelling No other ocular features of the orbital cellulitis 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34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469" y="0"/>
            <a:ext cx="7343675" cy="7315200"/>
          </a:xfrm>
          <a:custGeom>
            <a:avLst/>
            <a:gdLst/>
            <a:ahLst/>
            <a:cxnLst/>
            <a:rect l="l" t="t" r="r" b="b"/>
            <a:pathLst>
              <a:path w="7343675" h="7315200">
                <a:moveTo>
                  <a:pt x="0" y="0"/>
                </a:moveTo>
                <a:lnTo>
                  <a:pt x="7343675" y="0"/>
                </a:lnTo>
                <a:lnTo>
                  <a:pt x="7343675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6" b="-3812"/>
            </a:stretch>
          </a:blipFill>
        </p:spPr>
      </p:sp>
    </p:spTree>
    <p:extLst>
      <p:ext uri="{BB962C8B-B14F-4D97-AF65-F5344CB8AC3E}">
        <p14:creationId xmlns:p14="http://schemas.microsoft.com/office/powerpoint/2010/main" val="285295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71" y="993143"/>
            <a:ext cx="9238783" cy="1249623"/>
          </a:xfrm>
          <a:custGeom>
            <a:avLst/>
            <a:gdLst/>
            <a:ahLst/>
            <a:cxnLst/>
            <a:rect l="l" t="t" r="r" b="b"/>
            <a:pathLst>
              <a:path w="9238783" h="1249623">
                <a:moveTo>
                  <a:pt x="0" y="0"/>
                </a:moveTo>
                <a:lnTo>
                  <a:pt x="9238783" y="0"/>
                </a:lnTo>
                <a:lnTo>
                  <a:pt x="9238783" y="1249623"/>
                </a:lnTo>
                <a:lnTo>
                  <a:pt x="0" y="1249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8694" y="239797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8694" y="342667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4340" y="4060374"/>
            <a:ext cx="8587416" cy="3125457"/>
          </a:xfrm>
          <a:custGeom>
            <a:avLst/>
            <a:gdLst/>
            <a:ahLst/>
            <a:cxnLst/>
            <a:rect l="l" t="t" r="r" b="b"/>
            <a:pathLst>
              <a:path w="8587416" h="3125457">
                <a:moveTo>
                  <a:pt x="0" y="0"/>
                </a:moveTo>
                <a:lnTo>
                  <a:pt x="8587416" y="0"/>
                </a:lnTo>
                <a:lnTo>
                  <a:pt x="8587416" y="3125457"/>
                </a:lnTo>
                <a:lnTo>
                  <a:pt x="0" y="31254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34340" y="4060374"/>
            <a:ext cx="3590039" cy="3127829"/>
            <a:chOff x="0" y="0"/>
            <a:chExt cx="3590036" cy="31278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90036" cy="3127883"/>
            </a:xfrm>
            <a:custGeom>
              <a:avLst/>
              <a:gdLst/>
              <a:ahLst/>
              <a:cxnLst/>
              <a:rect l="l" t="t" r="r" b="b"/>
              <a:pathLst>
                <a:path w="3590036" h="3127883">
                  <a:moveTo>
                    <a:pt x="0" y="3127883"/>
                  </a:moveTo>
                  <a:lnTo>
                    <a:pt x="3590036" y="3127883"/>
                  </a:lnTo>
                  <a:lnTo>
                    <a:pt x="35900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1971" y="993143"/>
            <a:ext cx="9238831" cy="1249680"/>
            <a:chOff x="0" y="0"/>
            <a:chExt cx="9238831" cy="1249680"/>
          </a:xfrm>
        </p:grpSpPr>
        <p:sp>
          <p:nvSpPr>
            <p:cNvPr id="9" name="Freeform 9"/>
            <p:cNvSpPr/>
            <p:nvPr/>
          </p:nvSpPr>
          <p:spPr>
            <a:xfrm>
              <a:off x="740791" y="63500"/>
              <a:ext cx="33909" cy="1122680"/>
            </a:xfrm>
            <a:custGeom>
              <a:avLst/>
              <a:gdLst/>
              <a:ahLst/>
              <a:cxnLst/>
              <a:rect l="l" t="t" r="r" b="b"/>
              <a:pathLst>
                <a:path w="33909" h="1122680">
                  <a:moveTo>
                    <a:pt x="0" y="1122680"/>
                  </a:moveTo>
                  <a:lnTo>
                    <a:pt x="33909" y="1122680"/>
                  </a:lnTo>
                  <a:lnTo>
                    <a:pt x="33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73380" y="178689"/>
              <a:ext cx="467360" cy="506222"/>
            </a:xfrm>
            <a:custGeom>
              <a:avLst/>
              <a:gdLst/>
              <a:ahLst/>
              <a:cxnLst/>
              <a:rect l="l" t="t" r="r" b="b"/>
              <a:pathLst>
                <a:path w="467360" h="506222">
                  <a:moveTo>
                    <a:pt x="0" y="506222"/>
                  </a:moveTo>
                  <a:lnTo>
                    <a:pt x="467360" y="506222"/>
                  </a:lnTo>
                  <a:lnTo>
                    <a:pt x="4673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81431" y="178689"/>
              <a:ext cx="350520" cy="506222"/>
            </a:xfrm>
            <a:custGeom>
              <a:avLst/>
              <a:gdLst/>
              <a:ahLst/>
              <a:cxnLst/>
              <a:rect l="l" t="t" r="r" b="b"/>
              <a:pathLst>
                <a:path w="350520" h="506222">
                  <a:moveTo>
                    <a:pt x="0" y="506222"/>
                  </a:moveTo>
                  <a:lnTo>
                    <a:pt x="350520" y="506222"/>
                  </a:lnTo>
                  <a:lnTo>
                    <a:pt x="3505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63500" y="551180"/>
              <a:ext cx="597789" cy="450469"/>
            </a:xfrm>
            <a:custGeom>
              <a:avLst/>
              <a:gdLst/>
              <a:ahLst/>
              <a:cxnLst/>
              <a:rect l="l" t="t" r="r" b="b"/>
              <a:pathLst>
                <a:path w="597789" h="450469">
                  <a:moveTo>
                    <a:pt x="0" y="450469"/>
                  </a:moveTo>
                  <a:lnTo>
                    <a:pt x="597789" y="450469"/>
                  </a:lnTo>
                  <a:lnTo>
                    <a:pt x="5977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505460" y="629031"/>
              <a:ext cx="450469" cy="506349"/>
            </a:xfrm>
            <a:custGeom>
              <a:avLst/>
              <a:gdLst/>
              <a:ahLst/>
              <a:cxnLst/>
              <a:rect l="l" t="t" r="r" b="b"/>
              <a:pathLst>
                <a:path w="450469" h="506349">
                  <a:moveTo>
                    <a:pt x="0" y="506349"/>
                  </a:moveTo>
                  <a:lnTo>
                    <a:pt x="450469" y="506349"/>
                  </a:lnTo>
                  <a:lnTo>
                    <a:pt x="4504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900049" y="629031"/>
              <a:ext cx="392811" cy="506349"/>
            </a:xfrm>
            <a:custGeom>
              <a:avLst/>
              <a:gdLst/>
              <a:ahLst/>
              <a:cxnLst/>
              <a:rect l="l" t="t" r="r" b="b"/>
              <a:pathLst>
                <a:path w="392811" h="506349">
                  <a:moveTo>
                    <a:pt x="0" y="506349"/>
                  </a:moveTo>
                  <a:lnTo>
                    <a:pt x="392811" y="506349"/>
                  </a:lnTo>
                  <a:lnTo>
                    <a:pt x="392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400431" y="906780"/>
              <a:ext cx="8774938" cy="33909"/>
            </a:xfrm>
            <a:custGeom>
              <a:avLst/>
              <a:gdLst/>
              <a:ahLst/>
              <a:cxnLst/>
              <a:rect l="l" t="t" r="r" b="b"/>
              <a:pathLst>
                <a:path w="8774938" h="33909">
                  <a:moveTo>
                    <a:pt x="0" y="33909"/>
                  </a:moveTo>
                  <a:lnTo>
                    <a:pt x="8774938" y="33909"/>
                  </a:lnTo>
                  <a:lnTo>
                    <a:pt x="87749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4211631" y="4071156"/>
            <a:ext cx="4810449" cy="3116809"/>
            <a:chOff x="0" y="0"/>
            <a:chExt cx="4810455" cy="31168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10506" cy="3116834"/>
            </a:xfrm>
            <a:custGeom>
              <a:avLst/>
              <a:gdLst/>
              <a:ahLst/>
              <a:cxnLst/>
              <a:rect l="l" t="t" r="r" b="b"/>
              <a:pathLst>
                <a:path w="4810506" h="3116834">
                  <a:moveTo>
                    <a:pt x="0" y="3116834"/>
                  </a:moveTo>
                  <a:lnTo>
                    <a:pt x="4810506" y="3116834"/>
                  </a:lnTo>
                  <a:lnTo>
                    <a:pt x="48105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91A">
                <a:alpha val="0"/>
              </a:srgbClr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792167" y="2286095"/>
            <a:ext cx="7272785" cy="154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Arises from accumulated secretions within any of the Para nasal sinuses . May need surgical treatment.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19108" y="731615"/>
            <a:ext cx="4684300" cy="81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F4B324"/>
                </a:solidFill>
                <a:latin typeface="Tahoma"/>
                <a:ea typeface="Tahoma"/>
                <a:cs typeface="Tahoma"/>
                <a:sym typeface="Tahoma"/>
              </a:rPr>
              <a:t>Orbital mucocele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36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71" y="993143"/>
            <a:ext cx="9238831" cy="1249680"/>
          </a:xfrm>
          <a:custGeom>
            <a:avLst/>
            <a:gdLst/>
            <a:ahLst/>
            <a:cxnLst/>
            <a:rect l="l" t="t" r="r" b="b"/>
            <a:pathLst>
              <a:path w="9238831" h="1249680">
                <a:moveTo>
                  <a:pt x="0" y="0"/>
                </a:moveTo>
                <a:lnTo>
                  <a:pt x="9238831" y="0"/>
                </a:lnTo>
                <a:lnTo>
                  <a:pt x="9238831" y="1249680"/>
                </a:lnTo>
                <a:lnTo>
                  <a:pt x="0" y="124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8694" y="239797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8694" y="291232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8694" y="342667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19108" y="731615"/>
            <a:ext cx="6239837" cy="81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Inflammatory diseases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92167" y="2286095"/>
            <a:ext cx="5707132" cy="154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Sarcoidosis Orbital pseudotumours Lymphofibrobalstic disorders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37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71" y="993143"/>
            <a:ext cx="9238831" cy="1249680"/>
          </a:xfrm>
          <a:custGeom>
            <a:avLst/>
            <a:gdLst/>
            <a:ahLst/>
            <a:cxnLst/>
            <a:rect l="l" t="t" r="r" b="b"/>
            <a:pathLst>
              <a:path w="9238831" h="1249680">
                <a:moveTo>
                  <a:pt x="0" y="0"/>
                </a:moveTo>
                <a:lnTo>
                  <a:pt x="9238831" y="0"/>
                </a:lnTo>
                <a:lnTo>
                  <a:pt x="9238831" y="1249680"/>
                </a:lnTo>
                <a:lnTo>
                  <a:pt x="0" y="124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8694" y="239797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8694" y="291232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8694" y="342667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19108" y="731615"/>
            <a:ext cx="6213119" cy="81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Vascular abnormalities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92167" y="2286095"/>
            <a:ext cx="4945094" cy="154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Carotid cavernous fistula. Orbital varices . Capillary hemangioma.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38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71" y="993143"/>
            <a:ext cx="9238831" cy="1249680"/>
          </a:xfrm>
          <a:custGeom>
            <a:avLst/>
            <a:gdLst/>
            <a:ahLst/>
            <a:cxnLst/>
            <a:rect l="l" t="t" r="r" b="b"/>
            <a:pathLst>
              <a:path w="9238831" h="1249680">
                <a:moveTo>
                  <a:pt x="0" y="0"/>
                </a:moveTo>
                <a:lnTo>
                  <a:pt x="9238831" y="0"/>
                </a:lnTo>
                <a:lnTo>
                  <a:pt x="9238831" y="1249680"/>
                </a:lnTo>
                <a:lnTo>
                  <a:pt x="0" y="124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8694" y="239797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8694" y="496972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19108" y="731615"/>
            <a:ext cx="7013591" cy="81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F4B324"/>
                </a:solidFill>
                <a:latin typeface="Tahoma"/>
                <a:ea typeface="Tahoma"/>
                <a:cs typeface="Tahoma"/>
                <a:sym typeface="Tahoma"/>
              </a:rPr>
              <a:t>Carotid Cavernous Fistula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92167" y="2286095"/>
            <a:ext cx="7603036" cy="511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Increased venous pressure leading to 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92167" y="2800445"/>
            <a:ext cx="138170" cy="511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17370" y="2800445"/>
            <a:ext cx="5137709" cy="205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Proptosis Conjuctival vein dilatation Reduced eye motility Raised IOP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92167" y="4857845"/>
            <a:ext cx="5500678" cy="511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Treatment may be surgical 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39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860" y="2507361"/>
            <a:ext cx="149876" cy="149876"/>
          </a:xfrm>
          <a:custGeom>
            <a:avLst/>
            <a:gdLst/>
            <a:ahLst/>
            <a:cxnLst/>
            <a:rect l="l" t="t" r="r" b="b"/>
            <a:pathLst>
              <a:path w="149876" h="149876">
                <a:moveTo>
                  <a:pt x="0" y="0"/>
                </a:moveTo>
                <a:lnTo>
                  <a:pt x="149876" y="0"/>
                </a:lnTo>
                <a:lnTo>
                  <a:pt x="149876" y="149876"/>
                </a:lnTo>
                <a:lnTo>
                  <a:pt x="0" y="149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7860" y="3046933"/>
            <a:ext cx="149876" cy="149876"/>
          </a:xfrm>
          <a:custGeom>
            <a:avLst/>
            <a:gdLst/>
            <a:ahLst/>
            <a:cxnLst/>
            <a:rect l="l" t="t" r="r" b="b"/>
            <a:pathLst>
              <a:path w="149876" h="149876">
                <a:moveTo>
                  <a:pt x="0" y="0"/>
                </a:moveTo>
                <a:lnTo>
                  <a:pt x="149876" y="0"/>
                </a:lnTo>
                <a:lnTo>
                  <a:pt x="149876" y="149876"/>
                </a:lnTo>
                <a:lnTo>
                  <a:pt x="0" y="149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7860" y="3586496"/>
            <a:ext cx="149876" cy="149876"/>
          </a:xfrm>
          <a:custGeom>
            <a:avLst/>
            <a:gdLst/>
            <a:ahLst/>
            <a:cxnLst/>
            <a:rect l="l" t="t" r="r" b="b"/>
            <a:pathLst>
              <a:path w="149876" h="149876">
                <a:moveTo>
                  <a:pt x="0" y="0"/>
                </a:moveTo>
                <a:lnTo>
                  <a:pt x="149876" y="0"/>
                </a:lnTo>
                <a:lnTo>
                  <a:pt x="149876" y="149876"/>
                </a:lnTo>
                <a:lnTo>
                  <a:pt x="0" y="149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971" y="993143"/>
            <a:ext cx="9238783" cy="1249623"/>
          </a:xfrm>
          <a:custGeom>
            <a:avLst/>
            <a:gdLst/>
            <a:ahLst/>
            <a:cxnLst/>
            <a:rect l="l" t="t" r="r" b="b"/>
            <a:pathLst>
              <a:path w="9238783" h="1249623">
                <a:moveTo>
                  <a:pt x="0" y="0"/>
                </a:moveTo>
                <a:lnTo>
                  <a:pt x="9238783" y="0"/>
                </a:lnTo>
                <a:lnTo>
                  <a:pt x="9238783" y="1249623"/>
                </a:lnTo>
                <a:lnTo>
                  <a:pt x="0" y="1249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30682" y="4084301"/>
            <a:ext cx="4133850" cy="3105150"/>
          </a:xfrm>
          <a:custGeom>
            <a:avLst/>
            <a:gdLst/>
            <a:ahLst/>
            <a:cxnLst/>
            <a:rect l="l" t="t" r="r" b="b"/>
            <a:pathLst>
              <a:path w="4133850" h="3105150">
                <a:moveTo>
                  <a:pt x="0" y="0"/>
                </a:moveTo>
                <a:lnTo>
                  <a:pt x="4133850" y="0"/>
                </a:lnTo>
                <a:lnTo>
                  <a:pt x="4133850" y="3105150"/>
                </a:lnTo>
                <a:lnTo>
                  <a:pt x="0" y="31051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3404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1971" y="993143"/>
            <a:ext cx="9238831" cy="1249680"/>
            <a:chOff x="0" y="0"/>
            <a:chExt cx="9238831" cy="1249680"/>
          </a:xfrm>
        </p:grpSpPr>
        <p:sp>
          <p:nvSpPr>
            <p:cNvPr id="8" name="Freeform 8"/>
            <p:cNvSpPr/>
            <p:nvPr/>
          </p:nvSpPr>
          <p:spPr>
            <a:xfrm>
              <a:off x="740791" y="63500"/>
              <a:ext cx="33909" cy="1122680"/>
            </a:xfrm>
            <a:custGeom>
              <a:avLst/>
              <a:gdLst/>
              <a:ahLst/>
              <a:cxnLst/>
              <a:rect l="l" t="t" r="r" b="b"/>
              <a:pathLst>
                <a:path w="33909" h="1122680">
                  <a:moveTo>
                    <a:pt x="0" y="1122680"/>
                  </a:moveTo>
                  <a:lnTo>
                    <a:pt x="33909" y="1122680"/>
                  </a:lnTo>
                  <a:lnTo>
                    <a:pt x="33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73380" y="178689"/>
              <a:ext cx="467360" cy="506222"/>
            </a:xfrm>
            <a:custGeom>
              <a:avLst/>
              <a:gdLst/>
              <a:ahLst/>
              <a:cxnLst/>
              <a:rect l="l" t="t" r="r" b="b"/>
              <a:pathLst>
                <a:path w="467360" h="506222">
                  <a:moveTo>
                    <a:pt x="0" y="506222"/>
                  </a:moveTo>
                  <a:lnTo>
                    <a:pt x="467360" y="506222"/>
                  </a:lnTo>
                  <a:lnTo>
                    <a:pt x="4673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781431" y="178689"/>
              <a:ext cx="350520" cy="506222"/>
            </a:xfrm>
            <a:custGeom>
              <a:avLst/>
              <a:gdLst/>
              <a:ahLst/>
              <a:cxnLst/>
              <a:rect l="l" t="t" r="r" b="b"/>
              <a:pathLst>
                <a:path w="350520" h="506222">
                  <a:moveTo>
                    <a:pt x="0" y="506222"/>
                  </a:moveTo>
                  <a:lnTo>
                    <a:pt x="350520" y="506222"/>
                  </a:lnTo>
                  <a:lnTo>
                    <a:pt x="3505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63500" y="551180"/>
              <a:ext cx="597789" cy="450469"/>
            </a:xfrm>
            <a:custGeom>
              <a:avLst/>
              <a:gdLst/>
              <a:ahLst/>
              <a:cxnLst/>
              <a:rect l="l" t="t" r="r" b="b"/>
              <a:pathLst>
                <a:path w="597789" h="450469">
                  <a:moveTo>
                    <a:pt x="0" y="450469"/>
                  </a:moveTo>
                  <a:lnTo>
                    <a:pt x="597789" y="450469"/>
                  </a:lnTo>
                  <a:lnTo>
                    <a:pt x="5977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505460" y="629031"/>
              <a:ext cx="450469" cy="506349"/>
            </a:xfrm>
            <a:custGeom>
              <a:avLst/>
              <a:gdLst/>
              <a:ahLst/>
              <a:cxnLst/>
              <a:rect l="l" t="t" r="r" b="b"/>
              <a:pathLst>
                <a:path w="450469" h="506349">
                  <a:moveTo>
                    <a:pt x="0" y="506349"/>
                  </a:moveTo>
                  <a:lnTo>
                    <a:pt x="450469" y="506349"/>
                  </a:lnTo>
                  <a:lnTo>
                    <a:pt x="4504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900049" y="629031"/>
              <a:ext cx="392811" cy="506349"/>
            </a:xfrm>
            <a:custGeom>
              <a:avLst/>
              <a:gdLst/>
              <a:ahLst/>
              <a:cxnLst/>
              <a:rect l="l" t="t" r="r" b="b"/>
              <a:pathLst>
                <a:path w="392811" h="506349">
                  <a:moveTo>
                    <a:pt x="0" y="506349"/>
                  </a:moveTo>
                  <a:lnTo>
                    <a:pt x="392811" y="506349"/>
                  </a:lnTo>
                  <a:lnTo>
                    <a:pt x="392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400431" y="906780"/>
              <a:ext cx="8774938" cy="33909"/>
            </a:xfrm>
            <a:custGeom>
              <a:avLst/>
              <a:gdLst/>
              <a:ahLst/>
              <a:cxnLst/>
              <a:rect l="l" t="t" r="r" b="b"/>
              <a:pathLst>
                <a:path w="8774938" h="33909">
                  <a:moveTo>
                    <a:pt x="0" y="33909"/>
                  </a:moveTo>
                  <a:lnTo>
                    <a:pt x="8774938" y="33909"/>
                  </a:lnTo>
                  <a:lnTo>
                    <a:pt x="87749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230682" y="4084301"/>
            <a:ext cx="4138536" cy="3103902"/>
            <a:chOff x="0" y="0"/>
            <a:chExt cx="4138536" cy="310389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138549" cy="3103880"/>
            </a:xfrm>
            <a:custGeom>
              <a:avLst/>
              <a:gdLst/>
              <a:ahLst/>
              <a:cxnLst/>
              <a:rect l="l" t="t" r="r" b="b"/>
              <a:pathLst>
                <a:path w="4138549" h="3103880">
                  <a:moveTo>
                    <a:pt x="0" y="3103880"/>
                  </a:moveTo>
                  <a:lnTo>
                    <a:pt x="4138549" y="3103880"/>
                  </a:lnTo>
                  <a:lnTo>
                    <a:pt x="41385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319108" y="731615"/>
            <a:ext cx="6119308" cy="81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F4B324"/>
                </a:solidFill>
                <a:latin typeface="Tahoma"/>
                <a:ea typeface="Tahoma"/>
                <a:cs typeface="Tahoma"/>
                <a:sym typeface="Tahoma"/>
              </a:rPr>
              <a:t>Capillary hemangioma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8650" y="2380012"/>
            <a:ext cx="8231438" cy="21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sz="358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Extensive lesion around the orbit . Spontaneous resolution is the course Treatment may be indicated if occluding the visual axis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F14902"/>
                </a:solidFill>
                <a:latin typeface="Tahoma"/>
                <a:ea typeface="Tahoma"/>
                <a:cs typeface="Tahoma"/>
                <a:sym typeface="Tahoma"/>
              </a:rPr>
              <a:t>41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1015" y="2934338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0" y="0"/>
                </a:moveTo>
                <a:lnTo>
                  <a:pt x="123825" y="0"/>
                </a:lnTo>
                <a:lnTo>
                  <a:pt x="123825" y="123825"/>
                </a:lnTo>
                <a:lnTo>
                  <a:pt x="0" y="123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1015" y="3382013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0" y="0"/>
                </a:moveTo>
                <a:lnTo>
                  <a:pt x="123825" y="0"/>
                </a:lnTo>
                <a:lnTo>
                  <a:pt x="123825" y="123825"/>
                </a:lnTo>
                <a:lnTo>
                  <a:pt x="0" y="123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1015" y="3829688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0" y="0"/>
                </a:moveTo>
                <a:lnTo>
                  <a:pt x="123825" y="0"/>
                </a:lnTo>
                <a:lnTo>
                  <a:pt x="123825" y="123825"/>
                </a:lnTo>
                <a:lnTo>
                  <a:pt x="0" y="123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1015" y="4277363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0" y="0"/>
                </a:moveTo>
                <a:lnTo>
                  <a:pt x="123825" y="0"/>
                </a:lnTo>
                <a:lnTo>
                  <a:pt x="123825" y="123825"/>
                </a:lnTo>
                <a:lnTo>
                  <a:pt x="0" y="123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1015" y="4725038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0" y="0"/>
                </a:moveTo>
                <a:lnTo>
                  <a:pt x="123825" y="0"/>
                </a:lnTo>
                <a:lnTo>
                  <a:pt x="123825" y="123825"/>
                </a:lnTo>
                <a:lnTo>
                  <a:pt x="0" y="123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971" y="993143"/>
            <a:ext cx="9238783" cy="1249623"/>
          </a:xfrm>
          <a:custGeom>
            <a:avLst/>
            <a:gdLst/>
            <a:ahLst/>
            <a:cxnLst/>
            <a:rect l="l" t="t" r="r" b="b"/>
            <a:pathLst>
              <a:path w="9238783" h="1249623">
                <a:moveTo>
                  <a:pt x="0" y="0"/>
                </a:moveTo>
                <a:lnTo>
                  <a:pt x="9238783" y="0"/>
                </a:lnTo>
                <a:lnTo>
                  <a:pt x="9238783" y="1249623"/>
                </a:lnTo>
                <a:lnTo>
                  <a:pt x="0" y="12496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96303" y="4725038"/>
            <a:ext cx="4057297" cy="2505075"/>
          </a:xfrm>
          <a:custGeom>
            <a:avLst/>
            <a:gdLst/>
            <a:ahLst/>
            <a:cxnLst/>
            <a:rect l="l" t="t" r="r" b="b"/>
            <a:pathLst>
              <a:path w="4219575" h="2505075">
                <a:moveTo>
                  <a:pt x="0" y="0"/>
                </a:moveTo>
                <a:lnTo>
                  <a:pt x="4219575" y="0"/>
                </a:lnTo>
                <a:lnTo>
                  <a:pt x="4219575" y="2505075"/>
                </a:lnTo>
                <a:lnTo>
                  <a:pt x="0" y="25050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1971" y="993143"/>
            <a:ext cx="9238831" cy="1249680"/>
            <a:chOff x="0" y="0"/>
            <a:chExt cx="9238831" cy="1249680"/>
          </a:xfrm>
        </p:grpSpPr>
        <p:sp>
          <p:nvSpPr>
            <p:cNvPr id="11" name="Freeform 11"/>
            <p:cNvSpPr/>
            <p:nvPr/>
          </p:nvSpPr>
          <p:spPr>
            <a:xfrm>
              <a:off x="740791" y="63500"/>
              <a:ext cx="33909" cy="1122680"/>
            </a:xfrm>
            <a:custGeom>
              <a:avLst/>
              <a:gdLst/>
              <a:ahLst/>
              <a:cxnLst/>
              <a:rect l="l" t="t" r="r" b="b"/>
              <a:pathLst>
                <a:path w="33909" h="1122680">
                  <a:moveTo>
                    <a:pt x="0" y="1122680"/>
                  </a:moveTo>
                  <a:lnTo>
                    <a:pt x="33909" y="1122680"/>
                  </a:lnTo>
                  <a:lnTo>
                    <a:pt x="33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73380" y="178689"/>
              <a:ext cx="467360" cy="506222"/>
            </a:xfrm>
            <a:custGeom>
              <a:avLst/>
              <a:gdLst/>
              <a:ahLst/>
              <a:cxnLst/>
              <a:rect l="l" t="t" r="r" b="b"/>
              <a:pathLst>
                <a:path w="467360" h="506222">
                  <a:moveTo>
                    <a:pt x="0" y="506222"/>
                  </a:moveTo>
                  <a:lnTo>
                    <a:pt x="467360" y="506222"/>
                  </a:lnTo>
                  <a:lnTo>
                    <a:pt x="4673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81431" y="178689"/>
              <a:ext cx="350520" cy="506222"/>
            </a:xfrm>
            <a:custGeom>
              <a:avLst/>
              <a:gdLst/>
              <a:ahLst/>
              <a:cxnLst/>
              <a:rect l="l" t="t" r="r" b="b"/>
              <a:pathLst>
                <a:path w="350520" h="506222">
                  <a:moveTo>
                    <a:pt x="0" y="506222"/>
                  </a:moveTo>
                  <a:lnTo>
                    <a:pt x="350520" y="506222"/>
                  </a:lnTo>
                  <a:lnTo>
                    <a:pt x="3505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63500" y="551180"/>
              <a:ext cx="597789" cy="450469"/>
            </a:xfrm>
            <a:custGeom>
              <a:avLst/>
              <a:gdLst/>
              <a:ahLst/>
              <a:cxnLst/>
              <a:rect l="l" t="t" r="r" b="b"/>
              <a:pathLst>
                <a:path w="597789" h="450469">
                  <a:moveTo>
                    <a:pt x="0" y="450469"/>
                  </a:moveTo>
                  <a:lnTo>
                    <a:pt x="597789" y="450469"/>
                  </a:lnTo>
                  <a:lnTo>
                    <a:pt x="5977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505460" y="629031"/>
              <a:ext cx="450469" cy="506349"/>
            </a:xfrm>
            <a:custGeom>
              <a:avLst/>
              <a:gdLst/>
              <a:ahLst/>
              <a:cxnLst/>
              <a:rect l="l" t="t" r="r" b="b"/>
              <a:pathLst>
                <a:path w="450469" h="506349">
                  <a:moveTo>
                    <a:pt x="0" y="506349"/>
                  </a:moveTo>
                  <a:lnTo>
                    <a:pt x="450469" y="506349"/>
                  </a:lnTo>
                  <a:lnTo>
                    <a:pt x="4504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900049" y="629031"/>
              <a:ext cx="392811" cy="506349"/>
            </a:xfrm>
            <a:custGeom>
              <a:avLst/>
              <a:gdLst/>
              <a:ahLst/>
              <a:cxnLst/>
              <a:rect l="l" t="t" r="r" b="b"/>
              <a:pathLst>
                <a:path w="392811" h="506349">
                  <a:moveTo>
                    <a:pt x="0" y="506349"/>
                  </a:moveTo>
                  <a:lnTo>
                    <a:pt x="392811" y="506349"/>
                  </a:lnTo>
                  <a:lnTo>
                    <a:pt x="392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400431" y="906780"/>
              <a:ext cx="8774938" cy="33909"/>
            </a:xfrm>
            <a:custGeom>
              <a:avLst/>
              <a:gdLst/>
              <a:ahLst/>
              <a:cxnLst/>
              <a:rect l="l" t="t" r="r" b="b"/>
              <a:pathLst>
                <a:path w="8774938" h="33909">
                  <a:moveTo>
                    <a:pt x="0" y="33909"/>
                  </a:moveTo>
                  <a:lnTo>
                    <a:pt x="8774938" y="33909"/>
                  </a:lnTo>
                  <a:lnTo>
                    <a:pt x="87749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>
                <a:alpha val="0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319108" y="731615"/>
            <a:ext cx="4377195" cy="81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F4B324"/>
                </a:solidFill>
                <a:latin typeface="Tahoma"/>
                <a:ea typeface="Tahoma"/>
                <a:cs typeface="Tahoma"/>
                <a:sym typeface="Tahoma"/>
              </a:rPr>
              <a:t>Orbital tumours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9031" y="2845174"/>
            <a:ext cx="7263727" cy="3141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4"/>
              </a:lnSpc>
            </a:pPr>
            <a:r>
              <a:rPr lang="en-US" sz="2986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Lacrimal gland </a:t>
            </a:r>
            <a:r>
              <a:rPr lang="en-US" sz="2986" dirty="0" err="1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tumours</a:t>
            </a:r>
            <a:r>
              <a:rPr lang="en-US" sz="2986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Optic nerve glioma Meningioma Lymphoma Rhabdomyosarcoma Metastasis : neuroblastoma in children </a:t>
            </a:r>
            <a:r>
              <a:rPr lang="en-US" sz="2986" dirty="0" err="1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Breast,lung</a:t>
            </a:r>
            <a:r>
              <a:rPr lang="en-US" sz="2986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,prostate and GIT </a:t>
            </a:r>
            <a:r>
              <a:rPr lang="en-US" sz="2986" dirty="0" err="1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tumours</a:t>
            </a:r>
            <a:r>
              <a:rPr lang="en-US" sz="2986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in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87118" y="5006720"/>
            <a:ext cx="1143905" cy="455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4"/>
              </a:lnSpc>
            </a:pPr>
            <a:r>
              <a:rPr lang="en-US" sz="2986" dirty="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adults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43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1718" y="3227603"/>
            <a:ext cx="120386" cy="120386"/>
          </a:xfrm>
          <a:custGeom>
            <a:avLst/>
            <a:gdLst/>
            <a:ahLst/>
            <a:cxnLst/>
            <a:rect l="l" t="t" r="r" b="b"/>
            <a:pathLst>
              <a:path w="120386" h="120386">
                <a:moveTo>
                  <a:pt x="0" y="0"/>
                </a:moveTo>
                <a:lnTo>
                  <a:pt x="120386" y="0"/>
                </a:lnTo>
                <a:lnTo>
                  <a:pt x="120386" y="120387"/>
                </a:lnTo>
                <a:lnTo>
                  <a:pt x="0" y="12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1718" y="3648970"/>
            <a:ext cx="120386" cy="120386"/>
          </a:xfrm>
          <a:custGeom>
            <a:avLst/>
            <a:gdLst/>
            <a:ahLst/>
            <a:cxnLst/>
            <a:rect l="l" t="t" r="r" b="b"/>
            <a:pathLst>
              <a:path w="120386" h="120386">
                <a:moveTo>
                  <a:pt x="0" y="0"/>
                </a:moveTo>
                <a:lnTo>
                  <a:pt x="120386" y="0"/>
                </a:lnTo>
                <a:lnTo>
                  <a:pt x="120386" y="120387"/>
                </a:lnTo>
                <a:lnTo>
                  <a:pt x="0" y="12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1718" y="4491704"/>
            <a:ext cx="120386" cy="120386"/>
          </a:xfrm>
          <a:custGeom>
            <a:avLst/>
            <a:gdLst/>
            <a:ahLst/>
            <a:cxnLst/>
            <a:rect l="l" t="t" r="r" b="b"/>
            <a:pathLst>
              <a:path w="120386" h="120386">
                <a:moveTo>
                  <a:pt x="0" y="0"/>
                </a:moveTo>
                <a:lnTo>
                  <a:pt x="120386" y="0"/>
                </a:lnTo>
                <a:lnTo>
                  <a:pt x="120386" y="120387"/>
                </a:lnTo>
                <a:lnTo>
                  <a:pt x="0" y="12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8940" y="2741295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971" y="993143"/>
            <a:ext cx="9238783" cy="1440180"/>
          </a:xfrm>
          <a:custGeom>
            <a:avLst/>
            <a:gdLst/>
            <a:ahLst/>
            <a:cxnLst/>
            <a:rect l="l" t="t" r="r" b="b"/>
            <a:pathLst>
              <a:path w="9238783" h="1440180">
                <a:moveTo>
                  <a:pt x="0" y="0"/>
                </a:moveTo>
                <a:lnTo>
                  <a:pt x="9238783" y="0"/>
                </a:lnTo>
                <a:lnTo>
                  <a:pt x="9238783" y="1440180"/>
                </a:lnTo>
                <a:lnTo>
                  <a:pt x="0" y="14401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45613" y="4807763"/>
            <a:ext cx="4143375" cy="2476500"/>
          </a:xfrm>
          <a:custGeom>
            <a:avLst/>
            <a:gdLst/>
            <a:ahLst/>
            <a:cxnLst/>
            <a:rect l="l" t="t" r="r" b="b"/>
            <a:pathLst>
              <a:path w="4143375" h="2476500">
                <a:moveTo>
                  <a:pt x="0" y="0"/>
                </a:moveTo>
                <a:lnTo>
                  <a:pt x="4143375" y="0"/>
                </a:lnTo>
                <a:lnTo>
                  <a:pt x="4143375" y="2476500"/>
                </a:lnTo>
                <a:lnTo>
                  <a:pt x="0" y="2476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3076"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1971" y="993143"/>
            <a:ext cx="9238831" cy="1249680"/>
            <a:chOff x="0" y="0"/>
            <a:chExt cx="9238831" cy="1249680"/>
          </a:xfrm>
        </p:grpSpPr>
        <p:sp>
          <p:nvSpPr>
            <p:cNvPr id="9" name="Freeform 9"/>
            <p:cNvSpPr/>
            <p:nvPr/>
          </p:nvSpPr>
          <p:spPr>
            <a:xfrm>
              <a:off x="740791" y="63500"/>
              <a:ext cx="33909" cy="1122680"/>
            </a:xfrm>
            <a:custGeom>
              <a:avLst/>
              <a:gdLst/>
              <a:ahLst/>
              <a:cxnLst/>
              <a:rect l="l" t="t" r="r" b="b"/>
              <a:pathLst>
                <a:path w="33909" h="1122680">
                  <a:moveTo>
                    <a:pt x="0" y="1122680"/>
                  </a:moveTo>
                  <a:lnTo>
                    <a:pt x="33909" y="1122680"/>
                  </a:lnTo>
                  <a:lnTo>
                    <a:pt x="33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73380" y="178689"/>
              <a:ext cx="467360" cy="506222"/>
            </a:xfrm>
            <a:custGeom>
              <a:avLst/>
              <a:gdLst/>
              <a:ahLst/>
              <a:cxnLst/>
              <a:rect l="l" t="t" r="r" b="b"/>
              <a:pathLst>
                <a:path w="467360" h="506222">
                  <a:moveTo>
                    <a:pt x="0" y="506222"/>
                  </a:moveTo>
                  <a:lnTo>
                    <a:pt x="467360" y="506222"/>
                  </a:lnTo>
                  <a:lnTo>
                    <a:pt x="4673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81431" y="178689"/>
              <a:ext cx="350520" cy="506222"/>
            </a:xfrm>
            <a:custGeom>
              <a:avLst/>
              <a:gdLst/>
              <a:ahLst/>
              <a:cxnLst/>
              <a:rect l="l" t="t" r="r" b="b"/>
              <a:pathLst>
                <a:path w="350520" h="506222">
                  <a:moveTo>
                    <a:pt x="0" y="506222"/>
                  </a:moveTo>
                  <a:lnTo>
                    <a:pt x="350520" y="506222"/>
                  </a:lnTo>
                  <a:lnTo>
                    <a:pt x="3505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63500" y="551180"/>
              <a:ext cx="597789" cy="450469"/>
            </a:xfrm>
            <a:custGeom>
              <a:avLst/>
              <a:gdLst/>
              <a:ahLst/>
              <a:cxnLst/>
              <a:rect l="l" t="t" r="r" b="b"/>
              <a:pathLst>
                <a:path w="597789" h="450469">
                  <a:moveTo>
                    <a:pt x="0" y="450469"/>
                  </a:moveTo>
                  <a:lnTo>
                    <a:pt x="597789" y="450469"/>
                  </a:lnTo>
                  <a:lnTo>
                    <a:pt x="5977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505460" y="629031"/>
              <a:ext cx="450469" cy="506349"/>
            </a:xfrm>
            <a:custGeom>
              <a:avLst/>
              <a:gdLst/>
              <a:ahLst/>
              <a:cxnLst/>
              <a:rect l="l" t="t" r="r" b="b"/>
              <a:pathLst>
                <a:path w="450469" h="506349">
                  <a:moveTo>
                    <a:pt x="0" y="506349"/>
                  </a:moveTo>
                  <a:lnTo>
                    <a:pt x="450469" y="506349"/>
                  </a:lnTo>
                  <a:lnTo>
                    <a:pt x="4504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900049" y="629031"/>
              <a:ext cx="392811" cy="506349"/>
            </a:xfrm>
            <a:custGeom>
              <a:avLst/>
              <a:gdLst/>
              <a:ahLst/>
              <a:cxnLst/>
              <a:rect l="l" t="t" r="r" b="b"/>
              <a:pathLst>
                <a:path w="392811" h="506349">
                  <a:moveTo>
                    <a:pt x="0" y="506349"/>
                  </a:moveTo>
                  <a:lnTo>
                    <a:pt x="392811" y="506349"/>
                  </a:lnTo>
                  <a:lnTo>
                    <a:pt x="392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400431" y="906780"/>
              <a:ext cx="8774938" cy="33909"/>
            </a:xfrm>
            <a:custGeom>
              <a:avLst/>
              <a:gdLst/>
              <a:ahLst/>
              <a:cxnLst/>
              <a:rect l="l" t="t" r="r" b="b"/>
              <a:pathLst>
                <a:path w="8774938" h="33909">
                  <a:moveTo>
                    <a:pt x="0" y="33909"/>
                  </a:moveTo>
                  <a:lnTo>
                    <a:pt x="8774938" y="33909"/>
                  </a:lnTo>
                  <a:lnTo>
                    <a:pt x="87749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2545613" y="4807763"/>
            <a:ext cx="4143775" cy="2473709"/>
            <a:chOff x="0" y="0"/>
            <a:chExt cx="4143769" cy="247370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43756" cy="2473706"/>
            </a:xfrm>
            <a:custGeom>
              <a:avLst/>
              <a:gdLst/>
              <a:ahLst/>
              <a:cxnLst/>
              <a:rect l="l" t="t" r="r" b="b"/>
              <a:pathLst>
                <a:path w="4143756" h="2473706">
                  <a:moveTo>
                    <a:pt x="0" y="2473706"/>
                  </a:moveTo>
                  <a:lnTo>
                    <a:pt x="4143756" y="2473706"/>
                  </a:lnTo>
                  <a:lnTo>
                    <a:pt x="41437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319108" y="731615"/>
            <a:ext cx="6479086" cy="81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Lacrimal gland tumours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72404" y="2105539"/>
            <a:ext cx="7764294" cy="1035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Malignant carry very poor prognosis Benign tumours need complete excision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45636" y="3118295"/>
            <a:ext cx="113776" cy="438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6"/>
              </a:lnSpc>
            </a:pPr>
            <a:r>
              <a:rPr lang="en-US" sz="281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45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93099" y="3127820"/>
            <a:ext cx="7443216" cy="1693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6"/>
              </a:lnSpc>
            </a:pPr>
            <a:r>
              <a:rPr lang="en-US" sz="281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Unilateral swellingof the lateral orbit Unilateral proptosis: painless in benign tumors and painful in malignant tumors Restricted eye movement and diplopia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71" y="993143"/>
            <a:ext cx="9238783" cy="1249623"/>
          </a:xfrm>
          <a:custGeom>
            <a:avLst/>
            <a:gdLst/>
            <a:ahLst/>
            <a:cxnLst/>
            <a:rect l="l" t="t" r="r" b="b"/>
            <a:pathLst>
              <a:path w="9238783" h="1249623">
                <a:moveTo>
                  <a:pt x="0" y="0"/>
                </a:moveTo>
                <a:lnTo>
                  <a:pt x="9238783" y="0"/>
                </a:lnTo>
                <a:lnTo>
                  <a:pt x="9238783" y="1249623"/>
                </a:lnTo>
                <a:lnTo>
                  <a:pt x="0" y="1249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8694" y="239797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8694" y="394102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4828" y="6065444"/>
            <a:ext cx="3552825" cy="1247775"/>
          </a:xfrm>
          <a:custGeom>
            <a:avLst/>
            <a:gdLst/>
            <a:ahLst/>
            <a:cxnLst/>
            <a:rect l="l" t="t" r="r" b="b"/>
            <a:pathLst>
              <a:path w="3552825" h="1247775">
                <a:moveTo>
                  <a:pt x="0" y="0"/>
                </a:moveTo>
                <a:lnTo>
                  <a:pt x="3552825" y="0"/>
                </a:lnTo>
                <a:lnTo>
                  <a:pt x="3552825" y="1247775"/>
                </a:lnTo>
                <a:lnTo>
                  <a:pt x="0" y="1247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249" b="-2528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38801" y="4267201"/>
            <a:ext cx="4114800" cy="3048000"/>
          </a:xfrm>
          <a:custGeom>
            <a:avLst/>
            <a:gdLst/>
            <a:ahLst/>
            <a:cxnLst/>
            <a:rect l="l" t="t" r="r" b="b"/>
            <a:pathLst>
              <a:path w="3407883" h="2615355">
                <a:moveTo>
                  <a:pt x="0" y="0"/>
                </a:moveTo>
                <a:lnTo>
                  <a:pt x="3407883" y="0"/>
                </a:lnTo>
                <a:lnTo>
                  <a:pt x="3407883" y="2615355"/>
                </a:lnTo>
                <a:lnTo>
                  <a:pt x="0" y="26153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60" b="-15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2969" y="4767234"/>
            <a:ext cx="3552825" cy="1238250"/>
          </a:xfrm>
          <a:custGeom>
            <a:avLst/>
            <a:gdLst/>
            <a:ahLst/>
            <a:cxnLst/>
            <a:rect l="l" t="t" r="r" b="b"/>
            <a:pathLst>
              <a:path w="3552825" h="1238250">
                <a:moveTo>
                  <a:pt x="0" y="0"/>
                </a:moveTo>
                <a:lnTo>
                  <a:pt x="3552825" y="0"/>
                </a:lnTo>
                <a:lnTo>
                  <a:pt x="3552825" y="1238250"/>
                </a:lnTo>
                <a:lnTo>
                  <a:pt x="0" y="12382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1254" b="-20283"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89475" y="4703731"/>
            <a:ext cx="3693728" cy="2674963"/>
            <a:chOff x="0" y="0"/>
            <a:chExt cx="3693732" cy="2674963"/>
          </a:xfrm>
        </p:grpSpPr>
        <p:sp>
          <p:nvSpPr>
            <p:cNvPr id="9" name="Freeform 9"/>
            <p:cNvSpPr/>
            <p:nvPr/>
          </p:nvSpPr>
          <p:spPr>
            <a:xfrm>
              <a:off x="63500" y="63500"/>
              <a:ext cx="3554857" cy="1240282"/>
            </a:xfrm>
            <a:custGeom>
              <a:avLst/>
              <a:gdLst/>
              <a:ahLst/>
              <a:cxnLst/>
              <a:rect l="l" t="t" r="r" b="b"/>
              <a:pathLst>
                <a:path w="3554857" h="1240282">
                  <a:moveTo>
                    <a:pt x="0" y="1240282"/>
                  </a:moveTo>
                  <a:lnTo>
                    <a:pt x="3554857" y="1240282"/>
                  </a:lnTo>
                  <a:lnTo>
                    <a:pt x="35548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75311" y="1361694"/>
              <a:ext cx="3554857" cy="1249807"/>
            </a:xfrm>
            <a:custGeom>
              <a:avLst/>
              <a:gdLst/>
              <a:ahLst/>
              <a:cxnLst/>
              <a:rect l="l" t="t" r="r" b="b"/>
              <a:pathLst>
                <a:path w="3554857" h="1249807">
                  <a:moveTo>
                    <a:pt x="0" y="1249807"/>
                  </a:moveTo>
                  <a:lnTo>
                    <a:pt x="3554857" y="1249807"/>
                  </a:lnTo>
                  <a:lnTo>
                    <a:pt x="35548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1971" y="993143"/>
            <a:ext cx="9238831" cy="1249680"/>
            <a:chOff x="0" y="0"/>
            <a:chExt cx="9238831" cy="1249680"/>
          </a:xfrm>
        </p:grpSpPr>
        <p:sp>
          <p:nvSpPr>
            <p:cNvPr id="12" name="Freeform 12"/>
            <p:cNvSpPr/>
            <p:nvPr/>
          </p:nvSpPr>
          <p:spPr>
            <a:xfrm>
              <a:off x="740791" y="63500"/>
              <a:ext cx="33909" cy="1122680"/>
            </a:xfrm>
            <a:custGeom>
              <a:avLst/>
              <a:gdLst/>
              <a:ahLst/>
              <a:cxnLst/>
              <a:rect l="l" t="t" r="r" b="b"/>
              <a:pathLst>
                <a:path w="33909" h="1122680">
                  <a:moveTo>
                    <a:pt x="0" y="1122680"/>
                  </a:moveTo>
                  <a:lnTo>
                    <a:pt x="33909" y="1122680"/>
                  </a:lnTo>
                  <a:lnTo>
                    <a:pt x="33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73380" y="178689"/>
              <a:ext cx="467360" cy="506222"/>
            </a:xfrm>
            <a:custGeom>
              <a:avLst/>
              <a:gdLst/>
              <a:ahLst/>
              <a:cxnLst/>
              <a:rect l="l" t="t" r="r" b="b"/>
              <a:pathLst>
                <a:path w="467360" h="506222">
                  <a:moveTo>
                    <a:pt x="0" y="506222"/>
                  </a:moveTo>
                  <a:lnTo>
                    <a:pt x="467360" y="506222"/>
                  </a:lnTo>
                  <a:lnTo>
                    <a:pt x="4673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781431" y="178689"/>
              <a:ext cx="350520" cy="506222"/>
            </a:xfrm>
            <a:custGeom>
              <a:avLst/>
              <a:gdLst/>
              <a:ahLst/>
              <a:cxnLst/>
              <a:rect l="l" t="t" r="r" b="b"/>
              <a:pathLst>
                <a:path w="350520" h="506222">
                  <a:moveTo>
                    <a:pt x="0" y="506222"/>
                  </a:moveTo>
                  <a:lnTo>
                    <a:pt x="350520" y="506222"/>
                  </a:lnTo>
                  <a:lnTo>
                    <a:pt x="3505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3500" y="551180"/>
              <a:ext cx="597789" cy="450469"/>
            </a:xfrm>
            <a:custGeom>
              <a:avLst/>
              <a:gdLst/>
              <a:ahLst/>
              <a:cxnLst/>
              <a:rect l="l" t="t" r="r" b="b"/>
              <a:pathLst>
                <a:path w="597789" h="450469">
                  <a:moveTo>
                    <a:pt x="0" y="450469"/>
                  </a:moveTo>
                  <a:lnTo>
                    <a:pt x="597789" y="450469"/>
                  </a:lnTo>
                  <a:lnTo>
                    <a:pt x="5977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505460" y="629031"/>
              <a:ext cx="450469" cy="506349"/>
            </a:xfrm>
            <a:custGeom>
              <a:avLst/>
              <a:gdLst/>
              <a:ahLst/>
              <a:cxnLst/>
              <a:rect l="l" t="t" r="r" b="b"/>
              <a:pathLst>
                <a:path w="450469" h="506349">
                  <a:moveTo>
                    <a:pt x="0" y="506349"/>
                  </a:moveTo>
                  <a:lnTo>
                    <a:pt x="450469" y="506349"/>
                  </a:lnTo>
                  <a:lnTo>
                    <a:pt x="4504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900049" y="629031"/>
              <a:ext cx="392811" cy="506349"/>
            </a:xfrm>
            <a:custGeom>
              <a:avLst/>
              <a:gdLst/>
              <a:ahLst/>
              <a:cxnLst/>
              <a:rect l="l" t="t" r="r" b="b"/>
              <a:pathLst>
                <a:path w="392811" h="506349">
                  <a:moveTo>
                    <a:pt x="0" y="506349"/>
                  </a:moveTo>
                  <a:lnTo>
                    <a:pt x="392811" y="506349"/>
                  </a:lnTo>
                  <a:lnTo>
                    <a:pt x="392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400431" y="906780"/>
              <a:ext cx="8774938" cy="33909"/>
            </a:xfrm>
            <a:custGeom>
              <a:avLst/>
              <a:gdLst/>
              <a:ahLst/>
              <a:cxnLst/>
              <a:rect l="l" t="t" r="r" b="b"/>
              <a:pathLst>
                <a:path w="8774938" h="33909">
                  <a:moveTo>
                    <a:pt x="0" y="33909"/>
                  </a:moveTo>
                  <a:lnTo>
                    <a:pt x="8774938" y="33909"/>
                  </a:lnTo>
                  <a:lnTo>
                    <a:pt x="87749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488653" y="618373"/>
            <a:ext cx="6497669" cy="144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6"/>
              </a:lnSpc>
            </a:pPr>
            <a:r>
              <a:rPr lang="en-US" sz="4692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Optic nerve gliomas and meningioma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92167" y="2286095"/>
            <a:ext cx="7456932" cy="2568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Gliomas are slowly growing tumours ,difficult to treat and may do not need it . Meningioma: rare with good response to RT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F14902"/>
                </a:solidFill>
                <a:latin typeface="Tahoma"/>
                <a:ea typeface="Tahoma"/>
                <a:cs typeface="Tahoma"/>
                <a:sym typeface="Tahoma"/>
              </a:rPr>
              <a:t>47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0641" y="95132"/>
            <a:ext cx="8550178" cy="4879858"/>
          </a:xfrm>
          <a:custGeom>
            <a:avLst/>
            <a:gdLst/>
            <a:ahLst/>
            <a:cxnLst/>
            <a:rect l="l" t="t" r="r" b="b"/>
            <a:pathLst>
              <a:path w="8550178" h="4879858">
                <a:moveTo>
                  <a:pt x="0" y="0"/>
                </a:moveTo>
                <a:lnTo>
                  <a:pt x="8550178" y="0"/>
                </a:lnTo>
                <a:lnTo>
                  <a:pt x="8550178" y="4879858"/>
                </a:lnTo>
                <a:lnTo>
                  <a:pt x="0" y="48798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1724" y="4974990"/>
            <a:ext cx="4582226" cy="849795"/>
          </a:xfrm>
          <a:custGeom>
            <a:avLst/>
            <a:gdLst/>
            <a:ahLst/>
            <a:cxnLst/>
            <a:rect l="l" t="t" r="r" b="b"/>
            <a:pathLst>
              <a:path w="4582226" h="849795">
                <a:moveTo>
                  <a:pt x="0" y="0"/>
                </a:moveTo>
                <a:lnTo>
                  <a:pt x="4582226" y="0"/>
                </a:lnTo>
                <a:lnTo>
                  <a:pt x="4582226" y="849794"/>
                </a:lnTo>
                <a:lnTo>
                  <a:pt x="0" y="849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3643" y="5255977"/>
            <a:ext cx="4561731" cy="392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9"/>
              </a:lnSpc>
            </a:pPr>
            <a:r>
              <a:rPr lang="en-US" sz="2910" b="1">
                <a:solidFill>
                  <a:srgbClr val="017B92"/>
                </a:solidFill>
                <a:latin typeface="Tahoma Bold"/>
                <a:ea typeface="Tahoma Bold"/>
                <a:cs typeface="Tahoma Bold"/>
                <a:sym typeface="Tahoma Bold"/>
              </a:rPr>
              <a:t>  Functions of the orbit 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187090" y="5920241"/>
            <a:ext cx="4602994" cy="38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281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-Protection of the globe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896592" y="6747617"/>
            <a:ext cx="7533865" cy="38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281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- Foramina for the transmission of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32647" y="6747617"/>
            <a:ext cx="3689433" cy="38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2810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nerves and vessels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4334" y="6244652"/>
            <a:ext cx="9022080" cy="46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7"/>
              </a:lnSpc>
              <a:spcBef>
                <a:spcPct val="0"/>
              </a:spcBef>
            </a:pPr>
            <a:r>
              <a:rPr lang="en-US" sz="2698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-Attachment which stabilize the eye and ocular movements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971" y="993143"/>
            <a:ext cx="9238831" cy="1249680"/>
          </a:xfrm>
          <a:custGeom>
            <a:avLst/>
            <a:gdLst/>
            <a:ahLst/>
            <a:cxnLst/>
            <a:rect l="l" t="t" r="r" b="b"/>
            <a:pathLst>
              <a:path w="9238831" h="1249680">
                <a:moveTo>
                  <a:pt x="0" y="0"/>
                </a:moveTo>
                <a:lnTo>
                  <a:pt x="9238831" y="0"/>
                </a:lnTo>
                <a:lnTo>
                  <a:pt x="9238831" y="1249680"/>
                </a:lnTo>
                <a:lnTo>
                  <a:pt x="0" y="124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8694" y="239797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8694" y="342667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0" y="0"/>
                </a:moveTo>
                <a:lnTo>
                  <a:pt x="142875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19108" y="731615"/>
            <a:ext cx="3140145" cy="81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Lymphoma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92167" y="2286095"/>
            <a:ext cx="7504852" cy="154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Localized to the orbit with good response to RT Systemic and chemotherapy is needed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48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5293" y="2359009"/>
            <a:ext cx="128349" cy="128349"/>
          </a:xfrm>
          <a:custGeom>
            <a:avLst/>
            <a:gdLst/>
            <a:ahLst/>
            <a:cxnLst/>
            <a:rect l="l" t="t" r="r" b="b"/>
            <a:pathLst>
              <a:path w="128349" h="128349">
                <a:moveTo>
                  <a:pt x="0" y="0"/>
                </a:moveTo>
                <a:lnTo>
                  <a:pt x="128349" y="0"/>
                </a:lnTo>
                <a:lnTo>
                  <a:pt x="128349" y="128349"/>
                </a:lnTo>
                <a:lnTo>
                  <a:pt x="0" y="128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5293" y="2821067"/>
            <a:ext cx="128349" cy="128349"/>
          </a:xfrm>
          <a:custGeom>
            <a:avLst/>
            <a:gdLst/>
            <a:ahLst/>
            <a:cxnLst/>
            <a:rect l="l" t="t" r="r" b="b"/>
            <a:pathLst>
              <a:path w="128349" h="128349">
                <a:moveTo>
                  <a:pt x="0" y="0"/>
                </a:moveTo>
                <a:lnTo>
                  <a:pt x="128349" y="0"/>
                </a:lnTo>
                <a:lnTo>
                  <a:pt x="128349" y="128349"/>
                </a:lnTo>
                <a:lnTo>
                  <a:pt x="0" y="128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5293" y="3283125"/>
            <a:ext cx="128349" cy="128349"/>
          </a:xfrm>
          <a:custGeom>
            <a:avLst/>
            <a:gdLst/>
            <a:ahLst/>
            <a:cxnLst/>
            <a:rect l="l" t="t" r="r" b="b"/>
            <a:pathLst>
              <a:path w="128349" h="128349">
                <a:moveTo>
                  <a:pt x="0" y="0"/>
                </a:moveTo>
                <a:lnTo>
                  <a:pt x="128349" y="0"/>
                </a:lnTo>
                <a:lnTo>
                  <a:pt x="128349" y="128349"/>
                </a:lnTo>
                <a:lnTo>
                  <a:pt x="0" y="128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899836"/>
            <a:ext cx="9238783" cy="1249623"/>
          </a:xfrm>
          <a:custGeom>
            <a:avLst/>
            <a:gdLst/>
            <a:ahLst/>
            <a:cxnLst/>
            <a:rect l="l" t="t" r="r" b="b"/>
            <a:pathLst>
              <a:path w="9238783" h="1249623">
                <a:moveTo>
                  <a:pt x="0" y="0"/>
                </a:moveTo>
                <a:lnTo>
                  <a:pt x="9238783" y="0"/>
                </a:lnTo>
                <a:lnTo>
                  <a:pt x="9238783" y="1249623"/>
                </a:lnTo>
                <a:lnTo>
                  <a:pt x="0" y="1249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3960" y="4479255"/>
            <a:ext cx="4524375" cy="2705100"/>
          </a:xfrm>
          <a:custGeom>
            <a:avLst/>
            <a:gdLst/>
            <a:ahLst/>
            <a:cxnLst/>
            <a:rect l="l" t="t" r="r" b="b"/>
            <a:pathLst>
              <a:path w="4524375" h="2705100">
                <a:moveTo>
                  <a:pt x="0" y="0"/>
                </a:moveTo>
                <a:lnTo>
                  <a:pt x="4524375" y="0"/>
                </a:lnTo>
                <a:lnTo>
                  <a:pt x="4524375" y="2705100"/>
                </a:lnTo>
                <a:lnTo>
                  <a:pt x="0" y="27051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482667" y="3158671"/>
            <a:ext cx="3086100" cy="2114550"/>
          </a:xfrm>
          <a:custGeom>
            <a:avLst/>
            <a:gdLst/>
            <a:ahLst/>
            <a:cxnLst/>
            <a:rect l="l" t="t" r="r" b="b"/>
            <a:pathLst>
              <a:path w="3086100" h="2114550">
                <a:moveTo>
                  <a:pt x="0" y="0"/>
                </a:moveTo>
                <a:lnTo>
                  <a:pt x="3086100" y="0"/>
                </a:lnTo>
                <a:lnTo>
                  <a:pt x="3086100" y="2114550"/>
                </a:lnTo>
                <a:lnTo>
                  <a:pt x="0" y="21145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900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82667" y="5364089"/>
            <a:ext cx="3086100" cy="1828800"/>
          </a:xfrm>
          <a:custGeom>
            <a:avLst/>
            <a:gdLst/>
            <a:ahLst/>
            <a:cxnLst/>
            <a:rect l="l" t="t" r="r" b="b"/>
            <a:pathLst>
              <a:path w="3086100" h="1828800">
                <a:moveTo>
                  <a:pt x="0" y="0"/>
                </a:moveTo>
                <a:lnTo>
                  <a:pt x="3086100" y="0"/>
                </a:lnTo>
                <a:lnTo>
                  <a:pt x="30861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9270"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03960" y="4479255"/>
            <a:ext cx="4527966" cy="2708939"/>
            <a:chOff x="0" y="0"/>
            <a:chExt cx="4527969" cy="27089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27931" cy="2708910"/>
            </a:xfrm>
            <a:custGeom>
              <a:avLst/>
              <a:gdLst/>
              <a:ahLst/>
              <a:cxnLst/>
              <a:rect l="l" t="t" r="r" b="b"/>
              <a:pathLst>
                <a:path w="4527931" h="2708910">
                  <a:moveTo>
                    <a:pt x="0" y="2708910"/>
                  </a:moveTo>
                  <a:lnTo>
                    <a:pt x="4527931" y="2708910"/>
                  </a:lnTo>
                  <a:lnTo>
                    <a:pt x="45279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08283" y="899779"/>
            <a:ext cx="9238831" cy="1249680"/>
            <a:chOff x="0" y="0"/>
            <a:chExt cx="9238831" cy="1249680"/>
          </a:xfrm>
        </p:grpSpPr>
        <p:sp>
          <p:nvSpPr>
            <p:cNvPr id="12" name="Freeform 12"/>
            <p:cNvSpPr/>
            <p:nvPr/>
          </p:nvSpPr>
          <p:spPr>
            <a:xfrm>
              <a:off x="740791" y="63500"/>
              <a:ext cx="33909" cy="1122680"/>
            </a:xfrm>
            <a:custGeom>
              <a:avLst/>
              <a:gdLst/>
              <a:ahLst/>
              <a:cxnLst/>
              <a:rect l="l" t="t" r="r" b="b"/>
              <a:pathLst>
                <a:path w="33909" h="1122680">
                  <a:moveTo>
                    <a:pt x="0" y="1122680"/>
                  </a:moveTo>
                  <a:lnTo>
                    <a:pt x="33909" y="1122680"/>
                  </a:lnTo>
                  <a:lnTo>
                    <a:pt x="33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73380" y="178689"/>
              <a:ext cx="467360" cy="506222"/>
            </a:xfrm>
            <a:custGeom>
              <a:avLst/>
              <a:gdLst/>
              <a:ahLst/>
              <a:cxnLst/>
              <a:rect l="l" t="t" r="r" b="b"/>
              <a:pathLst>
                <a:path w="467360" h="506222">
                  <a:moveTo>
                    <a:pt x="0" y="506222"/>
                  </a:moveTo>
                  <a:lnTo>
                    <a:pt x="467360" y="506222"/>
                  </a:lnTo>
                  <a:lnTo>
                    <a:pt x="4673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781431" y="178689"/>
              <a:ext cx="350520" cy="506222"/>
            </a:xfrm>
            <a:custGeom>
              <a:avLst/>
              <a:gdLst/>
              <a:ahLst/>
              <a:cxnLst/>
              <a:rect l="l" t="t" r="r" b="b"/>
              <a:pathLst>
                <a:path w="350520" h="506222">
                  <a:moveTo>
                    <a:pt x="0" y="506222"/>
                  </a:moveTo>
                  <a:lnTo>
                    <a:pt x="350520" y="506222"/>
                  </a:lnTo>
                  <a:lnTo>
                    <a:pt x="3505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3500" y="551180"/>
              <a:ext cx="597789" cy="450469"/>
            </a:xfrm>
            <a:custGeom>
              <a:avLst/>
              <a:gdLst/>
              <a:ahLst/>
              <a:cxnLst/>
              <a:rect l="l" t="t" r="r" b="b"/>
              <a:pathLst>
                <a:path w="597789" h="450469">
                  <a:moveTo>
                    <a:pt x="0" y="450469"/>
                  </a:moveTo>
                  <a:lnTo>
                    <a:pt x="597789" y="450469"/>
                  </a:lnTo>
                  <a:lnTo>
                    <a:pt x="5977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505460" y="629031"/>
              <a:ext cx="450469" cy="506349"/>
            </a:xfrm>
            <a:custGeom>
              <a:avLst/>
              <a:gdLst/>
              <a:ahLst/>
              <a:cxnLst/>
              <a:rect l="l" t="t" r="r" b="b"/>
              <a:pathLst>
                <a:path w="450469" h="506349">
                  <a:moveTo>
                    <a:pt x="0" y="506349"/>
                  </a:moveTo>
                  <a:lnTo>
                    <a:pt x="450469" y="506349"/>
                  </a:lnTo>
                  <a:lnTo>
                    <a:pt x="4504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900049" y="629031"/>
              <a:ext cx="392811" cy="506349"/>
            </a:xfrm>
            <a:custGeom>
              <a:avLst/>
              <a:gdLst/>
              <a:ahLst/>
              <a:cxnLst/>
              <a:rect l="l" t="t" r="r" b="b"/>
              <a:pathLst>
                <a:path w="392811" h="506349">
                  <a:moveTo>
                    <a:pt x="0" y="506349"/>
                  </a:moveTo>
                  <a:lnTo>
                    <a:pt x="392811" y="506349"/>
                  </a:lnTo>
                  <a:lnTo>
                    <a:pt x="3928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400431" y="906780"/>
              <a:ext cx="8774938" cy="33909"/>
            </a:xfrm>
            <a:custGeom>
              <a:avLst/>
              <a:gdLst/>
              <a:ahLst/>
              <a:cxnLst/>
              <a:rect l="l" t="t" r="r" b="b"/>
              <a:pathLst>
                <a:path w="8774938" h="33909">
                  <a:moveTo>
                    <a:pt x="0" y="33909"/>
                  </a:moveTo>
                  <a:lnTo>
                    <a:pt x="8774938" y="33909"/>
                  </a:lnTo>
                  <a:lnTo>
                    <a:pt x="87749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6419164" y="3095168"/>
            <a:ext cx="3213954" cy="4156529"/>
            <a:chOff x="0" y="0"/>
            <a:chExt cx="3213951" cy="4156532"/>
          </a:xfrm>
        </p:grpSpPr>
        <p:sp>
          <p:nvSpPr>
            <p:cNvPr id="20" name="Freeform 20"/>
            <p:cNvSpPr/>
            <p:nvPr/>
          </p:nvSpPr>
          <p:spPr>
            <a:xfrm>
              <a:off x="63500" y="63500"/>
              <a:ext cx="3086989" cy="2112137"/>
            </a:xfrm>
            <a:custGeom>
              <a:avLst/>
              <a:gdLst/>
              <a:ahLst/>
              <a:cxnLst/>
              <a:rect l="l" t="t" r="r" b="b"/>
              <a:pathLst>
                <a:path w="3086989" h="2112137">
                  <a:moveTo>
                    <a:pt x="0" y="2112137"/>
                  </a:moveTo>
                  <a:lnTo>
                    <a:pt x="3086989" y="2112137"/>
                  </a:lnTo>
                  <a:lnTo>
                    <a:pt x="30869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63500" y="2268982"/>
              <a:ext cx="3086989" cy="1824101"/>
            </a:xfrm>
            <a:custGeom>
              <a:avLst/>
              <a:gdLst/>
              <a:ahLst/>
              <a:cxnLst/>
              <a:rect l="l" t="t" r="r" b="b"/>
              <a:pathLst>
                <a:path w="3086989" h="1824101">
                  <a:moveTo>
                    <a:pt x="0" y="1824101"/>
                  </a:moveTo>
                  <a:lnTo>
                    <a:pt x="3086989" y="1824101"/>
                  </a:lnTo>
                  <a:lnTo>
                    <a:pt x="30869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4902">
                <a:alpha val="0"/>
              </a:srgbClr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413642" y="1429369"/>
            <a:ext cx="7768676" cy="290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Dermoid cyst </a:t>
            </a:r>
          </a:p>
          <a:p>
            <a:pPr algn="l">
              <a:lnSpc>
                <a:spcPts val="3639"/>
              </a:lnSpc>
            </a:pPr>
            <a:r>
              <a:rPr lang="en-US" sz="3066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Teratoma of epithelial origin May present medially ,laterally or superiorly Treatment : for cosmetic reasons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08283" y="3636121"/>
            <a:ext cx="2372744" cy="46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3066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with excision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F6E7D8"/>
                </a:solidFill>
                <a:latin typeface="Tahoma"/>
                <a:ea typeface="Tahoma"/>
                <a:cs typeface="Tahoma"/>
                <a:sym typeface="Tahoma"/>
              </a:rPr>
              <a:t>50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9487" y="1336881"/>
            <a:ext cx="6139232" cy="6174074"/>
          </a:xfrm>
          <a:custGeom>
            <a:avLst/>
            <a:gdLst/>
            <a:ahLst/>
            <a:cxnLst/>
            <a:rect l="l" t="t" r="r" b="b"/>
            <a:pathLst>
              <a:path w="6139232" h="6174074">
                <a:moveTo>
                  <a:pt x="0" y="0"/>
                </a:moveTo>
                <a:lnTo>
                  <a:pt x="6139232" y="0"/>
                </a:lnTo>
                <a:lnTo>
                  <a:pt x="6139232" y="6174074"/>
                </a:lnTo>
                <a:lnTo>
                  <a:pt x="0" y="6174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58307" y="2479181"/>
            <a:ext cx="5838469" cy="388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5614" lvl="1" indent="-347807" algn="l">
              <a:lnSpc>
                <a:spcPts val="3824"/>
              </a:lnSpc>
              <a:buFont typeface="Arial"/>
              <a:buChar char="•"/>
            </a:pPr>
            <a:r>
              <a:rPr lang="en-US" sz="3221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Proptosis</a:t>
            </a:r>
          </a:p>
          <a:p>
            <a:pPr marL="695614" lvl="1" indent="-347807" algn="l">
              <a:lnSpc>
                <a:spcPts val="3824"/>
              </a:lnSpc>
              <a:buFont typeface="Arial"/>
              <a:buChar char="•"/>
            </a:pPr>
            <a:r>
              <a:rPr lang="en-US" sz="3221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Enophthalmos </a:t>
            </a:r>
          </a:p>
          <a:p>
            <a:pPr marL="695614" lvl="1" indent="-347807" algn="l">
              <a:lnSpc>
                <a:spcPts val="3824"/>
              </a:lnSpc>
              <a:buFont typeface="Arial"/>
              <a:buChar char="•"/>
            </a:pPr>
            <a:r>
              <a:rPr lang="en-US" sz="3221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Pain </a:t>
            </a:r>
          </a:p>
          <a:p>
            <a:pPr marL="695614" lvl="1" indent="-347807" algn="l">
              <a:lnSpc>
                <a:spcPts val="3824"/>
              </a:lnSpc>
              <a:buFont typeface="Arial"/>
              <a:buChar char="•"/>
            </a:pPr>
            <a:r>
              <a:rPr lang="en-US" sz="3221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Eye lid and conjuctival changes . </a:t>
            </a:r>
          </a:p>
          <a:p>
            <a:pPr marL="695614" lvl="1" indent="-347807" algn="l">
              <a:lnSpc>
                <a:spcPts val="3824"/>
              </a:lnSpc>
              <a:buFont typeface="Arial"/>
              <a:buChar char="•"/>
            </a:pPr>
            <a:r>
              <a:rPr lang="en-US" sz="3221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Diplopia </a:t>
            </a:r>
          </a:p>
          <a:p>
            <a:pPr marL="695614" lvl="1" indent="-347807" algn="l">
              <a:lnSpc>
                <a:spcPts val="3824"/>
              </a:lnSpc>
              <a:buFont typeface="Arial"/>
              <a:buChar char="•"/>
            </a:pPr>
            <a:r>
              <a:rPr lang="en-US" sz="3221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Vision and optic nerve </a:t>
            </a:r>
          </a:p>
          <a:p>
            <a:pPr marL="695614" lvl="1" indent="-347807" algn="l">
              <a:lnSpc>
                <a:spcPts val="3824"/>
              </a:lnSpc>
              <a:buFont typeface="Arial"/>
              <a:buChar char="•"/>
            </a:pPr>
            <a:r>
              <a:rPr lang="en-US" sz="3221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Disorder of EOM</a:t>
            </a:r>
          </a:p>
        </p:txBody>
      </p:sp>
      <p:sp>
        <p:nvSpPr>
          <p:cNvPr id="4" name="Freeform 4"/>
          <p:cNvSpPr/>
          <p:nvPr/>
        </p:nvSpPr>
        <p:spPr>
          <a:xfrm>
            <a:off x="843740" y="126159"/>
            <a:ext cx="6528405" cy="1210722"/>
          </a:xfrm>
          <a:custGeom>
            <a:avLst/>
            <a:gdLst/>
            <a:ahLst/>
            <a:cxnLst/>
            <a:rect l="l" t="t" r="r" b="b"/>
            <a:pathLst>
              <a:path w="6528405" h="1210722">
                <a:moveTo>
                  <a:pt x="0" y="0"/>
                </a:moveTo>
                <a:lnTo>
                  <a:pt x="6528404" y="0"/>
                </a:lnTo>
                <a:lnTo>
                  <a:pt x="6528404" y="1210722"/>
                </a:lnTo>
                <a:lnTo>
                  <a:pt x="0" y="1210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19108" y="278159"/>
            <a:ext cx="5577669" cy="80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>
                <a:solidFill>
                  <a:srgbClr val="017B92"/>
                </a:solidFill>
                <a:latin typeface="Tahoma"/>
                <a:ea typeface="Tahoma"/>
                <a:cs typeface="Tahoma"/>
                <a:sym typeface="Tahoma"/>
              </a:rPr>
              <a:t>Clinical presentation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637462"/>
            <a:ext cx="7815434" cy="102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6921" lvl="1" indent="-368460" algn="l">
              <a:lnSpc>
                <a:spcPts val="4051"/>
              </a:lnSpc>
              <a:buFont typeface="Arial"/>
              <a:buChar char="•"/>
            </a:pPr>
            <a:r>
              <a:rPr lang="en-US" sz="3413">
                <a:solidFill>
                  <a:srgbClr val="B13200"/>
                </a:solidFill>
                <a:latin typeface="Tahoma"/>
                <a:ea typeface="Tahoma"/>
                <a:cs typeface="Tahoma"/>
                <a:sym typeface="Tahoma"/>
              </a:rPr>
              <a:t>Protrusion of the eyes caused by space occupying lesion .</a:t>
            </a:r>
          </a:p>
        </p:txBody>
      </p:sp>
      <p:sp>
        <p:nvSpPr>
          <p:cNvPr id="3" name="Freeform 3"/>
          <p:cNvSpPr/>
          <p:nvPr/>
        </p:nvSpPr>
        <p:spPr>
          <a:xfrm>
            <a:off x="594815" y="18542"/>
            <a:ext cx="6528188" cy="1609395"/>
          </a:xfrm>
          <a:custGeom>
            <a:avLst/>
            <a:gdLst/>
            <a:ahLst/>
            <a:cxnLst/>
            <a:rect l="l" t="t" r="r" b="b"/>
            <a:pathLst>
              <a:path w="6528188" h="1609395">
                <a:moveTo>
                  <a:pt x="0" y="0"/>
                </a:moveTo>
                <a:lnTo>
                  <a:pt x="6528188" y="0"/>
                </a:lnTo>
                <a:lnTo>
                  <a:pt x="6528188" y="1609395"/>
                </a:lnTo>
                <a:lnTo>
                  <a:pt x="0" y="16093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59591" y="-67183"/>
            <a:ext cx="5376697" cy="1552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89"/>
              </a:lnSpc>
            </a:pPr>
            <a:r>
              <a:rPr lang="en-US" sz="4492">
                <a:solidFill>
                  <a:srgbClr val="B13200"/>
                </a:solidFill>
                <a:latin typeface="Tahoma"/>
                <a:ea typeface="Tahoma"/>
                <a:cs typeface="Tahoma"/>
                <a:sym typeface="Tahoma"/>
              </a:rPr>
              <a:t>Proptosis </a:t>
            </a:r>
          </a:p>
          <a:p>
            <a:pPr algn="l">
              <a:lnSpc>
                <a:spcPts val="6289"/>
              </a:lnSpc>
            </a:pPr>
            <a:r>
              <a:rPr lang="en-US" sz="4492">
                <a:solidFill>
                  <a:srgbClr val="B13200"/>
                </a:solidFill>
                <a:latin typeface="Tahoma"/>
                <a:ea typeface="Tahoma"/>
                <a:cs typeface="Tahoma"/>
                <a:sym typeface="Tahoma"/>
              </a:rPr>
              <a:t>( Exophthalmos)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2975033"/>
            <a:ext cx="6029750" cy="369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1606" lvl="1" indent="-300803" algn="l">
              <a:lnSpc>
                <a:spcPts val="3288"/>
              </a:lnSpc>
              <a:buFont typeface="Arial"/>
              <a:buChar char="•"/>
            </a:pPr>
            <a:r>
              <a:rPr lang="en-US" sz="2786">
                <a:solidFill>
                  <a:srgbClr val="07A5C3"/>
                </a:solidFill>
                <a:latin typeface="Tahoma"/>
                <a:ea typeface="Tahoma"/>
                <a:cs typeface="Tahoma"/>
                <a:sym typeface="Tahoma"/>
              </a:rPr>
              <a:t>Axial</a:t>
            </a:r>
            <a:r>
              <a:rPr lang="en-US" sz="2786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when the globe is displaced directly forward ,mostly caused by a lesion within the muscle cone ,e.g </a:t>
            </a:r>
            <a:r>
              <a:rPr lang="en-US" sz="2786" b="1">
                <a:solidFill>
                  <a:srgbClr val="1C191A"/>
                </a:solidFill>
                <a:latin typeface="Tahoma Bold"/>
                <a:ea typeface="Tahoma Bold"/>
                <a:cs typeface="Tahoma Bold"/>
                <a:sym typeface="Tahoma Bold"/>
              </a:rPr>
              <a:t>optic nerve meningioma</a:t>
            </a:r>
          </a:p>
          <a:p>
            <a:pPr marL="601606" lvl="1" indent="-300803" algn="l">
              <a:lnSpc>
                <a:spcPts val="3288"/>
              </a:lnSpc>
              <a:buFont typeface="Arial"/>
              <a:buChar char="•"/>
            </a:pPr>
            <a:r>
              <a:rPr lang="en-US" sz="2786" b="1">
                <a:solidFill>
                  <a:srgbClr val="1C191A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2786">
                <a:solidFill>
                  <a:srgbClr val="07A5C3"/>
                </a:solidFill>
                <a:latin typeface="Tahoma"/>
                <a:ea typeface="Tahoma"/>
                <a:cs typeface="Tahoma"/>
                <a:sym typeface="Tahoma"/>
              </a:rPr>
              <a:t>Non-axial </a:t>
            </a:r>
            <a:r>
              <a:rPr lang="en-US" sz="2786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when the globe is displaced to one side ,the lesion here mostly is outside the muscle cone ,e.g ethmoidal sinus tumour will cause temporal displacement .</a:t>
            </a:r>
          </a:p>
        </p:txBody>
      </p:sp>
      <p:sp>
        <p:nvSpPr>
          <p:cNvPr id="6" name="Freeform 6"/>
          <p:cNvSpPr/>
          <p:nvPr/>
        </p:nvSpPr>
        <p:spPr>
          <a:xfrm>
            <a:off x="6029750" y="2975033"/>
            <a:ext cx="3699945" cy="3542698"/>
          </a:xfrm>
          <a:custGeom>
            <a:avLst/>
            <a:gdLst/>
            <a:ahLst/>
            <a:cxnLst/>
            <a:rect l="l" t="t" r="r" b="b"/>
            <a:pathLst>
              <a:path w="3699945" h="3542698">
                <a:moveTo>
                  <a:pt x="0" y="0"/>
                </a:moveTo>
                <a:lnTo>
                  <a:pt x="3699946" y="0"/>
                </a:lnTo>
                <a:lnTo>
                  <a:pt x="3699946" y="3542697"/>
                </a:lnTo>
                <a:lnTo>
                  <a:pt x="0" y="3542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1520" y="220364"/>
            <a:ext cx="3611880" cy="650239"/>
          </a:xfrm>
          <a:custGeom>
            <a:avLst/>
            <a:gdLst/>
            <a:ahLst/>
            <a:cxnLst/>
            <a:rect l="l" t="t" r="r" b="b"/>
            <a:pathLst>
              <a:path w="6037700" h="650239">
                <a:moveTo>
                  <a:pt x="0" y="0"/>
                </a:moveTo>
                <a:lnTo>
                  <a:pt x="6037700" y="0"/>
                </a:lnTo>
                <a:lnTo>
                  <a:pt x="6037700" y="650239"/>
                </a:lnTo>
                <a:lnTo>
                  <a:pt x="0" y="6502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27310" y="870603"/>
            <a:ext cx="6928465" cy="5831124"/>
          </a:xfrm>
          <a:custGeom>
            <a:avLst/>
            <a:gdLst/>
            <a:ahLst/>
            <a:cxnLst/>
            <a:rect l="l" t="t" r="r" b="b"/>
            <a:pathLst>
              <a:path w="6928465" h="5831124">
                <a:moveTo>
                  <a:pt x="0" y="0"/>
                </a:moveTo>
                <a:lnTo>
                  <a:pt x="6928465" y="0"/>
                </a:lnTo>
                <a:lnTo>
                  <a:pt x="6928465" y="5831124"/>
                </a:lnTo>
                <a:lnTo>
                  <a:pt x="0" y="5831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5070" y="1609833"/>
            <a:ext cx="5174699" cy="359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413">
                <a:solidFill>
                  <a:srgbClr val="0989A2"/>
                </a:solidFill>
                <a:latin typeface="Tahoma"/>
                <a:ea typeface="Tahoma"/>
                <a:cs typeface="Tahoma"/>
                <a:sym typeface="Tahoma"/>
              </a:rPr>
              <a:t>Exophthalmometry</a:t>
            </a: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 algn="l">
              <a:lnSpc>
                <a:spcPts val="4051"/>
              </a:lnSpc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( Hertel and others ) Any reading &gt; 20mm or difference &gt;2-3mm </a:t>
            </a:r>
          </a:p>
          <a:p>
            <a:pPr marL="736921" lvl="1" indent="-368460" algn="l">
              <a:lnSpc>
                <a:spcPts val="4051"/>
              </a:lnSpc>
              <a:buFont typeface="Arial"/>
              <a:buChar char="•"/>
            </a:pPr>
            <a:r>
              <a:rPr lang="en-US" sz="341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It should be measured in an erect and supine positions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73060" y="59130"/>
            <a:ext cx="5120278" cy="758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9"/>
              </a:lnSpc>
            </a:pPr>
            <a:r>
              <a:rPr lang="en-US" sz="4692" dirty="0">
                <a:solidFill>
                  <a:srgbClr val="B13200"/>
                </a:solidFill>
                <a:latin typeface="Tahoma"/>
                <a:ea typeface="Tahoma"/>
                <a:cs typeface="Tahoma"/>
                <a:sym typeface="Tahoma"/>
              </a:rPr>
              <a:t>Proptosis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67378" y="6785877"/>
            <a:ext cx="21116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493">
                <a:solidFill>
                  <a:srgbClr val="1C191A"/>
                </a:solidFill>
                <a:latin typeface="Tahoma"/>
                <a:ea typeface="Tahoma"/>
                <a:cs typeface="Tahoma"/>
                <a:sym typeface="Tahoma"/>
              </a:rPr>
              <a:t>12</a:t>
            </a:r>
          </a:p>
        </p:txBody>
      </p:sp>
      <p:sp>
        <p:nvSpPr>
          <p:cNvPr id="7" name="Freeform 7"/>
          <p:cNvSpPr/>
          <p:nvPr/>
        </p:nvSpPr>
        <p:spPr>
          <a:xfrm>
            <a:off x="5693197" y="986226"/>
            <a:ext cx="4060403" cy="6358814"/>
          </a:xfrm>
          <a:custGeom>
            <a:avLst/>
            <a:gdLst/>
            <a:ahLst/>
            <a:cxnLst/>
            <a:rect l="l" t="t" r="r" b="b"/>
            <a:pathLst>
              <a:path w="4060403" h="6358814">
                <a:moveTo>
                  <a:pt x="0" y="0"/>
                </a:moveTo>
                <a:lnTo>
                  <a:pt x="4060403" y="0"/>
                </a:lnTo>
                <a:lnTo>
                  <a:pt x="4060403" y="6358813"/>
                </a:lnTo>
                <a:lnTo>
                  <a:pt x="0" y="63588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96" b="-696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55719"/>
            <a:ext cx="4398331" cy="5780544"/>
          </a:xfrm>
          <a:custGeom>
            <a:avLst/>
            <a:gdLst/>
            <a:ahLst/>
            <a:cxnLst/>
            <a:rect l="l" t="t" r="r" b="b"/>
            <a:pathLst>
              <a:path w="4398331" h="4151937">
                <a:moveTo>
                  <a:pt x="0" y="0"/>
                </a:moveTo>
                <a:lnTo>
                  <a:pt x="4398331" y="0"/>
                </a:lnTo>
                <a:lnTo>
                  <a:pt x="4398331" y="4151937"/>
                </a:lnTo>
                <a:lnTo>
                  <a:pt x="0" y="41519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469" b="-1495"/>
            </a:stretch>
          </a:blipFill>
        </p:spPr>
        <p:txBody>
          <a:bodyPr/>
          <a:lstStyle/>
          <a:p>
            <a:endParaRPr lang="en-JO" dirty="0"/>
          </a:p>
        </p:txBody>
      </p:sp>
      <p:sp>
        <p:nvSpPr>
          <p:cNvPr id="3" name="Freeform 3"/>
          <p:cNvSpPr/>
          <p:nvPr/>
        </p:nvSpPr>
        <p:spPr>
          <a:xfrm>
            <a:off x="4398331" y="355719"/>
            <a:ext cx="5355269" cy="6883281"/>
          </a:xfrm>
          <a:custGeom>
            <a:avLst/>
            <a:gdLst/>
            <a:ahLst/>
            <a:cxnLst/>
            <a:rect l="l" t="t" r="r" b="b"/>
            <a:pathLst>
              <a:path w="7354861" h="5700017">
                <a:moveTo>
                  <a:pt x="0" y="0"/>
                </a:moveTo>
                <a:lnTo>
                  <a:pt x="7354861" y="0"/>
                </a:lnTo>
                <a:lnTo>
                  <a:pt x="7354861" y="5700017"/>
                </a:lnTo>
                <a:lnTo>
                  <a:pt x="0" y="5700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JO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16601" y="2667000"/>
            <a:ext cx="3936999" cy="3515833"/>
          </a:xfrm>
          <a:custGeom>
            <a:avLst/>
            <a:gdLst/>
            <a:ahLst/>
            <a:cxnLst/>
            <a:rect l="l" t="t" r="r" b="b"/>
            <a:pathLst>
              <a:path w="4464070" h="3515833">
                <a:moveTo>
                  <a:pt x="0" y="0"/>
                </a:moveTo>
                <a:lnTo>
                  <a:pt x="4464070" y="0"/>
                </a:lnTo>
                <a:lnTo>
                  <a:pt x="4464070" y="3515832"/>
                </a:lnTo>
                <a:lnTo>
                  <a:pt x="0" y="3515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0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700" y="1066800"/>
            <a:ext cx="5791200" cy="5116033"/>
          </a:xfrm>
          <a:custGeom>
            <a:avLst/>
            <a:gdLst/>
            <a:ahLst/>
            <a:cxnLst/>
            <a:rect l="l" t="t" r="r" b="b"/>
            <a:pathLst>
              <a:path w="6681187" h="3546398">
                <a:moveTo>
                  <a:pt x="0" y="0"/>
                </a:moveTo>
                <a:lnTo>
                  <a:pt x="6681187" y="0"/>
                </a:lnTo>
                <a:lnTo>
                  <a:pt x="6681187" y="3546398"/>
                </a:lnTo>
                <a:lnTo>
                  <a:pt x="0" y="3546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1" t="-6090" b="-3591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885</Words>
  <Application>Microsoft Macintosh PowerPoint</Application>
  <PresentationFormat>Custom</PresentationFormat>
  <Paragraphs>159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Tahoma Bold</vt:lpstr>
      <vt:lpstr>Calibri</vt:lpstr>
      <vt:lpstr>Arial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1401202004-The-Orbit.pptx.pdf.pdf</dc:title>
  <dc:creator>Administrator</dc:creator>
  <cp:lastModifiedBy>Microsoft Office User</cp:lastModifiedBy>
  <cp:revision>7</cp:revision>
  <dcterms:created xsi:type="dcterms:W3CDTF">2006-08-16T00:00:00Z</dcterms:created>
  <dcterms:modified xsi:type="dcterms:W3CDTF">2025-09-22T03:44:16Z</dcterms:modified>
  <dc:identifier>DAGzg2uHuvo</dc:identifier>
</cp:coreProperties>
</file>