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6858000" cx="12192000"/>
  <p:notesSz cx="6858000" cy="9144000"/>
  <p:embeddedFontLst>
    <p:embeddedFont>
      <p:font typeface="Nobile"/>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78" roundtripDataSignature="AMtx7miXnQG+1owvvOhswIw4+q9hqCK3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C7EFE3C-B011-4B03-BF7E-0B14401D70B4}">
  <a:tblStyle styleId="{5C7EFE3C-B011-4B03-BF7E-0B14401D70B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Nobile-bold.fntdata"/><Relationship Id="rId30" Type="http://schemas.openxmlformats.org/officeDocument/2006/relationships/slide" Target="slides/slide24.xml"/><Relationship Id="rId74" Type="http://schemas.openxmlformats.org/officeDocument/2006/relationships/font" Target="fonts/Nobile-regular.fntdata"/><Relationship Id="rId33" Type="http://schemas.openxmlformats.org/officeDocument/2006/relationships/slide" Target="slides/slide27.xml"/><Relationship Id="rId77" Type="http://schemas.openxmlformats.org/officeDocument/2006/relationships/font" Target="fonts/Nobile-boldItalic.fntdata"/><Relationship Id="rId32" Type="http://schemas.openxmlformats.org/officeDocument/2006/relationships/slide" Target="slides/slide26.xml"/><Relationship Id="rId76" Type="http://schemas.openxmlformats.org/officeDocument/2006/relationships/font" Target="fonts/Nobile-italic.fntdata"/><Relationship Id="rId35" Type="http://schemas.openxmlformats.org/officeDocument/2006/relationships/slide" Target="slides/slide29.xml"/><Relationship Id="rId34" Type="http://schemas.openxmlformats.org/officeDocument/2006/relationships/slide" Target="slides/slide28.xml"/><Relationship Id="rId78" Type="http://customschemas.google.com/relationships/presentationmetadata" Target="meta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7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7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8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8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 name="Shape 23"/>
        <p:cNvGrpSpPr/>
        <p:nvPr/>
      </p:nvGrpSpPr>
      <p:grpSpPr>
        <a:xfrm>
          <a:off x="0" y="0"/>
          <a:ext cx="0" cy="0"/>
          <a:chOff x="0" y="0"/>
          <a:chExt cx="0" cy="0"/>
        </a:xfrm>
      </p:grpSpPr>
      <p:sp>
        <p:nvSpPr>
          <p:cNvPr id="24" name="Google Shape;24;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7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7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 name="Shape 34"/>
        <p:cNvGrpSpPr/>
        <p:nvPr/>
      </p:nvGrpSpPr>
      <p:grpSpPr>
        <a:xfrm>
          <a:off x="0" y="0"/>
          <a:ext cx="0" cy="0"/>
          <a:chOff x="0" y="0"/>
          <a:chExt cx="0" cy="0"/>
        </a:xfrm>
      </p:grpSpPr>
      <p:sp>
        <p:nvSpPr>
          <p:cNvPr id="35" name="Google Shape;35;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 name="Shape 41"/>
        <p:cNvGrpSpPr/>
        <p:nvPr/>
      </p:nvGrpSpPr>
      <p:grpSpPr>
        <a:xfrm>
          <a:off x="0" y="0"/>
          <a:ext cx="0" cy="0"/>
          <a:chOff x="0" y="0"/>
          <a:chExt cx="0" cy="0"/>
        </a:xfrm>
      </p:grpSpPr>
      <p:sp>
        <p:nvSpPr>
          <p:cNvPr id="42" name="Google Shape;42;p7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7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7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7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7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6.jpg"/><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2"/>
          <p:cNvSpPr/>
          <p:nvPr/>
        </p:nvSpPr>
        <p:spPr>
          <a:xfrm>
            <a:off x="8763000" y="0"/>
            <a:ext cx="3429000" cy="3429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2"/>
          <p:cNvSpPr/>
          <p:nvPr/>
        </p:nvSpPr>
        <p:spPr>
          <a:xfrm>
            <a:off x="8763000" y="3148584"/>
            <a:ext cx="3429000" cy="370941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2"/>
          <p:cNvSpPr/>
          <p:nvPr/>
        </p:nvSpPr>
        <p:spPr>
          <a:xfrm>
            <a:off x="228600" y="3348633"/>
            <a:ext cx="8397240" cy="350936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2"/>
          <p:cNvSpPr/>
          <p:nvPr/>
        </p:nvSpPr>
        <p:spPr>
          <a:xfrm>
            <a:off x="381001" y="601990"/>
            <a:ext cx="6096000" cy="2718693"/>
          </a:xfrm>
          <a:prstGeom prst="rect">
            <a:avLst/>
          </a:prstGeom>
          <a:noFill/>
          <a:ln>
            <a:noFill/>
          </a:ln>
        </p:spPr>
        <p:txBody>
          <a:bodyPr anchorCtr="0" anchor="t" bIns="45700" lIns="91425" spcFirstLastPara="1" rIns="91425" wrap="square" tIns="45700">
            <a:spAutoFit/>
          </a:bodyPr>
          <a:lstStyle/>
          <a:p>
            <a:pPr indent="-342900" lvl="0" marL="355600" marR="0" rtl="0" algn="l">
              <a:lnSpc>
                <a:spcPct val="100000"/>
              </a:lnSpc>
              <a:spcBef>
                <a:spcPts val="0"/>
              </a:spcBef>
              <a:spcAft>
                <a:spcPts val="0"/>
              </a:spcAft>
              <a:buClr>
                <a:srgbClr val="90C225"/>
              </a:buClr>
              <a:buSzPts val="1440"/>
              <a:buFont typeface="Noto Sans Symbols"/>
              <a:buChar char="►"/>
            </a:pPr>
            <a:r>
              <a:rPr lang="en-US" sz="1800">
                <a:solidFill>
                  <a:srgbClr val="404040"/>
                </a:solidFill>
                <a:latin typeface="Trebuchet MS"/>
                <a:ea typeface="Trebuchet MS"/>
                <a:cs typeface="Trebuchet MS"/>
                <a:sym typeface="Trebuchet MS"/>
              </a:rPr>
              <a:t>Rectum always involved.</a:t>
            </a:r>
            <a:endParaRPr sz="1800">
              <a:solidFill>
                <a:schemeClr val="dk1"/>
              </a:solidFill>
              <a:latin typeface="Trebuchet MS"/>
              <a:ea typeface="Trebuchet MS"/>
              <a:cs typeface="Trebuchet MS"/>
              <a:sym typeface="Trebuchet MS"/>
            </a:endParaRPr>
          </a:p>
          <a:p>
            <a:pPr indent="-342900" lvl="0" marL="355600" marR="0" rtl="0" algn="l">
              <a:lnSpc>
                <a:spcPct val="100000"/>
              </a:lnSpc>
              <a:spcBef>
                <a:spcPts val="515"/>
              </a:spcBef>
              <a:spcAft>
                <a:spcPts val="0"/>
              </a:spcAft>
              <a:buClr>
                <a:srgbClr val="90C225"/>
              </a:buClr>
              <a:buSzPts val="1440"/>
              <a:buFont typeface="Noto Sans Symbols"/>
              <a:buChar char="►"/>
            </a:pPr>
            <a:r>
              <a:rPr lang="en-US" sz="1800">
                <a:solidFill>
                  <a:srgbClr val="404040"/>
                </a:solidFill>
                <a:latin typeface="Trebuchet MS"/>
                <a:ea typeface="Trebuchet MS"/>
                <a:cs typeface="Trebuchet MS"/>
                <a:sym typeface="Trebuchet MS"/>
              </a:rPr>
              <a:t>Extent is variable.</a:t>
            </a:r>
            <a:endParaRPr sz="1800">
              <a:solidFill>
                <a:schemeClr val="dk1"/>
              </a:solidFill>
              <a:latin typeface="Trebuchet MS"/>
              <a:ea typeface="Trebuchet MS"/>
              <a:cs typeface="Trebuchet MS"/>
              <a:sym typeface="Trebuchet MS"/>
            </a:endParaRPr>
          </a:p>
          <a:p>
            <a:pPr indent="-342900" lvl="0" marL="355600" marR="0" rtl="0" algn="l">
              <a:lnSpc>
                <a:spcPct val="100000"/>
              </a:lnSpc>
              <a:spcBef>
                <a:spcPts val="530"/>
              </a:spcBef>
              <a:spcAft>
                <a:spcPts val="0"/>
              </a:spcAft>
              <a:buClr>
                <a:srgbClr val="90C225"/>
              </a:buClr>
              <a:buSzPts val="1440"/>
              <a:buFont typeface="Noto Sans Symbols"/>
              <a:buChar char="►"/>
            </a:pPr>
            <a:r>
              <a:rPr lang="en-US" sz="1800">
                <a:solidFill>
                  <a:srgbClr val="404040"/>
                </a:solidFill>
                <a:latin typeface="Trebuchet MS"/>
                <a:ea typeface="Trebuchet MS"/>
                <a:cs typeface="Trebuchet MS"/>
                <a:sym typeface="Trebuchet MS"/>
              </a:rPr>
              <a:t>Most cases in rectosigmoid.</a:t>
            </a:r>
            <a:endParaRPr sz="1800">
              <a:solidFill>
                <a:schemeClr val="dk1"/>
              </a:solidFill>
              <a:latin typeface="Trebuchet MS"/>
              <a:ea typeface="Trebuchet MS"/>
              <a:cs typeface="Trebuchet MS"/>
              <a:sym typeface="Trebuchet MS"/>
            </a:endParaRPr>
          </a:p>
          <a:p>
            <a:pPr indent="0" lvl="0" marL="0" marR="0" rtl="0" algn="l">
              <a:lnSpc>
                <a:spcPct val="100000"/>
              </a:lnSpc>
              <a:spcBef>
                <a:spcPts val="5"/>
              </a:spcBef>
              <a:spcAft>
                <a:spcPts val="0"/>
              </a:spcAft>
              <a:buClr>
                <a:srgbClr val="90C225"/>
              </a:buClr>
              <a:buSzPts val="2800"/>
              <a:buFont typeface="Noto Sans Symbols"/>
              <a:buNone/>
            </a:pPr>
            <a:r>
              <a:t/>
            </a:r>
            <a:endParaRPr sz="2800">
              <a:solidFill>
                <a:schemeClr val="dk1"/>
              </a:solidFill>
              <a:latin typeface="Trebuchet MS"/>
              <a:ea typeface="Trebuchet MS"/>
              <a:cs typeface="Trebuchet MS"/>
              <a:sym typeface="Trebuchet MS"/>
            </a:endParaRPr>
          </a:p>
          <a:p>
            <a:pPr indent="-342900" lvl="0" marL="355600" marR="0" rtl="0" algn="l">
              <a:lnSpc>
                <a:spcPct val="100000"/>
              </a:lnSpc>
              <a:spcBef>
                <a:spcPts val="0"/>
              </a:spcBef>
              <a:spcAft>
                <a:spcPts val="0"/>
              </a:spcAft>
              <a:buClr>
                <a:srgbClr val="90C225"/>
              </a:buClr>
              <a:buSzPts val="1440"/>
              <a:buFont typeface="Noto Sans Symbols"/>
              <a:buChar char="►"/>
            </a:pPr>
            <a:r>
              <a:rPr b="1" lang="en-US" sz="1800">
                <a:solidFill>
                  <a:srgbClr val="404040"/>
                </a:solidFill>
                <a:latin typeface="Trebuchet MS"/>
                <a:ea typeface="Trebuchet MS"/>
                <a:cs typeface="Trebuchet MS"/>
                <a:sym typeface="Trebuchet MS"/>
              </a:rPr>
              <a:t>Macroscopic</a:t>
            </a:r>
            <a:endParaRPr sz="1800">
              <a:solidFill>
                <a:schemeClr val="dk1"/>
              </a:solidFill>
              <a:latin typeface="Trebuchet MS"/>
              <a:ea typeface="Trebuchet MS"/>
              <a:cs typeface="Trebuchet MS"/>
              <a:sym typeface="Trebuchet MS"/>
            </a:endParaRPr>
          </a:p>
          <a:p>
            <a:pPr indent="-342900" lvl="0" marL="355600" marR="0" rtl="0" algn="l">
              <a:lnSpc>
                <a:spcPct val="100000"/>
              </a:lnSpc>
              <a:spcBef>
                <a:spcPts val="530"/>
              </a:spcBef>
              <a:spcAft>
                <a:spcPts val="0"/>
              </a:spcAft>
              <a:buClr>
                <a:srgbClr val="90C225"/>
              </a:buClr>
              <a:buSzPts val="1440"/>
              <a:buFont typeface="Noto Sans Symbols"/>
              <a:buChar char="►"/>
            </a:pPr>
            <a:r>
              <a:rPr lang="en-US" sz="1800">
                <a:solidFill>
                  <a:srgbClr val="404040"/>
                </a:solidFill>
                <a:latin typeface="Trebuchet MS"/>
                <a:ea typeface="Trebuchet MS"/>
                <a:cs typeface="Trebuchet MS"/>
                <a:sym typeface="Trebuchet MS"/>
              </a:rPr>
              <a:t>Aganglionic region normal or contracted</a:t>
            </a:r>
            <a:endParaRPr sz="1800">
              <a:solidFill>
                <a:schemeClr val="dk1"/>
              </a:solidFill>
              <a:latin typeface="Trebuchet MS"/>
              <a:ea typeface="Trebuchet MS"/>
              <a:cs typeface="Trebuchet MS"/>
              <a:sym typeface="Trebuchet MS"/>
            </a:endParaRPr>
          </a:p>
          <a:p>
            <a:pPr indent="-342900" lvl="0" marL="355600" marR="0" rtl="0" algn="l">
              <a:lnSpc>
                <a:spcPct val="100000"/>
              </a:lnSpc>
              <a:spcBef>
                <a:spcPts val="515"/>
              </a:spcBef>
              <a:spcAft>
                <a:spcPts val="0"/>
              </a:spcAft>
              <a:buClr>
                <a:srgbClr val="90C225"/>
              </a:buClr>
              <a:buSzPts val="1440"/>
              <a:buFont typeface="Noto Sans Symbols"/>
              <a:buChar char="►"/>
            </a:pPr>
            <a:r>
              <a:rPr lang="en-US" sz="1800">
                <a:solidFill>
                  <a:srgbClr val="404040"/>
                </a:solidFill>
                <a:latin typeface="Trebuchet MS"/>
                <a:ea typeface="Trebuchet MS"/>
                <a:cs typeface="Trebuchet MS"/>
                <a:sym typeface="Trebuchet MS"/>
              </a:rPr>
              <a:t>Proximal normal segment progressively dilated.</a:t>
            </a:r>
            <a:endParaRPr sz="2800">
              <a:solidFill>
                <a:schemeClr val="dk1"/>
              </a:solidFill>
              <a:latin typeface="Trebuchet MS"/>
              <a:ea typeface="Trebuchet MS"/>
              <a:cs typeface="Trebuchet MS"/>
              <a:sym typeface="Trebuchet MS"/>
            </a:endParaRPr>
          </a:p>
          <a:p>
            <a:pPr indent="-342900" lvl="0" marL="355600" marR="0" rtl="0" algn="l">
              <a:lnSpc>
                <a:spcPct val="100000"/>
              </a:lnSpc>
              <a:spcBef>
                <a:spcPts val="0"/>
              </a:spcBef>
              <a:spcAft>
                <a:spcPts val="0"/>
              </a:spcAft>
              <a:buClr>
                <a:srgbClr val="90C225"/>
              </a:buClr>
              <a:buSzPts val="1440"/>
              <a:buFont typeface="Noto Sans Symbols"/>
              <a:buChar char="►"/>
            </a:pPr>
            <a:r>
              <a:rPr b="1" lang="en-US" sz="1800">
                <a:solidFill>
                  <a:srgbClr val="404040"/>
                </a:solidFill>
                <a:latin typeface="Trebuchet MS"/>
                <a:ea typeface="Trebuchet MS"/>
                <a:cs typeface="Trebuchet MS"/>
                <a:sym typeface="Trebuchet MS"/>
              </a:rPr>
              <a:t>Diagnosis: BIOPSY, microscopic.</a:t>
            </a:r>
            <a:endParaRPr sz="1800">
              <a:solidFill>
                <a:schemeClr val="dk1"/>
              </a:solidFill>
              <a:latin typeface="Trebuchet MS"/>
              <a:ea typeface="Trebuchet MS"/>
              <a:cs typeface="Trebuchet MS"/>
              <a:sym typeface="Trebuchet MS"/>
            </a:endParaRPr>
          </a:p>
        </p:txBody>
      </p:sp>
      <p:sp>
        <p:nvSpPr>
          <p:cNvPr id="88" name="Google Shape;88;p2"/>
          <p:cNvSpPr txBox="1"/>
          <p:nvPr>
            <p:ph type="title"/>
          </p:nvPr>
        </p:nvSpPr>
        <p:spPr>
          <a:xfrm>
            <a:off x="228600" y="0"/>
            <a:ext cx="429895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Hirschsprung Disease</a:t>
            </a:r>
            <a:endParaRPr sz="3600"/>
          </a:p>
        </p:txBody>
      </p:sp>
      <p:sp>
        <p:nvSpPr>
          <p:cNvPr id="89" name="Google Shape;89;p2"/>
          <p:cNvSpPr/>
          <p:nvPr/>
        </p:nvSpPr>
        <p:spPr>
          <a:xfrm rot="2595371">
            <a:off x="4618993" y="4652109"/>
            <a:ext cx="359797" cy="702365"/>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 name="Google Shape;90;p2"/>
          <p:cNvSpPr/>
          <p:nvPr/>
        </p:nvSpPr>
        <p:spPr>
          <a:xfrm rot="-3881279">
            <a:off x="2796405" y="3815179"/>
            <a:ext cx="391629" cy="781118"/>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2"/>
          <p:cNvSpPr/>
          <p:nvPr/>
        </p:nvSpPr>
        <p:spPr>
          <a:xfrm>
            <a:off x="914401" y="1623194"/>
            <a:ext cx="4655844" cy="48625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2"/>
          <p:cNvSpPr txBox="1"/>
          <p:nvPr>
            <p:ph type="title"/>
          </p:nvPr>
        </p:nvSpPr>
        <p:spPr>
          <a:xfrm>
            <a:off x="3689032" y="523140"/>
            <a:ext cx="4813935"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Pedunculated or sessile</a:t>
            </a:r>
            <a:endParaRPr sz="3600"/>
          </a:p>
        </p:txBody>
      </p:sp>
      <p:sp>
        <p:nvSpPr>
          <p:cNvPr id="153" name="Google Shape;153;p12"/>
          <p:cNvSpPr/>
          <p:nvPr/>
        </p:nvSpPr>
        <p:spPr>
          <a:xfrm>
            <a:off x="5486399" y="1623194"/>
            <a:ext cx="5406887" cy="486250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3"/>
          <p:cNvSpPr txBox="1"/>
          <p:nvPr>
            <p:ph type="title"/>
          </p:nvPr>
        </p:nvSpPr>
        <p:spPr>
          <a:xfrm>
            <a:off x="4148866" y="215642"/>
            <a:ext cx="317373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Colon adenoma</a:t>
            </a:r>
            <a:endParaRPr sz="3600"/>
          </a:p>
        </p:txBody>
      </p:sp>
      <p:sp>
        <p:nvSpPr>
          <p:cNvPr id="159" name="Google Shape;159;p13"/>
          <p:cNvSpPr/>
          <p:nvPr/>
        </p:nvSpPr>
        <p:spPr>
          <a:xfrm>
            <a:off x="144782" y="2398642"/>
            <a:ext cx="11902438" cy="445935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3"/>
          <p:cNvSpPr/>
          <p:nvPr/>
        </p:nvSpPr>
        <p:spPr>
          <a:xfrm>
            <a:off x="144781" y="789682"/>
            <a:ext cx="1190243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At high magnification, the normal colonic epithelium at the left contrasts with the atypical epithelium of the benign adenomatous polyp (tubular adenoma) at the right. Nuclei are darker and more irregularly sized and closer together in the adenomatous polyp than in the normal mucosa. However, the overall difference between them is not great, so this benign neoplasm mimics the normal tissue quite well and this neoplasm is, therefore, well-differentiated. However, this lesion could serve as a precursor for adenocarcinoma with further growth.</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4"/>
          <p:cNvSpPr txBox="1"/>
          <p:nvPr>
            <p:ph type="title"/>
          </p:nvPr>
        </p:nvSpPr>
        <p:spPr>
          <a:xfrm>
            <a:off x="756310" y="629158"/>
            <a:ext cx="353187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Tubular adenoma</a:t>
            </a:r>
            <a:endParaRPr sz="3600"/>
          </a:p>
        </p:txBody>
      </p:sp>
      <p:sp>
        <p:nvSpPr>
          <p:cNvPr id="166" name="Google Shape;166;p14"/>
          <p:cNvSpPr/>
          <p:nvPr/>
        </p:nvSpPr>
        <p:spPr>
          <a:xfrm>
            <a:off x="457200" y="1533140"/>
            <a:ext cx="4501825" cy="53248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4"/>
          <p:cNvSpPr/>
          <p:nvPr/>
        </p:nvSpPr>
        <p:spPr>
          <a:xfrm>
            <a:off x="5943600" y="381000"/>
            <a:ext cx="4537790" cy="320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4"/>
          <p:cNvSpPr/>
          <p:nvPr/>
        </p:nvSpPr>
        <p:spPr>
          <a:xfrm>
            <a:off x="5181600" y="3581400"/>
            <a:ext cx="6858000" cy="32766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5"/>
          <p:cNvSpPr txBox="1"/>
          <p:nvPr>
            <p:ph type="title"/>
          </p:nvPr>
        </p:nvSpPr>
        <p:spPr>
          <a:xfrm>
            <a:off x="756310" y="629158"/>
            <a:ext cx="353187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Villous adenoma.</a:t>
            </a:r>
            <a:endParaRPr sz="3600"/>
          </a:p>
        </p:txBody>
      </p:sp>
      <p:sp>
        <p:nvSpPr>
          <p:cNvPr id="174" name="Google Shape;174;p15"/>
          <p:cNvSpPr/>
          <p:nvPr/>
        </p:nvSpPr>
        <p:spPr>
          <a:xfrm>
            <a:off x="896110" y="2068205"/>
            <a:ext cx="9798394" cy="441210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5"/>
          <p:cNvSpPr txBox="1"/>
          <p:nvPr/>
        </p:nvSpPr>
        <p:spPr>
          <a:xfrm>
            <a:off x="6096000" y="215455"/>
            <a:ext cx="3165475" cy="827405"/>
          </a:xfrm>
          <a:prstGeom prst="rect">
            <a:avLst/>
          </a:prstGeom>
          <a:noFill/>
          <a:ln>
            <a:noFill/>
          </a:ln>
        </p:spPr>
        <p:txBody>
          <a:bodyPr anchorCtr="0" anchor="t" bIns="0" lIns="0" spcFirstLastPara="1" rIns="0" wrap="square" tIns="139050">
            <a:spAutoFit/>
          </a:bodyPr>
          <a:lstStyle/>
          <a:p>
            <a:pPr indent="0" lvl="0" marL="12700" marR="0" rtl="0" algn="l">
              <a:lnSpc>
                <a:spcPct val="100000"/>
              </a:lnSpc>
              <a:spcBef>
                <a:spcPts val="0"/>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Long slender villi.</a:t>
            </a:r>
            <a:endParaRPr sz="1800">
              <a:solidFill>
                <a:schemeClr val="dk1"/>
              </a:solidFill>
              <a:latin typeface="Trebuchet MS"/>
              <a:ea typeface="Trebuchet MS"/>
              <a:cs typeface="Trebuchet MS"/>
              <a:sym typeface="Trebuchet MS"/>
            </a:endParaRPr>
          </a:p>
          <a:p>
            <a:pPr indent="0" lvl="0" marL="12700" marR="0" rtl="0" algn="l">
              <a:lnSpc>
                <a:spcPct val="100000"/>
              </a:lnSpc>
              <a:spcBef>
                <a:spcPts val="994"/>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More frequent invasive foci</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16"/>
          <p:cNvSpPr/>
          <p:nvPr/>
        </p:nvSpPr>
        <p:spPr>
          <a:xfrm>
            <a:off x="0" y="4012691"/>
            <a:ext cx="448309" cy="2845435"/>
          </a:xfrm>
          <a:custGeom>
            <a:rect b="b" l="l" r="r" t="t"/>
            <a:pathLst>
              <a:path extrusionOk="0" h="2845434" w="448309">
                <a:moveTo>
                  <a:pt x="0" y="0"/>
                </a:moveTo>
                <a:lnTo>
                  <a:pt x="0" y="2845307"/>
                </a:lnTo>
                <a:lnTo>
                  <a:pt x="448056" y="2845307"/>
                </a:lnTo>
                <a:lnTo>
                  <a:pt x="0" y="0"/>
                </a:lnTo>
                <a:close/>
              </a:path>
            </a:pathLst>
          </a:custGeom>
          <a:solidFill>
            <a:srgbClr val="90C225">
              <a:alpha val="8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6"/>
          <p:cNvSpPr txBox="1"/>
          <p:nvPr/>
        </p:nvSpPr>
        <p:spPr>
          <a:xfrm>
            <a:off x="427207" y="685800"/>
            <a:ext cx="11892890" cy="1741502"/>
          </a:xfrm>
          <a:prstGeom prst="rect">
            <a:avLst/>
          </a:prstGeom>
          <a:noFill/>
          <a:ln>
            <a:noFill/>
          </a:ln>
        </p:spPr>
        <p:txBody>
          <a:bodyPr anchorCtr="0" anchor="t" bIns="0" lIns="0" spcFirstLastPara="1" rIns="0" wrap="square" tIns="12700">
            <a:spAutoFit/>
          </a:bodyPr>
          <a:lstStyle/>
          <a:p>
            <a:pPr indent="-342900" lvl="0" marL="355600" marR="5080" rtl="0" algn="l">
              <a:lnSpc>
                <a:spcPct val="100200"/>
              </a:lnSpc>
              <a:spcBef>
                <a:spcPts val="0"/>
              </a:spcBef>
              <a:spcAft>
                <a:spcPts val="0"/>
              </a:spcAft>
              <a:buNone/>
            </a:pPr>
            <a:r>
              <a:rPr lang="en-US" sz="2000">
                <a:solidFill>
                  <a:srgbClr val="90C225"/>
                </a:solidFill>
                <a:latin typeface="Noto Sans Symbols"/>
                <a:ea typeface="Noto Sans Symbols"/>
                <a:cs typeface="Noto Sans Symbols"/>
                <a:sym typeface="Noto Sans Symbols"/>
              </a:rPr>
              <a:t>►</a:t>
            </a:r>
            <a:r>
              <a:rPr lang="en-US" sz="2000">
                <a:solidFill>
                  <a:srgbClr val="90C225"/>
                </a:solidFill>
                <a:latin typeface="Times New Roman"/>
                <a:ea typeface="Times New Roman"/>
                <a:cs typeface="Times New Roman"/>
                <a:sym typeface="Times New Roman"/>
              </a:rPr>
              <a:t>	</a:t>
            </a:r>
            <a:r>
              <a:rPr b="1" lang="en-US" sz="2800">
                <a:solidFill>
                  <a:srgbClr val="404040"/>
                </a:solidFill>
                <a:latin typeface="Trebuchet MS"/>
                <a:ea typeface="Trebuchet MS"/>
                <a:cs typeface="Trebuchet MS"/>
                <a:sym typeface="Trebuchet MS"/>
              </a:rPr>
              <a:t>Gardner syndrome</a:t>
            </a:r>
            <a:r>
              <a:rPr lang="en-US" sz="2400">
                <a:solidFill>
                  <a:srgbClr val="404040"/>
                </a:solidFill>
                <a:latin typeface="Trebuchet MS"/>
                <a:ea typeface="Trebuchet MS"/>
                <a:cs typeface="Trebuchet MS"/>
                <a:sym typeface="Trebuchet MS"/>
              </a:rPr>
              <a:t>: intestinal polyps + osteomas (mandible, skull, and long  bones); epidermal cysts; desmoid and thyroid tumors; and dental  abnormalities.</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990"/>
              </a:spcBef>
              <a:spcAft>
                <a:spcPts val="0"/>
              </a:spcAft>
              <a:buNone/>
            </a:pPr>
            <a:r>
              <a:rPr lang="en-US" sz="2000">
                <a:solidFill>
                  <a:srgbClr val="90C225"/>
                </a:solidFill>
                <a:latin typeface="Noto Sans Symbols"/>
                <a:ea typeface="Noto Sans Symbols"/>
                <a:cs typeface="Noto Sans Symbols"/>
                <a:sym typeface="Noto Sans Symbols"/>
              </a:rPr>
              <a:t>►</a:t>
            </a:r>
            <a:r>
              <a:rPr lang="en-US" sz="2000">
                <a:solidFill>
                  <a:srgbClr val="90C225"/>
                </a:solidFill>
                <a:latin typeface="Times New Roman"/>
                <a:ea typeface="Times New Roman"/>
                <a:cs typeface="Times New Roman"/>
                <a:sym typeface="Times New Roman"/>
              </a:rPr>
              <a:t>	</a:t>
            </a:r>
            <a:r>
              <a:rPr b="1" lang="en-US" sz="2800">
                <a:solidFill>
                  <a:srgbClr val="404040"/>
                </a:solidFill>
                <a:latin typeface="Trebuchet MS"/>
                <a:ea typeface="Trebuchet MS"/>
                <a:cs typeface="Trebuchet MS"/>
                <a:sym typeface="Trebuchet MS"/>
              </a:rPr>
              <a:t>Turcot syndrome</a:t>
            </a:r>
            <a:r>
              <a:rPr lang="en-US" sz="2400">
                <a:solidFill>
                  <a:srgbClr val="404040"/>
                </a:solidFill>
                <a:latin typeface="Trebuchet MS"/>
                <a:ea typeface="Trebuchet MS"/>
                <a:cs typeface="Trebuchet MS"/>
                <a:sym typeface="Trebuchet MS"/>
              </a:rPr>
              <a:t>: intestinal adenomas and CNS tumors (medulloblastomas</a:t>
            </a:r>
            <a:endParaRPr sz="2400">
              <a:solidFill>
                <a:schemeClr val="dk1"/>
              </a:solidFill>
              <a:latin typeface="Trebuchet MS"/>
              <a:ea typeface="Trebuchet MS"/>
              <a:cs typeface="Trebuchet MS"/>
              <a:sym typeface="Trebuchet MS"/>
            </a:endParaRPr>
          </a:p>
          <a:p>
            <a:pPr indent="0" lvl="0" marL="355600" marR="0" rtl="0" algn="l">
              <a:lnSpc>
                <a:spcPct val="100000"/>
              </a:lnSpc>
              <a:spcBef>
                <a:spcPts val="5"/>
              </a:spcBef>
              <a:spcAft>
                <a:spcPts val="0"/>
              </a:spcAft>
              <a:buNone/>
            </a:pPr>
            <a:r>
              <a:rPr lang="en-US" sz="2400">
                <a:solidFill>
                  <a:srgbClr val="404040"/>
                </a:solidFill>
                <a:latin typeface="Trebuchet MS"/>
                <a:ea typeface="Trebuchet MS"/>
                <a:cs typeface="Trebuchet MS"/>
                <a:sym typeface="Trebuchet MS"/>
              </a:rPr>
              <a:t>&gt;&gt; glioblastomas	)</a:t>
            </a:r>
            <a:endParaRPr sz="2400">
              <a:solidFill>
                <a:schemeClr val="dk1"/>
              </a:solidFill>
              <a:latin typeface="Trebuchet MS"/>
              <a:ea typeface="Trebuchet MS"/>
              <a:cs typeface="Trebuchet MS"/>
              <a:sym typeface="Trebuchet MS"/>
            </a:endParaRPr>
          </a:p>
        </p:txBody>
      </p:sp>
      <p:sp>
        <p:nvSpPr>
          <p:cNvPr id="182" name="Google Shape;182;p16"/>
          <p:cNvSpPr/>
          <p:nvPr/>
        </p:nvSpPr>
        <p:spPr>
          <a:xfrm>
            <a:off x="6096000" y="2568906"/>
            <a:ext cx="6096000" cy="428909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6"/>
          <p:cNvSpPr/>
          <p:nvPr/>
        </p:nvSpPr>
        <p:spPr>
          <a:xfrm>
            <a:off x="-5862" y="2597042"/>
            <a:ext cx="6248400" cy="428909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17"/>
          <p:cNvSpPr txBox="1"/>
          <p:nvPr/>
        </p:nvSpPr>
        <p:spPr>
          <a:xfrm>
            <a:off x="3696017" y="284602"/>
            <a:ext cx="4799965" cy="574040"/>
          </a:xfrm>
          <a:prstGeom prst="rect">
            <a:avLst/>
          </a:prstGeom>
          <a:noFill/>
          <a:ln>
            <a:noFill/>
          </a:ln>
        </p:spPr>
        <p:txBody>
          <a:bodyPr anchorCtr="0" anchor="ctr" bIns="0" lIns="0" spcFirstLastPara="1" rIns="0" wrap="square" tIns="12700">
            <a:spAutoFit/>
          </a:bodyPr>
          <a:lstStyle/>
          <a:p>
            <a:pPr indent="0" lvl="0" marL="12700" marR="0" rtl="0" algn="l">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Cecal polyps in HNPCC.</a:t>
            </a:r>
            <a:endParaRPr sz="3600">
              <a:solidFill>
                <a:schemeClr val="dk1"/>
              </a:solidFill>
              <a:latin typeface="Calibri"/>
              <a:ea typeface="Calibri"/>
              <a:cs typeface="Calibri"/>
              <a:sym typeface="Calibri"/>
            </a:endParaRPr>
          </a:p>
        </p:txBody>
      </p:sp>
      <p:sp>
        <p:nvSpPr>
          <p:cNvPr id="189" name="Google Shape;189;p17"/>
          <p:cNvSpPr/>
          <p:nvPr/>
        </p:nvSpPr>
        <p:spPr>
          <a:xfrm>
            <a:off x="990600" y="1203198"/>
            <a:ext cx="9525000" cy="550240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18"/>
          <p:cNvSpPr txBox="1"/>
          <p:nvPr/>
        </p:nvSpPr>
        <p:spPr>
          <a:xfrm>
            <a:off x="756310" y="907404"/>
            <a:ext cx="9845429" cy="566822"/>
          </a:xfrm>
          <a:prstGeom prst="rect">
            <a:avLst/>
          </a:prstGeom>
          <a:noFill/>
          <a:ln>
            <a:noFill/>
          </a:ln>
        </p:spPr>
        <p:txBody>
          <a:bodyPr anchorCtr="0" anchor="ctr" bIns="0" lIns="0" spcFirstLastPara="1" rIns="0" wrap="square" tIns="12700">
            <a:spAutoFit/>
          </a:bodyPr>
          <a:lstStyle/>
          <a:p>
            <a:pPr indent="0" lvl="0" marL="12700" marR="5080" rtl="0" algn="l">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Rectosigmoid adenocarcinoma, napkin  ring</a:t>
            </a:r>
            <a:endParaRPr/>
          </a:p>
        </p:txBody>
      </p:sp>
      <p:sp>
        <p:nvSpPr>
          <p:cNvPr id="195" name="Google Shape;195;p18"/>
          <p:cNvSpPr/>
          <p:nvPr/>
        </p:nvSpPr>
        <p:spPr>
          <a:xfrm>
            <a:off x="578258" y="1887704"/>
            <a:ext cx="7377226" cy="4844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نتيجة بحث الصور عن meaning of napkin ring" id="196" name="Google Shape;196;p18"/>
          <p:cNvPicPr preferRelativeResize="0"/>
          <p:nvPr/>
        </p:nvPicPr>
        <p:blipFill rotWithShape="1">
          <a:blip r:embed="rId4">
            <a:alphaModFix/>
          </a:blip>
          <a:srcRect b="0" l="0" r="0" t="0"/>
          <a:stretch/>
        </p:blipFill>
        <p:spPr>
          <a:xfrm>
            <a:off x="7955484" y="2663125"/>
            <a:ext cx="3931716" cy="31243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19"/>
          <p:cNvSpPr txBox="1"/>
          <p:nvPr/>
        </p:nvSpPr>
        <p:spPr>
          <a:xfrm>
            <a:off x="0" y="586378"/>
            <a:ext cx="5509260" cy="574040"/>
          </a:xfrm>
          <a:prstGeom prst="rect">
            <a:avLst/>
          </a:prstGeom>
          <a:noFill/>
          <a:ln>
            <a:noFill/>
          </a:ln>
        </p:spPr>
        <p:txBody>
          <a:bodyPr anchorCtr="0" anchor="ctr" bIns="0" lIns="0" spcFirstLastPara="1" rIns="0" wrap="square" tIns="12700">
            <a:spAutoFit/>
          </a:bodyPr>
          <a:lstStyle/>
          <a:p>
            <a:pPr indent="0" lvl="0" marL="12700" marR="0" rtl="0" algn="l">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Exophytic adenocarcinoma</a:t>
            </a:r>
            <a:endParaRPr sz="3600">
              <a:solidFill>
                <a:schemeClr val="dk1"/>
              </a:solidFill>
              <a:latin typeface="Calibri"/>
              <a:ea typeface="Calibri"/>
              <a:cs typeface="Calibri"/>
              <a:sym typeface="Calibri"/>
            </a:endParaRPr>
          </a:p>
        </p:txBody>
      </p:sp>
      <p:sp>
        <p:nvSpPr>
          <p:cNvPr id="202" name="Google Shape;202;p19"/>
          <p:cNvSpPr/>
          <p:nvPr/>
        </p:nvSpPr>
        <p:spPr>
          <a:xfrm>
            <a:off x="5116658" y="0"/>
            <a:ext cx="7069480" cy="3429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19"/>
          <p:cNvSpPr/>
          <p:nvPr/>
        </p:nvSpPr>
        <p:spPr>
          <a:xfrm>
            <a:off x="5116658" y="3429000"/>
            <a:ext cx="7227742" cy="3276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9"/>
          <p:cNvSpPr txBox="1"/>
          <p:nvPr/>
        </p:nvSpPr>
        <p:spPr>
          <a:xfrm>
            <a:off x="0" y="5067300"/>
            <a:ext cx="6235065" cy="505267"/>
          </a:xfrm>
          <a:prstGeom prst="rect">
            <a:avLst/>
          </a:prstGeom>
          <a:noFill/>
          <a:ln>
            <a:noFill/>
          </a:ln>
        </p:spPr>
        <p:txBody>
          <a:bodyPr anchorCtr="0" anchor="ctr" bIns="0" lIns="0" spcFirstLastPara="1" rIns="0" wrap="square" tIns="12700">
            <a:spAutoFit/>
          </a:bodyPr>
          <a:lstStyle/>
          <a:p>
            <a:pPr indent="0" lvl="0" marL="12700" marR="0" rtl="0" algn="l">
              <a:lnSpc>
                <a:spcPct val="10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Adenocarcinoma with necrosis</a:t>
            </a:r>
            <a:endParaRPr sz="3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0"/>
          <p:cNvSpPr/>
          <p:nvPr/>
        </p:nvSpPr>
        <p:spPr>
          <a:xfrm>
            <a:off x="198783" y="1391478"/>
            <a:ext cx="11636835" cy="554603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20"/>
          <p:cNvSpPr txBox="1"/>
          <p:nvPr/>
        </p:nvSpPr>
        <p:spPr>
          <a:xfrm>
            <a:off x="4344352" y="457200"/>
            <a:ext cx="3503295" cy="574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Liver metastasis.</a:t>
            </a:r>
            <a:endParaRPr sz="3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1"/>
          <p:cNvSpPr txBox="1"/>
          <p:nvPr>
            <p:ph idx="1" type="body"/>
          </p:nvPr>
        </p:nvSpPr>
        <p:spPr>
          <a:xfrm>
            <a:off x="0" y="106017"/>
            <a:ext cx="12192000" cy="6652592"/>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descr="نتيجة بحث الصور عن hemorrhoids" id="95" name="Google Shape;95;p4"/>
          <p:cNvPicPr preferRelativeResize="0"/>
          <p:nvPr/>
        </p:nvPicPr>
        <p:blipFill rotWithShape="1">
          <a:blip r:embed="rId3">
            <a:alphaModFix/>
          </a:blip>
          <a:srcRect b="0" l="0" r="0" t="0"/>
          <a:stretch/>
        </p:blipFill>
        <p:spPr>
          <a:xfrm>
            <a:off x="0" y="1690688"/>
            <a:ext cx="5486399" cy="5167312"/>
          </a:xfrm>
          <a:prstGeom prst="rect">
            <a:avLst/>
          </a:prstGeom>
          <a:noFill/>
          <a:ln>
            <a:noFill/>
          </a:ln>
        </p:spPr>
      </p:pic>
      <p:pic>
        <p:nvPicPr>
          <p:cNvPr descr="نتيجة بحث الصور عن hemorrhoids pathology outlines" id="96" name="Google Shape;96;p4"/>
          <p:cNvPicPr preferRelativeResize="0"/>
          <p:nvPr/>
        </p:nvPicPr>
        <p:blipFill rotWithShape="1">
          <a:blip r:embed="rId4">
            <a:alphaModFix/>
          </a:blip>
          <a:srcRect b="0" l="0" r="0" t="0"/>
          <a:stretch/>
        </p:blipFill>
        <p:spPr>
          <a:xfrm>
            <a:off x="5486399" y="1690688"/>
            <a:ext cx="6603999" cy="5167312"/>
          </a:xfrm>
          <a:prstGeom prst="rect">
            <a:avLst/>
          </a:prstGeom>
          <a:noFill/>
          <a:ln>
            <a:noFill/>
          </a:ln>
        </p:spPr>
      </p:pic>
      <p:sp>
        <p:nvSpPr>
          <p:cNvPr id="97" name="Google Shape;97;p4"/>
          <p:cNvSpPr txBox="1"/>
          <p:nvPr>
            <p:ph type="title"/>
          </p:nvPr>
        </p:nvSpPr>
        <p:spPr>
          <a:xfrm>
            <a:off x="4465982" y="744495"/>
            <a:ext cx="6887817" cy="566822"/>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Hemorrhoids</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Normal Liver</a:t>
            </a:r>
            <a:endParaRPr/>
          </a:p>
        </p:txBody>
      </p:sp>
      <p:sp>
        <p:nvSpPr>
          <p:cNvPr id="221" name="Google Shape;221;p22"/>
          <p:cNvSpPr txBox="1"/>
          <p:nvPr>
            <p:ph idx="1" type="body"/>
          </p:nvPr>
        </p:nvSpPr>
        <p:spPr>
          <a:xfrm>
            <a:off x="838200" y="1755530"/>
            <a:ext cx="5515708" cy="4495800"/>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22" name="Google Shape;222;p22"/>
          <p:cNvSpPr/>
          <p:nvPr/>
        </p:nvSpPr>
        <p:spPr>
          <a:xfrm>
            <a:off x="6377354" y="1755530"/>
            <a:ext cx="5357446" cy="4495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Normal liver histology</a:t>
            </a:r>
            <a:endParaRPr/>
          </a:p>
        </p:txBody>
      </p:sp>
      <p:sp>
        <p:nvSpPr>
          <p:cNvPr id="228" name="Google Shape;228;p23"/>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Fatty liver </a:t>
            </a:r>
            <a:endParaRPr/>
          </a:p>
        </p:txBody>
      </p:sp>
      <p:sp>
        <p:nvSpPr>
          <p:cNvPr id="234" name="Google Shape;234;p24"/>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Microvesicular steatosis </a:t>
            </a:r>
            <a:endParaRPr/>
          </a:p>
        </p:txBody>
      </p:sp>
      <p:sp>
        <p:nvSpPr>
          <p:cNvPr id="240" name="Google Shape;240;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41" name="Google Shape;241;p25"/>
          <p:cNvSpPr/>
          <p:nvPr/>
        </p:nvSpPr>
        <p:spPr>
          <a:xfrm>
            <a:off x="1852247" y="1799493"/>
            <a:ext cx="8229600" cy="4572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Macrovesicular steatosis</a:t>
            </a:r>
            <a:endParaRPr/>
          </a:p>
        </p:txBody>
      </p:sp>
      <p:sp>
        <p:nvSpPr>
          <p:cNvPr id="247" name="Google Shape;247;p26"/>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53" name="Google Shape;253;p27"/>
          <p:cNvPicPr preferRelativeResize="0"/>
          <p:nvPr>
            <p:ph idx="1" type="body"/>
          </p:nvPr>
        </p:nvPicPr>
        <p:blipFill rotWithShape="1">
          <a:blip r:embed="rId3">
            <a:alphaModFix/>
          </a:blip>
          <a:srcRect b="7014" l="13333" r="12500" t="4052"/>
          <a:stretch/>
        </p:blipFill>
        <p:spPr>
          <a:xfrm>
            <a:off x="758615" y="1884240"/>
            <a:ext cx="10507262" cy="43513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Hepatocellular necrosis with cellular accumulations of iron (hemosidrin) or bile</a:t>
            </a:r>
            <a:endParaRPr/>
          </a:p>
        </p:txBody>
      </p:sp>
      <p:sp>
        <p:nvSpPr>
          <p:cNvPr id="259" name="Google Shape;259;p28"/>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265" name="Google Shape;265;p29"/>
          <p:cNvPicPr preferRelativeResize="0"/>
          <p:nvPr>
            <p:ph idx="1" type="body"/>
          </p:nvPr>
        </p:nvPicPr>
        <p:blipFill rotWithShape="1">
          <a:blip r:embed="rId3">
            <a:alphaModFix/>
          </a:blip>
          <a:srcRect b="0" l="13332" r="13333" t="1088"/>
          <a:stretch/>
        </p:blipFill>
        <p:spPr>
          <a:xfrm>
            <a:off x="855786" y="270180"/>
            <a:ext cx="10597660" cy="63176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Mallory hyaline bodies in alcoholic liver disease</a:t>
            </a:r>
            <a:endParaRPr/>
          </a:p>
        </p:txBody>
      </p:sp>
      <p:sp>
        <p:nvSpPr>
          <p:cNvPr id="271" name="Google Shape;271;p30"/>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272" name="Google Shape;272;p30"/>
          <p:cNvSpPr/>
          <p:nvPr/>
        </p:nvSpPr>
        <p:spPr>
          <a:xfrm>
            <a:off x="5462954" y="3660459"/>
            <a:ext cx="1646067" cy="682796"/>
          </a:xfrm>
          <a:custGeom>
            <a:rect b="b" l="l" r="r" t="t"/>
            <a:pathLst>
              <a:path extrusionOk="0" h="462914" w="689610">
                <a:moveTo>
                  <a:pt x="622428" y="425537"/>
                </a:moveTo>
                <a:lnTo>
                  <a:pt x="604773" y="451993"/>
                </a:lnTo>
                <a:lnTo>
                  <a:pt x="689355" y="462534"/>
                </a:lnTo>
                <a:lnTo>
                  <a:pt x="672207" y="432562"/>
                </a:lnTo>
                <a:lnTo>
                  <a:pt x="632967" y="432562"/>
                </a:lnTo>
                <a:lnTo>
                  <a:pt x="622428" y="425537"/>
                </a:lnTo>
                <a:close/>
              </a:path>
              <a:path extrusionOk="0" h="462914" w="689610">
                <a:moveTo>
                  <a:pt x="629488" y="414959"/>
                </a:moveTo>
                <a:lnTo>
                  <a:pt x="622428" y="425537"/>
                </a:lnTo>
                <a:lnTo>
                  <a:pt x="632967" y="432562"/>
                </a:lnTo>
                <a:lnTo>
                  <a:pt x="640079" y="422021"/>
                </a:lnTo>
                <a:lnTo>
                  <a:pt x="629488" y="414959"/>
                </a:lnTo>
                <a:close/>
              </a:path>
              <a:path extrusionOk="0" h="462914" w="689610">
                <a:moveTo>
                  <a:pt x="647064" y="388620"/>
                </a:moveTo>
                <a:lnTo>
                  <a:pt x="629488" y="414959"/>
                </a:lnTo>
                <a:lnTo>
                  <a:pt x="640079" y="422021"/>
                </a:lnTo>
                <a:lnTo>
                  <a:pt x="632967" y="432562"/>
                </a:lnTo>
                <a:lnTo>
                  <a:pt x="672207" y="432562"/>
                </a:lnTo>
                <a:lnTo>
                  <a:pt x="647064" y="388620"/>
                </a:lnTo>
                <a:close/>
              </a:path>
              <a:path extrusionOk="0" h="462914" w="689610">
                <a:moveTo>
                  <a:pt x="7111" y="0"/>
                </a:moveTo>
                <a:lnTo>
                  <a:pt x="0" y="10668"/>
                </a:lnTo>
                <a:lnTo>
                  <a:pt x="622428" y="425537"/>
                </a:lnTo>
                <a:lnTo>
                  <a:pt x="629488" y="414959"/>
                </a:lnTo>
                <a:lnTo>
                  <a:pt x="7111"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30"/>
          <p:cNvSpPr/>
          <p:nvPr/>
        </p:nvSpPr>
        <p:spPr>
          <a:xfrm>
            <a:off x="3130062" y="2813538"/>
            <a:ext cx="1540558" cy="899675"/>
          </a:xfrm>
          <a:custGeom>
            <a:rect b="b" l="l" r="r" t="t"/>
            <a:pathLst>
              <a:path extrusionOk="0" h="462914" w="689610">
                <a:moveTo>
                  <a:pt x="622428" y="425537"/>
                </a:moveTo>
                <a:lnTo>
                  <a:pt x="604773" y="451993"/>
                </a:lnTo>
                <a:lnTo>
                  <a:pt x="689355" y="462534"/>
                </a:lnTo>
                <a:lnTo>
                  <a:pt x="672207" y="432562"/>
                </a:lnTo>
                <a:lnTo>
                  <a:pt x="632967" y="432562"/>
                </a:lnTo>
                <a:lnTo>
                  <a:pt x="622428" y="425537"/>
                </a:lnTo>
                <a:close/>
              </a:path>
              <a:path extrusionOk="0" h="462914" w="689610">
                <a:moveTo>
                  <a:pt x="629488" y="414959"/>
                </a:moveTo>
                <a:lnTo>
                  <a:pt x="622428" y="425537"/>
                </a:lnTo>
                <a:lnTo>
                  <a:pt x="632967" y="432562"/>
                </a:lnTo>
                <a:lnTo>
                  <a:pt x="640079" y="422021"/>
                </a:lnTo>
                <a:lnTo>
                  <a:pt x="629488" y="414959"/>
                </a:lnTo>
                <a:close/>
              </a:path>
              <a:path extrusionOk="0" h="462914" w="689610">
                <a:moveTo>
                  <a:pt x="647064" y="388620"/>
                </a:moveTo>
                <a:lnTo>
                  <a:pt x="629488" y="414959"/>
                </a:lnTo>
                <a:lnTo>
                  <a:pt x="640079" y="422021"/>
                </a:lnTo>
                <a:lnTo>
                  <a:pt x="632967" y="432562"/>
                </a:lnTo>
                <a:lnTo>
                  <a:pt x="672207" y="432562"/>
                </a:lnTo>
                <a:lnTo>
                  <a:pt x="647064" y="388620"/>
                </a:lnTo>
                <a:close/>
              </a:path>
              <a:path extrusionOk="0" h="462914" w="689610">
                <a:moveTo>
                  <a:pt x="7111" y="0"/>
                </a:moveTo>
                <a:lnTo>
                  <a:pt x="0" y="10668"/>
                </a:lnTo>
                <a:lnTo>
                  <a:pt x="622428" y="425537"/>
                </a:lnTo>
                <a:lnTo>
                  <a:pt x="629488" y="414959"/>
                </a:lnTo>
                <a:lnTo>
                  <a:pt x="7111"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Cholestaisis </a:t>
            </a:r>
            <a:endParaRPr/>
          </a:p>
        </p:txBody>
      </p:sp>
      <p:sp>
        <p:nvSpPr>
          <p:cNvPr id="279" name="Google Shape;279;p31"/>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5"/>
          <p:cNvSpPr txBox="1"/>
          <p:nvPr>
            <p:ph type="title"/>
          </p:nvPr>
        </p:nvSpPr>
        <p:spPr>
          <a:xfrm>
            <a:off x="0" y="9939"/>
            <a:ext cx="12192000" cy="296517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2000"/>
              <a:buFont typeface="Nobile"/>
              <a:buNone/>
            </a:pPr>
            <a:r>
              <a:rPr lang="en-US" sz="2000">
                <a:solidFill>
                  <a:srgbClr val="000000"/>
                </a:solidFill>
                <a:latin typeface="Nobile"/>
                <a:ea typeface="Nobile"/>
                <a:cs typeface="Nobile"/>
                <a:sym typeface="Nobile"/>
              </a:rPr>
              <a:t>Celiac Disease</a:t>
            </a:r>
            <a:br>
              <a:rPr lang="en-US" sz="2000">
                <a:solidFill>
                  <a:srgbClr val="000000"/>
                </a:solidFill>
                <a:latin typeface="Nobile"/>
                <a:ea typeface="Nobile"/>
                <a:cs typeface="Nobile"/>
                <a:sym typeface="Nobile"/>
              </a:rPr>
            </a:br>
            <a:r>
              <a:rPr lang="en-US" sz="2000">
                <a:solidFill>
                  <a:srgbClr val="000000"/>
                </a:solidFill>
                <a:latin typeface="Nobile"/>
                <a:ea typeface="Nobile"/>
                <a:cs typeface="Nobile"/>
                <a:sym typeface="Nobile"/>
              </a:rPr>
              <a:t>Celiac disease is an immune reaction against gliaden, a peptide fragment produced from the digestion of gluten. The immune response activates CD8-positive T-cells that destroy enterocytes in the small intestine leading to malabsorption. Histologically, the small intestine in celiac disease is noted for its lack of villi and increased numbers of lymphocytes in the lamina propria. Crypts are the sites of epithelial stem cells in the intestine. To replace the loss of enterocytes in celiac disease, the number of actively dividing cells in the crypts increases</a:t>
            </a:r>
            <a:br>
              <a:rPr lang="en-US" sz="2000">
                <a:solidFill>
                  <a:srgbClr val="000000"/>
                </a:solidFill>
                <a:latin typeface="Nobile"/>
                <a:ea typeface="Nobile"/>
                <a:cs typeface="Nobile"/>
                <a:sym typeface="Nobile"/>
              </a:rPr>
            </a:br>
            <a:br>
              <a:rPr lang="en-US" sz="2000"/>
            </a:br>
            <a:r>
              <a:rPr lang="en-US" sz="2000"/>
              <a:t>Normal small intestinal mucosa is seen at the left. The mucosa involved by celiac disease (sprue) at the right has blunting and flattening of villi. Celiac disease most often becomes apparent either in infancy, or in young to middle age adultsAbout 95% of patients have the HLA-DQ2 allele, which suggests a genetic basis.</a:t>
            </a:r>
            <a:endParaRPr/>
          </a:p>
        </p:txBody>
      </p:sp>
      <p:sp>
        <p:nvSpPr>
          <p:cNvPr id="103" name="Google Shape;103;p5"/>
          <p:cNvSpPr/>
          <p:nvPr/>
        </p:nvSpPr>
        <p:spPr>
          <a:xfrm>
            <a:off x="0" y="2975113"/>
            <a:ext cx="12192000" cy="3962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Alcoholic liver disease </a:t>
            </a:r>
            <a:endParaRPr/>
          </a:p>
        </p:txBody>
      </p:sp>
      <p:sp>
        <p:nvSpPr>
          <p:cNvPr id="285" name="Google Shape;285;p32"/>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Liver Cirrhosis </a:t>
            </a:r>
            <a:endParaRPr/>
          </a:p>
        </p:txBody>
      </p:sp>
      <p:pic>
        <p:nvPicPr>
          <p:cNvPr id="291" name="Google Shape;291;p33"/>
          <p:cNvPicPr preferRelativeResize="0"/>
          <p:nvPr>
            <p:ph idx="1" type="body"/>
          </p:nvPr>
        </p:nvPicPr>
        <p:blipFill rotWithShape="1">
          <a:blip r:embed="rId3">
            <a:alphaModFix/>
          </a:blip>
          <a:srcRect b="0" l="0" r="0" t="0"/>
          <a:stretch/>
        </p:blipFill>
        <p:spPr>
          <a:xfrm>
            <a:off x="961293" y="1825625"/>
            <a:ext cx="10609384" cy="43513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Micronodular cirrhosis </a:t>
            </a:r>
            <a:endParaRPr/>
          </a:p>
        </p:txBody>
      </p:sp>
      <p:sp>
        <p:nvSpPr>
          <p:cNvPr id="297" name="Google Shape;297;p34"/>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Macronodular cirrhosis</a:t>
            </a:r>
            <a:endParaRPr/>
          </a:p>
        </p:txBody>
      </p:sp>
      <p:sp>
        <p:nvSpPr>
          <p:cNvPr id="303" name="Google Shape;303;p35"/>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Cirrhosis </a:t>
            </a:r>
            <a:endParaRPr/>
          </a:p>
        </p:txBody>
      </p:sp>
      <p:sp>
        <p:nvSpPr>
          <p:cNvPr id="309" name="Google Shape;309;p36"/>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Caput medusae </a:t>
            </a:r>
            <a:endParaRPr/>
          </a:p>
        </p:txBody>
      </p:sp>
      <p:sp>
        <p:nvSpPr>
          <p:cNvPr id="315" name="Google Shape;315;p37"/>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Splenomeagly </a:t>
            </a:r>
            <a:endParaRPr/>
          </a:p>
        </p:txBody>
      </p:sp>
      <p:sp>
        <p:nvSpPr>
          <p:cNvPr id="321" name="Google Shape;321;p38"/>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Esophageal varices </a:t>
            </a:r>
            <a:endParaRPr/>
          </a:p>
        </p:txBody>
      </p:sp>
      <p:sp>
        <p:nvSpPr>
          <p:cNvPr id="327" name="Google Shape;327;p39"/>
          <p:cNvSpPr txBox="1"/>
          <p:nvPr>
            <p:ph idx="1" type="body"/>
          </p:nvPr>
        </p:nvSpPr>
        <p:spPr>
          <a:xfrm>
            <a:off x="838200" y="1825625"/>
            <a:ext cx="10515600" cy="4351338"/>
          </a:xfrm>
          <a:prstGeom prst="rect">
            <a:avLst/>
          </a:prstGeom>
          <a:blipFill rotWithShape="1">
            <a:blip r:embed="rId3">
              <a:alphaModFix/>
            </a:blip>
            <a:stretch>
              <a:fillRect b="0" l="0" r="0" t="0"/>
            </a:stretch>
          </a:blipFill>
          <a:ln>
            <a:noFill/>
          </a:ln>
        </p:spPr>
        <p:txBody>
          <a:bodyPr anchorCtr="0" anchor="t" bIns="0" lIns="0" spcFirstLastPara="1" rIns="0" wrap="square" tIns="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descr="https://webpath.med.utah.edu/jpeg4/LIVER018.jpg" id="332" name="Google Shape;332;p40"/>
          <p:cNvSpPr/>
          <p:nvPr/>
        </p:nvSpPr>
        <p:spPr>
          <a:xfrm>
            <a:off x="366450" y="3280668"/>
            <a:ext cx="11225400" cy="3960000"/>
          </a:xfrm>
          <a:prstGeom prst="rect">
            <a:avLst/>
          </a:prstGeom>
          <a:noFill/>
          <a:ln>
            <a:noFill/>
          </a:ln>
        </p:spPr>
      </p:sp>
      <p:graphicFrame>
        <p:nvGraphicFramePr>
          <p:cNvPr id="333" name="Google Shape;333;p40"/>
          <p:cNvGraphicFramePr/>
          <p:nvPr/>
        </p:nvGraphicFramePr>
        <p:xfrm>
          <a:off x="1727200" y="0"/>
          <a:ext cx="3000000" cy="3000000"/>
        </p:xfrm>
        <a:graphic>
          <a:graphicData uri="http://schemas.openxmlformats.org/drawingml/2006/table">
            <a:tbl>
              <a:tblPr>
                <a:noFill/>
                <a:tableStyleId>{5C7EFE3C-B011-4B03-BF7E-0B14401D70B4}</a:tableStyleId>
              </a:tblPr>
              <a:tblGrid>
                <a:gridCol w="8188950"/>
              </a:tblGrid>
              <a:tr h="228600">
                <a:tc>
                  <a:txBody>
                    <a:bodyPr/>
                    <a:lstStyle/>
                    <a:p>
                      <a:pPr indent="0" lvl="0" marL="0" marR="0" rtl="0" algn="l">
                        <a:spcBef>
                          <a:spcPts val="0"/>
                        </a:spcBef>
                        <a:spcAft>
                          <a:spcPts val="0"/>
                        </a:spcAft>
                        <a:buNone/>
                      </a:pPr>
                      <a:r>
                        <a:rPr lang="en-US" sz="1800" u="none" cap="none" strike="noStrike"/>
                        <a:t> Prussian blue iron stain demonstrates the blue granules of hemosiderin in hepatocytes and Kupffer cells. Hemochromatosis can be primary (the cause is probably an autosomal recessive genetic disease) or secondary (excess iron intake or absorption, liver disease, or numerous transfusions). Hemochromatosis leads to bronze pigmentation of skin, diabetes mellitus (from pancreatic involvement), and cardiac arrhythmias (from myocardial involvement).</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p:nvPr/>
        </p:nvSpPr>
        <p:spPr>
          <a:xfrm>
            <a:off x="914400" y="-76200"/>
            <a:ext cx="101600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000000"/>
                </a:solidFill>
                <a:latin typeface="Arial"/>
                <a:ea typeface="Arial"/>
                <a:cs typeface="Arial"/>
                <a:sym typeface="Arial"/>
              </a:rPr>
              <a:t>The Prussian blue iron stain reveals extensive hepatic hemosiderin deposition microscopically in this case of hereditary hemochromatosis (HH). Note that there is also cirrhosis. Excessive iron deposition in persons with HH can affect many organs, but heart (congestive failure), pancreas (diabetes mellitus), liver (cirrhosis and hepatic failure), and joints (arthritis) are the most severely affected.</a:t>
            </a:r>
            <a:endParaRPr sz="1800">
              <a:solidFill>
                <a:schemeClr val="dk1"/>
              </a:solidFill>
              <a:latin typeface="Calibri"/>
              <a:ea typeface="Calibri"/>
              <a:cs typeface="Calibri"/>
              <a:sym typeface="Calibri"/>
            </a:endParaRPr>
          </a:p>
        </p:txBody>
      </p:sp>
      <p:pic>
        <p:nvPicPr>
          <p:cNvPr descr="https://webpath.med.utah.edu/jpeg4/LIVER076.jpg" id="339" name="Google Shape;339;p41"/>
          <p:cNvPicPr preferRelativeResize="0"/>
          <p:nvPr/>
        </p:nvPicPr>
        <p:blipFill rotWithShape="1">
          <a:blip r:embed="rId3">
            <a:alphaModFix/>
          </a:blip>
          <a:srcRect b="0" l="0" r="0" t="0"/>
          <a:stretch/>
        </p:blipFill>
        <p:spPr>
          <a:xfrm>
            <a:off x="3251200" y="2895601"/>
            <a:ext cx="6400800" cy="3152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Dermatitis herpetiformis.</a:t>
            </a:r>
            <a:br>
              <a:rPr lang="en-US"/>
            </a:br>
            <a:endParaRPr/>
          </a:p>
        </p:txBody>
      </p:sp>
      <p:sp>
        <p:nvSpPr>
          <p:cNvPr id="109" name="Google Shape;109;p6"/>
          <p:cNvSpPr/>
          <p:nvPr/>
        </p:nvSpPr>
        <p:spPr>
          <a:xfrm>
            <a:off x="1007165" y="2597426"/>
            <a:ext cx="9883339" cy="430033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lang="en-US" sz="2400"/>
              <a:t>The yellowish-green accumulations of pigment seen here are bile. Most often this is due to extrahepatic biliary tract obstruction. However, bile may also accumulate in liver (called cholestasis) when there is hepatocyte injury.</a:t>
            </a:r>
            <a:endParaRPr sz="2400"/>
          </a:p>
        </p:txBody>
      </p:sp>
      <p:pic>
        <p:nvPicPr>
          <p:cNvPr descr="https://webpath.med.utah.edu/jpeg4/LIVER020.jpg" id="345" name="Google Shape;345;p42"/>
          <p:cNvPicPr preferRelativeResize="0"/>
          <p:nvPr/>
        </p:nvPicPr>
        <p:blipFill rotWithShape="1">
          <a:blip r:embed="rId3">
            <a:alphaModFix/>
          </a:blip>
          <a:srcRect b="0" l="0" r="0" t="0"/>
          <a:stretch/>
        </p:blipFill>
        <p:spPr>
          <a:xfrm>
            <a:off x="1485557" y="1676400"/>
            <a:ext cx="9652000" cy="47541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descr="https://webpath.med.utah.edu/jpeg4/LIVER022.jpg" id="350" name="Google Shape;350;p43"/>
          <p:cNvPicPr preferRelativeResize="0"/>
          <p:nvPr/>
        </p:nvPicPr>
        <p:blipFill rotWithShape="1">
          <a:blip r:embed="rId3">
            <a:alphaModFix/>
          </a:blip>
          <a:srcRect b="0" l="0" r="0" t="0"/>
          <a:stretch/>
        </p:blipFill>
        <p:spPr>
          <a:xfrm>
            <a:off x="1219200" y="2253948"/>
            <a:ext cx="9347200" cy="4604052"/>
          </a:xfrm>
          <a:prstGeom prst="rect">
            <a:avLst/>
          </a:prstGeom>
          <a:noFill/>
          <a:ln>
            <a:noFill/>
          </a:ln>
        </p:spPr>
      </p:pic>
      <p:graphicFrame>
        <p:nvGraphicFramePr>
          <p:cNvPr id="351" name="Google Shape;351;p43"/>
          <p:cNvGraphicFramePr/>
          <p:nvPr/>
        </p:nvGraphicFramePr>
        <p:xfrm>
          <a:off x="660400" y="0"/>
          <a:ext cx="3000000" cy="3000000"/>
        </p:xfrm>
        <a:graphic>
          <a:graphicData uri="http://schemas.openxmlformats.org/drawingml/2006/table">
            <a:tbl>
              <a:tblPr>
                <a:noFill/>
                <a:tableStyleId>{5C7EFE3C-B011-4B03-BF7E-0B14401D70B4}</a:tableStyleId>
              </a:tblPr>
              <a:tblGrid>
                <a:gridCol w="10464800"/>
              </a:tblGrid>
              <a:tr h="254000">
                <a:tc>
                  <a:txBody>
                    <a:bodyPr/>
                    <a:lstStyle/>
                    <a:p>
                      <a:pPr indent="0" lvl="0" marL="0" marR="0" rtl="0" algn="l">
                        <a:spcBef>
                          <a:spcPts val="0"/>
                        </a:spcBef>
                        <a:spcAft>
                          <a:spcPts val="0"/>
                        </a:spcAft>
                        <a:buNone/>
                      </a:pPr>
                      <a:r>
                        <a:rPr lang="en-US" sz="2000"/>
                        <a:t>Here is an example of intrahepatic obstruction with a small </a:t>
                      </a:r>
                      <a:r>
                        <a:rPr b="1" lang="en-US" sz="2000" u="none" strike="noStrike">
                          <a:solidFill>
                            <a:srgbClr val="BF8040"/>
                          </a:solidFill>
                        </a:rPr>
                        <a:t>stone</a:t>
                      </a:r>
                      <a:r>
                        <a:rPr lang="en-US" sz="2000"/>
                        <a:t> in an intrahepatic bile duct. This could produce a localized cholestasis, but the serum bilirubin would not be increased, because there is plenty of non-obstructed liver to clear the bilirubin from the blood. However, the serum alkaline phosphatase is increased with biliary tract obstruction at any level.</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52" name="Google Shape;352;p43"/>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descr="https://webpath.med.utah.edu/jpeg4/LIVER058.jpg" id="357" name="Google Shape;357;p44"/>
          <p:cNvPicPr preferRelativeResize="0"/>
          <p:nvPr/>
        </p:nvPicPr>
        <p:blipFill rotWithShape="1">
          <a:blip r:embed="rId3">
            <a:alphaModFix/>
          </a:blip>
          <a:srcRect b="0" l="0" r="0" t="0"/>
          <a:stretch/>
        </p:blipFill>
        <p:spPr>
          <a:xfrm>
            <a:off x="2438400" y="2895601"/>
            <a:ext cx="6400800" cy="3152775"/>
          </a:xfrm>
          <a:prstGeom prst="rect">
            <a:avLst/>
          </a:prstGeom>
          <a:noFill/>
          <a:ln>
            <a:noFill/>
          </a:ln>
        </p:spPr>
      </p:pic>
      <p:graphicFrame>
        <p:nvGraphicFramePr>
          <p:cNvPr id="358" name="Google Shape;358;p44"/>
          <p:cNvGraphicFramePr/>
          <p:nvPr/>
        </p:nvGraphicFramePr>
        <p:xfrm>
          <a:off x="1219200" y="228600"/>
          <a:ext cx="3000000" cy="3000000"/>
        </p:xfrm>
        <a:graphic>
          <a:graphicData uri="http://schemas.openxmlformats.org/drawingml/2006/table">
            <a:tbl>
              <a:tblPr>
                <a:noFill/>
                <a:tableStyleId>{5C7EFE3C-B011-4B03-BF7E-0B14401D70B4}</a:tableStyleId>
              </a:tblPr>
              <a:tblGrid>
                <a:gridCol w="9662150"/>
              </a:tblGrid>
              <a:tr h="406400">
                <a:tc>
                  <a:txBody>
                    <a:bodyPr/>
                    <a:lstStyle/>
                    <a:p>
                      <a:pPr indent="0" lvl="0" marL="0" marR="0" rtl="0" algn="l">
                        <a:spcBef>
                          <a:spcPts val="0"/>
                        </a:spcBef>
                        <a:spcAft>
                          <a:spcPts val="0"/>
                        </a:spcAft>
                        <a:buNone/>
                      </a:pPr>
                      <a:r>
                        <a:rPr lang="en-US" sz="3200"/>
                        <a:t>The cut surface of the liver reveals the hepatic adenoma. Note how well circumscribed it is. The remaining liver is a pale yellow brown because of fatty change from chronic alcoholism.</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59" name="Google Shape;359;p44"/>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pic>
        <p:nvPicPr>
          <p:cNvPr descr="https://webpath.med.utah.edu/jpeg4/LIVER023.jpg" id="364" name="Google Shape;364;p45"/>
          <p:cNvPicPr preferRelativeResize="0"/>
          <p:nvPr/>
        </p:nvPicPr>
        <p:blipFill rotWithShape="1">
          <a:blip r:embed="rId3">
            <a:alphaModFix/>
          </a:blip>
          <a:srcRect b="0" l="0" r="0" t="0"/>
          <a:stretch/>
        </p:blipFill>
        <p:spPr>
          <a:xfrm>
            <a:off x="2743200" y="2590800"/>
            <a:ext cx="6400800" cy="3143250"/>
          </a:xfrm>
          <a:prstGeom prst="rect">
            <a:avLst/>
          </a:prstGeom>
          <a:noFill/>
          <a:ln>
            <a:noFill/>
          </a:ln>
        </p:spPr>
      </p:pic>
      <p:graphicFrame>
        <p:nvGraphicFramePr>
          <p:cNvPr id="365" name="Google Shape;365;p45"/>
          <p:cNvGraphicFramePr/>
          <p:nvPr/>
        </p:nvGraphicFramePr>
        <p:xfrm>
          <a:off x="508000" y="381000"/>
          <a:ext cx="3000000" cy="3000000"/>
        </p:xfrm>
        <a:graphic>
          <a:graphicData uri="http://schemas.openxmlformats.org/drawingml/2006/table">
            <a:tbl>
              <a:tblPr>
                <a:noFill/>
                <a:tableStyleId>{5C7EFE3C-B011-4B03-BF7E-0B14401D70B4}</a:tableStyleId>
              </a:tblPr>
              <a:tblGrid>
                <a:gridCol w="10464800"/>
              </a:tblGrid>
              <a:tr h="304800">
                <a:tc>
                  <a:txBody>
                    <a:bodyPr/>
                    <a:lstStyle/>
                    <a:p>
                      <a:pPr indent="0" lvl="0" marL="0" marR="0" rtl="0" algn="l">
                        <a:spcBef>
                          <a:spcPts val="0"/>
                        </a:spcBef>
                        <a:spcAft>
                          <a:spcPts val="0"/>
                        </a:spcAft>
                        <a:buNone/>
                      </a:pPr>
                      <a:r>
                        <a:rPr lang="en-US" sz="2400"/>
                        <a:t>Shown here is a well-circumscribed neoplasm that is arising within the liver. This is an </a:t>
                      </a:r>
                      <a:r>
                        <a:rPr b="1" lang="en-US" sz="2400" u="none" strike="noStrike">
                          <a:solidFill>
                            <a:srgbClr val="BF8040"/>
                          </a:solidFill>
                        </a:rPr>
                        <a:t>hepatic adenoma</a:t>
                      </a:r>
                      <a:r>
                        <a:rPr lang="en-US" sz="2400"/>
                        <a:t>. The smooth border and circumscribed nature of this mass suggest that it is benign. Howver, adenomas are much less common than carcinomas in the liver.</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66" name="Google Shape;366;p45"/>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Unifocal HCC</a:t>
            </a:r>
            <a:endParaRPr/>
          </a:p>
        </p:txBody>
      </p:sp>
      <p:pic>
        <p:nvPicPr>
          <p:cNvPr descr="https://webpath.med.utah.edu/jpeg4/LIVER026.jpg" id="372" name="Google Shape;372;p46"/>
          <p:cNvPicPr preferRelativeResize="0"/>
          <p:nvPr/>
        </p:nvPicPr>
        <p:blipFill rotWithShape="1">
          <a:blip r:embed="rId3">
            <a:alphaModFix/>
          </a:blip>
          <a:srcRect b="0" l="0" r="0" t="0"/>
          <a:stretch/>
        </p:blipFill>
        <p:spPr>
          <a:xfrm>
            <a:off x="2032000" y="1905001"/>
            <a:ext cx="6400800" cy="3152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descr="https://webpath.med.utah.edu/jpeg4/LIVER027.jpg" id="377" name="Google Shape;377;p47"/>
          <p:cNvPicPr preferRelativeResize="0"/>
          <p:nvPr/>
        </p:nvPicPr>
        <p:blipFill rotWithShape="1">
          <a:blip r:embed="rId3">
            <a:alphaModFix/>
          </a:blip>
          <a:srcRect b="0" l="0" r="0" t="0"/>
          <a:stretch/>
        </p:blipFill>
        <p:spPr>
          <a:xfrm>
            <a:off x="1169110" y="2438401"/>
            <a:ext cx="9457701" cy="4658481"/>
          </a:xfrm>
          <a:prstGeom prst="rect">
            <a:avLst/>
          </a:prstGeom>
          <a:noFill/>
          <a:ln>
            <a:noFill/>
          </a:ln>
        </p:spPr>
      </p:pic>
      <p:graphicFrame>
        <p:nvGraphicFramePr>
          <p:cNvPr id="378" name="Google Shape;378;p47"/>
          <p:cNvGraphicFramePr/>
          <p:nvPr/>
        </p:nvGraphicFramePr>
        <p:xfrm>
          <a:off x="1169109" y="-449739"/>
          <a:ext cx="3000000" cy="3000000"/>
        </p:xfrm>
        <a:graphic>
          <a:graphicData uri="http://schemas.openxmlformats.org/drawingml/2006/table">
            <a:tbl>
              <a:tblPr>
                <a:noFill/>
                <a:tableStyleId>{5C7EFE3C-B011-4B03-BF7E-0B14401D70B4}</a:tableStyleId>
              </a:tblPr>
              <a:tblGrid>
                <a:gridCol w="10168900"/>
              </a:tblGrid>
              <a:tr h="2888150">
                <a:tc>
                  <a:txBody>
                    <a:bodyPr/>
                    <a:lstStyle/>
                    <a:p>
                      <a:pPr indent="0" lvl="0" marL="0" marR="0" rtl="0" algn="l">
                        <a:spcBef>
                          <a:spcPts val="0"/>
                        </a:spcBef>
                        <a:spcAft>
                          <a:spcPts val="0"/>
                        </a:spcAft>
                        <a:buNone/>
                      </a:pPr>
                      <a:r>
                        <a:rPr lang="en-US" sz="2800"/>
                        <a:t>The satellite nodules of this hepatocellular carcinoma represent either intrahepatic spread of the tumor or multicentric origin of the tumor.</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79" name="Google Shape;379;p47"/>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8"/>
          <p:cNvSpPr txBox="1"/>
          <p:nvPr>
            <p:ph type="title"/>
          </p:nvPr>
        </p:nvSpPr>
        <p:spPr>
          <a:xfrm>
            <a:off x="448963" y="9906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r>
              <a:rPr lang="en-US" sz="2400"/>
              <a:t>The carcinoma at the left has a glandular appearance that is most consistent with a cholangiocarcinoma. A liver cancer may have both hepatocellular as well as cholangiolar differentiation. Cholangiocarcinomas do not make bile, but the cells do make mucin, and they can be almost impossible to distinguish from metastatic adenocarcinoma on biopsy or fine needle aspirate.</a:t>
            </a:r>
            <a:endParaRPr/>
          </a:p>
        </p:txBody>
      </p:sp>
      <p:pic>
        <p:nvPicPr>
          <p:cNvPr descr="https://webpath.med.utah.edu/jpeg4/LIVER032.jpg" id="385" name="Google Shape;385;p48"/>
          <p:cNvPicPr preferRelativeResize="0"/>
          <p:nvPr/>
        </p:nvPicPr>
        <p:blipFill rotWithShape="1">
          <a:blip r:embed="rId3">
            <a:alphaModFix/>
          </a:blip>
          <a:srcRect b="0" l="0" r="0" t="0"/>
          <a:stretch/>
        </p:blipFill>
        <p:spPr>
          <a:xfrm>
            <a:off x="1007763" y="3048001"/>
            <a:ext cx="9855200" cy="371127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9"/>
          <p:cNvSpPr txBox="1"/>
          <p:nvPr>
            <p:ph type="title"/>
          </p:nvPr>
        </p:nvSpPr>
        <p:spPr>
          <a:xfrm>
            <a:off x="609600" y="7620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t>The </a:t>
            </a:r>
            <a:r>
              <a:rPr b="1" lang="en-US" sz="3200"/>
              <a:t>malignant cells</a:t>
            </a:r>
            <a:r>
              <a:rPr lang="en-US" sz="3200"/>
              <a:t> of this hepatocellular carcinoma (seen on the right) are well differentiated and interdigitate with </a:t>
            </a:r>
            <a:r>
              <a:rPr b="1" lang="en-US" sz="3200"/>
              <a:t>normal hepatocytes</a:t>
            </a:r>
            <a:r>
              <a:rPr lang="en-US" sz="3200"/>
              <a:t> arranged in regular cords (seen at the left).</a:t>
            </a:r>
            <a:endParaRPr/>
          </a:p>
        </p:txBody>
      </p:sp>
      <p:pic>
        <p:nvPicPr>
          <p:cNvPr descr="https://webpath.med.utah.edu/jpeg4/LIVER029.jpg" id="391" name="Google Shape;391;p49"/>
          <p:cNvPicPr preferRelativeResize="0"/>
          <p:nvPr/>
        </p:nvPicPr>
        <p:blipFill rotWithShape="1">
          <a:blip r:embed="rId3">
            <a:alphaModFix/>
          </a:blip>
          <a:srcRect b="0" l="0" r="0" t="0"/>
          <a:stretch/>
        </p:blipFill>
        <p:spPr>
          <a:xfrm>
            <a:off x="914400" y="2971801"/>
            <a:ext cx="8890000" cy="34290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MULTI LAYAR OF PLATE(NORMAL 1 OR 2) → HCC</a:t>
            </a:r>
            <a:endParaRPr/>
          </a:p>
        </p:txBody>
      </p:sp>
      <p:pic>
        <p:nvPicPr>
          <p:cNvPr descr="https://webpath.med.utah.edu/jpeg4/LIVER030.jpg" id="397" name="Google Shape;397;p50"/>
          <p:cNvPicPr preferRelativeResize="0"/>
          <p:nvPr/>
        </p:nvPicPr>
        <p:blipFill rotWithShape="1">
          <a:blip r:embed="rId3">
            <a:alphaModFix/>
          </a:blip>
          <a:srcRect b="0" l="0" r="0" t="0"/>
          <a:stretch/>
        </p:blipFill>
        <p:spPr>
          <a:xfrm>
            <a:off x="1727200" y="2286000"/>
            <a:ext cx="8636000" cy="425374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pic>
        <p:nvPicPr>
          <p:cNvPr descr="https://webpath.med.utah.edu/jpeg4/LIVER027.jpg" id="402" name="Google Shape;402;p51"/>
          <p:cNvPicPr preferRelativeResize="0"/>
          <p:nvPr/>
        </p:nvPicPr>
        <p:blipFill rotWithShape="1">
          <a:blip r:embed="rId3">
            <a:alphaModFix/>
          </a:blip>
          <a:srcRect b="0" l="0" r="0" t="0"/>
          <a:stretch/>
        </p:blipFill>
        <p:spPr>
          <a:xfrm>
            <a:off x="1828800" y="2057400"/>
            <a:ext cx="8331200" cy="4103612"/>
          </a:xfrm>
          <a:prstGeom prst="rect">
            <a:avLst/>
          </a:prstGeom>
          <a:noFill/>
          <a:ln>
            <a:noFill/>
          </a:ln>
        </p:spPr>
      </p:pic>
      <p:graphicFrame>
        <p:nvGraphicFramePr>
          <p:cNvPr id="403" name="Google Shape;403;p51"/>
          <p:cNvGraphicFramePr/>
          <p:nvPr/>
        </p:nvGraphicFramePr>
        <p:xfrm>
          <a:off x="2844800" y="457200"/>
          <a:ext cx="3000000" cy="3000000"/>
        </p:xfrm>
        <a:graphic>
          <a:graphicData uri="http://schemas.openxmlformats.org/drawingml/2006/table">
            <a:tbl>
              <a:tblPr>
                <a:noFill/>
                <a:tableStyleId>{5C7EFE3C-B011-4B03-BF7E-0B14401D70B4}</a:tableStyleId>
              </a:tblPr>
              <a:tblGrid>
                <a:gridCol w="5100325"/>
              </a:tblGrid>
              <a:tr h="228600">
                <a:tc>
                  <a:txBody>
                    <a:bodyPr/>
                    <a:lstStyle/>
                    <a:p>
                      <a:pPr indent="0" lvl="0" marL="0" marR="0" rtl="0" algn="l">
                        <a:spcBef>
                          <a:spcPts val="0"/>
                        </a:spcBef>
                        <a:spcAft>
                          <a:spcPts val="0"/>
                        </a:spcAft>
                        <a:buNone/>
                      </a:pPr>
                      <a:r>
                        <a:rPr lang="en-US" sz="1800"/>
                        <a:t>The satellite nodules of this hepatocellular carcinoma represent either intrahepatic spread of the tumor or multicentric origin of the tumor.</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04" name="Google Shape;404;p51"/>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15" name="Google Shape;115;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16" name="Google Shape;116;p7"/>
          <p:cNvSpPr/>
          <p:nvPr/>
        </p:nvSpPr>
        <p:spPr>
          <a:xfrm>
            <a:off x="0" y="106018"/>
            <a:ext cx="12192000" cy="675198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52"/>
          <p:cNvSpPr txBox="1"/>
          <p:nvPr>
            <p:ph type="title"/>
          </p:nvPr>
        </p:nvSpPr>
        <p:spPr>
          <a:xfrm>
            <a:off x="609600" y="6096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t>Here is another hepatocellular carcinoma with a greenish yellow hue. One clue to the presence of such a neoplasm is an elevated serum alpha-fetoprotein. Such masses may also focally obstruct the biliary tract and lead to an elevated alkaline phosphatase</a:t>
            </a:r>
            <a:endParaRPr/>
          </a:p>
        </p:txBody>
      </p:sp>
      <p:pic>
        <p:nvPicPr>
          <p:cNvPr descr="https://webpath.med.utah.edu/jpeg4/LIVER028.jpg" id="410" name="Google Shape;410;p52"/>
          <p:cNvPicPr preferRelativeResize="0"/>
          <p:nvPr/>
        </p:nvPicPr>
        <p:blipFill rotWithShape="1">
          <a:blip r:embed="rId3">
            <a:alphaModFix/>
          </a:blip>
          <a:srcRect b="0" l="0" r="0" t="0"/>
          <a:stretch/>
        </p:blipFill>
        <p:spPr>
          <a:xfrm>
            <a:off x="1422400" y="2438400"/>
            <a:ext cx="8940800" cy="41536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MUTIFOCAL LESION MOSTLY MEASITISIS</a:t>
            </a:r>
            <a:endParaRPr/>
          </a:p>
        </p:txBody>
      </p:sp>
      <p:pic>
        <p:nvPicPr>
          <p:cNvPr descr="https://webpath.med.utah.edu/jpeg4/LIVER059.jpg" id="416" name="Google Shape;416;p53"/>
          <p:cNvPicPr preferRelativeResize="0"/>
          <p:nvPr/>
        </p:nvPicPr>
        <p:blipFill rotWithShape="1">
          <a:blip r:embed="rId3">
            <a:alphaModFix/>
          </a:blip>
          <a:srcRect b="0" l="0" r="0" t="0"/>
          <a:stretch/>
        </p:blipFill>
        <p:spPr>
          <a:xfrm>
            <a:off x="1524000" y="2438400"/>
            <a:ext cx="8432800" cy="41536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HBV+GLASSY+BALOONING APERANCE</a:t>
            </a:r>
            <a:br>
              <a:rPr lang="en-US"/>
            </a:br>
            <a:endParaRPr/>
          </a:p>
        </p:txBody>
      </p:sp>
      <p:pic>
        <p:nvPicPr>
          <p:cNvPr descr="https://webpath.med.utah.edu/jpeg4/LIVER038.jpg" id="422" name="Google Shape;422;p54"/>
          <p:cNvPicPr preferRelativeResize="0"/>
          <p:nvPr/>
        </p:nvPicPr>
        <p:blipFill rotWithShape="1">
          <a:blip r:embed="rId3">
            <a:alphaModFix/>
          </a:blip>
          <a:srcRect b="0" l="0" r="0" t="0"/>
          <a:stretch/>
        </p:blipFill>
        <p:spPr>
          <a:xfrm>
            <a:off x="2133600" y="2590800"/>
            <a:ext cx="6400800" cy="3152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55"/>
          <p:cNvSpPr txBox="1"/>
          <p:nvPr>
            <p:ph type="title"/>
          </p:nvPr>
        </p:nvSpPr>
        <p:spPr>
          <a:xfrm>
            <a:off x="558800" y="12954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t>Microscopically, extrahepatic biliary atresia leads to this appearance in the liver, with numerous brown-green </a:t>
            </a:r>
            <a:r>
              <a:rPr b="1" lang="en-US" sz="3200"/>
              <a:t>bile plugs</a:t>
            </a:r>
            <a:r>
              <a:rPr lang="en-US" sz="3200"/>
              <a:t>, bile duct proliferation (seen at lower center), and extensive fibrosis. If a large enough bile duct can be found to anastomose and provide bile drainage, then surgery can be curative.</a:t>
            </a:r>
            <a:endParaRPr/>
          </a:p>
        </p:txBody>
      </p:sp>
      <p:pic>
        <p:nvPicPr>
          <p:cNvPr descr="https://webpath.med.utah.edu/jpeg4/LIVER050.jpg" id="428" name="Google Shape;428;p55"/>
          <p:cNvPicPr preferRelativeResize="0"/>
          <p:nvPr/>
        </p:nvPicPr>
        <p:blipFill rotWithShape="1">
          <a:blip r:embed="rId3">
            <a:alphaModFix/>
          </a:blip>
          <a:srcRect b="0" l="0" r="0" t="0"/>
          <a:stretch/>
        </p:blipFill>
        <p:spPr>
          <a:xfrm>
            <a:off x="2844800" y="3505201"/>
            <a:ext cx="6400800" cy="3152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alpha-1-antitrypsin (AAT) deficiency</a:t>
            </a:r>
            <a:br>
              <a:rPr lang="en-US"/>
            </a:br>
            <a:endParaRPr/>
          </a:p>
        </p:txBody>
      </p:sp>
      <p:pic>
        <p:nvPicPr>
          <p:cNvPr descr="https://webpath.med.utah.edu/jpeg4/LIVER052.jpg" id="434" name="Google Shape;434;p56"/>
          <p:cNvPicPr preferRelativeResize="0"/>
          <p:nvPr/>
        </p:nvPicPr>
        <p:blipFill rotWithShape="1">
          <a:blip r:embed="rId3">
            <a:alphaModFix/>
          </a:blip>
          <a:srcRect b="0" l="0" r="0" t="0"/>
          <a:stretch/>
        </p:blipFill>
        <p:spPr>
          <a:xfrm>
            <a:off x="1422400" y="1981200"/>
            <a:ext cx="7823200" cy="4362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7"/>
          <p:cNvSpPr txBox="1"/>
          <p:nvPr>
            <p:ph type="title"/>
          </p:nvPr>
        </p:nvSpPr>
        <p:spPr>
          <a:xfrm>
            <a:off x="508000" y="8382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t>MT stain of the liver demonstrates extensive portal tract fibrosis with sclerosing cholangitis. The hepatocytes are normal.</a:t>
            </a:r>
            <a:br>
              <a:rPr lang="en-US" sz="3200"/>
            </a:br>
            <a:endParaRPr sz="3200"/>
          </a:p>
        </p:txBody>
      </p:sp>
      <p:pic>
        <p:nvPicPr>
          <p:cNvPr descr="https://webpath.med.utah.edu/jpeg4/LIVER053.jpg" id="440" name="Google Shape;440;p57"/>
          <p:cNvPicPr preferRelativeResize="0"/>
          <p:nvPr/>
        </p:nvPicPr>
        <p:blipFill rotWithShape="1">
          <a:blip r:embed="rId3">
            <a:alphaModFix/>
          </a:blip>
          <a:srcRect b="0" l="0" r="0" t="0"/>
          <a:stretch/>
        </p:blipFill>
        <p:spPr>
          <a:xfrm>
            <a:off x="2032000" y="2590800"/>
            <a:ext cx="8229600" cy="404132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descr="http://core.ecu.edu/som/strausbauchp/webpath/jpeg7/liver029.jpg" id="445" name="Google Shape;445;p58"/>
          <p:cNvPicPr preferRelativeResize="0"/>
          <p:nvPr/>
        </p:nvPicPr>
        <p:blipFill rotWithShape="1">
          <a:blip r:embed="rId3">
            <a:alphaModFix/>
          </a:blip>
          <a:srcRect b="0" l="0" r="0" t="0"/>
          <a:stretch/>
        </p:blipFill>
        <p:spPr>
          <a:xfrm>
            <a:off x="1320800" y="2057400"/>
            <a:ext cx="8534400" cy="4203700"/>
          </a:xfrm>
          <a:prstGeom prst="rect">
            <a:avLst/>
          </a:prstGeom>
          <a:noFill/>
          <a:ln>
            <a:noFill/>
          </a:ln>
        </p:spPr>
      </p:pic>
      <p:graphicFrame>
        <p:nvGraphicFramePr>
          <p:cNvPr id="446" name="Google Shape;446;p58"/>
          <p:cNvGraphicFramePr/>
          <p:nvPr/>
        </p:nvGraphicFramePr>
        <p:xfrm>
          <a:off x="1219200" y="152400"/>
          <a:ext cx="3000000" cy="3000000"/>
        </p:xfrm>
        <a:graphic>
          <a:graphicData uri="http://schemas.openxmlformats.org/drawingml/2006/table">
            <a:tbl>
              <a:tblPr>
                <a:noFill/>
                <a:tableStyleId>{5C7EFE3C-B011-4B03-BF7E-0B14401D70B4}</a:tableStyleId>
              </a:tblPr>
              <a:tblGrid>
                <a:gridCol w="9448800"/>
              </a:tblGrid>
              <a:tr h="355600">
                <a:tc>
                  <a:txBody>
                    <a:bodyPr/>
                    <a:lstStyle/>
                    <a:p>
                      <a:pPr indent="0" lvl="0" marL="0" marR="0" rtl="0" algn="l">
                        <a:spcBef>
                          <a:spcPts val="0"/>
                        </a:spcBef>
                        <a:spcAft>
                          <a:spcPts val="0"/>
                        </a:spcAft>
                        <a:buNone/>
                      </a:pPr>
                      <a:r>
                        <a:rPr lang="en-US" sz="2800"/>
                        <a:t>The malignant cells of this hepatocellular carcinoma (seen mostly on the right) are well differentiated and interdigitate with normal, larger hepatocytes (seen mostly at the left).</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47" name="Google Shape;447;p58"/>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9"/>
          <p:cNvSpPr txBox="1"/>
          <p:nvPr>
            <p:ph type="title"/>
          </p:nvPr>
        </p:nvSpPr>
        <p:spPr>
          <a:xfrm>
            <a:off x="609600" y="5334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3600"/>
              <a:t>Microscopically, this bile duct in a case of PRIMARY sclerosing cholangitis is surrounded by marked collagenous connective tissue deposition.</a:t>
            </a:r>
            <a:endParaRPr/>
          </a:p>
        </p:txBody>
      </p:sp>
      <p:pic>
        <p:nvPicPr>
          <p:cNvPr descr="https://webpath.med.utah.edu/jpeg4/LIVER054.jpg" id="453" name="Google Shape;453;p59"/>
          <p:cNvPicPr preferRelativeResize="0"/>
          <p:nvPr/>
        </p:nvPicPr>
        <p:blipFill rotWithShape="1">
          <a:blip r:embed="rId3">
            <a:alphaModFix/>
          </a:blip>
          <a:srcRect b="0" l="0" r="0" t="0"/>
          <a:stretch/>
        </p:blipFill>
        <p:spPr>
          <a:xfrm>
            <a:off x="1828800" y="2514600"/>
            <a:ext cx="8229600" cy="405356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primary biliary cirrhosis</a:t>
            </a:r>
            <a:endParaRPr/>
          </a:p>
        </p:txBody>
      </p:sp>
      <p:pic>
        <p:nvPicPr>
          <p:cNvPr descr="http://core.ecu.edu/som/strausbauchp/webpath/jpeg7/liver048.jpg" id="459" name="Google Shape;459;p60"/>
          <p:cNvPicPr preferRelativeResize="0"/>
          <p:nvPr/>
        </p:nvPicPr>
        <p:blipFill rotWithShape="1">
          <a:blip r:embed="rId3">
            <a:alphaModFix/>
          </a:blip>
          <a:srcRect b="0" l="0" r="0" t="0"/>
          <a:stretch/>
        </p:blipFill>
        <p:spPr>
          <a:xfrm>
            <a:off x="5791200" y="2209800"/>
            <a:ext cx="6400800" cy="4038600"/>
          </a:xfrm>
          <a:prstGeom prst="rect">
            <a:avLst/>
          </a:prstGeom>
          <a:noFill/>
          <a:ln>
            <a:noFill/>
          </a:ln>
        </p:spPr>
      </p:pic>
      <p:pic>
        <p:nvPicPr>
          <p:cNvPr descr="http://core.ecu.edu/som/strausbauchp/webpath/jpeg7/liver144.jpg" id="460" name="Google Shape;460;p60"/>
          <p:cNvPicPr preferRelativeResize="0"/>
          <p:nvPr/>
        </p:nvPicPr>
        <p:blipFill rotWithShape="1">
          <a:blip r:embed="rId4">
            <a:alphaModFix/>
          </a:blip>
          <a:srcRect b="0" l="0" r="0" t="0"/>
          <a:stretch/>
        </p:blipFill>
        <p:spPr>
          <a:xfrm>
            <a:off x="1" y="2174789"/>
            <a:ext cx="5664887" cy="453081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1"/>
          <p:cNvSpPr txBox="1"/>
          <p:nvPr>
            <p:ph type="title"/>
          </p:nvPr>
        </p:nvSpPr>
        <p:spPr>
          <a:xfrm>
            <a:off x="609600" y="7620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t>acute pancreatitis has necrosis of pancreatic parenchyma (lower left) with acute inflammation and fat necrosis (right and upper part of photograph). Fat necrosis appears grossly as tan-yellow flecks of soft material within and on the surface of pancreas as well as on mesentery</a:t>
            </a:r>
            <a:endParaRPr/>
          </a:p>
        </p:txBody>
      </p:sp>
      <p:pic>
        <p:nvPicPr>
          <p:cNvPr descr="http://core.ecu.edu/som/strausbauchp/webpath/jpeg4/gi090.jpg" id="466" name="Google Shape;466;p61"/>
          <p:cNvPicPr preferRelativeResize="0"/>
          <p:nvPr/>
        </p:nvPicPr>
        <p:blipFill rotWithShape="1">
          <a:blip r:embed="rId3">
            <a:alphaModFix/>
          </a:blip>
          <a:srcRect b="0" l="0" r="0" t="0"/>
          <a:stretch/>
        </p:blipFill>
        <p:spPr>
          <a:xfrm>
            <a:off x="914400" y="2895601"/>
            <a:ext cx="9245600" cy="3686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Abetalipoproteinemia (acanthocytes )</a:t>
            </a:r>
            <a:endParaRPr/>
          </a:p>
        </p:txBody>
      </p:sp>
      <p:pic>
        <p:nvPicPr>
          <p:cNvPr id="122" name="Google Shape;122;p8"/>
          <p:cNvPicPr preferRelativeResize="0"/>
          <p:nvPr/>
        </p:nvPicPr>
        <p:blipFill rotWithShape="1">
          <a:blip r:embed="rId3">
            <a:alphaModFix/>
          </a:blip>
          <a:srcRect b="46666" l="10624" r="63126" t="14428"/>
          <a:stretch/>
        </p:blipFill>
        <p:spPr>
          <a:xfrm>
            <a:off x="1295400" y="1825625"/>
            <a:ext cx="9601200" cy="446584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graphicFrame>
        <p:nvGraphicFramePr>
          <p:cNvPr id="471" name="Google Shape;471;p62"/>
          <p:cNvGraphicFramePr/>
          <p:nvPr/>
        </p:nvGraphicFramePr>
        <p:xfrm>
          <a:off x="1828800" y="533401"/>
          <a:ext cx="3000000" cy="3000000"/>
        </p:xfrm>
        <a:graphic>
          <a:graphicData uri="http://schemas.openxmlformats.org/drawingml/2006/table">
            <a:tbl>
              <a:tblPr>
                <a:noFill/>
                <a:tableStyleId>{5C7EFE3C-B011-4B03-BF7E-0B14401D70B4}</a:tableStyleId>
              </a:tblPr>
              <a:tblGrid>
                <a:gridCol w="7335525"/>
              </a:tblGrid>
              <a:tr h="1257150">
                <a:tc>
                  <a:txBody>
                    <a:bodyPr/>
                    <a:lstStyle/>
                    <a:p>
                      <a:pPr indent="0" lvl="0" marL="0" marR="0" rtl="0" algn="l">
                        <a:spcBef>
                          <a:spcPts val="0"/>
                        </a:spcBef>
                        <a:spcAft>
                          <a:spcPts val="0"/>
                        </a:spcAft>
                        <a:buNone/>
                      </a:pPr>
                      <a:r>
                        <a:rPr lang="en-US" sz="2400"/>
                        <a:t>The neutrophilic infiltrates of acute pancreatitis can be seen here with early fat necrosis of several steatocytes.</a:t>
                      </a:r>
                      <a:endParaRPr sz="2400"/>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72" name="Google Shape;472;p62"/>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descr="http://core.ecu.edu/som/strausbauchp/webpath/jpeg4/gi091.jpg" id="473" name="Google Shape;473;p62"/>
          <p:cNvPicPr preferRelativeResize="0"/>
          <p:nvPr/>
        </p:nvPicPr>
        <p:blipFill rotWithShape="1">
          <a:blip r:embed="rId3">
            <a:alphaModFix/>
          </a:blip>
          <a:srcRect b="0" l="0" r="0" t="0"/>
          <a:stretch/>
        </p:blipFill>
        <p:spPr>
          <a:xfrm>
            <a:off x="812800" y="1905000"/>
            <a:ext cx="9042400" cy="442701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63"/>
          <p:cNvSpPr txBox="1"/>
          <p:nvPr>
            <p:ph type="title"/>
          </p:nvPr>
        </p:nvSpPr>
        <p:spPr>
          <a:xfrm>
            <a:off x="609600" y="3048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t>At low power, the extent of the necrosis with acute pancreatitis is seen here. The mid-lower portion of the photograph also demonstrates hemorrhage that is typical of this process.</a:t>
            </a:r>
            <a:endParaRPr/>
          </a:p>
        </p:txBody>
      </p:sp>
      <p:pic>
        <p:nvPicPr>
          <p:cNvPr descr="http://core.ecu.edu/som/strausbauchp/webpath/jpeg4/gi089.jpg" id="479" name="Google Shape;479;p63"/>
          <p:cNvPicPr preferRelativeResize="0"/>
          <p:nvPr/>
        </p:nvPicPr>
        <p:blipFill rotWithShape="1">
          <a:blip r:embed="rId3">
            <a:alphaModFix/>
          </a:blip>
          <a:srcRect b="0" l="0" r="0" t="0"/>
          <a:stretch/>
        </p:blipFill>
        <p:spPr>
          <a:xfrm>
            <a:off x="1117600" y="1905001"/>
            <a:ext cx="9753600" cy="48042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64"/>
          <p:cNvSpPr txBox="1"/>
          <p:nvPr>
            <p:ph type="title"/>
          </p:nvPr>
        </p:nvSpPr>
        <p:spPr>
          <a:xfrm>
            <a:off x="609600" y="4572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t>Microscopically, this low power photomicrograph demonstrates scattered chronic inflammatory cells in a collagenous stroma with a few remaining islets of Langerhans in a case of chronic pancreatitis. Chronic alcoholism is a common cause for this condition</a:t>
            </a:r>
            <a:endParaRPr/>
          </a:p>
        </p:txBody>
      </p:sp>
      <p:pic>
        <p:nvPicPr>
          <p:cNvPr descr="http://core.ecu.edu/som/strausbauchp/webpath/jpeg4/gi138.jpg" id="485" name="Google Shape;485;p64"/>
          <p:cNvPicPr preferRelativeResize="0"/>
          <p:nvPr/>
        </p:nvPicPr>
        <p:blipFill rotWithShape="1">
          <a:blip r:embed="rId3">
            <a:alphaModFix/>
          </a:blip>
          <a:srcRect b="0" l="0" r="0" t="0"/>
          <a:stretch/>
        </p:blipFill>
        <p:spPr>
          <a:xfrm>
            <a:off x="2336800" y="2362200"/>
            <a:ext cx="8229600" cy="405356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r>
              <a:rPr lang="en-US" sz="2400"/>
              <a:t>Seen here is chronic pancreatitis in which the pancreatic parenchyma has been nearly replaced by pink collagenous connective tissue. About all that remains are islets of Langerhans. Chronic pancreatitis may sometimes be severe enough even to lead to diabetes mellitus from loss of islets.</a:t>
            </a:r>
            <a:endParaRPr/>
          </a:p>
        </p:txBody>
      </p:sp>
      <p:pic>
        <p:nvPicPr>
          <p:cNvPr descr="http://core.ecu.edu/som/strausbauchp/webpath/jpeg4/gi092.jpg" id="491" name="Google Shape;491;p65"/>
          <p:cNvPicPr preferRelativeResize="0"/>
          <p:nvPr/>
        </p:nvPicPr>
        <p:blipFill rotWithShape="1">
          <a:blip r:embed="rId3">
            <a:alphaModFix/>
          </a:blip>
          <a:srcRect b="0" l="0" r="0" t="0"/>
          <a:stretch/>
        </p:blipFill>
        <p:spPr>
          <a:xfrm>
            <a:off x="1642076" y="2452065"/>
            <a:ext cx="8940800" cy="44038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pic>
        <p:nvPicPr>
          <p:cNvPr descr="http://core.ecu.edu/som/strausbauchp/webpath/jpeg4/gi136.jpg" id="496" name="Google Shape;496;p66"/>
          <p:cNvPicPr preferRelativeResize="0"/>
          <p:nvPr/>
        </p:nvPicPr>
        <p:blipFill rotWithShape="1">
          <a:blip r:embed="rId3">
            <a:alphaModFix/>
          </a:blip>
          <a:srcRect b="0" l="0" r="0" t="0"/>
          <a:stretch/>
        </p:blipFill>
        <p:spPr>
          <a:xfrm>
            <a:off x="2641600" y="2743201"/>
            <a:ext cx="6400800" cy="3152775"/>
          </a:xfrm>
          <a:prstGeom prst="rect">
            <a:avLst/>
          </a:prstGeom>
          <a:noFill/>
          <a:ln>
            <a:noFill/>
          </a:ln>
        </p:spPr>
      </p:pic>
      <p:graphicFrame>
        <p:nvGraphicFramePr>
          <p:cNvPr id="497" name="Google Shape;497;p66"/>
          <p:cNvGraphicFramePr/>
          <p:nvPr/>
        </p:nvGraphicFramePr>
        <p:xfrm>
          <a:off x="406400" y="381000"/>
          <a:ext cx="3000000" cy="3000000"/>
        </p:xfrm>
        <a:graphic>
          <a:graphicData uri="http://schemas.openxmlformats.org/drawingml/2006/table">
            <a:tbl>
              <a:tblPr>
                <a:noFill/>
                <a:tableStyleId>{5C7EFE3C-B011-4B03-BF7E-0B14401D70B4}</a:tableStyleId>
              </a:tblPr>
              <a:tblGrid>
                <a:gridCol w="11379200"/>
              </a:tblGrid>
              <a:tr h="355600">
                <a:tc>
                  <a:txBody>
                    <a:bodyPr/>
                    <a:lstStyle/>
                    <a:p>
                      <a:pPr indent="0" lvl="0" marL="0" marR="0" rtl="0" algn="l">
                        <a:spcBef>
                          <a:spcPts val="0"/>
                        </a:spcBef>
                        <a:spcAft>
                          <a:spcPts val="0"/>
                        </a:spcAft>
                        <a:buNone/>
                      </a:pPr>
                      <a:r>
                        <a:rPr lang="en-US" sz="2800"/>
                        <a:t>At high magnification, the microscopic appearance of an adenocarcinoma of the pancreas is seen. At the left can be seen normal pancreatic acini, but the neoplasm is composed of small irregular glands.</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98" name="Google Shape;498;p66"/>
          <p:cNvSpPr txBox="1"/>
          <p:nvPr>
            <p:ph type="title"/>
          </p:nvPr>
        </p:nvSpPr>
        <p:spPr>
          <a:xfrm>
            <a:off x="838200" y="704741"/>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descr="http://core.ecu.edu/som/strausbauchp/webpath/jpeg4/gi202.jpg" id="503" name="Google Shape;503;p67"/>
          <p:cNvPicPr preferRelativeResize="0"/>
          <p:nvPr/>
        </p:nvPicPr>
        <p:blipFill rotWithShape="1">
          <a:blip r:embed="rId3">
            <a:alphaModFix/>
          </a:blip>
          <a:srcRect b="0" l="0" r="0" t="0"/>
          <a:stretch/>
        </p:blipFill>
        <p:spPr>
          <a:xfrm>
            <a:off x="812800" y="2362200"/>
            <a:ext cx="10058400" cy="4116160"/>
          </a:xfrm>
          <a:prstGeom prst="rect">
            <a:avLst/>
          </a:prstGeom>
          <a:noFill/>
          <a:ln>
            <a:noFill/>
          </a:ln>
        </p:spPr>
      </p:pic>
      <p:graphicFrame>
        <p:nvGraphicFramePr>
          <p:cNvPr id="504" name="Google Shape;504;p67"/>
          <p:cNvGraphicFramePr/>
          <p:nvPr/>
        </p:nvGraphicFramePr>
        <p:xfrm>
          <a:off x="304800" y="304800"/>
          <a:ext cx="3000000" cy="3000000"/>
        </p:xfrm>
        <a:graphic>
          <a:graphicData uri="http://schemas.openxmlformats.org/drawingml/2006/table">
            <a:tbl>
              <a:tblPr>
                <a:noFill/>
                <a:tableStyleId>{5C7EFE3C-B011-4B03-BF7E-0B14401D70B4}</a:tableStyleId>
              </a:tblPr>
              <a:tblGrid>
                <a:gridCol w="11379200"/>
              </a:tblGrid>
              <a:tr h="1524000">
                <a:tc>
                  <a:txBody>
                    <a:bodyPr/>
                    <a:lstStyle/>
                    <a:p>
                      <a:pPr indent="0" lvl="0" marL="0" marR="0" rtl="0" algn="l">
                        <a:spcBef>
                          <a:spcPts val="0"/>
                        </a:spcBef>
                        <a:spcAft>
                          <a:spcPts val="0"/>
                        </a:spcAft>
                        <a:buNone/>
                      </a:pPr>
                      <a:r>
                        <a:rPr lang="en-US" sz="2800"/>
                        <a:t>At high magnification, this adenocarcinoma of the pancreas has very poorly differentiated glands and extensive desmoplasia (production of collagenous stroma).</a:t>
                      </a:r>
                      <a:endParaRPr/>
                    </a:p>
                  </a:txBody>
                  <a:tcPr marT="45725" marB="45725"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05" name="Google Shape;505;p67"/>
          <p:cNvSpPr/>
          <p:nvPr/>
        </p:nvSpPr>
        <p:spPr>
          <a:xfrm>
            <a:off x="3545418" y="2960172"/>
            <a:ext cx="184731" cy="369332"/>
          </a:xfrm>
          <a:prstGeom prst="rect">
            <a:avLst/>
          </a:prstGeom>
          <a:solidFill>
            <a:srgbClr val="00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67"/>
          <p:cNvSpPr/>
          <p:nvPr/>
        </p:nvSpPr>
        <p:spPr>
          <a:xfrm>
            <a:off x="3545417" y="2834373"/>
            <a:ext cx="184731" cy="64633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An adenocarcinoma of the head of the pancrea</a:t>
            </a:r>
            <a:endParaRPr/>
          </a:p>
        </p:txBody>
      </p:sp>
      <p:pic>
        <p:nvPicPr>
          <p:cNvPr descr="http://core.ecu.edu/som/strausbauchp/webpath/jpeg4/gi093.jpg" id="512" name="Google Shape;512;p68"/>
          <p:cNvPicPr preferRelativeResize="0"/>
          <p:nvPr/>
        </p:nvPicPr>
        <p:blipFill rotWithShape="1">
          <a:blip r:embed="rId3">
            <a:alphaModFix/>
          </a:blip>
          <a:srcRect b="0" l="0" r="0" t="0"/>
          <a:stretch/>
        </p:blipFill>
        <p:spPr>
          <a:xfrm>
            <a:off x="1524000" y="3200400"/>
            <a:ext cx="9652000" cy="31432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69"/>
          <p:cNvSpPr txBox="1"/>
          <p:nvPr>
            <p:ph type="title"/>
          </p:nvPr>
        </p:nvSpPr>
        <p:spPr>
          <a:xfrm>
            <a:off x="609600" y="1219200"/>
            <a:ext cx="10972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n-US" sz="2800"/>
              <a:t>Microscopically, this low power photomicrograph demonstrates scattered chronic inflammatory cells in a collagenous stroma with a few remaining islets of Langerhans in a case of chronic pancreatitis. Chronic alcoholism is a common cause for this condition.</a:t>
            </a:r>
            <a:endParaRPr/>
          </a:p>
        </p:txBody>
      </p:sp>
      <p:pic>
        <p:nvPicPr>
          <p:cNvPr descr="http://core.ecu.edu/som/strausbauchp/webpath/jpeg4/gi138.jpg" id="518" name="Google Shape;518;p69"/>
          <p:cNvPicPr preferRelativeResize="0"/>
          <p:nvPr/>
        </p:nvPicPr>
        <p:blipFill rotWithShape="1">
          <a:blip r:embed="rId3">
            <a:alphaModFix/>
          </a:blip>
          <a:srcRect b="0" l="0" r="0" t="0"/>
          <a:stretch/>
        </p:blipFill>
        <p:spPr>
          <a:xfrm>
            <a:off x="1016000" y="3276601"/>
            <a:ext cx="9855200" cy="3152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9"/>
          <p:cNvSpPr txBox="1"/>
          <p:nvPr/>
        </p:nvSpPr>
        <p:spPr>
          <a:xfrm>
            <a:off x="756310" y="629158"/>
            <a:ext cx="3835400" cy="574040"/>
          </a:xfrm>
          <a:prstGeom prst="rect">
            <a:avLst/>
          </a:prstGeom>
          <a:noFill/>
          <a:ln>
            <a:noFill/>
          </a:ln>
        </p:spPr>
        <p:txBody>
          <a:bodyPr anchorCtr="0" anchor="ctr" bIns="0" lIns="0" spcFirstLastPara="1" rIns="0" wrap="square" tIns="12700">
            <a:spAutoFit/>
          </a:bodyPr>
          <a:lstStyle/>
          <a:p>
            <a:pPr indent="0" lvl="0" marL="12700" marR="0" rtl="0" algn="l">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Hyperplastic polyp</a:t>
            </a:r>
            <a:endParaRPr sz="3600">
              <a:solidFill>
                <a:schemeClr val="dk1"/>
              </a:solidFill>
              <a:latin typeface="Calibri"/>
              <a:ea typeface="Calibri"/>
              <a:cs typeface="Calibri"/>
              <a:sym typeface="Calibri"/>
            </a:endParaRPr>
          </a:p>
        </p:txBody>
      </p:sp>
      <p:sp>
        <p:nvSpPr>
          <p:cNvPr id="128" name="Google Shape;128;p9"/>
          <p:cNvSpPr txBox="1"/>
          <p:nvPr/>
        </p:nvSpPr>
        <p:spPr>
          <a:xfrm>
            <a:off x="304800" y="2060797"/>
            <a:ext cx="5536691" cy="4257576"/>
          </a:xfrm>
          <a:prstGeom prst="rect">
            <a:avLst/>
          </a:prstGeom>
          <a:noFill/>
          <a:ln>
            <a:noFill/>
          </a:ln>
        </p:spPr>
        <p:txBody>
          <a:bodyPr anchorCtr="0" anchor="t" bIns="0" lIns="0" spcFirstLastPara="1" rIns="0" wrap="square" tIns="139700">
            <a:spAutoFit/>
          </a:bodyPr>
          <a:lstStyle/>
          <a:p>
            <a:pPr indent="0" lvl="0" marL="12700" marR="0" rtl="0" algn="l">
              <a:lnSpc>
                <a:spcPct val="100000"/>
              </a:lnSpc>
              <a:spcBef>
                <a:spcPts val="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Left colon</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100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Rectosigmoid.</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994"/>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Small &lt;	5 mm</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1005"/>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Multiple</a:t>
            </a:r>
            <a:endParaRPr sz="24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342900" lvl="0" marL="355600" marR="339090" rtl="0" algn="l">
              <a:lnSpc>
                <a:spcPct val="100000"/>
              </a:lnSpc>
              <a:spcBef>
                <a:spcPts val="1739"/>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Crowding of goblet &amp; absorptive  cells.</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101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Serrated surface: hallmark of these</a:t>
            </a:r>
            <a:endParaRPr sz="2400">
              <a:solidFill>
                <a:schemeClr val="dk1"/>
              </a:solidFill>
              <a:latin typeface="Trebuchet MS"/>
              <a:ea typeface="Trebuchet MS"/>
              <a:cs typeface="Trebuchet MS"/>
              <a:sym typeface="Trebuchet MS"/>
            </a:endParaRPr>
          </a:p>
          <a:p>
            <a:pPr indent="0" lvl="0" marL="355600" marR="0" rtl="0" algn="l">
              <a:lnSpc>
                <a:spcPct val="100000"/>
              </a:lnSpc>
              <a:spcBef>
                <a:spcPts val="0"/>
              </a:spcBef>
              <a:spcAft>
                <a:spcPts val="0"/>
              </a:spcAft>
              <a:buNone/>
            </a:pPr>
            <a:r>
              <a:rPr lang="en-US" sz="2400">
                <a:solidFill>
                  <a:srgbClr val="404040"/>
                </a:solidFill>
                <a:latin typeface="Trebuchet MS"/>
                <a:ea typeface="Trebuchet MS"/>
                <a:cs typeface="Trebuchet MS"/>
                <a:sym typeface="Trebuchet MS"/>
              </a:rPr>
              <a:t>lesions</a:t>
            </a:r>
            <a:endParaRPr sz="2400">
              <a:solidFill>
                <a:schemeClr val="dk1"/>
              </a:solidFill>
              <a:latin typeface="Trebuchet MS"/>
              <a:ea typeface="Trebuchet MS"/>
              <a:cs typeface="Trebuchet MS"/>
              <a:sym typeface="Trebuchet MS"/>
            </a:endParaRPr>
          </a:p>
        </p:txBody>
      </p:sp>
      <p:sp>
        <p:nvSpPr>
          <p:cNvPr id="129" name="Google Shape;129;p9"/>
          <p:cNvSpPr/>
          <p:nvPr/>
        </p:nvSpPr>
        <p:spPr>
          <a:xfrm>
            <a:off x="6423659" y="105289"/>
            <a:ext cx="4968472" cy="337997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9"/>
          <p:cNvSpPr/>
          <p:nvPr/>
        </p:nvSpPr>
        <p:spPr>
          <a:xfrm>
            <a:off x="5841491" y="3762790"/>
            <a:ext cx="3075824" cy="2982285"/>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9"/>
          <p:cNvSpPr/>
          <p:nvPr/>
        </p:nvSpPr>
        <p:spPr>
          <a:xfrm>
            <a:off x="9156192" y="3541876"/>
            <a:ext cx="2875996" cy="320318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0"/>
          <p:cNvSpPr txBox="1"/>
          <p:nvPr>
            <p:ph type="title"/>
          </p:nvPr>
        </p:nvSpPr>
        <p:spPr>
          <a:xfrm>
            <a:off x="756310" y="629158"/>
            <a:ext cx="3147060"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Juvenile Polyps</a:t>
            </a:r>
            <a:endParaRPr sz="3600"/>
          </a:p>
        </p:txBody>
      </p:sp>
      <p:sp>
        <p:nvSpPr>
          <p:cNvPr id="137" name="Google Shape;137;p10"/>
          <p:cNvSpPr txBox="1"/>
          <p:nvPr/>
        </p:nvSpPr>
        <p:spPr>
          <a:xfrm>
            <a:off x="448310" y="2060797"/>
            <a:ext cx="3934486" cy="3978012"/>
          </a:xfrm>
          <a:prstGeom prst="rect">
            <a:avLst/>
          </a:prstGeom>
          <a:noFill/>
          <a:ln>
            <a:noFill/>
          </a:ln>
        </p:spPr>
        <p:txBody>
          <a:bodyPr anchorCtr="0" anchor="t" bIns="0" lIns="0" spcFirstLastPara="1" rIns="0" wrap="square" tIns="139700">
            <a:spAutoFit/>
          </a:bodyPr>
          <a:lstStyle/>
          <a:p>
            <a:pPr indent="0" lvl="0" marL="12700" marR="0" rtl="0" algn="l">
              <a:lnSpc>
                <a:spcPct val="100000"/>
              </a:lnSpc>
              <a:spcBef>
                <a:spcPts val="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Pedunculated</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100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Reddish lesions</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994"/>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Cystic	spaces on cut sections</a:t>
            </a:r>
            <a:endParaRPr sz="2400">
              <a:solidFill>
                <a:schemeClr val="dk1"/>
              </a:solidFill>
              <a:latin typeface="Trebuchet MS"/>
              <a:ea typeface="Trebuchet MS"/>
              <a:cs typeface="Trebuchet MS"/>
              <a:sym typeface="Trebuchet MS"/>
            </a:endParaRPr>
          </a:p>
          <a:p>
            <a:pPr indent="-342900" lvl="0" marL="355600" marR="5080" rtl="0" algn="l">
              <a:lnSpc>
                <a:spcPct val="100000"/>
              </a:lnSpc>
              <a:spcBef>
                <a:spcPts val="1005"/>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Dilated glands filled with mucin  and inflammatory debris.</a:t>
            </a:r>
            <a:endParaRPr sz="2400">
              <a:solidFill>
                <a:schemeClr val="dk1"/>
              </a:solidFill>
              <a:latin typeface="Trebuchet MS"/>
              <a:ea typeface="Trebuchet MS"/>
              <a:cs typeface="Trebuchet MS"/>
              <a:sym typeface="Trebuchet MS"/>
            </a:endParaRPr>
          </a:p>
          <a:p>
            <a:pPr indent="0" lvl="0" marL="12700" marR="0" rtl="0" algn="l">
              <a:lnSpc>
                <a:spcPct val="100000"/>
              </a:lnSpc>
              <a:spcBef>
                <a:spcPts val="1000"/>
              </a:spcBef>
              <a:spcAft>
                <a:spcPts val="0"/>
              </a:spcAft>
              <a:buNone/>
            </a:pPr>
            <a:r>
              <a:rPr lang="en-US" sz="1800">
                <a:solidFill>
                  <a:srgbClr val="90C225"/>
                </a:solidFill>
                <a:latin typeface="Noto Sans Symbols"/>
                <a:ea typeface="Noto Sans Symbols"/>
                <a:cs typeface="Noto Sans Symbols"/>
                <a:sym typeface="Noto Sans Symbols"/>
              </a:rPr>
              <a:t>►</a:t>
            </a:r>
            <a:r>
              <a:rPr lang="en-US" sz="1800">
                <a:solidFill>
                  <a:srgbClr val="90C225"/>
                </a:solidFill>
                <a:latin typeface="Times New Roman"/>
                <a:ea typeface="Times New Roman"/>
                <a:cs typeface="Times New Roman"/>
                <a:sym typeface="Times New Roman"/>
              </a:rPr>
              <a:t>	</a:t>
            </a:r>
            <a:r>
              <a:rPr lang="en-US" sz="2400">
                <a:solidFill>
                  <a:srgbClr val="404040"/>
                </a:solidFill>
                <a:latin typeface="Trebuchet MS"/>
                <a:ea typeface="Trebuchet MS"/>
                <a:cs typeface="Trebuchet MS"/>
                <a:sym typeface="Trebuchet MS"/>
              </a:rPr>
              <a:t>Granulation tissue on surface.</a:t>
            </a:r>
            <a:endParaRPr sz="2400">
              <a:solidFill>
                <a:schemeClr val="dk1"/>
              </a:solidFill>
              <a:latin typeface="Trebuchet MS"/>
              <a:ea typeface="Trebuchet MS"/>
              <a:cs typeface="Trebuchet MS"/>
              <a:sym typeface="Trebuchet MS"/>
            </a:endParaRPr>
          </a:p>
        </p:txBody>
      </p:sp>
      <p:sp>
        <p:nvSpPr>
          <p:cNvPr id="138" name="Google Shape;138;p10"/>
          <p:cNvSpPr/>
          <p:nvPr/>
        </p:nvSpPr>
        <p:spPr>
          <a:xfrm>
            <a:off x="5088635" y="407066"/>
            <a:ext cx="6904582" cy="621902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1"/>
          <p:cNvSpPr txBox="1"/>
          <p:nvPr>
            <p:ph type="title"/>
          </p:nvPr>
        </p:nvSpPr>
        <p:spPr>
          <a:xfrm>
            <a:off x="756310" y="629158"/>
            <a:ext cx="4137025" cy="574040"/>
          </a:xfrm>
          <a:prstGeom prst="rect">
            <a:avLst/>
          </a:prstGeom>
          <a:noFill/>
          <a:ln>
            <a:noFill/>
          </a:ln>
        </p:spPr>
        <p:txBody>
          <a:bodyPr anchorCtr="0" anchor="ctr" bIns="0" lIns="0" spcFirstLastPara="1" rIns="0" wrap="square" tIns="12700">
            <a:spAutoFit/>
          </a:bodyPr>
          <a:lstStyle/>
          <a:p>
            <a:pPr indent="0" lvl="0" marL="12700" rtl="0" algn="l">
              <a:lnSpc>
                <a:spcPct val="100000"/>
              </a:lnSpc>
              <a:spcBef>
                <a:spcPts val="0"/>
              </a:spcBef>
              <a:spcAft>
                <a:spcPts val="0"/>
              </a:spcAft>
              <a:buClr>
                <a:schemeClr val="dk1"/>
              </a:buClr>
              <a:buSzPts val="3600"/>
              <a:buFont typeface="Calibri"/>
              <a:buNone/>
            </a:pPr>
            <a:r>
              <a:rPr lang="en-US" sz="3600"/>
              <a:t>Peutz-Jeghers polyp</a:t>
            </a:r>
            <a:endParaRPr sz="3600"/>
          </a:p>
        </p:txBody>
      </p:sp>
      <p:sp>
        <p:nvSpPr>
          <p:cNvPr id="144" name="Google Shape;144;p11"/>
          <p:cNvSpPr txBox="1"/>
          <p:nvPr/>
        </p:nvSpPr>
        <p:spPr>
          <a:xfrm>
            <a:off x="93067" y="1543963"/>
            <a:ext cx="3820795" cy="2454910"/>
          </a:xfrm>
          <a:prstGeom prst="rect">
            <a:avLst/>
          </a:prstGeom>
          <a:noFill/>
          <a:ln>
            <a:noFill/>
          </a:ln>
        </p:spPr>
        <p:txBody>
          <a:bodyPr anchorCtr="0" anchor="t" bIns="0" lIns="0" spcFirstLastPara="1" rIns="0" wrap="square" tIns="139700">
            <a:spAutoFit/>
          </a:bodyPr>
          <a:lstStyle/>
          <a:p>
            <a:pPr indent="0" lvl="0" marL="12700" marR="0" rtl="0" algn="l">
              <a:lnSpc>
                <a:spcPct val="100000"/>
              </a:lnSpc>
              <a:spcBef>
                <a:spcPts val="0"/>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Large.</a:t>
            </a:r>
            <a:endParaRPr sz="1800">
              <a:solidFill>
                <a:schemeClr val="dk1"/>
              </a:solidFill>
              <a:latin typeface="Trebuchet MS"/>
              <a:ea typeface="Trebuchet MS"/>
              <a:cs typeface="Trebuchet MS"/>
              <a:sym typeface="Trebuchet MS"/>
            </a:endParaRPr>
          </a:p>
          <a:p>
            <a:pPr indent="-342900" lvl="0" marL="355600" marR="53975" rtl="0" algn="l">
              <a:lnSpc>
                <a:spcPct val="100000"/>
              </a:lnSpc>
              <a:spcBef>
                <a:spcPts val="1000"/>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Arborizing network of connective  tissue, smooth muscle, lamina  propria</a:t>
            </a:r>
            <a:endParaRPr sz="1800">
              <a:solidFill>
                <a:schemeClr val="dk1"/>
              </a:solidFill>
              <a:latin typeface="Trebuchet MS"/>
              <a:ea typeface="Trebuchet MS"/>
              <a:cs typeface="Trebuchet MS"/>
              <a:sym typeface="Trebuchet MS"/>
            </a:endParaRPr>
          </a:p>
          <a:p>
            <a:pPr indent="0" lvl="0" marL="12700" marR="0" rtl="0" algn="l">
              <a:lnSpc>
                <a:spcPct val="100000"/>
              </a:lnSpc>
              <a:spcBef>
                <a:spcPts val="994"/>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Glands lined by normal-appearing</a:t>
            </a:r>
            <a:endParaRPr sz="1800">
              <a:solidFill>
                <a:schemeClr val="dk1"/>
              </a:solidFill>
              <a:latin typeface="Trebuchet MS"/>
              <a:ea typeface="Trebuchet MS"/>
              <a:cs typeface="Trebuchet MS"/>
              <a:sym typeface="Trebuchet MS"/>
            </a:endParaRPr>
          </a:p>
          <a:p>
            <a:pPr indent="0" lvl="0" marL="0" marR="961389" rtl="0" algn="ctr">
              <a:lnSpc>
                <a:spcPct val="100000"/>
              </a:lnSpc>
              <a:spcBef>
                <a:spcPts val="0"/>
              </a:spcBef>
              <a:spcAft>
                <a:spcPts val="0"/>
              </a:spcAft>
              <a:buNone/>
            </a:pPr>
            <a:r>
              <a:rPr lang="en-US" sz="1800">
                <a:solidFill>
                  <a:srgbClr val="404040"/>
                </a:solidFill>
                <a:latin typeface="Trebuchet MS"/>
                <a:ea typeface="Trebuchet MS"/>
                <a:cs typeface="Trebuchet MS"/>
                <a:sym typeface="Trebuchet MS"/>
              </a:rPr>
              <a:t>intestinal epithelium</a:t>
            </a:r>
            <a:endParaRPr sz="1800">
              <a:solidFill>
                <a:schemeClr val="dk1"/>
              </a:solidFill>
              <a:latin typeface="Trebuchet MS"/>
              <a:ea typeface="Trebuchet MS"/>
              <a:cs typeface="Trebuchet MS"/>
              <a:sym typeface="Trebuchet MS"/>
            </a:endParaRPr>
          </a:p>
          <a:p>
            <a:pPr indent="0" lvl="0" marL="0" marR="1027430" rtl="0" algn="ctr">
              <a:lnSpc>
                <a:spcPct val="100000"/>
              </a:lnSpc>
              <a:spcBef>
                <a:spcPts val="1010"/>
              </a:spcBef>
              <a:spcAft>
                <a:spcPts val="0"/>
              </a:spcAft>
              <a:buNone/>
            </a:pPr>
            <a:r>
              <a:rPr lang="en-US" sz="1450">
                <a:solidFill>
                  <a:srgbClr val="90C225"/>
                </a:solidFill>
                <a:latin typeface="Noto Sans Symbols"/>
                <a:ea typeface="Noto Sans Symbols"/>
                <a:cs typeface="Noto Sans Symbols"/>
                <a:sym typeface="Noto Sans Symbols"/>
              </a:rPr>
              <a:t>►</a:t>
            </a:r>
            <a:r>
              <a:rPr lang="en-US" sz="1450">
                <a:solidFill>
                  <a:srgbClr val="90C225"/>
                </a:solidFill>
                <a:latin typeface="Times New Roman"/>
                <a:ea typeface="Times New Roman"/>
                <a:cs typeface="Times New Roman"/>
                <a:sym typeface="Times New Roman"/>
              </a:rPr>
              <a:t>	</a:t>
            </a:r>
            <a:r>
              <a:rPr lang="en-US" sz="1800">
                <a:solidFill>
                  <a:srgbClr val="404040"/>
                </a:solidFill>
                <a:latin typeface="Trebuchet MS"/>
                <a:ea typeface="Trebuchet MS"/>
                <a:cs typeface="Trebuchet MS"/>
                <a:sym typeface="Trebuchet MS"/>
              </a:rPr>
              <a:t>Christmas tree pattern.</a:t>
            </a:r>
            <a:endParaRPr sz="1800">
              <a:solidFill>
                <a:schemeClr val="dk1"/>
              </a:solidFill>
              <a:latin typeface="Trebuchet MS"/>
              <a:ea typeface="Trebuchet MS"/>
              <a:cs typeface="Trebuchet MS"/>
              <a:sym typeface="Trebuchet MS"/>
            </a:endParaRPr>
          </a:p>
        </p:txBody>
      </p:sp>
      <p:sp>
        <p:nvSpPr>
          <p:cNvPr id="145" name="Google Shape;145;p11"/>
          <p:cNvSpPr/>
          <p:nvPr/>
        </p:nvSpPr>
        <p:spPr>
          <a:xfrm>
            <a:off x="8382191" y="1030356"/>
            <a:ext cx="3809809" cy="494684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1"/>
          <p:cNvSpPr/>
          <p:nvPr/>
        </p:nvSpPr>
        <p:spPr>
          <a:xfrm>
            <a:off x="3739248" y="501650"/>
            <a:ext cx="4963896" cy="572719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2020-03-12T21:21:14Z</dcterms:created>
  <dc:creator>abdullah daradkh</dc:creator>
</cp:coreProperties>
</file>