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>
  <p:sldMasterIdLst>
    <p:sldMasterId id="2147483839" r:id="rId1"/>
  </p:sldMasterIdLst>
  <p:sldIdLst>
    <p:sldId id="256" r:id="rId2"/>
    <p:sldId id="257" r:id="rId3"/>
    <p:sldId id="258" r:id="rId4"/>
    <p:sldId id="282" r:id="rId5"/>
    <p:sldId id="288" r:id="rId6"/>
    <p:sldId id="283" r:id="rId7"/>
    <p:sldId id="259" r:id="rId8"/>
    <p:sldId id="260" r:id="rId9"/>
    <p:sldId id="263" r:id="rId10"/>
    <p:sldId id="287" r:id="rId11"/>
    <p:sldId id="264" r:id="rId12"/>
    <p:sldId id="279" r:id="rId13"/>
    <p:sldId id="280" r:id="rId14"/>
    <p:sldId id="281" r:id="rId15"/>
    <p:sldId id="268" r:id="rId16"/>
    <p:sldId id="286" r:id="rId17"/>
    <p:sldId id="277" r:id="rId18"/>
    <p:sldId id="271" r:id="rId19"/>
    <p:sldId id="270" r:id="rId20"/>
    <p:sldId id="269" r:id="rId21"/>
    <p:sldId id="273" r:id="rId22"/>
    <p:sldId id="275" r:id="rId23"/>
    <p:sldId id="276" r:id="rId24"/>
    <p:sldId id="289" r:id="rId25"/>
    <p:sldId id="290" r:id="rId26"/>
    <p:sldId id="284" r:id="rId27"/>
    <p:sldId id="285" r:id="rId28"/>
    <p:sldId id="29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hafhosban98@gmail.com" userId="81c341b71270c5ca" providerId="LiveId" clId="{2AB7593F-0A4F-8D44-914C-62EC57C391AE}"/>
    <pc:docChg chg="undo custSel modSld">
      <pc:chgData name="rahafhosban98@gmail.com" userId="81c341b71270c5ca" providerId="LiveId" clId="{2AB7593F-0A4F-8D44-914C-62EC57C391AE}" dt="2020-07-26T19:45:14.574" v="51" actId="20577"/>
      <pc:docMkLst>
        <pc:docMk/>
      </pc:docMkLst>
      <pc:sldChg chg="modSp">
        <pc:chgData name="rahafhosban98@gmail.com" userId="81c341b71270c5ca" providerId="LiveId" clId="{2AB7593F-0A4F-8D44-914C-62EC57C391AE}" dt="2020-07-13T15:12:09.964" v="47" actId="20577"/>
        <pc:sldMkLst>
          <pc:docMk/>
          <pc:sldMk cId="0" sldId="275"/>
        </pc:sldMkLst>
        <pc:spChg chg="mod">
          <ac:chgData name="rahafhosban98@gmail.com" userId="81c341b71270c5ca" providerId="LiveId" clId="{2AB7593F-0A4F-8D44-914C-62EC57C391AE}" dt="2020-07-13T15:12:09.964" v="47" actId="20577"/>
          <ac:spMkLst>
            <pc:docMk/>
            <pc:sldMk cId="0" sldId="275"/>
            <ac:spMk id="3" creationId="{00000000-0000-0000-0000-000000000000}"/>
          </ac:spMkLst>
        </pc:spChg>
      </pc:sldChg>
      <pc:sldChg chg="modSp">
        <pc:chgData name="rahafhosban98@gmail.com" userId="81c341b71270c5ca" providerId="LiveId" clId="{2AB7593F-0A4F-8D44-914C-62EC57C391AE}" dt="2020-07-26T19:45:14.574" v="51" actId="20577"/>
        <pc:sldMkLst>
          <pc:docMk/>
          <pc:sldMk cId="3980532865" sldId="285"/>
        </pc:sldMkLst>
        <pc:spChg chg="mod">
          <ac:chgData name="rahafhosban98@gmail.com" userId="81c341b71270c5ca" providerId="LiveId" clId="{2AB7593F-0A4F-8D44-914C-62EC57C391AE}" dt="2020-07-26T19:45:14.574" v="51" actId="20577"/>
          <ac:spMkLst>
            <pc:docMk/>
            <pc:sldMk cId="3980532865" sldId="285"/>
            <ac:spMk id="2" creationId="{8CE5B0CA-BF34-4379-8C9D-9A5054649E4D}"/>
          </ac:spMkLst>
        </pc:spChg>
      </pc:sldChg>
      <pc:sldChg chg="modSp">
        <pc:chgData name="rahafhosban98@gmail.com" userId="81c341b71270c5ca" providerId="LiveId" clId="{2AB7593F-0A4F-8D44-914C-62EC57C391AE}" dt="2020-07-13T15:03:29.088" v="44" actId="20577"/>
        <pc:sldMkLst>
          <pc:docMk/>
          <pc:sldMk cId="334300336" sldId="286"/>
        </pc:sldMkLst>
        <pc:spChg chg="mod">
          <ac:chgData name="rahafhosban98@gmail.com" userId="81c341b71270c5ca" providerId="LiveId" clId="{2AB7593F-0A4F-8D44-914C-62EC57C391AE}" dt="2020-07-13T15:03:29.088" v="44" actId="20577"/>
          <ac:spMkLst>
            <pc:docMk/>
            <pc:sldMk cId="334300336" sldId="286"/>
            <ac:spMk id="3" creationId="{BB480176-8E6E-41DB-9AA8-1DE12A1031BB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F63438-06C2-43B3-829F-47BE4C25770F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0796544-A716-4A13-A349-94A6A4C94E2C}">
      <dgm:prSet/>
      <dgm:spPr/>
      <dgm:t>
        <a:bodyPr/>
        <a:lstStyle/>
        <a:p>
          <a:r>
            <a:rPr lang="en-US"/>
            <a:t>Normal hip development depends on</a:t>
          </a:r>
        </a:p>
      </dgm:t>
    </dgm:pt>
    <dgm:pt modelId="{2B806451-8C73-4151-A87A-A0A4E83E5D87}" type="parTrans" cxnId="{D12EF7A7-A40B-45BA-8925-2734E42CCB5A}">
      <dgm:prSet/>
      <dgm:spPr/>
      <dgm:t>
        <a:bodyPr/>
        <a:lstStyle/>
        <a:p>
          <a:endParaRPr lang="en-US"/>
        </a:p>
      </dgm:t>
    </dgm:pt>
    <dgm:pt modelId="{78BC89D3-F390-4068-89DA-7209357EE127}" type="sibTrans" cxnId="{D12EF7A7-A40B-45BA-8925-2734E42CCB5A}">
      <dgm:prSet/>
      <dgm:spPr/>
      <dgm:t>
        <a:bodyPr/>
        <a:lstStyle/>
        <a:p>
          <a:endParaRPr lang="en-US"/>
        </a:p>
      </dgm:t>
    </dgm:pt>
    <dgm:pt modelId="{C0211ACD-2CE3-4D9D-A2D4-F78BB741EA8C}">
      <dgm:prSet/>
      <dgm:spPr/>
      <dgm:t>
        <a:bodyPr/>
        <a:lstStyle/>
        <a:p>
          <a:r>
            <a:rPr lang="en-US"/>
            <a:t>1-well formed acetabulum by triradiat cartilage</a:t>
          </a:r>
        </a:p>
      </dgm:t>
    </dgm:pt>
    <dgm:pt modelId="{9CBDE91B-214F-4E11-87C3-00AFBB3E718D}" type="parTrans" cxnId="{3CC702DC-0B6B-4582-B31C-ACC531250B2A}">
      <dgm:prSet/>
      <dgm:spPr/>
      <dgm:t>
        <a:bodyPr/>
        <a:lstStyle/>
        <a:p>
          <a:endParaRPr lang="en-US"/>
        </a:p>
      </dgm:t>
    </dgm:pt>
    <dgm:pt modelId="{EEA2A7F2-4D6B-4782-9F52-4F6CAB481F3A}" type="sibTrans" cxnId="{3CC702DC-0B6B-4582-B31C-ACC531250B2A}">
      <dgm:prSet/>
      <dgm:spPr/>
      <dgm:t>
        <a:bodyPr/>
        <a:lstStyle/>
        <a:p>
          <a:endParaRPr lang="en-US"/>
        </a:p>
      </dgm:t>
    </dgm:pt>
    <dgm:pt modelId="{554E5831-569A-4828-BD7C-3819F6655A8E}">
      <dgm:prSet/>
      <dgm:spPr/>
      <dgm:t>
        <a:bodyPr/>
        <a:lstStyle/>
        <a:p>
          <a:r>
            <a:rPr lang="en-US"/>
            <a:t>2-concentrically located femoral head.</a:t>
          </a:r>
        </a:p>
      </dgm:t>
    </dgm:pt>
    <dgm:pt modelId="{6D4E5688-564E-416E-884C-BC956DDBEAB1}" type="parTrans" cxnId="{E8BFA4BA-149E-4543-876E-1D8E109051AD}">
      <dgm:prSet/>
      <dgm:spPr/>
      <dgm:t>
        <a:bodyPr/>
        <a:lstStyle/>
        <a:p>
          <a:endParaRPr lang="en-US"/>
        </a:p>
      </dgm:t>
    </dgm:pt>
    <dgm:pt modelId="{B94F7AEB-2BD5-47A6-96AB-D99BD708F0D8}" type="sibTrans" cxnId="{E8BFA4BA-149E-4543-876E-1D8E109051AD}">
      <dgm:prSet/>
      <dgm:spPr/>
      <dgm:t>
        <a:bodyPr/>
        <a:lstStyle/>
        <a:p>
          <a:endParaRPr lang="en-US"/>
        </a:p>
      </dgm:t>
    </dgm:pt>
    <dgm:pt modelId="{7D404A2A-A703-40D9-8AFA-CE7E18876E74}" type="pres">
      <dgm:prSet presAssocID="{0BF63438-06C2-43B3-829F-47BE4C25770F}" presName="vert0" presStyleCnt="0">
        <dgm:presLayoutVars>
          <dgm:dir/>
          <dgm:animOne val="branch"/>
          <dgm:animLvl val="lvl"/>
        </dgm:presLayoutVars>
      </dgm:prSet>
      <dgm:spPr/>
    </dgm:pt>
    <dgm:pt modelId="{FBE583D7-8C1A-42BC-A330-A9EBDFC6A4BD}" type="pres">
      <dgm:prSet presAssocID="{00796544-A716-4A13-A349-94A6A4C94E2C}" presName="thickLine" presStyleLbl="alignNode1" presStyleIdx="0" presStyleCnt="3"/>
      <dgm:spPr/>
    </dgm:pt>
    <dgm:pt modelId="{3AB84440-267F-4DDD-A54E-2400843602AE}" type="pres">
      <dgm:prSet presAssocID="{00796544-A716-4A13-A349-94A6A4C94E2C}" presName="horz1" presStyleCnt="0"/>
      <dgm:spPr/>
    </dgm:pt>
    <dgm:pt modelId="{BEDB9857-C59B-479D-A377-5FC4957F2E44}" type="pres">
      <dgm:prSet presAssocID="{00796544-A716-4A13-A349-94A6A4C94E2C}" presName="tx1" presStyleLbl="revTx" presStyleIdx="0" presStyleCnt="3"/>
      <dgm:spPr/>
    </dgm:pt>
    <dgm:pt modelId="{874736B0-0ADD-4B15-A94D-49E8DE721B31}" type="pres">
      <dgm:prSet presAssocID="{00796544-A716-4A13-A349-94A6A4C94E2C}" presName="vert1" presStyleCnt="0"/>
      <dgm:spPr/>
    </dgm:pt>
    <dgm:pt modelId="{AE24691C-7EF7-41CC-92F0-8F4D5C2611CD}" type="pres">
      <dgm:prSet presAssocID="{C0211ACD-2CE3-4D9D-A2D4-F78BB741EA8C}" presName="thickLine" presStyleLbl="alignNode1" presStyleIdx="1" presStyleCnt="3"/>
      <dgm:spPr/>
    </dgm:pt>
    <dgm:pt modelId="{844D3D1A-A0D3-4AF4-96BC-070FCDA78ACB}" type="pres">
      <dgm:prSet presAssocID="{C0211ACD-2CE3-4D9D-A2D4-F78BB741EA8C}" presName="horz1" presStyleCnt="0"/>
      <dgm:spPr/>
    </dgm:pt>
    <dgm:pt modelId="{4076F805-E6C3-4A5C-8635-98008C889CDF}" type="pres">
      <dgm:prSet presAssocID="{C0211ACD-2CE3-4D9D-A2D4-F78BB741EA8C}" presName="tx1" presStyleLbl="revTx" presStyleIdx="1" presStyleCnt="3"/>
      <dgm:spPr/>
    </dgm:pt>
    <dgm:pt modelId="{2FB4DD17-8CC7-4924-A509-ED8FC1D967B9}" type="pres">
      <dgm:prSet presAssocID="{C0211ACD-2CE3-4D9D-A2D4-F78BB741EA8C}" presName="vert1" presStyleCnt="0"/>
      <dgm:spPr/>
    </dgm:pt>
    <dgm:pt modelId="{23095B3A-1E60-473B-B2FF-2DA27792DD4F}" type="pres">
      <dgm:prSet presAssocID="{554E5831-569A-4828-BD7C-3819F6655A8E}" presName="thickLine" presStyleLbl="alignNode1" presStyleIdx="2" presStyleCnt="3"/>
      <dgm:spPr/>
    </dgm:pt>
    <dgm:pt modelId="{F1DBA270-9FB4-4BC3-AC68-0DE60A6DC9AC}" type="pres">
      <dgm:prSet presAssocID="{554E5831-569A-4828-BD7C-3819F6655A8E}" presName="horz1" presStyleCnt="0"/>
      <dgm:spPr/>
    </dgm:pt>
    <dgm:pt modelId="{49B4E674-FD39-477D-BE13-D7855F71D63D}" type="pres">
      <dgm:prSet presAssocID="{554E5831-569A-4828-BD7C-3819F6655A8E}" presName="tx1" presStyleLbl="revTx" presStyleIdx="2" presStyleCnt="3"/>
      <dgm:spPr/>
    </dgm:pt>
    <dgm:pt modelId="{E498ADCA-7C6B-47EF-A820-74A218EFAC00}" type="pres">
      <dgm:prSet presAssocID="{554E5831-569A-4828-BD7C-3819F6655A8E}" presName="vert1" presStyleCnt="0"/>
      <dgm:spPr/>
    </dgm:pt>
  </dgm:ptLst>
  <dgm:cxnLst>
    <dgm:cxn modelId="{51421560-F26C-4FAB-BB8B-7F60F4619EBE}" type="presOf" srcId="{00796544-A716-4A13-A349-94A6A4C94E2C}" destId="{BEDB9857-C59B-479D-A377-5FC4957F2E44}" srcOrd="0" destOrd="0" presId="urn:microsoft.com/office/officeart/2008/layout/LinedList"/>
    <dgm:cxn modelId="{17002A77-9E9E-4454-A5BC-770B2222557C}" type="presOf" srcId="{0BF63438-06C2-43B3-829F-47BE4C25770F}" destId="{7D404A2A-A703-40D9-8AFA-CE7E18876E74}" srcOrd="0" destOrd="0" presId="urn:microsoft.com/office/officeart/2008/layout/LinedList"/>
    <dgm:cxn modelId="{D12EF7A7-A40B-45BA-8925-2734E42CCB5A}" srcId="{0BF63438-06C2-43B3-829F-47BE4C25770F}" destId="{00796544-A716-4A13-A349-94A6A4C94E2C}" srcOrd="0" destOrd="0" parTransId="{2B806451-8C73-4151-A87A-A0A4E83E5D87}" sibTransId="{78BC89D3-F390-4068-89DA-7209357EE127}"/>
    <dgm:cxn modelId="{E8BFA4BA-149E-4543-876E-1D8E109051AD}" srcId="{0BF63438-06C2-43B3-829F-47BE4C25770F}" destId="{554E5831-569A-4828-BD7C-3819F6655A8E}" srcOrd="2" destOrd="0" parTransId="{6D4E5688-564E-416E-884C-BC956DDBEAB1}" sibTransId="{B94F7AEB-2BD5-47A6-96AB-D99BD708F0D8}"/>
    <dgm:cxn modelId="{46331DBB-BA7B-4F56-A733-6F9AB2A2063A}" type="presOf" srcId="{554E5831-569A-4828-BD7C-3819F6655A8E}" destId="{49B4E674-FD39-477D-BE13-D7855F71D63D}" srcOrd="0" destOrd="0" presId="urn:microsoft.com/office/officeart/2008/layout/LinedList"/>
    <dgm:cxn modelId="{3CC702DC-0B6B-4582-B31C-ACC531250B2A}" srcId="{0BF63438-06C2-43B3-829F-47BE4C25770F}" destId="{C0211ACD-2CE3-4D9D-A2D4-F78BB741EA8C}" srcOrd="1" destOrd="0" parTransId="{9CBDE91B-214F-4E11-87C3-00AFBB3E718D}" sibTransId="{EEA2A7F2-4D6B-4782-9F52-4F6CAB481F3A}"/>
    <dgm:cxn modelId="{C5BEDBEB-C52B-41C5-BB7D-7441CFB2B256}" type="presOf" srcId="{C0211ACD-2CE3-4D9D-A2D4-F78BB741EA8C}" destId="{4076F805-E6C3-4A5C-8635-98008C889CDF}" srcOrd="0" destOrd="0" presId="urn:microsoft.com/office/officeart/2008/layout/LinedList"/>
    <dgm:cxn modelId="{E222B550-1B60-4D7A-ABA3-C68B7E4A8A7F}" type="presParOf" srcId="{7D404A2A-A703-40D9-8AFA-CE7E18876E74}" destId="{FBE583D7-8C1A-42BC-A330-A9EBDFC6A4BD}" srcOrd="0" destOrd="0" presId="urn:microsoft.com/office/officeart/2008/layout/LinedList"/>
    <dgm:cxn modelId="{B66F3D9B-39FD-45B6-8B2C-001A7E304ED9}" type="presParOf" srcId="{7D404A2A-A703-40D9-8AFA-CE7E18876E74}" destId="{3AB84440-267F-4DDD-A54E-2400843602AE}" srcOrd="1" destOrd="0" presId="urn:microsoft.com/office/officeart/2008/layout/LinedList"/>
    <dgm:cxn modelId="{D82124D4-73B1-4AD8-A407-499D318BB934}" type="presParOf" srcId="{3AB84440-267F-4DDD-A54E-2400843602AE}" destId="{BEDB9857-C59B-479D-A377-5FC4957F2E44}" srcOrd="0" destOrd="0" presId="urn:microsoft.com/office/officeart/2008/layout/LinedList"/>
    <dgm:cxn modelId="{175CDB05-97A5-4D14-BF36-828BC9D83D3E}" type="presParOf" srcId="{3AB84440-267F-4DDD-A54E-2400843602AE}" destId="{874736B0-0ADD-4B15-A94D-49E8DE721B31}" srcOrd="1" destOrd="0" presId="urn:microsoft.com/office/officeart/2008/layout/LinedList"/>
    <dgm:cxn modelId="{26D30FB6-DCAF-4217-8D19-C93C28F48CDB}" type="presParOf" srcId="{7D404A2A-A703-40D9-8AFA-CE7E18876E74}" destId="{AE24691C-7EF7-41CC-92F0-8F4D5C2611CD}" srcOrd="2" destOrd="0" presId="urn:microsoft.com/office/officeart/2008/layout/LinedList"/>
    <dgm:cxn modelId="{1A0DAC15-3216-49CF-AFC2-977BE63FFD28}" type="presParOf" srcId="{7D404A2A-A703-40D9-8AFA-CE7E18876E74}" destId="{844D3D1A-A0D3-4AF4-96BC-070FCDA78ACB}" srcOrd="3" destOrd="0" presId="urn:microsoft.com/office/officeart/2008/layout/LinedList"/>
    <dgm:cxn modelId="{6EFAF347-4B4B-42FE-AFED-EAC60ADD5A71}" type="presParOf" srcId="{844D3D1A-A0D3-4AF4-96BC-070FCDA78ACB}" destId="{4076F805-E6C3-4A5C-8635-98008C889CDF}" srcOrd="0" destOrd="0" presId="urn:microsoft.com/office/officeart/2008/layout/LinedList"/>
    <dgm:cxn modelId="{2C917A7B-1523-4DBF-8867-C1F196BAAE8A}" type="presParOf" srcId="{844D3D1A-A0D3-4AF4-96BC-070FCDA78ACB}" destId="{2FB4DD17-8CC7-4924-A509-ED8FC1D967B9}" srcOrd="1" destOrd="0" presId="urn:microsoft.com/office/officeart/2008/layout/LinedList"/>
    <dgm:cxn modelId="{982D0325-ABEC-47FA-A99E-4CC97DE77EB7}" type="presParOf" srcId="{7D404A2A-A703-40D9-8AFA-CE7E18876E74}" destId="{23095B3A-1E60-473B-B2FF-2DA27792DD4F}" srcOrd="4" destOrd="0" presId="urn:microsoft.com/office/officeart/2008/layout/LinedList"/>
    <dgm:cxn modelId="{AEE1BC55-1D46-463D-B3C2-BC3715CC339F}" type="presParOf" srcId="{7D404A2A-A703-40D9-8AFA-CE7E18876E74}" destId="{F1DBA270-9FB4-4BC3-AC68-0DE60A6DC9AC}" srcOrd="5" destOrd="0" presId="urn:microsoft.com/office/officeart/2008/layout/LinedList"/>
    <dgm:cxn modelId="{07FEA754-753E-41DF-B3F1-3C9E558F91EE}" type="presParOf" srcId="{F1DBA270-9FB4-4BC3-AC68-0DE60A6DC9AC}" destId="{49B4E674-FD39-477D-BE13-D7855F71D63D}" srcOrd="0" destOrd="0" presId="urn:microsoft.com/office/officeart/2008/layout/LinedList"/>
    <dgm:cxn modelId="{33383D33-D7D4-410F-BB08-5C3D05482BC4}" type="presParOf" srcId="{F1DBA270-9FB4-4BC3-AC68-0DE60A6DC9AC}" destId="{E498ADCA-7C6B-47EF-A820-74A218EFAC0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748B4C-CF6C-45FD-BE81-6F759159BCB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3_2" csCatId="accent3" phldr="1"/>
      <dgm:spPr/>
      <dgm:t>
        <a:bodyPr/>
        <a:lstStyle/>
        <a:p>
          <a:endParaRPr lang="en-US"/>
        </a:p>
      </dgm:t>
    </dgm:pt>
    <dgm:pt modelId="{EEF1C9DE-A62C-4A1B-AD2D-C1159BC0300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1-The instability : imperfect seating of the femoral head</a:t>
          </a:r>
        </a:p>
      </dgm:t>
    </dgm:pt>
    <dgm:pt modelId="{5020C349-DDA4-4FF3-AA8B-68DC978E41F8}" type="parTrans" cxnId="{73F77D2D-91FA-4F35-9886-1F131F0F677F}">
      <dgm:prSet/>
      <dgm:spPr/>
      <dgm:t>
        <a:bodyPr/>
        <a:lstStyle/>
        <a:p>
          <a:endParaRPr lang="en-US"/>
        </a:p>
      </dgm:t>
    </dgm:pt>
    <dgm:pt modelId="{3C758378-9096-41AD-BBCA-392901328D25}" type="sibTrans" cxnId="{73F77D2D-91FA-4F35-9886-1F131F0F677F}">
      <dgm:prSet/>
      <dgm:spPr/>
      <dgm:t>
        <a:bodyPr/>
        <a:lstStyle/>
        <a:p>
          <a:endParaRPr lang="en-US"/>
        </a:p>
      </dgm:t>
    </dgm:pt>
    <dgm:pt modelId="{69E48600-DA3B-4D1D-A56E-5C963C915A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2- acetabular dysplasia: under-developed acetabulum</a:t>
          </a:r>
        </a:p>
      </dgm:t>
    </dgm:pt>
    <dgm:pt modelId="{D7846627-FCC1-43B2-95AE-FE8C14B020EC}" type="parTrans" cxnId="{569201D9-9492-4B58-9E61-DED5AF79FEDA}">
      <dgm:prSet/>
      <dgm:spPr/>
      <dgm:t>
        <a:bodyPr/>
        <a:lstStyle/>
        <a:p>
          <a:endParaRPr lang="en-US"/>
        </a:p>
      </dgm:t>
    </dgm:pt>
    <dgm:pt modelId="{C033C9D1-7AD4-466E-95AC-771B79DA505B}" type="sibTrans" cxnId="{569201D9-9492-4B58-9E61-DED5AF79FEDA}">
      <dgm:prSet/>
      <dgm:spPr/>
      <dgm:t>
        <a:bodyPr/>
        <a:lstStyle/>
        <a:p>
          <a:endParaRPr lang="en-US"/>
        </a:p>
      </dgm:t>
    </dgm:pt>
    <dgm:pt modelId="{857A9EF8-D80D-4DCB-A382-5BADC3FCF14C}" type="pres">
      <dgm:prSet presAssocID="{58748B4C-CF6C-45FD-BE81-6F759159BCBE}" presName="root" presStyleCnt="0">
        <dgm:presLayoutVars>
          <dgm:dir/>
          <dgm:resizeHandles val="exact"/>
        </dgm:presLayoutVars>
      </dgm:prSet>
      <dgm:spPr/>
    </dgm:pt>
    <dgm:pt modelId="{3043F939-E701-48B0-8E52-FA5CB3F3F7F3}" type="pres">
      <dgm:prSet presAssocID="{EEF1C9DE-A62C-4A1B-AD2D-C1159BC0300A}" presName="compNode" presStyleCnt="0"/>
      <dgm:spPr/>
    </dgm:pt>
    <dgm:pt modelId="{5C844DA7-D25D-4D44-B360-8FD06C615408}" type="pres">
      <dgm:prSet presAssocID="{EEF1C9DE-A62C-4A1B-AD2D-C1159BC0300A}" presName="bgRect" presStyleLbl="bgShp" presStyleIdx="0" presStyleCnt="2"/>
      <dgm:spPr/>
    </dgm:pt>
    <dgm:pt modelId="{71E7E41C-CA48-4DD2-A0CA-FD5F66716351}" type="pres">
      <dgm:prSet presAssocID="{EEF1C9DE-A62C-4A1B-AD2D-C1159BC0300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27FB075F-E500-4672-90B0-9F06D51A0837}" type="pres">
      <dgm:prSet presAssocID="{EEF1C9DE-A62C-4A1B-AD2D-C1159BC0300A}" presName="spaceRect" presStyleCnt="0"/>
      <dgm:spPr/>
    </dgm:pt>
    <dgm:pt modelId="{62DF5902-CF6D-45B2-9F06-C1DFEA0B2FBD}" type="pres">
      <dgm:prSet presAssocID="{EEF1C9DE-A62C-4A1B-AD2D-C1159BC0300A}" presName="parTx" presStyleLbl="revTx" presStyleIdx="0" presStyleCnt="2">
        <dgm:presLayoutVars>
          <dgm:chMax val="0"/>
          <dgm:chPref val="0"/>
        </dgm:presLayoutVars>
      </dgm:prSet>
      <dgm:spPr/>
    </dgm:pt>
    <dgm:pt modelId="{78962E14-5AF3-4DB1-8782-3362816CBFC5}" type="pres">
      <dgm:prSet presAssocID="{3C758378-9096-41AD-BBCA-392901328D25}" presName="sibTrans" presStyleCnt="0"/>
      <dgm:spPr/>
    </dgm:pt>
    <dgm:pt modelId="{5A20EF50-93FF-4A3E-811F-C69950ABD146}" type="pres">
      <dgm:prSet presAssocID="{69E48600-DA3B-4D1D-A56E-5C963C915A2E}" presName="compNode" presStyleCnt="0"/>
      <dgm:spPr/>
    </dgm:pt>
    <dgm:pt modelId="{8D360D29-EB6F-40E3-A655-702504F515F9}" type="pres">
      <dgm:prSet presAssocID="{69E48600-DA3B-4D1D-A56E-5C963C915A2E}" presName="bgRect" presStyleLbl="bgShp" presStyleIdx="1" presStyleCnt="2"/>
      <dgm:spPr/>
    </dgm:pt>
    <dgm:pt modelId="{346641EE-A60C-47B9-A20C-F9CF3F43E049}" type="pres">
      <dgm:prSet presAssocID="{69E48600-DA3B-4D1D-A56E-5C963C915A2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2478A246-4E65-45FF-852F-66C8DBD608EB}" type="pres">
      <dgm:prSet presAssocID="{69E48600-DA3B-4D1D-A56E-5C963C915A2E}" presName="spaceRect" presStyleCnt="0"/>
      <dgm:spPr/>
    </dgm:pt>
    <dgm:pt modelId="{63908656-8D50-4E59-84A1-31EC45D4FD40}" type="pres">
      <dgm:prSet presAssocID="{69E48600-DA3B-4D1D-A56E-5C963C915A2E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3F77D2D-91FA-4F35-9886-1F131F0F677F}" srcId="{58748B4C-CF6C-45FD-BE81-6F759159BCBE}" destId="{EEF1C9DE-A62C-4A1B-AD2D-C1159BC0300A}" srcOrd="0" destOrd="0" parTransId="{5020C349-DDA4-4FF3-AA8B-68DC978E41F8}" sibTransId="{3C758378-9096-41AD-BBCA-392901328D25}"/>
    <dgm:cxn modelId="{A287BE7A-5718-4BBE-AEE5-14BEEF782508}" type="presOf" srcId="{58748B4C-CF6C-45FD-BE81-6F759159BCBE}" destId="{857A9EF8-D80D-4DCB-A382-5BADC3FCF14C}" srcOrd="0" destOrd="0" presId="urn:microsoft.com/office/officeart/2018/2/layout/IconVerticalSolidList"/>
    <dgm:cxn modelId="{7A3536BC-A5CB-4C7E-9C4E-3FB26E9DC9A4}" type="presOf" srcId="{69E48600-DA3B-4D1D-A56E-5C963C915A2E}" destId="{63908656-8D50-4E59-84A1-31EC45D4FD40}" srcOrd="0" destOrd="0" presId="urn:microsoft.com/office/officeart/2018/2/layout/IconVerticalSolidList"/>
    <dgm:cxn modelId="{DDF67BC1-F5A1-4B5D-8ABB-BBB7BFCE2F93}" type="presOf" srcId="{EEF1C9DE-A62C-4A1B-AD2D-C1159BC0300A}" destId="{62DF5902-CF6D-45B2-9F06-C1DFEA0B2FBD}" srcOrd="0" destOrd="0" presId="urn:microsoft.com/office/officeart/2018/2/layout/IconVerticalSolidList"/>
    <dgm:cxn modelId="{569201D9-9492-4B58-9E61-DED5AF79FEDA}" srcId="{58748B4C-CF6C-45FD-BE81-6F759159BCBE}" destId="{69E48600-DA3B-4D1D-A56E-5C963C915A2E}" srcOrd="1" destOrd="0" parTransId="{D7846627-FCC1-43B2-95AE-FE8C14B020EC}" sibTransId="{C033C9D1-7AD4-466E-95AC-771B79DA505B}"/>
    <dgm:cxn modelId="{6F84E9A8-31E6-46C6-B9F5-80D1A49996F3}" type="presParOf" srcId="{857A9EF8-D80D-4DCB-A382-5BADC3FCF14C}" destId="{3043F939-E701-48B0-8E52-FA5CB3F3F7F3}" srcOrd="0" destOrd="0" presId="urn:microsoft.com/office/officeart/2018/2/layout/IconVerticalSolidList"/>
    <dgm:cxn modelId="{5B4B49BE-744D-4847-B8E2-04CF86E1343C}" type="presParOf" srcId="{3043F939-E701-48B0-8E52-FA5CB3F3F7F3}" destId="{5C844DA7-D25D-4D44-B360-8FD06C615408}" srcOrd="0" destOrd="0" presId="urn:microsoft.com/office/officeart/2018/2/layout/IconVerticalSolidList"/>
    <dgm:cxn modelId="{A7116B2B-69A7-4F0B-ADD4-97639E8D1469}" type="presParOf" srcId="{3043F939-E701-48B0-8E52-FA5CB3F3F7F3}" destId="{71E7E41C-CA48-4DD2-A0CA-FD5F66716351}" srcOrd="1" destOrd="0" presId="urn:microsoft.com/office/officeart/2018/2/layout/IconVerticalSolidList"/>
    <dgm:cxn modelId="{2E1CB22D-936B-4006-9062-A7938136301F}" type="presParOf" srcId="{3043F939-E701-48B0-8E52-FA5CB3F3F7F3}" destId="{27FB075F-E500-4672-90B0-9F06D51A0837}" srcOrd="2" destOrd="0" presId="urn:microsoft.com/office/officeart/2018/2/layout/IconVerticalSolidList"/>
    <dgm:cxn modelId="{BF8617CC-F2E9-4BE8-B6A0-75A233395F44}" type="presParOf" srcId="{3043F939-E701-48B0-8E52-FA5CB3F3F7F3}" destId="{62DF5902-CF6D-45B2-9F06-C1DFEA0B2FBD}" srcOrd="3" destOrd="0" presId="urn:microsoft.com/office/officeart/2018/2/layout/IconVerticalSolidList"/>
    <dgm:cxn modelId="{5A63D992-EBBD-48A2-BAAE-C178181F78BD}" type="presParOf" srcId="{857A9EF8-D80D-4DCB-A382-5BADC3FCF14C}" destId="{78962E14-5AF3-4DB1-8782-3362816CBFC5}" srcOrd="1" destOrd="0" presId="urn:microsoft.com/office/officeart/2018/2/layout/IconVerticalSolidList"/>
    <dgm:cxn modelId="{F7539A6E-15C9-4771-AB04-C4D62BA7126E}" type="presParOf" srcId="{857A9EF8-D80D-4DCB-A382-5BADC3FCF14C}" destId="{5A20EF50-93FF-4A3E-811F-C69950ABD146}" srcOrd="2" destOrd="0" presId="urn:microsoft.com/office/officeart/2018/2/layout/IconVerticalSolidList"/>
    <dgm:cxn modelId="{C5975328-F3E8-428D-B55E-A96B4DD24691}" type="presParOf" srcId="{5A20EF50-93FF-4A3E-811F-C69950ABD146}" destId="{8D360D29-EB6F-40E3-A655-702504F515F9}" srcOrd="0" destOrd="0" presId="urn:microsoft.com/office/officeart/2018/2/layout/IconVerticalSolidList"/>
    <dgm:cxn modelId="{85ACD756-AEDE-4C24-8EA2-05D3031036B0}" type="presParOf" srcId="{5A20EF50-93FF-4A3E-811F-C69950ABD146}" destId="{346641EE-A60C-47B9-A20C-F9CF3F43E049}" srcOrd="1" destOrd="0" presId="urn:microsoft.com/office/officeart/2018/2/layout/IconVerticalSolidList"/>
    <dgm:cxn modelId="{519E9B7A-FFD5-4C87-BAAA-6A84CA853D3D}" type="presParOf" srcId="{5A20EF50-93FF-4A3E-811F-C69950ABD146}" destId="{2478A246-4E65-45FF-852F-66C8DBD608EB}" srcOrd="2" destOrd="0" presId="urn:microsoft.com/office/officeart/2018/2/layout/IconVerticalSolidList"/>
    <dgm:cxn modelId="{E567CC32-49B6-4807-BFA4-E798CC6962C8}" type="presParOf" srcId="{5A20EF50-93FF-4A3E-811F-C69950ABD146}" destId="{63908656-8D50-4E59-84A1-31EC45D4FD4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EFA7F2-DECF-4177-A384-595E6DB26C8C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4DB84EE-363B-4E21-A4AD-6913D867BEE4}">
      <dgm:prSet/>
      <dgm:spPr/>
      <dgm:t>
        <a:bodyPr/>
        <a:lstStyle/>
        <a:p>
          <a:r>
            <a:rPr lang="en-US" dirty="0"/>
            <a:t>Family history: genetic</a:t>
          </a:r>
        </a:p>
      </dgm:t>
    </dgm:pt>
    <dgm:pt modelId="{13D87938-8672-4483-BAD3-FC2EAF4BB3EA}" type="parTrans" cxnId="{9E0504A0-B690-4919-85CB-99E0CC48B9D2}">
      <dgm:prSet/>
      <dgm:spPr/>
      <dgm:t>
        <a:bodyPr/>
        <a:lstStyle/>
        <a:p>
          <a:endParaRPr lang="en-US"/>
        </a:p>
      </dgm:t>
    </dgm:pt>
    <dgm:pt modelId="{D093B2F1-343C-42BB-9E62-920FF679694A}" type="sibTrans" cxnId="{9E0504A0-B690-4919-85CB-99E0CC48B9D2}">
      <dgm:prSet/>
      <dgm:spPr/>
      <dgm:t>
        <a:bodyPr/>
        <a:lstStyle/>
        <a:p>
          <a:endParaRPr lang="en-US"/>
        </a:p>
      </dgm:t>
    </dgm:pt>
    <dgm:pt modelId="{B5B7DCAD-A5BB-4790-B31A-26A3084C5D19}">
      <dgm:prSet/>
      <dgm:spPr/>
      <dgm:t>
        <a:bodyPr/>
        <a:lstStyle/>
        <a:p>
          <a:r>
            <a:rPr lang="en-US" dirty="0"/>
            <a:t>Foot first( breech position): more adduction </a:t>
          </a:r>
        </a:p>
      </dgm:t>
    </dgm:pt>
    <dgm:pt modelId="{749A5390-D9BA-44F4-A462-B7A9E792A5EC}" type="parTrans" cxnId="{4938417E-CEA7-4DA3-9309-E87F06F444BC}">
      <dgm:prSet/>
      <dgm:spPr/>
      <dgm:t>
        <a:bodyPr/>
        <a:lstStyle/>
        <a:p>
          <a:endParaRPr lang="en-US"/>
        </a:p>
      </dgm:t>
    </dgm:pt>
    <dgm:pt modelId="{B050473B-5DCE-45DC-9F08-04E2AEBD0A52}" type="sibTrans" cxnId="{4938417E-CEA7-4DA3-9309-E87F06F444BC}">
      <dgm:prSet/>
      <dgm:spPr/>
      <dgm:t>
        <a:bodyPr/>
        <a:lstStyle/>
        <a:p>
          <a:endParaRPr lang="en-US"/>
        </a:p>
      </dgm:t>
    </dgm:pt>
    <dgm:pt modelId="{04D59232-058A-4111-9FA8-308EF24AA557}">
      <dgm:prSet/>
      <dgm:spPr/>
      <dgm:t>
        <a:bodyPr/>
        <a:lstStyle/>
        <a:p>
          <a:r>
            <a:rPr lang="en-US" dirty="0"/>
            <a:t>First born : small uterus </a:t>
          </a:r>
        </a:p>
      </dgm:t>
    </dgm:pt>
    <dgm:pt modelId="{0030488A-B354-42AB-8713-BE7270B332AE}" type="parTrans" cxnId="{6946002A-5E9C-43DE-8A5C-E9164D332CDE}">
      <dgm:prSet/>
      <dgm:spPr/>
      <dgm:t>
        <a:bodyPr/>
        <a:lstStyle/>
        <a:p>
          <a:endParaRPr lang="en-US"/>
        </a:p>
      </dgm:t>
    </dgm:pt>
    <dgm:pt modelId="{157AEB67-9F4B-4316-A64C-38C9518E4495}" type="sibTrans" cxnId="{6946002A-5E9C-43DE-8A5C-E9164D332CDE}">
      <dgm:prSet/>
      <dgm:spPr/>
      <dgm:t>
        <a:bodyPr/>
        <a:lstStyle/>
        <a:p>
          <a:endParaRPr lang="en-US"/>
        </a:p>
      </dgm:t>
    </dgm:pt>
    <dgm:pt modelId="{1829B28F-7CE7-459D-9F50-E470C2C6264B}">
      <dgm:prSet/>
      <dgm:spPr/>
      <dgm:t>
        <a:bodyPr/>
        <a:lstStyle/>
        <a:p>
          <a:r>
            <a:rPr lang="en-US"/>
            <a:t>Female: more laxity and more affected by Elastin </a:t>
          </a:r>
        </a:p>
      </dgm:t>
    </dgm:pt>
    <dgm:pt modelId="{3336DCF9-78EC-481C-94A6-79D8DF990503}" type="parTrans" cxnId="{47502399-9996-44BD-AF30-BEFC853465C1}">
      <dgm:prSet/>
      <dgm:spPr/>
      <dgm:t>
        <a:bodyPr/>
        <a:lstStyle/>
        <a:p>
          <a:endParaRPr lang="en-US"/>
        </a:p>
      </dgm:t>
    </dgm:pt>
    <dgm:pt modelId="{DD3CAC69-860D-4A5F-9087-2EDEA0F5F2F3}" type="sibTrans" cxnId="{47502399-9996-44BD-AF30-BEFC853465C1}">
      <dgm:prSet/>
      <dgm:spPr/>
      <dgm:t>
        <a:bodyPr/>
        <a:lstStyle/>
        <a:p>
          <a:endParaRPr lang="en-US"/>
        </a:p>
      </dgm:t>
    </dgm:pt>
    <dgm:pt modelId="{091E0330-0971-430F-9CB8-A384A35A10DD}">
      <dgm:prSet/>
      <dgm:spPr/>
      <dgm:t>
        <a:bodyPr/>
        <a:lstStyle/>
        <a:p>
          <a:r>
            <a:rPr lang="en-US" dirty="0"/>
            <a:t>Fluid abnormality:</a:t>
          </a:r>
        </a:p>
        <a:p>
          <a:r>
            <a:rPr lang="en-US" dirty="0"/>
            <a:t>Oligohydramnios (less movement)</a:t>
          </a:r>
        </a:p>
      </dgm:t>
    </dgm:pt>
    <dgm:pt modelId="{EC116952-3029-4F9D-AC53-ED02483FA875}" type="parTrans" cxnId="{C6C295CE-CAF8-42E4-AF5C-BDD26781E9C8}">
      <dgm:prSet/>
      <dgm:spPr/>
      <dgm:t>
        <a:bodyPr/>
        <a:lstStyle/>
        <a:p>
          <a:endParaRPr lang="en-US"/>
        </a:p>
      </dgm:t>
    </dgm:pt>
    <dgm:pt modelId="{B8C85F3E-CA96-4156-84B1-91F2C05006D8}" type="sibTrans" cxnId="{C6C295CE-CAF8-42E4-AF5C-BDD26781E9C8}">
      <dgm:prSet/>
      <dgm:spPr/>
      <dgm:t>
        <a:bodyPr/>
        <a:lstStyle/>
        <a:p>
          <a:endParaRPr lang="en-US"/>
        </a:p>
      </dgm:t>
    </dgm:pt>
    <dgm:pt modelId="{0C92A1ED-B8A0-4449-ACCE-BD8160BEEFFF}" type="pres">
      <dgm:prSet presAssocID="{ABEFA7F2-DECF-4177-A384-595E6DB26C8C}" presName="vert0" presStyleCnt="0">
        <dgm:presLayoutVars>
          <dgm:dir/>
          <dgm:animOne val="branch"/>
          <dgm:animLvl val="lvl"/>
        </dgm:presLayoutVars>
      </dgm:prSet>
      <dgm:spPr/>
    </dgm:pt>
    <dgm:pt modelId="{EFB4AA49-9FA9-40E1-9D6D-FF0EF6DD49AE}" type="pres">
      <dgm:prSet presAssocID="{D4DB84EE-363B-4E21-A4AD-6913D867BEE4}" presName="thickLine" presStyleLbl="alignNode1" presStyleIdx="0" presStyleCnt="5"/>
      <dgm:spPr/>
    </dgm:pt>
    <dgm:pt modelId="{D553A422-71BE-4E25-BDB4-FF98E7F1C546}" type="pres">
      <dgm:prSet presAssocID="{D4DB84EE-363B-4E21-A4AD-6913D867BEE4}" presName="horz1" presStyleCnt="0"/>
      <dgm:spPr/>
    </dgm:pt>
    <dgm:pt modelId="{68066EE1-0759-4B66-99CA-701E2BECFEC5}" type="pres">
      <dgm:prSet presAssocID="{D4DB84EE-363B-4E21-A4AD-6913D867BEE4}" presName="tx1" presStyleLbl="revTx" presStyleIdx="0" presStyleCnt="5"/>
      <dgm:spPr/>
    </dgm:pt>
    <dgm:pt modelId="{627ACF4F-59FE-44BA-BE25-0195A470FA6D}" type="pres">
      <dgm:prSet presAssocID="{D4DB84EE-363B-4E21-A4AD-6913D867BEE4}" presName="vert1" presStyleCnt="0"/>
      <dgm:spPr/>
    </dgm:pt>
    <dgm:pt modelId="{5AD165EB-A18D-4AA0-8443-A9A5C8A2104B}" type="pres">
      <dgm:prSet presAssocID="{B5B7DCAD-A5BB-4790-B31A-26A3084C5D19}" presName="thickLine" presStyleLbl="alignNode1" presStyleIdx="1" presStyleCnt="5"/>
      <dgm:spPr/>
    </dgm:pt>
    <dgm:pt modelId="{99FA981D-40D0-4AB5-8ADE-DFF84300F022}" type="pres">
      <dgm:prSet presAssocID="{B5B7DCAD-A5BB-4790-B31A-26A3084C5D19}" presName="horz1" presStyleCnt="0"/>
      <dgm:spPr/>
    </dgm:pt>
    <dgm:pt modelId="{9772AE4B-3230-42C7-ABFB-DE830ABE6A51}" type="pres">
      <dgm:prSet presAssocID="{B5B7DCAD-A5BB-4790-B31A-26A3084C5D19}" presName="tx1" presStyleLbl="revTx" presStyleIdx="1" presStyleCnt="5"/>
      <dgm:spPr/>
    </dgm:pt>
    <dgm:pt modelId="{2033AF08-F05A-4C25-A264-18A80EFC622F}" type="pres">
      <dgm:prSet presAssocID="{B5B7DCAD-A5BB-4790-B31A-26A3084C5D19}" presName="vert1" presStyleCnt="0"/>
      <dgm:spPr/>
    </dgm:pt>
    <dgm:pt modelId="{15E19542-6746-4388-82A5-17C734273093}" type="pres">
      <dgm:prSet presAssocID="{04D59232-058A-4111-9FA8-308EF24AA557}" presName="thickLine" presStyleLbl="alignNode1" presStyleIdx="2" presStyleCnt="5"/>
      <dgm:spPr/>
    </dgm:pt>
    <dgm:pt modelId="{CDD78E2D-FBFF-4568-A31E-F0D74476BC69}" type="pres">
      <dgm:prSet presAssocID="{04D59232-058A-4111-9FA8-308EF24AA557}" presName="horz1" presStyleCnt="0"/>
      <dgm:spPr/>
    </dgm:pt>
    <dgm:pt modelId="{2AD69547-A96B-4773-89D2-1BA556FF6483}" type="pres">
      <dgm:prSet presAssocID="{04D59232-058A-4111-9FA8-308EF24AA557}" presName="tx1" presStyleLbl="revTx" presStyleIdx="2" presStyleCnt="5"/>
      <dgm:spPr/>
    </dgm:pt>
    <dgm:pt modelId="{14333A7C-1B44-4DF4-BB9D-CF9DC7E4F921}" type="pres">
      <dgm:prSet presAssocID="{04D59232-058A-4111-9FA8-308EF24AA557}" presName="vert1" presStyleCnt="0"/>
      <dgm:spPr/>
    </dgm:pt>
    <dgm:pt modelId="{C138467E-111A-423B-98BC-DB64FEB0510B}" type="pres">
      <dgm:prSet presAssocID="{1829B28F-7CE7-459D-9F50-E470C2C6264B}" presName="thickLine" presStyleLbl="alignNode1" presStyleIdx="3" presStyleCnt="5"/>
      <dgm:spPr/>
    </dgm:pt>
    <dgm:pt modelId="{7F1A2AF4-73DF-40C2-BBD3-7AB508260CBE}" type="pres">
      <dgm:prSet presAssocID="{1829B28F-7CE7-459D-9F50-E470C2C6264B}" presName="horz1" presStyleCnt="0"/>
      <dgm:spPr/>
    </dgm:pt>
    <dgm:pt modelId="{89B7D331-0CCC-4694-9DB7-2A0F383C4EBA}" type="pres">
      <dgm:prSet presAssocID="{1829B28F-7CE7-459D-9F50-E470C2C6264B}" presName="tx1" presStyleLbl="revTx" presStyleIdx="3" presStyleCnt="5"/>
      <dgm:spPr/>
    </dgm:pt>
    <dgm:pt modelId="{8D11AE6F-76AA-4DA8-8316-AABCF631BFCE}" type="pres">
      <dgm:prSet presAssocID="{1829B28F-7CE7-459D-9F50-E470C2C6264B}" presName="vert1" presStyleCnt="0"/>
      <dgm:spPr/>
    </dgm:pt>
    <dgm:pt modelId="{2D8FFF11-5EC4-4518-BD0F-1B000B44F92E}" type="pres">
      <dgm:prSet presAssocID="{091E0330-0971-430F-9CB8-A384A35A10DD}" presName="thickLine" presStyleLbl="alignNode1" presStyleIdx="4" presStyleCnt="5"/>
      <dgm:spPr/>
    </dgm:pt>
    <dgm:pt modelId="{AF831E6A-1B03-4FD5-9EDC-28FD90D74394}" type="pres">
      <dgm:prSet presAssocID="{091E0330-0971-430F-9CB8-A384A35A10DD}" presName="horz1" presStyleCnt="0"/>
      <dgm:spPr/>
    </dgm:pt>
    <dgm:pt modelId="{A92D0BC8-736B-4758-B905-78B62F65323D}" type="pres">
      <dgm:prSet presAssocID="{091E0330-0971-430F-9CB8-A384A35A10DD}" presName="tx1" presStyleLbl="revTx" presStyleIdx="4" presStyleCnt="5"/>
      <dgm:spPr/>
    </dgm:pt>
    <dgm:pt modelId="{BD977360-D7D4-4365-B396-B59E6A7F1084}" type="pres">
      <dgm:prSet presAssocID="{091E0330-0971-430F-9CB8-A384A35A10DD}" presName="vert1" presStyleCnt="0"/>
      <dgm:spPr/>
    </dgm:pt>
  </dgm:ptLst>
  <dgm:cxnLst>
    <dgm:cxn modelId="{6946002A-5E9C-43DE-8A5C-E9164D332CDE}" srcId="{ABEFA7F2-DECF-4177-A384-595E6DB26C8C}" destId="{04D59232-058A-4111-9FA8-308EF24AA557}" srcOrd="2" destOrd="0" parTransId="{0030488A-B354-42AB-8713-BE7270B332AE}" sibTransId="{157AEB67-9F4B-4316-A64C-38C9518E4495}"/>
    <dgm:cxn modelId="{3F4A427C-8459-4586-93B5-11D6E46824D0}" type="presOf" srcId="{D4DB84EE-363B-4E21-A4AD-6913D867BEE4}" destId="{68066EE1-0759-4B66-99CA-701E2BECFEC5}" srcOrd="0" destOrd="0" presId="urn:microsoft.com/office/officeart/2008/layout/LinedList"/>
    <dgm:cxn modelId="{4938417E-CEA7-4DA3-9309-E87F06F444BC}" srcId="{ABEFA7F2-DECF-4177-A384-595E6DB26C8C}" destId="{B5B7DCAD-A5BB-4790-B31A-26A3084C5D19}" srcOrd="1" destOrd="0" parTransId="{749A5390-D9BA-44F4-A462-B7A9E792A5EC}" sibTransId="{B050473B-5DCE-45DC-9F08-04E2AEBD0A52}"/>
    <dgm:cxn modelId="{47502399-9996-44BD-AF30-BEFC853465C1}" srcId="{ABEFA7F2-DECF-4177-A384-595E6DB26C8C}" destId="{1829B28F-7CE7-459D-9F50-E470C2C6264B}" srcOrd="3" destOrd="0" parTransId="{3336DCF9-78EC-481C-94A6-79D8DF990503}" sibTransId="{DD3CAC69-860D-4A5F-9087-2EDEA0F5F2F3}"/>
    <dgm:cxn modelId="{CF5C019E-EF0A-4A3D-84B5-7BE981E51243}" type="presOf" srcId="{091E0330-0971-430F-9CB8-A384A35A10DD}" destId="{A92D0BC8-736B-4758-B905-78B62F65323D}" srcOrd="0" destOrd="0" presId="urn:microsoft.com/office/officeart/2008/layout/LinedList"/>
    <dgm:cxn modelId="{8A6FAD9E-79D6-44F5-8809-3AD594B62E4E}" type="presOf" srcId="{B5B7DCAD-A5BB-4790-B31A-26A3084C5D19}" destId="{9772AE4B-3230-42C7-ABFB-DE830ABE6A51}" srcOrd="0" destOrd="0" presId="urn:microsoft.com/office/officeart/2008/layout/LinedList"/>
    <dgm:cxn modelId="{9E0504A0-B690-4919-85CB-99E0CC48B9D2}" srcId="{ABEFA7F2-DECF-4177-A384-595E6DB26C8C}" destId="{D4DB84EE-363B-4E21-A4AD-6913D867BEE4}" srcOrd="0" destOrd="0" parTransId="{13D87938-8672-4483-BAD3-FC2EAF4BB3EA}" sibTransId="{D093B2F1-343C-42BB-9E62-920FF679694A}"/>
    <dgm:cxn modelId="{C6C295CE-CAF8-42E4-AF5C-BDD26781E9C8}" srcId="{ABEFA7F2-DECF-4177-A384-595E6DB26C8C}" destId="{091E0330-0971-430F-9CB8-A384A35A10DD}" srcOrd="4" destOrd="0" parTransId="{EC116952-3029-4F9D-AC53-ED02483FA875}" sibTransId="{B8C85F3E-CA96-4156-84B1-91F2C05006D8}"/>
    <dgm:cxn modelId="{2423FBE9-E172-4393-87B0-B8933BE3D7C6}" type="presOf" srcId="{04D59232-058A-4111-9FA8-308EF24AA557}" destId="{2AD69547-A96B-4773-89D2-1BA556FF6483}" srcOrd="0" destOrd="0" presId="urn:microsoft.com/office/officeart/2008/layout/LinedList"/>
    <dgm:cxn modelId="{05F969F0-2F28-407C-B3B5-4E6EDC0B0885}" type="presOf" srcId="{1829B28F-7CE7-459D-9F50-E470C2C6264B}" destId="{89B7D331-0CCC-4694-9DB7-2A0F383C4EBA}" srcOrd="0" destOrd="0" presId="urn:microsoft.com/office/officeart/2008/layout/LinedList"/>
    <dgm:cxn modelId="{601582F2-27F0-49C5-AB70-69F7BA6C3772}" type="presOf" srcId="{ABEFA7F2-DECF-4177-A384-595E6DB26C8C}" destId="{0C92A1ED-B8A0-4449-ACCE-BD8160BEEFFF}" srcOrd="0" destOrd="0" presId="urn:microsoft.com/office/officeart/2008/layout/LinedList"/>
    <dgm:cxn modelId="{A17D1E53-B6C0-4DE0-9B7A-2B0362CD6527}" type="presParOf" srcId="{0C92A1ED-B8A0-4449-ACCE-BD8160BEEFFF}" destId="{EFB4AA49-9FA9-40E1-9D6D-FF0EF6DD49AE}" srcOrd="0" destOrd="0" presId="urn:microsoft.com/office/officeart/2008/layout/LinedList"/>
    <dgm:cxn modelId="{3920083E-FBCA-4919-9462-737E408E9D12}" type="presParOf" srcId="{0C92A1ED-B8A0-4449-ACCE-BD8160BEEFFF}" destId="{D553A422-71BE-4E25-BDB4-FF98E7F1C546}" srcOrd="1" destOrd="0" presId="urn:microsoft.com/office/officeart/2008/layout/LinedList"/>
    <dgm:cxn modelId="{631E7B5B-7A26-48C2-97ED-092CF6DC1777}" type="presParOf" srcId="{D553A422-71BE-4E25-BDB4-FF98E7F1C546}" destId="{68066EE1-0759-4B66-99CA-701E2BECFEC5}" srcOrd="0" destOrd="0" presId="urn:microsoft.com/office/officeart/2008/layout/LinedList"/>
    <dgm:cxn modelId="{1C420192-F655-4F35-AB85-86B0443BB2DD}" type="presParOf" srcId="{D553A422-71BE-4E25-BDB4-FF98E7F1C546}" destId="{627ACF4F-59FE-44BA-BE25-0195A470FA6D}" srcOrd="1" destOrd="0" presId="urn:microsoft.com/office/officeart/2008/layout/LinedList"/>
    <dgm:cxn modelId="{D3063CCE-F0A7-4FA2-96ED-E5C1FC52C119}" type="presParOf" srcId="{0C92A1ED-B8A0-4449-ACCE-BD8160BEEFFF}" destId="{5AD165EB-A18D-4AA0-8443-A9A5C8A2104B}" srcOrd="2" destOrd="0" presId="urn:microsoft.com/office/officeart/2008/layout/LinedList"/>
    <dgm:cxn modelId="{F3C6C530-6623-432F-93FE-20859AFF2DFE}" type="presParOf" srcId="{0C92A1ED-B8A0-4449-ACCE-BD8160BEEFFF}" destId="{99FA981D-40D0-4AB5-8ADE-DFF84300F022}" srcOrd="3" destOrd="0" presId="urn:microsoft.com/office/officeart/2008/layout/LinedList"/>
    <dgm:cxn modelId="{0E6A3A1E-AFBB-4594-ADC4-E84D2FA4A836}" type="presParOf" srcId="{99FA981D-40D0-4AB5-8ADE-DFF84300F022}" destId="{9772AE4B-3230-42C7-ABFB-DE830ABE6A51}" srcOrd="0" destOrd="0" presId="urn:microsoft.com/office/officeart/2008/layout/LinedList"/>
    <dgm:cxn modelId="{B0D3EB6A-1893-4055-95E2-4C7464B69920}" type="presParOf" srcId="{99FA981D-40D0-4AB5-8ADE-DFF84300F022}" destId="{2033AF08-F05A-4C25-A264-18A80EFC622F}" srcOrd="1" destOrd="0" presId="urn:microsoft.com/office/officeart/2008/layout/LinedList"/>
    <dgm:cxn modelId="{C4BEFBDC-5E6F-486C-9105-6E1A2A087FB9}" type="presParOf" srcId="{0C92A1ED-B8A0-4449-ACCE-BD8160BEEFFF}" destId="{15E19542-6746-4388-82A5-17C734273093}" srcOrd="4" destOrd="0" presId="urn:microsoft.com/office/officeart/2008/layout/LinedList"/>
    <dgm:cxn modelId="{40623083-F106-406A-8E2F-438B597EE3C8}" type="presParOf" srcId="{0C92A1ED-B8A0-4449-ACCE-BD8160BEEFFF}" destId="{CDD78E2D-FBFF-4568-A31E-F0D74476BC69}" srcOrd="5" destOrd="0" presId="urn:microsoft.com/office/officeart/2008/layout/LinedList"/>
    <dgm:cxn modelId="{4209E3E4-6293-4390-9F9B-CC07BB7996BF}" type="presParOf" srcId="{CDD78E2D-FBFF-4568-A31E-F0D74476BC69}" destId="{2AD69547-A96B-4773-89D2-1BA556FF6483}" srcOrd="0" destOrd="0" presId="urn:microsoft.com/office/officeart/2008/layout/LinedList"/>
    <dgm:cxn modelId="{461FCADD-9351-4EE1-8CFB-12E185675BE9}" type="presParOf" srcId="{CDD78E2D-FBFF-4568-A31E-F0D74476BC69}" destId="{14333A7C-1B44-4DF4-BB9D-CF9DC7E4F921}" srcOrd="1" destOrd="0" presId="urn:microsoft.com/office/officeart/2008/layout/LinedList"/>
    <dgm:cxn modelId="{11C4F704-29D3-440B-ACAA-2389F06E076D}" type="presParOf" srcId="{0C92A1ED-B8A0-4449-ACCE-BD8160BEEFFF}" destId="{C138467E-111A-423B-98BC-DB64FEB0510B}" srcOrd="6" destOrd="0" presId="urn:microsoft.com/office/officeart/2008/layout/LinedList"/>
    <dgm:cxn modelId="{AC2788B9-C804-410B-9F6D-C281CD8B59C3}" type="presParOf" srcId="{0C92A1ED-B8A0-4449-ACCE-BD8160BEEFFF}" destId="{7F1A2AF4-73DF-40C2-BBD3-7AB508260CBE}" srcOrd="7" destOrd="0" presId="urn:microsoft.com/office/officeart/2008/layout/LinedList"/>
    <dgm:cxn modelId="{D2634A49-4FE6-4541-9CE9-EF0209368F42}" type="presParOf" srcId="{7F1A2AF4-73DF-40C2-BBD3-7AB508260CBE}" destId="{89B7D331-0CCC-4694-9DB7-2A0F383C4EBA}" srcOrd="0" destOrd="0" presId="urn:microsoft.com/office/officeart/2008/layout/LinedList"/>
    <dgm:cxn modelId="{B28ABD54-DBC0-47A5-BDF0-4B96C52BC500}" type="presParOf" srcId="{7F1A2AF4-73DF-40C2-BBD3-7AB508260CBE}" destId="{8D11AE6F-76AA-4DA8-8316-AABCF631BFCE}" srcOrd="1" destOrd="0" presId="urn:microsoft.com/office/officeart/2008/layout/LinedList"/>
    <dgm:cxn modelId="{0871F2C3-BB9E-48F1-832E-F6EEFA568925}" type="presParOf" srcId="{0C92A1ED-B8A0-4449-ACCE-BD8160BEEFFF}" destId="{2D8FFF11-5EC4-4518-BD0F-1B000B44F92E}" srcOrd="8" destOrd="0" presId="urn:microsoft.com/office/officeart/2008/layout/LinedList"/>
    <dgm:cxn modelId="{70A3BF2E-C8E4-43E4-8FA1-42F7B24FE84A}" type="presParOf" srcId="{0C92A1ED-B8A0-4449-ACCE-BD8160BEEFFF}" destId="{AF831E6A-1B03-4FD5-9EDC-28FD90D74394}" srcOrd="9" destOrd="0" presId="urn:microsoft.com/office/officeart/2008/layout/LinedList"/>
    <dgm:cxn modelId="{E3365673-2804-4B68-AE78-38EF6065454A}" type="presParOf" srcId="{AF831E6A-1B03-4FD5-9EDC-28FD90D74394}" destId="{A92D0BC8-736B-4758-B905-78B62F65323D}" srcOrd="0" destOrd="0" presId="urn:microsoft.com/office/officeart/2008/layout/LinedList"/>
    <dgm:cxn modelId="{9C1E594D-39E9-4C0A-86D7-75E18B80C105}" type="presParOf" srcId="{AF831E6A-1B03-4FD5-9EDC-28FD90D74394}" destId="{BD977360-D7D4-4365-B396-B59E6A7F108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583D7-8C1A-42BC-A330-A9EBDFC6A4BD}">
      <dsp:nvSpPr>
        <dsp:cNvPr id="0" name=""/>
        <dsp:cNvSpPr/>
      </dsp:nvSpPr>
      <dsp:spPr>
        <a:xfrm>
          <a:off x="0" y="1998"/>
          <a:ext cx="7213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B9857-C59B-479D-A377-5FC4957F2E44}">
      <dsp:nvSpPr>
        <dsp:cNvPr id="0" name=""/>
        <dsp:cNvSpPr/>
      </dsp:nvSpPr>
      <dsp:spPr>
        <a:xfrm>
          <a:off x="0" y="1998"/>
          <a:ext cx="7213600" cy="1363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Normal hip development depends on</a:t>
          </a:r>
        </a:p>
      </dsp:txBody>
      <dsp:txXfrm>
        <a:off x="0" y="1998"/>
        <a:ext cx="7213600" cy="1363161"/>
      </dsp:txXfrm>
    </dsp:sp>
    <dsp:sp modelId="{AE24691C-7EF7-41CC-92F0-8F4D5C2611CD}">
      <dsp:nvSpPr>
        <dsp:cNvPr id="0" name=""/>
        <dsp:cNvSpPr/>
      </dsp:nvSpPr>
      <dsp:spPr>
        <a:xfrm>
          <a:off x="0" y="1365160"/>
          <a:ext cx="7213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6F805-E6C3-4A5C-8635-98008C889CDF}">
      <dsp:nvSpPr>
        <dsp:cNvPr id="0" name=""/>
        <dsp:cNvSpPr/>
      </dsp:nvSpPr>
      <dsp:spPr>
        <a:xfrm>
          <a:off x="0" y="1365160"/>
          <a:ext cx="7213600" cy="1363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1-well formed acetabulum by triradiat cartilage</a:t>
          </a:r>
        </a:p>
      </dsp:txBody>
      <dsp:txXfrm>
        <a:off x="0" y="1365160"/>
        <a:ext cx="7213600" cy="1363161"/>
      </dsp:txXfrm>
    </dsp:sp>
    <dsp:sp modelId="{23095B3A-1E60-473B-B2FF-2DA27792DD4F}">
      <dsp:nvSpPr>
        <dsp:cNvPr id="0" name=""/>
        <dsp:cNvSpPr/>
      </dsp:nvSpPr>
      <dsp:spPr>
        <a:xfrm>
          <a:off x="0" y="2728321"/>
          <a:ext cx="7213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4E674-FD39-477D-BE13-D7855F71D63D}">
      <dsp:nvSpPr>
        <dsp:cNvPr id="0" name=""/>
        <dsp:cNvSpPr/>
      </dsp:nvSpPr>
      <dsp:spPr>
        <a:xfrm>
          <a:off x="0" y="2728321"/>
          <a:ext cx="7213600" cy="1363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2-concentrically located femoral head.</a:t>
          </a:r>
        </a:p>
      </dsp:txBody>
      <dsp:txXfrm>
        <a:off x="0" y="2728321"/>
        <a:ext cx="7213600" cy="13631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44DA7-D25D-4D44-B360-8FD06C615408}">
      <dsp:nvSpPr>
        <dsp:cNvPr id="0" name=""/>
        <dsp:cNvSpPr/>
      </dsp:nvSpPr>
      <dsp:spPr>
        <a:xfrm>
          <a:off x="0" y="630733"/>
          <a:ext cx="6348413" cy="11644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7E41C-CA48-4DD2-A0CA-FD5F66716351}">
      <dsp:nvSpPr>
        <dsp:cNvPr id="0" name=""/>
        <dsp:cNvSpPr/>
      </dsp:nvSpPr>
      <dsp:spPr>
        <a:xfrm>
          <a:off x="352240" y="892730"/>
          <a:ext cx="640437" cy="640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F5902-CF6D-45B2-9F06-C1DFEA0B2FBD}">
      <dsp:nvSpPr>
        <dsp:cNvPr id="0" name=""/>
        <dsp:cNvSpPr/>
      </dsp:nvSpPr>
      <dsp:spPr>
        <a:xfrm>
          <a:off x="1344917" y="630733"/>
          <a:ext cx="5003495" cy="1164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36" tIns="123236" rIns="123236" bIns="12323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1-The instability : imperfect seating of the femoral head</a:t>
          </a:r>
        </a:p>
      </dsp:txBody>
      <dsp:txXfrm>
        <a:off x="1344917" y="630733"/>
        <a:ext cx="5003495" cy="1164431"/>
      </dsp:txXfrm>
    </dsp:sp>
    <dsp:sp modelId="{8D360D29-EB6F-40E3-A655-702504F515F9}">
      <dsp:nvSpPr>
        <dsp:cNvPr id="0" name=""/>
        <dsp:cNvSpPr/>
      </dsp:nvSpPr>
      <dsp:spPr>
        <a:xfrm>
          <a:off x="0" y="2086272"/>
          <a:ext cx="6348413" cy="11644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641EE-A60C-47B9-A20C-F9CF3F43E049}">
      <dsp:nvSpPr>
        <dsp:cNvPr id="0" name=""/>
        <dsp:cNvSpPr/>
      </dsp:nvSpPr>
      <dsp:spPr>
        <a:xfrm>
          <a:off x="352240" y="2348269"/>
          <a:ext cx="640437" cy="640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08656-8D50-4E59-84A1-31EC45D4FD40}">
      <dsp:nvSpPr>
        <dsp:cNvPr id="0" name=""/>
        <dsp:cNvSpPr/>
      </dsp:nvSpPr>
      <dsp:spPr>
        <a:xfrm>
          <a:off x="1344917" y="2086272"/>
          <a:ext cx="5003495" cy="1164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36" tIns="123236" rIns="123236" bIns="12323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2- acetabular dysplasia: under-developed acetabulum</a:t>
          </a:r>
        </a:p>
      </dsp:txBody>
      <dsp:txXfrm>
        <a:off x="1344917" y="2086272"/>
        <a:ext cx="5003495" cy="11644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4AA49-9FA9-40E1-9D6D-FF0EF6DD49AE}">
      <dsp:nvSpPr>
        <dsp:cNvPr id="0" name=""/>
        <dsp:cNvSpPr/>
      </dsp:nvSpPr>
      <dsp:spPr>
        <a:xfrm>
          <a:off x="0" y="607"/>
          <a:ext cx="497160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066EE1-0759-4B66-99CA-701E2BECFEC5}">
      <dsp:nvSpPr>
        <dsp:cNvPr id="0" name=""/>
        <dsp:cNvSpPr/>
      </dsp:nvSpPr>
      <dsp:spPr>
        <a:xfrm>
          <a:off x="0" y="607"/>
          <a:ext cx="4971603" cy="995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Family history: genetic</a:t>
          </a:r>
        </a:p>
      </dsp:txBody>
      <dsp:txXfrm>
        <a:off x="0" y="607"/>
        <a:ext cx="4971603" cy="995673"/>
      </dsp:txXfrm>
    </dsp:sp>
    <dsp:sp modelId="{5AD165EB-A18D-4AA0-8443-A9A5C8A2104B}">
      <dsp:nvSpPr>
        <dsp:cNvPr id="0" name=""/>
        <dsp:cNvSpPr/>
      </dsp:nvSpPr>
      <dsp:spPr>
        <a:xfrm>
          <a:off x="0" y="996280"/>
          <a:ext cx="497160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72AE4B-3230-42C7-ABFB-DE830ABE6A51}">
      <dsp:nvSpPr>
        <dsp:cNvPr id="0" name=""/>
        <dsp:cNvSpPr/>
      </dsp:nvSpPr>
      <dsp:spPr>
        <a:xfrm>
          <a:off x="0" y="996280"/>
          <a:ext cx="4971603" cy="995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Foot first( breech position): more adduction </a:t>
          </a:r>
        </a:p>
      </dsp:txBody>
      <dsp:txXfrm>
        <a:off x="0" y="996280"/>
        <a:ext cx="4971603" cy="995673"/>
      </dsp:txXfrm>
    </dsp:sp>
    <dsp:sp modelId="{15E19542-6746-4388-82A5-17C734273093}">
      <dsp:nvSpPr>
        <dsp:cNvPr id="0" name=""/>
        <dsp:cNvSpPr/>
      </dsp:nvSpPr>
      <dsp:spPr>
        <a:xfrm>
          <a:off x="0" y="1991953"/>
          <a:ext cx="497160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D69547-A96B-4773-89D2-1BA556FF6483}">
      <dsp:nvSpPr>
        <dsp:cNvPr id="0" name=""/>
        <dsp:cNvSpPr/>
      </dsp:nvSpPr>
      <dsp:spPr>
        <a:xfrm>
          <a:off x="0" y="1991953"/>
          <a:ext cx="4971603" cy="995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First born : small uterus </a:t>
          </a:r>
        </a:p>
      </dsp:txBody>
      <dsp:txXfrm>
        <a:off x="0" y="1991953"/>
        <a:ext cx="4971603" cy="995673"/>
      </dsp:txXfrm>
    </dsp:sp>
    <dsp:sp modelId="{C138467E-111A-423B-98BC-DB64FEB0510B}">
      <dsp:nvSpPr>
        <dsp:cNvPr id="0" name=""/>
        <dsp:cNvSpPr/>
      </dsp:nvSpPr>
      <dsp:spPr>
        <a:xfrm>
          <a:off x="0" y="2987627"/>
          <a:ext cx="497160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B7D331-0CCC-4694-9DB7-2A0F383C4EBA}">
      <dsp:nvSpPr>
        <dsp:cNvPr id="0" name=""/>
        <dsp:cNvSpPr/>
      </dsp:nvSpPr>
      <dsp:spPr>
        <a:xfrm>
          <a:off x="0" y="2987627"/>
          <a:ext cx="4971603" cy="995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Female: more laxity and more affected by Elastin </a:t>
          </a:r>
        </a:p>
      </dsp:txBody>
      <dsp:txXfrm>
        <a:off x="0" y="2987627"/>
        <a:ext cx="4971603" cy="995673"/>
      </dsp:txXfrm>
    </dsp:sp>
    <dsp:sp modelId="{2D8FFF11-5EC4-4518-BD0F-1B000B44F92E}">
      <dsp:nvSpPr>
        <dsp:cNvPr id="0" name=""/>
        <dsp:cNvSpPr/>
      </dsp:nvSpPr>
      <dsp:spPr>
        <a:xfrm>
          <a:off x="0" y="3983300"/>
          <a:ext cx="4971603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D0BC8-736B-4758-B905-78B62F65323D}">
      <dsp:nvSpPr>
        <dsp:cNvPr id="0" name=""/>
        <dsp:cNvSpPr/>
      </dsp:nvSpPr>
      <dsp:spPr>
        <a:xfrm>
          <a:off x="0" y="3983300"/>
          <a:ext cx="4971603" cy="995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Fluid abnormality: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Oligohydramnios (less movement)</a:t>
          </a:r>
        </a:p>
      </dsp:txBody>
      <dsp:txXfrm>
        <a:off x="0" y="3983300"/>
        <a:ext cx="4971603" cy="995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2T20:18:59.99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D030-6B4B-4C49-8DE1-D096594405F6}" type="datetimeFigureOut">
              <a:rPr lang="ar-JO" smtClean="0"/>
              <a:t>6‏/12‏/1441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8A34-578C-4FD8-9E30-3B9C63F48F5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0544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D030-6B4B-4C49-8DE1-D096594405F6}" type="datetimeFigureOut">
              <a:rPr lang="ar-JO" smtClean="0"/>
              <a:t>6‏/12‏/1441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8A34-578C-4FD8-9E30-3B9C63F48F5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5208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D030-6B4B-4C49-8DE1-D096594405F6}" type="datetimeFigureOut">
              <a:rPr lang="ar-JO" smtClean="0"/>
              <a:t>6‏/12‏/1441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8A34-578C-4FD8-9E30-3B9C63F48F58}" type="slidenum">
              <a:rPr lang="ar-JO" smtClean="0"/>
              <a:t>‹#›</a:t>
            </a:fld>
            <a:endParaRPr lang="ar-JO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3523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D030-6B4B-4C49-8DE1-D096594405F6}" type="datetimeFigureOut">
              <a:rPr lang="ar-JO" smtClean="0"/>
              <a:t>6‏/12‏/1441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8A34-578C-4FD8-9E30-3B9C63F48F5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04029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D030-6B4B-4C49-8DE1-D096594405F6}" type="datetimeFigureOut">
              <a:rPr lang="ar-JO" smtClean="0"/>
              <a:t>6‏/12‏/1441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8A34-578C-4FD8-9E30-3B9C63F48F58}" type="slidenum">
              <a:rPr lang="ar-JO" smtClean="0"/>
              <a:t>‹#›</a:t>
            </a:fld>
            <a:endParaRPr lang="ar-JO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2081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D030-6B4B-4C49-8DE1-D096594405F6}" type="datetimeFigureOut">
              <a:rPr lang="ar-JO" smtClean="0"/>
              <a:t>6‏/12‏/1441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8A34-578C-4FD8-9E30-3B9C63F48F5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12712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D030-6B4B-4C49-8DE1-D096594405F6}" type="datetimeFigureOut">
              <a:rPr lang="ar-JO" smtClean="0"/>
              <a:t>6‏/12‏/1441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8A34-578C-4FD8-9E30-3B9C63F48F5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42257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D030-6B4B-4C49-8DE1-D096594405F6}" type="datetimeFigureOut">
              <a:rPr lang="ar-JO" smtClean="0"/>
              <a:t>6‏/12‏/1441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8A34-578C-4FD8-9E30-3B9C63F48F5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2758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D030-6B4B-4C49-8DE1-D096594405F6}" type="datetimeFigureOut">
              <a:rPr lang="ar-JO" smtClean="0"/>
              <a:t>6‏/12‏/1441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8A34-578C-4FD8-9E30-3B9C63F48F5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3479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D030-6B4B-4C49-8DE1-D096594405F6}" type="datetimeFigureOut">
              <a:rPr lang="ar-JO" smtClean="0"/>
              <a:t>6‏/12‏/1441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8A34-578C-4FD8-9E30-3B9C63F48F5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9031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D030-6B4B-4C49-8DE1-D096594405F6}" type="datetimeFigureOut">
              <a:rPr lang="ar-JO" smtClean="0"/>
              <a:t>6‏/12‏/1441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8A34-578C-4FD8-9E30-3B9C63F48F5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5943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D030-6B4B-4C49-8DE1-D096594405F6}" type="datetimeFigureOut">
              <a:rPr lang="ar-JO" smtClean="0"/>
              <a:t>6‏/12‏/1441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8A34-578C-4FD8-9E30-3B9C63F48F5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1377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D030-6B4B-4C49-8DE1-D096594405F6}" type="datetimeFigureOut">
              <a:rPr lang="ar-JO" smtClean="0"/>
              <a:t>6‏/12‏/1441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8A34-578C-4FD8-9E30-3B9C63F48F5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2566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D030-6B4B-4C49-8DE1-D096594405F6}" type="datetimeFigureOut">
              <a:rPr lang="ar-JO" smtClean="0"/>
              <a:t>6‏/12‏/1441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8A34-578C-4FD8-9E30-3B9C63F48F5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4001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D030-6B4B-4C49-8DE1-D096594405F6}" type="datetimeFigureOut">
              <a:rPr lang="ar-JO" smtClean="0"/>
              <a:t>6‏/12‏/1441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8A34-578C-4FD8-9E30-3B9C63F48F5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0953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D030-6B4B-4C49-8DE1-D096594405F6}" type="datetimeFigureOut">
              <a:rPr lang="ar-JO" smtClean="0"/>
              <a:t>6‏/12‏/1441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8A34-578C-4FD8-9E30-3B9C63F48F5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3724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1D030-6B4B-4C49-8DE1-D096594405F6}" type="datetimeFigureOut">
              <a:rPr lang="ar-JO" smtClean="0"/>
              <a:t>6‏/12‏/1441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BF88A34-578C-4FD8-9E30-3B9C63F48F5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505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com/url?sa=i&amp;url=https%3A%2F%2Fmusculoskeletalkey.com%2Fhip-and-femur-3%2F&amp;psig=AOvVaw0n_yjuYVaCrVFZ_C8xWySW&amp;ust=1585944541157000&amp;source=images&amp;cd=vfe&amp;ved=0CAIQjRxqFwoTCMDdtfrFyugCFQAAAAAdAAAAABAD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024620" y="404664"/>
            <a:ext cx="7217553" cy="5112567"/>
          </a:xfrm>
        </p:spPr>
        <p:txBody>
          <a:bodyPr>
            <a:normAutofit/>
          </a:bodyPr>
          <a:lstStyle/>
          <a:p>
            <a:pPr algn="l"/>
            <a:r>
              <a:rPr lang="en-US" sz="7700" dirty="0"/>
              <a:t>Developmental Dysplasia of the Hip (DDH)</a:t>
            </a:r>
            <a:br>
              <a:rPr lang="ar-JO" sz="7700" dirty="0"/>
            </a:br>
            <a:r>
              <a:rPr lang="en-US" sz="3100" dirty="0">
                <a:solidFill>
                  <a:schemeClr val="tx1"/>
                </a:solidFill>
              </a:rPr>
              <a:t>Dr M. Abu </a:t>
            </a:r>
            <a:r>
              <a:rPr lang="en-US" sz="3100" dirty="0" err="1">
                <a:solidFill>
                  <a:schemeClr val="tx1"/>
                </a:solidFill>
              </a:rPr>
              <a:t>Hilal</a:t>
            </a:r>
            <a:br>
              <a:rPr lang="en-US" sz="3100" dirty="0">
                <a:solidFill>
                  <a:schemeClr val="tx1"/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>Ass. Prof </a:t>
            </a:r>
            <a:r>
              <a:rPr lang="en-US" sz="3100" dirty="0" err="1">
                <a:solidFill>
                  <a:schemeClr val="tx1"/>
                </a:solidFill>
              </a:rPr>
              <a:t>Mutah</a:t>
            </a:r>
            <a:r>
              <a:rPr lang="en-US" sz="3100" dirty="0">
                <a:solidFill>
                  <a:schemeClr val="tx1"/>
                </a:solidFill>
              </a:rPr>
              <a:t> University </a:t>
            </a:r>
            <a:endParaRPr lang="ar-JO" sz="3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F356D-DEC5-4BC8-AE27-21300510E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5066"/>
            <a:ext cx="8192729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Post natal factor:Swaddling </a:t>
            </a:r>
          </a:p>
        </p:txBody>
      </p:sp>
      <p:pic>
        <p:nvPicPr>
          <p:cNvPr id="5" name="Content Placeholder 4" descr="A person holding a baby&#10;&#10;Description automatically generated">
            <a:extLst>
              <a:ext uri="{FF2B5EF4-FFF2-40B4-BE49-F238E27FC236}">
                <a16:creationId xmlns:a16="http://schemas.microsoft.com/office/drawing/2014/main" id="{D7335459-628B-42A3-93E8-7A7393D70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2374"/>
          <a:stretch/>
        </p:blipFill>
        <p:spPr>
          <a:xfrm>
            <a:off x="20" y="3"/>
            <a:ext cx="4537690" cy="4091667"/>
          </a:xfrm>
          <a:prstGeom prst="rect">
            <a:avLst/>
          </a:prstGeom>
        </p:spPr>
      </p:pic>
      <p:pic>
        <p:nvPicPr>
          <p:cNvPr id="7" name="Picture 6" descr="A picture containing clothing, standing&#10;&#10;Description automatically generated">
            <a:extLst>
              <a:ext uri="{FF2B5EF4-FFF2-40B4-BE49-F238E27FC236}">
                <a16:creationId xmlns:a16="http://schemas.microsoft.com/office/drawing/2014/main" id="{AD3408ED-C44E-415E-98DF-584F768CA9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813"/>
          <a:stretch/>
        </p:blipFill>
        <p:spPr>
          <a:xfrm>
            <a:off x="4606289" y="-683"/>
            <a:ext cx="4537710" cy="40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83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9296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Clinical features</a:t>
            </a:r>
            <a:endParaRPr lang="ar-JO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4400" y="1214422"/>
            <a:ext cx="8229600" cy="5411807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 </a:t>
            </a:r>
            <a:r>
              <a:rPr lang="en-US" sz="2400" dirty="0"/>
              <a:t>Usually not very obvious </a:t>
            </a:r>
          </a:p>
          <a:p>
            <a:pPr algn="l" rtl="0"/>
            <a:r>
              <a:rPr lang="en-US" sz="2400" dirty="0"/>
              <a:t>Decreased abduction or asymmetrical abduction</a:t>
            </a:r>
          </a:p>
          <a:p>
            <a:pPr algn="l" rtl="0"/>
            <a:r>
              <a:rPr lang="en-US" sz="2400" dirty="0" err="1"/>
              <a:t>Clicky</a:t>
            </a:r>
            <a:r>
              <a:rPr lang="en-US" sz="2400" dirty="0"/>
              <a:t> hip although most </a:t>
            </a:r>
            <a:r>
              <a:rPr lang="en-US" sz="2400" dirty="0" err="1"/>
              <a:t>clicky</a:t>
            </a:r>
            <a:r>
              <a:rPr lang="en-US" sz="2400" dirty="0"/>
              <a:t> hips are found to be normal</a:t>
            </a:r>
          </a:p>
          <a:p>
            <a:pPr algn="l" rtl="0"/>
            <a:r>
              <a:rPr lang="en-US" sz="2400" dirty="0"/>
              <a:t>Asymmetrical thigh creases </a:t>
            </a:r>
          </a:p>
          <a:p>
            <a:r>
              <a:rPr lang="en-US" sz="2400" dirty="0"/>
              <a:t>Leg length discrepancy : </a:t>
            </a:r>
            <a:r>
              <a:rPr lang="en-US" sz="2400" dirty="0">
                <a:solidFill>
                  <a:srgbClr val="92D050"/>
                </a:solidFill>
              </a:rPr>
              <a:t>Galeazzi’s sign</a:t>
            </a:r>
          </a:p>
          <a:p>
            <a:r>
              <a:rPr lang="en-US" sz="2400" dirty="0">
                <a:solidFill>
                  <a:srgbClr val="92D050"/>
                </a:solidFill>
              </a:rPr>
              <a:t>Ortolani test</a:t>
            </a:r>
            <a:r>
              <a:rPr lang="en-US" sz="2400" dirty="0"/>
              <a:t>: while hips flexed, move one hip from adduction to abduction to reduce the dislocated hip ( Ortola</a:t>
            </a:r>
            <a:r>
              <a:rPr lang="en-US" sz="2400" dirty="0">
                <a:solidFill>
                  <a:srgbClr val="FF0000"/>
                </a:solidFill>
              </a:rPr>
              <a:t>ni</a:t>
            </a:r>
            <a:r>
              <a:rPr lang="en-US" sz="2400" dirty="0"/>
              <a:t>: hip </a:t>
            </a:r>
            <a:r>
              <a:rPr lang="en-US" sz="2400" dirty="0">
                <a:solidFill>
                  <a:srgbClr val="FF0000"/>
                </a:solidFill>
              </a:rPr>
              <a:t>In</a:t>
            </a:r>
            <a:r>
              <a:rPr lang="en-US" sz="2400" dirty="0"/>
              <a:t>)</a:t>
            </a:r>
          </a:p>
          <a:p>
            <a:r>
              <a:rPr lang="en-US" sz="2400" dirty="0">
                <a:solidFill>
                  <a:srgbClr val="92D050"/>
                </a:solidFill>
              </a:rPr>
              <a:t>Barlow test</a:t>
            </a:r>
            <a:r>
              <a:rPr lang="en-US" sz="2400" dirty="0"/>
              <a:t>: while hips flexed, move one hip from abduction to adduction to dislocate the hip </a:t>
            </a:r>
          </a:p>
          <a:p>
            <a:r>
              <a:rPr lang="en-US" sz="2400" dirty="0"/>
              <a:t>Ortolani and Barlow are none specific and maybe false negative </a:t>
            </a:r>
          </a:p>
          <a:p>
            <a:r>
              <a:rPr lang="en-US" sz="2400" dirty="0"/>
              <a:t>Positive if Click or clunk is heard </a:t>
            </a:r>
          </a:p>
          <a:p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ar-JO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9727051448_386617a026_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646" y="928670"/>
            <a:ext cx="8850354" cy="442517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39476" y="4473227"/>
            <a:ext cx="6216024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Galeazzi’s sign</a:t>
            </a:r>
          </a:p>
        </p:txBody>
      </p:sp>
      <p:pic>
        <p:nvPicPr>
          <p:cNvPr id="7" name="Content Placeholder 6" descr="A close up of a device&#10;&#10;Description automatically generated">
            <a:extLst>
              <a:ext uri="{FF2B5EF4-FFF2-40B4-BE49-F238E27FC236}">
                <a16:creationId xmlns:a16="http://schemas.microsoft.com/office/drawing/2014/main" id="{9CD9F3E4-24D8-4798-8B64-4525FC609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5"/>
          <a:stretch/>
        </p:blipFill>
        <p:spPr>
          <a:xfrm>
            <a:off x="675050" y="620688"/>
            <a:ext cx="6872312" cy="4025301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/>
          <a:lstStyle/>
          <a:p>
            <a:r>
              <a:rPr lang="en-US"/>
              <a:t>Asymmetrical creases </a:t>
            </a:r>
            <a:endParaRPr lang="ar-JO" dirty="0"/>
          </a:p>
        </p:txBody>
      </p:sp>
      <p:pic>
        <p:nvPicPr>
          <p:cNvPr id="6" name="Content Placeholder 5" descr="A close up of a womans face&#10;&#10;Description automatically generated">
            <a:extLst>
              <a:ext uri="{FF2B5EF4-FFF2-40B4-BE49-F238E27FC236}">
                <a16:creationId xmlns:a16="http://schemas.microsoft.com/office/drawing/2014/main" id="{80B144E6-D5AA-488B-B426-C953E4A34F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9" t="31281" r="1259" b="11804"/>
          <a:stretch/>
        </p:blipFill>
        <p:spPr>
          <a:xfrm>
            <a:off x="642910" y="1397915"/>
            <a:ext cx="6161338" cy="441945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br>
              <a:rPr lang="en-US" i="1" dirty="0"/>
            </a:b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7888716-24CD-4BC6-BD49-D1B42AAFF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504278"/>
              </p:ext>
            </p:extLst>
          </p:nvPr>
        </p:nvGraphicFramePr>
        <p:xfrm>
          <a:off x="609599" y="1556792"/>
          <a:ext cx="6530010" cy="4915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5005">
                  <a:extLst>
                    <a:ext uri="{9D8B030D-6E8A-4147-A177-3AD203B41FA5}">
                      <a16:colId xmlns:a16="http://schemas.microsoft.com/office/drawing/2014/main" val="987428708"/>
                    </a:ext>
                  </a:extLst>
                </a:gridCol>
                <a:gridCol w="3265005">
                  <a:extLst>
                    <a:ext uri="{9D8B030D-6E8A-4147-A177-3AD203B41FA5}">
                      <a16:colId xmlns:a16="http://schemas.microsoft.com/office/drawing/2014/main" val="768719194"/>
                    </a:ext>
                  </a:extLst>
                </a:gridCol>
              </a:tblGrid>
              <a:tr h="9329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Ultrasonography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Plain x-rays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93029"/>
                  </a:ext>
                </a:extLst>
              </a:tr>
              <a:tr h="540524">
                <a:tc>
                  <a:txBody>
                    <a:bodyPr/>
                    <a:lstStyle/>
                    <a:p>
                      <a:r>
                        <a:rPr lang="en-US" dirty="0"/>
                        <a:t>No radiation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radiation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036328"/>
                  </a:ext>
                </a:extLst>
              </a:tr>
              <a:tr h="540524">
                <a:tc>
                  <a:txBody>
                    <a:bodyPr/>
                    <a:lstStyle/>
                    <a:p>
                      <a:r>
                        <a:rPr lang="en-US" dirty="0"/>
                        <a:t>Soft tissue and bone evaluation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Bone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756100"/>
                  </a:ext>
                </a:extLst>
              </a:tr>
              <a:tr h="540524">
                <a:tc>
                  <a:txBody>
                    <a:bodyPr/>
                    <a:lstStyle/>
                    <a:p>
                      <a:r>
                        <a:rPr lang="en-US" dirty="0"/>
                        <a:t>Static and dynamic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Static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163502"/>
                  </a:ext>
                </a:extLst>
              </a:tr>
              <a:tr h="540524">
                <a:tc>
                  <a:txBody>
                    <a:bodyPr/>
                    <a:lstStyle/>
                    <a:p>
                      <a:r>
                        <a:rPr lang="en-US" dirty="0"/>
                        <a:t>Can be done as early as 6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before 4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036443"/>
                  </a:ext>
                </a:extLst>
              </a:tr>
              <a:tr h="540524">
                <a:tc>
                  <a:txBody>
                    <a:bodyPr/>
                    <a:lstStyle/>
                    <a:p>
                      <a:r>
                        <a:rPr lang="en-US" dirty="0"/>
                        <a:t>Operator dependent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operator dependent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134988"/>
                  </a:ext>
                </a:extLst>
              </a:tr>
              <a:tr h="540524">
                <a:tc>
                  <a:txBody>
                    <a:bodyPr/>
                    <a:lstStyle/>
                    <a:p>
                      <a:r>
                        <a:rPr lang="en-US" dirty="0"/>
                        <a:t>Less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Available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182855"/>
                  </a:ext>
                </a:extLst>
              </a:tr>
              <a:tr h="540524">
                <a:tc>
                  <a:txBody>
                    <a:bodyPr/>
                    <a:lstStyle/>
                    <a:p>
                      <a:r>
                        <a:rPr lang="en-US" dirty="0"/>
                        <a:t>More coast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Less coast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2232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8BA6B-7969-47F6-A5E7-BEFB05DBB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Ultrasound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80176-8E6E-41DB-9AA8-1DE12A103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84784"/>
            <a:ext cx="6347713" cy="455657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Base line : line pass through the ilium </a:t>
            </a:r>
          </a:p>
          <a:p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dirty="0"/>
              <a:t>lpa Angle :  </a:t>
            </a:r>
            <a:r>
              <a:rPr lang="en-US" sz="2400" dirty="0">
                <a:solidFill>
                  <a:srgbClr val="FF0000"/>
                </a:solidFill>
              </a:rPr>
              <a:t>AA</a:t>
            </a:r>
          </a:p>
          <a:p>
            <a:pPr marL="0" indent="0">
              <a:buNone/>
            </a:pPr>
            <a:r>
              <a:rPr lang="en-US" sz="2400" dirty="0"/>
              <a:t>measures bony 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cetabulum</a:t>
            </a:r>
          </a:p>
          <a:p>
            <a:pPr marL="0" indent="0">
              <a:buNone/>
            </a:pPr>
            <a:r>
              <a:rPr lang="en-US" sz="2400" dirty="0"/>
              <a:t>Normal more then 60 degrees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B</a:t>
            </a:r>
            <a:r>
              <a:rPr lang="en-US" sz="2400" dirty="0"/>
              <a:t>eta Angle: </a:t>
            </a:r>
            <a:r>
              <a:rPr lang="en-US" sz="2400" dirty="0">
                <a:solidFill>
                  <a:srgbClr val="FF0000"/>
                </a:solidFill>
              </a:rPr>
              <a:t>BB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err="1"/>
              <a:t>la</a:t>
            </a:r>
            <a:r>
              <a:rPr lang="en-US" sz="2400" dirty="0" err="1">
                <a:solidFill>
                  <a:srgbClr val="FF0000"/>
                </a:solidFill>
              </a:rPr>
              <a:t>B</a:t>
            </a:r>
            <a:r>
              <a:rPr lang="en-US" sz="2400" dirty="0" err="1"/>
              <a:t>rum</a:t>
            </a:r>
            <a:r>
              <a:rPr lang="en-US" sz="2400" dirty="0"/>
              <a:t> depth </a:t>
            </a:r>
          </a:p>
          <a:p>
            <a:pPr marL="0" indent="0">
              <a:buNone/>
            </a:pPr>
            <a:r>
              <a:rPr lang="en-US" sz="2400" dirty="0"/>
              <a:t>Normal less than 55 degrees </a:t>
            </a:r>
          </a:p>
          <a:p>
            <a:pPr marL="0" indent="0">
              <a:buNone/>
            </a:pPr>
            <a:r>
              <a:rPr lang="en-US" sz="2400" dirty="0"/>
              <a:t>BBB: Big Beta Bad </a:t>
            </a:r>
          </a:p>
        </p:txBody>
      </p:sp>
    </p:spTree>
    <p:extLst>
      <p:ext uri="{BB962C8B-B14F-4D97-AF65-F5344CB8AC3E}">
        <p14:creationId xmlns:p14="http://schemas.microsoft.com/office/powerpoint/2010/main" val="334300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4314A3-55AF-4DCA-BC43-E3EA9D478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1" y="1709367"/>
            <a:ext cx="4248296" cy="453151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7FB7574-BBBB-4BA2-8D52-4D4B550A0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Ultrasound </a:t>
            </a:r>
          </a:p>
        </p:txBody>
      </p:sp>
      <p:pic>
        <p:nvPicPr>
          <p:cNvPr id="20" name="Content Placeholder 19" descr="A picture containing black, man, cat, water&#10;&#10;Description automatically generated">
            <a:extLst>
              <a:ext uri="{FF2B5EF4-FFF2-40B4-BE49-F238E27FC236}">
                <a16:creationId xmlns:a16="http://schemas.microsoft.com/office/drawing/2014/main" id="{3AC5DD92-6D13-4BDD-BDAE-D7E768104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42"/>
          <a:stretch/>
        </p:blipFill>
        <p:spPr>
          <a:xfrm>
            <a:off x="4572000" y="1052736"/>
            <a:ext cx="4780625" cy="3060728"/>
          </a:xfrm>
        </p:spPr>
      </p:pic>
      <p:pic>
        <p:nvPicPr>
          <p:cNvPr id="23" name="Picture 22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B3009BED-AFC2-4207-AB13-0B0DEA012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11637"/>
            <a:ext cx="4695825" cy="27527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>
            <a:normAutofit/>
          </a:bodyPr>
          <a:lstStyle/>
          <a:p>
            <a:r>
              <a:rPr lang="en-US" dirty="0"/>
              <a:t>Plain Radiography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412777"/>
            <a:ext cx="7196107" cy="4628586"/>
          </a:xfrm>
        </p:spPr>
        <p:txBody>
          <a:bodyPr>
            <a:noAutofit/>
          </a:bodyPr>
          <a:lstStyle/>
          <a:p>
            <a:pPr rtl="0">
              <a:lnSpc>
                <a:spcPct val="90000"/>
              </a:lnSpc>
            </a:pPr>
            <a:r>
              <a:rPr lang="en-US" sz="2000" dirty="0"/>
              <a:t>From AP radiograph of the hip </a:t>
            </a:r>
          </a:p>
          <a:p>
            <a:pPr rtl="0">
              <a:lnSpc>
                <a:spcPct val="90000"/>
              </a:lnSpc>
            </a:pPr>
            <a:r>
              <a:rPr lang="en-US" sz="2000" dirty="0" err="1">
                <a:solidFill>
                  <a:srgbClr val="92D050"/>
                </a:solidFill>
              </a:rPr>
              <a:t>Hilgenreiner</a:t>
            </a:r>
            <a:r>
              <a:rPr lang="en-US" sz="2000" dirty="0">
                <a:solidFill>
                  <a:srgbClr val="92D050"/>
                </a:solidFill>
              </a:rPr>
              <a:t> line </a:t>
            </a:r>
            <a:r>
              <a:rPr lang="en-US" sz="2000" dirty="0"/>
              <a:t>: Horizontal line is drawn between each triradiate cartilage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92D050"/>
                </a:solidFill>
              </a:rPr>
              <a:t>Perkin line</a:t>
            </a:r>
            <a:r>
              <a:rPr lang="en-US" sz="2000" dirty="0"/>
              <a:t>: Lines Perpendicular to H line are drawn through the outer edge of the acetabulum (Perkin line), dividing the hip into 4 quadrants </a:t>
            </a:r>
            <a:br>
              <a:rPr lang="en-US" sz="2000" dirty="0"/>
            </a:br>
            <a:r>
              <a:rPr lang="en-US" sz="2000" dirty="0"/>
              <a:t>- Normally femur head lies in the lower inner quadrant</a:t>
            </a:r>
          </a:p>
          <a:p>
            <a:pPr rtl="0">
              <a:lnSpc>
                <a:spcPct val="90000"/>
              </a:lnSpc>
            </a:pPr>
            <a:r>
              <a:rPr lang="en-US" sz="2000" dirty="0">
                <a:solidFill>
                  <a:srgbClr val="92D050"/>
                </a:solidFill>
              </a:rPr>
              <a:t>Acetabular index or angle </a:t>
            </a:r>
            <a:r>
              <a:rPr lang="en-US" sz="2000" dirty="0"/>
              <a:t>:H line and second line which extend from inner to outer edge of acetabulum </a:t>
            </a:r>
            <a:br>
              <a:rPr lang="en-US" sz="2000" dirty="0"/>
            </a:br>
            <a:r>
              <a:rPr lang="en-US" sz="2000" dirty="0"/>
              <a:t>-Normally less than 30 degree after age 6 months </a:t>
            </a:r>
          </a:p>
          <a:p>
            <a:pPr rtl="0">
              <a:lnSpc>
                <a:spcPct val="90000"/>
              </a:lnSpc>
            </a:pPr>
            <a:r>
              <a:rPr lang="en-US" sz="2000" dirty="0">
                <a:solidFill>
                  <a:srgbClr val="92D050"/>
                </a:solidFill>
              </a:rPr>
              <a:t>Shenton’s line </a:t>
            </a:r>
            <a:r>
              <a:rPr lang="en-US" sz="2000" dirty="0"/>
              <a:t>: imaginary curved line drawn along the inferior border of the superior pubic ramus and along the inferomedial border of the neck of the femur.</a:t>
            </a:r>
            <a:br>
              <a:rPr lang="en-US" sz="2000" dirty="0"/>
            </a:br>
            <a:r>
              <a:rPr lang="en-US" sz="2000" dirty="0"/>
              <a:t>- Normally it’s smooth semicircular with no interruption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 descr="F3.large.jpg"/>
          <p:cNvPicPr>
            <a:picLocks noChangeAspect="1"/>
          </p:cNvPicPr>
          <p:nvPr/>
        </p:nvPicPr>
        <p:blipFill rotWithShape="1">
          <a:blip r:embed="rId2"/>
          <a:srcRect l="2333" r="233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عنصر نائب للمحتوى 2">
            <a:extLst>
              <a:ext uri="{FF2B5EF4-FFF2-40B4-BE49-F238E27FC236}">
                <a16:creationId xmlns:a16="http://schemas.microsoft.com/office/drawing/2014/main" id="{C44BDE1B-54BC-4DD4-BEB3-4FA587DA49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806579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vase, table, small, sitting&#10;&#10;Description automatically generated">
            <a:extLst>
              <a:ext uri="{FF2B5EF4-FFF2-40B4-BE49-F238E27FC236}">
                <a16:creationId xmlns:a16="http://schemas.microsoft.com/office/drawing/2014/main" id="{5E27EFDB-73C4-40B8-9A56-67D753C646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3" b="9345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>
            <a:normAutofit/>
          </a:bodyPr>
          <a:lstStyle/>
          <a:p>
            <a:r>
              <a:rPr lang="en-US" dirty="0"/>
              <a:t>Management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00126" y="1484784"/>
            <a:ext cx="6884242" cy="4763615"/>
          </a:xfrm>
        </p:spPr>
        <p:txBody>
          <a:bodyPr>
            <a:normAutofit/>
          </a:bodyPr>
          <a:lstStyle/>
          <a:p>
            <a:pPr rtl="0">
              <a:lnSpc>
                <a:spcPct val="90000"/>
              </a:lnSpc>
            </a:pPr>
            <a:r>
              <a:rPr lang="en-US" sz="2000" dirty="0"/>
              <a:t>Depend on the AGE and THE DEGREE OF INSTABILITY</a:t>
            </a:r>
          </a:p>
          <a:p>
            <a:pPr rtl="0">
              <a:lnSpc>
                <a:spcPct val="90000"/>
              </a:lnSpc>
              <a:buNone/>
            </a:pPr>
            <a:r>
              <a:rPr lang="en-US" sz="2000" dirty="0"/>
              <a:t>1-Pavlik harness or abduction splint </a:t>
            </a:r>
          </a:p>
          <a:p>
            <a:pPr rtl="0">
              <a:lnSpc>
                <a:spcPct val="90000"/>
              </a:lnSpc>
              <a:buNone/>
            </a:pPr>
            <a:r>
              <a:rPr lang="en-US" sz="2000" dirty="0"/>
              <a:t>(often used as initial treatment of hip dysplasia in newborn and infants under 6-9 months of age for 6-12 weeks)</a:t>
            </a:r>
          </a:p>
          <a:p>
            <a:pPr rtl="0">
              <a:lnSpc>
                <a:spcPct val="90000"/>
              </a:lnSpc>
              <a:buNone/>
            </a:pPr>
            <a:r>
              <a:rPr lang="en-US" sz="2000" dirty="0"/>
              <a:t>2- Close reduction + Spica cast</a:t>
            </a:r>
          </a:p>
          <a:p>
            <a:pPr rtl="0">
              <a:lnSpc>
                <a:spcPct val="90000"/>
              </a:lnSpc>
              <a:buNone/>
            </a:pPr>
            <a:r>
              <a:rPr lang="en-US" sz="2000" dirty="0"/>
              <a:t>     -Failed Pavlik Harness or older child (9-12 months )</a:t>
            </a:r>
          </a:p>
          <a:p>
            <a:pPr marL="0" indent="0" rtl="0">
              <a:lnSpc>
                <a:spcPct val="90000"/>
              </a:lnSpc>
              <a:buNone/>
            </a:pPr>
            <a:r>
              <a:rPr lang="en-US" sz="2000" dirty="0"/>
              <a:t>     -performed under GA with an arthrogram to confirm a concentric reduction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/>
              <a:t>3- Open reduction + </a:t>
            </a:r>
            <a:r>
              <a:rPr lang="en-US" sz="2000" dirty="0" err="1"/>
              <a:t>spica</a:t>
            </a:r>
            <a:r>
              <a:rPr lang="en-US" sz="2000" dirty="0"/>
              <a:t> cast +- pelvic or femoral osteotomy 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/>
              <a:t>     -failed closed reduction 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/>
              <a:t>     -older than one year</a:t>
            </a:r>
          </a:p>
          <a:p>
            <a:pPr rtl="0">
              <a:lnSpc>
                <a:spcPct val="90000"/>
              </a:lnSpc>
            </a:pPr>
            <a:endParaRPr lang="en-US" sz="1700" dirty="0"/>
          </a:p>
          <a:p>
            <a:pPr rtl="0">
              <a:lnSpc>
                <a:spcPct val="90000"/>
              </a:lnSpc>
            </a:pPr>
            <a:endParaRPr lang="ar-JO" sz="17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Pavlik harness or abduction splint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000" dirty="0" err="1"/>
              <a:t>Pavlic</a:t>
            </a:r>
            <a:r>
              <a:rPr lang="en-US" sz="2000" dirty="0"/>
              <a:t> Harness is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dynamic</a:t>
            </a:r>
            <a:r>
              <a:rPr lang="en-US" sz="2000" dirty="0"/>
              <a:t> brace that maintains the hip in flexion and abduction,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less stiffness </a:t>
            </a:r>
            <a:r>
              <a:rPr lang="en-US" sz="2000" dirty="0"/>
              <a:t>, enhance deepening of acetabulum, and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less AVN</a:t>
            </a:r>
          </a:p>
          <a:p>
            <a:pPr marL="0" indent="0" algn="l" rtl="0">
              <a:buNone/>
            </a:pPr>
            <a:r>
              <a:rPr lang="en-US" sz="2000" dirty="0"/>
              <a:t>   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more time to apply </a:t>
            </a:r>
            <a:r>
              <a:rPr lang="en-US" sz="2000" dirty="0"/>
              <a:t>and needs co-operative parents 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Abduction splint: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static </a:t>
            </a:r>
            <a:r>
              <a:rPr lang="en-US" sz="2000" dirty="0"/>
              <a:t>splint that maintains the hip in flexion and abduction , no movement so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more stiffness</a:t>
            </a:r>
            <a:r>
              <a:rPr lang="en-US" sz="2000" dirty="0"/>
              <a:t>, less deepening of acetabulum and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more AVN</a:t>
            </a:r>
          </a:p>
          <a:p>
            <a:pPr marL="0" indent="0" algn="l" rtl="0">
              <a:buNone/>
            </a:pPr>
            <a:r>
              <a:rPr lang="en-US" sz="2000" dirty="0"/>
              <a:t>    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easy to apply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Pavlik harness and abduction splint</a:t>
            </a:r>
            <a:endParaRPr lang="ar-JO" dirty="0"/>
          </a:p>
        </p:txBody>
      </p:sp>
      <p:pic>
        <p:nvPicPr>
          <p:cNvPr id="4" name="عنصر نائب للمحتوى 3" descr="pavlik-harness-500x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2132856"/>
            <a:ext cx="2667000" cy="3638550"/>
          </a:xfrm>
        </p:spPr>
      </p:pic>
      <p:pic>
        <p:nvPicPr>
          <p:cNvPr id="5" name="Picture 4" descr="A picture containing indoor, small, sitting, boy&#10;&#10;Description automatically generated">
            <a:extLst>
              <a:ext uri="{FF2B5EF4-FFF2-40B4-BE49-F238E27FC236}">
                <a16:creationId xmlns:a16="http://schemas.microsoft.com/office/drawing/2014/main" id="{E57EF423-FC83-43D1-AB2B-0E52E6F333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132856"/>
            <a:ext cx="4531774" cy="329686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61B64-92B8-4C03-B209-A76C52F2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that prevent reduction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68E3D-5E4B-4AC8-B227-80FCC6DEB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1-Redundant capsule but constricted ???</a:t>
            </a:r>
          </a:p>
          <a:p>
            <a:r>
              <a:rPr lang="en-US" sz="2400" b="1" dirty="0"/>
              <a:t>2-elongated ligamentum teres</a:t>
            </a:r>
          </a:p>
          <a:p>
            <a:r>
              <a:rPr lang="en-US" sz="2400" b="1" dirty="0"/>
              <a:t>3-Tight abductor muscle </a:t>
            </a:r>
          </a:p>
          <a:p>
            <a:r>
              <a:rPr lang="en-US" sz="2400" b="1" dirty="0"/>
              <a:t>4-fibrouse tissue in the socket (Pulvinar)</a:t>
            </a:r>
          </a:p>
          <a:p>
            <a:r>
              <a:rPr lang="en-US" sz="2400" b="1" dirty="0"/>
              <a:t>5-inverted labrum (limbus)</a:t>
            </a:r>
          </a:p>
          <a:p>
            <a:r>
              <a:rPr lang="en-US" sz="2400" b="1" dirty="0"/>
              <a:t>6-Transverse Acetabular ligament</a:t>
            </a:r>
          </a:p>
          <a:p>
            <a:r>
              <a:rPr lang="en-US" sz="2400" b="1" dirty="0"/>
              <a:t>7-interposed iliopsoas tendon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969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p and Femur | Musculoskeletal Key">
            <a:hlinkClick r:id="rId2"/>
            <a:extLst>
              <a:ext uri="{FF2B5EF4-FFF2-40B4-BE49-F238E27FC236}">
                <a16:creationId xmlns:a16="http://schemas.microsoft.com/office/drawing/2014/main" id="{7BB49F4E-2429-41BD-8C85-AE3954F95F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423" y="1599825"/>
            <a:ext cx="7934726" cy="339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Bent 3">
            <a:extLst>
              <a:ext uri="{FF2B5EF4-FFF2-40B4-BE49-F238E27FC236}">
                <a16:creationId xmlns:a16="http://schemas.microsoft.com/office/drawing/2014/main" id="{2E380D32-6285-4755-B0C4-C9FC637F8671}"/>
              </a:ext>
            </a:extLst>
          </p:cNvPr>
          <p:cNvSpPr/>
          <p:nvPr/>
        </p:nvSpPr>
        <p:spPr>
          <a:xfrm>
            <a:off x="1184141" y="1988840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319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DF0F-42E8-4586-8237-16FA1BBAE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Hip </a:t>
            </a:r>
            <a:r>
              <a:rPr lang="en-US" dirty="0" err="1"/>
              <a:t>spica</a:t>
            </a:r>
            <a:r>
              <a:rPr lang="en-US" dirty="0"/>
              <a:t> after closed reduction or open reduction </a:t>
            </a:r>
          </a:p>
        </p:txBody>
      </p:sp>
      <p:pic>
        <p:nvPicPr>
          <p:cNvPr id="5" name="Content Placeholder 4" descr="A picture containing person, ball, swinging, man&#10;&#10;Description automatically generated">
            <a:extLst>
              <a:ext uri="{FF2B5EF4-FFF2-40B4-BE49-F238E27FC236}">
                <a16:creationId xmlns:a16="http://schemas.microsoft.com/office/drawing/2014/main" id="{8A9AA9D6-EED1-49F9-83F4-52BA5F2D8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996"/>
            <a:ext cx="4896544" cy="4704103"/>
          </a:xfrm>
        </p:spPr>
      </p:pic>
    </p:spTree>
    <p:extLst>
      <p:ext uri="{BB962C8B-B14F-4D97-AF65-F5344CB8AC3E}">
        <p14:creationId xmlns:p14="http://schemas.microsoft.com/office/powerpoint/2010/main" val="1840100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5B0CA-BF34-4379-8C9D-9A5054649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>
            <a:normAutofit/>
          </a:bodyPr>
          <a:lstStyle/>
          <a:p>
            <a:r>
              <a:rPr lang="en-US" dirty="0"/>
              <a:t>Complications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2DD02-786F-4F9A-9768-C1F2D70CA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6" y="1700809"/>
            <a:ext cx="6812234" cy="4340554"/>
          </a:xfrm>
        </p:spPr>
        <p:txBody>
          <a:bodyPr>
            <a:normAutofit/>
          </a:bodyPr>
          <a:lstStyle/>
          <a:p>
            <a:r>
              <a:rPr lang="en-US" sz="2400" dirty="0"/>
              <a:t> Late diagnosis and difficult treatment</a:t>
            </a:r>
          </a:p>
          <a:p>
            <a:r>
              <a:rPr lang="en-US" sz="2400" dirty="0"/>
              <a:t> AVN : more with static abduction and multiple surgeries </a:t>
            </a:r>
          </a:p>
          <a:p>
            <a:r>
              <a:rPr lang="en-US" sz="2400" dirty="0"/>
              <a:t>Recurrence : 10% even with proper treatment </a:t>
            </a:r>
          </a:p>
          <a:p>
            <a:r>
              <a:rPr lang="en-US" sz="2400" dirty="0"/>
              <a:t>Stiffness </a:t>
            </a:r>
          </a:p>
          <a:p>
            <a:r>
              <a:rPr lang="en-US" sz="2400" dirty="0"/>
              <a:t>Early osteoarthritis </a:t>
            </a:r>
          </a:p>
          <a:p>
            <a:r>
              <a:rPr lang="en-US" sz="2400" dirty="0"/>
              <a:t>Transient femoral nerve palsy seen with excessive flexion during Pavlik bracing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32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B374E02-D4CB-443C-8BC4-B3AAE1FB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752" y="1265314"/>
            <a:ext cx="3224750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380" y="1270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Graphic 5" descr="Smiling Face with No Fill">
            <a:extLst>
              <a:ext uri="{FF2B5EF4-FFF2-40B4-BE49-F238E27FC236}">
                <a16:creationId xmlns:a16="http://schemas.microsoft.com/office/drawing/2014/main" id="{A6FCB474-E8B0-46B0-AFDD-3C8446DF3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453" y="2020850"/>
            <a:ext cx="2824269" cy="282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80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Mechanism</a:t>
            </a:r>
            <a:endParaRPr lang="ar-JO"/>
          </a:p>
        </p:txBody>
      </p:sp>
      <p:graphicFrame>
        <p:nvGraphicFramePr>
          <p:cNvPr id="5" name="عنصر نائب للمحتوى 2">
            <a:extLst>
              <a:ext uri="{FF2B5EF4-FFF2-40B4-BE49-F238E27FC236}">
                <a16:creationId xmlns:a16="http://schemas.microsoft.com/office/drawing/2014/main" id="{28B77A3F-9D6D-4905-8FF9-276A590815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040647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5E5D9-EDA4-4876-B807-532A3F219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DDH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ADFB4-C5E3-4A6E-8C2B-2BC27222D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en-US" sz="2800" b="1" dirty="0"/>
              <a:t>a spectrum of disease that includes </a:t>
            </a:r>
          </a:p>
          <a:p>
            <a:pPr marL="0" indent="0" fontAlgn="base">
              <a:buNone/>
            </a:pPr>
            <a:endParaRPr lang="en-US" sz="2800" dirty="0"/>
          </a:p>
          <a:p>
            <a:pPr fontAlgn="base"/>
            <a:r>
              <a:rPr lang="en-US" sz="2800" dirty="0"/>
              <a:t> dysplasia :shallow or underdeveloped acetabulum</a:t>
            </a:r>
          </a:p>
          <a:p>
            <a:pPr fontAlgn="base"/>
            <a:r>
              <a:rPr lang="en-US" sz="2800" dirty="0"/>
              <a:t>subluxation :displacement of the joint with some contact remaining between the articular surfaces</a:t>
            </a:r>
          </a:p>
          <a:p>
            <a:pPr fontAlgn="base"/>
            <a:r>
              <a:rPr lang="en-US" sz="2800" dirty="0"/>
              <a:t>dislocation :complete displacement of the joint with no contact between the articular surfaces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62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8DD188-2020-493D-877E-A03418FB0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66" y="1837886"/>
            <a:ext cx="8033722" cy="295239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012698-0C77-4A99-9BC1-AE3596757398}"/>
              </a:ext>
            </a:extLst>
          </p:cNvPr>
          <p:cNvCxnSpPr/>
          <p:nvPr/>
        </p:nvCxnSpPr>
        <p:spPr>
          <a:xfrm>
            <a:off x="2051720" y="3429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932A211-1D86-4537-A091-A2D6D96C6B98}"/>
                  </a:ext>
                </a:extLst>
              </p14:cNvPr>
              <p14:cNvContentPartPr/>
              <p14:nvPr/>
            </p14:nvContentPartPr>
            <p14:xfrm>
              <a:off x="1678367" y="1678308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932A211-1D86-4537-A091-A2D6D96C6B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4047" y="1673988"/>
                <a:ext cx="9000" cy="9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8955CEE-8332-4E6E-B259-3BF414E6D6AC}"/>
              </a:ext>
            </a:extLst>
          </p:cNvPr>
          <p:cNvCxnSpPr/>
          <p:nvPr/>
        </p:nvCxnSpPr>
        <p:spPr>
          <a:xfrm>
            <a:off x="2339752" y="2276872"/>
            <a:ext cx="0" cy="20882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17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8DDA-DB3F-4A3D-847C-043CEEA1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>
            <a:normAutofit/>
          </a:bodyPr>
          <a:lstStyle/>
          <a:p>
            <a:r>
              <a:rPr lang="en-US" b="1"/>
              <a:t>CDH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CE07F-D342-4498-81A6-AC59FEB36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700809"/>
            <a:ext cx="6836067" cy="4340554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/>
              <a:t>Teratologic or congenital  hip dislocated in utero </a:t>
            </a:r>
          </a:p>
          <a:p>
            <a:pPr fontAlgn="base"/>
            <a:r>
              <a:rPr lang="en-US" sz="2400" dirty="0"/>
              <a:t>irreducible on neonatal exam</a:t>
            </a:r>
          </a:p>
          <a:p>
            <a:pPr fontAlgn="base"/>
            <a:r>
              <a:rPr lang="en-US" sz="2400" dirty="0"/>
              <a:t>presents with a </a:t>
            </a:r>
            <a:r>
              <a:rPr lang="en-US" sz="2400" dirty="0" err="1"/>
              <a:t>pseudoacetabulum</a:t>
            </a:r>
            <a:endParaRPr lang="en-US" sz="2400" dirty="0"/>
          </a:p>
          <a:p>
            <a:pPr fontAlgn="base"/>
            <a:r>
              <a:rPr lang="en-US" sz="2400" dirty="0"/>
              <a:t>associated with neuromuscular conditions and genetic disorders</a:t>
            </a:r>
          </a:p>
          <a:p>
            <a:pPr fontAlgn="base"/>
            <a:r>
              <a:rPr lang="en-US" sz="2400" dirty="0"/>
              <a:t>commonly seen with arthrogryposis, myelomeningocele, Larsen's syndrome, Ehlers-Danlos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90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Epidemiology of DDH</a:t>
            </a:r>
            <a:endParaRPr lang="ar-JO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28650" y="1690689"/>
            <a:ext cx="7286676" cy="4525963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2800" b="1" dirty="0"/>
              <a:t>Incidence of neonate hip instability is 1:1000</a:t>
            </a:r>
          </a:p>
          <a:p>
            <a:pPr algn="l" rtl="0"/>
            <a:r>
              <a:rPr lang="en-US" sz="2800" b="1" dirty="0"/>
              <a:t>Girls much more commonly than boys 7:1</a:t>
            </a:r>
          </a:p>
          <a:p>
            <a:pPr algn="l" rtl="0"/>
            <a:r>
              <a:rPr lang="en-US" sz="2800" b="1" dirty="0"/>
              <a:t>Left more affected than Right (60-70%)</a:t>
            </a:r>
          </a:p>
          <a:p>
            <a:pPr marL="342900" lvl="1" indent="0" fontAlgn="base">
              <a:buNone/>
            </a:pPr>
            <a:r>
              <a:rPr lang="en-US" sz="2800" b="1" dirty="0"/>
              <a:t>due to the most common intrauterine position being left occiput anterior (left hip is adducted against the mother's </a:t>
            </a:r>
            <a:r>
              <a:rPr lang="en-US" sz="2800" b="1" dirty="0" err="1"/>
              <a:t>lumbrosacral</a:t>
            </a:r>
            <a:r>
              <a:rPr lang="en-US" sz="2800" b="1" dirty="0"/>
              <a:t> spine)</a:t>
            </a:r>
          </a:p>
          <a:p>
            <a:pPr fontAlgn="base"/>
            <a:r>
              <a:rPr lang="en-US" sz="2800" b="1" dirty="0"/>
              <a:t>bilateral in 20%</a:t>
            </a:r>
          </a:p>
          <a:p>
            <a:pPr fontAlgn="base"/>
            <a:r>
              <a:rPr lang="en-US" sz="2800" b="1" dirty="0"/>
              <a:t>Culture increases or decreases the risk????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0" y="332657"/>
            <a:ext cx="7886700" cy="936104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Etiology</a:t>
            </a:r>
            <a:endParaRPr lang="ar-JO" sz="32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980728"/>
            <a:ext cx="6465912" cy="5715016"/>
          </a:xfrm>
        </p:spPr>
        <p:txBody>
          <a:bodyPr>
            <a:normAutofit fontScale="92500" lnSpcReduction="20000"/>
          </a:bodyPr>
          <a:lstStyle/>
          <a:p>
            <a:pPr algn="l" rtl="0"/>
            <a:endParaRPr lang="en-US" i="1" dirty="0"/>
          </a:p>
          <a:p>
            <a:pPr algn="l" rtl="0"/>
            <a:r>
              <a:rPr lang="en-US" sz="3200" i="1" dirty="0">
                <a:solidFill>
                  <a:srgbClr val="FF0000"/>
                </a:solidFill>
              </a:rPr>
              <a:t>Genetic factors </a:t>
            </a:r>
          </a:p>
          <a:p>
            <a:pPr algn="l" rtl="0">
              <a:buNone/>
            </a:pPr>
            <a:r>
              <a:rPr lang="en-US" sz="2800" dirty="0"/>
              <a:t>heritable features which could predispose to hip instability, generalized joint laxity and shallow acetabulum (Both more common in females)</a:t>
            </a:r>
          </a:p>
          <a:p>
            <a:pPr algn="l" rtl="0">
              <a:buNone/>
            </a:pPr>
            <a:endParaRPr lang="en-US" sz="2800" i="1" dirty="0">
              <a:solidFill>
                <a:srgbClr val="FF0000"/>
              </a:solidFill>
            </a:endParaRPr>
          </a:p>
          <a:p>
            <a:r>
              <a:rPr lang="en-US" sz="3200" i="1" dirty="0">
                <a:solidFill>
                  <a:srgbClr val="FF0000"/>
                </a:solidFill>
              </a:rPr>
              <a:t>Hormonal factors </a:t>
            </a:r>
            <a:br>
              <a:rPr lang="en-US" i="1" dirty="0"/>
            </a:br>
            <a:r>
              <a:rPr lang="en-US" sz="2800" i="1" dirty="0"/>
              <a:t> high levels of maternal </a:t>
            </a:r>
            <a:r>
              <a:rPr lang="en-US" sz="2800" dirty="0" err="1"/>
              <a:t>oestrogen</a:t>
            </a:r>
            <a:r>
              <a:rPr lang="en-US" sz="2800" dirty="0"/>
              <a:t>, progesterone and </a:t>
            </a:r>
            <a:r>
              <a:rPr lang="en-US" sz="2800" dirty="0" err="1"/>
              <a:t>relaxin</a:t>
            </a:r>
            <a:r>
              <a:rPr lang="en-US" sz="2800" dirty="0"/>
              <a:t> in the last few weeks of pregnancy) may aggravate ligamentous laxity in the infant. </a:t>
            </a:r>
          </a:p>
          <a:p>
            <a:pPr marL="0" indent="0">
              <a:buNone/>
            </a:pPr>
            <a:r>
              <a:rPr lang="en-US" sz="2800" dirty="0"/>
              <a:t>   This explains the rare instability in premature babies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800"/>
              <a:t>Risk factors (5F’s) </a:t>
            </a:r>
            <a:endParaRPr lang="ar-JO" sz="3800"/>
          </a:p>
        </p:txBody>
      </p:sp>
      <p:graphicFrame>
        <p:nvGraphicFramePr>
          <p:cNvPr id="5" name="عنصر نائب للمحتوى 2">
            <a:extLst>
              <a:ext uri="{FF2B5EF4-FFF2-40B4-BE49-F238E27FC236}">
                <a16:creationId xmlns:a16="http://schemas.microsoft.com/office/drawing/2014/main" id="{3AE6F3E8-F79B-4AEA-981E-B067C8FB5B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469195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837</Words>
  <Application>Microsoft Office PowerPoint</Application>
  <PresentationFormat>On-screen Show (4:3)</PresentationFormat>
  <Paragraphs>122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Facet</vt:lpstr>
      <vt:lpstr>Developmental Dysplasia of the Hip (DDH) Dr M. Abu Hilal Ass. Prof Mutah University </vt:lpstr>
      <vt:lpstr>PowerPoint Presentation</vt:lpstr>
      <vt:lpstr>Mechanism</vt:lpstr>
      <vt:lpstr>DDH</vt:lpstr>
      <vt:lpstr>PowerPoint Presentation</vt:lpstr>
      <vt:lpstr>CDH</vt:lpstr>
      <vt:lpstr>Epidemiology of DDH</vt:lpstr>
      <vt:lpstr>Etiology</vt:lpstr>
      <vt:lpstr>Risk factors (5F’s) </vt:lpstr>
      <vt:lpstr>Post natal factor:Swaddling </vt:lpstr>
      <vt:lpstr>Clinical features</vt:lpstr>
      <vt:lpstr>PowerPoint Presentation</vt:lpstr>
      <vt:lpstr>Galeazzi’s sign</vt:lpstr>
      <vt:lpstr>Asymmetrical creases </vt:lpstr>
      <vt:lpstr>Imaging</vt:lpstr>
      <vt:lpstr>Ultrasound</vt:lpstr>
      <vt:lpstr>Ultrasound </vt:lpstr>
      <vt:lpstr>Plain Radiography</vt:lpstr>
      <vt:lpstr>PowerPoint Presentation</vt:lpstr>
      <vt:lpstr>PowerPoint Presentation</vt:lpstr>
      <vt:lpstr>Management</vt:lpstr>
      <vt:lpstr>Pavlik harness or abduction splint</vt:lpstr>
      <vt:lpstr>Pavlik harness and abduction splint</vt:lpstr>
      <vt:lpstr>Factors that prevent reduction </vt:lpstr>
      <vt:lpstr>PowerPoint Presentation</vt:lpstr>
      <vt:lpstr>Hip spica after closed reduction or open reduction </vt:lpstr>
      <vt:lpstr>Complications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Dysplasia of the Hip (DDH)</dc:title>
  <dc:creator>abuhilal</dc:creator>
  <cp:lastModifiedBy>rahafhosban98@gmail.com</cp:lastModifiedBy>
  <cp:revision>12</cp:revision>
  <dcterms:created xsi:type="dcterms:W3CDTF">2020-04-02T20:15:46Z</dcterms:created>
  <dcterms:modified xsi:type="dcterms:W3CDTF">2020-07-26T19:45:23Z</dcterms:modified>
</cp:coreProperties>
</file>