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684" r:id="rId5"/>
  </p:sldMasterIdLst>
  <p:notesMasterIdLst>
    <p:notesMasterId r:id="rId66"/>
  </p:notesMasterIdLst>
  <p:sldIdLst>
    <p:sldId id="256" r:id="rId6"/>
    <p:sldId id="340" r:id="rId7"/>
    <p:sldId id="356" r:id="rId8"/>
    <p:sldId id="357" r:id="rId9"/>
    <p:sldId id="358" r:id="rId10"/>
    <p:sldId id="270" r:id="rId11"/>
    <p:sldId id="271" r:id="rId12"/>
    <p:sldId id="272" r:id="rId13"/>
    <p:sldId id="273" r:id="rId14"/>
    <p:sldId id="275" r:id="rId15"/>
    <p:sldId id="277" r:id="rId16"/>
    <p:sldId id="278" r:id="rId17"/>
    <p:sldId id="359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41" r:id="rId41"/>
    <p:sldId id="342" r:id="rId42"/>
    <p:sldId id="343" r:id="rId43"/>
    <p:sldId id="344" r:id="rId44"/>
    <p:sldId id="312" r:id="rId45"/>
    <p:sldId id="313" r:id="rId46"/>
    <p:sldId id="345" r:id="rId47"/>
    <p:sldId id="346" r:id="rId48"/>
    <p:sldId id="316" r:id="rId49"/>
    <p:sldId id="318" r:id="rId50"/>
    <p:sldId id="319" r:id="rId51"/>
    <p:sldId id="320" r:id="rId52"/>
    <p:sldId id="325" r:id="rId53"/>
    <p:sldId id="326" r:id="rId54"/>
    <p:sldId id="327" r:id="rId55"/>
    <p:sldId id="331" r:id="rId56"/>
    <p:sldId id="332" r:id="rId57"/>
    <p:sldId id="347" r:id="rId58"/>
    <p:sldId id="348" r:id="rId59"/>
    <p:sldId id="349" r:id="rId60"/>
    <p:sldId id="351" r:id="rId61"/>
    <p:sldId id="352" r:id="rId62"/>
    <p:sldId id="353" r:id="rId63"/>
    <p:sldId id="354" r:id="rId64"/>
    <p:sldId id="355" r:id="rId65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9" Type="http://schemas.openxmlformats.org/officeDocument/2006/relationships/slide" Target="slides/slide34.xml" /><Relationship Id="rId21" Type="http://schemas.openxmlformats.org/officeDocument/2006/relationships/slide" Target="slides/slide16.xml" /><Relationship Id="rId34" Type="http://schemas.openxmlformats.org/officeDocument/2006/relationships/slide" Target="slides/slide29.xml" /><Relationship Id="rId42" Type="http://schemas.openxmlformats.org/officeDocument/2006/relationships/slide" Target="slides/slide37.xml" /><Relationship Id="rId47" Type="http://schemas.openxmlformats.org/officeDocument/2006/relationships/slide" Target="slides/slide42.xml" /><Relationship Id="rId50" Type="http://schemas.openxmlformats.org/officeDocument/2006/relationships/slide" Target="slides/slide45.xml" /><Relationship Id="rId55" Type="http://schemas.openxmlformats.org/officeDocument/2006/relationships/slide" Target="slides/slide50.xml" /><Relationship Id="rId63" Type="http://schemas.openxmlformats.org/officeDocument/2006/relationships/slide" Target="slides/slide58.xml" /><Relationship Id="rId68" Type="http://schemas.openxmlformats.org/officeDocument/2006/relationships/viewProps" Target="viewProps.xml" /><Relationship Id="rId7" Type="http://schemas.openxmlformats.org/officeDocument/2006/relationships/slide" Target="slides/slide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9" Type="http://schemas.openxmlformats.org/officeDocument/2006/relationships/slide" Target="slides/slide2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slide" Target="slides/slide32.xml" /><Relationship Id="rId40" Type="http://schemas.openxmlformats.org/officeDocument/2006/relationships/slide" Target="slides/slide35.xml" /><Relationship Id="rId45" Type="http://schemas.openxmlformats.org/officeDocument/2006/relationships/slide" Target="slides/slide40.xml" /><Relationship Id="rId53" Type="http://schemas.openxmlformats.org/officeDocument/2006/relationships/slide" Target="slides/slide48.xml" /><Relationship Id="rId58" Type="http://schemas.openxmlformats.org/officeDocument/2006/relationships/slide" Target="slides/slide53.xml" /><Relationship Id="rId66" Type="http://schemas.openxmlformats.org/officeDocument/2006/relationships/notesMaster" Target="notesMasters/notesMaster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slide" Target="slides/slide31.xml" /><Relationship Id="rId49" Type="http://schemas.openxmlformats.org/officeDocument/2006/relationships/slide" Target="slides/slide44.xml" /><Relationship Id="rId57" Type="http://schemas.openxmlformats.org/officeDocument/2006/relationships/slide" Target="slides/slide52.xml" /><Relationship Id="rId61" Type="http://schemas.openxmlformats.org/officeDocument/2006/relationships/slide" Target="slides/slide56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4" Type="http://schemas.openxmlformats.org/officeDocument/2006/relationships/slide" Target="slides/slide39.xml" /><Relationship Id="rId52" Type="http://schemas.openxmlformats.org/officeDocument/2006/relationships/slide" Target="slides/slide47.xml" /><Relationship Id="rId60" Type="http://schemas.openxmlformats.org/officeDocument/2006/relationships/slide" Target="slides/slide55.xml" /><Relationship Id="rId65" Type="http://schemas.openxmlformats.org/officeDocument/2006/relationships/slide" Target="slides/slide60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slide" Target="slides/slide30.xml" /><Relationship Id="rId43" Type="http://schemas.openxmlformats.org/officeDocument/2006/relationships/slide" Target="slides/slide38.xml" /><Relationship Id="rId48" Type="http://schemas.openxmlformats.org/officeDocument/2006/relationships/slide" Target="slides/slide43.xml" /><Relationship Id="rId56" Type="http://schemas.openxmlformats.org/officeDocument/2006/relationships/slide" Target="slides/slide51.xml" /><Relationship Id="rId64" Type="http://schemas.openxmlformats.org/officeDocument/2006/relationships/slide" Target="slides/slide59.xml" /><Relationship Id="rId69" Type="http://schemas.openxmlformats.org/officeDocument/2006/relationships/theme" Target="theme/theme1.xml" /><Relationship Id="rId8" Type="http://schemas.openxmlformats.org/officeDocument/2006/relationships/slide" Target="slides/slide3.xml" /><Relationship Id="rId51" Type="http://schemas.openxmlformats.org/officeDocument/2006/relationships/slide" Target="slides/slide46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slide" Target="slides/slide28.xml" /><Relationship Id="rId38" Type="http://schemas.openxmlformats.org/officeDocument/2006/relationships/slide" Target="slides/slide33.xml" /><Relationship Id="rId46" Type="http://schemas.openxmlformats.org/officeDocument/2006/relationships/slide" Target="slides/slide41.xml" /><Relationship Id="rId59" Type="http://schemas.openxmlformats.org/officeDocument/2006/relationships/slide" Target="slides/slide54.xml" /><Relationship Id="rId67" Type="http://schemas.openxmlformats.org/officeDocument/2006/relationships/presProps" Target="presProps.xml" /><Relationship Id="rId20" Type="http://schemas.openxmlformats.org/officeDocument/2006/relationships/slide" Target="slides/slide15.xml" /><Relationship Id="rId41" Type="http://schemas.openxmlformats.org/officeDocument/2006/relationships/slide" Target="slides/slide36.xml" /><Relationship Id="rId54" Type="http://schemas.openxmlformats.org/officeDocument/2006/relationships/slide" Target="slides/slide49.xml" /><Relationship Id="rId62" Type="http://schemas.openxmlformats.org/officeDocument/2006/relationships/slide" Target="slides/slide57.xml" /><Relationship Id="rId7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AA1352-5B9E-4D5A-A9F7-CB29BCD926E0}" type="datetimeFigureOut">
              <a:rPr lang="ar-EG" smtClean="0"/>
              <a:t>27/10/1444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15A55-5FC9-43FF-84F2-09E284899D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042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15A55-5FC9-43FF-84F2-09E284899D21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01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4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4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9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8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31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1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76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5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59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78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4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0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jp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 /><Relationship Id="rId2" Type="http://schemas.openxmlformats.org/officeDocument/2006/relationships/slideLayout" Target="../slideLayouts/slideLayout7.xml" /><Relationship Id="rId1" Type="http://schemas.openxmlformats.org/officeDocument/2006/relationships/slideLayout" Target="../slideLayouts/slideLayout6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9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theme" Target="../theme/theme3.xml" /><Relationship Id="rId5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4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7.xml" /><Relationship Id="rId1" Type="http://schemas.openxmlformats.org/officeDocument/2006/relationships/slideLayout" Target="../slideLayouts/slideLayout16.xml" /><Relationship Id="rId6" Type="http://schemas.openxmlformats.org/officeDocument/2006/relationships/theme" Target="../theme/theme4.xml" /><Relationship Id="rId5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19.xml" 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22.xml" /><Relationship Id="rId1" Type="http://schemas.openxmlformats.org/officeDocument/2006/relationships/slideLayout" Target="../slideLayouts/slideLayout21.xml" /><Relationship Id="rId6" Type="http://schemas.openxmlformats.org/officeDocument/2006/relationships/theme" Target="../theme/theme5.xml" /><Relationship Id="rId5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259" y="262890"/>
            <a:ext cx="8539480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490" y="1456689"/>
            <a:ext cx="4944745" cy="186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0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7" Type="http://schemas.openxmlformats.org/officeDocument/2006/relationships/image" Target="../media/image26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7" Type="http://schemas.openxmlformats.org/officeDocument/2006/relationships/image" Target="../media/image32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png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 /><Relationship Id="rId3" Type="http://schemas.openxmlformats.org/officeDocument/2006/relationships/image" Target="../media/image36.png" /><Relationship Id="rId7" Type="http://schemas.openxmlformats.org/officeDocument/2006/relationships/image" Target="../media/image40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4" Type="http://schemas.openxmlformats.org/officeDocument/2006/relationships/image" Target="../media/image37.png" /><Relationship Id="rId9" Type="http://schemas.openxmlformats.org/officeDocument/2006/relationships/image" Target="../media/image42.pn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7" Type="http://schemas.openxmlformats.org/officeDocument/2006/relationships/image" Target="../media/image53.pn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4" Type="http://schemas.openxmlformats.org/officeDocument/2006/relationships/image" Target="../media/image50.pn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 /><Relationship Id="rId1" Type="http://schemas.openxmlformats.org/officeDocument/2006/relationships/slideLayout" Target="../slideLayouts/slideLayout10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 /><Relationship Id="rId1" Type="http://schemas.openxmlformats.org/officeDocument/2006/relationships/slideLayout" Target="../slideLayouts/slideLayout10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 /><Relationship Id="rId1" Type="http://schemas.openxmlformats.org/officeDocument/2006/relationships/slideLayout" Target="../slideLayouts/slideLayout10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10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 /><Relationship Id="rId3" Type="http://schemas.openxmlformats.org/officeDocument/2006/relationships/image" Target="../media/image61.png" /><Relationship Id="rId7" Type="http://schemas.openxmlformats.org/officeDocument/2006/relationships/image" Target="../media/image65.png" /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4.png" /><Relationship Id="rId5" Type="http://schemas.openxmlformats.org/officeDocument/2006/relationships/image" Target="../media/image63.png" /><Relationship Id="rId4" Type="http://schemas.openxmlformats.org/officeDocument/2006/relationships/image" Target="../media/image62.png" /><Relationship Id="rId9" Type="http://schemas.openxmlformats.org/officeDocument/2006/relationships/image" Target="../media/image67.png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 /><Relationship Id="rId1" Type="http://schemas.openxmlformats.org/officeDocument/2006/relationships/slideLayout" Target="../slideLayouts/slideLayout15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 /><Relationship Id="rId1" Type="http://schemas.openxmlformats.org/officeDocument/2006/relationships/slideLayout" Target="../slideLayouts/slideLayout15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 /><Relationship Id="rId3" Type="http://schemas.openxmlformats.org/officeDocument/2006/relationships/image" Target="../media/image73.png" /><Relationship Id="rId7" Type="http://schemas.openxmlformats.org/officeDocument/2006/relationships/image" Target="../media/image77.png" /><Relationship Id="rId12" Type="http://schemas.openxmlformats.org/officeDocument/2006/relationships/image" Target="../media/image82.png" /><Relationship Id="rId2" Type="http://schemas.openxmlformats.org/officeDocument/2006/relationships/image" Target="../media/image7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6.png" /><Relationship Id="rId11" Type="http://schemas.openxmlformats.org/officeDocument/2006/relationships/image" Target="../media/image81.png" /><Relationship Id="rId5" Type="http://schemas.openxmlformats.org/officeDocument/2006/relationships/image" Target="../media/image75.png" /><Relationship Id="rId10" Type="http://schemas.openxmlformats.org/officeDocument/2006/relationships/image" Target="../media/image80.png" /><Relationship Id="rId4" Type="http://schemas.openxmlformats.org/officeDocument/2006/relationships/image" Target="../media/image74.png" /><Relationship Id="rId9" Type="http://schemas.openxmlformats.org/officeDocument/2006/relationships/image" Target="../media/image79.pn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 /><Relationship Id="rId2" Type="http://schemas.openxmlformats.org/officeDocument/2006/relationships/image" Target="../media/image8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5.png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 /><Relationship Id="rId2" Type="http://schemas.openxmlformats.org/officeDocument/2006/relationships/image" Target="../media/image8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0.png" /><Relationship Id="rId5" Type="http://schemas.openxmlformats.org/officeDocument/2006/relationships/image" Target="../media/image89.png" /><Relationship Id="rId4" Type="http://schemas.openxmlformats.org/officeDocument/2006/relationships/image" Target="../media/image88.png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 /><Relationship Id="rId7" Type="http://schemas.openxmlformats.org/officeDocument/2006/relationships/image" Target="../media/image96.png" /><Relationship Id="rId2" Type="http://schemas.openxmlformats.org/officeDocument/2006/relationships/image" Target="../media/image9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5.png" /><Relationship Id="rId5" Type="http://schemas.openxmlformats.org/officeDocument/2006/relationships/image" Target="../media/image94.png" /><Relationship Id="rId4" Type="http://schemas.openxmlformats.org/officeDocument/2006/relationships/image" Target="../media/image93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 /><Relationship Id="rId2" Type="http://schemas.openxmlformats.org/officeDocument/2006/relationships/image" Target="../media/image9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2.png" /><Relationship Id="rId5" Type="http://schemas.openxmlformats.org/officeDocument/2006/relationships/image" Target="../media/image101.png" /><Relationship Id="rId4" Type="http://schemas.openxmlformats.org/officeDocument/2006/relationships/image" Target="../media/image100.png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 /><Relationship Id="rId1" Type="http://schemas.openxmlformats.org/officeDocument/2006/relationships/slideLayout" Target="../slideLayouts/slideLayout20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 /><Relationship Id="rId1" Type="http://schemas.openxmlformats.org/officeDocument/2006/relationships/slideLayout" Target="../slideLayouts/slideLayout25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 /><Relationship Id="rId1" Type="http://schemas.openxmlformats.org/officeDocument/2006/relationships/slideLayout" Target="../slideLayouts/slideLayout25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 /><Relationship Id="rId1" Type="http://schemas.openxmlformats.org/officeDocument/2006/relationships/slideLayout" Target="../slideLayouts/slideLayout25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 /><Relationship Id="rId1" Type="http://schemas.openxmlformats.org/officeDocument/2006/relationships/slideLayout" Target="../slideLayouts/slideLayout25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 /><Relationship Id="rId1" Type="http://schemas.openxmlformats.org/officeDocument/2006/relationships/slideLayout" Target="../slideLayouts/slideLayout25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 /><Relationship Id="rId2" Type="http://schemas.openxmlformats.org/officeDocument/2006/relationships/image" Target="../media/image109.png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111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 /><Relationship Id="rId1" Type="http://schemas.openxmlformats.org/officeDocument/2006/relationships/slideLayout" Target="../slideLayouts/slideLayout2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067800" cy="2598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400" u="none" spc="409" dirty="0">
                <a:solidFill>
                  <a:srgbClr val="C00000"/>
                </a:solidFill>
              </a:rPr>
              <a:t>Metabolism </a:t>
            </a:r>
            <a:r>
              <a:rPr lang="en-US" sz="4400" u="none" spc="295" dirty="0">
                <a:solidFill>
                  <a:srgbClr val="C00000"/>
                </a:solidFill>
              </a:rPr>
              <a:t>of proteins &amp; amino acids</a:t>
            </a:r>
            <a:br>
              <a:rPr lang="en-US" sz="5400" u="none" spc="295" dirty="0">
                <a:solidFill>
                  <a:srgbClr val="333399"/>
                </a:solidFill>
              </a:rPr>
            </a:br>
            <a:r>
              <a:rPr lang="en-US" sz="4000" u="none" spc="295" dirty="0">
                <a:solidFill>
                  <a:srgbClr val="333399"/>
                </a:solidFill>
              </a:rPr>
              <a:t>by</a:t>
            </a:r>
            <a:br>
              <a:rPr lang="en-US" sz="5400" u="none" spc="295" dirty="0">
                <a:solidFill>
                  <a:srgbClr val="333399"/>
                </a:solidFill>
              </a:rPr>
            </a:br>
            <a:r>
              <a:rPr lang="en-US" sz="4000" u="none" spc="29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4000" u="none" spc="29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Heba M. Kareem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476250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839" y="128270"/>
            <a:ext cx="68662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0470" marR="5080" indent="-120777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A70000"/>
                </a:solidFill>
              </a:rPr>
              <a:t>Absorption </a:t>
            </a:r>
            <a:r>
              <a:rPr sz="3600" u="none" spc="-5" dirty="0">
                <a:solidFill>
                  <a:srgbClr val="A70000"/>
                </a:solidFill>
              </a:rPr>
              <a:t>of Amino Acids</a:t>
            </a:r>
            <a:r>
              <a:rPr sz="3600" u="none" spc="-120" dirty="0">
                <a:solidFill>
                  <a:srgbClr val="A70000"/>
                </a:solidFill>
              </a:rPr>
              <a:t> </a:t>
            </a:r>
            <a:r>
              <a:rPr sz="3600" u="none" spc="-5" dirty="0">
                <a:solidFill>
                  <a:srgbClr val="A70000"/>
                </a:solidFill>
              </a:rPr>
              <a:t>and  Di-</a:t>
            </a:r>
            <a:r>
              <a:rPr sz="3600" u="none" spc="-10" dirty="0">
                <a:solidFill>
                  <a:srgbClr val="A70000"/>
                </a:solidFill>
              </a:rPr>
              <a:t> &amp;Tripeptides: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039" y="1521459"/>
            <a:ext cx="8987790" cy="45847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186180" marR="17780" indent="-1144905" algn="l" rtl="0">
              <a:lnSpc>
                <a:spcPts val="3879"/>
              </a:lnSpc>
              <a:spcBef>
                <a:spcPts val="595"/>
              </a:spcBef>
              <a:tabLst>
                <a:tab pos="3692525" algn="l"/>
              </a:tabLst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*L-amino acids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actively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transported across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intestinal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mucosa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(need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carrier,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Na</a:t>
            </a:r>
            <a:r>
              <a:rPr sz="3200" spc="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150" spc="-780" baseline="29100" dirty="0">
                <a:solidFill>
                  <a:srgbClr val="333399"/>
                </a:solidFill>
                <a:latin typeface="Arial"/>
                <a:cs typeface="Arial"/>
              </a:rPr>
              <a:t>+</a:t>
            </a:r>
            <a:endParaRPr sz="3150" baseline="29100" dirty="0">
              <a:latin typeface="Arial"/>
              <a:cs typeface="Arial"/>
            </a:endParaRPr>
          </a:p>
          <a:p>
            <a:pPr marL="2633980" algn="l" rtl="0">
              <a:lnSpc>
                <a:spcPts val="3404"/>
              </a:lnSpc>
            </a:pP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pump, </a:t>
            </a:r>
            <a:r>
              <a:rPr sz="3200" spc="-140" dirty="0">
                <a:solidFill>
                  <a:srgbClr val="333399"/>
                </a:solidFill>
                <a:latin typeface="Arial"/>
                <a:cs typeface="Arial"/>
              </a:rPr>
              <a:t>Na</a:t>
            </a:r>
            <a:r>
              <a:rPr sz="2775" spc="-209" baseline="28528" dirty="0">
                <a:solidFill>
                  <a:srgbClr val="333399"/>
                </a:solidFill>
                <a:latin typeface="Arial"/>
                <a:cs typeface="Arial"/>
              </a:rPr>
              <a:t>+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ions,</a:t>
            </a:r>
            <a:r>
              <a:rPr sz="3200" spc="-2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ATP</a:t>
            </a:r>
            <a:r>
              <a:rPr lang="en-US" sz="32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03960" algn="l" rtl="0">
              <a:lnSpc>
                <a:spcPct val="100000"/>
              </a:lnSpc>
              <a:spcBef>
                <a:spcPts val="36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Different carrier transport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systems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are:</a:t>
            </a:r>
            <a:endParaRPr sz="2800" dirty="0">
              <a:latin typeface="Arial"/>
              <a:cs typeface="Arial"/>
            </a:endParaRPr>
          </a:p>
          <a:p>
            <a:pPr marL="1647189" algn="l" rtl="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a)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neutral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400" dirty="0">
              <a:latin typeface="Arial"/>
              <a:cs typeface="Arial"/>
            </a:endParaRPr>
          </a:p>
          <a:p>
            <a:pPr marL="1647189" algn="l" rtl="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 )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basic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400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cysteine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985645" indent="-33909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1986280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imino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glycine.</a:t>
            </a:r>
            <a:endParaRPr sz="2400" dirty="0">
              <a:latin typeface="Arial"/>
              <a:cs typeface="Arial"/>
            </a:endParaRPr>
          </a:p>
          <a:p>
            <a:pPr marL="2003425" indent="-35687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200406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acidic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400" dirty="0">
              <a:latin typeface="Arial"/>
              <a:cs typeface="Arial"/>
            </a:endParaRPr>
          </a:p>
          <a:p>
            <a:pPr marL="2003425" indent="-35687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200406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B-amino 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(B-alanine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400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taurine</a:t>
            </a:r>
            <a:r>
              <a:rPr lang="en-US" sz="24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260"/>
              </a:spcBef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*D-isomers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transported by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simple</a:t>
            </a:r>
            <a:r>
              <a:rPr sz="2800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diffusion.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9" y="506729"/>
            <a:ext cx="88455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2660" marR="30480" indent="-2194560" algn="l" rtl="0">
              <a:lnSpc>
                <a:spcPct val="100000"/>
              </a:lnSpc>
              <a:spcBef>
                <a:spcPts val="100"/>
              </a:spcBef>
            </a:pPr>
            <a:r>
              <a:rPr sz="4200" spc="60" baseline="5952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2800" b="1" spc="40" dirty="0">
                <a:solidFill>
                  <a:srgbClr val="333399"/>
                </a:solidFill>
                <a:latin typeface="Arial"/>
                <a:cs typeface="Arial"/>
              </a:rPr>
              <a:t>Tri-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Dipeptides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actively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transported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faster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than  their individual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34489"/>
            <a:ext cx="8926830" cy="5029200"/>
          </a:xfrm>
          <a:custGeom>
            <a:avLst/>
            <a:gdLst/>
            <a:ahLst/>
            <a:cxnLst/>
            <a:rect l="l" t="t" r="r" b="b"/>
            <a:pathLst>
              <a:path w="8926830" h="5029200">
                <a:moveTo>
                  <a:pt x="8926830" y="0"/>
                </a:moveTo>
                <a:lnTo>
                  <a:pt x="0" y="0"/>
                </a:lnTo>
                <a:lnTo>
                  <a:pt x="0" y="5029200"/>
                </a:lnTo>
                <a:lnTo>
                  <a:pt x="8926830" y="5029200"/>
                </a:lnTo>
                <a:lnTo>
                  <a:pt x="8926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69" y="1668779"/>
            <a:ext cx="339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rtl="0">
              <a:lnSpc>
                <a:spcPct val="100000"/>
              </a:lnSpc>
              <a:spcBef>
                <a:spcPts val="100"/>
              </a:spcBef>
            </a:pPr>
            <a:r>
              <a:rPr sz="5400" b="0" u="none" spc="52" baseline="5401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3600" u="none" spc="35" dirty="0">
                <a:solidFill>
                  <a:srgbClr val="333399"/>
                </a:solidFill>
                <a:latin typeface="Times New Roman"/>
                <a:cs typeface="Times New Roman"/>
              </a:rPr>
              <a:t>intact</a:t>
            </a:r>
            <a:r>
              <a:rPr sz="3600" u="none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u="none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proteins: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39" y="2217420"/>
            <a:ext cx="8736330" cy="44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4640" algn="l" rtl="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97380" algn="l"/>
                <a:tab pos="5628005" algn="l"/>
                <a:tab pos="7687945" algn="l"/>
              </a:tabLst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Immunoglobulins</a:t>
            </a:r>
            <a:r>
              <a:rPr sz="32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of	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colostrum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are  absorbed by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neonatal 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intestines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through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endocytosis</a:t>
            </a:r>
            <a:endParaRPr sz="3200" dirty="0">
              <a:latin typeface="Times New Roman"/>
              <a:cs typeface="Times New Roman"/>
            </a:endParaRPr>
          </a:p>
          <a:p>
            <a:pPr marL="1066800" marR="427355" indent="-647700" algn="l" rtl="0">
              <a:lnSpc>
                <a:spcPct val="100000"/>
              </a:lnSpc>
              <a:tabLst>
                <a:tab pos="3038475" algn="l"/>
              </a:tabLst>
            </a:pP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without loss</a:t>
            </a:r>
            <a:r>
              <a:rPr sz="32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of	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their biological activity and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thus  provide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passive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immunity to the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infants.</a:t>
            </a:r>
            <a:endParaRPr sz="32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828800" indent="-803275" algn="l" rtl="0">
              <a:lnSpc>
                <a:spcPct val="100000"/>
              </a:lnSpc>
              <a:buAutoNum type="arabicPeriod" startAt="2"/>
              <a:tabLst>
                <a:tab pos="1829435" algn="l"/>
              </a:tabLst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Vaccines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undigested 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polypeptides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endParaRPr sz="3200" dirty="0">
              <a:latin typeface="Times New Roman"/>
              <a:cs typeface="Times New Roman"/>
            </a:endParaRPr>
          </a:p>
          <a:p>
            <a:pPr marL="281305" marR="375285" algn="ctr" rtl="0">
              <a:lnSpc>
                <a:spcPct val="100000"/>
              </a:lnSpc>
              <a:tabLst>
                <a:tab pos="1795780" algn="l"/>
                <a:tab pos="2592705" algn="l"/>
                <a:tab pos="6048375" algn="l"/>
              </a:tabLst>
            </a:pP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children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and adults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are absorbed without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loss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of 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their biological</a:t>
            </a:r>
            <a:r>
              <a:rPr sz="32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activity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producing	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antigenic 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reaction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and	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immunologic</a:t>
            </a:r>
            <a:r>
              <a:rPr sz="32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response.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989" y="335279"/>
            <a:ext cx="67570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5880" marR="5080" indent="-258318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A70000"/>
                </a:solidFill>
              </a:rPr>
              <a:t>METABOLIC </a:t>
            </a:r>
            <a:r>
              <a:rPr sz="3600" u="none" spc="-15" dirty="0">
                <a:solidFill>
                  <a:srgbClr val="A70000"/>
                </a:solidFill>
              </a:rPr>
              <a:t>FATES </a:t>
            </a:r>
            <a:r>
              <a:rPr sz="3600" u="none" spc="-10" dirty="0">
                <a:solidFill>
                  <a:srgbClr val="A70000"/>
                </a:solidFill>
              </a:rPr>
              <a:t>OF </a:t>
            </a:r>
            <a:r>
              <a:rPr sz="3600" u="none" spc="-15" dirty="0">
                <a:solidFill>
                  <a:srgbClr val="A70000"/>
                </a:solidFill>
              </a:rPr>
              <a:t>AMINO  </a:t>
            </a:r>
            <a:r>
              <a:rPr sz="3600" u="none" spc="-5" dirty="0">
                <a:solidFill>
                  <a:srgbClr val="A70000"/>
                </a:solidFill>
              </a:rPr>
              <a:t>ACIDS: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715770"/>
            <a:ext cx="8991600" cy="5142230"/>
          </a:xfrm>
          <a:custGeom>
            <a:avLst/>
            <a:gdLst/>
            <a:ahLst/>
            <a:cxnLst/>
            <a:rect l="l" t="t" r="r" b="b"/>
            <a:pathLst>
              <a:path w="8991600" h="5142230">
                <a:moveTo>
                  <a:pt x="8991600" y="0"/>
                </a:moveTo>
                <a:lnTo>
                  <a:pt x="0" y="0"/>
                </a:lnTo>
                <a:lnTo>
                  <a:pt x="0" y="5142230"/>
                </a:lnTo>
                <a:lnTo>
                  <a:pt x="8991600" y="5142230"/>
                </a:lnTo>
                <a:lnTo>
                  <a:pt x="899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529" y="1647190"/>
            <a:ext cx="6698615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87045" indent="-474980" algn="l" rtl="0">
              <a:lnSpc>
                <a:spcPct val="100000"/>
              </a:lnSpc>
              <a:spcBef>
                <a:spcPts val="900"/>
              </a:spcBef>
              <a:buAutoNum type="arabicPlain"/>
              <a:tabLst>
                <a:tab pos="48768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biosynthesis.</a:t>
            </a:r>
            <a:endParaRPr sz="3200" dirty="0">
              <a:latin typeface="Arial"/>
              <a:cs typeface="Arial"/>
            </a:endParaRPr>
          </a:p>
          <a:p>
            <a:pPr marL="487045" indent="-474980" algn="l" rtl="0">
              <a:lnSpc>
                <a:spcPct val="100000"/>
              </a:lnSpc>
              <a:spcBef>
                <a:spcPts val="800"/>
              </a:spcBef>
              <a:buAutoNum type="arabicPlain"/>
              <a:tabLst>
                <a:tab pos="48768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Small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peptide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biosynthesis(GSH</a:t>
            </a:r>
            <a:r>
              <a:rPr lang="ar-EG" sz="32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381000" y="3048000"/>
            <a:ext cx="289560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algn="l" rtl="0">
              <a:lnSpc>
                <a:spcPts val="3835"/>
              </a:lnSpc>
              <a:spcBef>
                <a:spcPts val="1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3-Synthesis</a:t>
            </a:r>
            <a:endParaRPr sz="3200" dirty="0">
              <a:latin typeface="Arial"/>
              <a:cs typeface="Arial"/>
            </a:endParaRPr>
          </a:p>
          <a:p>
            <a:pPr marL="12700" algn="l" rtl="0">
              <a:lnSpc>
                <a:spcPts val="3835"/>
              </a:lnSpc>
            </a:pPr>
            <a:r>
              <a:rPr lang="ar-EG" sz="3200" b="1" spc="-5" dirty="0">
                <a:solidFill>
                  <a:srgbClr val="333399"/>
                </a:solidFill>
                <a:latin typeface="Arial"/>
                <a:cs typeface="Arial"/>
              </a:rPr>
              <a:t>   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nitrogenous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9355" y="2927350"/>
            <a:ext cx="3659504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6390" algn="l" rtl="0">
              <a:lnSpc>
                <a:spcPct val="100000"/>
              </a:lnSpc>
              <a:spcBef>
                <a:spcPts val="100"/>
              </a:spcBef>
              <a:tabLst>
                <a:tab pos="1253490" algn="l"/>
                <a:tab pos="153797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of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non-protein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(N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PN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)	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co</a:t>
            </a:r>
            <a:r>
              <a:rPr sz="32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ound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4390" y="3413759"/>
            <a:ext cx="1720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ar-EG" sz="32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3200" spc="-5" dirty="0" err="1">
                <a:solidFill>
                  <a:srgbClr val="333399"/>
                </a:solidFill>
                <a:latin typeface="Arial"/>
                <a:cs typeface="Arial"/>
              </a:rPr>
              <a:t>creatine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3999890"/>
            <a:ext cx="8491220" cy="21793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urea, 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ammonia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uric</a:t>
            </a:r>
            <a:r>
              <a:rPr sz="32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r>
              <a:rPr lang="ar-EG" sz="320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3200" dirty="0">
              <a:latin typeface="Arial"/>
              <a:cs typeface="Arial"/>
            </a:endParaRPr>
          </a:p>
          <a:p>
            <a:pPr marL="12700" marR="5080" indent="325120" algn="l" rtl="0">
              <a:lnSpc>
                <a:spcPct val="100000"/>
              </a:lnSpc>
              <a:spcBef>
                <a:spcPts val="800"/>
              </a:spcBef>
              <a:tabLst>
                <a:tab pos="1034415" algn="l"/>
                <a:tab pos="2354580" algn="l"/>
                <a:tab pos="2776855" algn="l"/>
                <a:tab pos="3714115" algn="l"/>
                <a:tab pos="3808095" algn="l"/>
                <a:tab pos="4436745" algn="l"/>
                <a:tab pos="5017770" algn="l"/>
                <a:tab pos="5960745" algn="l"/>
                <a:tab pos="6515734" algn="l"/>
                <a:tab pos="7803515" algn="l"/>
                <a:tab pos="8114665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4-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Deamination		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&amp;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Transamination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sy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hes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z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d	a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ne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w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cid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g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uc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r 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ketone bodies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or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produce energy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</a:t>
            </a:r>
            <a:r>
              <a:rPr sz="3200" u="heavy" spc="6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starvation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479" y="40640"/>
            <a:ext cx="5168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none" spc="-5" dirty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  <a:r>
              <a:rPr sz="4800" b="0" u="none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b="0" u="none" spc="-10" dirty="0">
                <a:solidFill>
                  <a:srgbClr val="000000"/>
                </a:solidFill>
                <a:latin typeface="Arial"/>
                <a:cs typeface="Arial"/>
              </a:rPr>
              <a:t>Catabolism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914400"/>
            <a:ext cx="7772400" cy="552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20" y="128270"/>
            <a:ext cx="3784600" cy="6371590"/>
          </a:xfrm>
          <a:custGeom>
            <a:avLst/>
            <a:gdLst/>
            <a:ahLst/>
            <a:cxnLst/>
            <a:rect l="l" t="t" r="r" b="b"/>
            <a:pathLst>
              <a:path w="3784600" h="6371590">
                <a:moveTo>
                  <a:pt x="3784600" y="0"/>
                </a:moveTo>
                <a:lnTo>
                  <a:pt x="0" y="0"/>
                </a:lnTo>
                <a:lnTo>
                  <a:pt x="0" y="6371590"/>
                </a:lnTo>
                <a:lnTo>
                  <a:pt x="3784600" y="6371590"/>
                </a:lnTo>
                <a:lnTo>
                  <a:pt x="3784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890" y="162559"/>
            <a:ext cx="3408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Sources </a:t>
            </a:r>
            <a:r>
              <a:rPr sz="4000" u="none" dirty="0">
                <a:solidFill>
                  <a:srgbClr val="F4143F"/>
                </a:solidFill>
                <a:latin typeface="Times New Roman"/>
                <a:cs typeface="Times New Roman"/>
              </a:rPr>
              <a:t>&amp;</a:t>
            </a:r>
            <a:r>
              <a:rPr sz="4000" u="none" spc="-85" dirty="0">
                <a:solidFill>
                  <a:srgbClr val="F4143F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fates  </a:t>
            </a:r>
            <a:r>
              <a:rPr sz="4000" u="none" dirty="0">
                <a:solidFill>
                  <a:srgbClr val="F4143F"/>
                </a:solidFill>
                <a:latin typeface="Times New Roman"/>
                <a:cs typeface="Times New Roman"/>
              </a:rPr>
              <a:t>of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amino</a:t>
            </a:r>
            <a:r>
              <a:rPr sz="4000" u="none" spc="-60" dirty="0">
                <a:solidFill>
                  <a:srgbClr val="F4143F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acids: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890" y="1747520"/>
            <a:ext cx="3529329" cy="4771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 algn="l" rtl="0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turnover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: 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(results from  simultaneous</a:t>
            </a:r>
            <a:r>
              <a:rPr sz="28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synthesis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&amp;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breakdown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 proteins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molecules)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336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  <a:tab pos="466725" algn="l"/>
                <a:tab pos="1801495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Total amount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28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	body 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healthy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adult  is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constant	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(due to rate  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synthesis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equal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to the rate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its 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breakdown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).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2497" y="0"/>
            <a:ext cx="5126174" cy="6862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3100" y="3920490"/>
            <a:ext cx="1931670" cy="5499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spc="-225" dirty="0">
                <a:latin typeface="Arial Black"/>
                <a:cs typeface="Arial Black"/>
              </a:rPr>
              <a:t>Body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 dirty="0">
              <a:latin typeface="Arial Black"/>
              <a:cs typeface="Arial Black"/>
            </a:endParaRPr>
          </a:p>
          <a:p>
            <a:pPr marR="10160" algn="ctr" rtl="0">
              <a:lnSpc>
                <a:spcPct val="100000"/>
              </a:lnSpc>
            </a:pPr>
            <a:r>
              <a:rPr sz="1000" spc="-114" dirty="0">
                <a:latin typeface="Arial Black"/>
                <a:cs typeface="Arial Black"/>
              </a:rPr>
              <a:t>400 g per </a:t>
            </a:r>
            <a:r>
              <a:rPr sz="1000" spc="-100" dirty="0" err="1">
                <a:latin typeface="Arial Black"/>
                <a:cs typeface="Arial Black"/>
              </a:rPr>
              <a:t>day,</a:t>
            </a:r>
            <a:r>
              <a:rPr sz="1400" b="1" spc="-100" dirty="0" err="1">
                <a:latin typeface="Arial"/>
                <a:cs typeface="Arial"/>
              </a:rPr>
              <a:t>s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35" dirty="0" err="1">
                <a:latin typeface="Arial"/>
                <a:cs typeface="Arial"/>
              </a:rPr>
              <a:t>ynthesis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9629" y="2251710"/>
            <a:ext cx="1870710" cy="5245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0"/>
              </a:spcBef>
            </a:pPr>
            <a:r>
              <a:rPr sz="2000" spc="-225" dirty="0">
                <a:latin typeface="Arial Black"/>
                <a:cs typeface="Arial Black"/>
              </a:rPr>
              <a:t>Body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  <a:p>
            <a:pPr marL="88900">
              <a:lnSpc>
                <a:spcPct val="100000"/>
              </a:lnSpc>
            </a:pPr>
            <a:r>
              <a:rPr sz="1000" spc="-114" dirty="0">
                <a:latin typeface="Arial Black"/>
                <a:cs typeface="Arial Black"/>
              </a:rPr>
              <a:t>400 g </a:t>
            </a:r>
            <a:r>
              <a:rPr sz="1000" spc="-120" dirty="0">
                <a:latin typeface="Arial Black"/>
                <a:cs typeface="Arial Black"/>
              </a:rPr>
              <a:t>per </a:t>
            </a:r>
            <a:r>
              <a:rPr sz="1000" spc="-114" dirty="0">
                <a:latin typeface="Arial Black"/>
                <a:cs typeface="Arial Black"/>
              </a:rPr>
              <a:t>day</a:t>
            </a:r>
            <a:r>
              <a:rPr sz="1000" spc="80" dirty="0">
                <a:latin typeface="Arial Black"/>
                <a:cs typeface="Arial Black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breakdown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7540" y="1247139"/>
            <a:ext cx="1873250" cy="727710"/>
          </a:xfrm>
          <a:custGeom>
            <a:avLst/>
            <a:gdLst/>
            <a:ahLst/>
            <a:cxnLst/>
            <a:rect l="l" t="t" r="r" b="b"/>
            <a:pathLst>
              <a:path w="1873250" h="727710">
                <a:moveTo>
                  <a:pt x="1873250" y="0"/>
                </a:moveTo>
                <a:lnTo>
                  <a:pt x="0" y="0"/>
                </a:lnTo>
                <a:lnTo>
                  <a:pt x="0" y="727710"/>
                </a:lnTo>
                <a:lnTo>
                  <a:pt x="1873250" y="727710"/>
                </a:lnTo>
                <a:lnTo>
                  <a:pt x="18732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7540" y="1247139"/>
            <a:ext cx="1873250" cy="727710"/>
          </a:xfrm>
          <a:custGeom>
            <a:avLst/>
            <a:gdLst/>
            <a:ahLst/>
            <a:cxnLst/>
            <a:rect l="l" t="t" r="r" b="b"/>
            <a:pathLst>
              <a:path w="1873250" h="727710">
                <a:moveTo>
                  <a:pt x="937260" y="727710"/>
                </a:moveTo>
                <a:lnTo>
                  <a:pt x="0" y="727710"/>
                </a:lnTo>
                <a:lnTo>
                  <a:pt x="0" y="0"/>
                </a:lnTo>
                <a:lnTo>
                  <a:pt x="1873250" y="0"/>
                </a:lnTo>
                <a:lnTo>
                  <a:pt x="1873250" y="727710"/>
                </a:lnTo>
                <a:lnTo>
                  <a:pt x="937260" y="7277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14059" y="1446529"/>
            <a:ext cx="16789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Dietary</a:t>
            </a:r>
            <a:r>
              <a:rPr sz="2000" spc="-17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15480" y="1929129"/>
            <a:ext cx="1986280" cy="825500"/>
          </a:xfrm>
          <a:custGeom>
            <a:avLst/>
            <a:gdLst/>
            <a:ahLst/>
            <a:cxnLst/>
            <a:rect l="l" t="t" r="r" b="b"/>
            <a:pathLst>
              <a:path w="1986279" h="825500">
                <a:moveTo>
                  <a:pt x="993140" y="0"/>
                </a:moveTo>
                <a:lnTo>
                  <a:pt x="926139" y="845"/>
                </a:lnTo>
                <a:lnTo>
                  <a:pt x="860544" y="3351"/>
                </a:lnTo>
                <a:lnTo>
                  <a:pt x="796467" y="7470"/>
                </a:lnTo>
                <a:lnTo>
                  <a:pt x="734023" y="13155"/>
                </a:lnTo>
                <a:lnTo>
                  <a:pt x="673323" y="20360"/>
                </a:lnTo>
                <a:lnTo>
                  <a:pt x="614481" y="29038"/>
                </a:lnTo>
                <a:lnTo>
                  <a:pt x="557611" y="39142"/>
                </a:lnTo>
                <a:lnTo>
                  <a:pt x="502825" y="50625"/>
                </a:lnTo>
                <a:lnTo>
                  <a:pt x="450236" y="63440"/>
                </a:lnTo>
                <a:lnTo>
                  <a:pt x="399958" y="77541"/>
                </a:lnTo>
                <a:lnTo>
                  <a:pt x="352104" y="92880"/>
                </a:lnTo>
                <a:lnTo>
                  <a:pt x="306786" y="109411"/>
                </a:lnTo>
                <a:lnTo>
                  <a:pt x="264119" y="127088"/>
                </a:lnTo>
                <a:lnTo>
                  <a:pt x="224215" y="145863"/>
                </a:lnTo>
                <a:lnTo>
                  <a:pt x="187187" y="165689"/>
                </a:lnTo>
                <a:lnTo>
                  <a:pt x="153149" y="186520"/>
                </a:lnTo>
                <a:lnTo>
                  <a:pt x="94494" y="231008"/>
                </a:lnTo>
                <a:lnTo>
                  <a:pt x="49154" y="278952"/>
                </a:lnTo>
                <a:lnTo>
                  <a:pt x="18034" y="329979"/>
                </a:lnTo>
                <a:lnTo>
                  <a:pt x="2041" y="383714"/>
                </a:lnTo>
                <a:lnTo>
                  <a:pt x="0" y="411480"/>
                </a:lnTo>
                <a:lnTo>
                  <a:pt x="2041" y="439397"/>
                </a:lnTo>
                <a:lnTo>
                  <a:pt x="18034" y="493435"/>
                </a:lnTo>
                <a:lnTo>
                  <a:pt x="49154" y="544758"/>
                </a:lnTo>
                <a:lnTo>
                  <a:pt x="94494" y="592990"/>
                </a:lnTo>
                <a:lnTo>
                  <a:pt x="153149" y="637752"/>
                </a:lnTo>
                <a:lnTo>
                  <a:pt x="187187" y="658713"/>
                </a:lnTo>
                <a:lnTo>
                  <a:pt x="224215" y="678665"/>
                </a:lnTo>
                <a:lnTo>
                  <a:pt x="264119" y="697559"/>
                </a:lnTo>
                <a:lnTo>
                  <a:pt x="306786" y="715350"/>
                </a:lnTo>
                <a:lnTo>
                  <a:pt x="352104" y="731989"/>
                </a:lnTo>
                <a:lnTo>
                  <a:pt x="399958" y="747430"/>
                </a:lnTo>
                <a:lnTo>
                  <a:pt x="450236" y="761625"/>
                </a:lnTo>
                <a:lnTo>
                  <a:pt x="502825" y="774526"/>
                </a:lnTo>
                <a:lnTo>
                  <a:pt x="557611" y="786087"/>
                </a:lnTo>
                <a:lnTo>
                  <a:pt x="614481" y="796259"/>
                </a:lnTo>
                <a:lnTo>
                  <a:pt x="673323" y="804997"/>
                </a:lnTo>
                <a:lnTo>
                  <a:pt x="734023" y="812252"/>
                </a:lnTo>
                <a:lnTo>
                  <a:pt x="796467" y="817977"/>
                </a:lnTo>
                <a:lnTo>
                  <a:pt x="860544" y="822124"/>
                </a:lnTo>
                <a:lnTo>
                  <a:pt x="926139" y="824648"/>
                </a:lnTo>
                <a:lnTo>
                  <a:pt x="993140" y="825500"/>
                </a:lnTo>
                <a:lnTo>
                  <a:pt x="1060140" y="824648"/>
                </a:lnTo>
                <a:lnTo>
                  <a:pt x="1125735" y="822124"/>
                </a:lnTo>
                <a:lnTo>
                  <a:pt x="1189812" y="817977"/>
                </a:lnTo>
                <a:lnTo>
                  <a:pt x="1252256" y="812252"/>
                </a:lnTo>
                <a:lnTo>
                  <a:pt x="1312956" y="804997"/>
                </a:lnTo>
                <a:lnTo>
                  <a:pt x="1371798" y="796259"/>
                </a:lnTo>
                <a:lnTo>
                  <a:pt x="1428668" y="786087"/>
                </a:lnTo>
                <a:lnTo>
                  <a:pt x="1483454" y="774526"/>
                </a:lnTo>
                <a:lnTo>
                  <a:pt x="1536043" y="761625"/>
                </a:lnTo>
                <a:lnTo>
                  <a:pt x="1586321" y="747430"/>
                </a:lnTo>
                <a:lnTo>
                  <a:pt x="1634175" y="731989"/>
                </a:lnTo>
                <a:lnTo>
                  <a:pt x="1679493" y="715350"/>
                </a:lnTo>
                <a:lnTo>
                  <a:pt x="1722160" y="697559"/>
                </a:lnTo>
                <a:lnTo>
                  <a:pt x="1762064" y="678665"/>
                </a:lnTo>
                <a:lnTo>
                  <a:pt x="1799092" y="658713"/>
                </a:lnTo>
                <a:lnTo>
                  <a:pt x="1833130" y="637752"/>
                </a:lnTo>
                <a:lnTo>
                  <a:pt x="1891785" y="592990"/>
                </a:lnTo>
                <a:lnTo>
                  <a:pt x="1937125" y="544758"/>
                </a:lnTo>
                <a:lnTo>
                  <a:pt x="1968245" y="493435"/>
                </a:lnTo>
                <a:lnTo>
                  <a:pt x="1984238" y="439397"/>
                </a:lnTo>
                <a:lnTo>
                  <a:pt x="1986279" y="411480"/>
                </a:lnTo>
                <a:lnTo>
                  <a:pt x="1984238" y="383714"/>
                </a:lnTo>
                <a:lnTo>
                  <a:pt x="1968245" y="329979"/>
                </a:lnTo>
                <a:lnTo>
                  <a:pt x="1937125" y="278952"/>
                </a:lnTo>
                <a:lnTo>
                  <a:pt x="1891785" y="231008"/>
                </a:lnTo>
                <a:lnTo>
                  <a:pt x="1833130" y="186520"/>
                </a:lnTo>
                <a:lnTo>
                  <a:pt x="1799092" y="165689"/>
                </a:lnTo>
                <a:lnTo>
                  <a:pt x="1762064" y="145863"/>
                </a:lnTo>
                <a:lnTo>
                  <a:pt x="1722160" y="127088"/>
                </a:lnTo>
                <a:lnTo>
                  <a:pt x="1679493" y="109411"/>
                </a:lnTo>
                <a:lnTo>
                  <a:pt x="1634175" y="92880"/>
                </a:lnTo>
                <a:lnTo>
                  <a:pt x="1586321" y="77541"/>
                </a:lnTo>
                <a:lnTo>
                  <a:pt x="1536043" y="63440"/>
                </a:lnTo>
                <a:lnTo>
                  <a:pt x="1483454" y="50625"/>
                </a:lnTo>
                <a:lnTo>
                  <a:pt x="1428668" y="39142"/>
                </a:lnTo>
                <a:lnTo>
                  <a:pt x="1371798" y="29038"/>
                </a:lnTo>
                <a:lnTo>
                  <a:pt x="1312956" y="20360"/>
                </a:lnTo>
                <a:lnTo>
                  <a:pt x="1252256" y="13155"/>
                </a:lnTo>
                <a:lnTo>
                  <a:pt x="1189812" y="7470"/>
                </a:lnTo>
                <a:lnTo>
                  <a:pt x="1125735" y="3351"/>
                </a:lnTo>
                <a:lnTo>
                  <a:pt x="1060140" y="845"/>
                </a:lnTo>
                <a:lnTo>
                  <a:pt x="99314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5480" y="1929129"/>
            <a:ext cx="1986280" cy="825500"/>
          </a:xfrm>
          <a:custGeom>
            <a:avLst/>
            <a:gdLst/>
            <a:ahLst/>
            <a:cxnLst/>
            <a:rect l="l" t="t" r="r" b="b"/>
            <a:pathLst>
              <a:path w="1986279" h="825500">
                <a:moveTo>
                  <a:pt x="993140" y="0"/>
                </a:moveTo>
                <a:lnTo>
                  <a:pt x="1060140" y="845"/>
                </a:lnTo>
                <a:lnTo>
                  <a:pt x="1125735" y="3351"/>
                </a:lnTo>
                <a:lnTo>
                  <a:pt x="1189812" y="7470"/>
                </a:lnTo>
                <a:lnTo>
                  <a:pt x="1252256" y="13155"/>
                </a:lnTo>
                <a:lnTo>
                  <a:pt x="1312956" y="20360"/>
                </a:lnTo>
                <a:lnTo>
                  <a:pt x="1371798" y="29038"/>
                </a:lnTo>
                <a:lnTo>
                  <a:pt x="1428668" y="39142"/>
                </a:lnTo>
                <a:lnTo>
                  <a:pt x="1483454" y="50625"/>
                </a:lnTo>
                <a:lnTo>
                  <a:pt x="1536043" y="63440"/>
                </a:lnTo>
                <a:lnTo>
                  <a:pt x="1586321" y="77541"/>
                </a:lnTo>
                <a:lnTo>
                  <a:pt x="1634175" y="92880"/>
                </a:lnTo>
                <a:lnTo>
                  <a:pt x="1679493" y="109411"/>
                </a:lnTo>
                <a:lnTo>
                  <a:pt x="1722160" y="127088"/>
                </a:lnTo>
                <a:lnTo>
                  <a:pt x="1762064" y="145863"/>
                </a:lnTo>
                <a:lnTo>
                  <a:pt x="1799092" y="165689"/>
                </a:lnTo>
                <a:lnTo>
                  <a:pt x="1833130" y="186520"/>
                </a:lnTo>
                <a:lnTo>
                  <a:pt x="1891785" y="231008"/>
                </a:lnTo>
                <a:lnTo>
                  <a:pt x="1937125" y="278952"/>
                </a:lnTo>
                <a:lnTo>
                  <a:pt x="1968245" y="329979"/>
                </a:lnTo>
                <a:lnTo>
                  <a:pt x="1984238" y="383714"/>
                </a:lnTo>
                <a:lnTo>
                  <a:pt x="1986279" y="411480"/>
                </a:lnTo>
                <a:lnTo>
                  <a:pt x="1984238" y="439397"/>
                </a:lnTo>
                <a:lnTo>
                  <a:pt x="1968245" y="493435"/>
                </a:lnTo>
                <a:lnTo>
                  <a:pt x="1937125" y="544758"/>
                </a:lnTo>
                <a:lnTo>
                  <a:pt x="1891785" y="592990"/>
                </a:lnTo>
                <a:lnTo>
                  <a:pt x="1833130" y="637752"/>
                </a:lnTo>
                <a:lnTo>
                  <a:pt x="1799092" y="658713"/>
                </a:lnTo>
                <a:lnTo>
                  <a:pt x="1762064" y="678665"/>
                </a:lnTo>
                <a:lnTo>
                  <a:pt x="1722160" y="697559"/>
                </a:lnTo>
                <a:lnTo>
                  <a:pt x="1679493" y="715350"/>
                </a:lnTo>
                <a:lnTo>
                  <a:pt x="1634175" y="731989"/>
                </a:lnTo>
                <a:lnTo>
                  <a:pt x="1586321" y="747430"/>
                </a:lnTo>
                <a:lnTo>
                  <a:pt x="1536043" y="761625"/>
                </a:lnTo>
                <a:lnTo>
                  <a:pt x="1483454" y="774526"/>
                </a:lnTo>
                <a:lnTo>
                  <a:pt x="1428668" y="786087"/>
                </a:lnTo>
                <a:lnTo>
                  <a:pt x="1371798" y="796259"/>
                </a:lnTo>
                <a:lnTo>
                  <a:pt x="1312956" y="804997"/>
                </a:lnTo>
                <a:lnTo>
                  <a:pt x="1252256" y="812252"/>
                </a:lnTo>
                <a:lnTo>
                  <a:pt x="1189812" y="817977"/>
                </a:lnTo>
                <a:lnTo>
                  <a:pt x="1125735" y="822124"/>
                </a:lnTo>
                <a:lnTo>
                  <a:pt x="1060140" y="824648"/>
                </a:lnTo>
                <a:lnTo>
                  <a:pt x="993140" y="825500"/>
                </a:lnTo>
                <a:lnTo>
                  <a:pt x="926139" y="824648"/>
                </a:lnTo>
                <a:lnTo>
                  <a:pt x="860544" y="822124"/>
                </a:lnTo>
                <a:lnTo>
                  <a:pt x="796467" y="817977"/>
                </a:lnTo>
                <a:lnTo>
                  <a:pt x="734023" y="812252"/>
                </a:lnTo>
                <a:lnTo>
                  <a:pt x="673323" y="804997"/>
                </a:lnTo>
                <a:lnTo>
                  <a:pt x="614481" y="796259"/>
                </a:lnTo>
                <a:lnTo>
                  <a:pt x="557611" y="786087"/>
                </a:lnTo>
                <a:lnTo>
                  <a:pt x="502825" y="774526"/>
                </a:lnTo>
                <a:lnTo>
                  <a:pt x="450236" y="761625"/>
                </a:lnTo>
                <a:lnTo>
                  <a:pt x="399958" y="747430"/>
                </a:lnTo>
                <a:lnTo>
                  <a:pt x="352104" y="731989"/>
                </a:lnTo>
                <a:lnTo>
                  <a:pt x="306786" y="715350"/>
                </a:lnTo>
                <a:lnTo>
                  <a:pt x="264119" y="697559"/>
                </a:lnTo>
                <a:lnTo>
                  <a:pt x="224215" y="678665"/>
                </a:lnTo>
                <a:lnTo>
                  <a:pt x="187187" y="658713"/>
                </a:lnTo>
                <a:lnTo>
                  <a:pt x="153149" y="637752"/>
                </a:lnTo>
                <a:lnTo>
                  <a:pt x="94494" y="592990"/>
                </a:lnTo>
                <a:lnTo>
                  <a:pt x="49154" y="544758"/>
                </a:lnTo>
                <a:lnTo>
                  <a:pt x="18034" y="493435"/>
                </a:lnTo>
                <a:lnTo>
                  <a:pt x="2041" y="439397"/>
                </a:lnTo>
                <a:lnTo>
                  <a:pt x="0" y="411480"/>
                </a:lnTo>
                <a:lnTo>
                  <a:pt x="2041" y="383714"/>
                </a:lnTo>
                <a:lnTo>
                  <a:pt x="18034" y="329979"/>
                </a:lnTo>
                <a:lnTo>
                  <a:pt x="49154" y="278952"/>
                </a:lnTo>
                <a:lnTo>
                  <a:pt x="94494" y="231008"/>
                </a:lnTo>
                <a:lnTo>
                  <a:pt x="153149" y="186520"/>
                </a:lnTo>
                <a:lnTo>
                  <a:pt x="187187" y="165689"/>
                </a:lnTo>
                <a:lnTo>
                  <a:pt x="224215" y="145863"/>
                </a:lnTo>
                <a:lnTo>
                  <a:pt x="264119" y="127088"/>
                </a:lnTo>
                <a:lnTo>
                  <a:pt x="306786" y="109411"/>
                </a:lnTo>
                <a:lnTo>
                  <a:pt x="352104" y="92880"/>
                </a:lnTo>
                <a:lnTo>
                  <a:pt x="399958" y="77541"/>
                </a:lnTo>
                <a:lnTo>
                  <a:pt x="450236" y="63440"/>
                </a:lnTo>
                <a:lnTo>
                  <a:pt x="502825" y="50625"/>
                </a:lnTo>
                <a:lnTo>
                  <a:pt x="557611" y="39142"/>
                </a:lnTo>
                <a:lnTo>
                  <a:pt x="614481" y="29038"/>
                </a:lnTo>
                <a:lnTo>
                  <a:pt x="673323" y="20360"/>
                </a:lnTo>
                <a:lnTo>
                  <a:pt x="734023" y="13155"/>
                </a:lnTo>
                <a:lnTo>
                  <a:pt x="796467" y="7470"/>
                </a:lnTo>
                <a:lnTo>
                  <a:pt x="860544" y="3351"/>
                </a:lnTo>
                <a:lnTo>
                  <a:pt x="926139" y="845"/>
                </a:lnTo>
                <a:lnTo>
                  <a:pt x="99314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41540" y="2054859"/>
            <a:ext cx="153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latin typeface="Arial Black"/>
                <a:cs typeface="Arial Black"/>
              </a:rPr>
              <a:t>Synthesis </a:t>
            </a:r>
            <a:r>
              <a:rPr sz="1800" spc="-160" dirty="0">
                <a:latin typeface="Arial Black"/>
                <a:cs typeface="Arial Black"/>
              </a:rPr>
              <a:t>non-  </a:t>
            </a:r>
            <a:r>
              <a:rPr sz="1800" spc="-220" dirty="0">
                <a:latin typeface="Arial Black"/>
                <a:cs typeface="Arial Black"/>
              </a:rPr>
              <a:t>essential</a:t>
            </a:r>
            <a:r>
              <a:rPr sz="1800" spc="-155" dirty="0">
                <a:latin typeface="Arial Black"/>
                <a:cs typeface="Arial Black"/>
              </a:rPr>
              <a:t> </a:t>
            </a:r>
            <a:r>
              <a:rPr sz="1800" spc="-165" dirty="0">
                <a:latin typeface="Arial Black"/>
                <a:cs typeface="Arial Black"/>
              </a:rPr>
              <a:t>a.as.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68800" y="5283200"/>
            <a:ext cx="1842770" cy="318770"/>
          </a:xfrm>
          <a:custGeom>
            <a:avLst/>
            <a:gdLst/>
            <a:ahLst/>
            <a:cxnLst/>
            <a:rect l="l" t="t" r="r" b="b"/>
            <a:pathLst>
              <a:path w="1842770" h="318770">
                <a:moveTo>
                  <a:pt x="1842770" y="0"/>
                </a:moveTo>
                <a:lnTo>
                  <a:pt x="0" y="0"/>
                </a:lnTo>
                <a:lnTo>
                  <a:pt x="0" y="318769"/>
                </a:lnTo>
                <a:lnTo>
                  <a:pt x="1842770" y="318769"/>
                </a:lnTo>
                <a:lnTo>
                  <a:pt x="1842770" y="0"/>
                </a:lnTo>
                <a:close/>
              </a:path>
            </a:pathLst>
          </a:custGeom>
          <a:solidFill>
            <a:srgbClr val="EEC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8800" y="5283200"/>
            <a:ext cx="1842770" cy="318770"/>
          </a:xfrm>
          <a:custGeom>
            <a:avLst/>
            <a:gdLst/>
            <a:ahLst/>
            <a:cxnLst/>
            <a:rect l="l" t="t" r="r" b="b"/>
            <a:pathLst>
              <a:path w="1842770" h="318770">
                <a:moveTo>
                  <a:pt x="922020" y="318769"/>
                </a:moveTo>
                <a:lnTo>
                  <a:pt x="0" y="318769"/>
                </a:lnTo>
                <a:lnTo>
                  <a:pt x="0" y="0"/>
                </a:lnTo>
                <a:lnTo>
                  <a:pt x="1842770" y="0"/>
                </a:lnTo>
                <a:lnTo>
                  <a:pt x="1842770" y="318769"/>
                </a:lnTo>
                <a:lnTo>
                  <a:pt x="922020" y="31876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86250" y="5247640"/>
            <a:ext cx="2005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 Black"/>
                <a:cs typeface="Arial Black"/>
              </a:rPr>
              <a:t>G</a:t>
            </a:r>
            <a:r>
              <a:rPr sz="2400" spc="-280" dirty="0">
                <a:latin typeface="Arial Black"/>
                <a:cs typeface="Arial Black"/>
              </a:rPr>
              <a:t>L</a:t>
            </a:r>
            <a:r>
              <a:rPr sz="2400" spc="-135" dirty="0">
                <a:latin typeface="Arial Black"/>
                <a:cs typeface="Arial Black"/>
              </a:rPr>
              <a:t>.</a:t>
            </a:r>
            <a:r>
              <a:rPr sz="2400" spc="-350" dirty="0">
                <a:latin typeface="Arial Black"/>
                <a:cs typeface="Arial Black"/>
              </a:rPr>
              <a:t>&amp;</a:t>
            </a:r>
            <a:r>
              <a:rPr sz="2400" spc="-325" dirty="0">
                <a:latin typeface="Arial Black"/>
                <a:cs typeface="Arial Black"/>
              </a:rPr>
              <a:t>G</a:t>
            </a:r>
            <a:r>
              <a:rPr sz="2400" spc="-275" dirty="0">
                <a:latin typeface="Arial Black"/>
                <a:cs typeface="Arial Black"/>
              </a:rPr>
              <a:t>l</a:t>
            </a:r>
            <a:r>
              <a:rPr sz="2400" spc="-310" dirty="0">
                <a:latin typeface="Arial Black"/>
                <a:cs typeface="Arial Black"/>
              </a:rPr>
              <a:t>yc</a:t>
            </a:r>
            <a:r>
              <a:rPr sz="2400" spc="-325" dirty="0">
                <a:latin typeface="Arial Black"/>
                <a:cs typeface="Arial Black"/>
              </a:rPr>
              <a:t>o</a:t>
            </a:r>
            <a:r>
              <a:rPr sz="2400" spc="-280" dirty="0">
                <a:latin typeface="Arial Black"/>
                <a:cs typeface="Arial Black"/>
              </a:rPr>
              <a:t>ge</a:t>
            </a:r>
            <a:r>
              <a:rPr sz="2400" spc="-270" dirty="0">
                <a:latin typeface="Arial Black"/>
                <a:cs typeface="Arial Black"/>
              </a:rPr>
              <a:t>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6580" y="5223509"/>
            <a:ext cx="1971039" cy="551180"/>
          </a:xfrm>
          <a:prstGeom prst="rect">
            <a:avLst/>
          </a:prstGeom>
          <a:solidFill>
            <a:srgbClr val="D9F1DB"/>
          </a:solidFill>
          <a:ln w="934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13690" marR="307340" indent="181610">
              <a:lnSpc>
                <a:spcPct val="100000"/>
              </a:lnSpc>
              <a:spcBef>
                <a:spcPts val="20"/>
              </a:spcBef>
            </a:pPr>
            <a:r>
              <a:rPr sz="1200" spc="-155" dirty="0">
                <a:latin typeface="Arial Black"/>
                <a:cs typeface="Arial Black"/>
              </a:rPr>
              <a:t>Ketone </a:t>
            </a:r>
            <a:r>
              <a:rPr sz="1200" spc="-135" dirty="0">
                <a:latin typeface="Arial Black"/>
                <a:cs typeface="Arial Black"/>
              </a:rPr>
              <a:t>bodies  </a:t>
            </a:r>
            <a:r>
              <a:rPr sz="1200" spc="-150" dirty="0">
                <a:latin typeface="Arial Black"/>
                <a:cs typeface="Arial Black"/>
              </a:rPr>
              <a:t>Fatty </a:t>
            </a:r>
            <a:r>
              <a:rPr sz="1200" spc="-180" dirty="0">
                <a:latin typeface="Arial Black"/>
                <a:cs typeface="Arial Black"/>
              </a:rPr>
              <a:t>acid&amp;</a:t>
            </a:r>
            <a:r>
              <a:rPr sz="1200" spc="-250" dirty="0">
                <a:latin typeface="Arial Black"/>
                <a:cs typeface="Arial Black"/>
              </a:rPr>
              <a:t> </a:t>
            </a:r>
            <a:r>
              <a:rPr sz="1200" spc="-145" dirty="0">
                <a:latin typeface="Arial Black"/>
                <a:cs typeface="Arial Black"/>
              </a:rPr>
              <a:t>steroids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5920" y="5761990"/>
            <a:ext cx="1379220" cy="37592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31445" algn="l" rtl="0">
              <a:lnSpc>
                <a:spcPct val="100000"/>
              </a:lnSpc>
              <a:spcBef>
                <a:spcPts val="40"/>
              </a:spcBef>
            </a:pPr>
            <a:r>
              <a:rPr sz="2400" spc="-275" dirty="0">
                <a:latin typeface="Arial Black"/>
                <a:cs typeface="Arial Black"/>
              </a:rPr>
              <a:t>CO2&amp;</a:t>
            </a:r>
            <a:r>
              <a:rPr sz="2400" spc="-175" dirty="0">
                <a:latin typeface="Arial Black"/>
                <a:cs typeface="Arial Black"/>
              </a:rPr>
              <a:t> </a:t>
            </a:r>
            <a:r>
              <a:rPr sz="2400" spc="-135" dirty="0">
                <a:latin typeface="Arial Black"/>
                <a:cs typeface="Arial Black"/>
              </a:rPr>
              <a:t>E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189" y="254000"/>
            <a:ext cx="7367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10" dirty="0">
                <a:solidFill>
                  <a:srgbClr val="A70000"/>
                </a:solidFill>
              </a:rPr>
              <a:t>Metabolism </a:t>
            </a:r>
            <a:r>
              <a:rPr sz="4000" u="none" spc="-5" dirty="0">
                <a:solidFill>
                  <a:srgbClr val="A70000"/>
                </a:solidFill>
              </a:rPr>
              <a:t>OF </a:t>
            </a:r>
            <a:r>
              <a:rPr sz="4000" u="none" spc="-15" dirty="0">
                <a:solidFill>
                  <a:srgbClr val="A70000"/>
                </a:solidFill>
              </a:rPr>
              <a:t>AMINO</a:t>
            </a:r>
            <a:r>
              <a:rPr sz="4000" u="none" spc="-90" dirty="0">
                <a:solidFill>
                  <a:srgbClr val="A70000"/>
                </a:solidFill>
              </a:rPr>
              <a:t> </a:t>
            </a:r>
            <a:r>
              <a:rPr sz="4000" u="none" spc="-10" dirty="0">
                <a:solidFill>
                  <a:srgbClr val="A70000"/>
                </a:solidFill>
              </a:rPr>
              <a:t>ACIDS: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2729" y="942339"/>
            <a:ext cx="8761095" cy="9702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25320">
              <a:lnSpc>
                <a:spcPct val="100000"/>
              </a:lnSpc>
              <a:spcBef>
                <a:spcPts val="459"/>
              </a:spcBef>
            </a:pP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360"/>
              </a:spcBef>
              <a:tabLst>
                <a:tab pos="621665" algn="l"/>
                <a:tab pos="5640070" algn="l"/>
                <a:tab pos="6776084" algn="l"/>
                <a:tab pos="76835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.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Re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ova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l 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ia</a:t>
            </a:r>
            <a:r>
              <a:rPr sz="2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: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2	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H	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920240"/>
            <a:ext cx="2240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Deamination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1220" y="1934210"/>
            <a:ext cx="5716270" cy="25184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4135" algn="l" rtl="0">
              <a:lnSpc>
                <a:spcPct val="100000"/>
              </a:lnSpc>
              <a:spcBef>
                <a:spcPts val="390"/>
              </a:spcBef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Oxidative</a:t>
            </a:r>
            <a:r>
              <a:rPr sz="2400" b="1" spc="-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deamination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290"/>
              </a:spcBef>
              <a:buAutoNum type="arabicParenR"/>
              <a:tabLst>
                <a:tab pos="369570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glutamate dehydrogenase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1622B"/>
                </a:solidFill>
                <a:latin typeface="Arial"/>
                <a:cs typeface="Arial"/>
              </a:rPr>
              <a:t>mitochondria</a:t>
            </a:r>
            <a:endParaRPr sz="20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09"/>
              </a:spcBef>
              <a:buAutoNum type="arabicParenR"/>
              <a:tabLst>
                <a:tab pos="369570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 oxidase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1622B"/>
                </a:solidFill>
                <a:latin typeface="Arial"/>
                <a:cs typeface="Arial"/>
              </a:rPr>
              <a:t>peroxisomes</a:t>
            </a:r>
            <a:endParaRPr sz="2000" dirty="0">
              <a:latin typeface="Arial"/>
              <a:cs typeface="Arial"/>
            </a:endParaRPr>
          </a:p>
          <a:p>
            <a:pPr marL="97155" algn="l" rtl="0">
              <a:lnSpc>
                <a:spcPct val="100000"/>
              </a:lnSpc>
              <a:spcBef>
                <a:spcPts val="309"/>
              </a:spcBef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Direct deamination</a:t>
            </a:r>
            <a:r>
              <a:rPr sz="2400" b="1" spc="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(nonoxidative)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09"/>
              </a:spcBef>
              <a:buAutoNum type="arabicParenR"/>
              <a:tabLst>
                <a:tab pos="36957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dea.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dehydration 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(-H</a:t>
            </a:r>
            <a:r>
              <a:rPr sz="1200" spc="5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lang="ar-EG" sz="2400" spc="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59"/>
              </a:spcBef>
              <a:buAutoNum type="arabicParenR"/>
              <a:tabLst>
                <a:tab pos="36957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dea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. by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su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dr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2400" spc="1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lang="ar-EG" sz="280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29" y="4425950"/>
            <a:ext cx="7421880" cy="193642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26745" indent="-217170" algn="l" rtl="0">
              <a:lnSpc>
                <a:spcPct val="100000"/>
              </a:lnSpc>
              <a:spcBef>
                <a:spcPts val="459"/>
              </a:spcBef>
              <a:buChar char="-"/>
              <a:tabLst>
                <a:tab pos="62738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Transamination 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(GPT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GOT</a:t>
            </a:r>
            <a:r>
              <a:rPr lang="ar-EG" sz="2800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  <a:p>
            <a:pPr marL="626745" indent="-217170" algn="l" rtl="0">
              <a:lnSpc>
                <a:spcPct val="100000"/>
              </a:lnSpc>
              <a:spcBef>
                <a:spcPts val="359"/>
              </a:spcBef>
              <a:buChar char="-"/>
              <a:tabLst>
                <a:tab pos="62738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transdeamination.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59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Fate of carbon-skeletons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8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59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Metabolism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ammonia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0" y="2174239"/>
            <a:ext cx="370840" cy="11430"/>
          </a:xfrm>
          <a:custGeom>
            <a:avLst/>
            <a:gdLst/>
            <a:ahLst/>
            <a:cxnLst/>
            <a:rect l="l" t="t" r="r" b="b"/>
            <a:pathLst>
              <a:path w="370839" h="11430">
                <a:moveTo>
                  <a:pt x="-28575" y="5714"/>
                </a:moveTo>
                <a:lnTo>
                  <a:pt x="399414" y="5714"/>
                </a:lnTo>
              </a:path>
            </a:pathLst>
          </a:custGeom>
          <a:ln w="685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2950" y="211708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539" y="114300"/>
                </a:lnTo>
                <a:lnTo>
                  <a:pt x="11557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1000" y="2212339"/>
            <a:ext cx="421640" cy="1064260"/>
          </a:xfrm>
          <a:custGeom>
            <a:avLst/>
            <a:gdLst/>
            <a:ahLst/>
            <a:cxnLst/>
            <a:rect l="l" t="t" r="r" b="b"/>
            <a:pathLst>
              <a:path w="421639" h="1064260">
                <a:moveTo>
                  <a:pt x="0" y="0"/>
                </a:moveTo>
                <a:lnTo>
                  <a:pt x="421639" y="1064260"/>
                </a:lnTo>
              </a:path>
            </a:pathLst>
          </a:custGeom>
          <a:ln w="571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5490" y="3248660"/>
            <a:ext cx="106680" cy="128270"/>
          </a:xfrm>
          <a:custGeom>
            <a:avLst/>
            <a:gdLst/>
            <a:ahLst/>
            <a:cxnLst/>
            <a:rect l="l" t="t" r="r" b="b"/>
            <a:pathLst>
              <a:path w="106679" h="128270">
                <a:moveTo>
                  <a:pt x="106680" y="0"/>
                </a:moveTo>
                <a:lnTo>
                  <a:pt x="0" y="41910"/>
                </a:lnTo>
                <a:lnTo>
                  <a:pt x="96520" y="128269"/>
                </a:lnTo>
                <a:lnTo>
                  <a:pt x="10668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2409" y="1689100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43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8090" y="1678939"/>
            <a:ext cx="337820" cy="10160"/>
          </a:xfrm>
          <a:custGeom>
            <a:avLst/>
            <a:gdLst/>
            <a:ahLst/>
            <a:cxnLst/>
            <a:rect l="l" t="t" r="r" b="b"/>
            <a:pathLst>
              <a:path w="337820" h="10160">
                <a:moveTo>
                  <a:pt x="-19048" y="5080"/>
                </a:moveTo>
                <a:lnTo>
                  <a:pt x="356868" y="5080"/>
                </a:lnTo>
              </a:path>
            </a:pathLst>
          </a:custGeom>
          <a:ln w="4825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0900" y="12954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28393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2750" y="13804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4650" y="18097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6450" y="118109"/>
            <a:ext cx="48571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Deamination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of Amino</a:t>
            </a:r>
            <a:r>
              <a:rPr sz="2800" b="1" u="heavy" spc="-7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Acids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443989"/>
            <a:ext cx="8431530" cy="114046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7305" algn="l" rtl="0">
              <a:lnSpc>
                <a:spcPct val="100000"/>
              </a:lnSpc>
              <a:spcBef>
                <a:spcPts val="1610"/>
              </a:spcBef>
              <a:tabLst>
                <a:tab pos="484505" algn="l"/>
              </a:tabLst>
            </a:pPr>
            <a:r>
              <a:rPr sz="2400" b="1" dirty="0">
                <a:solidFill>
                  <a:srgbClr val="009999"/>
                </a:solidFill>
                <a:latin typeface="Times New Roman"/>
                <a:cs typeface="Times New Roman"/>
              </a:rPr>
              <a:t>a)	</a:t>
            </a:r>
            <a:r>
              <a:rPr sz="24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Oxidative</a:t>
            </a:r>
            <a:r>
              <a:rPr sz="2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Deamination: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510"/>
              </a:spcBef>
            </a:pPr>
            <a:r>
              <a:rPr lang="ar-EG"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1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Glutamate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dehydrogenase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mitochondrial , potent, major</a:t>
            </a:r>
            <a:r>
              <a:rPr sz="20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deaminase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1660" y="3901440"/>
            <a:ext cx="3542029" cy="2540"/>
          </a:xfrm>
          <a:custGeom>
            <a:avLst/>
            <a:gdLst/>
            <a:ahLst/>
            <a:cxnLst/>
            <a:rect l="l" t="t" r="r" b="b"/>
            <a:pathLst>
              <a:path w="3542029" h="2539">
                <a:moveTo>
                  <a:pt x="0" y="2540"/>
                </a:moveTo>
                <a:lnTo>
                  <a:pt x="354202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9879" y="3851909"/>
            <a:ext cx="187960" cy="97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510" y="3855720"/>
            <a:ext cx="187960" cy="96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1089" y="3444240"/>
            <a:ext cx="265430" cy="421640"/>
          </a:xfrm>
          <a:custGeom>
            <a:avLst/>
            <a:gdLst/>
            <a:ahLst/>
            <a:cxnLst/>
            <a:rect l="l" t="t" r="r" b="b"/>
            <a:pathLst>
              <a:path w="265430" h="421639">
                <a:moveTo>
                  <a:pt x="0" y="0"/>
                </a:moveTo>
                <a:lnTo>
                  <a:pt x="13970" y="31750"/>
                </a:lnTo>
                <a:lnTo>
                  <a:pt x="27940" y="60960"/>
                </a:lnTo>
                <a:lnTo>
                  <a:pt x="43180" y="91439"/>
                </a:lnTo>
                <a:lnTo>
                  <a:pt x="59690" y="120650"/>
                </a:lnTo>
                <a:lnTo>
                  <a:pt x="74930" y="149860"/>
                </a:lnTo>
                <a:lnTo>
                  <a:pt x="109220" y="208280"/>
                </a:lnTo>
                <a:lnTo>
                  <a:pt x="144780" y="264160"/>
                </a:lnTo>
                <a:lnTo>
                  <a:pt x="163830" y="290830"/>
                </a:lnTo>
                <a:lnTo>
                  <a:pt x="182880" y="318770"/>
                </a:lnTo>
                <a:lnTo>
                  <a:pt x="203200" y="345440"/>
                </a:lnTo>
                <a:lnTo>
                  <a:pt x="223520" y="370840"/>
                </a:lnTo>
                <a:lnTo>
                  <a:pt x="243840" y="396240"/>
                </a:lnTo>
                <a:lnTo>
                  <a:pt x="265430" y="42164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5210" y="3313429"/>
            <a:ext cx="125730" cy="20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8370" y="3926840"/>
            <a:ext cx="410209" cy="316230"/>
          </a:xfrm>
          <a:custGeom>
            <a:avLst/>
            <a:gdLst/>
            <a:ahLst/>
            <a:cxnLst/>
            <a:rect l="l" t="t" r="r" b="b"/>
            <a:pathLst>
              <a:path w="410210" h="316229">
                <a:moveTo>
                  <a:pt x="410210" y="0"/>
                </a:moveTo>
                <a:lnTo>
                  <a:pt x="384810" y="11430"/>
                </a:lnTo>
                <a:lnTo>
                  <a:pt x="359410" y="24130"/>
                </a:lnTo>
                <a:lnTo>
                  <a:pt x="334010" y="36830"/>
                </a:lnTo>
                <a:lnTo>
                  <a:pt x="283210" y="66040"/>
                </a:lnTo>
                <a:lnTo>
                  <a:pt x="234950" y="96520"/>
                </a:lnTo>
                <a:lnTo>
                  <a:pt x="187960" y="130810"/>
                </a:lnTo>
                <a:lnTo>
                  <a:pt x="165100" y="148590"/>
                </a:lnTo>
                <a:lnTo>
                  <a:pt x="143510" y="167640"/>
                </a:lnTo>
                <a:lnTo>
                  <a:pt x="120650" y="186690"/>
                </a:lnTo>
                <a:lnTo>
                  <a:pt x="99060" y="207010"/>
                </a:lnTo>
                <a:lnTo>
                  <a:pt x="78740" y="227330"/>
                </a:lnTo>
                <a:lnTo>
                  <a:pt x="58419" y="248920"/>
                </a:lnTo>
                <a:lnTo>
                  <a:pt x="38100" y="270510"/>
                </a:lnTo>
                <a:lnTo>
                  <a:pt x="19050" y="293370"/>
                </a:lnTo>
                <a:lnTo>
                  <a:pt x="0" y="31623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8150" y="3511550"/>
            <a:ext cx="379730" cy="377190"/>
          </a:xfrm>
          <a:custGeom>
            <a:avLst/>
            <a:gdLst/>
            <a:ahLst/>
            <a:cxnLst/>
            <a:rect l="l" t="t" r="r" b="b"/>
            <a:pathLst>
              <a:path w="379729" h="377189">
                <a:moveTo>
                  <a:pt x="0" y="377189"/>
                </a:moveTo>
                <a:lnTo>
                  <a:pt x="15239" y="373380"/>
                </a:lnTo>
                <a:lnTo>
                  <a:pt x="29210" y="368300"/>
                </a:lnTo>
                <a:lnTo>
                  <a:pt x="43179" y="363219"/>
                </a:lnTo>
                <a:lnTo>
                  <a:pt x="55879" y="356869"/>
                </a:lnTo>
                <a:lnTo>
                  <a:pt x="69850" y="350519"/>
                </a:lnTo>
                <a:lnTo>
                  <a:pt x="83820" y="344169"/>
                </a:lnTo>
                <a:lnTo>
                  <a:pt x="96520" y="337819"/>
                </a:lnTo>
                <a:lnTo>
                  <a:pt x="110489" y="330200"/>
                </a:lnTo>
                <a:lnTo>
                  <a:pt x="123189" y="322580"/>
                </a:lnTo>
                <a:lnTo>
                  <a:pt x="135889" y="314960"/>
                </a:lnTo>
                <a:lnTo>
                  <a:pt x="148589" y="306069"/>
                </a:lnTo>
                <a:lnTo>
                  <a:pt x="161289" y="297180"/>
                </a:lnTo>
                <a:lnTo>
                  <a:pt x="172720" y="288289"/>
                </a:lnTo>
                <a:lnTo>
                  <a:pt x="185420" y="279400"/>
                </a:lnTo>
                <a:lnTo>
                  <a:pt x="196850" y="269239"/>
                </a:lnTo>
                <a:lnTo>
                  <a:pt x="208279" y="259080"/>
                </a:lnTo>
                <a:lnTo>
                  <a:pt x="219710" y="248919"/>
                </a:lnTo>
                <a:lnTo>
                  <a:pt x="231139" y="238760"/>
                </a:lnTo>
                <a:lnTo>
                  <a:pt x="241300" y="227330"/>
                </a:lnTo>
                <a:lnTo>
                  <a:pt x="251460" y="215900"/>
                </a:lnTo>
                <a:lnTo>
                  <a:pt x="262889" y="204469"/>
                </a:lnTo>
                <a:lnTo>
                  <a:pt x="271779" y="191769"/>
                </a:lnTo>
                <a:lnTo>
                  <a:pt x="281939" y="180339"/>
                </a:lnTo>
                <a:lnTo>
                  <a:pt x="290829" y="167639"/>
                </a:lnTo>
                <a:lnTo>
                  <a:pt x="300989" y="154939"/>
                </a:lnTo>
                <a:lnTo>
                  <a:pt x="309879" y="142239"/>
                </a:lnTo>
                <a:lnTo>
                  <a:pt x="317500" y="128269"/>
                </a:lnTo>
                <a:lnTo>
                  <a:pt x="326389" y="115569"/>
                </a:lnTo>
                <a:lnTo>
                  <a:pt x="334010" y="101600"/>
                </a:lnTo>
                <a:lnTo>
                  <a:pt x="341629" y="87629"/>
                </a:lnTo>
                <a:lnTo>
                  <a:pt x="349250" y="73660"/>
                </a:lnTo>
                <a:lnTo>
                  <a:pt x="355600" y="59689"/>
                </a:lnTo>
                <a:lnTo>
                  <a:pt x="361950" y="44450"/>
                </a:lnTo>
                <a:lnTo>
                  <a:pt x="368300" y="30479"/>
                </a:lnTo>
                <a:lnTo>
                  <a:pt x="374650" y="15239"/>
                </a:lnTo>
                <a:lnTo>
                  <a:pt x="37972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409" y="3371850"/>
            <a:ext cx="113029" cy="20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39" y="3684270"/>
            <a:ext cx="1437640" cy="449580"/>
          </a:xfrm>
          <a:custGeom>
            <a:avLst/>
            <a:gdLst/>
            <a:ahLst/>
            <a:cxnLst/>
            <a:rect l="l" t="t" r="r" b="b"/>
            <a:pathLst>
              <a:path w="1437640" h="449579">
                <a:moveTo>
                  <a:pt x="0" y="449579"/>
                </a:moveTo>
                <a:lnTo>
                  <a:pt x="1437640" y="449579"/>
                </a:lnTo>
                <a:lnTo>
                  <a:pt x="1437640" y="0"/>
                </a:lnTo>
                <a:lnTo>
                  <a:pt x="0" y="0"/>
                </a:lnTo>
                <a:lnTo>
                  <a:pt x="0" y="449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950" y="3658870"/>
            <a:ext cx="1410335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spc="-215" dirty="0">
                <a:latin typeface="Times New Roman"/>
                <a:cs typeface="Times New Roman"/>
              </a:rPr>
              <a:t>G</a:t>
            </a:r>
            <a:r>
              <a:rPr sz="2900" b="1" spc="-50" dirty="0">
                <a:latin typeface="Times New Roman"/>
                <a:cs typeface="Times New Roman"/>
              </a:rPr>
              <a:t>l</a:t>
            </a:r>
            <a:r>
              <a:rPr sz="2900" b="1" spc="-120" dirty="0">
                <a:latin typeface="Times New Roman"/>
                <a:cs typeface="Times New Roman"/>
              </a:rPr>
              <a:t>ut</a:t>
            </a:r>
            <a:r>
              <a:rPr sz="2900" b="1" spc="-110" dirty="0">
                <a:latin typeface="Times New Roman"/>
                <a:cs typeface="Times New Roman"/>
              </a:rPr>
              <a:t>a</a:t>
            </a:r>
            <a:r>
              <a:rPr sz="2900" b="1" spc="-240" dirty="0">
                <a:latin typeface="Times New Roman"/>
                <a:cs typeface="Times New Roman"/>
              </a:rPr>
              <a:t>m</a:t>
            </a:r>
            <a:r>
              <a:rPr sz="2900" b="1" spc="-120" dirty="0">
                <a:latin typeface="Times New Roman"/>
                <a:cs typeface="Times New Roman"/>
              </a:rPr>
              <a:t>a</a:t>
            </a:r>
            <a:r>
              <a:rPr sz="2900" b="1" spc="-85" dirty="0">
                <a:latin typeface="Times New Roman"/>
                <a:cs typeface="Times New Roman"/>
              </a:rPr>
              <a:t>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3010" y="2752089"/>
            <a:ext cx="1078230" cy="692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620"/>
              </a:lnSpc>
            </a:pPr>
            <a:r>
              <a:rPr sz="2300" b="1" spc="-170" dirty="0">
                <a:latin typeface="Times New Roman"/>
                <a:cs typeface="Times New Roman"/>
              </a:rPr>
              <a:t>NAD</a:t>
            </a:r>
            <a:endParaRPr sz="2300">
              <a:latin typeface="Times New Roman"/>
              <a:cs typeface="Times New Roman"/>
            </a:endParaRPr>
          </a:p>
          <a:p>
            <a:pPr marL="15875">
              <a:lnSpc>
                <a:spcPts val="2680"/>
              </a:lnSpc>
            </a:pPr>
            <a:r>
              <a:rPr sz="2300" b="1" spc="-105" dirty="0">
                <a:latin typeface="Times New Roman"/>
                <a:cs typeface="Times New Roman"/>
              </a:rPr>
              <a:t>or</a:t>
            </a:r>
            <a:r>
              <a:rPr sz="2300" b="1" spc="-130" dirty="0">
                <a:latin typeface="Times New Roman"/>
                <a:cs typeface="Times New Roman"/>
              </a:rPr>
              <a:t> </a:t>
            </a:r>
            <a:r>
              <a:rPr sz="2300" b="1" spc="-165" dirty="0">
                <a:latin typeface="Times New Roman"/>
                <a:cs typeface="Times New Roman"/>
              </a:rPr>
              <a:t>NADP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1039" y="4361179"/>
            <a:ext cx="113030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6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4029" y="4182109"/>
            <a:ext cx="527050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b="1" spc="-175" dirty="0">
                <a:latin typeface="Times New Roman"/>
                <a:cs typeface="Times New Roman"/>
              </a:rPr>
              <a:t>H</a:t>
            </a:r>
            <a:r>
              <a:rPr sz="2300" b="1" spc="50" dirty="0">
                <a:latin typeface="Times New Roman"/>
                <a:cs typeface="Times New Roman"/>
              </a:rPr>
              <a:t> </a:t>
            </a:r>
            <a:r>
              <a:rPr sz="2300" b="1" spc="-175" dirty="0"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3170" y="3957320"/>
            <a:ext cx="2893695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spc="-114" dirty="0">
                <a:latin typeface="Times New Roman"/>
                <a:cs typeface="Times New Roman"/>
              </a:rPr>
              <a:t>Glu. </a:t>
            </a:r>
            <a:r>
              <a:rPr sz="2900" b="1" spc="-125" dirty="0">
                <a:latin typeface="Times New Roman"/>
                <a:cs typeface="Times New Roman"/>
              </a:rPr>
              <a:t>dehydrogenase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8990" y="2611120"/>
            <a:ext cx="1545590" cy="3530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710"/>
              </a:lnSpc>
            </a:pPr>
            <a:r>
              <a:rPr sz="2300" b="1" spc="-170" dirty="0">
                <a:latin typeface="Times New Roman"/>
                <a:cs typeface="Times New Roman"/>
              </a:rPr>
              <a:t>NADH </a:t>
            </a:r>
            <a:r>
              <a:rPr sz="2300" b="1" spc="-130" dirty="0">
                <a:latin typeface="Times New Roman"/>
                <a:cs typeface="Times New Roman"/>
              </a:rPr>
              <a:t>+</a:t>
            </a:r>
            <a:r>
              <a:rPr sz="2300" b="1" spc="15" dirty="0">
                <a:latin typeface="Times New Roman"/>
                <a:cs typeface="Times New Roman"/>
              </a:rPr>
              <a:t> </a:t>
            </a:r>
            <a:r>
              <a:rPr sz="2300" b="1" spc="-114" dirty="0">
                <a:latin typeface="Times New Roman"/>
                <a:cs typeface="Times New Roman"/>
              </a:rPr>
              <a:t>H</a:t>
            </a:r>
            <a:r>
              <a:rPr sz="2250" b="1" spc="-172" baseline="24074" dirty="0">
                <a:latin typeface="Times New Roman"/>
                <a:cs typeface="Times New Roman"/>
              </a:rPr>
              <a:t>+</a:t>
            </a:r>
            <a:endParaRPr sz="2250" baseline="24074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8990" y="2963843"/>
            <a:ext cx="1545590" cy="339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535"/>
              </a:lnSpc>
            </a:pPr>
            <a:r>
              <a:rPr sz="2300" b="1" spc="-165" dirty="0">
                <a:latin typeface="Times New Roman"/>
                <a:cs typeface="Times New Roman"/>
              </a:rPr>
              <a:t>NADPH </a:t>
            </a:r>
            <a:r>
              <a:rPr sz="2300" b="1" spc="-130" dirty="0">
                <a:latin typeface="Times New Roman"/>
                <a:cs typeface="Times New Roman"/>
              </a:rPr>
              <a:t>+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spc="-114" dirty="0">
                <a:latin typeface="Times New Roman"/>
                <a:cs typeface="Times New Roman"/>
              </a:rPr>
              <a:t>H</a:t>
            </a:r>
            <a:r>
              <a:rPr sz="2250" b="1" spc="-172" baseline="24074" dirty="0">
                <a:latin typeface="Times New Roman"/>
                <a:cs typeface="Times New Roman"/>
              </a:rPr>
              <a:t>+</a:t>
            </a:r>
            <a:endParaRPr sz="2250" baseline="2407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1029" y="3586479"/>
            <a:ext cx="3255010" cy="47192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6510" algn="l" rtl="0">
              <a:lnSpc>
                <a:spcPct val="100000"/>
              </a:lnSpc>
              <a:spcBef>
                <a:spcPts val="200"/>
              </a:spcBef>
            </a:pPr>
            <a:r>
              <a:rPr sz="2900" spc="-110" dirty="0">
                <a:latin typeface="Symbol"/>
                <a:cs typeface="Symbol"/>
              </a:rPr>
              <a:t></a:t>
            </a:r>
            <a:r>
              <a:rPr sz="2900" b="1" spc="-110" dirty="0">
                <a:latin typeface="Times New Roman"/>
                <a:cs typeface="Times New Roman"/>
              </a:rPr>
              <a:t>-ketoglutarate </a:t>
            </a:r>
            <a:r>
              <a:rPr sz="2900" b="1" spc="-145" dirty="0">
                <a:latin typeface="Times New Roman"/>
                <a:cs typeface="Times New Roman"/>
              </a:rPr>
              <a:t>+</a:t>
            </a:r>
            <a:r>
              <a:rPr sz="2900" b="1" spc="-114" dirty="0">
                <a:latin typeface="Times New Roman"/>
                <a:cs typeface="Times New Roman"/>
              </a:rPr>
              <a:t> </a:t>
            </a:r>
            <a:r>
              <a:rPr sz="2900" b="1" spc="-155" dirty="0">
                <a:latin typeface="Times New Roman"/>
                <a:cs typeface="Times New Roman"/>
              </a:rPr>
              <a:t>NH</a:t>
            </a:r>
            <a:r>
              <a:rPr sz="2925" b="1" spc="-232" baseline="-22792" dirty="0">
                <a:latin typeface="Times New Roman"/>
                <a:cs typeface="Times New Roman"/>
              </a:rPr>
              <a:t>3</a:t>
            </a:r>
            <a:endParaRPr sz="2925" baseline="-22792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870" y="4794250"/>
            <a:ext cx="413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2367915" algn="l"/>
              </a:tabLst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It is allosterically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stimulated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1500" y="4794250"/>
            <a:ext cx="113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5505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670" y="5160009"/>
            <a:ext cx="86506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0" algn="l" rtl="0">
              <a:lnSpc>
                <a:spcPct val="100000"/>
              </a:lnSpc>
              <a:spcBef>
                <a:spcPts val="100"/>
              </a:spcBef>
              <a:tabLst>
                <a:tab pos="3924300" algn="l"/>
                <a:tab pos="4626610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inhibited	by	ATP, GTP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NADH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Thus,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high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ADP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(low caloric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intake)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increases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degradation</a:t>
            </a:r>
            <a:endParaRPr sz="2400" dirty="0">
              <a:latin typeface="Times New Roman"/>
              <a:cs typeface="Times New Roman"/>
            </a:endParaRPr>
          </a:p>
          <a:p>
            <a:pPr marL="1231900" marR="5080" indent="-457200" algn="l" rtl="0">
              <a:lnSpc>
                <a:spcPct val="100000"/>
              </a:lnSpc>
              <a:tabLst>
                <a:tab pos="1502410" algn="l"/>
                <a:tab pos="2086610" algn="l"/>
                <a:tab pos="2551430" algn="l"/>
                <a:tab pos="4416425" algn="l"/>
                <a:tab pos="5890895" algn="l"/>
                <a:tab pos="7876540" algn="l"/>
              </a:tabLst>
            </a:pP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igh	</a:t>
            </a: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ell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fe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-sta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)	decre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ses	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ea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ination of	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ino  acids	&amp;	increases protein</a:t>
            </a:r>
            <a:r>
              <a:rPr sz="2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synthesis.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55340" y="1203960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58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6490" y="11176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1890" y="70358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1066800" y="0"/>
                </a:moveTo>
                <a:lnTo>
                  <a:pt x="0" y="0"/>
                </a:lnTo>
                <a:lnTo>
                  <a:pt x="0" y="381000"/>
                </a:lnTo>
                <a:lnTo>
                  <a:pt x="1066800" y="381000"/>
                </a:lnTo>
                <a:lnTo>
                  <a:pt x="1066800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1890" y="70358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5334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1066800" y="0"/>
                </a:lnTo>
                <a:lnTo>
                  <a:pt x="1066800" y="381000"/>
                </a:lnTo>
                <a:lnTo>
                  <a:pt x="53340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766820" y="637540"/>
            <a:ext cx="91884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10" dirty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r>
              <a:rPr b="0" u="none" spc="-350" dirty="0">
                <a:solidFill>
                  <a:srgbClr val="000000"/>
                </a:solidFill>
                <a:latin typeface="Arial Black"/>
                <a:cs typeface="Arial Black"/>
              </a:rPr>
              <a:t>N</a:t>
            </a:r>
            <a:r>
              <a:rPr b="0" u="none" spc="-345" dirty="0">
                <a:solidFill>
                  <a:srgbClr val="000000"/>
                </a:solidFill>
                <a:latin typeface="Arial Black"/>
                <a:cs typeface="Arial Black"/>
              </a:rPr>
              <a:t>H</a:t>
            </a:r>
            <a:r>
              <a:rPr sz="2400" b="0" u="none" spc="-270" dirty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4470" y="847089"/>
            <a:ext cx="2319020" cy="717550"/>
          </a:xfrm>
          <a:custGeom>
            <a:avLst/>
            <a:gdLst/>
            <a:ahLst/>
            <a:cxnLst/>
            <a:rect l="l" t="t" r="r" b="b"/>
            <a:pathLst>
              <a:path w="2319020" h="717550">
                <a:moveTo>
                  <a:pt x="1159509" y="0"/>
                </a:moveTo>
                <a:lnTo>
                  <a:pt x="1087074" y="632"/>
                </a:lnTo>
                <a:lnTo>
                  <a:pt x="1016030" y="2507"/>
                </a:lnTo>
                <a:lnTo>
                  <a:pt x="946482" y="5593"/>
                </a:lnTo>
                <a:lnTo>
                  <a:pt x="878536" y="9859"/>
                </a:lnTo>
                <a:lnTo>
                  <a:pt x="812296" y="15270"/>
                </a:lnTo>
                <a:lnTo>
                  <a:pt x="747869" y="21797"/>
                </a:lnTo>
                <a:lnTo>
                  <a:pt x="685359" y="29406"/>
                </a:lnTo>
                <a:lnTo>
                  <a:pt x="624872" y="38065"/>
                </a:lnTo>
                <a:lnTo>
                  <a:pt x="566514" y="47742"/>
                </a:lnTo>
                <a:lnTo>
                  <a:pt x="510388" y="58405"/>
                </a:lnTo>
                <a:lnTo>
                  <a:pt x="456601" y="70023"/>
                </a:lnTo>
                <a:lnTo>
                  <a:pt x="405258" y="82562"/>
                </a:lnTo>
                <a:lnTo>
                  <a:pt x="356465" y="95990"/>
                </a:lnTo>
                <a:lnTo>
                  <a:pt x="310326" y="110277"/>
                </a:lnTo>
                <a:lnTo>
                  <a:pt x="266947" y="125388"/>
                </a:lnTo>
                <a:lnTo>
                  <a:pt x="226433" y="141293"/>
                </a:lnTo>
                <a:lnTo>
                  <a:pt x="188890" y="157959"/>
                </a:lnTo>
                <a:lnTo>
                  <a:pt x="154422" y="175354"/>
                </a:lnTo>
                <a:lnTo>
                  <a:pt x="95136" y="212202"/>
                </a:lnTo>
                <a:lnTo>
                  <a:pt x="49416" y="251580"/>
                </a:lnTo>
                <a:lnTo>
                  <a:pt x="18105" y="293232"/>
                </a:lnTo>
                <a:lnTo>
                  <a:pt x="2046" y="336900"/>
                </a:lnTo>
                <a:lnTo>
                  <a:pt x="0" y="359410"/>
                </a:lnTo>
                <a:lnTo>
                  <a:pt x="2046" y="381783"/>
                </a:lnTo>
                <a:lnTo>
                  <a:pt x="18105" y="425209"/>
                </a:lnTo>
                <a:lnTo>
                  <a:pt x="49416" y="466656"/>
                </a:lnTo>
                <a:lnTo>
                  <a:pt x="95136" y="505863"/>
                </a:lnTo>
                <a:lnTo>
                  <a:pt x="154422" y="542572"/>
                </a:lnTo>
                <a:lnTo>
                  <a:pt x="188890" y="559907"/>
                </a:lnTo>
                <a:lnTo>
                  <a:pt x="226433" y="576520"/>
                </a:lnTo>
                <a:lnTo>
                  <a:pt x="266947" y="592379"/>
                </a:lnTo>
                <a:lnTo>
                  <a:pt x="310326" y="607450"/>
                </a:lnTo>
                <a:lnTo>
                  <a:pt x="356465" y="621700"/>
                </a:lnTo>
                <a:lnTo>
                  <a:pt x="405258" y="635099"/>
                </a:lnTo>
                <a:lnTo>
                  <a:pt x="456601" y="647612"/>
                </a:lnTo>
                <a:lnTo>
                  <a:pt x="510388" y="659208"/>
                </a:lnTo>
                <a:lnTo>
                  <a:pt x="566514" y="669854"/>
                </a:lnTo>
                <a:lnTo>
                  <a:pt x="624872" y="679517"/>
                </a:lnTo>
                <a:lnTo>
                  <a:pt x="685359" y="688165"/>
                </a:lnTo>
                <a:lnTo>
                  <a:pt x="747869" y="695766"/>
                </a:lnTo>
                <a:lnTo>
                  <a:pt x="812296" y="702287"/>
                </a:lnTo>
                <a:lnTo>
                  <a:pt x="878536" y="707695"/>
                </a:lnTo>
                <a:lnTo>
                  <a:pt x="946482" y="711957"/>
                </a:lnTo>
                <a:lnTo>
                  <a:pt x="1016030" y="715042"/>
                </a:lnTo>
                <a:lnTo>
                  <a:pt x="1087074" y="716917"/>
                </a:lnTo>
                <a:lnTo>
                  <a:pt x="1159509" y="717550"/>
                </a:lnTo>
                <a:lnTo>
                  <a:pt x="1231945" y="716917"/>
                </a:lnTo>
                <a:lnTo>
                  <a:pt x="1302989" y="715042"/>
                </a:lnTo>
                <a:lnTo>
                  <a:pt x="1372537" y="711957"/>
                </a:lnTo>
                <a:lnTo>
                  <a:pt x="1440483" y="707695"/>
                </a:lnTo>
                <a:lnTo>
                  <a:pt x="1506723" y="702287"/>
                </a:lnTo>
                <a:lnTo>
                  <a:pt x="1571150" y="695766"/>
                </a:lnTo>
                <a:lnTo>
                  <a:pt x="1633660" y="688165"/>
                </a:lnTo>
                <a:lnTo>
                  <a:pt x="1694147" y="679517"/>
                </a:lnTo>
                <a:lnTo>
                  <a:pt x="1752505" y="669854"/>
                </a:lnTo>
                <a:lnTo>
                  <a:pt x="1808631" y="659208"/>
                </a:lnTo>
                <a:lnTo>
                  <a:pt x="1862418" y="647612"/>
                </a:lnTo>
                <a:lnTo>
                  <a:pt x="1913761" y="635099"/>
                </a:lnTo>
                <a:lnTo>
                  <a:pt x="1962554" y="621700"/>
                </a:lnTo>
                <a:lnTo>
                  <a:pt x="2008693" y="607450"/>
                </a:lnTo>
                <a:lnTo>
                  <a:pt x="2052072" y="592379"/>
                </a:lnTo>
                <a:lnTo>
                  <a:pt x="2092586" y="576520"/>
                </a:lnTo>
                <a:lnTo>
                  <a:pt x="2130129" y="559907"/>
                </a:lnTo>
                <a:lnTo>
                  <a:pt x="2164597" y="542572"/>
                </a:lnTo>
                <a:lnTo>
                  <a:pt x="2223883" y="505863"/>
                </a:lnTo>
                <a:lnTo>
                  <a:pt x="2269603" y="466656"/>
                </a:lnTo>
                <a:lnTo>
                  <a:pt x="2300914" y="425209"/>
                </a:lnTo>
                <a:lnTo>
                  <a:pt x="2316973" y="381783"/>
                </a:lnTo>
                <a:lnTo>
                  <a:pt x="2319020" y="359410"/>
                </a:lnTo>
                <a:lnTo>
                  <a:pt x="2316973" y="336900"/>
                </a:lnTo>
                <a:lnTo>
                  <a:pt x="2300914" y="293232"/>
                </a:lnTo>
                <a:lnTo>
                  <a:pt x="2269603" y="251580"/>
                </a:lnTo>
                <a:lnTo>
                  <a:pt x="2223883" y="212202"/>
                </a:lnTo>
                <a:lnTo>
                  <a:pt x="2164597" y="175354"/>
                </a:lnTo>
                <a:lnTo>
                  <a:pt x="2130129" y="157959"/>
                </a:lnTo>
                <a:lnTo>
                  <a:pt x="2092586" y="141293"/>
                </a:lnTo>
                <a:lnTo>
                  <a:pt x="2052072" y="125388"/>
                </a:lnTo>
                <a:lnTo>
                  <a:pt x="2008693" y="110277"/>
                </a:lnTo>
                <a:lnTo>
                  <a:pt x="1962554" y="95990"/>
                </a:lnTo>
                <a:lnTo>
                  <a:pt x="1913761" y="82562"/>
                </a:lnTo>
                <a:lnTo>
                  <a:pt x="1862418" y="70023"/>
                </a:lnTo>
                <a:lnTo>
                  <a:pt x="1808631" y="58405"/>
                </a:lnTo>
                <a:lnTo>
                  <a:pt x="1752505" y="47742"/>
                </a:lnTo>
                <a:lnTo>
                  <a:pt x="1694147" y="38065"/>
                </a:lnTo>
                <a:lnTo>
                  <a:pt x="1633660" y="29406"/>
                </a:lnTo>
                <a:lnTo>
                  <a:pt x="1571150" y="21797"/>
                </a:lnTo>
                <a:lnTo>
                  <a:pt x="1506723" y="15270"/>
                </a:lnTo>
                <a:lnTo>
                  <a:pt x="1440483" y="9859"/>
                </a:lnTo>
                <a:lnTo>
                  <a:pt x="1372537" y="5593"/>
                </a:lnTo>
                <a:lnTo>
                  <a:pt x="1302989" y="2507"/>
                </a:lnTo>
                <a:lnTo>
                  <a:pt x="1231945" y="632"/>
                </a:lnTo>
                <a:lnTo>
                  <a:pt x="1159509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4470" y="847089"/>
            <a:ext cx="2319020" cy="717550"/>
          </a:xfrm>
          <a:custGeom>
            <a:avLst/>
            <a:gdLst/>
            <a:ahLst/>
            <a:cxnLst/>
            <a:rect l="l" t="t" r="r" b="b"/>
            <a:pathLst>
              <a:path w="2319020" h="717550">
                <a:moveTo>
                  <a:pt x="1159509" y="0"/>
                </a:moveTo>
                <a:lnTo>
                  <a:pt x="1231945" y="632"/>
                </a:lnTo>
                <a:lnTo>
                  <a:pt x="1302989" y="2507"/>
                </a:lnTo>
                <a:lnTo>
                  <a:pt x="1372537" y="5593"/>
                </a:lnTo>
                <a:lnTo>
                  <a:pt x="1440483" y="9859"/>
                </a:lnTo>
                <a:lnTo>
                  <a:pt x="1506723" y="15270"/>
                </a:lnTo>
                <a:lnTo>
                  <a:pt x="1571150" y="21797"/>
                </a:lnTo>
                <a:lnTo>
                  <a:pt x="1633660" y="29406"/>
                </a:lnTo>
                <a:lnTo>
                  <a:pt x="1694147" y="38065"/>
                </a:lnTo>
                <a:lnTo>
                  <a:pt x="1752505" y="47742"/>
                </a:lnTo>
                <a:lnTo>
                  <a:pt x="1808631" y="58405"/>
                </a:lnTo>
                <a:lnTo>
                  <a:pt x="1862418" y="70023"/>
                </a:lnTo>
                <a:lnTo>
                  <a:pt x="1913761" y="82562"/>
                </a:lnTo>
                <a:lnTo>
                  <a:pt x="1962554" y="95990"/>
                </a:lnTo>
                <a:lnTo>
                  <a:pt x="2008693" y="110277"/>
                </a:lnTo>
                <a:lnTo>
                  <a:pt x="2052072" y="125388"/>
                </a:lnTo>
                <a:lnTo>
                  <a:pt x="2092586" y="141293"/>
                </a:lnTo>
                <a:lnTo>
                  <a:pt x="2130129" y="157959"/>
                </a:lnTo>
                <a:lnTo>
                  <a:pt x="2164597" y="175354"/>
                </a:lnTo>
                <a:lnTo>
                  <a:pt x="2223883" y="212202"/>
                </a:lnTo>
                <a:lnTo>
                  <a:pt x="2269603" y="251580"/>
                </a:lnTo>
                <a:lnTo>
                  <a:pt x="2300914" y="293232"/>
                </a:lnTo>
                <a:lnTo>
                  <a:pt x="2316973" y="336900"/>
                </a:lnTo>
                <a:lnTo>
                  <a:pt x="2319020" y="359410"/>
                </a:lnTo>
                <a:lnTo>
                  <a:pt x="2316973" y="381783"/>
                </a:lnTo>
                <a:lnTo>
                  <a:pt x="2300914" y="425209"/>
                </a:lnTo>
                <a:lnTo>
                  <a:pt x="2269603" y="466656"/>
                </a:lnTo>
                <a:lnTo>
                  <a:pt x="2223883" y="505863"/>
                </a:lnTo>
                <a:lnTo>
                  <a:pt x="2164597" y="542572"/>
                </a:lnTo>
                <a:lnTo>
                  <a:pt x="2130129" y="559907"/>
                </a:lnTo>
                <a:lnTo>
                  <a:pt x="2092586" y="576520"/>
                </a:lnTo>
                <a:lnTo>
                  <a:pt x="2052072" y="592379"/>
                </a:lnTo>
                <a:lnTo>
                  <a:pt x="2008693" y="607450"/>
                </a:lnTo>
                <a:lnTo>
                  <a:pt x="1962554" y="621700"/>
                </a:lnTo>
                <a:lnTo>
                  <a:pt x="1913761" y="635099"/>
                </a:lnTo>
                <a:lnTo>
                  <a:pt x="1862418" y="647612"/>
                </a:lnTo>
                <a:lnTo>
                  <a:pt x="1808631" y="659208"/>
                </a:lnTo>
                <a:lnTo>
                  <a:pt x="1752505" y="669854"/>
                </a:lnTo>
                <a:lnTo>
                  <a:pt x="1694147" y="679517"/>
                </a:lnTo>
                <a:lnTo>
                  <a:pt x="1633660" y="688165"/>
                </a:lnTo>
                <a:lnTo>
                  <a:pt x="1571150" y="695766"/>
                </a:lnTo>
                <a:lnTo>
                  <a:pt x="1506723" y="702287"/>
                </a:lnTo>
                <a:lnTo>
                  <a:pt x="1440483" y="707695"/>
                </a:lnTo>
                <a:lnTo>
                  <a:pt x="1372537" y="711957"/>
                </a:lnTo>
                <a:lnTo>
                  <a:pt x="1302989" y="715042"/>
                </a:lnTo>
                <a:lnTo>
                  <a:pt x="1231945" y="716917"/>
                </a:lnTo>
                <a:lnTo>
                  <a:pt x="1159509" y="717550"/>
                </a:lnTo>
                <a:lnTo>
                  <a:pt x="1087074" y="716917"/>
                </a:lnTo>
                <a:lnTo>
                  <a:pt x="1016030" y="715042"/>
                </a:lnTo>
                <a:lnTo>
                  <a:pt x="946482" y="711957"/>
                </a:lnTo>
                <a:lnTo>
                  <a:pt x="878536" y="707695"/>
                </a:lnTo>
                <a:lnTo>
                  <a:pt x="812296" y="702287"/>
                </a:lnTo>
                <a:lnTo>
                  <a:pt x="747869" y="695766"/>
                </a:lnTo>
                <a:lnTo>
                  <a:pt x="685359" y="688165"/>
                </a:lnTo>
                <a:lnTo>
                  <a:pt x="624872" y="679517"/>
                </a:lnTo>
                <a:lnTo>
                  <a:pt x="566514" y="669854"/>
                </a:lnTo>
                <a:lnTo>
                  <a:pt x="510388" y="659208"/>
                </a:lnTo>
                <a:lnTo>
                  <a:pt x="456601" y="647612"/>
                </a:lnTo>
                <a:lnTo>
                  <a:pt x="405258" y="635099"/>
                </a:lnTo>
                <a:lnTo>
                  <a:pt x="356465" y="621700"/>
                </a:lnTo>
                <a:lnTo>
                  <a:pt x="310326" y="607450"/>
                </a:lnTo>
                <a:lnTo>
                  <a:pt x="266947" y="592379"/>
                </a:lnTo>
                <a:lnTo>
                  <a:pt x="226433" y="576520"/>
                </a:lnTo>
                <a:lnTo>
                  <a:pt x="188890" y="559907"/>
                </a:lnTo>
                <a:lnTo>
                  <a:pt x="154422" y="542572"/>
                </a:lnTo>
                <a:lnTo>
                  <a:pt x="95136" y="505863"/>
                </a:lnTo>
                <a:lnTo>
                  <a:pt x="49416" y="466656"/>
                </a:lnTo>
                <a:lnTo>
                  <a:pt x="18105" y="425209"/>
                </a:lnTo>
                <a:lnTo>
                  <a:pt x="2046" y="381783"/>
                </a:lnTo>
                <a:lnTo>
                  <a:pt x="0" y="359410"/>
                </a:lnTo>
                <a:lnTo>
                  <a:pt x="2046" y="336900"/>
                </a:lnTo>
                <a:lnTo>
                  <a:pt x="18105" y="293232"/>
                </a:lnTo>
                <a:lnTo>
                  <a:pt x="49416" y="251580"/>
                </a:lnTo>
                <a:lnTo>
                  <a:pt x="95136" y="212202"/>
                </a:lnTo>
                <a:lnTo>
                  <a:pt x="154422" y="175354"/>
                </a:lnTo>
                <a:lnTo>
                  <a:pt x="188890" y="157959"/>
                </a:lnTo>
                <a:lnTo>
                  <a:pt x="226433" y="141293"/>
                </a:lnTo>
                <a:lnTo>
                  <a:pt x="266947" y="125388"/>
                </a:lnTo>
                <a:lnTo>
                  <a:pt x="310326" y="110277"/>
                </a:lnTo>
                <a:lnTo>
                  <a:pt x="356465" y="95990"/>
                </a:lnTo>
                <a:lnTo>
                  <a:pt x="405258" y="82562"/>
                </a:lnTo>
                <a:lnTo>
                  <a:pt x="456601" y="70023"/>
                </a:lnTo>
                <a:lnTo>
                  <a:pt x="510388" y="58405"/>
                </a:lnTo>
                <a:lnTo>
                  <a:pt x="566514" y="47742"/>
                </a:lnTo>
                <a:lnTo>
                  <a:pt x="624872" y="38065"/>
                </a:lnTo>
                <a:lnTo>
                  <a:pt x="685359" y="29406"/>
                </a:lnTo>
                <a:lnTo>
                  <a:pt x="747869" y="21797"/>
                </a:lnTo>
                <a:lnTo>
                  <a:pt x="812296" y="15270"/>
                </a:lnTo>
                <a:lnTo>
                  <a:pt x="878536" y="9859"/>
                </a:lnTo>
                <a:lnTo>
                  <a:pt x="946482" y="5593"/>
                </a:lnTo>
                <a:lnTo>
                  <a:pt x="1016030" y="2507"/>
                </a:lnTo>
                <a:lnTo>
                  <a:pt x="1087074" y="632"/>
                </a:lnTo>
                <a:lnTo>
                  <a:pt x="1159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86070" y="949959"/>
            <a:ext cx="2112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0" dirty="0">
                <a:latin typeface="Symbol"/>
                <a:cs typeface="Symbol"/>
              </a:rPr>
              <a:t></a:t>
            </a:r>
            <a:r>
              <a:rPr sz="3200" spc="-300" dirty="0">
                <a:latin typeface="Arial Black"/>
                <a:cs typeface="Arial Black"/>
              </a:rPr>
              <a:t>-Keto</a:t>
            </a:r>
            <a:r>
              <a:rPr sz="3200" spc="-245" dirty="0">
                <a:latin typeface="Arial Black"/>
                <a:cs typeface="Arial Black"/>
              </a:rPr>
              <a:t> </a:t>
            </a:r>
            <a:r>
              <a:rPr sz="3200" spc="-400" dirty="0">
                <a:latin typeface="Arial Black"/>
                <a:cs typeface="Arial Black"/>
              </a:rPr>
              <a:t>acid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19" y="927100"/>
            <a:ext cx="2655570" cy="552450"/>
          </a:xfrm>
          <a:custGeom>
            <a:avLst/>
            <a:gdLst/>
            <a:ahLst/>
            <a:cxnLst/>
            <a:rect l="l" t="t" r="r" b="b"/>
            <a:pathLst>
              <a:path w="2655570" h="552450">
                <a:moveTo>
                  <a:pt x="1328420" y="0"/>
                </a:moveTo>
                <a:lnTo>
                  <a:pt x="1251162" y="422"/>
                </a:lnTo>
                <a:lnTo>
                  <a:pt x="1175271" y="1676"/>
                </a:lnTo>
                <a:lnTo>
                  <a:pt x="1100844" y="3741"/>
                </a:lnTo>
                <a:lnTo>
                  <a:pt x="1027979" y="6596"/>
                </a:lnTo>
                <a:lnTo>
                  <a:pt x="956773" y="10223"/>
                </a:lnTo>
                <a:lnTo>
                  <a:pt x="887325" y="14599"/>
                </a:lnTo>
                <a:lnTo>
                  <a:pt x="819732" y="19705"/>
                </a:lnTo>
                <a:lnTo>
                  <a:pt x="754093" y="25521"/>
                </a:lnTo>
                <a:lnTo>
                  <a:pt x="690504" y="32026"/>
                </a:lnTo>
                <a:lnTo>
                  <a:pt x="629063" y="39200"/>
                </a:lnTo>
                <a:lnTo>
                  <a:pt x="569870" y="47022"/>
                </a:lnTo>
                <a:lnTo>
                  <a:pt x="513020" y="55473"/>
                </a:lnTo>
                <a:lnTo>
                  <a:pt x="458612" y="64532"/>
                </a:lnTo>
                <a:lnTo>
                  <a:pt x="406744" y="74178"/>
                </a:lnTo>
                <a:lnTo>
                  <a:pt x="357514" y="84392"/>
                </a:lnTo>
                <a:lnTo>
                  <a:pt x="311019" y="95153"/>
                </a:lnTo>
                <a:lnTo>
                  <a:pt x="267357" y="106441"/>
                </a:lnTo>
                <a:lnTo>
                  <a:pt x="226626" y="118235"/>
                </a:lnTo>
                <a:lnTo>
                  <a:pt x="188924" y="130516"/>
                </a:lnTo>
                <a:lnTo>
                  <a:pt x="122998" y="156454"/>
                </a:lnTo>
                <a:lnTo>
                  <a:pt x="70359" y="184092"/>
                </a:lnTo>
                <a:lnTo>
                  <a:pt x="31792" y="213270"/>
                </a:lnTo>
                <a:lnTo>
                  <a:pt x="8078" y="243823"/>
                </a:lnTo>
                <a:lnTo>
                  <a:pt x="0" y="275589"/>
                </a:lnTo>
                <a:lnTo>
                  <a:pt x="2035" y="291619"/>
                </a:lnTo>
                <a:lnTo>
                  <a:pt x="31792" y="337975"/>
                </a:lnTo>
                <a:lnTo>
                  <a:pt x="70359" y="367227"/>
                </a:lnTo>
                <a:lnTo>
                  <a:pt x="122998" y="394962"/>
                </a:lnTo>
                <a:lnTo>
                  <a:pt x="188924" y="421012"/>
                </a:lnTo>
                <a:lnTo>
                  <a:pt x="226626" y="433353"/>
                </a:lnTo>
                <a:lnTo>
                  <a:pt x="267357" y="445210"/>
                </a:lnTo>
                <a:lnTo>
                  <a:pt x="311019" y="456562"/>
                </a:lnTo>
                <a:lnTo>
                  <a:pt x="357514" y="467389"/>
                </a:lnTo>
                <a:lnTo>
                  <a:pt x="406744" y="477668"/>
                </a:lnTo>
                <a:lnTo>
                  <a:pt x="458612" y="487380"/>
                </a:lnTo>
                <a:lnTo>
                  <a:pt x="513020" y="496503"/>
                </a:lnTo>
                <a:lnTo>
                  <a:pt x="569870" y="505017"/>
                </a:lnTo>
                <a:lnTo>
                  <a:pt x="629063" y="512900"/>
                </a:lnTo>
                <a:lnTo>
                  <a:pt x="690504" y="520132"/>
                </a:lnTo>
                <a:lnTo>
                  <a:pt x="754093" y="526691"/>
                </a:lnTo>
                <a:lnTo>
                  <a:pt x="819732" y="532558"/>
                </a:lnTo>
                <a:lnTo>
                  <a:pt x="887325" y="537709"/>
                </a:lnTo>
                <a:lnTo>
                  <a:pt x="956773" y="542126"/>
                </a:lnTo>
                <a:lnTo>
                  <a:pt x="1027979" y="545787"/>
                </a:lnTo>
                <a:lnTo>
                  <a:pt x="1100844" y="548670"/>
                </a:lnTo>
                <a:lnTo>
                  <a:pt x="1175271" y="550756"/>
                </a:lnTo>
                <a:lnTo>
                  <a:pt x="1251162" y="552023"/>
                </a:lnTo>
                <a:lnTo>
                  <a:pt x="1328420" y="552450"/>
                </a:lnTo>
                <a:lnTo>
                  <a:pt x="1405550" y="552023"/>
                </a:lnTo>
                <a:lnTo>
                  <a:pt x="1481323" y="550756"/>
                </a:lnTo>
                <a:lnTo>
                  <a:pt x="1555640" y="548670"/>
                </a:lnTo>
                <a:lnTo>
                  <a:pt x="1628404" y="545787"/>
                </a:lnTo>
                <a:lnTo>
                  <a:pt x="1699516" y="542126"/>
                </a:lnTo>
                <a:lnTo>
                  <a:pt x="1768877" y="537709"/>
                </a:lnTo>
                <a:lnTo>
                  <a:pt x="1836391" y="532558"/>
                </a:lnTo>
                <a:lnTo>
                  <a:pt x="1901959" y="526691"/>
                </a:lnTo>
                <a:lnTo>
                  <a:pt x="1965482" y="520132"/>
                </a:lnTo>
                <a:lnTo>
                  <a:pt x="2026863" y="512900"/>
                </a:lnTo>
                <a:lnTo>
                  <a:pt x="2086003" y="505017"/>
                </a:lnTo>
                <a:lnTo>
                  <a:pt x="2142805" y="496503"/>
                </a:lnTo>
                <a:lnTo>
                  <a:pt x="2197170" y="487380"/>
                </a:lnTo>
                <a:lnTo>
                  <a:pt x="2249001" y="477668"/>
                </a:lnTo>
                <a:lnTo>
                  <a:pt x="2298198" y="467389"/>
                </a:lnTo>
                <a:lnTo>
                  <a:pt x="2344664" y="456562"/>
                </a:lnTo>
                <a:lnTo>
                  <a:pt x="2388302" y="445210"/>
                </a:lnTo>
                <a:lnTo>
                  <a:pt x="2429012" y="433353"/>
                </a:lnTo>
                <a:lnTo>
                  <a:pt x="2466697" y="421012"/>
                </a:lnTo>
                <a:lnTo>
                  <a:pt x="2532598" y="394962"/>
                </a:lnTo>
                <a:lnTo>
                  <a:pt x="2585221" y="367227"/>
                </a:lnTo>
                <a:lnTo>
                  <a:pt x="2623780" y="337975"/>
                </a:lnTo>
                <a:lnTo>
                  <a:pt x="2647491" y="307374"/>
                </a:lnTo>
                <a:lnTo>
                  <a:pt x="2655570" y="275589"/>
                </a:lnTo>
                <a:lnTo>
                  <a:pt x="2653534" y="259565"/>
                </a:lnTo>
                <a:lnTo>
                  <a:pt x="2623780" y="213270"/>
                </a:lnTo>
                <a:lnTo>
                  <a:pt x="2585221" y="184092"/>
                </a:lnTo>
                <a:lnTo>
                  <a:pt x="2532598" y="156454"/>
                </a:lnTo>
                <a:lnTo>
                  <a:pt x="2466697" y="130516"/>
                </a:lnTo>
                <a:lnTo>
                  <a:pt x="2429012" y="118235"/>
                </a:lnTo>
                <a:lnTo>
                  <a:pt x="2388302" y="106441"/>
                </a:lnTo>
                <a:lnTo>
                  <a:pt x="2344664" y="95153"/>
                </a:lnTo>
                <a:lnTo>
                  <a:pt x="2298198" y="84392"/>
                </a:lnTo>
                <a:lnTo>
                  <a:pt x="2249001" y="74178"/>
                </a:lnTo>
                <a:lnTo>
                  <a:pt x="2197170" y="64532"/>
                </a:lnTo>
                <a:lnTo>
                  <a:pt x="2142805" y="55473"/>
                </a:lnTo>
                <a:lnTo>
                  <a:pt x="2086003" y="47022"/>
                </a:lnTo>
                <a:lnTo>
                  <a:pt x="2026863" y="39200"/>
                </a:lnTo>
                <a:lnTo>
                  <a:pt x="1965482" y="32026"/>
                </a:lnTo>
                <a:lnTo>
                  <a:pt x="1901959" y="25521"/>
                </a:lnTo>
                <a:lnTo>
                  <a:pt x="1836391" y="19705"/>
                </a:lnTo>
                <a:lnTo>
                  <a:pt x="1768877" y="14599"/>
                </a:lnTo>
                <a:lnTo>
                  <a:pt x="1699516" y="10223"/>
                </a:lnTo>
                <a:lnTo>
                  <a:pt x="1628404" y="6596"/>
                </a:lnTo>
                <a:lnTo>
                  <a:pt x="1555640" y="3741"/>
                </a:lnTo>
                <a:lnTo>
                  <a:pt x="1481323" y="1676"/>
                </a:lnTo>
                <a:lnTo>
                  <a:pt x="1405550" y="422"/>
                </a:lnTo>
                <a:lnTo>
                  <a:pt x="1328420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119" y="927100"/>
            <a:ext cx="2655570" cy="552450"/>
          </a:xfrm>
          <a:custGeom>
            <a:avLst/>
            <a:gdLst/>
            <a:ahLst/>
            <a:cxnLst/>
            <a:rect l="l" t="t" r="r" b="b"/>
            <a:pathLst>
              <a:path w="2655570" h="552450">
                <a:moveTo>
                  <a:pt x="1328420" y="0"/>
                </a:moveTo>
                <a:lnTo>
                  <a:pt x="1405550" y="422"/>
                </a:lnTo>
                <a:lnTo>
                  <a:pt x="1481323" y="1676"/>
                </a:lnTo>
                <a:lnTo>
                  <a:pt x="1555640" y="3741"/>
                </a:lnTo>
                <a:lnTo>
                  <a:pt x="1628404" y="6596"/>
                </a:lnTo>
                <a:lnTo>
                  <a:pt x="1699516" y="10223"/>
                </a:lnTo>
                <a:lnTo>
                  <a:pt x="1768877" y="14599"/>
                </a:lnTo>
                <a:lnTo>
                  <a:pt x="1836391" y="19705"/>
                </a:lnTo>
                <a:lnTo>
                  <a:pt x="1901959" y="25521"/>
                </a:lnTo>
                <a:lnTo>
                  <a:pt x="1965482" y="32026"/>
                </a:lnTo>
                <a:lnTo>
                  <a:pt x="2026863" y="39200"/>
                </a:lnTo>
                <a:lnTo>
                  <a:pt x="2086003" y="47022"/>
                </a:lnTo>
                <a:lnTo>
                  <a:pt x="2142805" y="55473"/>
                </a:lnTo>
                <a:lnTo>
                  <a:pt x="2197170" y="64532"/>
                </a:lnTo>
                <a:lnTo>
                  <a:pt x="2249001" y="74178"/>
                </a:lnTo>
                <a:lnTo>
                  <a:pt x="2298198" y="84392"/>
                </a:lnTo>
                <a:lnTo>
                  <a:pt x="2344664" y="95153"/>
                </a:lnTo>
                <a:lnTo>
                  <a:pt x="2388302" y="106441"/>
                </a:lnTo>
                <a:lnTo>
                  <a:pt x="2429012" y="118235"/>
                </a:lnTo>
                <a:lnTo>
                  <a:pt x="2466697" y="130516"/>
                </a:lnTo>
                <a:lnTo>
                  <a:pt x="2532598" y="156454"/>
                </a:lnTo>
                <a:lnTo>
                  <a:pt x="2585221" y="184092"/>
                </a:lnTo>
                <a:lnTo>
                  <a:pt x="2623780" y="213270"/>
                </a:lnTo>
                <a:lnTo>
                  <a:pt x="2647491" y="243823"/>
                </a:lnTo>
                <a:lnTo>
                  <a:pt x="2655570" y="275589"/>
                </a:lnTo>
                <a:lnTo>
                  <a:pt x="2653534" y="291619"/>
                </a:lnTo>
                <a:lnTo>
                  <a:pt x="2623780" y="337975"/>
                </a:lnTo>
                <a:lnTo>
                  <a:pt x="2585221" y="367227"/>
                </a:lnTo>
                <a:lnTo>
                  <a:pt x="2532598" y="394962"/>
                </a:lnTo>
                <a:lnTo>
                  <a:pt x="2466697" y="421012"/>
                </a:lnTo>
                <a:lnTo>
                  <a:pt x="2429012" y="433353"/>
                </a:lnTo>
                <a:lnTo>
                  <a:pt x="2388302" y="445210"/>
                </a:lnTo>
                <a:lnTo>
                  <a:pt x="2344664" y="456562"/>
                </a:lnTo>
                <a:lnTo>
                  <a:pt x="2298198" y="467389"/>
                </a:lnTo>
                <a:lnTo>
                  <a:pt x="2249001" y="477668"/>
                </a:lnTo>
                <a:lnTo>
                  <a:pt x="2197170" y="487380"/>
                </a:lnTo>
                <a:lnTo>
                  <a:pt x="2142805" y="496503"/>
                </a:lnTo>
                <a:lnTo>
                  <a:pt x="2086003" y="505017"/>
                </a:lnTo>
                <a:lnTo>
                  <a:pt x="2026863" y="512900"/>
                </a:lnTo>
                <a:lnTo>
                  <a:pt x="1965482" y="520132"/>
                </a:lnTo>
                <a:lnTo>
                  <a:pt x="1901959" y="526691"/>
                </a:lnTo>
                <a:lnTo>
                  <a:pt x="1836391" y="532558"/>
                </a:lnTo>
                <a:lnTo>
                  <a:pt x="1768877" y="537709"/>
                </a:lnTo>
                <a:lnTo>
                  <a:pt x="1699516" y="542126"/>
                </a:lnTo>
                <a:lnTo>
                  <a:pt x="1628404" y="545787"/>
                </a:lnTo>
                <a:lnTo>
                  <a:pt x="1555640" y="548670"/>
                </a:lnTo>
                <a:lnTo>
                  <a:pt x="1481323" y="550756"/>
                </a:lnTo>
                <a:lnTo>
                  <a:pt x="1405550" y="552023"/>
                </a:lnTo>
                <a:lnTo>
                  <a:pt x="1328420" y="552450"/>
                </a:lnTo>
                <a:lnTo>
                  <a:pt x="1251162" y="552023"/>
                </a:lnTo>
                <a:lnTo>
                  <a:pt x="1175271" y="550756"/>
                </a:lnTo>
                <a:lnTo>
                  <a:pt x="1100844" y="548670"/>
                </a:lnTo>
                <a:lnTo>
                  <a:pt x="1027979" y="545787"/>
                </a:lnTo>
                <a:lnTo>
                  <a:pt x="956773" y="542126"/>
                </a:lnTo>
                <a:lnTo>
                  <a:pt x="887325" y="537709"/>
                </a:lnTo>
                <a:lnTo>
                  <a:pt x="819732" y="532558"/>
                </a:lnTo>
                <a:lnTo>
                  <a:pt x="754093" y="526691"/>
                </a:lnTo>
                <a:lnTo>
                  <a:pt x="690504" y="520132"/>
                </a:lnTo>
                <a:lnTo>
                  <a:pt x="629063" y="512900"/>
                </a:lnTo>
                <a:lnTo>
                  <a:pt x="569870" y="505017"/>
                </a:lnTo>
                <a:lnTo>
                  <a:pt x="513020" y="496503"/>
                </a:lnTo>
                <a:lnTo>
                  <a:pt x="458612" y="487380"/>
                </a:lnTo>
                <a:lnTo>
                  <a:pt x="406744" y="477668"/>
                </a:lnTo>
                <a:lnTo>
                  <a:pt x="357514" y="467389"/>
                </a:lnTo>
                <a:lnTo>
                  <a:pt x="311019" y="456562"/>
                </a:lnTo>
                <a:lnTo>
                  <a:pt x="267357" y="445210"/>
                </a:lnTo>
                <a:lnTo>
                  <a:pt x="226626" y="433353"/>
                </a:lnTo>
                <a:lnTo>
                  <a:pt x="188924" y="421012"/>
                </a:lnTo>
                <a:lnTo>
                  <a:pt x="122998" y="394962"/>
                </a:lnTo>
                <a:lnTo>
                  <a:pt x="70359" y="367227"/>
                </a:lnTo>
                <a:lnTo>
                  <a:pt x="31792" y="337975"/>
                </a:lnTo>
                <a:lnTo>
                  <a:pt x="8078" y="307374"/>
                </a:lnTo>
                <a:lnTo>
                  <a:pt x="0" y="275589"/>
                </a:lnTo>
                <a:lnTo>
                  <a:pt x="2035" y="259565"/>
                </a:lnTo>
                <a:lnTo>
                  <a:pt x="31792" y="213270"/>
                </a:lnTo>
                <a:lnTo>
                  <a:pt x="70359" y="184092"/>
                </a:lnTo>
                <a:lnTo>
                  <a:pt x="122998" y="156454"/>
                </a:lnTo>
                <a:lnTo>
                  <a:pt x="188924" y="130516"/>
                </a:lnTo>
                <a:lnTo>
                  <a:pt x="226626" y="118235"/>
                </a:lnTo>
                <a:lnTo>
                  <a:pt x="267357" y="106441"/>
                </a:lnTo>
                <a:lnTo>
                  <a:pt x="311019" y="95153"/>
                </a:lnTo>
                <a:lnTo>
                  <a:pt x="357514" y="84392"/>
                </a:lnTo>
                <a:lnTo>
                  <a:pt x="406744" y="74178"/>
                </a:lnTo>
                <a:lnTo>
                  <a:pt x="458612" y="64532"/>
                </a:lnTo>
                <a:lnTo>
                  <a:pt x="513020" y="55473"/>
                </a:lnTo>
                <a:lnTo>
                  <a:pt x="569870" y="47022"/>
                </a:lnTo>
                <a:lnTo>
                  <a:pt x="629063" y="39200"/>
                </a:lnTo>
                <a:lnTo>
                  <a:pt x="690504" y="32026"/>
                </a:lnTo>
                <a:lnTo>
                  <a:pt x="754093" y="25521"/>
                </a:lnTo>
                <a:lnTo>
                  <a:pt x="819732" y="19705"/>
                </a:lnTo>
                <a:lnTo>
                  <a:pt x="887325" y="14599"/>
                </a:lnTo>
                <a:lnTo>
                  <a:pt x="956773" y="10223"/>
                </a:lnTo>
                <a:lnTo>
                  <a:pt x="1027979" y="6596"/>
                </a:lnTo>
                <a:lnTo>
                  <a:pt x="1100844" y="3741"/>
                </a:lnTo>
                <a:lnTo>
                  <a:pt x="1175271" y="1676"/>
                </a:lnTo>
                <a:lnTo>
                  <a:pt x="1251162" y="422"/>
                </a:lnTo>
                <a:lnTo>
                  <a:pt x="13284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41730" y="1007109"/>
            <a:ext cx="153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0" dirty="0">
                <a:latin typeface="Arial Black"/>
                <a:cs typeface="Arial Black"/>
              </a:rPr>
              <a:t>Amino</a:t>
            </a:r>
            <a:r>
              <a:rPr sz="2400" spc="-21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acid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491" y="381000"/>
            <a:ext cx="326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EG"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2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Amino Acid</a:t>
            </a:r>
            <a:r>
              <a:rPr sz="2400" u="heavy" spc="-4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Oxidases: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59" y="1189990"/>
            <a:ext cx="866203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1154430" indent="-88900" algn="l" rtl="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minor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pathway for deamination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acids. 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They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are found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peroxisomes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liver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 kidney.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125730" algn="l" rtl="0">
              <a:lnSpc>
                <a:spcPct val="100000"/>
              </a:lnSpc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-amino acid oxidases utilize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FMN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while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-a.a. oxidases  utilize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FAD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050" y="3571240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33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09" y="3249929"/>
            <a:ext cx="21399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909" y="3818890"/>
            <a:ext cx="97916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65" dirty="0">
                <a:latin typeface="Times New Roman"/>
                <a:cs typeface="Times New Roman"/>
              </a:rPr>
              <a:t>H</a:t>
            </a:r>
            <a:r>
              <a:rPr sz="2250" b="1" spc="-110" dirty="0">
                <a:latin typeface="Times New Roman"/>
                <a:cs typeface="Times New Roman"/>
              </a:rPr>
              <a:t>-C</a:t>
            </a:r>
            <a:r>
              <a:rPr sz="2250" b="1" spc="-85" dirty="0">
                <a:latin typeface="Times New Roman"/>
                <a:cs typeface="Times New Roman"/>
              </a:rPr>
              <a:t>-</a:t>
            </a:r>
            <a:r>
              <a:rPr sz="2250" b="1" spc="-140" dirty="0">
                <a:latin typeface="Times New Roman"/>
                <a:cs typeface="Times New Roman"/>
              </a:rPr>
              <a:t>N</a:t>
            </a:r>
            <a:r>
              <a:rPr sz="2250" b="1" spc="-155" dirty="0">
                <a:latin typeface="Times New Roman"/>
                <a:cs typeface="Times New Roman"/>
              </a:rPr>
              <a:t>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7950" y="4009390"/>
            <a:ext cx="1123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7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400" y="416814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530" y="4423409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</a:t>
            </a:r>
            <a:r>
              <a:rPr sz="2250" b="1" spc="-155" dirty="0">
                <a:latin typeface="Times New Roman"/>
                <a:cs typeface="Times New Roman"/>
              </a:rPr>
              <a:t>OH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4650" y="4060190"/>
            <a:ext cx="1888489" cy="0"/>
          </a:xfrm>
          <a:custGeom>
            <a:avLst/>
            <a:gdLst/>
            <a:ahLst/>
            <a:cxnLst/>
            <a:rect l="l" t="t" r="r" b="b"/>
            <a:pathLst>
              <a:path w="1888489">
                <a:moveTo>
                  <a:pt x="0" y="0"/>
                </a:moveTo>
                <a:lnTo>
                  <a:pt x="188848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4884" y="4011295"/>
            <a:ext cx="179069" cy="9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2150" y="4081779"/>
            <a:ext cx="1065530" cy="341630"/>
          </a:xfrm>
          <a:custGeom>
            <a:avLst/>
            <a:gdLst/>
            <a:ahLst/>
            <a:cxnLst/>
            <a:rect l="l" t="t" r="r" b="b"/>
            <a:pathLst>
              <a:path w="1065530" h="341629">
                <a:moveTo>
                  <a:pt x="1065530" y="318770"/>
                </a:moveTo>
                <a:lnTo>
                  <a:pt x="1057910" y="304800"/>
                </a:lnTo>
                <a:lnTo>
                  <a:pt x="1049020" y="290830"/>
                </a:lnTo>
                <a:lnTo>
                  <a:pt x="1038860" y="276860"/>
                </a:lnTo>
                <a:lnTo>
                  <a:pt x="1029969" y="262890"/>
                </a:lnTo>
                <a:lnTo>
                  <a:pt x="1019810" y="250190"/>
                </a:lnTo>
                <a:lnTo>
                  <a:pt x="1009650" y="236220"/>
                </a:lnTo>
                <a:lnTo>
                  <a:pt x="999489" y="223520"/>
                </a:lnTo>
                <a:lnTo>
                  <a:pt x="989330" y="212090"/>
                </a:lnTo>
                <a:lnTo>
                  <a:pt x="977900" y="199390"/>
                </a:lnTo>
                <a:lnTo>
                  <a:pt x="966469" y="187960"/>
                </a:lnTo>
                <a:lnTo>
                  <a:pt x="955039" y="175260"/>
                </a:lnTo>
                <a:lnTo>
                  <a:pt x="943610" y="163830"/>
                </a:lnTo>
                <a:lnTo>
                  <a:pt x="932180" y="153670"/>
                </a:lnTo>
                <a:lnTo>
                  <a:pt x="919480" y="142240"/>
                </a:lnTo>
                <a:lnTo>
                  <a:pt x="906780" y="132080"/>
                </a:lnTo>
                <a:lnTo>
                  <a:pt x="894080" y="123190"/>
                </a:lnTo>
                <a:lnTo>
                  <a:pt x="881380" y="113030"/>
                </a:lnTo>
                <a:lnTo>
                  <a:pt x="868680" y="104140"/>
                </a:lnTo>
                <a:lnTo>
                  <a:pt x="854710" y="95250"/>
                </a:lnTo>
                <a:lnTo>
                  <a:pt x="840739" y="86360"/>
                </a:lnTo>
                <a:lnTo>
                  <a:pt x="828039" y="78740"/>
                </a:lnTo>
                <a:lnTo>
                  <a:pt x="814069" y="71120"/>
                </a:lnTo>
                <a:lnTo>
                  <a:pt x="800100" y="63500"/>
                </a:lnTo>
                <a:lnTo>
                  <a:pt x="784860" y="55880"/>
                </a:lnTo>
                <a:lnTo>
                  <a:pt x="770889" y="49530"/>
                </a:lnTo>
                <a:lnTo>
                  <a:pt x="756919" y="43180"/>
                </a:lnTo>
                <a:lnTo>
                  <a:pt x="741680" y="38100"/>
                </a:lnTo>
                <a:lnTo>
                  <a:pt x="726439" y="31750"/>
                </a:lnTo>
                <a:lnTo>
                  <a:pt x="712469" y="27940"/>
                </a:lnTo>
                <a:lnTo>
                  <a:pt x="697230" y="22860"/>
                </a:lnTo>
                <a:lnTo>
                  <a:pt x="681989" y="19050"/>
                </a:lnTo>
                <a:lnTo>
                  <a:pt x="666750" y="15240"/>
                </a:lnTo>
                <a:lnTo>
                  <a:pt x="621030" y="6350"/>
                </a:lnTo>
                <a:lnTo>
                  <a:pt x="574039" y="1270"/>
                </a:lnTo>
                <a:lnTo>
                  <a:pt x="558800" y="1270"/>
                </a:lnTo>
                <a:lnTo>
                  <a:pt x="542289" y="0"/>
                </a:lnTo>
                <a:lnTo>
                  <a:pt x="527050" y="0"/>
                </a:lnTo>
                <a:lnTo>
                  <a:pt x="511810" y="1270"/>
                </a:lnTo>
                <a:lnTo>
                  <a:pt x="496569" y="2540"/>
                </a:lnTo>
                <a:lnTo>
                  <a:pt x="480060" y="3810"/>
                </a:lnTo>
                <a:lnTo>
                  <a:pt x="464819" y="5080"/>
                </a:lnTo>
                <a:lnTo>
                  <a:pt x="449580" y="7620"/>
                </a:lnTo>
                <a:lnTo>
                  <a:pt x="434339" y="10160"/>
                </a:lnTo>
                <a:lnTo>
                  <a:pt x="419100" y="13970"/>
                </a:lnTo>
                <a:lnTo>
                  <a:pt x="403860" y="16510"/>
                </a:lnTo>
                <a:lnTo>
                  <a:pt x="388619" y="20320"/>
                </a:lnTo>
                <a:lnTo>
                  <a:pt x="373380" y="25400"/>
                </a:lnTo>
                <a:lnTo>
                  <a:pt x="358139" y="30480"/>
                </a:lnTo>
                <a:lnTo>
                  <a:pt x="342900" y="35560"/>
                </a:lnTo>
                <a:lnTo>
                  <a:pt x="328930" y="40640"/>
                </a:lnTo>
                <a:lnTo>
                  <a:pt x="313689" y="46990"/>
                </a:lnTo>
                <a:lnTo>
                  <a:pt x="299719" y="53340"/>
                </a:lnTo>
                <a:lnTo>
                  <a:pt x="285750" y="59690"/>
                </a:lnTo>
                <a:lnTo>
                  <a:pt x="271780" y="67310"/>
                </a:lnTo>
                <a:lnTo>
                  <a:pt x="257810" y="74930"/>
                </a:lnTo>
                <a:lnTo>
                  <a:pt x="243839" y="82550"/>
                </a:lnTo>
                <a:lnTo>
                  <a:pt x="229869" y="91440"/>
                </a:lnTo>
                <a:lnTo>
                  <a:pt x="215900" y="99060"/>
                </a:lnTo>
                <a:lnTo>
                  <a:pt x="203200" y="109220"/>
                </a:lnTo>
                <a:lnTo>
                  <a:pt x="190500" y="118110"/>
                </a:lnTo>
                <a:lnTo>
                  <a:pt x="177800" y="128270"/>
                </a:lnTo>
                <a:lnTo>
                  <a:pt x="165100" y="138430"/>
                </a:lnTo>
                <a:lnTo>
                  <a:pt x="152400" y="148590"/>
                </a:lnTo>
                <a:lnTo>
                  <a:pt x="139700" y="158750"/>
                </a:lnTo>
                <a:lnTo>
                  <a:pt x="128269" y="170180"/>
                </a:lnTo>
                <a:lnTo>
                  <a:pt x="116839" y="181610"/>
                </a:lnTo>
                <a:lnTo>
                  <a:pt x="105410" y="194310"/>
                </a:lnTo>
                <a:lnTo>
                  <a:pt x="93980" y="205740"/>
                </a:lnTo>
                <a:lnTo>
                  <a:pt x="83819" y="218440"/>
                </a:lnTo>
                <a:lnTo>
                  <a:pt x="73660" y="231140"/>
                </a:lnTo>
                <a:lnTo>
                  <a:pt x="62230" y="243840"/>
                </a:lnTo>
                <a:lnTo>
                  <a:pt x="53339" y="256540"/>
                </a:lnTo>
                <a:lnTo>
                  <a:pt x="43180" y="270510"/>
                </a:lnTo>
                <a:lnTo>
                  <a:pt x="34289" y="284480"/>
                </a:lnTo>
                <a:lnTo>
                  <a:pt x="25400" y="298450"/>
                </a:lnTo>
                <a:lnTo>
                  <a:pt x="16510" y="312420"/>
                </a:lnTo>
                <a:lnTo>
                  <a:pt x="7619" y="327660"/>
                </a:lnTo>
                <a:lnTo>
                  <a:pt x="0" y="34163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4654" y="4332604"/>
            <a:ext cx="13335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2120" y="3434079"/>
            <a:ext cx="260350" cy="1391920"/>
          </a:xfrm>
          <a:custGeom>
            <a:avLst/>
            <a:gdLst/>
            <a:ahLst/>
            <a:cxnLst/>
            <a:rect l="l" t="t" r="r" b="b"/>
            <a:pathLst>
              <a:path w="260350" h="1391920">
                <a:moveTo>
                  <a:pt x="180339" y="0"/>
                </a:moveTo>
                <a:lnTo>
                  <a:pt x="0" y="0"/>
                </a:lnTo>
                <a:lnTo>
                  <a:pt x="0" y="1391920"/>
                </a:lnTo>
                <a:lnTo>
                  <a:pt x="260350" y="13919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5359" y="3675379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09159" y="3354070"/>
            <a:ext cx="21399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6140" y="3923029"/>
            <a:ext cx="88265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C </a:t>
            </a:r>
            <a:r>
              <a:rPr sz="2250" b="1" spc="-114" dirty="0">
                <a:latin typeface="Times New Roman"/>
                <a:cs typeface="Times New Roman"/>
              </a:rPr>
              <a:t>=</a:t>
            </a:r>
            <a:r>
              <a:rPr sz="2250" b="1" spc="-65" dirty="0">
                <a:latin typeface="Times New Roman"/>
                <a:cs typeface="Times New Roman"/>
              </a:rPr>
              <a:t> </a:t>
            </a:r>
            <a:r>
              <a:rPr sz="2250" b="1" spc="-145" dirty="0">
                <a:latin typeface="Times New Roman"/>
                <a:cs typeface="Times New Roman"/>
              </a:rPr>
              <a:t>NH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6950" y="42735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04079" y="4528820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</a:t>
            </a:r>
            <a:r>
              <a:rPr sz="2250" b="1" spc="-155" dirty="0">
                <a:latin typeface="Times New Roman"/>
                <a:cs typeface="Times New Roman"/>
              </a:rPr>
              <a:t>OH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65140" y="3434079"/>
            <a:ext cx="260350" cy="1391920"/>
          </a:xfrm>
          <a:custGeom>
            <a:avLst/>
            <a:gdLst/>
            <a:ahLst/>
            <a:cxnLst/>
            <a:rect l="l" t="t" r="r" b="b"/>
            <a:pathLst>
              <a:path w="260350" h="1391920">
                <a:moveTo>
                  <a:pt x="80010" y="1391920"/>
                </a:moveTo>
                <a:lnTo>
                  <a:pt x="260350" y="1391920"/>
                </a:lnTo>
                <a:lnTo>
                  <a:pt x="260350" y="0"/>
                </a:ln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1079" y="4043679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40">
                <a:moveTo>
                  <a:pt x="0" y="0"/>
                </a:moveTo>
                <a:lnTo>
                  <a:pt x="128524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8065" y="3994784"/>
            <a:ext cx="179069" cy="97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2240" y="3816350"/>
            <a:ext cx="44450" cy="55880"/>
          </a:xfrm>
          <a:custGeom>
            <a:avLst/>
            <a:gdLst/>
            <a:ahLst/>
            <a:cxnLst/>
            <a:rect l="l" t="t" r="r" b="b"/>
            <a:pathLst>
              <a:path w="44450" h="55879">
                <a:moveTo>
                  <a:pt x="44450" y="5588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41440" y="379730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50800" y="190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2409" y="4051300"/>
            <a:ext cx="35560" cy="191770"/>
          </a:xfrm>
          <a:custGeom>
            <a:avLst/>
            <a:gdLst/>
            <a:ahLst/>
            <a:cxnLst/>
            <a:rect l="l" t="t" r="r" b="b"/>
            <a:pathLst>
              <a:path w="35559" h="191770">
                <a:moveTo>
                  <a:pt x="35560" y="1917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58280" y="3950970"/>
            <a:ext cx="24130" cy="100330"/>
          </a:xfrm>
          <a:custGeom>
            <a:avLst/>
            <a:gdLst/>
            <a:ahLst/>
            <a:cxnLst/>
            <a:rect l="l" t="t" r="r" b="b"/>
            <a:pathLst>
              <a:path w="24129" h="100329">
                <a:moveTo>
                  <a:pt x="24129" y="10032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36690" y="3872229"/>
            <a:ext cx="21590" cy="78740"/>
          </a:xfrm>
          <a:custGeom>
            <a:avLst/>
            <a:gdLst/>
            <a:ahLst/>
            <a:cxnLst/>
            <a:rect l="l" t="t" r="r" b="b"/>
            <a:pathLst>
              <a:path w="21590" h="78739">
                <a:moveTo>
                  <a:pt x="21589" y="787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7500" y="4316729"/>
            <a:ext cx="64769" cy="5080"/>
          </a:xfrm>
          <a:custGeom>
            <a:avLst/>
            <a:gdLst/>
            <a:ahLst/>
            <a:cxnLst/>
            <a:rect l="l" t="t" r="r" b="b"/>
            <a:pathLst>
              <a:path w="64770" h="5079">
                <a:moveTo>
                  <a:pt x="-8255" y="2540"/>
                </a:moveTo>
                <a:lnTo>
                  <a:pt x="73025" y="254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9559" y="4290059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940" y="266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7969" y="4243070"/>
            <a:ext cx="21590" cy="46990"/>
          </a:xfrm>
          <a:custGeom>
            <a:avLst/>
            <a:gdLst/>
            <a:ahLst/>
            <a:cxnLst/>
            <a:rect l="l" t="t" r="r" b="b"/>
            <a:pathLst>
              <a:path w="21590" h="46989">
                <a:moveTo>
                  <a:pt x="21589" y="4698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1940" y="35369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92719" y="3215639"/>
            <a:ext cx="695960" cy="939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250" b="1" spc="-145" dirty="0">
                <a:latin typeface="Times New Roman"/>
                <a:cs typeface="Times New Roman"/>
              </a:rPr>
              <a:t>C </a:t>
            </a:r>
            <a:r>
              <a:rPr sz="2250" b="1" spc="-114" dirty="0">
                <a:latin typeface="Times New Roman"/>
                <a:cs typeface="Times New Roman"/>
              </a:rPr>
              <a:t>=</a:t>
            </a:r>
            <a:r>
              <a:rPr sz="2250" b="1" spc="-45" dirty="0">
                <a:latin typeface="Times New Roman"/>
                <a:cs typeface="Times New Roman"/>
              </a:rPr>
              <a:t> </a:t>
            </a:r>
            <a:r>
              <a:rPr sz="2250" b="1" spc="-155" dirty="0"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3530" y="4135120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33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21930" y="4389120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5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OO</a:t>
            </a:r>
            <a:r>
              <a:rPr sz="2250" b="1" spc="-155" dirty="0">
                <a:latin typeface="Times New Roman"/>
                <a:cs typeface="Times New Roman"/>
              </a:rPr>
              <a:t>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95170" y="4940300"/>
            <a:ext cx="1229360" cy="499109"/>
          </a:xfrm>
          <a:custGeom>
            <a:avLst/>
            <a:gdLst/>
            <a:ahLst/>
            <a:cxnLst/>
            <a:rect l="l" t="t" r="r" b="b"/>
            <a:pathLst>
              <a:path w="1229360" h="499110">
                <a:moveTo>
                  <a:pt x="0" y="116839"/>
                </a:moveTo>
                <a:lnTo>
                  <a:pt x="8890" y="133350"/>
                </a:lnTo>
                <a:lnTo>
                  <a:pt x="16510" y="148589"/>
                </a:lnTo>
                <a:lnTo>
                  <a:pt x="26669" y="165100"/>
                </a:lnTo>
                <a:lnTo>
                  <a:pt x="35560" y="180339"/>
                </a:lnTo>
                <a:lnTo>
                  <a:pt x="45719" y="195580"/>
                </a:lnTo>
                <a:lnTo>
                  <a:pt x="55880" y="209550"/>
                </a:lnTo>
                <a:lnTo>
                  <a:pt x="66040" y="224789"/>
                </a:lnTo>
                <a:lnTo>
                  <a:pt x="77469" y="238760"/>
                </a:lnTo>
                <a:lnTo>
                  <a:pt x="87630" y="252730"/>
                </a:lnTo>
                <a:lnTo>
                  <a:pt x="99060" y="266700"/>
                </a:lnTo>
                <a:lnTo>
                  <a:pt x="111760" y="279400"/>
                </a:lnTo>
                <a:lnTo>
                  <a:pt x="123190" y="293369"/>
                </a:lnTo>
                <a:lnTo>
                  <a:pt x="135890" y="306069"/>
                </a:lnTo>
                <a:lnTo>
                  <a:pt x="148590" y="317500"/>
                </a:lnTo>
                <a:lnTo>
                  <a:pt x="161290" y="330200"/>
                </a:lnTo>
                <a:lnTo>
                  <a:pt x="173990" y="341630"/>
                </a:lnTo>
                <a:lnTo>
                  <a:pt x="187960" y="353059"/>
                </a:lnTo>
                <a:lnTo>
                  <a:pt x="201930" y="363219"/>
                </a:lnTo>
                <a:lnTo>
                  <a:pt x="215900" y="374650"/>
                </a:lnTo>
                <a:lnTo>
                  <a:pt x="229869" y="384809"/>
                </a:lnTo>
                <a:lnTo>
                  <a:pt x="243840" y="393700"/>
                </a:lnTo>
                <a:lnTo>
                  <a:pt x="259080" y="403859"/>
                </a:lnTo>
                <a:lnTo>
                  <a:pt x="273050" y="412750"/>
                </a:lnTo>
                <a:lnTo>
                  <a:pt x="288290" y="421640"/>
                </a:lnTo>
                <a:lnTo>
                  <a:pt x="303530" y="429259"/>
                </a:lnTo>
                <a:lnTo>
                  <a:pt x="318769" y="436880"/>
                </a:lnTo>
                <a:lnTo>
                  <a:pt x="365760" y="457200"/>
                </a:lnTo>
                <a:lnTo>
                  <a:pt x="398780" y="468630"/>
                </a:lnTo>
                <a:lnTo>
                  <a:pt x="414019" y="473709"/>
                </a:lnTo>
                <a:lnTo>
                  <a:pt x="430530" y="478790"/>
                </a:lnTo>
                <a:lnTo>
                  <a:pt x="447040" y="482600"/>
                </a:lnTo>
                <a:lnTo>
                  <a:pt x="463550" y="486409"/>
                </a:lnTo>
                <a:lnTo>
                  <a:pt x="480060" y="490219"/>
                </a:lnTo>
                <a:lnTo>
                  <a:pt x="497840" y="492759"/>
                </a:lnTo>
                <a:lnTo>
                  <a:pt x="514350" y="495300"/>
                </a:lnTo>
                <a:lnTo>
                  <a:pt x="530860" y="496569"/>
                </a:lnTo>
                <a:lnTo>
                  <a:pt x="547369" y="497840"/>
                </a:lnTo>
                <a:lnTo>
                  <a:pt x="565150" y="499109"/>
                </a:lnTo>
                <a:lnTo>
                  <a:pt x="581660" y="499109"/>
                </a:lnTo>
                <a:lnTo>
                  <a:pt x="598169" y="499109"/>
                </a:lnTo>
                <a:lnTo>
                  <a:pt x="615950" y="499109"/>
                </a:lnTo>
                <a:lnTo>
                  <a:pt x="632460" y="497840"/>
                </a:lnTo>
                <a:lnTo>
                  <a:pt x="648969" y="496569"/>
                </a:lnTo>
                <a:lnTo>
                  <a:pt x="665480" y="495300"/>
                </a:lnTo>
                <a:lnTo>
                  <a:pt x="683260" y="492759"/>
                </a:lnTo>
                <a:lnTo>
                  <a:pt x="699769" y="490219"/>
                </a:lnTo>
                <a:lnTo>
                  <a:pt x="716280" y="486409"/>
                </a:lnTo>
                <a:lnTo>
                  <a:pt x="732790" y="482600"/>
                </a:lnTo>
                <a:lnTo>
                  <a:pt x="749300" y="478790"/>
                </a:lnTo>
                <a:lnTo>
                  <a:pt x="765810" y="474980"/>
                </a:lnTo>
                <a:lnTo>
                  <a:pt x="782319" y="469900"/>
                </a:lnTo>
                <a:lnTo>
                  <a:pt x="797560" y="463550"/>
                </a:lnTo>
                <a:lnTo>
                  <a:pt x="814069" y="458469"/>
                </a:lnTo>
                <a:lnTo>
                  <a:pt x="829310" y="452119"/>
                </a:lnTo>
                <a:lnTo>
                  <a:pt x="845819" y="444500"/>
                </a:lnTo>
                <a:lnTo>
                  <a:pt x="861060" y="436880"/>
                </a:lnTo>
                <a:lnTo>
                  <a:pt x="876300" y="429259"/>
                </a:lnTo>
                <a:lnTo>
                  <a:pt x="891540" y="421640"/>
                </a:lnTo>
                <a:lnTo>
                  <a:pt x="906780" y="412750"/>
                </a:lnTo>
                <a:lnTo>
                  <a:pt x="922019" y="403859"/>
                </a:lnTo>
                <a:lnTo>
                  <a:pt x="935990" y="394969"/>
                </a:lnTo>
                <a:lnTo>
                  <a:pt x="951230" y="384809"/>
                </a:lnTo>
                <a:lnTo>
                  <a:pt x="965200" y="374650"/>
                </a:lnTo>
                <a:lnTo>
                  <a:pt x="979169" y="364490"/>
                </a:lnTo>
                <a:lnTo>
                  <a:pt x="993140" y="354330"/>
                </a:lnTo>
                <a:lnTo>
                  <a:pt x="1005840" y="342900"/>
                </a:lnTo>
                <a:lnTo>
                  <a:pt x="1019810" y="331469"/>
                </a:lnTo>
                <a:lnTo>
                  <a:pt x="1032510" y="318769"/>
                </a:lnTo>
                <a:lnTo>
                  <a:pt x="1045210" y="306069"/>
                </a:lnTo>
                <a:lnTo>
                  <a:pt x="1056640" y="294640"/>
                </a:lnTo>
                <a:lnTo>
                  <a:pt x="1069340" y="280669"/>
                </a:lnTo>
                <a:lnTo>
                  <a:pt x="1080770" y="267969"/>
                </a:lnTo>
                <a:lnTo>
                  <a:pt x="1092200" y="254000"/>
                </a:lnTo>
                <a:lnTo>
                  <a:pt x="1103630" y="240030"/>
                </a:lnTo>
                <a:lnTo>
                  <a:pt x="1115060" y="226060"/>
                </a:lnTo>
                <a:lnTo>
                  <a:pt x="1125220" y="210819"/>
                </a:lnTo>
                <a:lnTo>
                  <a:pt x="1135380" y="196850"/>
                </a:lnTo>
                <a:lnTo>
                  <a:pt x="1145540" y="181610"/>
                </a:lnTo>
                <a:lnTo>
                  <a:pt x="1154430" y="166369"/>
                </a:lnTo>
                <a:lnTo>
                  <a:pt x="1163320" y="149860"/>
                </a:lnTo>
                <a:lnTo>
                  <a:pt x="1172210" y="134619"/>
                </a:lnTo>
                <a:lnTo>
                  <a:pt x="1181100" y="118110"/>
                </a:lnTo>
                <a:lnTo>
                  <a:pt x="1188720" y="101600"/>
                </a:lnTo>
                <a:lnTo>
                  <a:pt x="1196340" y="85089"/>
                </a:lnTo>
                <a:lnTo>
                  <a:pt x="1203960" y="68580"/>
                </a:lnTo>
                <a:lnTo>
                  <a:pt x="1210310" y="50800"/>
                </a:lnTo>
                <a:lnTo>
                  <a:pt x="1217930" y="34289"/>
                </a:lnTo>
                <a:lnTo>
                  <a:pt x="1223010" y="16510"/>
                </a:lnTo>
                <a:lnTo>
                  <a:pt x="12293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3414" y="4942204"/>
            <a:ext cx="132080" cy="193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8089" y="5373370"/>
            <a:ext cx="762000" cy="341630"/>
          </a:xfrm>
          <a:custGeom>
            <a:avLst/>
            <a:gdLst/>
            <a:ahLst/>
            <a:cxnLst/>
            <a:rect l="l" t="t" r="r" b="b"/>
            <a:pathLst>
              <a:path w="762000" h="341629">
                <a:moveTo>
                  <a:pt x="762000" y="153669"/>
                </a:moveTo>
                <a:lnTo>
                  <a:pt x="753110" y="144779"/>
                </a:lnTo>
                <a:lnTo>
                  <a:pt x="745490" y="135889"/>
                </a:lnTo>
                <a:lnTo>
                  <a:pt x="736600" y="126999"/>
                </a:lnTo>
                <a:lnTo>
                  <a:pt x="728980" y="119379"/>
                </a:lnTo>
                <a:lnTo>
                  <a:pt x="720090" y="110489"/>
                </a:lnTo>
                <a:lnTo>
                  <a:pt x="711200" y="102869"/>
                </a:lnTo>
                <a:lnTo>
                  <a:pt x="701040" y="95249"/>
                </a:lnTo>
                <a:lnTo>
                  <a:pt x="692150" y="88899"/>
                </a:lnTo>
                <a:lnTo>
                  <a:pt x="683260" y="81279"/>
                </a:lnTo>
                <a:lnTo>
                  <a:pt x="673100" y="74929"/>
                </a:lnTo>
                <a:lnTo>
                  <a:pt x="662940" y="68579"/>
                </a:lnTo>
                <a:lnTo>
                  <a:pt x="654050" y="62229"/>
                </a:lnTo>
                <a:lnTo>
                  <a:pt x="643890" y="55879"/>
                </a:lnTo>
                <a:lnTo>
                  <a:pt x="633730" y="50799"/>
                </a:lnTo>
                <a:lnTo>
                  <a:pt x="622300" y="45719"/>
                </a:lnTo>
                <a:lnTo>
                  <a:pt x="612140" y="40639"/>
                </a:lnTo>
                <a:lnTo>
                  <a:pt x="601980" y="35559"/>
                </a:lnTo>
                <a:lnTo>
                  <a:pt x="591820" y="30479"/>
                </a:lnTo>
                <a:lnTo>
                  <a:pt x="580390" y="26669"/>
                </a:lnTo>
                <a:lnTo>
                  <a:pt x="570230" y="22859"/>
                </a:lnTo>
                <a:lnTo>
                  <a:pt x="558800" y="19049"/>
                </a:lnTo>
                <a:lnTo>
                  <a:pt x="547370" y="16509"/>
                </a:lnTo>
                <a:lnTo>
                  <a:pt x="537210" y="12699"/>
                </a:lnTo>
                <a:lnTo>
                  <a:pt x="525780" y="10159"/>
                </a:lnTo>
                <a:lnTo>
                  <a:pt x="514350" y="7619"/>
                </a:lnTo>
                <a:lnTo>
                  <a:pt x="502920" y="6349"/>
                </a:lnTo>
                <a:lnTo>
                  <a:pt x="491490" y="3809"/>
                </a:lnTo>
                <a:lnTo>
                  <a:pt x="480060" y="2539"/>
                </a:lnTo>
                <a:lnTo>
                  <a:pt x="468630" y="1269"/>
                </a:lnTo>
                <a:lnTo>
                  <a:pt x="457200" y="0"/>
                </a:lnTo>
                <a:lnTo>
                  <a:pt x="445770" y="0"/>
                </a:lnTo>
                <a:lnTo>
                  <a:pt x="435610" y="0"/>
                </a:lnTo>
                <a:lnTo>
                  <a:pt x="424180" y="0"/>
                </a:lnTo>
                <a:lnTo>
                  <a:pt x="412750" y="0"/>
                </a:lnTo>
                <a:lnTo>
                  <a:pt x="401320" y="1269"/>
                </a:lnTo>
                <a:lnTo>
                  <a:pt x="389890" y="2539"/>
                </a:lnTo>
                <a:lnTo>
                  <a:pt x="378460" y="3809"/>
                </a:lnTo>
                <a:lnTo>
                  <a:pt x="367030" y="5079"/>
                </a:lnTo>
                <a:lnTo>
                  <a:pt x="355600" y="7619"/>
                </a:lnTo>
                <a:lnTo>
                  <a:pt x="344170" y="8889"/>
                </a:lnTo>
                <a:lnTo>
                  <a:pt x="332740" y="11429"/>
                </a:lnTo>
                <a:lnTo>
                  <a:pt x="322580" y="15239"/>
                </a:lnTo>
                <a:lnTo>
                  <a:pt x="311150" y="17779"/>
                </a:lnTo>
                <a:lnTo>
                  <a:pt x="299720" y="21589"/>
                </a:lnTo>
                <a:lnTo>
                  <a:pt x="289560" y="25399"/>
                </a:lnTo>
                <a:lnTo>
                  <a:pt x="278130" y="29209"/>
                </a:lnTo>
                <a:lnTo>
                  <a:pt x="267970" y="34289"/>
                </a:lnTo>
                <a:lnTo>
                  <a:pt x="257810" y="38099"/>
                </a:lnTo>
                <a:lnTo>
                  <a:pt x="246380" y="43179"/>
                </a:lnTo>
                <a:lnTo>
                  <a:pt x="236220" y="48259"/>
                </a:lnTo>
                <a:lnTo>
                  <a:pt x="226060" y="54609"/>
                </a:lnTo>
                <a:lnTo>
                  <a:pt x="215900" y="59689"/>
                </a:lnTo>
                <a:lnTo>
                  <a:pt x="205740" y="66039"/>
                </a:lnTo>
                <a:lnTo>
                  <a:pt x="196850" y="72389"/>
                </a:lnTo>
                <a:lnTo>
                  <a:pt x="186690" y="78739"/>
                </a:lnTo>
                <a:lnTo>
                  <a:pt x="177800" y="86359"/>
                </a:lnTo>
                <a:lnTo>
                  <a:pt x="167640" y="92709"/>
                </a:lnTo>
                <a:lnTo>
                  <a:pt x="158750" y="100329"/>
                </a:lnTo>
                <a:lnTo>
                  <a:pt x="149860" y="107949"/>
                </a:lnTo>
                <a:lnTo>
                  <a:pt x="140970" y="116839"/>
                </a:lnTo>
                <a:lnTo>
                  <a:pt x="132080" y="124459"/>
                </a:lnTo>
                <a:lnTo>
                  <a:pt x="123190" y="133349"/>
                </a:lnTo>
                <a:lnTo>
                  <a:pt x="115570" y="140969"/>
                </a:lnTo>
                <a:lnTo>
                  <a:pt x="106680" y="149859"/>
                </a:lnTo>
                <a:lnTo>
                  <a:pt x="99060" y="158749"/>
                </a:lnTo>
                <a:lnTo>
                  <a:pt x="91440" y="168909"/>
                </a:lnTo>
                <a:lnTo>
                  <a:pt x="83820" y="177799"/>
                </a:lnTo>
                <a:lnTo>
                  <a:pt x="77470" y="187959"/>
                </a:lnTo>
                <a:lnTo>
                  <a:pt x="69850" y="198119"/>
                </a:lnTo>
                <a:lnTo>
                  <a:pt x="63500" y="208279"/>
                </a:lnTo>
                <a:lnTo>
                  <a:pt x="55880" y="218439"/>
                </a:lnTo>
                <a:lnTo>
                  <a:pt x="50800" y="228599"/>
                </a:lnTo>
                <a:lnTo>
                  <a:pt x="44450" y="238759"/>
                </a:lnTo>
                <a:lnTo>
                  <a:pt x="38100" y="250189"/>
                </a:lnTo>
                <a:lnTo>
                  <a:pt x="33020" y="260349"/>
                </a:lnTo>
                <a:lnTo>
                  <a:pt x="26670" y="271779"/>
                </a:lnTo>
                <a:lnTo>
                  <a:pt x="21590" y="283209"/>
                </a:lnTo>
                <a:lnTo>
                  <a:pt x="17780" y="294639"/>
                </a:lnTo>
                <a:lnTo>
                  <a:pt x="12700" y="306069"/>
                </a:lnTo>
                <a:lnTo>
                  <a:pt x="8890" y="317499"/>
                </a:lnTo>
                <a:lnTo>
                  <a:pt x="3810" y="328929"/>
                </a:lnTo>
                <a:lnTo>
                  <a:pt x="0" y="34162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9195" y="5641975"/>
            <a:ext cx="102870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47389" y="5377179"/>
            <a:ext cx="36766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50" b="1" spc="-110" dirty="0">
                <a:latin typeface="Times New Roman"/>
                <a:cs typeface="Times New Roman"/>
              </a:rPr>
              <a:t>O</a:t>
            </a:r>
            <a:r>
              <a:rPr sz="2250" b="1" spc="-165" baseline="-27777" dirty="0">
                <a:latin typeface="Times New Roman"/>
                <a:cs typeface="Times New Roman"/>
              </a:rPr>
              <a:t>2</a:t>
            </a:r>
            <a:endParaRPr sz="2250" baseline="-2777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68705" y="5983604"/>
            <a:ext cx="179070" cy="97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05939" y="3630929"/>
            <a:ext cx="1383030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650"/>
              </a:lnSpc>
            </a:pPr>
            <a:r>
              <a:rPr sz="2250" b="1" spc="-80" dirty="0">
                <a:latin typeface="Times New Roman"/>
                <a:cs typeface="Times New Roman"/>
              </a:rPr>
              <a:t>a.a.</a:t>
            </a:r>
            <a:r>
              <a:rPr sz="2250" b="1" spc="-120" dirty="0">
                <a:latin typeface="Times New Roman"/>
                <a:cs typeface="Times New Roman"/>
              </a:rPr>
              <a:t> </a:t>
            </a:r>
            <a:r>
              <a:rPr sz="2250" b="1" spc="-95" dirty="0">
                <a:latin typeface="Times New Roman"/>
                <a:cs typeface="Times New Roman"/>
              </a:rPr>
              <a:t>Oxidase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10689" y="4491990"/>
            <a:ext cx="615950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640"/>
              </a:lnSpc>
            </a:pPr>
            <a:r>
              <a:rPr sz="2250" b="1" spc="-150" dirty="0">
                <a:latin typeface="Times New Roman"/>
                <a:cs typeface="Times New Roman"/>
              </a:rPr>
              <a:t>F</a:t>
            </a:r>
            <a:r>
              <a:rPr sz="2250" b="1" spc="-200" dirty="0">
                <a:latin typeface="Times New Roman"/>
                <a:cs typeface="Times New Roman"/>
              </a:rPr>
              <a:t>M</a:t>
            </a:r>
            <a:r>
              <a:rPr sz="2250" b="1" spc="-145" dirty="0">
                <a:latin typeface="Times New Roman"/>
                <a:cs typeface="Times New Roman"/>
              </a:rPr>
              <a:t>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12110" y="4490720"/>
            <a:ext cx="909319" cy="3462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 algn="l" rtl="0">
              <a:lnSpc>
                <a:spcPts val="2650"/>
              </a:lnSpc>
            </a:pPr>
            <a:r>
              <a:rPr sz="2250" b="1" spc="-145" dirty="0">
                <a:latin typeface="Times New Roman"/>
                <a:cs typeface="Times New Roman"/>
              </a:rPr>
              <a:t>FMNH</a:t>
            </a:r>
            <a:r>
              <a:rPr sz="2250" b="1" spc="-217" baseline="-24074" dirty="0">
                <a:latin typeface="Times New Roman"/>
                <a:cs typeface="Times New Roman"/>
              </a:rPr>
              <a:t>2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29020" y="3643629"/>
            <a:ext cx="1123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7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5820" y="3467100"/>
            <a:ext cx="5207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55" dirty="0">
                <a:latin typeface="Times New Roman"/>
                <a:cs typeface="Times New Roman"/>
              </a:rPr>
              <a:t>H</a:t>
            </a:r>
            <a:r>
              <a:rPr sz="2250" b="1" spc="50" dirty="0">
                <a:latin typeface="Times New Roman"/>
                <a:cs typeface="Times New Roman"/>
              </a:rPr>
              <a:t> </a:t>
            </a:r>
            <a:r>
              <a:rPr sz="2250" b="1" spc="-155" dirty="0"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2600" y="4258309"/>
            <a:ext cx="502920" cy="3462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 algn="l" rtl="0">
              <a:lnSpc>
                <a:spcPts val="2660"/>
              </a:lnSpc>
            </a:pPr>
            <a:r>
              <a:rPr sz="2250" b="1" spc="-160" dirty="0">
                <a:latin typeface="Times New Roman"/>
                <a:cs typeface="Times New Roman"/>
              </a:rPr>
              <a:t>NH</a:t>
            </a:r>
            <a:r>
              <a:rPr sz="2250" b="1" spc="-104" baseline="-24074" dirty="0">
                <a:latin typeface="Times New Roman"/>
                <a:cs typeface="Times New Roman"/>
              </a:rPr>
              <a:t>3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53279" y="4922520"/>
            <a:ext cx="1187450" cy="355600"/>
          </a:xfrm>
          <a:custGeom>
            <a:avLst/>
            <a:gdLst/>
            <a:ahLst/>
            <a:cxnLst/>
            <a:rect l="l" t="t" r="r" b="b"/>
            <a:pathLst>
              <a:path w="1187450" h="355600">
                <a:moveTo>
                  <a:pt x="0" y="355599"/>
                </a:moveTo>
                <a:lnTo>
                  <a:pt x="1187450" y="355599"/>
                </a:lnTo>
                <a:lnTo>
                  <a:pt x="1187450" y="0"/>
                </a:lnTo>
                <a:lnTo>
                  <a:pt x="0" y="0"/>
                </a:lnTo>
                <a:lnTo>
                  <a:pt x="0" y="355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55820" y="4900929"/>
            <a:ext cx="118935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05" dirty="0">
                <a:latin typeface="Times New Roman"/>
                <a:cs typeface="Times New Roman"/>
              </a:rPr>
              <a:t>imino</a:t>
            </a:r>
            <a:r>
              <a:rPr sz="2250" b="1" spc="-125" dirty="0">
                <a:latin typeface="Times New Roman"/>
                <a:cs typeface="Times New Roman"/>
              </a:rPr>
              <a:t> </a:t>
            </a:r>
            <a:r>
              <a:rPr sz="2250" b="1" spc="-90" dirty="0">
                <a:latin typeface="Times New Roman"/>
                <a:cs typeface="Times New Roman"/>
              </a:rPr>
              <a:t>acid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61604" y="4929822"/>
            <a:ext cx="958850" cy="355600"/>
          </a:xfrm>
          <a:custGeom>
            <a:avLst/>
            <a:gdLst/>
            <a:ahLst/>
            <a:cxnLst/>
            <a:rect l="l" t="t" r="r" b="b"/>
            <a:pathLst>
              <a:path w="958850" h="355600">
                <a:moveTo>
                  <a:pt x="0" y="355600"/>
                </a:moveTo>
                <a:lnTo>
                  <a:pt x="958850" y="355600"/>
                </a:lnTo>
                <a:lnTo>
                  <a:pt x="95885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51445" y="4922520"/>
            <a:ext cx="96646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95" dirty="0">
                <a:latin typeface="Times New Roman"/>
                <a:cs typeface="Times New Roman"/>
              </a:rPr>
              <a:t>ketoacid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86180" y="5613199"/>
            <a:ext cx="1736725" cy="6407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225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Catalase</a:t>
            </a:r>
            <a:r>
              <a:rPr sz="2250" b="1" spc="-95" dirty="0">
                <a:latin typeface="Times New Roman"/>
                <a:cs typeface="Times New Roman"/>
              </a:rPr>
              <a:t> </a:t>
            </a:r>
            <a:r>
              <a:rPr sz="3375" b="1" spc="-232" baseline="-33333" dirty="0">
                <a:latin typeface="Times New Roman"/>
                <a:cs typeface="Times New Roman"/>
              </a:rPr>
              <a:t>H</a:t>
            </a:r>
            <a:r>
              <a:rPr sz="3375" b="1" spc="150" baseline="-33333" dirty="0">
                <a:latin typeface="Times New Roman"/>
                <a:cs typeface="Times New Roman"/>
              </a:rPr>
              <a:t> </a:t>
            </a:r>
            <a:r>
              <a:rPr sz="3375" b="1" spc="-232" baseline="-33333" dirty="0">
                <a:latin typeface="Times New Roman"/>
                <a:cs typeface="Times New Roman"/>
              </a:rPr>
              <a:t>O</a:t>
            </a:r>
            <a:endParaRPr sz="3375" baseline="-33333">
              <a:latin typeface="Times New Roman"/>
              <a:cs typeface="Times New Roman"/>
            </a:endParaRPr>
          </a:p>
          <a:p>
            <a:pPr marR="30480" algn="r">
              <a:lnSpc>
                <a:spcPct val="100000"/>
              </a:lnSpc>
              <a:spcBef>
                <a:spcPts val="140"/>
              </a:spcBef>
              <a:tabLst>
                <a:tab pos="292735" algn="l"/>
              </a:tabLst>
            </a:pPr>
            <a:r>
              <a:rPr sz="1500" b="1" spc="-70" dirty="0">
                <a:latin typeface="Times New Roman"/>
                <a:cs typeface="Times New Roman"/>
              </a:rPr>
              <a:t>2	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2418" y="6094730"/>
            <a:ext cx="1089660" cy="411480"/>
          </a:xfrm>
          <a:custGeom>
            <a:avLst/>
            <a:gdLst/>
            <a:ahLst/>
            <a:cxnLst/>
            <a:rect l="l" t="t" r="r" b="b"/>
            <a:pathLst>
              <a:path w="1089660" h="411479">
                <a:moveTo>
                  <a:pt x="0" y="411480"/>
                </a:moveTo>
                <a:lnTo>
                  <a:pt x="1089660" y="411480"/>
                </a:lnTo>
                <a:lnTo>
                  <a:pt x="1089660" y="0"/>
                </a:lnTo>
                <a:lnTo>
                  <a:pt x="0" y="0"/>
                </a:lnTo>
                <a:lnTo>
                  <a:pt x="0" y="411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9551" y="6094730"/>
            <a:ext cx="114236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2250" b="1" spc="-120" dirty="0">
                <a:latin typeface="Times New Roman"/>
                <a:cs typeface="Times New Roman"/>
              </a:rPr>
              <a:t>H</a:t>
            </a:r>
            <a:r>
              <a:rPr sz="2250" b="1" spc="-179" baseline="-24074" dirty="0">
                <a:latin typeface="Times New Roman"/>
                <a:cs typeface="Times New Roman"/>
              </a:rPr>
              <a:t>2</a:t>
            </a:r>
            <a:r>
              <a:rPr sz="2250" b="1" spc="-120" dirty="0">
                <a:latin typeface="Times New Roman"/>
                <a:cs typeface="Times New Roman"/>
              </a:rPr>
              <a:t>O </a:t>
            </a:r>
            <a:r>
              <a:rPr sz="2250" b="1" spc="-114" dirty="0">
                <a:latin typeface="Times New Roman"/>
                <a:cs typeface="Times New Roman"/>
              </a:rPr>
              <a:t>+</a:t>
            </a:r>
            <a:r>
              <a:rPr sz="2250" b="1" spc="-60" dirty="0">
                <a:latin typeface="Times New Roman"/>
                <a:cs typeface="Times New Roman"/>
              </a:rPr>
              <a:t> </a:t>
            </a:r>
            <a:r>
              <a:rPr sz="2250" b="1" spc="-105" dirty="0">
                <a:latin typeface="Times New Roman"/>
                <a:cs typeface="Times New Roman"/>
              </a:rPr>
              <a:t>O</a:t>
            </a:r>
            <a:r>
              <a:rPr sz="2250" b="1" spc="-157" baseline="-24074" dirty="0">
                <a:latin typeface="Times New Roman"/>
                <a:cs typeface="Times New Roman"/>
              </a:rPr>
              <a:t>2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0369" y="4185920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85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7620" y="4165600"/>
            <a:ext cx="312420" cy="166370"/>
          </a:xfrm>
          <a:custGeom>
            <a:avLst/>
            <a:gdLst/>
            <a:ahLst/>
            <a:cxnLst/>
            <a:rect l="l" t="t" r="r" b="b"/>
            <a:pathLst>
              <a:path w="312420" h="166370">
                <a:moveTo>
                  <a:pt x="0" y="0"/>
                </a:moveTo>
                <a:lnTo>
                  <a:pt x="312420" y="16636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37019" y="4278629"/>
            <a:ext cx="127000" cy="104139"/>
          </a:xfrm>
          <a:custGeom>
            <a:avLst/>
            <a:gdLst/>
            <a:ahLst/>
            <a:cxnLst/>
            <a:rect l="l" t="t" r="r" b="b"/>
            <a:pathLst>
              <a:path w="127000" h="104139">
                <a:moveTo>
                  <a:pt x="53339" y="0"/>
                </a:moveTo>
                <a:lnTo>
                  <a:pt x="0" y="100330"/>
                </a:lnTo>
                <a:lnTo>
                  <a:pt x="127000" y="104140"/>
                </a:lnTo>
                <a:lnTo>
                  <a:pt x="53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8900" y="4287520"/>
            <a:ext cx="434340" cy="16510"/>
          </a:xfrm>
          <a:custGeom>
            <a:avLst/>
            <a:gdLst/>
            <a:ahLst/>
            <a:cxnLst/>
            <a:rect l="l" t="t" r="r" b="b"/>
            <a:pathLst>
              <a:path w="434339" h="16510">
                <a:moveTo>
                  <a:pt x="-19048" y="8254"/>
                </a:moveTo>
                <a:lnTo>
                  <a:pt x="453388" y="8254"/>
                </a:lnTo>
              </a:path>
            </a:pathLst>
          </a:custGeom>
          <a:ln w="546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37250" y="3830320"/>
            <a:ext cx="231140" cy="13970"/>
          </a:xfrm>
          <a:custGeom>
            <a:avLst/>
            <a:gdLst/>
            <a:ahLst/>
            <a:cxnLst/>
            <a:rect l="l" t="t" r="r" b="b"/>
            <a:pathLst>
              <a:path w="231139" h="13970">
                <a:moveTo>
                  <a:pt x="-19048" y="6984"/>
                </a:moveTo>
                <a:lnTo>
                  <a:pt x="250188" y="6984"/>
                </a:lnTo>
              </a:path>
            </a:pathLst>
          </a:custGeom>
          <a:ln w="520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30630" y="4091940"/>
            <a:ext cx="318770" cy="161290"/>
          </a:xfrm>
          <a:custGeom>
            <a:avLst/>
            <a:gdLst/>
            <a:ahLst/>
            <a:cxnLst/>
            <a:rect l="l" t="t" r="r" b="b"/>
            <a:pathLst>
              <a:path w="318769" h="161289">
                <a:moveTo>
                  <a:pt x="0" y="161290"/>
                </a:moveTo>
                <a:lnTo>
                  <a:pt x="31876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57620" y="3110228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1"/>
                </a:lnTo>
              </a:path>
            </a:pathLst>
          </a:custGeom>
          <a:ln w="3809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55590" y="3075939"/>
            <a:ext cx="1016000" cy="15240"/>
          </a:xfrm>
          <a:custGeom>
            <a:avLst/>
            <a:gdLst/>
            <a:ahLst/>
            <a:cxnLst/>
            <a:rect l="l" t="t" r="r" b="b"/>
            <a:pathLst>
              <a:path w="1016000" h="15239">
                <a:moveTo>
                  <a:pt x="1016000" y="0"/>
                </a:moveTo>
                <a:lnTo>
                  <a:pt x="0" y="15239"/>
                </a:lnTo>
              </a:path>
            </a:pathLst>
          </a:custGeom>
          <a:ln w="3809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41620" y="309117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03520" y="3784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889" y="445770"/>
            <a:ext cx="53460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b) Non-oxidative</a:t>
            </a:r>
            <a:r>
              <a:rPr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deamination:</a:t>
            </a:r>
          </a:p>
          <a:p>
            <a:pPr marL="93345" algn="ctr" rtl="1">
              <a:lnSpc>
                <a:spcPct val="100000"/>
              </a:lnSpc>
            </a:pPr>
            <a:r>
              <a:rPr b="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none" spc="5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(Direct Deamination</a:t>
            </a:r>
            <a:r>
              <a:rPr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9" y="1831340"/>
            <a:ext cx="5619750" cy="9994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29310" marR="5080" indent="-816610" algn="l" rtl="0">
              <a:lnSpc>
                <a:spcPts val="3829"/>
              </a:lnSpc>
              <a:spcBef>
                <a:spcPts val="235"/>
              </a:spcBef>
            </a:pPr>
            <a:r>
              <a:rPr lang="ar-EG"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1 Deamination by dehydration:  Serine &amp;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Threonine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769" y="3741420"/>
            <a:ext cx="12192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229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9" y="3606800"/>
            <a:ext cx="10121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505" dirty="0">
                <a:latin typeface="Times New Roman"/>
                <a:cs typeface="Times New Roman"/>
              </a:rPr>
              <a:t>CH</a:t>
            </a:r>
            <a:r>
              <a:rPr sz="1600" b="1" spc="315" dirty="0">
                <a:latin typeface="Times New Roman"/>
                <a:cs typeface="Times New Roman"/>
              </a:rPr>
              <a:t> </a:t>
            </a:r>
            <a:r>
              <a:rPr sz="1600" b="1" spc="530" dirty="0">
                <a:latin typeface="Times New Roman"/>
                <a:cs typeface="Times New Roman"/>
              </a:rPr>
              <a:t>OH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980" y="384302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030" y="421512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529" y="3874516"/>
            <a:ext cx="1287780" cy="908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30480" indent="-323850" algn="l" rtl="0">
              <a:lnSpc>
                <a:spcPct val="142700"/>
              </a:lnSpc>
              <a:spcBef>
                <a:spcPts val="100"/>
              </a:spcBef>
            </a:pPr>
            <a:r>
              <a:rPr sz="1600" b="1" u="heavy" spc="39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H-</a:t>
            </a:r>
            <a:r>
              <a:rPr sz="1600" b="1" spc="390" dirty="0">
                <a:latin typeface="Times New Roman"/>
                <a:cs typeface="Times New Roman"/>
              </a:rPr>
              <a:t>C-NH</a:t>
            </a:r>
            <a:r>
              <a:rPr sz="1575" b="1" spc="585" baseline="-29100" dirty="0">
                <a:latin typeface="Times New Roman"/>
                <a:cs typeface="Times New Roman"/>
              </a:rPr>
              <a:t>2 </a:t>
            </a:r>
            <a:r>
              <a:rPr sz="1050" b="1" spc="390" dirty="0">
                <a:latin typeface="Times New Roman"/>
                <a:cs typeface="Times New Roman"/>
              </a:rPr>
              <a:t> </a:t>
            </a:r>
            <a:r>
              <a:rPr sz="1600" b="1" spc="490" dirty="0">
                <a:latin typeface="Times New Roman"/>
                <a:cs typeface="Times New Roman"/>
              </a:rPr>
              <a:t>C</a:t>
            </a:r>
            <a:r>
              <a:rPr sz="1600" b="1" spc="535" dirty="0">
                <a:latin typeface="Times New Roman"/>
                <a:cs typeface="Times New Roman"/>
              </a:rPr>
              <a:t>O</a:t>
            </a:r>
            <a:r>
              <a:rPr sz="1600" b="1" spc="545" dirty="0">
                <a:latin typeface="Times New Roman"/>
                <a:cs typeface="Times New Roman"/>
              </a:rPr>
              <a:t>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5460" y="4138929"/>
            <a:ext cx="2504440" cy="0"/>
          </a:xfrm>
          <a:custGeom>
            <a:avLst/>
            <a:gdLst/>
            <a:ahLst/>
            <a:cxnLst/>
            <a:rect l="l" t="t" r="r" b="b"/>
            <a:pathLst>
              <a:path w="2504440">
                <a:moveTo>
                  <a:pt x="0" y="0"/>
                </a:moveTo>
                <a:lnTo>
                  <a:pt x="250444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4184" y="4105275"/>
            <a:ext cx="191769" cy="6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7270" y="4189729"/>
            <a:ext cx="5676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390" dirty="0">
                <a:latin typeface="Times New Roman"/>
                <a:cs typeface="Times New Roman"/>
              </a:rPr>
              <a:t>P</a:t>
            </a:r>
            <a:r>
              <a:rPr sz="1600" b="1" spc="440" dirty="0">
                <a:latin typeface="Times New Roman"/>
                <a:cs typeface="Times New Roman"/>
              </a:rPr>
              <a:t>L</a:t>
            </a:r>
            <a:r>
              <a:rPr sz="1600" b="1" spc="409" dirty="0"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3279" y="4149090"/>
            <a:ext cx="494030" cy="251460"/>
          </a:xfrm>
          <a:custGeom>
            <a:avLst/>
            <a:gdLst/>
            <a:ahLst/>
            <a:cxnLst/>
            <a:rect l="l" t="t" r="r" b="b"/>
            <a:pathLst>
              <a:path w="494029" h="251460">
                <a:moveTo>
                  <a:pt x="494030" y="251460"/>
                </a:moveTo>
                <a:lnTo>
                  <a:pt x="490220" y="242570"/>
                </a:lnTo>
                <a:lnTo>
                  <a:pt x="485140" y="234950"/>
                </a:lnTo>
                <a:lnTo>
                  <a:pt x="481330" y="226060"/>
                </a:lnTo>
                <a:lnTo>
                  <a:pt x="476250" y="218440"/>
                </a:lnTo>
                <a:lnTo>
                  <a:pt x="471170" y="209550"/>
                </a:lnTo>
                <a:lnTo>
                  <a:pt x="466090" y="201930"/>
                </a:lnTo>
                <a:lnTo>
                  <a:pt x="459740" y="193040"/>
                </a:lnTo>
                <a:lnTo>
                  <a:pt x="454660" y="185420"/>
                </a:lnTo>
                <a:lnTo>
                  <a:pt x="448310" y="177800"/>
                </a:lnTo>
                <a:lnTo>
                  <a:pt x="441960" y="170180"/>
                </a:lnTo>
                <a:lnTo>
                  <a:pt x="434340" y="162560"/>
                </a:lnTo>
                <a:lnTo>
                  <a:pt x="427990" y="154940"/>
                </a:lnTo>
                <a:lnTo>
                  <a:pt x="420370" y="147320"/>
                </a:lnTo>
                <a:lnTo>
                  <a:pt x="412750" y="139700"/>
                </a:lnTo>
                <a:lnTo>
                  <a:pt x="405130" y="133350"/>
                </a:lnTo>
                <a:lnTo>
                  <a:pt x="396240" y="125730"/>
                </a:lnTo>
                <a:lnTo>
                  <a:pt x="387350" y="119380"/>
                </a:lnTo>
                <a:lnTo>
                  <a:pt x="379730" y="113030"/>
                </a:lnTo>
                <a:lnTo>
                  <a:pt x="370840" y="106680"/>
                </a:lnTo>
                <a:lnTo>
                  <a:pt x="360680" y="100330"/>
                </a:lnTo>
                <a:lnTo>
                  <a:pt x="351790" y="93980"/>
                </a:lnTo>
                <a:lnTo>
                  <a:pt x="342900" y="87630"/>
                </a:lnTo>
                <a:lnTo>
                  <a:pt x="332740" y="81280"/>
                </a:lnTo>
                <a:lnTo>
                  <a:pt x="322580" y="76200"/>
                </a:lnTo>
                <a:lnTo>
                  <a:pt x="312420" y="71120"/>
                </a:lnTo>
                <a:lnTo>
                  <a:pt x="302260" y="66040"/>
                </a:lnTo>
                <a:lnTo>
                  <a:pt x="290830" y="59690"/>
                </a:lnTo>
                <a:lnTo>
                  <a:pt x="280670" y="55880"/>
                </a:lnTo>
                <a:lnTo>
                  <a:pt x="269240" y="50800"/>
                </a:lnTo>
                <a:lnTo>
                  <a:pt x="259080" y="45720"/>
                </a:lnTo>
                <a:lnTo>
                  <a:pt x="247650" y="41910"/>
                </a:lnTo>
                <a:lnTo>
                  <a:pt x="236220" y="38100"/>
                </a:lnTo>
                <a:lnTo>
                  <a:pt x="224790" y="34290"/>
                </a:lnTo>
                <a:lnTo>
                  <a:pt x="212090" y="30480"/>
                </a:lnTo>
                <a:lnTo>
                  <a:pt x="200660" y="26670"/>
                </a:lnTo>
                <a:lnTo>
                  <a:pt x="189230" y="22860"/>
                </a:lnTo>
                <a:lnTo>
                  <a:pt x="176530" y="20320"/>
                </a:lnTo>
                <a:lnTo>
                  <a:pt x="165100" y="17780"/>
                </a:lnTo>
                <a:lnTo>
                  <a:pt x="152400" y="13970"/>
                </a:lnTo>
                <a:lnTo>
                  <a:pt x="139700" y="12700"/>
                </a:lnTo>
                <a:lnTo>
                  <a:pt x="127000" y="10160"/>
                </a:lnTo>
                <a:lnTo>
                  <a:pt x="114300" y="7620"/>
                </a:lnTo>
                <a:lnTo>
                  <a:pt x="101600" y="6350"/>
                </a:lnTo>
                <a:lnTo>
                  <a:pt x="88900" y="5080"/>
                </a:lnTo>
                <a:lnTo>
                  <a:pt x="76200" y="3810"/>
                </a:lnTo>
                <a:lnTo>
                  <a:pt x="63500" y="2540"/>
                </a:lnTo>
                <a:lnTo>
                  <a:pt x="50800" y="1270"/>
                </a:lnTo>
                <a:lnTo>
                  <a:pt x="38100" y="1270"/>
                </a:lnTo>
                <a:lnTo>
                  <a:pt x="25400" y="0"/>
                </a:lnTo>
                <a:lnTo>
                  <a:pt x="12700" y="0"/>
                </a:ln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3175" y="4361815"/>
            <a:ext cx="83819" cy="115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0100" y="3267709"/>
            <a:ext cx="252729" cy="1615440"/>
          </a:xfrm>
          <a:custGeom>
            <a:avLst/>
            <a:gdLst/>
            <a:ahLst/>
            <a:cxnLst/>
            <a:rect l="l" t="t" r="r" b="b"/>
            <a:pathLst>
              <a:path w="252729" h="1615439">
                <a:moveTo>
                  <a:pt x="252729" y="0"/>
                </a:moveTo>
                <a:lnTo>
                  <a:pt x="0" y="0"/>
                </a:lnTo>
                <a:lnTo>
                  <a:pt x="0" y="1615439"/>
                </a:lnTo>
                <a:lnTo>
                  <a:pt x="236220" y="16154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1250" y="381254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9350" y="381254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0300" y="417322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90440" y="3449065"/>
            <a:ext cx="975360" cy="14786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0"/>
              </a:spcBef>
            </a:pPr>
            <a:r>
              <a:rPr sz="1600" b="1" spc="420" dirty="0">
                <a:latin typeface="Times New Roman"/>
                <a:cs typeface="Times New Roman"/>
              </a:rPr>
              <a:t>CH</a:t>
            </a:r>
            <a:r>
              <a:rPr sz="1575" b="1" spc="630" baseline="-29100" dirty="0">
                <a:latin typeface="Times New Roman"/>
                <a:cs typeface="Times New Roman"/>
              </a:rPr>
              <a:t>2</a:t>
            </a:r>
            <a:endParaRPr sz="1575" baseline="-29100" dirty="0">
              <a:latin typeface="Times New Roman"/>
              <a:cs typeface="Times New Roman"/>
            </a:endParaRPr>
          </a:p>
          <a:p>
            <a:pPr marL="49530" marR="30480" indent="-11430" algn="l" rtl="0">
              <a:lnSpc>
                <a:spcPts val="2930"/>
              </a:lnSpc>
              <a:spcBef>
                <a:spcPts val="215"/>
              </a:spcBef>
            </a:pPr>
            <a:r>
              <a:rPr sz="1600" b="1" spc="390" dirty="0">
                <a:latin typeface="Times New Roman"/>
                <a:cs typeface="Times New Roman"/>
              </a:rPr>
              <a:t>C-NH</a:t>
            </a:r>
            <a:r>
              <a:rPr sz="1575" b="1" spc="585" baseline="-29100" dirty="0">
                <a:latin typeface="Times New Roman"/>
                <a:cs typeface="Times New Roman"/>
              </a:rPr>
              <a:t>2 </a:t>
            </a:r>
            <a:r>
              <a:rPr sz="1050" b="1" spc="390" dirty="0">
                <a:latin typeface="Times New Roman"/>
                <a:cs typeface="Times New Roman"/>
              </a:rPr>
              <a:t> </a:t>
            </a:r>
            <a:r>
              <a:rPr sz="1600" b="1" spc="490" dirty="0">
                <a:latin typeface="Times New Roman"/>
                <a:cs typeface="Times New Roman"/>
              </a:rPr>
              <a:t>C</a:t>
            </a:r>
            <a:r>
              <a:rPr sz="1600" b="1" spc="545" dirty="0">
                <a:latin typeface="Times New Roman"/>
                <a:cs typeface="Times New Roman"/>
              </a:rPr>
              <a:t>O</a:t>
            </a:r>
            <a:r>
              <a:rPr sz="1600" b="1" spc="535" dirty="0">
                <a:latin typeface="Times New Roman"/>
                <a:cs typeface="Times New Roman"/>
              </a:rPr>
              <a:t>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29020" y="4050029"/>
            <a:ext cx="848360" cy="0"/>
          </a:xfrm>
          <a:custGeom>
            <a:avLst/>
            <a:gdLst/>
            <a:ahLst/>
            <a:cxnLst/>
            <a:rect l="l" t="t" r="r" b="b"/>
            <a:pathLst>
              <a:path w="848359">
                <a:moveTo>
                  <a:pt x="0" y="0"/>
                </a:moveTo>
                <a:lnTo>
                  <a:pt x="84835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1665" y="4015104"/>
            <a:ext cx="191770" cy="68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1695" y="4015104"/>
            <a:ext cx="193039" cy="68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36840" y="371729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06030" y="3355085"/>
            <a:ext cx="1042669" cy="75438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50"/>
              </a:spcBef>
            </a:pPr>
            <a:r>
              <a:rPr sz="1600" b="1" spc="420" dirty="0">
                <a:latin typeface="Times New Roman"/>
                <a:cs typeface="Times New Roman"/>
              </a:rPr>
              <a:t>CH</a:t>
            </a:r>
            <a:r>
              <a:rPr sz="1575" b="1" spc="630" baseline="-29100" dirty="0">
                <a:latin typeface="Times New Roman"/>
                <a:cs typeface="Times New Roman"/>
              </a:rPr>
              <a:t>3</a:t>
            </a:r>
            <a:endParaRPr sz="1575" baseline="-29100" dirty="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950"/>
              </a:spcBef>
            </a:pPr>
            <a:r>
              <a:rPr sz="1600" b="1" spc="484" dirty="0">
                <a:latin typeface="Times New Roman"/>
                <a:cs typeface="Times New Roman"/>
              </a:rPr>
              <a:t>C </a:t>
            </a:r>
            <a:r>
              <a:rPr sz="1600" b="1" spc="380" dirty="0">
                <a:latin typeface="Times New Roman"/>
                <a:cs typeface="Times New Roman"/>
              </a:rPr>
              <a:t>=</a:t>
            </a:r>
            <a:r>
              <a:rPr sz="1600" b="1" spc="-240" dirty="0">
                <a:latin typeface="Times New Roman"/>
                <a:cs typeface="Times New Roman"/>
              </a:rPr>
              <a:t> </a:t>
            </a:r>
            <a:r>
              <a:rPr sz="1600" b="1" spc="505" dirty="0">
                <a:latin typeface="Times New Roman"/>
                <a:cs typeface="Times New Roman"/>
              </a:rPr>
              <a:t>NH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55890" y="410082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59369" y="4213859"/>
            <a:ext cx="91313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500" dirty="0">
                <a:latin typeface="Times New Roman"/>
                <a:cs typeface="Times New Roman"/>
              </a:rPr>
              <a:t>C</a:t>
            </a:r>
            <a:r>
              <a:rPr sz="1600" b="1" spc="535" dirty="0">
                <a:latin typeface="Times New Roman"/>
                <a:cs typeface="Times New Roman"/>
              </a:rPr>
              <a:t>OO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50909" y="3253740"/>
            <a:ext cx="254000" cy="1615440"/>
          </a:xfrm>
          <a:custGeom>
            <a:avLst/>
            <a:gdLst/>
            <a:ahLst/>
            <a:cxnLst/>
            <a:rect l="l" t="t" r="r" b="b"/>
            <a:pathLst>
              <a:path w="254000" h="1615439">
                <a:moveTo>
                  <a:pt x="0" y="0"/>
                </a:moveTo>
                <a:lnTo>
                  <a:pt x="254000" y="0"/>
                </a:lnTo>
                <a:lnTo>
                  <a:pt x="254000" y="1615440"/>
                </a:lnTo>
                <a:lnTo>
                  <a:pt x="17780" y="16154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3350" y="4641850"/>
            <a:ext cx="0" cy="934719"/>
          </a:xfrm>
          <a:custGeom>
            <a:avLst/>
            <a:gdLst/>
            <a:ahLst/>
            <a:cxnLst/>
            <a:rect l="l" t="t" r="r" b="b"/>
            <a:pathLst>
              <a:path h="934720">
                <a:moveTo>
                  <a:pt x="0" y="0"/>
                </a:moveTo>
                <a:lnTo>
                  <a:pt x="0" y="9347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3890" y="557657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75945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59905" y="5541645"/>
            <a:ext cx="193040" cy="68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11850" y="5312409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15747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12970" y="4946396"/>
            <a:ext cx="1944370" cy="711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050290" algn="l" rtl="0">
              <a:lnSpc>
                <a:spcPct val="151000"/>
              </a:lnSpc>
              <a:spcBef>
                <a:spcPts val="100"/>
              </a:spcBef>
            </a:pPr>
            <a:r>
              <a:rPr sz="1600" b="1" spc="425" dirty="0">
                <a:latin typeface="Times New Roman"/>
                <a:cs typeface="Times New Roman"/>
              </a:rPr>
              <a:t>CH</a:t>
            </a:r>
            <a:r>
              <a:rPr sz="1575" b="1" spc="637" baseline="-29100" dirty="0">
                <a:latin typeface="Times New Roman"/>
                <a:cs typeface="Times New Roman"/>
              </a:rPr>
              <a:t>3  </a:t>
            </a:r>
            <a:r>
              <a:rPr sz="1600" b="1" spc="520" dirty="0">
                <a:latin typeface="Times New Roman"/>
                <a:cs typeface="Times New Roman"/>
              </a:rPr>
              <a:t>HOOC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b="1" spc="225" dirty="0">
                <a:latin typeface="Times New Roman"/>
                <a:cs typeface="Times New Roman"/>
              </a:rPr>
              <a:t>-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b="1" spc="484" dirty="0">
                <a:latin typeface="Times New Roman"/>
                <a:cs typeface="Times New Roman"/>
              </a:rPr>
              <a:t>C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380" dirty="0">
                <a:latin typeface="Times New Roman"/>
                <a:cs typeface="Times New Roman"/>
              </a:rPr>
              <a:t>=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525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8430" y="5389879"/>
            <a:ext cx="300990" cy="430530"/>
          </a:xfrm>
          <a:custGeom>
            <a:avLst/>
            <a:gdLst/>
            <a:ahLst/>
            <a:cxnLst/>
            <a:rect l="l" t="t" r="r" b="b"/>
            <a:pathLst>
              <a:path w="300990" h="430529">
                <a:moveTo>
                  <a:pt x="300990" y="0"/>
                </a:moveTo>
                <a:lnTo>
                  <a:pt x="284479" y="2540"/>
                </a:lnTo>
                <a:lnTo>
                  <a:pt x="266700" y="5080"/>
                </a:lnTo>
                <a:lnTo>
                  <a:pt x="248920" y="8890"/>
                </a:lnTo>
                <a:lnTo>
                  <a:pt x="199390" y="22860"/>
                </a:lnTo>
                <a:lnTo>
                  <a:pt x="153670" y="41910"/>
                </a:lnTo>
                <a:lnTo>
                  <a:pt x="138429" y="48260"/>
                </a:lnTo>
                <a:lnTo>
                  <a:pt x="125729" y="57150"/>
                </a:lnTo>
                <a:lnTo>
                  <a:pt x="111760" y="64770"/>
                </a:lnTo>
                <a:lnTo>
                  <a:pt x="99060" y="73660"/>
                </a:lnTo>
                <a:lnTo>
                  <a:pt x="87629" y="82550"/>
                </a:lnTo>
                <a:lnTo>
                  <a:pt x="76200" y="92710"/>
                </a:lnTo>
                <a:lnTo>
                  <a:pt x="64770" y="102870"/>
                </a:lnTo>
                <a:lnTo>
                  <a:pt x="54610" y="113030"/>
                </a:lnTo>
                <a:lnTo>
                  <a:pt x="45720" y="123190"/>
                </a:lnTo>
                <a:lnTo>
                  <a:pt x="36829" y="134620"/>
                </a:lnTo>
                <a:lnTo>
                  <a:pt x="30479" y="146050"/>
                </a:lnTo>
                <a:lnTo>
                  <a:pt x="22860" y="157480"/>
                </a:lnTo>
                <a:lnTo>
                  <a:pt x="7620" y="193040"/>
                </a:lnTo>
                <a:lnTo>
                  <a:pt x="2540" y="218440"/>
                </a:lnTo>
                <a:lnTo>
                  <a:pt x="0" y="229870"/>
                </a:lnTo>
                <a:lnTo>
                  <a:pt x="0" y="242570"/>
                </a:lnTo>
                <a:lnTo>
                  <a:pt x="0" y="255270"/>
                </a:lnTo>
                <a:lnTo>
                  <a:pt x="1270" y="267970"/>
                </a:lnTo>
                <a:lnTo>
                  <a:pt x="13970" y="316230"/>
                </a:lnTo>
                <a:lnTo>
                  <a:pt x="33020" y="351790"/>
                </a:lnTo>
                <a:lnTo>
                  <a:pt x="59690" y="383540"/>
                </a:lnTo>
                <a:lnTo>
                  <a:pt x="92710" y="412750"/>
                </a:lnTo>
                <a:lnTo>
                  <a:pt x="105410" y="422910"/>
                </a:lnTo>
                <a:lnTo>
                  <a:pt x="118110" y="4305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4944" y="5760084"/>
            <a:ext cx="177800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28189" y="3825240"/>
            <a:ext cx="2021839" cy="250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1860"/>
              </a:lnSpc>
            </a:pPr>
            <a:r>
              <a:rPr sz="1600" b="1" spc="320" dirty="0">
                <a:latin typeface="Times New Roman"/>
                <a:cs typeface="Times New Roman"/>
              </a:rPr>
              <a:t>Ser</a:t>
            </a:r>
            <a:r>
              <a:rPr sz="1600" b="1" spc="114" dirty="0">
                <a:latin typeface="Times New Roman"/>
                <a:cs typeface="Times New Roman"/>
              </a:rPr>
              <a:t> </a:t>
            </a:r>
            <a:r>
              <a:rPr sz="1600" b="1" spc="315" dirty="0">
                <a:latin typeface="Times New Roman"/>
                <a:cs typeface="Times New Roman"/>
              </a:rPr>
              <a:t>dehydratase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21100" y="4448809"/>
            <a:ext cx="62611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600" b="1" spc="434" dirty="0">
                <a:latin typeface="Times New Roman"/>
                <a:cs typeface="Times New Roman"/>
              </a:rPr>
              <a:t>H</a:t>
            </a:r>
            <a:r>
              <a:rPr sz="1575" b="1" spc="652" baseline="-23809" dirty="0">
                <a:latin typeface="Times New Roman"/>
                <a:cs typeface="Times New Roman"/>
              </a:rPr>
              <a:t>2</a:t>
            </a:r>
            <a:r>
              <a:rPr sz="1600" b="1" spc="434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50859" y="5248909"/>
            <a:ext cx="576580" cy="2527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 algn="l" rtl="0">
              <a:lnSpc>
                <a:spcPts val="1880"/>
              </a:lnSpc>
            </a:pPr>
            <a:r>
              <a:rPr sz="1600" b="1" spc="545" dirty="0">
                <a:latin typeface="Times New Roman"/>
                <a:cs typeface="Times New Roman"/>
              </a:rPr>
              <a:t>H</a:t>
            </a:r>
            <a:r>
              <a:rPr sz="1575" b="1" spc="375" baseline="-23809" dirty="0">
                <a:latin typeface="Times New Roman"/>
                <a:cs typeface="Times New Roman"/>
              </a:rPr>
              <a:t>2</a:t>
            </a:r>
            <a:r>
              <a:rPr sz="1600" b="1" spc="525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17840" y="5805170"/>
            <a:ext cx="55880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 algn="l" rtl="0">
              <a:lnSpc>
                <a:spcPts val="1870"/>
              </a:lnSpc>
            </a:pPr>
            <a:r>
              <a:rPr sz="1600" b="1" spc="455" dirty="0">
                <a:latin typeface="Times New Roman"/>
                <a:cs typeface="Times New Roman"/>
              </a:rPr>
              <a:t>N</a:t>
            </a:r>
            <a:r>
              <a:rPr sz="1600" b="1" spc="555" dirty="0">
                <a:latin typeface="Times New Roman"/>
                <a:cs typeface="Times New Roman"/>
              </a:rPr>
              <a:t>H</a:t>
            </a:r>
            <a:r>
              <a:rPr sz="1575" b="1" spc="345" baseline="-23809" dirty="0">
                <a:latin typeface="Times New Roman"/>
                <a:cs typeface="Times New Roman"/>
              </a:rPr>
              <a:t>3</a:t>
            </a:r>
            <a:endParaRPr sz="1575" baseline="-23809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99050" y="5779770"/>
            <a:ext cx="133604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160"/>
              </a:lnSpc>
            </a:pPr>
            <a:r>
              <a:rPr sz="1850" b="1" spc="470" dirty="0">
                <a:latin typeface="Times New Roman"/>
                <a:cs typeface="Times New Roman"/>
              </a:rPr>
              <a:t>P</a:t>
            </a:r>
            <a:r>
              <a:rPr sz="1850" b="1" spc="415" dirty="0">
                <a:latin typeface="Times New Roman"/>
                <a:cs typeface="Times New Roman"/>
              </a:rPr>
              <a:t>y</a:t>
            </a:r>
            <a:r>
              <a:rPr sz="1850" b="1" spc="395" dirty="0">
                <a:latin typeface="Times New Roman"/>
                <a:cs typeface="Times New Roman"/>
              </a:rPr>
              <a:t>ru</a:t>
            </a:r>
            <a:r>
              <a:rPr sz="1850" b="1" spc="415" dirty="0">
                <a:latin typeface="Times New Roman"/>
                <a:cs typeface="Times New Roman"/>
              </a:rPr>
              <a:t>va</a:t>
            </a:r>
            <a:r>
              <a:rPr sz="1850" b="1" spc="310" dirty="0">
                <a:latin typeface="Times New Roman"/>
                <a:cs typeface="Times New Roman"/>
              </a:rPr>
              <a:t>te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9590" y="4944872"/>
            <a:ext cx="93726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160"/>
              </a:lnSpc>
            </a:pPr>
            <a:r>
              <a:rPr sz="1850" b="1" spc="440" dirty="0">
                <a:latin typeface="Times New Roman"/>
                <a:cs typeface="Times New Roman"/>
              </a:rPr>
              <a:t>S</a:t>
            </a:r>
            <a:r>
              <a:rPr sz="1850" b="1" spc="365" dirty="0">
                <a:latin typeface="Times New Roman"/>
                <a:cs typeface="Times New Roman"/>
              </a:rPr>
              <a:t>e</a:t>
            </a:r>
            <a:r>
              <a:rPr sz="1850" b="1" spc="335" dirty="0">
                <a:latin typeface="Times New Roman"/>
                <a:cs typeface="Times New Roman"/>
              </a:rPr>
              <a:t>r</a:t>
            </a:r>
            <a:r>
              <a:rPr sz="1850" b="1" spc="235" dirty="0">
                <a:latin typeface="Times New Roman"/>
                <a:cs typeface="Times New Roman"/>
              </a:rPr>
              <a:t>i</a:t>
            </a:r>
            <a:r>
              <a:rPr sz="1850" b="1" spc="395" dirty="0">
                <a:latin typeface="Times New Roman"/>
                <a:cs typeface="Times New Roman"/>
              </a:rPr>
              <a:t>ne</a:t>
            </a: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94909" y="3802379"/>
            <a:ext cx="97790" cy="199390"/>
          </a:xfrm>
          <a:custGeom>
            <a:avLst/>
            <a:gdLst/>
            <a:ahLst/>
            <a:cxnLst/>
            <a:rect l="l" t="t" r="r" b="b"/>
            <a:pathLst>
              <a:path w="97789" h="199389">
                <a:moveTo>
                  <a:pt x="0" y="0"/>
                </a:moveTo>
                <a:lnTo>
                  <a:pt x="97789" y="19939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57140" y="3981450"/>
            <a:ext cx="67310" cy="83820"/>
          </a:xfrm>
          <a:custGeom>
            <a:avLst/>
            <a:gdLst/>
            <a:ahLst/>
            <a:cxnLst/>
            <a:rect l="l" t="t" r="r" b="b"/>
            <a:pathLst>
              <a:path w="67310" h="83820">
                <a:moveTo>
                  <a:pt x="67310" y="0"/>
                </a:moveTo>
                <a:lnTo>
                  <a:pt x="0" y="33019"/>
                </a:lnTo>
                <a:lnTo>
                  <a:pt x="67310" y="83819"/>
                </a:lnTo>
                <a:lnTo>
                  <a:pt x="673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6550" y="3798570"/>
            <a:ext cx="200660" cy="290830"/>
          </a:xfrm>
          <a:custGeom>
            <a:avLst/>
            <a:gdLst/>
            <a:ahLst/>
            <a:cxnLst/>
            <a:rect l="l" t="t" r="r" b="b"/>
            <a:pathLst>
              <a:path w="200660" h="290829">
                <a:moveTo>
                  <a:pt x="200660" y="290829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55590" y="3710940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0" y="0"/>
                </a:moveTo>
                <a:lnTo>
                  <a:pt x="19050" y="127000"/>
                </a:lnTo>
                <a:lnTo>
                  <a:pt x="11303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0469" y="3873500"/>
            <a:ext cx="492759" cy="13970"/>
          </a:xfrm>
          <a:custGeom>
            <a:avLst/>
            <a:gdLst/>
            <a:ahLst/>
            <a:cxnLst/>
            <a:rect l="l" t="t" r="r" b="b"/>
            <a:pathLst>
              <a:path w="492760" h="13970">
                <a:moveTo>
                  <a:pt x="0" y="13969"/>
                </a:moveTo>
                <a:lnTo>
                  <a:pt x="49276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5229" y="4768850"/>
            <a:ext cx="491490" cy="13970"/>
          </a:xfrm>
          <a:custGeom>
            <a:avLst/>
            <a:gdLst/>
            <a:ahLst/>
            <a:cxnLst/>
            <a:rect l="l" t="t" r="r" b="b"/>
            <a:pathLst>
              <a:path w="491489" h="13970">
                <a:moveTo>
                  <a:pt x="0" y="13969"/>
                </a:moveTo>
                <a:lnTo>
                  <a:pt x="49149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02930" y="4097020"/>
            <a:ext cx="491490" cy="13970"/>
          </a:xfrm>
          <a:custGeom>
            <a:avLst/>
            <a:gdLst/>
            <a:ahLst/>
            <a:cxnLst/>
            <a:rect l="l" t="t" r="r" b="b"/>
            <a:pathLst>
              <a:path w="491490" h="13970">
                <a:moveTo>
                  <a:pt x="0" y="13969"/>
                </a:moveTo>
                <a:lnTo>
                  <a:pt x="49149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79740" y="5520690"/>
            <a:ext cx="420370" cy="15240"/>
          </a:xfrm>
          <a:custGeom>
            <a:avLst/>
            <a:gdLst/>
            <a:ahLst/>
            <a:cxnLst/>
            <a:rect l="l" t="t" r="r" b="b"/>
            <a:pathLst>
              <a:path w="420370" h="15239">
                <a:moveTo>
                  <a:pt x="-19048" y="7620"/>
                </a:moveTo>
                <a:lnTo>
                  <a:pt x="439418" y="7620"/>
                </a:lnTo>
              </a:path>
            </a:pathLst>
          </a:custGeom>
          <a:ln w="533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22919" y="6101079"/>
            <a:ext cx="492759" cy="13970"/>
          </a:xfrm>
          <a:custGeom>
            <a:avLst/>
            <a:gdLst/>
            <a:ahLst/>
            <a:cxnLst/>
            <a:rect l="l" t="t" r="r" b="b"/>
            <a:pathLst>
              <a:path w="492759" h="13970">
                <a:moveTo>
                  <a:pt x="0" y="13970"/>
                </a:moveTo>
                <a:lnTo>
                  <a:pt x="49275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19109" y="4165600"/>
            <a:ext cx="464820" cy="1076960"/>
          </a:xfrm>
          <a:custGeom>
            <a:avLst/>
            <a:gdLst/>
            <a:ahLst/>
            <a:cxnLst/>
            <a:rect l="l" t="t" r="r" b="b"/>
            <a:pathLst>
              <a:path w="464820" h="1076960">
                <a:moveTo>
                  <a:pt x="464820" y="107696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9580" y="4066540"/>
            <a:ext cx="105410" cy="128270"/>
          </a:xfrm>
          <a:custGeom>
            <a:avLst/>
            <a:gdLst/>
            <a:ahLst/>
            <a:cxnLst/>
            <a:rect l="l" t="t" r="r" b="b"/>
            <a:pathLst>
              <a:path w="105409" h="128270">
                <a:moveTo>
                  <a:pt x="7620" y="0"/>
                </a:moveTo>
                <a:lnTo>
                  <a:pt x="0" y="128270"/>
                </a:lnTo>
                <a:lnTo>
                  <a:pt x="105410" y="82550"/>
                </a:lnTo>
                <a:lnTo>
                  <a:pt x="76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710" y="623570"/>
            <a:ext cx="69215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ar-EG" u="none" dirty="0">
                <a:solidFill>
                  <a:srgbClr val="333399"/>
                </a:solidFill>
              </a:rPr>
              <a:t>-</a:t>
            </a:r>
            <a:r>
              <a:rPr u="none" dirty="0">
                <a:solidFill>
                  <a:srgbClr val="333399"/>
                </a:solidFill>
              </a:rPr>
              <a:t>2 </a:t>
            </a:r>
            <a:r>
              <a:rPr u="none" spc="-5" dirty="0">
                <a:solidFill>
                  <a:srgbClr val="333399"/>
                </a:solidFill>
              </a:rPr>
              <a:t>Deamination </a:t>
            </a:r>
            <a:r>
              <a:rPr u="none" dirty="0">
                <a:solidFill>
                  <a:srgbClr val="333399"/>
                </a:solidFill>
              </a:rPr>
              <a:t>by </a:t>
            </a:r>
            <a:r>
              <a:rPr u="none" spc="-5" dirty="0">
                <a:solidFill>
                  <a:srgbClr val="333399"/>
                </a:solidFill>
              </a:rPr>
              <a:t>desulfhydration</a:t>
            </a:r>
            <a:r>
              <a:rPr u="none" spc="20" dirty="0">
                <a:solidFill>
                  <a:srgbClr val="333399"/>
                </a:solidFill>
              </a:rPr>
              <a:t> </a:t>
            </a:r>
            <a:r>
              <a:rPr b="0" u="none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</a:p>
          <a:p>
            <a:pPr marL="3305810">
              <a:lnSpc>
                <a:spcPct val="100000"/>
              </a:lnSpc>
            </a:pPr>
            <a:r>
              <a:rPr lang="ar-EG" b="0" u="none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b="0" u="none" spc="-5" dirty="0">
                <a:solidFill>
                  <a:srgbClr val="333399"/>
                </a:solidFill>
                <a:latin typeface="Arial"/>
                <a:cs typeface="Arial"/>
              </a:rPr>
              <a:t>cysteine</a:t>
            </a:r>
            <a:r>
              <a:rPr lang="ar-EG" b="0" u="none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b="0" u="none" spc="-5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609" y="2799080"/>
            <a:ext cx="944244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350" b="1" spc="-125" dirty="0">
                <a:latin typeface="Times New Roman"/>
                <a:cs typeface="Times New Roman"/>
              </a:rPr>
              <a:t>CH</a:t>
            </a:r>
            <a:r>
              <a:rPr sz="2325" b="1" spc="-187" baseline="-28673" dirty="0">
                <a:latin typeface="Times New Roman"/>
                <a:cs typeface="Times New Roman"/>
              </a:rPr>
              <a:t>2</a:t>
            </a:r>
            <a:r>
              <a:rPr sz="2350" b="1" spc="-125" dirty="0">
                <a:latin typeface="Times New Roman"/>
                <a:cs typeface="Times New Roman"/>
              </a:rPr>
              <a:t>S</a:t>
            </a:r>
            <a:r>
              <a:rPr sz="2350" b="1" u="heavy" spc="-12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850" y="314960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659" y="3360420"/>
            <a:ext cx="102171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35" dirty="0">
                <a:latin typeface="Times New Roman"/>
                <a:cs typeface="Times New Roman"/>
              </a:rPr>
              <a:t>H-C-NH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7150" y="3561079"/>
            <a:ext cx="116839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60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630" y="370459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7700" y="3879850"/>
            <a:ext cx="86042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55" dirty="0">
                <a:latin typeface="Times New Roman"/>
                <a:cs typeface="Times New Roman"/>
              </a:rPr>
              <a:t>C</a:t>
            </a:r>
            <a:r>
              <a:rPr sz="2350" b="1" spc="-150" dirty="0">
                <a:latin typeface="Times New Roman"/>
                <a:cs typeface="Times New Roman"/>
              </a:rPr>
              <a:t>OO</a:t>
            </a:r>
            <a:r>
              <a:rPr sz="2350" b="1" spc="-165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9100" y="3591559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839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0" y="3539490"/>
            <a:ext cx="187960" cy="102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07920" y="3581400"/>
            <a:ext cx="53721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45" dirty="0">
                <a:latin typeface="Times New Roman"/>
                <a:cs typeface="Times New Roman"/>
              </a:rPr>
              <a:t>PL</a:t>
            </a:r>
            <a:r>
              <a:rPr sz="2350" b="1" spc="-130" dirty="0">
                <a:latin typeface="Times New Roman"/>
                <a:cs typeface="Times New Roman"/>
              </a:rPr>
              <a:t>P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2939" y="3606800"/>
            <a:ext cx="464820" cy="374650"/>
          </a:xfrm>
          <a:custGeom>
            <a:avLst/>
            <a:gdLst/>
            <a:ahLst/>
            <a:cxnLst/>
            <a:rect l="l" t="t" r="r" b="b"/>
            <a:pathLst>
              <a:path w="464820" h="374650">
                <a:moveTo>
                  <a:pt x="464820" y="374650"/>
                </a:moveTo>
                <a:lnTo>
                  <a:pt x="461010" y="361950"/>
                </a:lnTo>
                <a:lnTo>
                  <a:pt x="457200" y="349250"/>
                </a:lnTo>
                <a:lnTo>
                  <a:pt x="453389" y="336550"/>
                </a:lnTo>
                <a:lnTo>
                  <a:pt x="448310" y="323850"/>
                </a:lnTo>
                <a:lnTo>
                  <a:pt x="444500" y="312419"/>
                </a:lnTo>
                <a:lnTo>
                  <a:pt x="439420" y="299719"/>
                </a:lnTo>
                <a:lnTo>
                  <a:pt x="433070" y="288289"/>
                </a:lnTo>
                <a:lnTo>
                  <a:pt x="427989" y="275589"/>
                </a:lnTo>
                <a:lnTo>
                  <a:pt x="421639" y="264160"/>
                </a:lnTo>
                <a:lnTo>
                  <a:pt x="415289" y="252730"/>
                </a:lnTo>
                <a:lnTo>
                  <a:pt x="408939" y="241300"/>
                </a:lnTo>
                <a:lnTo>
                  <a:pt x="402589" y="229869"/>
                </a:lnTo>
                <a:lnTo>
                  <a:pt x="396239" y="219710"/>
                </a:lnTo>
                <a:lnTo>
                  <a:pt x="388620" y="208280"/>
                </a:lnTo>
                <a:lnTo>
                  <a:pt x="381000" y="198119"/>
                </a:lnTo>
                <a:lnTo>
                  <a:pt x="373380" y="187960"/>
                </a:lnTo>
                <a:lnTo>
                  <a:pt x="365760" y="177800"/>
                </a:lnTo>
                <a:lnTo>
                  <a:pt x="356870" y="167639"/>
                </a:lnTo>
                <a:lnTo>
                  <a:pt x="349250" y="157480"/>
                </a:lnTo>
                <a:lnTo>
                  <a:pt x="340360" y="148589"/>
                </a:lnTo>
                <a:lnTo>
                  <a:pt x="331470" y="139700"/>
                </a:lnTo>
                <a:lnTo>
                  <a:pt x="322580" y="130810"/>
                </a:lnTo>
                <a:lnTo>
                  <a:pt x="313689" y="121919"/>
                </a:lnTo>
                <a:lnTo>
                  <a:pt x="303530" y="113030"/>
                </a:lnTo>
                <a:lnTo>
                  <a:pt x="294639" y="105410"/>
                </a:lnTo>
                <a:lnTo>
                  <a:pt x="284480" y="96519"/>
                </a:lnTo>
                <a:lnTo>
                  <a:pt x="274320" y="88900"/>
                </a:lnTo>
                <a:lnTo>
                  <a:pt x="264160" y="82550"/>
                </a:lnTo>
                <a:lnTo>
                  <a:pt x="254000" y="74930"/>
                </a:lnTo>
                <a:lnTo>
                  <a:pt x="243839" y="68580"/>
                </a:lnTo>
                <a:lnTo>
                  <a:pt x="233680" y="62230"/>
                </a:lnTo>
                <a:lnTo>
                  <a:pt x="222250" y="55880"/>
                </a:lnTo>
                <a:lnTo>
                  <a:pt x="177800" y="34289"/>
                </a:lnTo>
                <a:lnTo>
                  <a:pt x="154939" y="25400"/>
                </a:lnTo>
                <a:lnTo>
                  <a:pt x="143510" y="21589"/>
                </a:lnTo>
                <a:lnTo>
                  <a:pt x="132080" y="17780"/>
                </a:lnTo>
                <a:lnTo>
                  <a:pt x="120650" y="13969"/>
                </a:lnTo>
                <a:lnTo>
                  <a:pt x="107950" y="11430"/>
                </a:lnTo>
                <a:lnTo>
                  <a:pt x="60960" y="2539"/>
                </a:lnTo>
                <a:lnTo>
                  <a:pt x="48260" y="1269"/>
                </a:lnTo>
                <a:lnTo>
                  <a:pt x="36830" y="0"/>
                </a:lnTo>
                <a:lnTo>
                  <a:pt x="24130" y="0"/>
                </a:lnTo>
                <a:lnTo>
                  <a:pt x="12700" y="0"/>
                </a:ln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4259" y="3923029"/>
            <a:ext cx="86359" cy="17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640" y="2292350"/>
            <a:ext cx="237490" cy="2406650"/>
          </a:xfrm>
          <a:custGeom>
            <a:avLst/>
            <a:gdLst/>
            <a:ahLst/>
            <a:cxnLst/>
            <a:rect l="l" t="t" r="r" b="b"/>
            <a:pathLst>
              <a:path w="237489" h="2406650">
                <a:moveTo>
                  <a:pt x="237489" y="0"/>
                </a:moveTo>
                <a:lnTo>
                  <a:pt x="0" y="0"/>
                </a:lnTo>
                <a:lnTo>
                  <a:pt x="0" y="2406650"/>
                </a:lnTo>
                <a:lnTo>
                  <a:pt x="222250" y="24066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0740" y="310515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7570" y="310515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68520" y="364109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25009" y="2569718"/>
            <a:ext cx="955675" cy="161671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565"/>
              </a:spcBef>
            </a:pPr>
            <a:r>
              <a:rPr sz="2350" b="1" spc="-114" dirty="0">
                <a:latin typeface="Times New Roman"/>
                <a:cs typeface="Times New Roman"/>
              </a:rPr>
              <a:t>CH</a:t>
            </a:r>
            <a:r>
              <a:rPr sz="2325" b="1" spc="-172" baseline="-28673" dirty="0">
                <a:latin typeface="Times New Roman"/>
                <a:cs typeface="Times New Roman"/>
              </a:rPr>
              <a:t>2</a:t>
            </a:r>
            <a:endParaRPr sz="2325" baseline="-28673" dirty="0">
              <a:latin typeface="Times New Roman"/>
              <a:cs typeface="Times New Roman"/>
            </a:endParaRPr>
          </a:p>
          <a:p>
            <a:pPr marL="80645" marR="30480" indent="-43180" algn="l" rtl="0">
              <a:lnSpc>
                <a:spcPct val="140100"/>
              </a:lnSpc>
              <a:spcBef>
                <a:spcPts val="340"/>
              </a:spcBef>
            </a:pPr>
            <a:r>
              <a:rPr sz="2350" b="1" spc="-120" dirty="0">
                <a:latin typeface="Times New Roman"/>
                <a:cs typeface="Times New Roman"/>
              </a:rPr>
              <a:t>C-NH</a:t>
            </a:r>
            <a:r>
              <a:rPr sz="2325" b="1" spc="-179" baseline="-28673" dirty="0">
                <a:latin typeface="Times New Roman"/>
                <a:cs typeface="Times New Roman"/>
              </a:rPr>
              <a:t>2 </a:t>
            </a:r>
            <a:r>
              <a:rPr sz="1550" b="1" spc="-120" dirty="0">
                <a:latin typeface="Times New Roman"/>
                <a:cs typeface="Times New Roman"/>
              </a:rPr>
              <a:t> </a:t>
            </a:r>
            <a:r>
              <a:rPr sz="2350" b="1" spc="-145" dirty="0">
                <a:latin typeface="Times New Roman"/>
                <a:cs typeface="Times New Roman"/>
              </a:rPr>
              <a:t>C</a:t>
            </a:r>
            <a:r>
              <a:rPr sz="2350" b="1" spc="-150" dirty="0">
                <a:latin typeface="Times New Roman"/>
                <a:cs typeface="Times New Roman"/>
              </a:rPr>
              <a:t>OO</a:t>
            </a:r>
            <a:r>
              <a:rPr sz="2350" b="1" spc="-165" dirty="0">
                <a:latin typeface="Times New Roman"/>
                <a:cs typeface="Times New Roman"/>
              </a:rPr>
              <a:t>H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87390" y="3458209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8600" y="3407409"/>
            <a:ext cx="187960" cy="102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08320" y="3407409"/>
            <a:ext cx="187959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01230" y="301497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0280" y="353314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60259" y="2532887"/>
            <a:ext cx="1002665" cy="154559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45"/>
              </a:spcBef>
            </a:pPr>
            <a:r>
              <a:rPr sz="2350" b="1" spc="-120" dirty="0">
                <a:latin typeface="Times New Roman"/>
                <a:cs typeface="Times New Roman"/>
              </a:rPr>
              <a:t>CH</a:t>
            </a:r>
            <a:r>
              <a:rPr sz="2325" b="1" spc="-179" baseline="-28673" dirty="0">
                <a:latin typeface="Times New Roman"/>
                <a:cs typeface="Times New Roman"/>
              </a:rPr>
              <a:t>3</a:t>
            </a:r>
            <a:endParaRPr sz="2325" baseline="-28673" dirty="0">
              <a:latin typeface="Times New Roman"/>
              <a:cs typeface="Times New Roman"/>
            </a:endParaRPr>
          </a:p>
          <a:p>
            <a:pPr marL="81280" marR="30480" indent="-11430">
              <a:lnSpc>
                <a:spcPts val="4230"/>
              </a:lnSpc>
              <a:spcBef>
                <a:spcPts val="15"/>
              </a:spcBef>
            </a:pPr>
            <a:r>
              <a:rPr sz="2350" b="1" spc="-155" dirty="0">
                <a:latin typeface="Times New Roman"/>
                <a:cs typeface="Times New Roman"/>
              </a:rPr>
              <a:t>C </a:t>
            </a:r>
            <a:r>
              <a:rPr sz="2350" b="1" spc="-120" dirty="0">
                <a:latin typeface="Times New Roman"/>
                <a:cs typeface="Times New Roman"/>
              </a:rPr>
              <a:t>= </a:t>
            </a:r>
            <a:r>
              <a:rPr sz="2350" b="1" spc="-160" dirty="0">
                <a:latin typeface="Times New Roman"/>
                <a:cs typeface="Times New Roman"/>
              </a:rPr>
              <a:t>N</a:t>
            </a:r>
            <a:r>
              <a:rPr sz="2350" b="1" u="heavy" spc="-1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 </a:t>
            </a:r>
            <a:r>
              <a:rPr sz="2350" b="1" spc="-160" dirty="0">
                <a:latin typeface="Times New Roman"/>
                <a:cs typeface="Times New Roman"/>
              </a:rPr>
              <a:t> </a:t>
            </a:r>
            <a:r>
              <a:rPr sz="2350" b="1" spc="-155" dirty="0">
                <a:latin typeface="Times New Roman"/>
                <a:cs typeface="Times New Roman"/>
              </a:rPr>
              <a:t>COOH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68309" y="2272029"/>
            <a:ext cx="238760" cy="2407920"/>
          </a:xfrm>
          <a:custGeom>
            <a:avLst/>
            <a:gdLst/>
            <a:ahLst/>
            <a:cxnLst/>
            <a:rect l="l" t="t" r="r" b="b"/>
            <a:pathLst>
              <a:path w="238759" h="2407920">
                <a:moveTo>
                  <a:pt x="0" y="0"/>
                </a:moveTo>
                <a:lnTo>
                  <a:pt x="238760" y="0"/>
                </a:lnTo>
                <a:lnTo>
                  <a:pt x="238760" y="2407920"/>
                </a:lnTo>
                <a:lnTo>
                  <a:pt x="16510" y="24079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7740" y="4340859"/>
            <a:ext cx="0" cy="1391920"/>
          </a:xfrm>
          <a:custGeom>
            <a:avLst/>
            <a:gdLst/>
            <a:ahLst/>
            <a:cxnLst/>
            <a:rect l="l" t="t" r="r" b="b"/>
            <a:pathLst>
              <a:path h="1391920">
                <a:moveTo>
                  <a:pt x="0" y="0"/>
                </a:moveTo>
                <a:lnTo>
                  <a:pt x="0" y="13919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2730" y="5732779"/>
            <a:ext cx="715010" cy="0"/>
          </a:xfrm>
          <a:custGeom>
            <a:avLst/>
            <a:gdLst/>
            <a:ahLst/>
            <a:cxnLst/>
            <a:rect l="l" t="t" r="r" b="b"/>
            <a:pathLst>
              <a:path w="715009">
                <a:moveTo>
                  <a:pt x="71501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3190" y="5680709"/>
            <a:ext cx="187960" cy="104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78020" y="5537200"/>
            <a:ext cx="178498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2350" b="1" spc="-155" dirty="0">
                <a:latin typeface="Times New Roman"/>
                <a:cs typeface="Times New Roman"/>
              </a:rPr>
              <a:t>HOOC </a:t>
            </a:r>
            <a:r>
              <a:rPr sz="2350" b="1" spc="-70" dirty="0">
                <a:latin typeface="Times New Roman"/>
                <a:cs typeface="Times New Roman"/>
              </a:rPr>
              <a:t>- </a:t>
            </a:r>
            <a:r>
              <a:rPr sz="2350" b="1" spc="-155" dirty="0">
                <a:latin typeface="Times New Roman"/>
                <a:cs typeface="Times New Roman"/>
              </a:rPr>
              <a:t>C </a:t>
            </a:r>
            <a:r>
              <a:rPr sz="2350" b="1" spc="-120" dirty="0">
                <a:latin typeface="Times New Roman"/>
                <a:cs typeface="Times New Roman"/>
              </a:rPr>
              <a:t>=</a:t>
            </a:r>
            <a:r>
              <a:rPr sz="2350" b="1" spc="75" dirty="0">
                <a:latin typeface="Times New Roman"/>
                <a:cs typeface="Times New Roman"/>
              </a:rPr>
              <a:t> </a:t>
            </a:r>
            <a:r>
              <a:rPr sz="2350" b="1" spc="-165" dirty="0">
                <a:latin typeface="Times New Roman"/>
                <a:cs typeface="Times New Roman"/>
              </a:rPr>
              <a:t>O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84190" y="53213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61000" y="5010150"/>
            <a:ext cx="57912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2350" b="1" spc="-120" dirty="0">
                <a:latin typeface="Times New Roman"/>
                <a:cs typeface="Times New Roman"/>
              </a:rPr>
              <a:t>CH</a:t>
            </a:r>
            <a:r>
              <a:rPr sz="2325" b="1" spc="-179" baseline="-28673" dirty="0">
                <a:latin typeface="Times New Roman"/>
                <a:cs typeface="Times New Roman"/>
              </a:rPr>
              <a:t>3</a:t>
            </a:r>
            <a:endParaRPr sz="2325" baseline="-28673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22819" y="5455920"/>
            <a:ext cx="283210" cy="641350"/>
          </a:xfrm>
          <a:custGeom>
            <a:avLst/>
            <a:gdLst/>
            <a:ahLst/>
            <a:cxnLst/>
            <a:rect l="l" t="t" r="r" b="b"/>
            <a:pathLst>
              <a:path w="283209" h="641350">
                <a:moveTo>
                  <a:pt x="283209" y="0"/>
                </a:moveTo>
                <a:lnTo>
                  <a:pt x="266700" y="3809"/>
                </a:lnTo>
                <a:lnTo>
                  <a:pt x="250189" y="7619"/>
                </a:lnTo>
                <a:lnTo>
                  <a:pt x="234950" y="12699"/>
                </a:lnTo>
                <a:lnTo>
                  <a:pt x="187959" y="33019"/>
                </a:lnTo>
                <a:lnTo>
                  <a:pt x="144779" y="60959"/>
                </a:lnTo>
                <a:lnTo>
                  <a:pt x="105409" y="96519"/>
                </a:lnTo>
                <a:lnTo>
                  <a:pt x="92709" y="109219"/>
                </a:lnTo>
                <a:lnTo>
                  <a:pt x="60959" y="152399"/>
                </a:lnTo>
                <a:lnTo>
                  <a:pt x="43179" y="184149"/>
                </a:lnTo>
                <a:lnTo>
                  <a:pt x="34289" y="199389"/>
                </a:lnTo>
                <a:lnTo>
                  <a:pt x="27939" y="217169"/>
                </a:lnTo>
                <a:lnTo>
                  <a:pt x="21589" y="233679"/>
                </a:lnTo>
                <a:lnTo>
                  <a:pt x="15239" y="251459"/>
                </a:lnTo>
                <a:lnTo>
                  <a:pt x="3809" y="306069"/>
                </a:lnTo>
                <a:lnTo>
                  <a:pt x="0" y="342899"/>
                </a:lnTo>
                <a:lnTo>
                  <a:pt x="0" y="360679"/>
                </a:lnTo>
                <a:lnTo>
                  <a:pt x="0" y="379729"/>
                </a:lnTo>
                <a:lnTo>
                  <a:pt x="5079" y="434339"/>
                </a:lnTo>
                <a:lnTo>
                  <a:pt x="19050" y="488949"/>
                </a:lnTo>
                <a:lnTo>
                  <a:pt x="24129" y="505459"/>
                </a:lnTo>
                <a:lnTo>
                  <a:pt x="31750" y="523239"/>
                </a:lnTo>
                <a:lnTo>
                  <a:pt x="38100" y="539749"/>
                </a:lnTo>
                <a:lnTo>
                  <a:pt x="46989" y="556259"/>
                </a:lnTo>
                <a:lnTo>
                  <a:pt x="55879" y="571499"/>
                </a:lnTo>
                <a:lnTo>
                  <a:pt x="66039" y="586739"/>
                </a:lnTo>
                <a:lnTo>
                  <a:pt x="76200" y="600709"/>
                </a:lnTo>
                <a:lnTo>
                  <a:pt x="87629" y="614679"/>
                </a:lnTo>
                <a:lnTo>
                  <a:pt x="99059" y="628649"/>
                </a:lnTo>
                <a:lnTo>
                  <a:pt x="110489" y="64134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72350" y="6007100"/>
            <a:ext cx="173990" cy="170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76400" y="3159760"/>
            <a:ext cx="244919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00" dirty="0">
                <a:latin typeface="Times New Roman"/>
                <a:cs typeface="Times New Roman"/>
              </a:rPr>
              <a:t>Cys.</a:t>
            </a:r>
            <a:r>
              <a:rPr sz="2350" b="1" spc="-120" dirty="0">
                <a:latin typeface="Times New Roman"/>
                <a:cs typeface="Times New Roman"/>
              </a:rPr>
              <a:t> </a:t>
            </a:r>
            <a:r>
              <a:rPr sz="2350" b="1" spc="-95" dirty="0">
                <a:latin typeface="Times New Roman"/>
                <a:cs typeface="Times New Roman"/>
              </a:rPr>
              <a:t>desulfhydratase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4579" y="4245610"/>
            <a:ext cx="38735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4015" algn="l"/>
              </a:tabLst>
            </a:pPr>
            <a:r>
              <a:rPr sz="1550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5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	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44570" y="4060189"/>
            <a:ext cx="48260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65" dirty="0">
                <a:latin typeface="Times New Roman"/>
                <a:cs typeface="Times New Roman"/>
              </a:rPr>
              <a:t>H</a:t>
            </a:r>
            <a:r>
              <a:rPr sz="2350" b="1" spc="70" dirty="0">
                <a:latin typeface="Times New Roman"/>
                <a:cs typeface="Times New Roman"/>
              </a:rPr>
              <a:t> </a:t>
            </a:r>
            <a:r>
              <a:rPr sz="2350" b="1" spc="-120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92390" y="5246370"/>
            <a:ext cx="542290" cy="431800"/>
          </a:xfrm>
          <a:custGeom>
            <a:avLst/>
            <a:gdLst/>
            <a:ahLst/>
            <a:cxnLst/>
            <a:rect l="l" t="t" r="r" b="b"/>
            <a:pathLst>
              <a:path w="542290" h="431800">
                <a:moveTo>
                  <a:pt x="0" y="431799"/>
                </a:moveTo>
                <a:lnTo>
                  <a:pt x="542290" y="431799"/>
                </a:lnTo>
                <a:lnTo>
                  <a:pt x="542290" y="0"/>
                </a:lnTo>
                <a:lnTo>
                  <a:pt x="0" y="0"/>
                </a:lnTo>
                <a:lnTo>
                  <a:pt x="0" y="431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66990" y="5226050"/>
            <a:ext cx="59309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005" algn="l" rtl="0">
              <a:lnSpc>
                <a:spcPct val="100000"/>
              </a:lnSpc>
              <a:spcBef>
                <a:spcPts val="120"/>
              </a:spcBef>
            </a:pPr>
            <a:r>
              <a:rPr sz="2350" b="1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325" b="1" spc="-179" baseline="-23297" dirty="0">
                <a:latin typeface="Times New Roman"/>
                <a:cs typeface="Times New Roman"/>
              </a:rPr>
              <a:t>2</a:t>
            </a:r>
            <a:r>
              <a:rPr sz="2350" b="1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60640" y="6073140"/>
            <a:ext cx="527050" cy="3590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 algn="l" rtl="0">
              <a:lnSpc>
                <a:spcPts val="2780"/>
              </a:lnSpc>
            </a:pPr>
            <a:r>
              <a:rPr sz="2350" b="1" spc="-160" dirty="0">
                <a:latin typeface="Times New Roman"/>
                <a:cs typeface="Times New Roman"/>
              </a:rPr>
              <a:t>N</a:t>
            </a:r>
            <a:r>
              <a:rPr sz="2350" b="1" u="heavy" spc="-15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325" b="1" spc="-89" baseline="-25089" dirty="0">
                <a:latin typeface="Times New Roman"/>
                <a:cs typeface="Times New Roman"/>
              </a:rPr>
              <a:t>3</a:t>
            </a:r>
            <a:endParaRPr sz="2325" baseline="-25089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76420" y="6055359"/>
            <a:ext cx="125730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3220"/>
              </a:lnSpc>
            </a:pPr>
            <a:r>
              <a:rPr sz="2750" b="1" spc="-160" dirty="0">
                <a:latin typeface="Times New Roman"/>
                <a:cs typeface="Times New Roman"/>
              </a:rPr>
              <a:t>P</a:t>
            </a:r>
            <a:r>
              <a:rPr sz="2750" b="1" spc="-110" dirty="0">
                <a:latin typeface="Times New Roman"/>
                <a:cs typeface="Times New Roman"/>
              </a:rPr>
              <a:t>y</a:t>
            </a:r>
            <a:r>
              <a:rPr sz="2750" b="1" spc="-114" dirty="0">
                <a:latin typeface="Times New Roman"/>
                <a:cs typeface="Times New Roman"/>
              </a:rPr>
              <a:t>r</a:t>
            </a:r>
            <a:r>
              <a:rPr sz="2750" b="1" spc="-150" dirty="0">
                <a:latin typeface="Times New Roman"/>
                <a:cs typeface="Times New Roman"/>
              </a:rPr>
              <a:t>u</a:t>
            </a:r>
            <a:r>
              <a:rPr sz="2750" b="1" spc="-100" dirty="0">
                <a:latin typeface="Times New Roman"/>
                <a:cs typeface="Times New Roman"/>
              </a:rPr>
              <a:t>v</a:t>
            </a:r>
            <a:r>
              <a:rPr sz="2750" b="1" spc="-110" dirty="0">
                <a:latin typeface="Times New Roman"/>
                <a:cs typeface="Times New Roman"/>
              </a:rPr>
              <a:t>a</a:t>
            </a:r>
            <a:r>
              <a:rPr sz="2750" b="1" spc="-100" dirty="0">
                <a:latin typeface="Times New Roman"/>
                <a:cs typeface="Times New Roman"/>
              </a:rPr>
              <a:t>te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6130" y="4377690"/>
            <a:ext cx="118872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3220"/>
              </a:lnSpc>
            </a:pPr>
            <a:r>
              <a:rPr sz="2750" b="1" spc="-190" dirty="0">
                <a:latin typeface="Times New Roman"/>
                <a:cs typeface="Times New Roman"/>
              </a:rPr>
              <a:t>C</a:t>
            </a:r>
            <a:r>
              <a:rPr sz="2750" b="1" spc="-100" dirty="0">
                <a:latin typeface="Times New Roman"/>
                <a:cs typeface="Times New Roman"/>
              </a:rPr>
              <a:t>y</a:t>
            </a:r>
            <a:r>
              <a:rPr sz="2750" b="1" spc="-95" dirty="0">
                <a:latin typeface="Times New Roman"/>
                <a:cs typeface="Times New Roman"/>
              </a:rPr>
              <a:t>st</a:t>
            </a:r>
            <a:r>
              <a:rPr sz="2750" b="1" spc="-110" dirty="0">
                <a:latin typeface="Times New Roman"/>
                <a:cs typeface="Times New Roman"/>
              </a:rPr>
              <a:t>e</a:t>
            </a:r>
            <a:r>
              <a:rPr sz="2750" b="1" spc="-95" dirty="0">
                <a:latin typeface="Times New Roman"/>
                <a:cs typeface="Times New Roman"/>
              </a:rPr>
              <a:t>in</a:t>
            </a:r>
            <a:r>
              <a:rPr sz="2750" b="1" spc="-114" dirty="0">
                <a:latin typeface="Times New Roman"/>
                <a:cs typeface="Times New Roman"/>
              </a:rPr>
              <a:t>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87570" y="3208020"/>
            <a:ext cx="128270" cy="289560"/>
          </a:xfrm>
          <a:custGeom>
            <a:avLst/>
            <a:gdLst/>
            <a:ahLst/>
            <a:cxnLst/>
            <a:rect l="l" t="t" r="r" b="b"/>
            <a:pathLst>
              <a:path w="128270" h="289560">
                <a:moveTo>
                  <a:pt x="0" y="0"/>
                </a:moveTo>
                <a:lnTo>
                  <a:pt x="128269" y="289559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5200" y="3474720"/>
            <a:ext cx="77470" cy="95250"/>
          </a:xfrm>
          <a:custGeom>
            <a:avLst/>
            <a:gdLst/>
            <a:ahLst/>
            <a:cxnLst/>
            <a:rect l="l" t="t" r="r" b="b"/>
            <a:pathLst>
              <a:path w="77470" h="95250">
                <a:moveTo>
                  <a:pt x="77470" y="0"/>
                </a:moveTo>
                <a:lnTo>
                  <a:pt x="0" y="34289"/>
                </a:lnTo>
                <a:lnTo>
                  <a:pt x="72389" y="9525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88890" y="3175000"/>
            <a:ext cx="194310" cy="365760"/>
          </a:xfrm>
          <a:custGeom>
            <a:avLst/>
            <a:gdLst/>
            <a:ahLst/>
            <a:cxnLst/>
            <a:rect l="l" t="t" r="r" b="b"/>
            <a:pathLst>
              <a:path w="194310" h="365760">
                <a:moveTo>
                  <a:pt x="194310" y="36576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52059" y="3105150"/>
            <a:ext cx="77470" cy="95250"/>
          </a:xfrm>
          <a:custGeom>
            <a:avLst/>
            <a:gdLst/>
            <a:ahLst/>
            <a:cxnLst/>
            <a:rect l="l" t="t" r="r" b="b"/>
            <a:pathLst>
              <a:path w="77470" h="95250">
                <a:moveTo>
                  <a:pt x="0" y="0"/>
                </a:moveTo>
                <a:lnTo>
                  <a:pt x="1269" y="95250"/>
                </a:lnTo>
                <a:lnTo>
                  <a:pt x="7746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979" y="375920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4919" y="3514090"/>
            <a:ext cx="561340" cy="1771650"/>
          </a:xfrm>
          <a:custGeom>
            <a:avLst/>
            <a:gdLst/>
            <a:ahLst/>
            <a:cxnLst/>
            <a:rect l="l" t="t" r="r" b="b"/>
            <a:pathLst>
              <a:path w="561340" h="1771650">
                <a:moveTo>
                  <a:pt x="561339" y="17716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62850" y="3412490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20320" y="0"/>
                </a:moveTo>
                <a:lnTo>
                  <a:pt x="0" y="127000"/>
                </a:lnTo>
                <a:lnTo>
                  <a:pt x="109220" y="92710"/>
                </a:lnTo>
                <a:lnTo>
                  <a:pt x="203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" y="2722371"/>
            <a:ext cx="43180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b="1" spc="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b="1" spc="-5" dirty="0">
                <a:solidFill>
                  <a:prstClr val="black"/>
                </a:solidFill>
                <a:latin typeface="Times New Roman"/>
                <a:cs typeface="Times New Roman"/>
              </a:rPr>
              <a:t>B.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100" y="304800"/>
            <a:ext cx="8763000" cy="6342380"/>
          </a:xfrm>
          <a:custGeom>
            <a:avLst/>
            <a:gdLst/>
            <a:ahLst/>
            <a:cxnLst/>
            <a:rect l="l" t="t" r="r" b="b"/>
            <a:pathLst>
              <a:path w="8763000" h="6342380">
                <a:moveTo>
                  <a:pt x="8763000" y="0"/>
                </a:moveTo>
                <a:lnTo>
                  <a:pt x="0" y="0"/>
                </a:lnTo>
                <a:lnTo>
                  <a:pt x="0" y="6342380"/>
                </a:lnTo>
                <a:lnTo>
                  <a:pt x="8763000" y="6342380"/>
                </a:lnTo>
                <a:lnTo>
                  <a:pt x="876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087" y="1066800"/>
            <a:ext cx="8455025" cy="4667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124460" indent="4819650">
              <a:lnSpc>
                <a:spcPct val="1521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Essential amino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acids</a:t>
            </a:r>
            <a:r>
              <a:rPr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: 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Lysine, Leucine, Isoleucine, Valine, Methionine,</a:t>
            </a:r>
            <a:r>
              <a:rPr sz="2400" b="1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Phenylalanine,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43180" algn="l" rtl="0"/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Threonine,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Tryptophan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18110" algn="l" rtl="0">
              <a:spcBef>
                <a:spcPts val="1500"/>
              </a:spcBef>
            </a:pP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Nonessential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amino </a:t>
            </a: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acids: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25140" marR="120650" indent="-1976120">
              <a:spcBef>
                <a:spcPts val="1500"/>
              </a:spcBef>
              <a:tabLst>
                <a:tab pos="4363085" algn="l"/>
                <a:tab pos="6267450" algn="l"/>
                <a:tab pos="7056120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Alanine, glycine, aspartate</a:t>
            </a:r>
            <a:r>
              <a:rPr sz="24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24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glutamate,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serine,</a:t>
            </a:r>
            <a:r>
              <a:rPr sz="24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tyrosine,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cy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 ,	</a:t>
            </a:r>
            <a:r>
              <a:rPr lang="ar-EG"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roli</a:t>
            </a:r>
            <a:r>
              <a:rPr sz="24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, gl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u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amin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	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as</a:t>
            </a:r>
            <a:r>
              <a:rPr sz="24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argi</a:t>
            </a:r>
            <a:r>
              <a:rPr sz="24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lang="ar-EG"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 marR="269240" indent="248920" algn="l" rtl="0">
              <a:spcBef>
                <a:spcPts val="1500"/>
              </a:spcBef>
              <a:tabLst>
                <a:tab pos="7432675" algn="l"/>
              </a:tabLst>
            </a:pPr>
            <a:r>
              <a:rPr sz="2400" b="1" spc="-5" dirty="0" err="1">
                <a:solidFill>
                  <a:srgbClr val="333399"/>
                </a:solidFill>
                <a:latin typeface="Times New Roman"/>
                <a:cs typeface="Times New Roman"/>
              </a:rPr>
              <a:t>Histidine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arginine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semi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essential</a:t>
            </a:r>
            <a:r>
              <a:rPr sz="2400" b="1" dirty="0">
                <a:solidFill>
                  <a:srgbClr val="993366"/>
                </a:solidFill>
                <a:latin typeface="Times New Roman"/>
                <a:cs typeface="Times New Roman"/>
              </a:rPr>
              <a:t>.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They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essential  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ly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nts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gro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th,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ut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not 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d c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ild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en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s	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here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algn="l" rtl="0">
              <a:tabLst>
                <a:tab pos="2747645" algn="l"/>
              </a:tabLst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adults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histidine	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requirement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is obtained by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intestinal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flora</a:t>
            </a:r>
            <a:r>
              <a:rPr sz="24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96230"/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arginine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cycle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4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329" y="163829"/>
            <a:ext cx="4372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Transamination</a:t>
            </a:r>
            <a:r>
              <a:rPr sz="4400" u="none" spc="-5" dirty="0">
                <a:solidFill>
                  <a:srgbClr val="AA3DD5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3859" y="1736090"/>
            <a:ext cx="192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828164" algn="l"/>
              </a:tabLst>
            </a:pPr>
            <a:r>
              <a:rPr sz="1800" b="1" spc="-275" dirty="0">
                <a:latin typeface="Times New Roman"/>
                <a:cs typeface="Times New Roman"/>
              </a:rPr>
              <a:t>1	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4540" y="129031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22478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87960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28575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2106929"/>
            <a:ext cx="2114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61260" y="131571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0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2050" y="131571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0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790" y="1732279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53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7170" y="1673860"/>
            <a:ext cx="170180" cy="11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6770" y="1673860"/>
            <a:ext cx="170180" cy="116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7350" y="1400810"/>
            <a:ext cx="321945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2700" b="1" spc="-425" dirty="0">
                <a:latin typeface="Times New Roman"/>
                <a:cs typeface="Times New Roman"/>
              </a:rPr>
              <a:t>R</a:t>
            </a:r>
            <a:r>
              <a:rPr sz="2700" b="1" spc="-637" baseline="-27777" dirty="0">
                <a:latin typeface="Times New Roman"/>
                <a:cs typeface="Times New Roman"/>
              </a:rPr>
              <a:t>1 </a:t>
            </a:r>
            <a:r>
              <a:rPr sz="2700" b="1" spc="-275" dirty="0">
                <a:latin typeface="Times New Roman"/>
                <a:cs typeface="Times New Roman"/>
              </a:rPr>
              <a:t>- </a:t>
            </a:r>
            <a:r>
              <a:rPr sz="2700" b="1" spc="-595" dirty="0">
                <a:latin typeface="Times New Roman"/>
                <a:cs typeface="Times New Roman"/>
              </a:rPr>
              <a:t>C </a:t>
            </a:r>
            <a:r>
              <a:rPr lang="en-US" sz="2700" b="1" spc="-595" dirty="0">
                <a:latin typeface="Times New Roman"/>
                <a:cs typeface="Times New Roman"/>
              </a:rPr>
              <a:t>---   </a:t>
            </a:r>
            <a:r>
              <a:rPr sz="2700" b="1" spc="-615" dirty="0">
                <a:latin typeface="Times New Roman"/>
                <a:cs typeface="Times New Roman"/>
              </a:rPr>
              <a:t>COOH </a:t>
            </a:r>
            <a:r>
              <a:rPr lang="en-US" sz="2700" b="1" spc="-615" dirty="0">
                <a:latin typeface="Times New Roman"/>
                <a:cs typeface="Times New Roman"/>
              </a:rPr>
              <a:t> </a:t>
            </a:r>
            <a:r>
              <a:rPr sz="2700" b="1" spc="-470" dirty="0">
                <a:latin typeface="Times New Roman"/>
                <a:cs typeface="Times New Roman"/>
              </a:rPr>
              <a:t> </a:t>
            </a:r>
            <a:r>
              <a:rPr lang="en-US" sz="2700" b="1" spc="-470" dirty="0">
                <a:latin typeface="Times New Roman"/>
                <a:cs typeface="Times New Roman"/>
              </a:rPr>
              <a:t>    +  </a:t>
            </a:r>
            <a:r>
              <a:rPr sz="2700" b="1" spc="-425" dirty="0">
                <a:latin typeface="Times New Roman"/>
                <a:cs typeface="Times New Roman"/>
              </a:rPr>
              <a:t>R</a:t>
            </a:r>
            <a:r>
              <a:rPr sz="2700" b="1" spc="-637" baseline="-27777" dirty="0">
                <a:latin typeface="Times New Roman"/>
                <a:cs typeface="Times New Roman"/>
              </a:rPr>
              <a:t>2 </a:t>
            </a:r>
            <a:r>
              <a:rPr sz="2700" b="1" spc="-595" dirty="0">
                <a:latin typeface="Times New Roman"/>
                <a:cs typeface="Times New Roman"/>
              </a:rPr>
              <a:t>C</a:t>
            </a:r>
            <a:r>
              <a:rPr sz="2700" b="1" spc="-570" dirty="0">
                <a:latin typeface="Times New Roman"/>
                <a:cs typeface="Times New Roman"/>
              </a:rPr>
              <a:t> </a:t>
            </a:r>
            <a:r>
              <a:rPr sz="2700" b="1" spc="-620" dirty="0">
                <a:latin typeface="Times New Roman"/>
                <a:cs typeface="Times New Roman"/>
              </a:rPr>
              <a:t>COOH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3779" y="11620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1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4570" y="11620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1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4409" y="177482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3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17259" y="2053958"/>
            <a:ext cx="18605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6190" y="118745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26542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3809" y="180086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26416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29830" y="2001520"/>
            <a:ext cx="2114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8449" y="1015998"/>
            <a:ext cx="5113655" cy="726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6440" algn="l" rtl="0">
              <a:lnSpc>
                <a:spcPts val="2765"/>
              </a:lnSpc>
              <a:spcBef>
                <a:spcPts val="90"/>
              </a:spcBef>
            </a:pPr>
            <a:r>
              <a:rPr sz="2700" b="1" spc="-395" dirty="0">
                <a:latin typeface="Times New Roman"/>
                <a:cs typeface="Times New Roman"/>
              </a:rPr>
              <a:t>Aminotransferase</a:t>
            </a:r>
            <a:endParaRPr sz="27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2765"/>
              </a:lnSpc>
              <a:tabLst>
                <a:tab pos="325755" algn="l"/>
                <a:tab pos="2140585" algn="l"/>
              </a:tabLst>
            </a:pPr>
            <a:r>
              <a:rPr sz="2700" b="1" spc="-595" dirty="0">
                <a:latin typeface="Times New Roman"/>
                <a:cs typeface="Times New Roman"/>
              </a:rPr>
              <a:t>R	</a:t>
            </a:r>
            <a:r>
              <a:rPr sz="2700" b="1" spc="-275" dirty="0">
                <a:latin typeface="Times New Roman"/>
                <a:cs typeface="Times New Roman"/>
              </a:rPr>
              <a:t>- </a:t>
            </a:r>
            <a:r>
              <a:rPr sz="2700" b="1" spc="-595" dirty="0">
                <a:latin typeface="Times New Roman"/>
                <a:cs typeface="Times New Roman"/>
              </a:rPr>
              <a:t>C      </a:t>
            </a:r>
            <a:r>
              <a:rPr sz="2700" b="1" spc="-275" dirty="0">
                <a:latin typeface="Times New Roman"/>
                <a:cs typeface="Times New Roman"/>
              </a:rPr>
              <a:t>-</a:t>
            </a:r>
            <a:r>
              <a:rPr sz="2700" b="1" spc="-150" dirty="0">
                <a:latin typeface="Times New Roman"/>
                <a:cs typeface="Times New Roman"/>
              </a:rPr>
              <a:t> </a:t>
            </a:r>
            <a:r>
              <a:rPr sz="2700" b="1" spc="-615" dirty="0">
                <a:latin typeface="Times New Roman"/>
                <a:cs typeface="Times New Roman"/>
              </a:rPr>
              <a:t>COOH        </a:t>
            </a:r>
            <a:r>
              <a:rPr sz="2700" b="1" spc="-470" dirty="0">
                <a:latin typeface="Times New Roman"/>
                <a:cs typeface="Times New Roman"/>
              </a:rPr>
              <a:t>+ </a:t>
            </a:r>
            <a:r>
              <a:rPr sz="2700" b="1" spc="-425" dirty="0">
                <a:latin typeface="Times New Roman"/>
                <a:cs typeface="Times New Roman"/>
              </a:rPr>
              <a:t> </a:t>
            </a:r>
            <a:r>
              <a:rPr sz="2700" b="1" spc="-595" dirty="0">
                <a:latin typeface="Times New Roman"/>
                <a:cs typeface="Times New Roman"/>
              </a:rPr>
              <a:t>R	C</a:t>
            </a:r>
            <a:r>
              <a:rPr sz="2700" b="1" spc="-535" dirty="0">
                <a:latin typeface="Times New Roman"/>
                <a:cs typeface="Times New Roman"/>
              </a:rPr>
              <a:t> </a:t>
            </a:r>
            <a:r>
              <a:rPr sz="2700" b="1" spc="-615" dirty="0">
                <a:latin typeface="Times New Roman"/>
                <a:cs typeface="Times New Roman"/>
              </a:rPr>
              <a:t>COOH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4790" y="1840229"/>
            <a:ext cx="47625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3160"/>
              </a:lnSpc>
            </a:pPr>
            <a:r>
              <a:rPr sz="2700" b="1" spc="-509" dirty="0">
                <a:latin typeface="Times New Roman"/>
                <a:cs typeface="Times New Roman"/>
              </a:rPr>
              <a:t>P</a:t>
            </a:r>
            <a:r>
              <a:rPr sz="2700" b="1" spc="-555" dirty="0">
                <a:latin typeface="Times New Roman"/>
                <a:cs typeface="Times New Roman"/>
              </a:rPr>
              <a:t>L</a:t>
            </a:r>
            <a:r>
              <a:rPr sz="2700" b="1" spc="-500" dirty="0">
                <a:latin typeface="Times New Roman"/>
                <a:cs typeface="Times New Roman"/>
              </a:rPr>
              <a:t>P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209" y="2804160"/>
            <a:ext cx="115189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60"/>
              </a:lnSpc>
            </a:pPr>
            <a:r>
              <a:rPr sz="2700" b="1" spc="-445" dirty="0">
                <a:latin typeface="Times New Roman"/>
                <a:cs typeface="Times New Roman"/>
              </a:rPr>
              <a:t>amino</a:t>
            </a:r>
            <a:r>
              <a:rPr sz="2700" b="1" spc="-254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2510" y="2781300"/>
            <a:ext cx="94234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60"/>
              </a:lnSpc>
            </a:pPr>
            <a:r>
              <a:rPr sz="2700" b="1" spc="-380" dirty="0">
                <a:latin typeface="Times New Roman"/>
                <a:cs typeface="Times New Roman"/>
              </a:rPr>
              <a:t>keto</a:t>
            </a:r>
            <a:r>
              <a:rPr sz="2700" b="1" spc="-275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5470" y="2800350"/>
            <a:ext cx="141986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70"/>
              </a:lnSpc>
            </a:pPr>
            <a:r>
              <a:rPr sz="2700" b="1" spc="-475" dirty="0">
                <a:latin typeface="Times New Roman"/>
                <a:cs typeface="Times New Roman"/>
              </a:rPr>
              <a:t>new </a:t>
            </a:r>
            <a:r>
              <a:rPr sz="2700" b="1" spc="-380" dirty="0">
                <a:latin typeface="Times New Roman"/>
                <a:cs typeface="Times New Roman"/>
              </a:rPr>
              <a:t>keto</a:t>
            </a:r>
            <a:r>
              <a:rPr sz="2700" b="1" spc="-370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5980" y="2793939"/>
            <a:ext cx="1615440" cy="431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3220"/>
              </a:lnSpc>
            </a:pPr>
            <a:r>
              <a:rPr sz="2700" b="1" spc="-470" dirty="0">
                <a:latin typeface="Times New Roman"/>
                <a:cs typeface="Times New Roman"/>
              </a:rPr>
              <a:t>new </a:t>
            </a:r>
            <a:r>
              <a:rPr sz="2700" b="1" spc="-445" dirty="0">
                <a:latin typeface="Times New Roman"/>
                <a:cs typeface="Times New Roman"/>
              </a:rPr>
              <a:t>amino</a:t>
            </a:r>
            <a:r>
              <a:rPr sz="2700" b="1" spc="-425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469" y="3402329"/>
            <a:ext cx="883285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algn="l" rtl="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33399"/>
                </a:solidFill>
                <a:latin typeface="Times New Roman"/>
                <a:cs typeface="Times New Roman"/>
              </a:rPr>
              <a:t>Aminotransferases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active </a:t>
            </a:r>
            <a:r>
              <a:rPr sz="2200" dirty="0">
                <a:solidFill>
                  <a:srgbClr val="333399"/>
                </a:solidFill>
                <a:latin typeface="Times New Roman"/>
                <a:cs typeface="Times New Roman"/>
              </a:rPr>
              <a:t>both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333399"/>
                </a:solidFill>
                <a:latin typeface="Times New Roman"/>
                <a:cs typeface="Times New Roman"/>
              </a:rPr>
              <a:t>cytoplasm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and mitochondria</a:t>
            </a:r>
            <a:r>
              <a:rPr sz="22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e.g.:</a:t>
            </a:r>
            <a:endParaRPr sz="2200" dirty="0">
              <a:latin typeface="Times New Roman"/>
              <a:cs typeface="Times New Roman"/>
            </a:endParaRPr>
          </a:p>
          <a:p>
            <a:pPr marL="395605" indent="-255270" algn="l" rtl="0">
              <a:lnSpc>
                <a:spcPct val="100000"/>
              </a:lnSpc>
              <a:buAutoNum type="arabicPeriod"/>
              <a:tabLst>
                <a:tab pos="396240" algn="l"/>
                <a:tab pos="435673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Aspartate</a:t>
            </a:r>
            <a:r>
              <a:rPr sz="20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aminotransferase</a:t>
            </a:r>
            <a:r>
              <a:rPr sz="2000" b="1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(AST)</a:t>
            </a:r>
            <a:r>
              <a:rPr sz="2000" dirty="0">
                <a:solidFill>
                  <a:srgbClr val="A70000"/>
                </a:solidFill>
                <a:latin typeface="Times New Roman"/>
                <a:cs typeface="Times New Roman"/>
              </a:rPr>
              <a:t>,	</a:t>
            </a: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Glutamate oxaloacetate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transaminase</a:t>
            </a:r>
            <a:r>
              <a:rPr sz="1800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(GOT</a:t>
            </a:r>
            <a:r>
              <a:rPr lang="ar-EG"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  <a:buClr>
                <a:srgbClr val="333399"/>
              </a:buClr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396240" indent="-255270" algn="l" rtl="0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Alanine aminotransferase </a:t>
            </a:r>
            <a:r>
              <a:rPr sz="2000" b="1" spc="-5" dirty="0">
                <a:solidFill>
                  <a:srgbClr val="A70000"/>
                </a:solidFill>
                <a:latin typeface="Times New Roman"/>
                <a:cs typeface="Times New Roman"/>
              </a:rPr>
              <a:t>(ALT)</a:t>
            </a:r>
            <a:r>
              <a:rPr sz="2000" spc="-5" dirty="0">
                <a:solidFill>
                  <a:srgbClr val="A70000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Glutamate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pyruvate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transaminase,</a:t>
            </a:r>
            <a:r>
              <a:rPr sz="20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GPT</a:t>
            </a:r>
            <a:r>
              <a:rPr lang="ar-EG" sz="2000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2570" algn="l" rtl="0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In all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transamination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reactions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400" spc="1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-ketoglutarate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–KG)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acts</a:t>
            </a:r>
            <a:r>
              <a:rPr sz="2400" spc="-3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as</a:t>
            </a:r>
            <a:endParaRPr sz="2400" dirty="0">
              <a:latin typeface="Times New Roman"/>
              <a:cs typeface="Times New Roman"/>
            </a:endParaRPr>
          </a:p>
          <a:p>
            <a:pPr marL="3126740" algn="l" rtl="0">
              <a:lnSpc>
                <a:spcPct val="100000"/>
              </a:lnSpc>
            </a:pP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group</a:t>
            </a:r>
            <a:r>
              <a:rPr sz="24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acceptor.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76200" algn="l" rtl="0">
              <a:lnSpc>
                <a:spcPct val="100000"/>
              </a:lnSpc>
            </a:pP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Most,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but not all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acids undergo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transamination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reaction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with few 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exceptions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(lysine, threonine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imino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acids</a:t>
            </a:r>
            <a:r>
              <a:rPr lang="ar-EG"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4340" y="928369"/>
            <a:ext cx="798830" cy="552450"/>
          </a:xfrm>
          <a:custGeom>
            <a:avLst/>
            <a:gdLst/>
            <a:ahLst/>
            <a:cxnLst/>
            <a:rect l="l" t="t" r="r" b="b"/>
            <a:pathLst>
              <a:path w="798830" h="552450">
                <a:moveTo>
                  <a:pt x="400050" y="0"/>
                </a:moveTo>
                <a:lnTo>
                  <a:pt x="455384" y="2440"/>
                </a:lnTo>
                <a:lnTo>
                  <a:pt x="508082" y="9572"/>
                </a:lnTo>
                <a:lnTo>
                  <a:pt x="557728" y="21113"/>
                </a:lnTo>
                <a:lnTo>
                  <a:pt x="603908" y="36782"/>
                </a:lnTo>
                <a:lnTo>
                  <a:pt x="646208" y="56297"/>
                </a:lnTo>
                <a:lnTo>
                  <a:pt x="684212" y="79375"/>
                </a:lnTo>
                <a:lnTo>
                  <a:pt x="717507" y="105733"/>
                </a:lnTo>
                <a:lnTo>
                  <a:pt x="745678" y="135090"/>
                </a:lnTo>
                <a:lnTo>
                  <a:pt x="768310" y="167163"/>
                </a:lnTo>
                <a:lnTo>
                  <a:pt x="784989" y="201671"/>
                </a:lnTo>
                <a:lnTo>
                  <a:pt x="798829" y="276859"/>
                </a:lnTo>
                <a:lnTo>
                  <a:pt x="795300" y="315097"/>
                </a:lnTo>
                <a:lnTo>
                  <a:pt x="768310" y="385822"/>
                </a:lnTo>
                <a:lnTo>
                  <a:pt x="745678" y="417735"/>
                </a:lnTo>
                <a:lnTo>
                  <a:pt x="717507" y="446968"/>
                </a:lnTo>
                <a:lnTo>
                  <a:pt x="684212" y="473233"/>
                </a:lnTo>
                <a:lnTo>
                  <a:pt x="646208" y="496244"/>
                </a:lnTo>
                <a:lnTo>
                  <a:pt x="603908" y="515714"/>
                </a:lnTo>
                <a:lnTo>
                  <a:pt x="557728" y="531356"/>
                </a:lnTo>
                <a:lnTo>
                  <a:pt x="508082" y="542883"/>
                </a:lnTo>
                <a:lnTo>
                  <a:pt x="455384" y="550010"/>
                </a:lnTo>
                <a:lnTo>
                  <a:pt x="400050" y="552450"/>
                </a:lnTo>
                <a:lnTo>
                  <a:pt x="344423" y="550010"/>
                </a:lnTo>
                <a:lnTo>
                  <a:pt x="291482" y="542883"/>
                </a:lnTo>
                <a:lnTo>
                  <a:pt x="241637" y="531356"/>
                </a:lnTo>
                <a:lnTo>
                  <a:pt x="195297" y="515714"/>
                </a:lnTo>
                <a:lnTo>
                  <a:pt x="152874" y="496244"/>
                </a:lnTo>
                <a:lnTo>
                  <a:pt x="114776" y="473233"/>
                </a:lnTo>
                <a:lnTo>
                  <a:pt x="81414" y="446968"/>
                </a:lnTo>
                <a:lnTo>
                  <a:pt x="53198" y="417735"/>
                </a:lnTo>
                <a:lnTo>
                  <a:pt x="30539" y="385822"/>
                </a:lnTo>
                <a:lnTo>
                  <a:pt x="13846" y="351513"/>
                </a:lnTo>
                <a:lnTo>
                  <a:pt x="0" y="276859"/>
                </a:lnTo>
                <a:lnTo>
                  <a:pt x="3529" y="238330"/>
                </a:lnTo>
                <a:lnTo>
                  <a:pt x="30539" y="167163"/>
                </a:lnTo>
                <a:lnTo>
                  <a:pt x="53198" y="135090"/>
                </a:lnTo>
                <a:lnTo>
                  <a:pt x="81414" y="105733"/>
                </a:lnTo>
                <a:lnTo>
                  <a:pt x="114776" y="79375"/>
                </a:lnTo>
                <a:lnTo>
                  <a:pt x="152874" y="56297"/>
                </a:lnTo>
                <a:lnTo>
                  <a:pt x="195297" y="36782"/>
                </a:lnTo>
                <a:lnTo>
                  <a:pt x="241637" y="21113"/>
                </a:lnTo>
                <a:lnTo>
                  <a:pt x="291482" y="9572"/>
                </a:lnTo>
                <a:lnTo>
                  <a:pt x="344423" y="2440"/>
                </a:lnTo>
                <a:lnTo>
                  <a:pt x="4000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340" y="928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3169" y="1480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1490" y="972819"/>
            <a:ext cx="68326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lang="en-US" sz="2700" b="1" baseline="-9259" dirty="0">
                <a:latin typeface="Times New Roman"/>
                <a:cs typeface="Times New Roman"/>
              </a:rPr>
              <a:t>NH2</a:t>
            </a:r>
            <a:endParaRPr sz="2700" b="1" baseline="-9259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3120" y="901700"/>
            <a:ext cx="698500" cy="449580"/>
          </a:xfrm>
          <a:custGeom>
            <a:avLst/>
            <a:gdLst/>
            <a:ahLst/>
            <a:cxnLst/>
            <a:rect l="l" t="t" r="r" b="b"/>
            <a:pathLst>
              <a:path w="698500" h="449580">
                <a:moveTo>
                  <a:pt x="349250" y="0"/>
                </a:moveTo>
                <a:lnTo>
                  <a:pt x="291327" y="2865"/>
                </a:lnTo>
                <a:lnTo>
                  <a:pt x="236849" y="11186"/>
                </a:lnTo>
                <a:lnTo>
                  <a:pt x="186441" y="24551"/>
                </a:lnTo>
                <a:lnTo>
                  <a:pt x="140726" y="42550"/>
                </a:lnTo>
                <a:lnTo>
                  <a:pt x="100329" y="64770"/>
                </a:lnTo>
                <a:lnTo>
                  <a:pt x="65877" y="90799"/>
                </a:lnTo>
                <a:lnTo>
                  <a:pt x="37993" y="120228"/>
                </a:lnTo>
                <a:lnTo>
                  <a:pt x="17302" y="152643"/>
                </a:lnTo>
                <a:lnTo>
                  <a:pt x="0" y="224789"/>
                </a:lnTo>
                <a:lnTo>
                  <a:pt x="4429" y="261945"/>
                </a:lnTo>
                <a:lnTo>
                  <a:pt x="37993" y="329351"/>
                </a:lnTo>
                <a:lnTo>
                  <a:pt x="65877" y="358780"/>
                </a:lnTo>
                <a:lnTo>
                  <a:pt x="100330" y="384810"/>
                </a:lnTo>
                <a:lnTo>
                  <a:pt x="140726" y="407029"/>
                </a:lnTo>
                <a:lnTo>
                  <a:pt x="186441" y="425028"/>
                </a:lnTo>
                <a:lnTo>
                  <a:pt x="236849" y="438393"/>
                </a:lnTo>
                <a:lnTo>
                  <a:pt x="291327" y="446714"/>
                </a:lnTo>
                <a:lnTo>
                  <a:pt x="349250" y="449579"/>
                </a:lnTo>
                <a:lnTo>
                  <a:pt x="407172" y="446714"/>
                </a:lnTo>
                <a:lnTo>
                  <a:pt x="461650" y="438393"/>
                </a:lnTo>
                <a:lnTo>
                  <a:pt x="512058" y="425028"/>
                </a:lnTo>
                <a:lnTo>
                  <a:pt x="557773" y="407029"/>
                </a:lnTo>
                <a:lnTo>
                  <a:pt x="598170" y="384810"/>
                </a:lnTo>
                <a:lnTo>
                  <a:pt x="632622" y="358780"/>
                </a:lnTo>
                <a:lnTo>
                  <a:pt x="660506" y="329351"/>
                </a:lnTo>
                <a:lnTo>
                  <a:pt x="681197" y="296936"/>
                </a:lnTo>
                <a:lnTo>
                  <a:pt x="698500" y="224789"/>
                </a:lnTo>
                <a:lnTo>
                  <a:pt x="694070" y="187634"/>
                </a:lnTo>
                <a:lnTo>
                  <a:pt x="660506" y="120228"/>
                </a:lnTo>
                <a:lnTo>
                  <a:pt x="632622" y="90799"/>
                </a:lnTo>
                <a:lnTo>
                  <a:pt x="598169" y="64770"/>
                </a:lnTo>
                <a:lnTo>
                  <a:pt x="557773" y="42550"/>
                </a:lnTo>
                <a:lnTo>
                  <a:pt x="512058" y="24551"/>
                </a:lnTo>
                <a:lnTo>
                  <a:pt x="461650" y="11186"/>
                </a:lnTo>
                <a:lnTo>
                  <a:pt x="407172" y="2865"/>
                </a:lnTo>
                <a:lnTo>
                  <a:pt x="34925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03120" y="901700"/>
            <a:ext cx="698500" cy="449580"/>
          </a:xfrm>
          <a:custGeom>
            <a:avLst/>
            <a:gdLst/>
            <a:ahLst/>
            <a:cxnLst/>
            <a:rect l="l" t="t" r="r" b="b"/>
            <a:pathLst>
              <a:path w="698500" h="449580">
                <a:moveTo>
                  <a:pt x="349250" y="0"/>
                </a:moveTo>
                <a:lnTo>
                  <a:pt x="291327" y="2865"/>
                </a:lnTo>
                <a:lnTo>
                  <a:pt x="236849" y="11186"/>
                </a:lnTo>
                <a:lnTo>
                  <a:pt x="186441" y="24551"/>
                </a:lnTo>
                <a:lnTo>
                  <a:pt x="140726" y="42550"/>
                </a:lnTo>
                <a:lnTo>
                  <a:pt x="100329" y="64769"/>
                </a:lnTo>
                <a:lnTo>
                  <a:pt x="65877" y="90799"/>
                </a:lnTo>
                <a:lnTo>
                  <a:pt x="37993" y="120228"/>
                </a:lnTo>
                <a:lnTo>
                  <a:pt x="17302" y="152643"/>
                </a:lnTo>
                <a:lnTo>
                  <a:pt x="0" y="224789"/>
                </a:lnTo>
                <a:lnTo>
                  <a:pt x="4429" y="261945"/>
                </a:lnTo>
                <a:lnTo>
                  <a:pt x="37993" y="329351"/>
                </a:lnTo>
                <a:lnTo>
                  <a:pt x="65877" y="358780"/>
                </a:lnTo>
                <a:lnTo>
                  <a:pt x="100330" y="384809"/>
                </a:lnTo>
                <a:lnTo>
                  <a:pt x="140726" y="407029"/>
                </a:lnTo>
                <a:lnTo>
                  <a:pt x="186441" y="425028"/>
                </a:lnTo>
                <a:lnTo>
                  <a:pt x="236849" y="438393"/>
                </a:lnTo>
                <a:lnTo>
                  <a:pt x="291327" y="446714"/>
                </a:lnTo>
                <a:lnTo>
                  <a:pt x="349250" y="449579"/>
                </a:lnTo>
                <a:lnTo>
                  <a:pt x="407172" y="446714"/>
                </a:lnTo>
                <a:lnTo>
                  <a:pt x="461650" y="438393"/>
                </a:lnTo>
                <a:lnTo>
                  <a:pt x="512058" y="425028"/>
                </a:lnTo>
                <a:lnTo>
                  <a:pt x="557773" y="407029"/>
                </a:lnTo>
                <a:lnTo>
                  <a:pt x="598170" y="384810"/>
                </a:lnTo>
                <a:lnTo>
                  <a:pt x="632622" y="358780"/>
                </a:lnTo>
                <a:lnTo>
                  <a:pt x="660506" y="329351"/>
                </a:lnTo>
                <a:lnTo>
                  <a:pt x="681197" y="296936"/>
                </a:lnTo>
                <a:lnTo>
                  <a:pt x="698500" y="224789"/>
                </a:lnTo>
                <a:lnTo>
                  <a:pt x="694070" y="187634"/>
                </a:lnTo>
                <a:lnTo>
                  <a:pt x="660506" y="120228"/>
                </a:lnTo>
                <a:lnTo>
                  <a:pt x="632622" y="90799"/>
                </a:lnTo>
                <a:lnTo>
                  <a:pt x="598169" y="64770"/>
                </a:lnTo>
                <a:lnTo>
                  <a:pt x="557773" y="42550"/>
                </a:lnTo>
                <a:lnTo>
                  <a:pt x="512058" y="24551"/>
                </a:lnTo>
                <a:lnTo>
                  <a:pt x="461650" y="11186"/>
                </a:lnTo>
                <a:lnTo>
                  <a:pt x="407172" y="2865"/>
                </a:lnTo>
                <a:lnTo>
                  <a:pt x="3492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01620" y="90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3120" y="13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296160" y="894079"/>
            <a:ext cx="29654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2400" spc="-1185" dirty="0">
                <a:latin typeface="Arial Black"/>
                <a:cs typeface="Arial Black"/>
              </a:rPr>
              <a:t>O</a:t>
            </a:r>
            <a:endParaRPr sz="4050" baseline="-11316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6810" y="1004569"/>
            <a:ext cx="848360" cy="25400"/>
          </a:xfrm>
          <a:custGeom>
            <a:avLst/>
            <a:gdLst/>
            <a:ahLst/>
            <a:cxnLst/>
            <a:rect l="l" t="t" r="r" b="b"/>
            <a:pathLst>
              <a:path w="848360" h="25400">
                <a:moveTo>
                  <a:pt x="0" y="25400"/>
                </a:moveTo>
                <a:lnTo>
                  <a:pt x="848360" y="0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8820" y="96138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90">
                <a:moveTo>
                  <a:pt x="0" y="0"/>
                </a:moveTo>
                <a:lnTo>
                  <a:pt x="2540" y="85089"/>
                </a:lnTo>
                <a:lnTo>
                  <a:pt x="8636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1119" y="1277619"/>
            <a:ext cx="792480" cy="26670"/>
          </a:xfrm>
          <a:custGeom>
            <a:avLst/>
            <a:gdLst/>
            <a:ahLst/>
            <a:cxnLst/>
            <a:rect l="l" t="t" r="r" b="b"/>
            <a:pathLst>
              <a:path w="792480" h="26669">
                <a:moveTo>
                  <a:pt x="792480" y="0"/>
                </a:moveTo>
                <a:lnTo>
                  <a:pt x="0" y="26669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62380" y="126111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90">
                <a:moveTo>
                  <a:pt x="83819" y="0"/>
                </a:moveTo>
                <a:lnTo>
                  <a:pt x="0" y="45719"/>
                </a:lnTo>
                <a:lnTo>
                  <a:pt x="86359" y="85089"/>
                </a:lnTo>
                <a:lnTo>
                  <a:pt x="838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63139" y="2192020"/>
            <a:ext cx="1103630" cy="47752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9"/>
              </a:spcBef>
            </a:pPr>
            <a:r>
              <a:rPr sz="2400" dirty="0">
                <a:latin typeface="Symbol"/>
                <a:cs typeface="Symbol"/>
              </a:rPr>
              <a:t>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–KG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03570" y="78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17640" y="1276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42633" y="639055"/>
            <a:ext cx="28130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spc="-1867" baseline="-10416" dirty="0">
                <a:latin typeface="Arial Black"/>
                <a:cs typeface="Arial Black"/>
              </a:rPr>
              <a:t>O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23430" y="863599"/>
            <a:ext cx="812800" cy="450850"/>
          </a:xfrm>
          <a:custGeom>
            <a:avLst/>
            <a:gdLst/>
            <a:ahLst/>
            <a:cxnLst/>
            <a:rect l="l" t="t" r="r" b="b"/>
            <a:pathLst>
              <a:path w="812800" h="450850">
                <a:moveTo>
                  <a:pt x="406400" y="0"/>
                </a:moveTo>
                <a:lnTo>
                  <a:pt x="345123" y="2373"/>
                </a:lnTo>
                <a:lnTo>
                  <a:pt x="287046" y="9285"/>
                </a:lnTo>
                <a:lnTo>
                  <a:pt x="232725" y="20429"/>
                </a:lnTo>
                <a:lnTo>
                  <a:pt x="182715" y="35495"/>
                </a:lnTo>
                <a:lnTo>
                  <a:pt x="137572" y="54172"/>
                </a:lnTo>
                <a:lnTo>
                  <a:pt x="97850" y="76154"/>
                </a:lnTo>
                <a:lnTo>
                  <a:pt x="64104" y="101129"/>
                </a:lnTo>
                <a:lnTo>
                  <a:pt x="36892" y="128790"/>
                </a:lnTo>
                <a:lnTo>
                  <a:pt x="4284" y="190929"/>
                </a:lnTo>
                <a:lnTo>
                  <a:pt x="0" y="224789"/>
                </a:lnTo>
                <a:lnTo>
                  <a:pt x="4284" y="258966"/>
                </a:lnTo>
                <a:lnTo>
                  <a:pt x="36892" y="321571"/>
                </a:lnTo>
                <a:lnTo>
                  <a:pt x="64104" y="349393"/>
                </a:lnTo>
                <a:lnTo>
                  <a:pt x="97850" y="374489"/>
                </a:lnTo>
                <a:lnTo>
                  <a:pt x="137572" y="396557"/>
                </a:lnTo>
                <a:lnTo>
                  <a:pt x="182715" y="415293"/>
                </a:lnTo>
                <a:lnTo>
                  <a:pt x="232725" y="430394"/>
                </a:lnTo>
                <a:lnTo>
                  <a:pt x="287046" y="441556"/>
                </a:lnTo>
                <a:lnTo>
                  <a:pt x="345123" y="448476"/>
                </a:lnTo>
                <a:lnTo>
                  <a:pt x="406400" y="450850"/>
                </a:lnTo>
                <a:lnTo>
                  <a:pt x="467963" y="448476"/>
                </a:lnTo>
                <a:lnTo>
                  <a:pt x="526217" y="441556"/>
                </a:lnTo>
                <a:lnTo>
                  <a:pt x="580623" y="430394"/>
                </a:lnTo>
                <a:lnTo>
                  <a:pt x="630645" y="415293"/>
                </a:lnTo>
                <a:lnTo>
                  <a:pt x="675743" y="396557"/>
                </a:lnTo>
                <a:lnTo>
                  <a:pt x="715379" y="374489"/>
                </a:lnTo>
                <a:lnTo>
                  <a:pt x="749015" y="349393"/>
                </a:lnTo>
                <a:lnTo>
                  <a:pt x="776114" y="321571"/>
                </a:lnTo>
                <a:lnTo>
                  <a:pt x="808544" y="258966"/>
                </a:lnTo>
                <a:lnTo>
                  <a:pt x="812800" y="224789"/>
                </a:lnTo>
                <a:lnTo>
                  <a:pt x="808544" y="190929"/>
                </a:lnTo>
                <a:lnTo>
                  <a:pt x="776114" y="128790"/>
                </a:lnTo>
                <a:lnTo>
                  <a:pt x="749015" y="101129"/>
                </a:lnTo>
                <a:lnTo>
                  <a:pt x="715379" y="76154"/>
                </a:lnTo>
                <a:lnTo>
                  <a:pt x="675743" y="54172"/>
                </a:lnTo>
                <a:lnTo>
                  <a:pt x="630645" y="35495"/>
                </a:lnTo>
                <a:lnTo>
                  <a:pt x="580623" y="20429"/>
                </a:lnTo>
                <a:lnTo>
                  <a:pt x="526217" y="9285"/>
                </a:lnTo>
                <a:lnTo>
                  <a:pt x="467963" y="2373"/>
                </a:lnTo>
                <a:lnTo>
                  <a:pt x="40640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2019" y="883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86090" y="13347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336790" y="877569"/>
            <a:ext cx="67691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lang="en-US" sz="2700" baseline="-12345" dirty="0">
                <a:latin typeface="Times New Roman"/>
                <a:cs typeface="Times New Roman"/>
              </a:rPr>
              <a:t>NH2</a:t>
            </a:r>
            <a:endParaRPr sz="2700" baseline="-12345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64450" y="2421889"/>
            <a:ext cx="883919" cy="365760"/>
          </a:xfrm>
          <a:prstGeom prst="rect">
            <a:avLst/>
          </a:prstGeom>
          <a:solidFill>
            <a:srgbClr val="BADFE2"/>
          </a:solidFill>
          <a:ln w="12579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40"/>
              </a:spcBef>
            </a:pPr>
            <a:r>
              <a:rPr sz="2000" b="1" spc="105" dirty="0">
                <a:latin typeface="Eras Demi ITC"/>
                <a:cs typeface="Eras Demi ITC"/>
              </a:rPr>
              <a:t>GLU</a:t>
            </a:r>
            <a:endParaRPr sz="2000">
              <a:latin typeface="Eras Demi ITC"/>
              <a:cs typeface="Eras Demi IT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709" y="116840"/>
            <a:ext cx="8505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91855" algn="l"/>
              </a:tabLst>
            </a:pPr>
            <a:r>
              <a:rPr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Significance of</a:t>
            </a:r>
            <a:r>
              <a:rPr u="heavy" spc="-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Transamination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755650"/>
            <a:ext cx="1969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Reactions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09" y="1595120"/>
            <a:ext cx="309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35" dirty="0">
                <a:solidFill>
                  <a:srgbClr val="A70000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8572" y="1631950"/>
            <a:ext cx="13671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2E2E8C"/>
                </a:solidFill>
                <a:latin typeface="Arial"/>
                <a:cs typeface="Arial"/>
              </a:rPr>
              <a:t>between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110" y="1631950"/>
            <a:ext cx="647446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3190"/>
              </a:lnSpc>
              <a:spcBef>
                <a:spcPts val="100"/>
              </a:spcBef>
              <a:tabLst>
                <a:tab pos="1306195" algn="l"/>
              </a:tabLst>
            </a:pP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It</a:t>
            </a:r>
            <a:r>
              <a:rPr sz="2800" spc="37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is</a:t>
            </a:r>
            <a:r>
              <a:rPr sz="2800" spc="38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an	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exchange of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amino</a:t>
            </a:r>
            <a:r>
              <a:rPr sz="2800" b="1" spc="-43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nitrogen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ts val="3190"/>
              </a:lnSpc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molecules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without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net</a:t>
            </a:r>
            <a:r>
              <a:rPr sz="2800" spc="-2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loss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359"/>
              </a:spcBef>
            </a:pPr>
            <a:r>
              <a:rPr sz="2800" b="1" u="heavy" spc="-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This </a:t>
            </a:r>
            <a:r>
              <a:rPr sz="2800" b="1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metabolically important</a:t>
            </a:r>
            <a:r>
              <a:rPr sz="2800" b="1" u="heavy" spc="-4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because: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509" y="2368550"/>
            <a:ext cx="8449310" cy="18999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spc="235" dirty="0">
                <a:solidFill>
                  <a:srgbClr val="A70000"/>
                </a:solidFill>
                <a:latin typeface="Symbol"/>
                <a:cs typeface="Symbol"/>
              </a:rPr>
              <a:t></a:t>
            </a:r>
            <a:endParaRPr sz="2800" dirty="0">
              <a:latin typeface="Symbol"/>
              <a:cs typeface="Symbol"/>
            </a:endParaRPr>
          </a:p>
          <a:p>
            <a:pPr marL="622300" marR="6985" indent="-609600" algn="l" rtl="0">
              <a:lnSpc>
                <a:spcPts val="3020"/>
              </a:lnSpc>
              <a:spcBef>
                <a:spcPts val="1035"/>
              </a:spcBef>
              <a:buAutoNum type="arabicParenR"/>
              <a:tabLst>
                <a:tab pos="621665" algn="l"/>
                <a:tab pos="622300" algn="l"/>
                <a:tab pos="7049770" algn="l"/>
              </a:tabLst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There is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no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mechanism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for</a:t>
            </a:r>
            <a:r>
              <a:rPr sz="2800" b="1" spc="8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storage</a:t>
            </a:r>
            <a:r>
              <a:rPr sz="2800" b="1" spc="4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of	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</a:t>
            </a:r>
            <a:r>
              <a:rPr sz="2800" spc="-8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protein  or amino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acids.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15"/>
              </a:spcBef>
              <a:buAutoNum type="arabicParenR"/>
              <a:tabLst>
                <a:tab pos="621665" algn="l"/>
                <a:tab pos="622300" algn="l"/>
                <a:tab pos="1146810" algn="l"/>
                <a:tab pos="2127250" algn="l"/>
                <a:tab pos="2654935" algn="l"/>
                <a:tab pos="3415029" algn="l"/>
                <a:tab pos="4728845" algn="l"/>
                <a:tab pos="6104890" algn="l"/>
                <a:tab pos="7941945" algn="l"/>
              </a:tabLst>
            </a:pP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In	</a:t>
            </a:r>
            <a:r>
              <a:rPr sz="2800" spc="5" dirty="0">
                <a:solidFill>
                  <a:srgbClr val="2E2E8C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E2E8C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E2E8C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e	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f	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lo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w	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energ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y	</a:t>
            </a:r>
            <a:r>
              <a:rPr lang="ar-EG" sz="2800" u="heavy" spc="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)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ca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l</a:t>
            </a:r>
            <a:r>
              <a:rPr sz="2800" u="heavy" spc="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o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r</a:t>
            </a:r>
            <a:r>
              <a:rPr sz="2800" u="heavy" spc="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i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c	sho</a:t>
            </a:r>
            <a:r>
              <a:rPr sz="2800" u="heavy" spc="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r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t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age</a:t>
            </a:r>
            <a:r>
              <a:rPr sz="2800" u="heavy" spc="5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)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,	t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he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14" y="4419600"/>
            <a:ext cx="8447405" cy="204607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22300" marR="5080" algn="just" rtl="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organism depends on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oxidation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the  ketoacids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derived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transamination of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amino 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acids.</a:t>
            </a:r>
            <a:endParaRPr lang="ar-EG" sz="2800" spc="-5" dirty="0">
              <a:solidFill>
                <a:srgbClr val="2E2E8C"/>
              </a:solidFill>
              <a:latin typeface="Arial"/>
              <a:cs typeface="Arial"/>
            </a:endParaRPr>
          </a:p>
          <a:p>
            <a:pPr marL="622300" marR="5080" algn="just" rtl="0">
              <a:lnSpc>
                <a:spcPct val="90000"/>
              </a:lnSpc>
              <a:spcBef>
                <a:spcPts val="434"/>
              </a:spcBef>
            </a:pPr>
            <a:r>
              <a:rPr lang="en-US" sz="2800" spc="-5" dirty="0">
                <a:solidFill>
                  <a:srgbClr val="2E2E8C"/>
                </a:solidFill>
                <a:latin typeface="Arial"/>
                <a:cs typeface="Arial"/>
              </a:rPr>
              <a:t>3)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important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for formation of the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non-essential  amino</a:t>
            </a:r>
            <a:r>
              <a:rPr sz="2800" b="1" spc="-2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acids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2470" y="269240"/>
            <a:ext cx="5025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Transdeamination</a:t>
            </a:r>
            <a:r>
              <a:rPr sz="4400" u="none" spc="-5" dirty="0">
                <a:solidFill>
                  <a:srgbClr val="AA3DD5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50289" y="1516380"/>
            <a:ext cx="3493770" cy="537210"/>
          </a:xfrm>
          <a:custGeom>
            <a:avLst/>
            <a:gdLst/>
            <a:ahLst/>
            <a:cxnLst/>
            <a:rect l="l" t="t" r="r" b="b"/>
            <a:pathLst>
              <a:path w="3493770" h="537210">
                <a:moveTo>
                  <a:pt x="0" y="0"/>
                </a:moveTo>
                <a:lnTo>
                  <a:pt x="38100" y="29210"/>
                </a:lnTo>
                <a:lnTo>
                  <a:pt x="78740" y="57150"/>
                </a:lnTo>
                <a:lnTo>
                  <a:pt x="119379" y="85090"/>
                </a:lnTo>
                <a:lnTo>
                  <a:pt x="161290" y="111760"/>
                </a:lnTo>
                <a:lnTo>
                  <a:pt x="204469" y="137160"/>
                </a:lnTo>
                <a:lnTo>
                  <a:pt x="247650" y="162560"/>
                </a:lnTo>
                <a:lnTo>
                  <a:pt x="292100" y="187960"/>
                </a:lnTo>
                <a:lnTo>
                  <a:pt x="337819" y="212090"/>
                </a:lnTo>
                <a:lnTo>
                  <a:pt x="384809" y="234950"/>
                </a:lnTo>
                <a:lnTo>
                  <a:pt x="433069" y="256540"/>
                </a:lnTo>
                <a:lnTo>
                  <a:pt x="481329" y="278130"/>
                </a:lnTo>
                <a:lnTo>
                  <a:pt x="529590" y="299720"/>
                </a:lnTo>
                <a:lnTo>
                  <a:pt x="580390" y="320040"/>
                </a:lnTo>
                <a:lnTo>
                  <a:pt x="631190" y="339090"/>
                </a:lnTo>
                <a:lnTo>
                  <a:pt x="681990" y="356870"/>
                </a:lnTo>
                <a:lnTo>
                  <a:pt x="734060" y="374650"/>
                </a:lnTo>
                <a:lnTo>
                  <a:pt x="787399" y="391160"/>
                </a:lnTo>
                <a:lnTo>
                  <a:pt x="840740" y="407670"/>
                </a:lnTo>
                <a:lnTo>
                  <a:pt x="895349" y="421640"/>
                </a:lnTo>
                <a:lnTo>
                  <a:pt x="949960" y="435610"/>
                </a:lnTo>
                <a:lnTo>
                  <a:pt x="1004570" y="449580"/>
                </a:lnTo>
                <a:lnTo>
                  <a:pt x="1060449" y="462280"/>
                </a:lnTo>
                <a:lnTo>
                  <a:pt x="1116330" y="472440"/>
                </a:lnTo>
                <a:lnTo>
                  <a:pt x="1173480" y="483870"/>
                </a:lnTo>
                <a:lnTo>
                  <a:pt x="1229360" y="492760"/>
                </a:lnTo>
                <a:lnTo>
                  <a:pt x="1287780" y="501650"/>
                </a:lnTo>
                <a:lnTo>
                  <a:pt x="1344930" y="509270"/>
                </a:lnTo>
                <a:lnTo>
                  <a:pt x="1402080" y="515620"/>
                </a:lnTo>
                <a:lnTo>
                  <a:pt x="1460499" y="521970"/>
                </a:lnTo>
                <a:lnTo>
                  <a:pt x="1518920" y="527050"/>
                </a:lnTo>
                <a:lnTo>
                  <a:pt x="1577340" y="530860"/>
                </a:lnTo>
                <a:lnTo>
                  <a:pt x="1635760" y="533400"/>
                </a:lnTo>
                <a:lnTo>
                  <a:pt x="1695450" y="535940"/>
                </a:lnTo>
                <a:lnTo>
                  <a:pt x="1753870" y="537210"/>
                </a:lnTo>
                <a:lnTo>
                  <a:pt x="1812289" y="537210"/>
                </a:lnTo>
                <a:lnTo>
                  <a:pt x="1870710" y="535940"/>
                </a:lnTo>
                <a:lnTo>
                  <a:pt x="1930400" y="534670"/>
                </a:lnTo>
                <a:lnTo>
                  <a:pt x="1988820" y="532130"/>
                </a:lnTo>
                <a:lnTo>
                  <a:pt x="2047239" y="528320"/>
                </a:lnTo>
                <a:lnTo>
                  <a:pt x="2105660" y="523240"/>
                </a:lnTo>
                <a:lnTo>
                  <a:pt x="2164079" y="518160"/>
                </a:lnTo>
                <a:lnTo>
                  <a:pt x="2221230" y="511810"/>
                </a:lnTo>
                <a:lnTo>
                  <a:pt x="2279650" y="504190"/>
                </a:lnTo>
                <a:lnTo>
                  <a:pt x="2336800" y="495300"/>
                </a:lnTo>
                <a:lnTo>
                  <a:pt x="2393950" y="486410"/>
                </a:lnTo>
                <a:lnTo>
                  <a:pt x="2449830" y="476250"/>
                </a:lnTo>
                <a:lnTo>
                  <a:pt x="2506980" y="464820"/>
                </a:lnTo>
                <a:lnTo>
                  <a:pt x="2562860" y="453390"/>
                </a:lnTo>
                <a:lnTo>
                  <a:pt x="2617470" y="440690"/>
                </a:lnTo>
                <a:lnTo>
                  <a:pt x="2672080" y="426720"/>
                </a:lnTo>
                <a:lnTo>
                  <a:pt x="2726690" y="411480"/>
                </a:lnTo>
                <a:lnTo>
                  <a:pt x="2780030" y="396240"/>
                </a:lnTo>
                <a:lnTo>
                  <a:pt x="2833370" y="379730"/>
                </a:lnTo>
                <a:lnTo>
                  <a:pt x="2885440" y="361950"/>
                </a:lnTo>
                <a:lnTo>
                  <a:pt x="2937510" y="344170"/>
                </a:lnTo>
                <a:lnTo>
                  <a:pt x="2988310" y="325120"/>
                </a:lnTo>
                <a:lnTo>
                  <a:pt x="3039110" y="306070"/>
                </a:lnTo>
                <a:lnTo>
                  <a:pt x="3088640" y="284480"/>
                </a:lnTo>
                <a:lnTo>
                  <a:pt x="3136900" y="264160"/>
                </a:lnTo>
                <a:lnTo>
                  <a:pt x="3185160" y="241300"/>
                </a:lnTo>
                <a:lnTo>
                  <a:pt x="3232150" y="218440"/>
                </a:lnTo>
                <a:lnTo>
                  <a:pt x="3277870" y="194310"/>
                </a:lnTo>
                <a:lnTo>
                  <a:pt x="3322320" y="170180"/>
                </a:lnTo>
                <a:lnTo>
                  <a:pt x="3366770" y="144780"/>
                </a:lnTo>
                <a:lnTo>
                  <a:pt x="3409950" y="119380"/>
                </a:lnTo>
                <a:lnTo>
                  <a:pt x="3451860" y="92710"/>
                </a:lnTo>
                <a:lnTo>
                  <a:pt x="3493770" y="660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0875" y="1510664"/>
            <a:ext cx="163829" cy="11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105" y="1447164"/>
            <a:ext cx="15747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7460" y="2029460"/>
            <a:ext cx="3175000" cy="584200"/>
          </a:xfrm>
          <a:custGeom>
            <a:avLst/>
            <a:gdLst/>
            <a:ahLst/>
            <a:cxnLst/>
            <a:rect l="l" t="t" r="r" b="b"/>
            <a:pathLst>
              <a:path w="3175000" h="584200">
                <a:moveTo>
                  <a:pt x="3175000" y="584200"/>
                </a:moveTo>
                <a:lnTo>
                  <a:pt x="3150869" y="558800"/>
                </a:lnTo>
                <a:lnTo>
                  <a:pt x="3125469" y="534669"/>
                </a:lnTo>
                <a:lnTo>
                  <a:pt x="3100069" y="509269"/>
                </a:lnTo>
                <a:lnTo>
                  <a:pt x="3073400" y="485139"/>
                </a:lnTo>
                <a:lnTo>
                  <a:pt x="3045460" y="462279"/>
                </a:lnTo>
                <a:lnTo>
                  <a:pt x="3016250" y="438150"/>
                </a:lnTo>
                <a:lnTo>
                  <a:pt x="2987040" y="415289"/>
                </a:lnTo>
                <a:lnTo>
                  <a:pt x="2956560" y="393700"/>
                </a:lnTo>
                <a:lnTo>
                  <a:pt x="2924810" y="372110"/>
                </a:lnTo>
                <a:lnTo>
                  <a:pt x="2893060" y="350519"/>
                </a:lnTo>
                <a:lnTo>
                  <a:pt x="2860040" y="328929"/>
                </a:lnTo>
                <a:lnTo>
                  <a:pt x="2825750" y="308610"/>
                </a:lnTo>
                <a:lnTo>
                  <a:pt x="2791460" y="289560"/>
                </a:lnTo>
                <a:lnTo>
                  <a:pt x="2757169" y="270510"/>
                </a:lnTo>
                <a:lnTo>
                  <a:pt x="2720340" y="251460"/>
                </a:lnTo>
                <a:lnTo>
                  <a:pt x="2683510" y="233679"/>
                </a:lnTo>
                <a:lnTo>
                  <a:pt x="2646679" y="215900"/>
                </a:lnTo>
                <a:lnTo>
                  <a:pt x="2608579" y="199389"/>
                </a:lnTo>
                <a:lnTo>
                  <a:pt x="2570479" y="182879"/>
                </a:lnTo>
                <a:lnTo>
                  <a:pt x="2531110" y="167639"/>
                </a:lnTo>
                <a:lnTo>
                  <a:pt x="2490469" y="153669"/>
                </a:lnTo>
                <a:lnTo>
                  <a:pt x="2449829" y="138429"/>
                </a:lnTo>
                <a:lnTo>
                  <a:pt x="2409190" y="125729"/>
                </a:lnTo>
                <a:lnTo>
                  <a:pt x="2368550" y="113029"/>
                </a:lnTo>
                <a:lnTo>
                  <a:pt x="2325369" y="100329"/>
                </a:lnTo>
                <a:lnTo>
                  <a:pt x="2283460" y="88900"/>
                </a:lnTo>
                <a:lnTo>
                  <a:pt x="2240279" y="77469"/>
                </a:lnTo>
                <a:lnTo>
                  <a:pt x="2197100" y="67310"/>
                </a:lnTo>
                <a:lnTo>
                  <a:pt x="2153919" y="58419"/>
                </a:lnTo>
                <a:lnTo>
                  <a:pt x="2109469" y="49529"/>
                </a:lnTo>
                <a:lnTo>
                  <a:pt x="2065019" y="40639"/>
                </a:lnTo>
                <a:lnTo>
                  <a:pt x="2020569" y="34289"/>
                </a:lnTo>
                <a:lnTo>
                  <a:pt x="1976120" y="26669"/>
                </a:lnTo>
                <a:lnTo>
                  <a:pt x="1931670" y="21589"/>
                </a:lnTo>
                <a:lnTo>
                  <a:pt x="1885950" y="16510"/>
                </a:lnTo>
                <a:lnTo>
                  <a:pt x="1840229" y="11429"/>
                </a:lnTo>
                <a:lnTo>
                  <a:pt x="1794510" y="7619"/>
                </a:lnTo>
                <a:lnTo>
                  <a:pt x="1748789" y="5079"/>
                </a:lnTo>
                <a:lnTo>
                  <a:pt x="1703070" y="2539"/>
                </a:lnTo>
                <a:lnTo>
                  <a:pt x="1657350" y="1269"/>
                </a:lnTo>
                <a:lnTo>
                  <a:pt x="1611630" y="0"/>
                </a:lnTo>
                <a:lnTo>
                  <a:pt x="1564640" y="0"/>
                </a:lnTo>
                <a:lnTo>
                  <a:pt x="1518920" y="1269"/>
                </a:lnTo>
                <a:lnTo>
                  <a:pt x="1473200" y="2539"/>
                </a:lnTo>
                <a:lnTo>
                  <a:pt x="1427480" y="5079"/>
                </a:lnTo>
                <a:lnTo>
                  <a:pt x="1381760" y="7619"/>
                </a:lnTo>
                <a:lnTo>
                  <a:pt x="1336040" y="11429"/>
                </a:lnTo>
                <a:lnTo>
                  <a:pt x="1290320" y="16510"/>
                </a:lnTo>
                <a:lnTo>
                  <a:pt x="1244600" y="21589"/>
                </a:lnTo>
                <a:lnTo>
                  <a:pt x="1200150" y="26669"/>
                </a:lnTo>
                <a:lnTo>
                  <a:pt x="1154430" y="33019"/>
                </a:lnTo>
                <a:lnTo>
                  <a:pt x="1109980" y="40639"/>
                </a:lnTo>
                <a:lnTo>
                  <a:pt x="1065530" y="49529"/>
                </a:lnTo>
                <a:lnTo>
                  <a:pt x="1022350" y="57150"/>
                </a:lnTo>
                <a:lnTo>
                  <a:pt x="977900" y="67310"/>
                </a:lnTo>
                <a:lnTo>
                  <a:pt x="934720" y="77469"/>
                </a:lnTo>
                <a:lnTo>
                  <a:pt x="892810" y="87629"/>
                </a:lnTo>
                <a:lnTo>
                  <a:pt x="849629" y="99060"/>
                </a:lnTo>
                <a:lnTo>
                  <a:pt x="807720" y="111760"/>
                </a:lnTo>
                <a:lnTo>
                  <a:pt x="767079" y="124460"/>
                </a:lnTo>
                <a:lnTo>
                  <a:pt x="725170" y="138429"/>
                </a:lnTo>
                <a:lnTo>
                  <a:pt x="684529" y="152400"/>
                </a:lnTo>
                <a:lnTo>
                  <a:pt x="645160" y="167639"/>
                </a:lnTo>
                <a:lnTo>
                  <a:pt x="605790" y="182879"/>
                </a:lnTo>
                <a:lnTo>
                  <a:pt x="567690" y="199389"/>
                </a:lnTo>
                <a:lnTo>
                  <a:pt x="529590" y="215900"/>
                </a:lnTo>
                <a:lnTo>
                  <a:pt x="491490" y="233679"/>
                </a:lnTo>
                <a:lnTo>
                  <a:pt x="454659" y="251460"/>
                </a:lnTo>
                <a:lnTo>
                  <a:pt x="419100" y="269239"/>
                </a:lnTo>
                <a:lnTo>
                  <a:pt x="383540" y="288289"/>
                </a:lnTo>
                <a:lnTo>
                  <a:pt x="349250" y="308610"/>
                </a:lnTo>
                <a:lnTo>
                  <a:pt x="314959" y="328929"/>
                </a:lnTo>
                <a:lnTo>
                  <a:pt x="281940" y="349250"/>
                </a:lnTo>
                <a:lnTo>
                  <a:pt x="250190" y="370839"/>
                </a:lnTo>
                <a:lnTo>
                  <a:pt x="218440" y="392429"/>
                </a:lnTo>
                <a:lnTo>
                  <a:pt x="187959" y="415289"/>
                </a:lnTo>
                <a:lnTo>
                  <a:pt x="158750" y="436879"/>
                </a:lnTo>
                <a:lnTo>
                  <a:pt x="129540" y="461010"/>
                </a:lnTo>
                <a:lnTo>
                  <a:pt x="101600" y="483869"/>
                </a:lnTo>
                <a:lnTo>
                  <a:pt x="74930" y="508000"/>
                </a:lnTo>
                <a:lnTo>
                  <a:pt x="49530" y="533400"/>
                </a:lnTo>
                <a:lnTo>
                  <a:pt x="24130" y="557529"/>
                </a:lnTo>
                <a:lnTo>
                  <a:pt x="0" y="58292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3084" y="2571114"/>
            <a:ext cx="137160" cy="123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1894" y="2563495"/>
            <a:ext cx="137160" cy="123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9589" y="3717290"/>
            <a:ext cx="284480" cy="295910"/>
          </a:xfrm>
          <a:custGeom>
            <a:avLst/>
            <a:gdLst/>
            <a:ahLst/>
            <a:cxnLst/>
            <a:rect l="l" t="t" r="r" b="b"/>
            <a:pathLst>
              <a:path w="284479" h="295910">
                <a:moveTo>
                  <a:pt x="284480" y="0"/>
                </a:moveTo>
                <a:lnTo>
                  <a:pt x="275589" y="1270"/>
                </a:lnTo>
                <a:lnTo>
                  <a:pt x="266700" y="3810"/>
                </a:lnTo>
                <a:lnTo>
                  <a:pt x="256539" y="5080"/>
                </a:lnTo>
                <a:lnTo>
                  <a:pt x="247650" y="7620"/>
                </a:lnTo>
                <a:lnTo>
                  <a:pt x="238760" y="10160"/>
                </a:lnTo>
                <a:lnTo>
                  <a:pt x="229870" y="12700"/>
                </a:lnTo>
                <a:lnTo>
                  <a:pt x="220980" y="15240"/>
                </a:lnTo>
                <a:lnTo>
                  <a:pt x="212089" y="17780"/>
                </a:lnTo>
                <a:lnTo>
                  <a:pt x="203200" y="21590"/>
                </a:lnTo>
                <a:lnTo>
                  <a:pt x="194310" y="24130"/>
                </a:lnTo>
                <a:lnTo>
                  <a:pt x="186689" y="27940"/>
                </a:lnTo>
                <a:lnTo>
                  <a:pt x="177800" y="30480"/>
                </a:lnTo>
                <a:lnTo>
                  <a:pt x="170180" y="34290"/>
                </a:lnTo>
                <a:lnTo>
                  <a:pt x="161290" y="38100"/>
                </a:lnTo>
                <a:lnTo>
                  <a:pt x="153670" y="41910"/>
                </a:lnTo>
                <a:lnTo>
                  <a:pt x="146050" y="45720"/>
                </a:lnTo>
                <a:lnTo>
                  <a:pt x="138430" y="49530"/>
                </a:lnTo>
                <a:lnTo>
                  <a:pt x="130810" y="53340"/>
                </a:lnTo>
                <a:lnTo>
                  <a:pt x="124460" y="58420"/>
                </a:lnTo>
                <a:lnTo>
                  <a:pt x="116840" y="62230"/>
                </a:lnTo>
                <a:lnTo>
                  <a:pt x="110490" y="67310"/>
                </a:lnTo>
                <a:lnTo>
                  <a:pt x="102870" y="71120"/>
                </a:lnTo>
                <a:lnTo>
                  <a:pt x="96520" y="76200"/>
                </a:lnTo>
                <a:lnTo>
                  <a:pt x="90170" y="81280"/>
                </a:lnTo>
                <a:lnTo>
                  <a:pt x="83820" y="86360"/>
                </a:lnTo>
                <a:lnTo>
                  <a:pt x="77470" y="91440"/>
                </a:lnTo>
                <a:lnTo>
                  <a:pt x="72390" y="96520"/>
                </a:lnTo>
                <a:lnTo>
                  <a:pt x="67310" y="101600"/>
                </a:lnTo>
                <a:lnTo>
                  <a:pt x="60960" y="106680"/>
                </a:lnTo>
                <a:lnTo>
                  <a:pt x="55880" y="111760"/>
                </a:lnTo>
                <a:lnTo>
                  <a:pt x="50800" y="118110"/>
                </a:lnTo>
                <a:lnTo>
                  <a:pt x="46990" y="123190"/>
                </a:lnTo>
                <a:lnTo>
                  <a:pt x="41910" y="128270"/>
                </a:lnTo>
                <a:lnTo>
                  <a:pt x="38100" y="134620"/>
                </a:lnTo>
                <a:lnTo>
                  <a:pt x="33020" y="139700"/>
                </a:lnTo>
                <a:lnTo>
                  <a:pt x="29210" y="146050"/>
                </a:lnTo>
                <a:lnTo>
                  <a:pt x="25400" y="152400"/>
                </a:lnTo>
                <a:lnTo>
                  <a:pt x="22860" y="157480"/>
                </a:lnTo>
                <a:lnTo>
                  <a:pt x="19050" y="163830"/>
                </a:lnTo>
                <a:lnTo>
                  <a:pt x="16510" y="170180"/>
                </a:lnTo>
                <a:lnTo>
                  <a:pt x="13970" y="176530"/>
                </a:lnTo>
                <a:lnTo>
                  <a:pt x="11430" y="181610"/>
                </a:lnTo>
                <a:lnTo>
                  <a:pt x="8890" y="187960"/>
                </a:lnTo>
                <a:lnTo>
                  <a:pt x="6350" y="194310"/>
                </a:lnTo>
                <a:lnTo>
                  <a:pt x="5080" y="200660"/>
                </a:lnTo>
                <a:lnTo>
                  <a:pt x="3810" y="207010"/>
                </a:lnTo>
                <a:lnTo>
                  <a:pt x="2540" y="213360"/>
                </a:lnTo>
                <a:lnTo>
                  <a:pt x="1270" y="219710"/>
                </a:lnTo>
                <a:lnTo>
                  <a:pt x="0" y="226060"/>
                </a:lnTo>
                <a:lnTo>
                  <a:pt x="0" y="257810"/>
                </a:lnTo>
                <a:lnTo>
                  <a:pt x="1270" y="264160"/>
                </a:lnTo>
                <a:lnTo>
                  <a:pt x="1270" y="270510"/>
                </a:lnTo>
                <a:lnTo>
                  <a:pt x="2540" y="276860"/>
                </a:lnTo>
                <a:lnTo>
                  <a:pt x="3810" y="283210"/>
                </a:lnTo>
                <a:lnTo>
                  <a:pt x="6350" y="289560"/>
                </a:lnTo>
                <a:lnTo>
                  <a:pt x="7620" y="295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4504" y="3969384"/>
            <a:ext cx="90169" cy="128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19159" y="1466850"/>
            <a:ext cx="256540" cy="2132330"/>
          </a:xfrm>
          <a:custGeom>
            <a:avLst/>
            <a:gdLst/>
            <a:ahLst/>
            <a:cxnLst/>
            <a:rect l="l" t="t" r="r" b="b"/>
            <a:pathLst>
              <a:path w="256540" h="2132329">
                <a:moveTo>
                  <a:pt x="2540" y="0"/>
                </a:moveTo>
                <a:lnTo>
                  <a:pt x="256540" y="1270"/>
                </a:lnTo>
                <a:lnTo>
                  <a:pt x="256540" y="2132329"/>
                </a:lnTo>
                <a:lnTo>
                  <a:pt x="0" y="213232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0160" y="3172460"/>
            <a:ext cx="3190240" cy="593090"/>
          </a:xfrm>
          <a:custGeom>
            <a:avLst/>
            <a:gdLst/>
            <a:ahLst/>
            <a:cxnLst/>
            <a:rect l="l" t="t" r="r" b="b"/>
            <a:pathLst>
              <a:path w="3190240" h="593089">
                <a:moveTo>
                  <a:pt x="0" y="2539"/>
                </a:moveTo>
                <a:lnTo>
                  <a:pt x="48259" y="53339"/>
                </a:lnTo>
                <a:lnTo>
                  <a:pt x="101600" y="102869"/>
                </a:lnTo>
                <a:lnTo>
                  <a:pt x="157480" y="149860"/>
                </a:lnTo>
                <a:lnTo>
                  <a:pt x="217170" y="195579"/>
                </a:lnTo>
                <a:lnTo>
                  <a:pt x="248920" y="218439"/>
                </a:lnTo>
                <a:lnTo>
                  <a:pt x="281940" y="240029"/>
                </a:lnTo>
                <a:lnTo>
                  <a:pt x="314959" y="260350"/>
                </a:lnTo>
                <a:lnTo>
                  <a:pt x="347979" y="280669"/>
                </a:lnTo>
                <a:lnTo>
                  <a:pt x="383540" y="300989"/>
                </a:lnTo>
                <a:lnTo>
                  <a:pt x="417829" y="320039"/>
                </a:lnTo>
                <a:lnTo>
                  <a:pt x="454659" y="339089"/>
                </a:lnTo>
                <a:lnTo>
                  <a:pt x="491490" y="356869"/>
                </a:lnTo>
                <a:lnTo>
                  <a:pt x="529590" y="374650"/>
                </a:lnTo>
                <a:lnTo>
                  <a:pt x="567690" y="392429"/>
                </a:lnTo>
                <a:lnTo>
                  <a:pt x="605790" y="408939"/>
                </a:lnTo>
                <a:lnTo>
                  <a:pt x="645160" y="424179"/>
                </a:lnTo>
                <a:lnTo>
                  <a:pt x="685800" y="439419"/>
                </a:lnTo>
                <a:lnTo>
                  <a:pt x="726440" y="453389"/>
                </a:lnTo>
                <a:lnTo>
                  <a:pt x="768350" y="467359"/>
                </a:lnTo>
                <a:lnTo>
                  <a:pt x="808990" y="480059"/>
                </a:lnTo>
                <a:lnTo>
                  <a:pt x="852170" y="492759"/>
                </a:lnTo>
                <a:lnTo>
                  <a:pt x="894079" y="504189"/>
                </a:lnTo>
                <a:lnTo>
                  <a:pt x="937260" y="515619"/>
                </a:lnTo>
                <a:lnTo>
                  <a:pt x="981710" y="525779"/>
                </a:lnTo>
                <a:lnTo>
                  <a:pt x="1024890" y="535939"/>
                </a:lnTo>
                <a:lnTo>
                  <a:pt x="1069340" y="544829"/>
                </a:lnTo>
                <a:lnTo>
                  <a:pt x="1113790" y="552450"/>
                </a:lnTo>
                <a:lnTo>
                  <a:pt x="1159510" y="560069"/>
                </a:lnTo>
                <a:lnTo>
                  <a:pt x="1203960" y="566419"/>
                </a:lnTo>
                <a:lnTo>
                  <a:pt x="1249680" y="572769"/>
                </a:lnTo>
                <a:lnTo>
                  <a:pt x="1295400" y="577850"/>
                </a:lnTo>
                <a:lnTo>
                  <a:pt x="1341120" y="582929"/>
                </a:lnTo>
                <a:lnTo>
                  <a:pt x="1388110" y="585469"/>
                </a:lnTo>
                <a:lnTo>
                  <a:pt x="1433830" y="589279"/>
                </a:lnTo>
                <a:lnTo>
                  <a:pt x="1479550" y="591819"/>
                </a:lnTo>
                <a:lnTo>
                  <a:pt x="1526540" y="593089"/>
                </a:lnTo>
                <a:lnTo>
                  <a:pt x="1572260" y="593089"/>
                </a:lnTo>
                <a:lnTo>
                  <a:pt x="1619250" y="593089"/>
                </a:lnTo>
                <a:lnTo>
                  <a:pt x="1664970" y="593089"/>
                </a:lnTo>
                <a:lnTo>
                  <a:pt x="1711960" y="590550"/>
                </a:lnTo>
                <a:lnTo>
                  <a:pt x="1757679" y="589279"/>
                </a:lnTo>
                <a:lnTo>
                  <a:pt x="1804670" y="585469"/>
                </a:lnTo>
                <a:lnTo>
                  <a:pt x="1850389" y="581659"/>
                </a:lnTo>
                <a:lnTo>
                  <a:pt x="1896110" y="577850"/>
                </a:lnTo>
                <a:lnTo>
                  <a:pt x="1941829" y="572769"/>
                </a:lnTo>
                <a:lnTo>
                  <a:pt x="1987550" y="566419"/>
                </a:lnTo>
                <a:lnTo>
                  <a:pt x="2032000" y="560069"/>
                </a:lnTo>
                <a:lnTo>
                  <a:pt x="2077719" y="552450"/>
                </a:lnTo>
                <a:lnTo>
                  <a:pt x="2122169" y="543559"/>
                </a:lnTo>
                <a:lnTo>
                  <a:pt x="2166619" y="534669"/>
                </a:lnTo>
                <a:lnTo>
                  <a:pt x="2209800" y="524509"/>
                </a:lnTo>
                <a:lnTo>
                  <a:pt x="2254250" y="514350"/>
                </a:lnTo>
                <a:lnTo>
                  <a:pt x="2297429" y="504189"/>
                </a:lnTo>
                <a:lnTo>
                  <a:pt x="2339340" y="491489"/>
                </a:lnTo>
                <a:lnTo>
                  <a:pt x="2382519" y="480059"/>
                </a:lnTo>
                <a:lnTo>
                  <a:pt x="2423160" y="466089"/>
                </a:lnTo>
                <a:lnTo>
                  <a:pt x="2465069" y="452119"/>
                </a:lnTo>
                <a:lnTo>
                  <a:pt x="2505710" y="438150"/>
                </a:lnTo>
                <a:lnTo>
                  <a:pt x="2545079" y="422910"/>
                </a:lnTo>
                <a:lnTo>
                  <a:pt x="2584450" y="407669"/>
                </a:lnTo>
                <a:lnTo>
                  <a:pt x="2623819" y="391160"/>
                </a:lnTo>
                <a:lnTo>
                  <a:pt x="2661919" y="373379"/>
                </a:lnTo>
                <a:lnTo>
                  <a:pt x="2700019" y="355600"/>
                </a:lnTo>
                <a:lnTo>
                  <a:pt x="2736850" y="337819"/>
                </a:lnTo>
                <a:lnTo>
                  <a:pt x="2772410" y="318769"/>
                </a:lnTo>
                <a:lnTo>
                  <a:pt x="2807969" y="299719"/>
                </a:lnTo>
                <a:lnTo>
                  <a:pt x="2842260" y="279400"/>
                </a:lnTo>
                <a:lnTo>
                  <a:pt x="2876550" y="259079"/>
                </a:lnTo>
                <a:lnTo>
                  <a:pt x="2909569" y="237489"/>
                </a:lnTo>
                <a:lnTo>
                  <a:pt x="2941319" y="215900"/>
                </a:lnTo>
                <a:lnTo>
                  <a:pt x="2973069" y="194310"/>
                </a:lnTo>
                <a:lnTo>
                  <a:pt x="3003550" y="171450"/>
                </a:lnTo>
                <a:lnTo>
                  <a:pt x="3061969" y="124460"/>
                </a:lnTo>
                <a:lnTo>
                  <a:pt x="3116579" y="76200"/>
                </a:lnTo>
                <a:lnTo>
                  <a:pt x="3141979" y="50800"/>
                </a:lnTo>
                <a:lnTo>
                  <a:pt x="3167379" y="25400"/>
                </a:lnTo>
                <a:lnTo>
                  <a:pt x="31902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0704" y="3084195"/>
            <a:ext cx="135890" cy="123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835" y="3094354"/>
            <a:ext cx="135890" cy="124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379" y="1061719"/>
            <a:ext cx="1727200" cy="12700"/>
          </a:xfrm>
          <a:custGeom>
            <a:avLst/>
            <a:gdLst/>
            <a:ahLst/>
            <a:cxnLst/>
            <a:rect l="l" t="t" r="r" b="b"/>
            <a:pathLst>
              <a:path w="1727200" h="12700">
                <a:moveTo>
                  <a:pt x="0" y="12700"/>
                </a:moveTo>
                <a:lnTo>
                  <a:pt x="1727200" y="12700"/>
                </a:lnTo>
                <a:lnTo>
                  <a:pt x="17272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4159" y="1078300"/>
            <a:ext cx="1691005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750" b="1" spc="540" dirty="0">
                <a:latin typeface="Times New Roman"/>
                <a:cs typeface="Times New Roman"/>
              </a:rPr>
              <a:t>Amino</a:t>
            </a:r>
            <a:r>
              <a:rPr sz="1750" b="1" spc="180" dirty="0">
                <a:latin typeface="Times New Roman"/>
                <a:cs typeface="Times New Roman"/>
              </a:rPr>
              <a:t> </a:t>
            </a:r>
            <a:r>
              <a:rPr sz="1750" b="1" spc="425" dirty="0">
                <a:latin typeface="Times New Roman"/>
                <a:cs typeface="Times New Roman"/>
              </a:rPr>
              <a:t>acid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3229" y="1061719"/>
            <a:ext cx="1596390" cy="284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10"/>
              </a:spcBef>
            </a:pPr>
            <a:r>
              <a:rPr sz="1750" spc="610" dirty="0">
                <a:latin typeface="Symbol"/>
                <a:cs typeface="Symbol"/>
              </a:rPr>
              <a:t></a:t>
            </a:r>
            <a:r>
              <a:rPr sz="1750" b="1" spc="320" dirty="0">
                <a:latin typeface="Times New Roman"/>
                <a:cs typeface="Times New Roman"/>
              </a:rPr>
              <a:t>-</a:t>
            </a:r>
            <a:r>
              <a:rPr sz="1750" b="1" spc="470" dirty="0">
                <a:latin typeface="Times New Roman"/>
                <a:cs typeface="Times New Roman"/>
              </a:rPr>
              <a:t>k</a:t>
            </a:r>
            <a:r>
              <a:rPr sz="1750" b="1" spc="420" dirty="0">
                <a:latin typeface="Times New Roman"/>
                <a:cs typeface="Times New Roman"/>
              </a:rPr>
              <a:t>e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oa</a:t>
            </a:r>
            <a:r>
              <a:rPr sz="1750" b="1" spc="405" dirty="0">
                <a:latin typeface="Times New Roman"/>
                <a:cs typeface="Times New Roman"/>
              </a:rPr>
              <a:t>c</a:t>
            </a:r>
            <a:r>
              <a:rPr sz="1750" b="1" spc="275" dirty="0">
                <a:latin typeface="Times New Roman"/>
                <a:cs typeface="Times New Roman"/>
              </a:rPr>
              <a:t>i</a:t>
            </a:r>
            <a:r>
              <a:rPr sz="1750" b="1" spc="525" dirty="0">
                <a:latin typeface="Times New Roman"/>
                <a:cs typeface="Times New Roman"/>
              </a:rPr>
              <a:t>d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0389" y="1626870"/>
            <a:ext cx="2278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85" dirty="0">
                <a:latin typeface="Times New Roman"/>
                <a:cs typeface="Times New Roman"/>
              </a:rPr>
              <a:t>Aminotransferase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4159" y="2776296"/>
            <a:ext cx="2305050" cy="2724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750" spc="2450" dirty="0">
                <a:latin typeface="Symbol"/>
                <a:cs typeface="Symbol"/>
              </a:rPr>
              <a:t>α</a:t>
            </a:r>
            <a:r>
              <a:rPr sz="1750" b="1" spc="320" dirty="0">
                <a:latin typeface="Times New Roman"/>
                <a:cs typeface="Times New Roman"/>
              </a:rPr>
              <a:t>-</a:t>
            </a:r>
            <a:r>
              <a:rPr sz="1750" b="1" spc="505" dirty="0">
                <a:latin typeface="Times New Roman"/>
                <a:cs typeface="Times New Roman"/>
              </a:rPr>
              <a:t>k</a:t>
            </a:r>
            <a:r>
              <a:rPr sz="1750" b="1" spc="405" dirty="0">
                <a:latin typeface="Times New Roman"/>
                <a:cs typeface="Times New Roman"/>
              </a:rPr>
              <a:t>e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og</a:t>
            </a:r>
            <a:r>
              <a:rPr sz="1750" b="1" spc="275" dirty="0">
                <a:latin typeface="Times New Roman"/>
                <a:cs typeface="Times New Roman"/>
              </a:rPr>
              <a:t>l</a:t>
            </a:r>
            <a:r>
              <a:rPr sz="1750" b="1" spc="530" dirty="0">
                <a:latin typeface="Times New Roman"/>
                <a:cs typeface="Times New Roman"/>
              </a:rPr>
              <a:t>u</a:t>
            </a:r>
            <a:r>
              <a:rPr sz="1750" b="1" spc="305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420" dirty="0">
                <a:latin typeface="Times New Roman"/>
                <a:cs typeface="Times New Roman"/>
              </a:rPr>
              <a:t>r</a:t>
            </a:r>
            <a:r>
              <a:rPr sz="1750" b="1" spc="400" dirty="0">
                <a:latin typeface="Times New Roman"/>
                <a:cs typeface="Times New Roman"/>
              </a:rPr>
              <a:t>at</a:t>
            </a:r>
            <a:r>
              <a:rPr sz="1750" b="1" spc="420" dirty="0">
                <a:latin typeface="Times New Roman"/>
                <a:cs typeface="Times New Roman"/>
              </a:rPr>
              <a:t>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7000" y="2763520"/>
            <a:ext cx="1596390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030"/>
              </a:lnSpc>
            </a:pPr>
            <a:r>
              <a:rPr sz="1750" b="1" spc="480" dirty="0">
                <a:latin typeface="Times New Roman"/>
                <a:cs typeface="Times New Roman"/>
              </a:rPr>
              <a:t>Glutamate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83229" y="4097020"/>
            <a:ext cx="659130" cy="307340"/>
          </a:xfrm>
          <a:custGeom>
            <a:avLst/>
            <a:gdLst/>
            <a:ahLst/>
            <a:cxnLst/>
            <a:rect l="l" t="t" r="r" b="b"/>
            <a:pathLst>
              <a:path w="659129" h="307339">
                <a:moveTo>
                  <a:pt x="0" y="307339"/>
                </a:moveTo>
                <a:lnTo>
                  <a:pt x="659130" y="307339"/>
                </a:lnTo>
                <a:lnTo>
                  <a:pt x="659130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70600" y="1472000"/>
            <a:ext cx="237871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750" b="1" spc="645" dirty="0">
                <a:latin typeface="Times New Roman"/>
                <a:cs typeface="Times New Roman"/>
              </a:rPr>
              <a:t>T</a:t>
            </a:r>
            <a:r>
              <a:rPr sz="1750" b="1" spc="420" dirty="0">
                <a:latin typeface="Times New Roman"/>
                <a:cs typeface="Times New Roman"/>
              </a:rPr>
              <a:t>r</a:t>
            </a:r>
            <a:r>
              <a:rPr sz="1750" b="1" spc="505" dirty="0">
                <a:latin typeface="Times New Roman"/>
                <a:cs typeface="Times New Roman"/>
              </a:rPr>
              <a:t>an</a:t>
            </a:r>
            <a:r>
              <a:rPr sz="1750" b="1" spc="375" dirty="0">
                <a:latin typeface="Times New Roman"/>
                <a:cs typeface="Times New Roman"/>
              </a:rPr>
              <a:t>s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760" dirty="0">
                <a:latin typeface="Times New Roman"/>
                <a:cs typeface="Times New Roman"/>
              </a:rPr>
              <a:t>m</a:t>
            </a:r>
            <a:r>
              <a:rPr sz="1750" b="1" spc="260" dirty="0">
                <a:latin typeface="Times New Roman"/>
                <a:cs typeface="Times New Roman"/>
              </a:rPr>
              <a:t>i</a:t>
            </a:r>
            <a:r>
              <a:rPr sz="1750" b="1" spc="530" dirty="0">
                <a:latin typeface="Times New Roman"/>
                <a:cs typeface="Times New Roman"/>
              </a:rPr>
              <a:t>n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275" dirty="0">
                <a:latin typeface="Times New Roman"/>
                <a:cs typeface="Times New Roman"/>
              </a:rPr>
              <a:t>i</a:t>
            </a:r>
            <a:r>
              <a:rPr sz="1750" b="1" spc="495" dirty="0">
                <a:latin typeface="Times New Roman"/>
                <a:cs typeface="Times New Roman"/>
              </a:rPr>
              <a:t>o</a:t>
            </a:r>
            <a:r>
              <a:rPr sz="1750" b="1" spc="525" dirty="0">
                <a:latin typeface="Times New Roman"/>
                <a:cs typeface="Times New Roman"/>
              </a:rPr>
              <a:t>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33770" y="3145789"/>
            <a:ext cx="1927860" cy="273050"/>
          </a:xfrm>
          <a:custGeom>
            <a:avLst/>
            <a:gdLst/>
            <a:ahLst/>
            <a:cxnLst/>
            <a:rect l="l" t="t" r="r" b="b"/>
            <a:pathLst>
              <a:path w="1927859" h="273050">
                <a:moveTo>
                  <a:pt x="0" y="273050"/>
                </a:moveTo>
                <a:lnTo>
                  <a:pt x="1927860" y="273050"/>
                </a:lnTo>
                <a:lnTo>
                  <a:pt x="1927860" y="0"/>
                </a:lnTo>
                <a:lnTo>
                  <a:pt x="0" y="0"/>
                </a:lnTo>
                <a:lnTo>
                  <a:pt x="0" y="27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7800" y="4448809"/>
            <a:ext cx="8966200" cy="2320290"/>
          </a:xfrm>
          <a:custGeom>
            <a:avLst/>
            <a:gdLst/>
            <a:ahLst/>
            <a:cxnLst/>
            <a:rect l="l" t="t" r="r" b="b"/>
            <a:pathLst>
              <a:path w="8966200" h="2320290">
                <a:moveTo>
                  <a:pt x="8966200" y="0"/>
                </a:moveTo>
                <a:lnTo>
                  <a:pt x="0" y="0"/>
                </a:lnTo>
                <a:lnTo>
                  <a:pt x="0" y="2320290"/>
                </a:lnTo>
                <a:lnTo>
                  <a:pt x="8966200" y="2320290"/>
                </a:lnTo>
                <a:lnTo>
                  <a:pt x="896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64250" y="1292860"/>
            <a:ext cx="2571750" cy="885190"/>
          </a:xfrm>
          <a:custGeom>
            <a:avLst/>
            <a:gdLst/>
            <a:ahLst/>
            <a:cxnLst/>
            <a:rect l="l" t="t" r="r" b="b"/>
            <a:pathLst>
              <a:path w="2571750" h="885189">
                <a:moveTo>
                  <a:pt x="2571750" y="0"/>
                </a:moveTo>
                <a:lnTo>
                  <a:pt x="0" y="0"/>
                </a:lnTo>
                <a:lnTo>
                  <a:pt x="0" y="885189"/>
                </a:lnTo>
                <a:lnTo>
                  <a:pt x="2571750" y="885189"/>
                </a:lnTo>
                <a:lnTo>
                  <a:pt x="257175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64250" y="1292860"/>
            <a:ext cx="2571750" cy="885190"/>
          </a:xfrm>
          <a:custGeom>
            <a:avLst/>
            <a:gdLst/>
            <a:ahLst/>
            <a:cxnLst/>
            <a:rect l="l" t="t" r="r" b="b"/>
            <a:pathLst>
              <a:path w="2571750" h="885189">
                <a:moveTo>
                  <a:pt x="1285240" y="885189"/>
                </a:moveTo>
                <a:lnTo>
                  <a:pt x="0" y="885189"/>
                </a:lnTo>
                <a:lnTo>
                  <a:pt x="0" y="0"/>
                </a:lnTo>
                <a:lnTo>
                  <a:pt x="2571750" y="0"/>
                </a:lnTo>
                <a:lnTo>
                  <a:pt x="2571750" y="885189"/>
                </a:lnTo>
                <a:lnTo>
                  <a:pt x="1285240" y="8851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87770" y="1539240"/>
            <a:ext cx="212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Arial Black"/>
                <a:cs typeface="Arial Black"/>
              </a:rPr>
              <a:t>Transamination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03240" y="2540000"/>
            <a:ext cx="3032760" cy="1032510"/>
          </a:xfrm>
          <a:custGeom>
            <a:avLst/>
            <a:gdLst/>
            <a:ahLst/>
            <a:cxnLst/>
            <a:rect l="l" t="t" r="r" b="b"/>
            <a:pathLst>
              <a:path w="3032759" h="1032510">
                <a:moveTo>
                  <a:pt x="1516380" y="0"/>
                </a:moveTo>
                <a:lnTo>
                  <a:pt x="1445210" y="514"/>
                </a:lnTo>
                <a:lnTo>
                  <a:pt x="1375040" y="2043"/>
                </a:lnTo>
                <a:lnTo>
                  <a:pt x="1305928" y="4567"/>
                </a:lnTo>
                <a:lnTo>
                  <a:pt x="1237931" y="8065"/>
                </a:lnTo>
                <a:lnTo>
                  <a:pt x="1171108" y="12520"/>
                </a:lnTo>
                <a:lnTo>
                  <a:pt x="1105517" y="17909"/>
                </a:lnTo>
                <a:lnTo>
                  <a:pt x="1041217" y="24213"/>
                </a:lnTo>
                <a:lnTo>
                  <a:pt x="978265" y="31413"/>
                </a:lnTo>
                <a:lnTo>
                  <a:pt x="916721" y="39489"/>
                </a:lnTo>
                <a:lnTo>
                  <a:pt x="856643" y="48419"/>
                </a:lnTo>
                <a:lnTo>
                  <a:pt x="798088" y="58186"/>
                </a:lnTo>
                <a:lnTo>
                  <a:pt x="741115" y="68768"/>
                </a:lnTo>
                <a:lnTo>
                  <a:pt x="685783" y="80145"/>
                </a:lnTo>
                <a:lnTo>
                  <a:pt x="632149" y="92299"/>
                </a:lnTo>
                <a:lnTo>
                  <a:pt x="580273" y="105208"/>
                </a:lnTo>
                <a:lnTo>
                  <a:pt x="530211" y="118853"/>
                </a:lnTo>
                <a:lnTo>
                  <a:pt x="482024" y="133215"/>
                </a:lnTo>
                <a:lnTo>
                  <a:pt x="435768" y="148272"/>
                </a:lnTo>
                <a:lnTo>
                  <a:pt x="391503" y="164006"/>
                </a:lnTo>
                <a:lnTo>
                  <a:pt x="349286" y="180395"/>
                </a:lnTo>
                <a:lnTo>
                  <a:pt x="309176" y="197421"/>
                </a:lnTo>
                <a:lnTo>
                  <a:pt x="271231" y="215064"/>
                </a:lnTo>
                <a:lnTo>
                  <a:pt x="235510" y="233303"/>
                </a:lnTo>
                <a:lnTo>
                  <a:pt x="202071" y="252118"/>
                </a:lnTo>
                <a:lnTo>
                  <a:pt x="142270" y="291399"/>
                </a:lnTo>
                <a:lnTo>
                  <a:pt x="92297" y="332746"/>
                </a:lnTo>
                <a:lnTo>
                  <a:pt x="52616" y="376002"/>
                </a:lnTo>
                <a:lnTo>
                  <a:pt x="23696" y="421005"/>
                </a:lnTo>
                <a:lnTo>
                  <a:pt x="6001" y="467598"/>
                </a:lnTo>
                <a:lnTo>
                  <a:pt x="0" y="515620"/>
                </a:lnTo>
                <a:lnTo>
                  <a:pt x="1510" y="539902"/>
                </a:lnTo>
                <a:lnTo>
                  <a:pt x="13416" y="587418"/>
                </a:lnTo>
                <a:lnTo>
                  <a:pt x="36782" y="633403"/>
                </a:lnTo>
                <a:lnTo>
                  <a:pt x="71141" y="677699"/>
                </a:lnTo>
                <a:lnTo>
                  <a:pt x="116026" y="720149"/>
                </a:lnTo>
                <a:lnTo>
                  <a:pt x="170971" y="760594"/>
                </a:lnTo>
                <a:lnTo>
                  <a:pt x="235510" y="798875"/>
                </a:lnTo>
                <a:lnTo>
                  <a:pt x="271231" y="817155"/>
                </a:lnTo>
                <a:lnTo>
                  <a:pt x="309176" y="834836"/>
                </a:lnTo>
                <a:lnTo>
                  <a:pt x="349286" y="851896"/>
                </a:lnTo>
                <a:lnTo>
                  <a:pt x="391503" y="868317"/>
                </a:lnTo>
                <a:lnTo>
                  <a:pt x="435768" y="884078"/>
                </a:lnTo>
                <a:lnTo>
                  <a:pt x="482024" y="899161"/>
                </a:lnTo>
                <a:lnTo>
                  <a:pt x="530211" y="913544"/>
                </a:lnTo>
                <a:lnTo>
                  <a:pt x="580273" y="927209"/>
                </a:lnTo>
                <a:lnTo>
                  <a:pt x="632149" y="940136"/>
                </a:lnTo>
                <a:lnTo>
                  <a:pt x="685783" y="952304"/>
                </a:lnTo>
                <a:lnTo>
                  <a:pt x="741115" y="963694"/>
                </a:lnTo>
                <a:lnTo>
                  <a:pt x="798088" y="974287"/>
                </a:lnTo>
                <a:lnTo>
                  <a:pt x="856643" y="984062"/>
                </a:lnTo>
                <a:lnTo>
                  <a:pt x="916721" y="993001"/>
                </a:lnTo>
                <a:lnTo>
                  <a:pt x="978265" y="1001082"/>
                </a:lnTo>
                <a:lnTo>
                  <a:pt x="1041217" y="1008286"/>
                </a:lnTo>
                <a:lnTo>
                  <a:pt x="1105517" y="1014594"/>
                </a:lnTo>
                <a:lnTo>
                  <a:pt x="1171108" y="1019986"/>
                </a:lnTo>
                <a:lnTo>
                  <a:pt x="1237931" y="1024442"/>
                </a:lnTo>
                <a:lnTo>
                  <a:pt x="1305928" y="1027942"/>
                </a:lnTo>
                <a:lnTo>
                  <a:pt x="1375040" y="1030466"/>
                </a:lnTo>
                <a:lnTo>
                  <a:pt x="1445210" y="1031995"/>
                </a:lnTo>
                <a:lnTo>
                  <a:pt x="1516380" y="1032510"/>
                </a:lnTo>
                <a:lnTo>
                  <a:pt x="1587549" y="1031995"/>
                </a:lnTo>
                <a:lnTo>
                  <a:pt x="1657719" y="1030466"/>
                </a:lnTo>
                <a:lnTo>
                  <a:pt x="1726831" y="1027942"/>
                </a:lnTo>
                <a:lnTo>
                  <a:pt x="1794828" y="1024442"/>
                </a:lnTo>
                <a:lnTo>
                  <a:pt x="1861651" y="1019986"/>
                </a:lnTo>
                <a:lnTo>
                  <a:pt x="1927242" y="1014594"/>
                </a:lnTo>
                <a:lnTo>
                  <a:pt x="1991542" y="1008286"/>
                </a:lnTo>
                <a:lnTo>
                  <a:pt x="2054494" y="1001082"/>
                </a:lnTo>
                <a:lnTo>
                  <a:pt x="2116038" y="993001"/>
                </a:lnTo>
                <a:lnTo>
                  <a:pt x="2176116" y="984062"/>
                </a:lnTo>
                <a:lnTo>
                  <a:pt x="2234671" y="974287"/>
                </a:lnTo>
                <a:lnTo>
                  <a:pt x="2291644" y="963694"/>
                </a:lnTo>
                <a:lnTo>
                  <a:pt x="2346976" y="952304"/>
                </a:lnTo>
                <a:lnTo>
                  <a:pt x="2400610" y="940136"/>
                </a:lnTo>
                <a:lnTo>
                  <a:pt x="2452486" y="927209"/>
                </a:lnTo>
                <a:lnTo>
                  <a:pt x="2502548" y="913544"/>
                </a:lnTo>
                <a:lnTo>
                  <a:pt x="2550735" y="899161"/>
                </a:lnTo>
                <a:lnTo>
                  <a:pt x="2596991" y="884078"/>
                </a:lnTo>
                <a:lnTo>
                  <a:pt x="2641256" y="868317"/>
                </a:lnTo>
                <a:lnTo>
                  <a:pt x="2683473" y="851896"/>
                </a:lnTo>
                <a:lnTo>
                  <a:pt x="2723583" y="834836"/>
                </a:lnTo>
                <a:lnTo>
                  <a:pt x="2761528" y="817155"/>
                </a:lnTo>
                <a:lnTo>
                  <a:pt x="2797249" y="798875"/>
                </a:lnTo>
                <a:lnTo>
                  <a:pt x="2830688" y="780015"/>
                </a:lnTo>
                <a:lnTo>
                  <a:pt x="2890489" y="740632"/>
                </a:lnTo>
                <a:lnTo>
                  <a:pt x="2940462" y="699165"/>
                </a:lnTo>
                <a:lnTo>
                  <a:pt x="2980143" y="655772"/>
                </a:lnTo>
                <a:lnTo>
                  <a:pt x="3009063" y="610612"/>
                </a:lnTo>
                <a:lnTo>
                  <a:pt x="3026758" y="563841"/>
                </a:lnTo>
                <a:lnTo>
                  <a:pt x="3032760" y="515620"/>
                </a:lnTo>
                <a:lnTo>
                  <a:pt x="3031249" y="491440"/>
                </a:lnTo>
                <a:lnTo>
                  <a:pt x="3019343" y="444113"/>
                </a:lnTo>
                <a:lnTo>
                  <a:pt x="2995977" y="398295"/>
                </a:lnTo>
                <a:lnTo>
                  <a:pt x="2961618" y="354146"/>
                </a:lnTo>
                <a:lnTo>
                  <a:pt x="2916733" y="311824"/>
                </a:lnTo>
                <a:lnTo>
                  <a:pt x="2861788" y="271490"/>
                </a:lnTo>
                <a:lnTo>
                  <a:pt x="2797249" y="233303"/>
                </a:lnTo>
                <a:lnTo>
                  <a:pt x="2761528" y="215064"/>
                </a:lnTo>
                <a:lnTo>
                  <a:pt x="2723583" y="197421"/>
                </a:lnTo>
                <a:lnTo>
                  <a:pt x="2683473" y="180395"/>
                </a:lnTo>
                <a:lnTo>
                  <a:pt x="2641256" y="164006"/>
                </a:lnTo>
                <a:lnTo>
                  <a:pt x="2596991" y="148272"/>
                </a:lnTo>
                <a:lnTo>
                  <a:pt x="2550735" y="133215"/>
                </a:lnTo>
                <a:lnTo>
                  <a:pt x="2502548" y="118853"/>
                </a:lnTo>
                <a:lnTo>
                  <a:pt x="2452486" y="105208"/>
                </a:lnTo>
                <a:lnTo>
                  <a:pt x="2400610" y="92299"/>
                </a:lnTo>
                <a:lnTo>
                  <a:pt x="2346976" y="80145"/>
                </a:lnTo>
                <a:lnTo>
                  <a:pt x="2291644" y="68768"/>
                </a:lnTo>
                <a:lnTo>
                  <a:pt x="2234671" y="58186"/>
                </a:lnTo>
                <a:lnTo>
                  <a:pt x="2176116" y="48419"/>
                </a:lnTo>
                <a:lnTo>
                  <a:pt x="2116038" y="39489"/>
                </a:lnTo>
                <a:lnTo>
                  <a:pt x="2054494" y="31413"/>
                </a:lnTo>
                <a:lnTo>
                  <a:pt x="1991542" y="24213"/>
                </a:lnTo>
                <a:lnTo>
                  <a:pt x="1927242" y="17909"/>
                </a:lnTo>
                <a:lnTo>
                  <a:pt x="1861651" y="12520"/>
                </a:lnTo>
                <a:lnTo>
                  <a:pt x="1794828" y="8065"/>
                </a:lnTo>
                <a:lnTo>
                  <a:pt x="1726831" y="4567"/>
                </a:lnTo>
                <a:lnTo>
                  <a:pt x="1657719" y="2043"/>
                </a:lnTo>
                <a:lnTo>
                  <a:pt x="1587549" y="514"/>
                </a:lnTo>
                <a:lnTo>
                  <a:pt x="151638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03240" y="2540000"/>
            <a:ext cx="3032760" cy="1032510"/>
          </a:xfrm>
          <a:custGeom>
            <a:avLst/>
            <a:gdLst/>
            <a:ahLst/>
            <a:cxnLst/>
            <a:rect l="l" t="t" r="r" b="b"/>
            <a:pathLst>
              <a:path w="3032759" h="1032510">
                <a:moveTo>
                  <a:pt x="1516380" y="0"/>
                </a:moveTo>
                <a:lnTo>
                  <a:pt x="1587549" y="514"/>
                </a:lnTo>
                <a:lnTo>
                  <a:pt x="1657719" y="2043"/>
                </a:lnTo>
                <a:lnTo>
                  <a:pt x="1726831" y="4567"/>
                </a:lnTo>
                <a:lnTo>
                  <a:pt x="1794828" y="8065"/>
                </a:lnTo>
                <a:lnTo>
                  <a:pt x="1861651" y="12520"/>
                </a:lnTo>
                <a:lnTo>
                  <a:pt x="1927242" y="17909"/>
                </a:lnTo>
                <a:lnTo>
                  <a:pt x="1991542" y="24213"/>
                </a:lnTo>
                <a:lnTo>
                  <a:pt x="2054494" y="31413"/>
                </a:lnTo>
                <a:lnTo>
                  <a:pt x="2116038" y="39489"/>
                </a:lnTo>
                <a:lnTo>
                  <a:pt x="2176116" y="48419"/>
                </a:lnTo>
                <a:lnTo>
                  <a:pt x="2234671" y="58186"/>
                </a:lnTo>
                <a:lnTo>
                  <a:pt x="2291644" y="68768"/>
                </a:lnTo>
                <a:lnTo>
                  <a:pt x="2346976" y="80145"/>
                </a:lnTo>
                <a:lnTo>
                  <a:pt x="2400610" y="92299"/>
                </a:lnTo>
                <a:lnTo>
                  <a:pt x="2452486" y="105208"/>
                </a:lnTo>
                <a:lnTo>
                  <a:pt x="2502548" y="118853"/>
                </a:lnTo>
                <a:lnTo>
                  <a:pt x="2550735" y="133215"/>
                </a:lnTo>
                <a:lnTo>
                  <a:pt x="2596991" y="148272"/>
                </a:lnTo>
                <a:lnTo>
                  <a:pt x="2641256" y="164006"/>
                </a:lnTo>
                <a:lnTo>
                  <a:pt x="2683473" y="180395"/>
                </a:lnTo>
                <a:lnTo>
                  <a:pt x="2723583" y="197421"/>
                </a:lnTo>
                <a:lnTo>
                  <a:pt x="2761528" y="215064"/>
                </a:lnTo>
                <a:lnTo>
                  <a:pt x="2797249" y="233303"/>
                </a:lnTo>
                <a:lnTo>
                  <a:pt x="2830688" y="252118"/>
                </a:lnTo>
                <a:lnTo>
                  <a:pt x="2890489" y="291399"/>
                </a:lnTo>
                <a:lnTo>
                  <a:pt x="2940462" y="332746"/>
                </a:lnTo>
                <a:lnTo>
                  <a:pt x="2980143" y="376002"/>
                </a:lnTo>
                <a:lnTo>
                  <a:pt x="3009063" y="421005"/>
                </a:lnTo>
                <a:lnTo>
                  <a:pt x="3026758" y="467598"/>
                </a:lnTo>
                <a:lnTo>
                  <a:pt x="3032760" y="515620"/>
                </a:lnTo>
                <a:lnTo>
                  <a:pt x="3031249" y="539902"/>
                </a:lnTo>
                <a:lnTo>
                  <a:pt x="3019343" y="587418"/>
                </a:lnTo>
                <a:lnTo>
                  <a:pt x="2995977" y="633403"/>
                </a:lnTo>
                <a:lnTo>
                  <a:pt x="2961618" y="677699"/>
                </a:lnTo>
                <a:lnTo>
                  <a:pt x="2916733" y="720149"/>
                </a:lnTo>
                <a:lnTo>
                  <a:pt x="2861788" y="760594"/>
                </a:lnTo>
                <a:lnTo>
                  <a:pt x="2797249" y="798875"/>
                </a:lnTo>
                <a:lnTo>
                  <a:pt x="2761528" y="817155"/>
                </a:lnTo>
                <a:lnTo>
                  <a:pt x="2723583" y="834836"/>
                </a:lnTo>
                <a:lnTo>
                  <a:pt x="2683473" y="851896"/>
                </a:lnTo>
                <a:lnTo>
                  <a:pt x="2641256" y="868317"/>
                </a:lnTo>
                <a:lnTo>
                  <a:pt x="2596991" y="884078"/>
                </a:lnTo>
                <a:lnTo>
                  <a:pt x="2550735" y="899161"/>
                </a:lnTo>
                <a:lnTo>
                  <a:pt x="2502548" y="913544"/>
                </a:lnTo>
                <a:lnTo>
                  <a:pt x="2452486" y="927209"/>
                </a:lnTo>
                <a:lnTo>
                  <a:pt x="2400610" y="940136"/>
                </a:lnTo>
                <a:lnTo>
                  <a:pt x="2346976" y="952304"/>
                </a:lnTo>
                <a:lnTo>
                  <a:pt x="2291644" y="963694"/>
                </a:lnTo>
                <a:lnTo>
                  <a:pt x="2234671" y="974287"/>
                </a:lnTo>
                <a:lnTo>
                  <a:pt x="2176116" y="984062"/>
                </a:lnTo>
                <a:lnTo>
                  <a:pt x="2116038" y="993001"/>
                </a:lnTo>
                <a:lnTo>
                  <a:pt x="2054494" y="1001082"/>
                </a:lnTo>
                <a:lnTo>
                  <a:pt x="1991542" y="1008286"/>
                </a:lnTo>
                <a:lnTo>
                  <a:pt x="1927242" y="1014594"/>
                </a:lnTo>
                <a:lnTo>
                  <a:pt x="1861651" y="1019986"/>
                </a:lnTo>
                <a:lnTo>
                  <a:pt x="1794828" y="1024442"/>
                </a:lnTo>
                <a:lnTo>
                  <a:pt x="1726831" y="1027942"/>
                </a:lnTo>
                <a:lnTo>
                  <a:pt x="1657719" y="1030466"/>
                </a:lnTo>
                <a:lnTo>
                  <a:pt x="1587549" y="1031995"/>
                </a:lnTo>
                <a:lnTo>
                  <a:pt x="1516380" y="1032510"/>
                </a:lnTo>
                <a:lnTo>
                  <a:pt x="1445210" y="1031995"/>
                </a:lnTo>
                <a:lnTo>
                  <a:pt x="1375040" y="1030466"/>
                </a:lnTo>
                <a:lnTo>
                  <a:pt x="1305928" y="1027942"/>
                </a:lnTo>
                <a:lnTo>
                  <a:pt x="1237931" y="1024442"/>
                </a:lnTo>
                <a:lnTo>
                  <a:pt x="1171108" y="1019986"/>
                </a:lnTo>
                <a:lnTo>
                  <a:pt x="1105517" y="1014594"/>
                </a:lnTo>
                <a:lnTo>
                  <a:pt x="1041217" y="1008286"/>
                </a:lnTo>
                <a:lnTo>
                  <a:pt x="978265" y="1001082"/>
                </a:lnTo>
                <a:lnTo>
                  <a:pt x="916721" y="993001"/>
                </a:lnTo>
                <a:lnTo>
                  <a:pt x="856643" y="984062"/>
                </a:lnTo>
                <a:lnTo>
                  <a:pt x="798088" y="974287"/>
                </a:lnTo>
                <a:lnTo>
                  <a:pt x="741115" y="963694"/>
                </a:lnTo>
                <a:lnTo>
                  <a:pt x="685783" y="952304"/>
                </a:lnTo>
                <a:lnTo>
                  <a:pt x="632149" y="940136"/>
                </a:lnTo>
                <a:lnTo>
                  <a:pt x="580273" y="927209"/>
                </a:lnTo>
                <a:lnTo>
                  <a:pt x="530211" y="913544"/>
                </a:lnTo>
                <a:lnTo>
                  <a:pt x="482024" y="899161"/>
                </a:lnTo>
                <a:lnTo>
                  <a:pt x="435768" y="884078"/>
                </a:lnTo>
                <a:lnTo>
                  <a:pt x="391503" y="868317"/>
                </a:lnTo>
                <a:lnTo>
                  <a:pt x="349286" y="851896"/>
                </a:lnTo>
                <a:lnTo>
                  <a:pt x="309176" y="834836"/>
                </a:lnTo>
                <a:lnTo>
                  <a:pt x="271231" y="817155"/>
                </a:lnTo>
                <a:lnTo>
                  <a:pt x="235510" y="798875"/>
                </a:lnTo>
                <a:lnTo>
                  <a:pt x="202071" y="780015"/>
                </a:lnTo>
                <a:lnTo>
                  <a:pt x="142270" y="740632"/>
                </a:lnTo>
                <a:lnTo>
                  <a:pt x="92297" y="699165"/>
                </a:lnTo>
                <a:lnTo>
                  <a:pt x="52616" y="655772"/>
                </a:lnTo>
                <a:lnTo>
                  <a:pt x="23696" y="610612"/>
                </a:lnTo>
                <a:lnTo>
                  <a:pt x="6001" y="563841"/>
                </a:lnTo>
                <a:lnTo>
                  <a:pt x="0" y="515620"/>
                </a:lnTo>
                <a:lnTo>
                  <a:pt x="1510" y="491440"/>
                </a:lnTo>
                <a:lnTo>
                  <a:pt x="13416" y="444113"/>
                </a:lnTo>
                <a:lnTo>
                  <a:pt x="36782" y="398295"/>
                </a:lnTo>
                <a:lnTo>
                  <a:pt x="71141" y="354146"/>
                </a:lnTo>
                <a:lnTo>
                  <a:pt x="116026" y="311824"/>
                </a:lnTo>
                <a:lnTo>
                  <a:pt x="170971" y="271490"/>
                </a:lnTo>
                <a:lnTo>
                  <a:pt x="235510" y="233303"/>
                </a:lnTo>
                <a:lnTo>
                  <a:pt x="271231" y="215064"/>
                </a:lnTo>
                <a:lnTo>
                  <a:pt x="309176" y="197421"/>
                </a:lnTo>
                <a:lnTo>
                  <a:pt x="349286" y="180395"/>
                </a:lnTo>
                <a:lnTo>
                  <a:pt x="391503" y="164006"/>
                </a:lnTo>
                <a:lnTo>
                  <a:pt x="435768" y="148272"/>
                </a:lnTo>
                <a:lnTo>
                  <a:pt x="482024" y="133215"/>
                </a:lnTo>
                <a:lnTo>
                  <a:pt x="530211" y="118853"/>
                </a:lnTo>
                <a:lnTo>
                  <a:pt x="580273" y="105208"/>
                </a:lnTo>
                <a:lnTo>
                  <a:pt x="632149" y="92299"/>
                </a:lnTo>
                <a:lnTo>
                  <a:pt x="685783" y="80145"/>
                </a:lnTo>
                <a:lnTo>
                  <a:pt x="741115" y="68768"/>
                </a:lnTo>
                <a:lnTo>
                  <a:pt x="798088" y="58186"/>
                </a:lnTo>
                <a:lnTo>
                  <a:pt x="856643" y="48419"/>
                </a:lnTo>
                <a:lnTo>
                  <a:pt x="916721" y="39489"/>
                </a:lnTo>
                <a:lnTo>
                  <a:pt x="978265" y="31413"/>
                </a:lnTo>
                <a:lnTo>
                  <a:pt x="1041217" y="24213"/>
                </a:lnTo>
                <a:lnTo>
                  <a:pt x="1105517" y="17909"/>
                </a:lnTo>
                <a:lnTo>
                  <a:pt x="1171108" y="12520"/>
                </a:lnTo>
                <a:lnTo>
                  <a:pt x="1237931" y="8065"/>
                </a:lnTo>
                <a:lnTo>
                  <a:pt x="1305928" y="4567"/>
                </a:lnTo>
                <a:lnTo>
                  <a:pt x="1375040" y="2043"/>
                </a:lnTo>
                <a:lnTo>
                  <a:pt x="1445210" y="514"/>
                </a:lnTo>
                <a:lnTo>
                  <a:pt x="15163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3240" y="254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6000" y="3572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96000" y="2738120"/>
            <a:ext cx="197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35" dirty="0">
                <a:latin typeface="Arial Black"/>
                <a:cs typeface="Arial Black"/>
              </a:rPr>
              <a:t>Deamination</a:t>
            </a:r>
            <a:r>
              <a:rPr sz="2000" spc="-170" dirty="0">
                <a:latin typeface="Arial Black"/>
                <a:cs typeface="Arial Black"/>
              </a:rPr>
              <a:t> </a:t>
            </a:r>
            <a:r>
              <a:rPr sz="2000" spc="-310" dirty="0">
                <a:latin typeface="Arial Black"/>
                <a:cs typeface="Arial Black"/>
              </a:rPr>
              <a:t>with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140" y="1074419"/>
            <a:ext cx="1757680" cy="36195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730">
              <a:lnSpc>
                <a:spcPts val="2850"/>
              </a:lnSpc>
            </a:pPr>
            <a:r>
              <a:rPr sz="2400" spc="-300" dirty="0">
                <a:latin typeface="Arial Black"/>
                <a:cs typeface="Arial Black"/>
              </a:rPr>
              <a:t>Amino</a:t>
            </a:r>
            <a:r>
              <a:rPr sz="2400" spc="-16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acid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029" y="2743200"/>
            <a:ext cx="2452370" cy="33274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0670">
              <a:lnSpc>
                <a:spcPts val="2620"/>
              </a:lnSpc>
            </a:pPr>
            <a:r>
              <a:rPr sz="2400" dirty="0">
                <a:latin typeface="Symbol"/>
                <a:cs typeface="Symbol"/>
              </a:rPr>
              <a:t></a:t>
            </a:r>
            <a:r>
              <a:rPr sz="2400" dirty="0">
                <a:latin typeface="Times New Roman"/>
                <a:cs typeface="Times New Roman"/>
              </a:rPr>
              <a:t>-ketoglutarate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00" y="4122420"/>
            <a:ext cx="942340" cy="275590"/>
          </a:xfrm>
          <a:custGeom>
            <a:avLst/>
            <a:gdLst/>
            <a:ahLst/>
            <a:cxnLst/>
            <a:rect l="l" t="t" r="r" b="b"/>
            <a:pathLst>
              <a:path w="942339" h="275589">
                <a:moveTo>
                  <a:pt x="471169" y="0"/>
                </a:moveTo>
                <a:lnTo>
                  <a:pt x="399797" y="1449"/>
                </a:lnTo>
                <a:lnTo>
                  <a:pt x="332260" y="5675"/>
                </a:lnTo>
                <a:lnTo>
                  <a:pt x="269182" y="12494"/>
                </a:lnTo>
                <a:lnTo>
                  <a:pt x="211189" y="21724"/>
                </a:lnTo>
                <a:lnTo>
                  <a:pt x="158903" y="33181"/>
                </a:lnTo>
                <a:lnTo>
                  <a:pt x="112949" y="46681"/>
                </a:lnTo>
                <a:lnTo>
                  <a:pt x="73951" y="62042"/>
                </a:lnTo>
                <a:lnTo>
                  <a:pt x="19320" y="97614"/>
                </a:lnTo>
                <a:lnTo>
                  <a:pt x="0" y="138429"/>
                </a:lnTo>
                <a:lnTo>
                  <a:pt x="4934" y="159085"/>
                </a:lnTo>
                <a:lnTo>
                  <a:pt x="42534" y="196996"/>
                </a:lnTo>
                <a:lnTo>
                  <a:pt x="112949" y="229114"/>
                </a:lnTo>
                <a:lnTo>
                  <a:pt x="158903" y="242528"/>
                </a:lnTo>
                <a:lnTo>
                  <a:pt x="211189" y="253926"/>
                </a:lnTo>
                <a:lnTo>
                  <a:pt x="269182" y="263120"/>
                </a:lnTo>
                <a:lnTo>
                  <a:pt x="332260" y="269922"/>
                </a:lnTo>
                <a:lnTo>
                  <a:pt x="399797" y="274141"/>
                </a:lnTo>
                <a:lnTo>
                  <a:pt x="471169" y="275589"/>
                </a:lnTo>
                <a:lnTo>
                  <a:pt x="542256" y="274141"/>
                </a:lnTo>
                <a:lnTo>
                  <a:pt x="609616" y="269922"/>
                </a:lnTo>
                <a:lnTo>
                  <a:pt x="672607" y="263120"/>
                </a:lnTo>
                <a:lnTo>
                  <a:pt x="730589" y="253926"/>
                </a:lnTo>
                <a:lnTo>
                  <a:pt x="782921" y="242528"/>
                </a:lnTo>
                <a:lnTo>
                  <a:pt x="828960" y="229114"/>
                </a:lnTo>
                <a:lnTo>
                  <a:pt x="868067" y="213874"/>
                </a:lnTo>
                <a:lnTo>
                  <a:pt x="922916" y="178671"/>
                </a:lnTo>
                <a:lnTo>
                  <a:pt x="942339" y="138429"/>
                </a:lnTo>
                <a:lnTo>
                  <a:pt x="937377" y="117458"/>
                </a:lnTo>
                <a:lnTo>
                  <a:pt x="899599" y="79081"/>
                </a:lnTo>
                <a:lnTo>
                  <a:pt x="828960" y="46681"/>
                </a:lnTo>
                <a:lnTo>
                  <a:pt x="782921" y="33181"/>
                </a:lnTo>
                <a:lnTo>
                  <a:pt x="730589" y="21724"/>
                </a:lnTo>
                <a:lnTo>
                  <a:pt x="672607" y="12494"/>
                </a:lnTo>
                <a:lnTo>
                  <a:pt x="609616" y="5675"/>
                </a:lnTo>
                <a:lnTo>
                  <a:pt x="542256" y="1449"/>
                </a:lnTo>
                <a:lnTo>
                  <a:pt x="4711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43200" y="4122420"/>
            <a:ext cx="942340" cy="275590"/>
          </a:xfrm>
          <a:custGeom>
            <a:avLst/>
            <a:gdLst/>
            <a:ahLst/>
            <a:cxnLst/>
            <a:rect l="l" t="t" r="r" b="b"/>
            <a:pathLst>
              <a:path w="942339" h="275589">
                <a:moveTo>
                  <a:pt x="471169" y="0"/>
                </a:moveTo>
                <a:lnTo>
                  <a:pt x="542256" y="1449"/>
                </a:lnTo>
                <a:lnTo>
                  <a:pt x="609616" y="5675"/>
                </a:lnTo>
                <a:lnTo>
                  <a:pt x="672607" y="12494"/>
                </a:lnTo>
                <a:lnTo>
                  <a:pt x="730589" y="21724"/>
                </a:lnTo>
                <a:lnTo>
                  <a:pt x="782921" y="33181"/>
                </a:lnTo>
                <a:lnTo>
                  <a:pt x="828960" y="46681"/>
                </a:lnTo>
                <a:lnTo>
                  <a:pt x="868067" y="62042"/>
                </a:lnTo>
                <a:lnTo>
                  <a:pt x="922916" y="97614"/>
                </a:lnTo>
                <a:lnTo>
                  <a:pt x="942339" y="138429"/>
                </a:lnTo>
                <a:lnTo>
                  <a:pt x="937377" y="159085"/>
                </a:lnTo>
                <a:lnTo>
                  <a:pt x="899599" y="196996"/>
                </a:lnTo>
                <a:lnTo>
                  <a:pt x="828960" y="229114"/>
                </a:lnTo>
                <a:lnTo>
                  <a:pt x="782921" y="242528"/>
                </a:lnTo>
                <a:lnTo>
                  <a:pt x="730589" y="253926"/>
                </a:lnTo>
                <a:lnTo>
                  <a:pt x="672607" y="263120"/>
                </a:lnTo>
                <a:lnTo>
                  <a:pt x="609616" y="269922"/>
                </a:lnTo>
                <a:lnTo>
                  <a:pt x="542256" y="274141"/>
                </a:lnTo>
                <a:lnTo>
                  <a:pt x="471169" y="275589"/>
                </a:lnTo>
                <a:lnTo>
                  <a:pt x="399797" y="274141"/>
                </a:lnTo>
                <a:lnTo>
                  <a:pt x="332260" y="269922"/>
                </a:lnTo>
                <a:lnTo>
                  <a:pt x="269182" y="263120"/>
                </a:lnTo>
                <a:lnTo>
                  <a:pt x="211189" y="253926"/>
                </a:lnTo>
                <a:lnTo>
                  <a:pt x="158903" y="242528"/>
                </a:lnTo>
                <a:lnTo>
                  <a:pt x="112949" y="229114"/>
                </a:lnTo>
                <a:lnTo>
                  <a:pt x="73951" y="213874"/>
                </a:lnTo>
                <a:lnTo>
                  <a:pt x="19320" y="178671"/>
                </a:lnTo>
                <a:lnTo>
                  <a:pt x="0" y="138429"/>
                </a:lnTo>
                <a:lnTo>
                  <a:pt x="4934" y="117458"/>
                </a:lnTo>
                <a:lnTo>
                  <a:pt x="42534" y="79081"/>
                </a:lnTo>
                <a:lnTo>
                  <a:pt x="112949" y="46681"/>
                </a:lnTo>
                <a:lnTo>
                  <a:pt x="158903" y="33181"/>
                </a:lnTo>
                <a:lnTo>
                  <a:pt x="211189" y="21724"/>
                </a:lnTo>
                <a:lnTo>
                  <a:pt x="269182" y="12494"/>
                </a:lnTo>
                <a:lnTo>
                  <a:pt x="332260" y="5675"/>
                </a:lnTo>
                <a:lnTo>
                  <a:pt x="399797" y="1449"/>
                </a:lnTo>
                <a:lnTo>
                  <a:pt x="471169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412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5540" y="4399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1762" y="3207384"/>
            <a:ext cx="8766175" cy="2987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0">
              <a:lnSpc>
                <a:spcPct val="100000"/>
              </a:lnSpc>
              <a:spcBef>
                <a:spcPts val="1330"/>
              </a:spcBef>
            </a:pPr>
            <a:endParaRPr lang="ar-EG" sz="1500" b="1" spc="405" dirty="0">
              <a:latin typeface="Times New Roman"/>
              <a:cs typeface="Times New Roman"/>
            </a:endParaRPr>
          </a:p>
          <a:p>
            <a:pPr marL="3556000">
              <a:lnSpc>
                <a:spcPct val="100000"/>
              </a:lnSpc>
              <a:spcBef>
                <a:spcPts val="1330"/>
              </a:spcBef>
            </a:pPr>
            <a:r>
              <a:rPr sz="1500" b="1" spc="405" dirty="0">
                <a:latin typeface="Times New Roman"/>
                <a:cs typeface="Times New Roman"/>
              </a:rPr>
              <a:t>Glutamate</a:t>
            </a:r>
            <a:r>
              <a:rPr sz="1500" b="1" spc="195" dirty="0">
                <a:latin typeface="Times New Roman"/>
                <a:cs typeface="Times New Roman"/>
              </a:rPr>
              <a:t> </a:t>
            </a:r>
            <a:r>
              <a:rPr sz="1500" b="1" spc="400" dirty="0">
                <a:latin typeface="Times New Roman"/>
                <a:cs typeface="Times New Roman"/>
              </a:rPr>
              <a:t>dehydrogenase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50800" marR="313055" indent="58419" algn="l" rtl="0">
              <a:lnSpc>
                <a:spcPct val="100000"/>
              </a:lnSpc>
              <a:spcBef>
                <a:spcPts val="570"/>
              </a:spcBef>
            </a:pPr>
            <a:endParaRPr lang="ar-EG" sz="2000" dirty="0">
              <a:solidFill>
                <a:srgbClr val="2E2E8C"/>
              </a:solidFill>
              <a:latin typeface="Times New Roman"/>
              <a:cs typeface="Times New Roman"/>
            </a:endParaRPr>
          </a:p>
          <a:p>
            <a:pPr marL="165735" algn="l" rtl="0">
              <a:lnSpc>
                <a:spcPct val="100000"/>
              </a:lnSpc>
              <a:spcBef>
                <a:spcPts val="10"/>
              </a:spcBef>
              <a:tabLst>
                <a:tab pos="7646034" algn="l"/>
              </a:tabLst>
            </a:pPr>
            <a:r>
              <a:rPr sz="1800" spc="-5" dirty="0">
                <a:solidFill>
                  <a:srgbClr val="2E2E8C"/>
                </a:solidFill>
                <a:latin typeface="Times New Roman"/>
                <a:cs typeface="Times New Roman"/>
              </a:rPr>
              <a:t>So…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2E2E8C"/>
                </a:solidFill>
                <a:latin typeface="Times New Roman"/>
                <a:cs typeface="Times New Roman"/>
              </a:rPr>
              <a:t>most </a:t>
            </a:r>
            <a:r>
              <a:rPr sz="2000" b="1" dirty="0">
                <a:solidFill>
                  <a:srgbClr val="2E2E8C"/>
                </a:solidFill>
                <a:latin typeface="Times New Roman"/>
                <a:cs typeface="Times New Roman"/>
              </a:rPr>
              <a:t>important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rapid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way to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deamination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of</a:t>
            </a:r>
            <a:r>
              <a:rPr sz="2000" spc="14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amino</a:t>
            </a:r>
            <a:r>
              <a:rPr sz="2000" spc="1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acids	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2E8C"/>
                </a:solidFill>
                <a:latin typeface="Times New Roman"/>
                <a:cs typeface="Times New Roman"/>
              </a:rPr>
              <a:t>first</a:t>
            </a:r>
            <a:endParaRPr sz="2000" dirty="0">
              <a:latin typeface="Times New Roman"/>
              <a:cs typeface="Times New Roman"/>
            </a:endParaRPr>
          </a:p>
          <a:p>
            <a:pPr marL="50800" algn="l" rtl="0">
              <a:lnSpc>
                <a:spcPct val="100000"/>
              </a:lnSpc>
              <a:tabLst>
                <a:tab pos="3907154" algn="l"/>
              </a:tabLst>
            </a:pP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transamination</a:t>
            </a:r>
            <a:r>
              <a:rPr sz="2000" spc="20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with</a:t>
            </a:r>
            <a:r>
              <a:rPr sz="2000" spc="4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Symbol"/>
                <a:cs typeface="Symbol"/>
              </a:rPr>
              <a:t>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-ketoglutarate	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followed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deamination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of</a:t>
            </a:r>
            <a:r>
              <a:rPr sz="2000" spc="10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glutamate</a:t>
            </a:r>
            <a:r>
              <a:rPr sz="1800" spc="-5" dirty="0">
                <a:solidFill>
                  <a:srgbClr val="2E2E8C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981200" marR="17780" indent="-1525270" algn="l" rtl="0">
              <a:lnSpc>
                <a:spcPct val="100000"/>
              </a:lnSpc>
              <a:tabLst>
                <a:tab pos="2962910" algn="l"/>
                <a:tab pos="3192780" algn="l"/>
                <a:tab pos="5454650" algn="l"/>
                <a:tab pos="6774180" algn="l"/>
                <a:tab pos="8740140" algn="l"/>
              </a:tabLst>
            </a:pPr>
            <a:r>
              <a:rPr sz="2400" spc="-5" dirty="0">
                <a:solidFill>
                  <a:srgbClr val="00514F"/>
                </a:solidFill>
                <a:latin typeface="Times New Roman"/>
                <a:cs typeface="Times New Roman"/>
              </a:rPr>
              <a:t>Therefore</a:t>
            </a:r>
            <a:r>
              <a:rPr sz="2400" spc="3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glutamate	through</a:t>
            </a:r>
            <a:r>
              <a:rPr sz="2400" b="1" spc="25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transdeamination	serves</a:t>
            </a:r>
            <a:r>
              <a:rPr sz="2400" b="1" spc="-4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to</a:t>
            </a:r>
            <a:r>
              <a:rPr sz="2400" b="1" spc="-4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00514F"/>
                </a:solidFill>
                <a:latin typeface="Times New Roman"/>
                <a:cs typeface="Times New Roman"/>
              </a:rPr>
              <a:t>a </a:t>
            </a:r>
            <a:r>
              <a:rPr sz="2400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funnel	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ammonia from</a:t>
            </a:r>
            <a:r>
              <a:rPr sz="2400" b="1" spc="5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all	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amino acids.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14850" y="2231389"/>
            <a:ext cx="1102360" cy="496570"/>
          </a:xfrm>
          <a:custGeom>
            <a:avLst/>
            <a:gdLst/>
            <a:ahLst/>
            <a:cxnLst/>
            <a:rect l="l" t="t" r="r" b="b"/>
            <a:pathLst>
              <a:path w="1102360" h="496569">
                <a:moveTo>
                  <a:pt x="551179" y="0"/>
                </a:moveTo>
                <a:lnTo>
                  <a:pt x="485420" y="1624"/>
                </a:lnTo>
                <a:lnTo>
                  <a:pt x="422276" y="6390"/>
                </a:lnTo>
                <a:lnTo>
                  <a:pt x="362110" y="14133"/>
                </a:lnTo>
                <a:lnTo>
                  <a:pt x="305281" y="24689"/>
                </a:lnTo>
                <a:lnTo>
                  <a:pt x="252151" y="37894"/>
                </a:lnTo>
                <a:lnTo>
                  <a:pt x="203081" y="53584"/>
                </a:lnTo>
                <a:lnTo>
                  <a:pt x="158432" y="71596"/>
                </a:lnTo>
                <a:lnTo>
                  <a:pt x="118565" y="91765"/>
                </a:lnTo>
                <a:lnTo>
                  <a:pt x="83841" y="113929"/>
                </a:lnTo>
                <a:lnTo>
                  <a:pt x="31265" y="163582"/>
                </a:lnTo>
                <a:lnTo>
                  <a:pt x="3594" y="219244"/>
                </a:lnTo>
                <a:lnTo>
                  <a:pt x="0" y="248920"/>
                </a:lnTo>
                <a:lnTo>
                  <a:pt x="3594" y="278341"/>
                </a:lnTo>
                <a:lnTo>
                  <a:pt x="31265" y="333603"/>
                </a:lnTo>
                <a:lnTo>
                  <a:pt x="83841" y="382978"/>
                </a:lnTo>
                <a:lnTo>
                  <a:pt x="118565" y="405041"/>
                </a:lnTo>
                <a:lnTo>
                  <a:pt x="158432" y="425132"/>
                </a:lnTo>
                <a:lnTo>
                  <a:pt x="203081" y="443085"/>
                </a:lnTo>
                <a:lnTo>
                  <a:pt x="252151" y="458733"/>
                </a:lnTo>
                <a:lnTo>
                  <a:pt x="305281" y="471910"/>
                </a:lnTo>
                <a:lnTo>
                  <a:pt x="362110" y="482449"/>
                </a:lnTo>
                <a:lnTo>
                  <a:pt x="422276" y="490182"/>
                </a:lnTo>
                <a:lnTo>
                  <a:pt x="485420" y="494945"/>
                </a:lnTo>
                <a:lnTo>
                  <a:pt x="551179" y="496570"/>
                </a:lnTo>
                <a:lnTo>
                  <a:pt x="616939" y="494945"/>
                </a:lnTo>
                <a:lnTo>
                  <a:pt x="680083" y="490182"/>
                </a:lnTo>
                <a:lnTo>
                  <a:pt x="740249" y="482449"/>
                </a:lnTo>
                <a:lnTo>
                  <a:pt x="797078" y="471910"/>
                </a:lnTo>
                <a:lnTo>
                  <a:pt x="850208" y="458733"/>
                </a:lnTo>
                <a:lnTo>
                  <a:pt x="899278" y="443085"/>
                </a:lnTo>
                <a:lnTo>
                  <a:pt x="943927" y="425132"/>
                </a:lnTo>
                <a:lnTo>
                  <a:pt x="983794" y="405041"/>
                </a:lnTo>
                <a:lnTo>
                  <a:pt x="1018518" y="382978"/>
                </a:lnTo>
                <a:lnTo>
                  <a:pt x="1071094" y="333603"/>
                </a:lnTo>
                <a:lnTo>
                  <a:pt x="1098765" y="278341"/>
                </a:lnTo>
                <a:lnTo>
                  <a:pt x="1102360" y="248920"/>
                </a:lnTo>
                <a:lnTo>
                  <a:pt x="1098765" y="219244"/>
                </a:lnTo>
                <a:lnTo>
                  <a:pt x="1071094" y="163582"/>
                </a:lnTo>
                <a:lnTo>
                  <a:pt x="1018518" y="113929"/>
                </a:lnTo>
                <a:lnTo>
                  <a:pt x="983794" y="91765"/>
                </a:lnTo>
                <a:lnTo>
                  <a:pt x="943927" y="71596"/>
                </a:lnTo>
                <a:lnTo>
                  <a:pt x="899278" y="53584"/>
                </a:lnTo>
                <a:lnTo>
                  <a:pt x="850208" y="37894"/>
                </a:lnTo>
                <a:lnTo>
                  <a:pt x="797078" y="24689"/>
                </a:lnTo>
                <a:lnTo>
                  <a:pt x="740249" y="14133"/>
                </a:lnTo>
                <a:lnTo>
                  <a:pt x="680083" y="6390"/>
                </a:lnTo>
                <a:lnTo>
                  <a:pt x="616939" y="1624"/>
                </a:lnTo>
                <a:lnTo>
                  <a:pt x="55117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14850" y="2231389"/>
            <a:ext cx="1102360" cy="496570"/>
          </a:xfrm>
          <a:custGeom>
            <a:avLst/>
            <a:gdLst/>
            <a:ahLst/>
            <a:cxnLst/>
            <a:rect l="l" t="t" r="r" b="b"/>
            <a:pathLst>
              <a:path w="1102360" h="496569">
                <a:moveTo>
                  <a:pt x="551179" y="0"/>
                </a:moveTo>
                <a:lnTo>
                  <a:pt x="616939" y="1624"/>
                </a:lnTo>
                <a:lnTo>
                  <a:pt x="680083" y="6390"/>
                </a:lnTo>
                <a:lnTo>
                  <a:pt x="740249" y="14133"/>
                </a:lnTo>
                <a:lnTo>
                  <a:pt x="797078" y="24689"/>
                </a:lnTo>
                <a:lnTo>
                  <a:pt x="850208" y="37894"/>
                </a:lnTo>
                <a:lnTo>
                  <a:pt x="899278" y="53584"/>
                </a:lnTo>
                <a:lnTo>
                  <a:pt x="943927" y="71596"/>
                </a:lnTo>
                <a:lnTo>
                  <a:pt x="983794" y="91765"/>
                </a:lnTo>
                <a:lnTo>
                  <a:pt x="1018518" y="113929"/>
                </a:lnTo>
                <a:lnTo>
                  <a:pt x="1071094" y="163582"/>
                </a:lnTo>
                <a:lnTo>
                  <a:pt x="1098765" y="219244"/>
                </a:lnTo>
                <a:lnTo>
                  <a:pt x="1102360" y="248920"/>
                </a:lnTo>
                <a:lnTo>
                  <a:pt x="1098765" y="278341"/>
                </a:lnTo>
                <a:lnTo>
                  <a:pt x="1071094" y="333603"/>
                </a:lnTo>
                <a:lnTo>
                  <a:pt x="1018518" y="382978"/>
                </a:lnTo>
                <a:lnTo>
                  <a:pt x="983794" y="405041"/>
                </a:lnTo>
                <a:lnTo>
                  <a:pt x="943927" y="425132"/>
                </a:lnTo>
                <a:lnTo>
                  <a:pt x="899278" y="443085"/>
                </a:lnTo>
                <a:lnTo>
                  <a:pt x="850208" y="458733"/>
                </a:lnTo>
                <a:lnTo>
                  <a:pt x="797078" y="471910"/>
                </a:lnTo>
                <a:lnTo>
                  <a:pt x="740249" y="482449"/>
                </a:lnTo>
                <a:lnTo>
                  <a:pt x="680083" y="490182"/>
                </a:lnTo>
                <a:lnTo>
                  <a:pt x="616939" y="494945"/>
                </a:lnTo>
                <a:lnTo>
                  <a:pt x="551179" y="496570"/>
                </a:lnTo>
                <a:lnTo>
                  <a:pt x="485420" y="494945"/>
                </a:lnTo>
                <a:lnTo>
                  <a:pt x="422276" y="490182"/>
                </a:lnTo>
                <a:lnTo>
                  <a:pt x="362110" y="482449"/>
                </a:lnTo>
                <a:lnTo>
                  <a:pt x="305281" y="471910"/>
                </a:lnTo>
                <a:lnTo>
                  <a:pt x="252151" y="458733"/>
                </a:lnTo>
                <a:lnTo>
                  <a:pt x="203081" y="443085"/>
                </a:lnTo>
                <a:lnTo>
                  <a:pt x="158432" y="425132"/>
                </a:lnTo>
                <a:lnTo>
                  <a:pt x="118565" y="405041"/>
                </a:lnTo>
                <a:lnTo>
                  <a:pt x="83841" y="382978"/>
                </a:lnTo>
                <a:lnTo>
                  <a:pt x="31265" y="333603"/>
                </a:lnTo>
                <a:lnTo>
                  <a:pt x="3594" y="278341"/>
                </a:lnTo>
                <a:lnTo>
                  <a:pt x="0" y="248920"/>
                </a:lnTo>
                <a:lnTo>
                  <a:pt x="3594" y="219244"/>
                </a:lnTo>
                <a:lnTo>
                  <a:pt x="31265" y="163582"/>
                </a:lnTo>
                <a:lnTo>
                  <a:pt x="83841" y="113929"/>
                </a:lnTo>
                <a:lnTo>
                  <a:pt x="118565" y="91765"/>
                </a:lnTo>
                <a:lnTo>
                  <a:pt x="158432" y="71596"/>
                </a:lnTo>
                <a:lnTo>
                  <a:pt x="203081" y="53584"/>
                </a:lnTo>
                <a:lnTo>
                  <a:pt x="252151" y="37894"/>
                </a:lnTo>
                <a:lnTo>
                  <a:pt x="305281" y="24689"/>
                </a:lnTo>
                <a:lnTo>
                  <a:pt x="362110" y="14133"/>
                </a:lnTo>
                <a:lnTo>
                  <a:pt x="422276" y="6390"/>
                </a:lnTo>
                <a:lnTo>
                  <a:pt x="485420" y="1624"/>
                </a:lnTo>
                <a:lnTo>
                  <a:pt x="551179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4850" y="2231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18479" y="2727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68520" y="2345690"/>
            <a:ext cx="778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0" dirty="0">
                <a:latin typeface="Eras Demi ITC"/>
                <a:cs typeface="Eras Demi ITC"/>
              </a:rPr>
              <a:t>Funnel</a:t>
            </a:r>
            <a:endParaRPr sz="1600">
              <a:latin typeface="Eras Demi ITC"/>
              <a:cs typeface="Eras Demi IT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51" y="5766756"/>
            <a:ext cx="657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7210" marR="5080" indent="-2282190">
              <a:lnSpc>
                <a:spcPct val="100000"/>
              </a:lnSpc>
              <a:spcBef>
                <a:spcPts val="100"/>
              </a:spcBef>
            </a:pPr>
            <a:r>
              <a:rPr sz="2800" u="none" spc="-10" dirty="0">
                <a:solidFill>
                  <a:srgbClr val="333399"/>
                </a:solidFill>
              </a:rPr>
              <a:t>THE FATE </a:t>
            </a:r>
            <a:r>
              <a:rPr sz="2800" u="none" spc="-5" dirty="0">
                <a:solidFill>
                  <a:srgbClr val="333399"/>
                </a:solidFill>
              </a:rPr>
              <a:t>OF </a:t>
            </a:r>
            <a:r>
              <a:rPr sz="2800" u="none" spc="-10" dirty="0">
                <a:solidFill>
                  <a:srgbClr val="333399"/>
                </a:solidFill>
              </a:rPr>
              <a:t>CARBON-SKELETONS</a:t>
            </a:r>
            <a:r>
              <a:rPr sz="2800" u="none" spc="-95" dirty="0">
                <a:solidFill>
                  <a:srgbClr val="333399"/>
                </a:solidFill>
              </a:rPr>
              <a:t> </a:t>
            </a:r>
            <a:r>
              <a:rPr sz="2800" u="none" dirty="0">
                <a:solidFill>
                  <a:srgbClr val="333399"/>
                </a:solidFill>
              </a:rPr>
              <a:t>OF  </a:t>
            </a:r>
            <a:r>
              <a:rPr sz="2800" u="none" spc="-10" dirty="0">
                <a:solidFill>
                  <a:srgbClr val="333399"/>
                </a:solidFill>
              </a:rPr>
              <a:t>AMINO</a:t>
            </a:r>
            <a:r>
              <a:rPr sz="2800" u="none" spc="-15" dirty="0">
                <a:solidFill>
                  <a:srgbClr val="333399"/>
                </a:solidFill>
              </a:rPr>
              <a:t> </a:t>
            </a:r>
            <a:r>
              <a:rPr sz="2800" u="none" spc="-5" dirty="0">
                <a:solidFill>
                  <a:srgbClr val="333399"/>
                </a:solidFill>
              </a:rPr>
              <a:t>ACIDS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7200" y="1262379"/>
            <a:ext cx="2762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a) Simple</a:t>
            </a:r>
            <a:r>
              <a:rPr sz="2000" b="1" u="heavy" spc="-5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degradation: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69720"/>
            <a:ext cx="1340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0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875790"/>
            <a:ext cx="1268095" cy="944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Alanine 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ma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te 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Aspartate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6340" y="1569720"/>
            <a:ext cx="4049395" cy="1250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 algn="l" rtl="0">
              <a:lnSpc>
                <a:spcPct val="100400"/>
              </a:lnSpc>
              <a:spcBef>
                <a:spcPts val="9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Common metabolic intermediate) 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Pyruvate</a:t>
            </a:r>
            <a:endParaRPr sz="2000" dirty="0">
              <a:latin typeface="Arial"/>
              <a:cs typeface="Arial"/>
            </a:endParaRPr>
          </a:p>
          <a:p>
            <a:pPr marL="389255" marR="1786889" algn="l" rtl="0">
              <a:lnSpc>
                <a:spcPct val="100800"/>
              </a:lnSpc>
            </a:pPr>
            <a:r>
              <a:rPr sz="2000" spc="165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te  Oxaloacetate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355340"/>
            <a:ext cx="8329930" cy="2913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 indent="-310515" algn="l" rtl="0">
              <a:lnSpc>
                <a:spcPts val="2260"/>
              </a:lnSpc>
              <a:spcBef>
                <a:spcPts val="100"/>
              </a:spcBef>
              <a:buClr>
                <a:srgbClr val="000000"/>
              </a:buClr>
              <a:buAutoNum type="alphaLcParenR" startAt="2"/>
              <a:tabLst>
                <a:tab pos="323215" algn="l"/>
              </a:tabLst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Complex degradation:</a:t>
            </a:r>
            <a:endParaRPr sz="2000" dirty="0">
              <a:latin typeface="Arial"/>
              <a:cs typeface="Arial"/>
            </a:endParaRPr>
          </a:p>
          <a:p>
            <a:pPr marL="12700" algn="l" rtl="0">
              <a:lnSpc>
                <a:spcPts val="2675"/>
              </a:lnSpc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(amino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acid---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Keto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acid-----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complex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pathway----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Common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metabolic</a:t>
            </a:r>
            <a:r>
              <a:rPr sz="1200" b="1" spc="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intermediate)</a:t>
            </a:r>
            <a:endParaRPr sz="1200" dirty="0">
              <a:latin typeface="Arial"/>
              <a:cs typeface="Arial"/>
            </a:endParaRPr>
          </a:p>
          <a:p>
            <a:pPr marL="908050" algn="l" rtl="0">
              <a:lnSpc>
                <a:spcPts val="2525"/>
              </a:lnSpc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 whose ketoacids are metabolized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via</a:t>
            </a:r>
            <a:endParaRPr sz="2400" dirty="0">
              <a:latin typeface="Arial"/>
              <a:cs typeface="Arial"/>
            </a:endParaRPr>
          </a:p>
          <a:p>
            <a:pPr marL="354330" algn="l" rtl="0">
              <a:lnSpc>
                <a:spcPts val="2300"/>
              </a:lnSpc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more complex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pathway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e.g.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Tyrosine,</a:t>
            </a:r>
            <a:r>
              <a:rPr sz="24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Lysine,</a:t>
            </a:r>
            <a:endParaRPr sz="2400" dirty="0">
              <a:latin typeface="Arial"/>
              <a:cs typeface="Arial"/>
            </a:endParaRPr>
          </a:p>
          <a:p>
            <a:pPr marL="354330" algn="l" rtl="0">
              <a:lnSpc>
                <a:spcPts val="2590"/>
              </a:lnSpc>
            </a:pP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Tryptophan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309880" marR="607060" indent="-309880" algn="l" rtl="0">
              <a:lnSpc>
                <a:spcPts val="1920"/>
              </a:lnSpc>
              <a:buClr>
                <a:srgbClr val="000000"/>
              </a:buClr>
              <a:buAutoNum type="alphaLcParenR" startAt="3"/>
              <a:tabLst>
                <a:tab pos="309880" algn="l"/>
              </a:tabLst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Conversion </a:t>
            </a: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of one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amino acid into </a:t>
            </a: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another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amino acid before  degradation:</a:t>
            </a:r>
            <a:endParaRPr sz="2000" dirty="0">
              <a:latin typeface="Arial"/>
              <a:cs typeface="Arial"/>
            </a:endParaRPr>
          </a:p>
          <a:p>
            <a:pPr marL="354330" algn="l" rtl="0">
              <a:lnSpc>
                <a:spcPct val="100000"/>
              </a:lnSpc>
              <a:spcBef>
                <a:spcPts val="35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Phenylalanine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converted to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tyrosine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prior to its further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degradation.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8170" y="2399029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5520" y="231267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3879" y="2668270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9959" y="2583179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0" y="0"/>
                </a:moveTo>
                <a:lnTo>
                  <a:pt x="0" y="171450"/>
                </a:lnTo>
                <a:lnTo>
                  <a:pt x="172719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7520" y="2100579"/>
            <a:ext cx="1744980" cy="0"/>
          </a:xfrm>
          <a:custGeom>
            <a:avLst/>
            <a:gdLst/>
            <a:ahLst/>
            <a:cxnLst/>
            <a:rect l="l" t="t" r="r" b="b"/>
            <a:pathLst>
              <a:path w="1744979">
                <a:moveTo>
                  <a:pt x="0" y="0"/>
                </a:moveTo>
                <a:lnTo>
                  <a:pt x="17449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1070" y="201422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6739" y="1748789"/>
            <a:ext cx="1601470" cy="13970"/>
          </a:xfrm>
          <a:custGeom>
            <a:avLst/>
            <a:gdLst/>
            <a:ahLst/>
            <a:cxnLst/>
            <a:rect l="l" t="t" r="r" b="b"/>
            <a:pathLst>
              <a:path w="1601470" h="13969">
                <a:moveTo>
                  <a:pt x="0" y="13970"/>
                </a:moveTo>
                <a:lnTo>
                  <a:pt x="1601470" y="0"/>
                </a:lnTo>
              </a:path>
            </a:pathLst>
          </a:custGeom>
          <a:ln w="5714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5509" y="166370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0" y="0"/>
                </a:moveTo>
                <a:lnTo>
                  <a:pt x="1269" y="171450"/>
                </a:lnTo>
                <a:lnTo>
                  <a:pt x="17271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39" y="405129"/>
            <a:ext cx="782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400" b="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common </a:t>
            </a:r>
            <a:r>
              <a:rPr sz="2400" b="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metabolic intermediates that arised </a:t>
            </a: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r>
              <a:rPr sz="2400" b="0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39" y="770890"/>
            <a:ext cx="5668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degradations of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amino </a:t>
            </a: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acids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are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: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acetyl</a:t>
            </a:r>
            <a:r>
              <a:rPr sz="1800" spc="-2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CoA,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2770" y="847090"/>
            <a:ext cx="285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202055" algn="l"/>
              </a:tabLst>
            </a:pP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pyruvate,	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krebs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39" y="1136650"/>
            <a:ext cx="796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3896360" algn="l"/>
                <a:tab pos="5465445" algn="l"/>
              </a:tabLst>
            </a:pP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cycle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intermediates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-ketoglutarate,	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succinyl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CoA,	fumarate&amp;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oxaloacetate</a:t>
            </a:r>
            <a:r>
              <a:rPr lang="ar-EG" sz="1800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900" y="1485900"/>
            <a:ext cx="8229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86710" y="4617720"/>
            <a:ext cx="47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ra</a:t>
            </a:r>
            <a:r>
              <a:rPr sz="1200" spc="5" dirty="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00" spc="-5" dirty="0">
                <a:solidFill>
                  <a:srgbClr val="990000"/>
                </a:solidFill>
                <a:latin typeface="Arial"/>
                <a:cs typeface="Arial"/>
              </a:rPr>
              <a:t>cycle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500" y="6108700"/>
            <a:ext cx="965200" cy="228600"/>
          </a:xfrm>
          <a:custGeom>
            <a:avLst/>
            <a:gdLst/>
            <a:ahLst/>
            <a:cxnLst/>
            <a:rect l="l" t="t" r="r" b="b"/>
            <a:pathLst>
              <a:path w="965200" h="228600">
                <a:moveTo>
                  <a:pt x="965200" y="0"/>
                </a:moveTo>
                <a:lnTo>
                  <a:pt x="0" y="0"/>
                </a:lnTo>
                <a:lnTo>
                  <a:pt x="0" y="228600"/>
                </a:lnTo>
                <a:lnTo>
                  <a:pt x="965200" y="228600"/>
                </a:lnTo>
                <a:lnTo>
                  <a:pt x="96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" y="6299200"/>
            <a:ext cx="431800" cy="342900"/>
          </a:xfrm>
          <a:custGeom>
            <a:avLst/>
            <a:gdLst/>
            <a:ahLst/>
            <a:cxnLst/>
            <a:rect l="l" t="t" r="r" b="b"/>
            <a:pathLst>
              <a:path w="431800" h="342900">
                <a:moveTo>
                  <a:pt x="431800" y="0"/>
                </a:moveTo>
                <a:lnTo>
                  <a:pt x="0" y="0"/>
                </a:lnTo>
                <a:lnTo>
                  <a:pt x="0" y="342900"/>
                </a:lnTo>
                <a:lnTo>
                  <a:pt x="431800" y="342900"/>
                </a:lnTo>
                <a:lnTo>
                  <a:pt x="431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61340"/>
            <a:ext cx="8152765" cy="4458970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R="696595" algn="l" rtl="0">
              <a:lnSpc>
                <a:spcPct val="100000"/>
              </a:lnSpc>
              <a:spcBef>
                <a:spcPts val="1740"/>
              </a:spcBef>
            </a:pP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Metabolism </a:t>
            </a:r>
            <a:r>
              <a:rPr sz="28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of 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 </a:t>
            </a:r>
            <a:r>
              <a:rPr sz="28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Common</a:t>
            </a:r>
            <a:r>
              <a:rPr sz="2800" b="1" u="heavy" spc="-4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Intermediates</a:t>
            </a:r>
            <a:endParaRPr sz="2800" dirty="0">
              <a:latin typeface="Arial"/>
              <a:cs typeface="Arial"/>
            </a:endParaRPr>
          </a:p>
          <a:p>
            <a:pPr marL="297180" marR="680720" indent="-297180" algn="l" rtl="0">
              <a:lnSpc>
                <a:spcPct val="100000"/>
              </a:lnSpc>
              <a:spcBef>
                <a:spcPts val="1640"/>
              </a:spcBef>
              <a:buSzPct val="96428"/>
              <a:buAutoNum type="arabicPeriod"/>
              <a:tabLst>
                <a:tab pos="297180" algn="l"/>
              </a:tabLst>
            </a:pPr>
            <a:r>
              <a:rPr sz="2800" b="1" i="1" spc="-5" dirty="0">
                <a:solidFill>
                  <a:srgbClr val="A70000"/>
                </a:solidFill>
                <a:latin typeface="Arial"/>
                <a:cs typeface="Arial"/>
              </a:rPr>
              <a:t>Oxidation: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be oxidized</a:t>
            </a:r>
            <a:r>
              <a:rPr sz="2800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endParaRPr sz="2800" dirty="0">
              <a:latin typeface="Arial"/>
              <a:cs typeface="Arial"/>
            </a:endParaRPr>
          </a:p>
          <a:p>
            <a:pPr marL="355600" algn="just" rtl="0">
              <a:lnSpc>
                <a:spcPct val="100000"/>
              </a:lnSpc>
            </a:pP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TCA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cycle with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energy</a:t>
            </a:r>
            <a:r>
              <a:rPr sz="2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production</a:t>
            </a:r>
            <a:endParaRPr sz="2800" dirty="0">
              <a:latin typeface="Arial"/>
              <a:cs typeface="Arial"/>
            </a:endParaRPr>
          </a:p>
          <a:p>
            <a:pPr marL="309880" marR="1069340" indent="-309880" algn="just" rtl="0">
              <a:lnSpc>
                <a:spcPct val="100000"/>
              </a:lnSpc>
              <a:spcBef>
                <a:spcPts val="690"/>
              </a:spcBef>
              <a:buSzPct val="96428"/>
              <a:buAutoNum type="arabicPeriod" startAt="2"/>
              <a:tabLst>
                <a:tab pos="309880" algn="l"/>
              </a:tabLst>
            </a:pPr>
            <a:r>
              <a:rPr sz="2800" b="1" i="1" spc="-5" dirty="0">
                <a:solidFill>
                  <a:srgbClr val="A70000"/>
                </a:solidFill>
                <a:latin typeface="Arial"/>
                <a:cs typeface="Arial"/>
              </a:rPr>
              <a:t>Fatty acids synthesis: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some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 provide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acetyl CoA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e.g. leucine and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lysine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(ketogenic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r>
              <a:rPr lang="en-US" sz="2800" spc="-5" dirty="0">
                <a:solidFill>
                  <a:srgbClr val="333399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  <a:p>
            <a:pPr marL="309880" marR="5080" indent="-309880" algn="l" rtl="0">
              <a:lnSpc>
                <a:spcPct val="100000"/>
              </a:lnSpc>
              <a:spcBef>
                <a:spcPts val="700"/>
              </a:spcBef>
              <a:buSzPct val="96428"/>
              <a:buAutoNum type="arabicPeriod" startAt="2"/>
              <a:tabLst>
                <a:tab pos="309880" algn="l"/>
              </a:tabLst>
            </a:pPr>
            <a:r>
              <a:rPr sz="2800" b="1" i="1" spc="-10" dirty="0">
                <a:solidFill>
                  <a:srgbClr val="A70000"/>
                </a:solidFill>
                <a:latin typeface="Arial"/>
                <a:cs typeface="Arial"/>
              </a:rPr>
              <a:t>Gluconeogenesis: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ketoacids derived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from amino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used for synthesis of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glucose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(is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important in starvation</a:t>
            </a:r>
            <a:r>
              <a:rPr lang="en-US" sz="28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4230" y="5068500"/>
          <a:ext cx="7530464" cy="1091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276">
                <a:tc>
                  <a:txBody>
                    <a:bodyPr/>
                    <a:lstStyle/>
                    <a:p>
                      <a:pPr marL="67945">
                        <a:lnSpc>
                          <a:spcPts val="2210"/>
                        </a:lnSpc>
                      </a:pPr>
                      <a:r>
                        <a:rPr sz="2000" b="1" i="1" u="heavy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Glucogenic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ts val="2210"/>
                        </a:lnSpc>
                        <a:tabLst>
                          <a:tab pos="1920875" algn="l"/>
                        </a:tabLst>
                      </a:pPr>
                      <a:r>
                        <a:rPr sz="2000" b="1" i="1" u="heavy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Ketogenic	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ts val="2210"/>
                        </a:lnSpc>
                      </a:pPr>
                      <a:r>
                        <a:rPr sz="14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Glucogenic</a:t>
                      </a:r>
                      <a:r>
                        <a:rPr sz="20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Ketogenic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71">
                <a:tc>
                  <a:txBody>
                    <a:bodyPr/>
                    <a:lstStyle/>
                    <a:p>
                      <a:pPr marL="50800" marR="998219" indent="-19050">
                        <a:lnSpc>
                          <a:spcPts val="207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Ala, Ser, Gly, Cys,  Arg,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His,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Pro,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Glu,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1595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Gln, Val, Met, Asp,</a:t>
                      </a:r>
                      <a:r>
                        <a:rPr sz="1400" spc="6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Asn.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1278255" algn="l"/>
                        </a:tabLst>
                      </a:pPr>
                      <a:r>
                        <a:rPr sz="16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Leu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,	</a:t>
                      </a:r>
                      <a:r>
                        <a:rPr sz="16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Lys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83946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Phe,Tyr,Trp,Ile,Thr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" y="325120"/>
            <a:ext cx="7185025" cy="113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9805" algn="ctr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METABOLISM OF</a:t>
            </a:r>
            <a:r>
              <a:rPr sz="3600" u="heavy" spc="-9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AMMONIA</a:t>
            </a:r>
            <a:endParaRPr sz="3600"/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Ammonia is formed in body</a:t>
            </a:r>
            <a:r>
              <a:rPr sz="3600" u="heavy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from: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70" y="1431290"/>
            <a:ext cx="7458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3108325" algn="l"/>
                <a:tab pos="6718300" algn="l"/>
              </a:tabLst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a)	</a:t>
            </a:r>
            <a:r>
              <a:rPr sz="2400" b="1" i="1" spc="-15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rom</a:t>
            </a:r>
            <a:r>
              <a:rPr sz="2400" b="1" i="1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i="1" spc="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o acids:</a:t>
            </a:r>
            <a:r>
              <a:rPr lang="ar-EG"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1.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ransd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ination in 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iver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0870" y="1847850"/>
            <a:ext cx="71697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2</a:t>
            </a:r>
            <a:r>
              <a:rPr lang="en-US"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.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acid oxidases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acid deaminases in liver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0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kidney.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670" y="2467609"/>
            <a:ext cx="5353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b) Deamination of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physiological</a:t>
            </a:r>
            <a:r>
              <a:rPr sz="2400" b="1" i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amines: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3720" y="2539998"/>
            <a:ext cx="2382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monoamine</a:t>
            </a:r>
            <a:r>
              <a:rPr sz="20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oxidase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670" y="2833370"/>
            <a:ext cx="8616950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l" rtl="0">
              <a:lnSpc>
                <a:spcPct val="100000"/>
              </a:lnSpc>
              <a:spcBef>
                <a:spcPts val="100"/>
              </a:spcBef>
            </a:pPr>
            <a:r>
              <a:rPr lang="ar-EG"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histamine, adrenaline, dopamine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0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333399"/>
                </a:solidFill>
                <a:latin typeface="Times New Roman"/>
                <a:cs typeface="Times New Roman"/>
              </a:rPr>
              <a:t>serotonine</a:t>
            </a:r>
            <a:r>
              <a:rPr lang="ar-EG" sz="20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lang="en-US"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C</a:t>
            </a:r>
            <a:r>
              <a:rPr lang="ar-EG"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 Deamination of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purine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nucleotides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especially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adenine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nucleotides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670" y="4221479"/>
            <a:ext cx="520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MP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1679" y="4221479"/>
            <a:ext cx="112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IMP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r>
              <a:rPr sz="18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1575" baseline="-29100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endParaRPr sz="1575" baseline="-291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70" y="4544059"/>
            <a:ext cx="7991475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30200" algn="l" rtl="0">
              <a:lnSpc>
                <a:spcPct val="100000"/>
              </a:lnSpc>
              <a:spcBef>
                <a:spcPts val="100"/>
              </a:spcBef>
              <a:buAutoNum type="alphaLcParenR" startAt="4"/>
              <a:tabLst>
                <a:tab pos="342900" algn="l"/>
              </a:tabLst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Pyrimidine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catabolism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Font typeface="Times New Roman"/>
              <a:buAutoNum type="alphaLcParenR" startAt="4"/>
            </a:pPr>
            <a:endParaRPr sz="2500" dirty="0">
              <a:latin typeface="Times New Roman"/>
              <a:cs typeface="Times New Roman"/>
            </a:endParaRPr>
          </a:p>
          <a:p>
            <a:pPr marL="325755" indent="-313690" algn="l" rtl="0">
              <a:lnSpc>
                <a:spcPct val="100000"/>
              </a:lnSpc>
              <a:buAutoNum type="alphaLcParenR" startAt="4"/>
              <a:tabLst>
                <a:tab pos="326390" algn="l"/>
              </a:tabLst>
            </a:pP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From bacterial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action in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the intestine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on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dietary</a:t>
            </a:r>
            <a:r>
              <a:rPr sz="2400" b="1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 on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the</a:t>
            </a:r>
            <a:r>
              <a:rPr sz="2400" b="1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gut.</a:t>
            </a:r>
            <a:endParaRPr sz="2400" dirty="0">
              <a:latin typeface="Times New Roman"/>
              <a:cs typeface="Times New Roman"/>
            </a:endParaRPr>
          </a:p>
          <a:p>
            <a:pPr marL="469900" algn="l" rtl="0">
              <a:lnSpc>
                <a:spcPct val="100000"/>
              </a:lnSpc>
              <a:tabLst>
                <a:tab pos="3368675" algn="l"/>
                <a:tab pos="3918585" algn="l"/>
              </a:tabLst>
            </a:pP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NH</a:t>
            </a:r>
            <a:r>
              <a:rPr sz="18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3  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is</a:t>
            </a:r>
            <a:r>
              <a:rPr sz="2400" b="1" spc="-275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also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produced	by	glutaminase 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on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glutamine</a:t>
            </a:r>
            <a:r>
              <a:rPr sz="2400" b="1" spc="35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3500" y="3970020"/>
            <a:ext cx="1206500" cy="3213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sz="1800" spc="-220" dirty="0">
                <a:latin typeface="Arial Black"/>
                <a:cs typeface="Arial Black"/>
              </a:rPr>
              <a:t>deaminase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5629" y="4351020"/>
            <a:ext cx="2578100" cy="26670"/>
          </a:xfrm>
          <a:custGeom>
            <a:avLst/>
            <a:gdLst/>
            <a:ahLst/>
            <a:cxnLst/>
            <a:rect l="l" t="t" r="r" b="b"/>
            <a:pathLst>
              <a:path w="2578100" h="26670">
                <a:moveTo>
                  <a:pt x="0" y="0"/>
                </a:moveTo>
                <a:lnTo>
                  <a:pt x="2578099" y="26669"/>
                </a:lnTo>
              </a:path>
            </a:pathLst>
          </a:custGeom>
          <a:ln w="2793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7379" y="43345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9" y="134620"/>
            <a:ext cx="692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</a:t>
            </a: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Disposal of</a:t>
            </a:r>
            <a:r>
              <a:rPr sz="3600" u="heavy" spc="-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Ammonia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138420" y="3817620"/>
            <a:ext cx="312420" cy="260350"/>
          </a:xfrm>
          <a:custGeom>
            <a:avLst/>
            <a:gdLst/>
            <a:ahLst/>
            <a:cxnLst/>
            <a:rect l="l" t="t" r="r" b="b"/>
            <a:pathLst>
              <a:path w="312420" h="260350">
                <a:moveTo>
                  <a:pt x="0" y="260349"/>
                </a:moveTo>
                <a:lnTo>
                  <a:pt x="3124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90" y="3787140"/>
            <a:ext cx="54610" cy="52069"/>
          </a:xfrm>
          <a:custGeom>
            <a:avLst/>
            <a:gdLst/>
            <a:ahLst/>
            <a:cxnLst/>
            <a:rect l="l" t="t" r="r" b="b"/>
            <a:pathLst>
              <a:path w="54610" h="52070">
                <a:moveTo>
                  <a:pt x="54610" y="0"/>
                </a:moveTo>
                <a:lnTo>
                  <a:pt x="0" y="13970"/>
                </a:lnTo>
                <a:lnTo>
                  <a:pt x="31750" y="5207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979" y="3375659"/>
            <a:ext cx="30194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u="heavy" spc="85" dirty="0">
                <a:uFill>
                  <a:solidFill>
                    <a:srgbClr val="A70000"/>
                  </a:solidFill>
                </a:uFill>
                <a:latin typeface="Times New Roman"/>
                <a:cs typeface="Times New Roman"/>
              </a:rPr>
              <a:t>HO</a:t>
            </a:r>
            <a:r>
              <a:rPr sz="1750" b="1" spc="85" dirty="0">
                <a:latin typeface="Times New Roman"/>
                <a:cs typeface="Times New Roman"/>
              </a:rPr>
              <a:t>OC-CH</a:t>
            </a:r>
            <a:r>
              <a:rPr sz="1725" b="1" spc="127" baseline="-28985" dirty="0">
                <a:latin typeface="Times New Roman"/>
                <a:cs typeface="Times New Roman"/>
              </a:rPr>
              <a:t>2</a:t>
            </a:r>
            <a:r>
              <a:rPr sz="1750" b="1" spc="85" dirty="0">
                <a:latin typeface="Times New Roman"/>
                <a:cs typeface="Times New Roman"/>
              </a:rPr>
              <a:t>-CH</a:t>
            </a:r>
            <a:r>
              <a:rPr sz="1725" b="1" spc="127" baseline="-28985" dirty="0">
                <a:latin typeface="Times New Roman"/>
                <a:cs typeface="Times New Roman"/>
              </a:rPr>
              <a:t>2</a:t>
            </a:r>
            <a:r>
              <a:rPr sz="1750" b="1" spc="85" dirty="0">
                <a:latin typeface="Times New Roman"/>
                <a:cs typeface="Times New Roman"/>
              </a:rPr>
              <a:t>-CHCOOH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4879" y="324485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5979" y="3009900"/>
            <a:ext cx="38417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95" dirty="0">
                <a:latin typeface="Times New Roman"/>
                <a:cs typeface="Times New Roman"/>
              </a:rPr>
              <a:t>NH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6660" y="3157219"/>
            <a:ext cx="1054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7079" y="3529329"/>
            <a:ext cx="2344420" cy="0"/>
          </a:xfrm>
          <a:custGeom>
            <a:avLst/>
            <a:gdLst/>
            <a:ahLst/>
            <a:cxnLst/>
            <a:rect l="l" t="t" r="r" b="b"/>
            <a:pathLst>
              <a:path w="2344420">
                <a:moveTo>
                  <a:pt x="0" y="0"/>
                </a:moveTo>
                <a:lnTo>
                  <a:pt x="23444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5150" y="3491229"/>
            <a:ext cx="16256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4909" y="35788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4909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4909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0940" y="35788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0940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0940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3440" y="3262629"/>
            <a:ext cx="488950" cy="279400"/>
          </a:xfrm>
          <a:custGeom>
            <a:avLst/>
            <a:gdLst/>
            <a:ahLst/>
            <a:cxnLst/>
            <a:rect l="l" t="t" r="r" b="b"/>
            <a:pathLst>
              <a:path w="488950" h="279400">
                <a:moveTo>
                  <a:pt x="0" y="0"/>
                </a:moveTo>
                <a:lnTo>
                  <a:pt x="1270" y="8890"/>
                </a:lnTo>
                <a:lnTo>
                  <a:pt x="3810" y="17780"/>
                </a:lnTo>
                <a:lnTo>
                  <a:pt x="5080" y="25400"/>
                </a:lnTo>
                <a:lnTo>
                  <a:pt x="7620" y="34290"/>
                </a:lnTo>
                <a:lnTo>
                  <a:pt x="11430" y="41910"/>
                </a:lnTo>
                <a:lnTo>
                  <a:pt x="13970" y="50800"/>
                </a:lnTo>
                <a:lnTo>
                  <a:pt x="16510" y="58420"/>
                </a:lnTo>
                <a:lnTo>
                  <a:pt x="20320" y="66040"/>
                </a:lnTo>
                <a:lnTo>
                  <a:pt x="24130" y="74930"/>
                </a:lnTo>
                <a:lnTo>
                  <a:pt x="27939" y="82550"/>
                </a:lnTo>
                <a:lnTo>
                  <a:pt x="31750" y="90170"/>
                </a:lnTo>
                <a:lnTo>
                  <a:pt x="36830" y="97790"/>
                </a:lnTo>
                <a:lnTo>
                  <a:pt x="40639" y="105410"/>
                </a:lnTo>
                <a:lnTo>
                  <a:pt x="45720" y="113030"/>
                </a:lnTo>
                <a:lnTo>
                  <a:pt x="50800" y="120650"/>
                </a:lnTo>
                <a:lnTo>
                  <a:pt x="55880" y="127000"/>
                </a:lnTo>
                <a:lnTo>
                  <a:pt x="60960" y="134620"/>
                </a:lnTo>
                <a:lnTo>
                  <a:pt x="66039" y="140970"/>
                </a:lnTo>
                <a:lnTo>
                  <a:pt x="71120" y="148590"/>
                </a:lnTo>
                <a:lnTo>
                  <a:pt x="109220" y="186690"/>
                </a:lnTo>
                <a:lnTo>
                  <a:pt x="115570" y="191770"/>
                </a:lnTo>
                <a:lnTo>
                  <a:pt x="123189" y="198120"/>
                </a:lnTo>
                <a:lnTo>
                  <a:pt x="129539" y="203200"/>
                </a:lnTo>
                <a:lnTo>
                  <a:pt x="137160" y="208280"/>
                </a:lnTo>
                <a:lnTo>
                  <a:pt x="144780" y="213360"/>
                </a:lnTo>
                <a:lnTo>
                  <a:pt x="152400" y="218440"/>
                </a:lnTo>
                <a:lnTo>
                  <a:pt x="160020" y="223520"/>
                </a:lnTo>
                <a:lnTo>
                  <a:pt x="167639" y="228600"/>
                </a:lnTo>
                <a:lnTo>
                  <a:pt x="175260" y="232410"/>
                </a:lnTo>
                <a:lnTo>
                  <a:pt x="184150" y="237490"/>
                </a:lnTo>
                <a:lnTo>
                  <a:pt x="191770" y="241300"/>
                </a:lnTo>
                <a:lnTo>
                  <a:pt x="200660" y="245110"/>
                </a:lnTo>
                <a:lnTo>
                  <a:pt x="208280" y="248920"/>
                </a:lnTo>
                <a:lnTo>
                  <a:pt x="217170" y="252730"/>
                </a:lnTo>
                <a:lnTo>
                  <a:pt x="226060" y="255270"/>
                </a:lnTo>
                <a:lnTo>
                  <a:pt x="234950" y="259080"/>
                </a:lnTo>
                <a:lnTo>
                  <a:pt x="243839" y="261620"/>
                </a:lnTo>
                <a:lnTo>
                  <a:pt x="251460" y="264160"/>
                </a:lnTo>
                <a:lnTo>
                  <a:pt x="260350" y="266700"/>
                </a:lnTo>
                <a:lnTo>
                  <a:pt x="270510" y="269240"/>
                </a:lnTo>
                <a:lnTo>
                  <a:pt x="279400" y="270510"/>
                </a:lnTo>
                <a:lnTo>
                  <a:pt x="288289" y="273050"/>
                </a:lnTo>
                <a:lnTo>
                  <a:pt x="297180" y="274320"/>
                </a:lnTo>
                <a:lnTo>
                  <a:pt x="306070" y="275590"/>
                </a:lnTo>
                <a:lnTo>
                  <a:pt x="314960" y="276860"/>
                </a:lnTo>
                <a:lnTo>
                  <a:pt x="325120" y="278130"/>
                </a:lnTo>
                <a:lnTo>
                  <a:pt x="334010" y="278130"/>
                </a:lnTo>
                <a:lnTo>
                  <a:pt x="342900" y="279400"/>
                </a:lnTo>
                <a:lnTo>
                  <a:pt x="389889" y="279400"/>
                </a:lnTo>
                <a:lnTo>
                  <a:pt x="398780" y="278130"/>
                </a:lnTo>
                <a:lnTo>
                  <a:pt x="407670" y="276860"/>
                </a:lnTo>
                <a:lnTo>
                  <a:pt x="416560" y="275590"/>
                </a:lnTo>
                <a:lnTo>
                  <a:pt x="426720" y="274320"/>
                </a:lnTo>
                <a:lnTo>
                  <a:pt x="435610" y="273050"/>
                </a:lnTo>
                <a:lnTo>
                  <a:pt x="444500" y="270510"/>
                </a:lnTo>
                <a:lnTo>
                  <a:pt x="453389" y="269240"/>
                </a:lnTo>
                <a:lnTo>
                  <a:pt x="462280" y="266700"/>
                </a:lnTo>
                <a:lnTo>
                  <a:pt x="471170" y="264160"/>
                </a:lnTo>
                <a:lnTo>
                  <a:pt x="480060" y="261620"/>
                </a:lnTo>
                <a:lnTo>
                  <a:pt x="488950" y="2590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0759" y="3529329"/>
            <a:ext cx="245110" cy="215900"/>
          </a:xfrm>
          <a:custGeom>
            <a:avLst/>
            <a:gdLst/>
            <a:ahLst/>
            <a:cxnLst/>
            <a:rect l="l" t="t" r="r" b="b"/>
            <a:pathLst>
              <a:path w="245110" h="215900">
                <a:moveTo>
                  <a:pt x="245110" y="0"/>
                </a:moveTo>
                <a:lnTo>
                  <a:pt x="234950" y="3810"/>
                </a:lnTo>
                <a:lnTo>
                  <a:pt x="226060" y="6350"/>
                </a:lnTo>
                <a:lnTo>
                  <a:pt x="217169" y="10160"/>
                </a:lnTo>
                <a:lnTo>
                  <a:pt x="207010" y="13970"/>
                </a:lnTo>
                <a:lnTo>
                  <a:pt x="198119" y="17780"/>
                </a:lnTo>
                <a:lnTo>
                  <a:pt x="189229" y="21590"/>
                </a:lnTo>
                <a:lnTo>
                  <a:pt x="180339" y="25400"/>
                </a:lnTo>
                <a:lnTo>
                  <a:pt x="171450" y="30480"/>
                </a:lnTo>
                <a:lnTo>
                  <a:pt x="163829" y="34290"/>
                </a:lnTo>
                <a:lnTo>
                  <a:pt x="154939" y="39370"/>
                </a:lnTo>
                <a:lnTo>
                  <a:pt x="146050" y="44450"/>
                </a:lnTo>
                <a:lnTo>
                  <a:pt x="138429" y="49530"/>
                </a:lnTo>
                <a:lnTo>
                  <a:pt x="130810" y="55880"/>
                </a:lnTo>
                <a:lnTo>
                  <a:pt x="121919" y="60960"/>
                </a:lnTo>
                <a:lnTo>
                  <a:pt x="114300" y="67310"/>
                </a:lnTo>
                <a:lnTo>
                  <a:pt x="106679" y="72390"/>
                </a:lnTo>
                <a:lnTo>
                  <a:pt x="99060" y="78740"/>
                </a:lnTo>
                <a:lnTo>
                  <a:pt x="92710" y="85090"/>
                </a:lnTo>
                <a:lnTo>
                  <a:pt x="85089" y="92710"/>
                </a:lnTo>
                <a:lnTo>
                  <a:pt x="78739" y="99060"/>
                </a:lnTo>
                <a:lnTo>
                  <a:pt x="72389" y="105410"/>
                </a:lnTo>
                <a:lnTo>
                  <a:pt x="64769" y="113030"/>
                </a:lnTo>
                <a:lnTo>
                  <a:pt x="58419" y="119380"/>
                </a:lnTo>
                <a:lnTo>
                  <a:pt x="53339" y="127000"/>
                </a:lnTo>
                <a:lnTo>
                  <a:pt x="46989" y="134620"/>
                </a:lnTo>
                <a:lnTo>
                  <a:pt x="41910" y="142240"/>
                </a:lnTo>
                <a:lnTo>
                  <a:pt x="35560" y="149860"/>
                </a:lnTo>
                <a:lnTo>
                  <a:pt x="30479" y="157480"/>
                </a:lnTo>
                <a:lnTo>
                  <a:pt x="25400" y="166370"/>
                </a:lnTo>
                <a:lnTo>
                  <a:pt x="20319" y="173990"/>
                </a:lnTo>
                <a:lnTo>
                  <a:pt x="16510" y="181610"/>
                </a:lnTo>
                <a:lnTo>
                  <a:pt x="11429" y="190500"/>
                </a:lnTo>
                <a:lnTo>
                  <a:pt x="7619" y="199390"/>
                </a:lnTo>
                <a:lnTo>
                  <a:pt x="3810" y="207010"/>
                </a:lnTo>
                <a:lnTo>
                  <a:pt x="0" y="215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08020" y="2838450"/>
            <a:ext cx="518159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spc="90" dirty="0">
                <a:latin typeface="Times New Roman"/>
                <a:cs typeface="Times New Roman"/>
              </a:rPr>
              <a:t>NH</a:t>
            </a:r>
            <a:r>
              <a:rPr sz="1725" b="1" spc="135" baseline="-28985" dirty="0">
                <a:latin typeface="Times New Roman"/>
                <a:cs typeface="Times New Roman"/>
              </a:rPr>
              <a:t>3</a:t>
            </a:r>
            <a:endParaRPr sz="1725" baseline="-28985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7400" y="3892550"/>
            <a:ext cx="50165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80" dirty="0">
                <a:latin typeface="Times New Roman"/>
                <a:cs typeface="Times New Roman"/>
              </a:rPr>
              <a:t>AT</a:t>
            </a:r>
            <a:r>
              <a:rPr sz="1750" b="1" spc="75" dirty="0">
                <a:latin typeface="Times New Roman"/>
                <a:cs typeface="Times New Roman"/>
              </a:rPr>
              <a:t>P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46040" y="3521709"/>
            <a:ext cx="64769" cy="269240"/>
          </a:xfrm>
          <a:custGeom>
            <a:avLst/>
            <a:gdLst/>
            <a:ahLst/>
            <a:cxnLst/>
            <a:rect l="l" t="t" r="r" b="b"/>
            <a:pathLst>
              <a:path w="64770" h="269239">
                <a:moveTo>
                  <a:pt x="54610" y="269239"/>
                </a:moveTo>
                <a:lnTo>
                  <a:pt x="57150" y="261619"/>
                </a:lnTo>
                <a:lnTo>
                  <a:pt x="58420" y="254000"/>
                </a:lnTo>
                <a:lnTo>
                  <a:pt x="59689" y="245109"/>
                </a:lnTo>
                <a:lnTo>
                  <a:pt x="60960" y="237489"/>
                </a:lnTo>
                <a:lnTo>
                  <a:pt x="62230" y="228600"/>
                </a:lnTo>
                <a:lnTo>
                  <a:pt x="63500" y="220979"/>
                </a:lnTo>
                <a:lnTo>
                  <a:pt x="64770" y="212089"/>
                </a:lnTo>
                <a:lnTo>
                  <a:pt x="64770" y="170179"/>
                </a:lnTo>
                <a:lnTo>
                  <a:pt x="63500" y="162559"/>
                </a:lnTo>
                <a:lnTo>
                  <a:pt x="63500" y="153669"/>
                </a:lnTo>
                <a:lnTo>
                  <a:pt x="62230" y="146050"/>
                </a:lnTo>
                <a:lnTo>
                  <a:pt x="60960" y="137159"/>
                </a:lnTo>
                <a:lnTo>
                  <a:pt x="58420" y="129539"/>
                </a:lnTo>
                <a:lnTo>
                  <a:pt x="57150" y="120650"/>
                </a:lnTo>
                <a:lnTo>
                  <a:pt x="54610" y="113029"/>
                </a:lnTo>
                <a:lnTo>
                  <a:pt x="53339" y="105409"/>
                </a:lnTo>
                <a:lnTo>
                  <a:pt x="50800" y="96519"/>
                </a:lnTo>
                <a:lnTo>
                  <a:pt x="48260" y="88900"/>
                </a:lnTo>
                <a:lnTo>
                  <a:pt x="44450" y="81279"/>
                </a:lnTo>
                <a:lnTo>
                  <a:pt x="41910" y="73660"/>
                </a:lnTo>
                <a:lnTo>
                  <a:pt x="38100" y="66039"/>
                </a:lnTo>
                <a:lnTo>
                  <a:pt x="35560" y="58419"/>
                </a:lnTo>
                <a:lnTo>
                  <a:pt x="31750" y="50800"/>
                </a:lnTo>
                <a:lnTo>
                  <a:pt x="27939" y="43179"/>
                </a:lnTo>
                <a:lnTo>
                  <a:pt x="22860" y="35560"/>
                </a:lnTo>
                <a:lnTo>
                  <a:pt x="19050" y="27939"/>
                </a:lnTo>
                <a:lnTo>
                  <a:pt x="13970" y="21589"/>
                </a:lnTo>
                <a:lnTo>
                  <a:pt x="10160" y="13969"/>
                </a:lnTo>
                <a:lnTo>
                  <a:pt x="508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0959" y="3729990"/>
            <a:ext cx="8508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75200" y="3864609"/>
            <a:ext cx="85915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75" dirty="0">
                <a:latin typeface="Times New Roman"/>
                <a:cs typeface="Times New Roman"/>
              </a:rPr>
              <a:t>ADP</a:t>
            </a:r>
            <a:r>
              <a:rPr sz="1750" b="1" spc="55" dirty="0">
                <a:latin typeface="Times New Roman"/>
                <a:cs typeface="Times New Roman"/>
              </a:rPr>
              <a:t>+</a:t>
            </a:r>
            <a:r>
              <a:rPr sz="1750" b="1" spc="65" dirty="0">
                <a:latin typeface="Times New Roman"/>
                <a:cs typeface="Times New Roman"/>
              </a:rPr>
              <a:t>P</a:t>
            </a:r>
            <a:r>
              <a:rPr sz="1750" b="1" spc="35" dirty="0">
                <a:latin typeface="Times New Roman"/>
                <a:cs typeface="Times New Roman"/>
              </a:rPr>
              <a:t>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3420" y="3362959"/>
            <a:ext cx="30575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spc="75" dirty="0">
                <a:latin typeface="Times New Roman"/>
                <a:cs typeface="Times New Roman"/>
              </a:rPr>
              <a:t>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N-C-CH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-CH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-CH-COOH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96990" y="321691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6509" y="321691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87309" y="321817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72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89040" y="2970529"/>
            <a:ext cx="1707514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5405" algn="l"/>
              </a:tabLst>
            </a:pPr>
            <a:r>
              <a:rPr sz="1750" b="1" spc="100" dirty="0">
                <a:latin typeface="Times New Roman"/>
                <a:cs typeface="Times New Roman"/>
              </a:rPr>
              <a:t>O	</a:t>
            </a:r>
            <a:r>
              <a:rPr sz="1750" b="1" spc="95" dirty="0">
                <a:latin typeface="Times New Roman"/>
                <a:cs typeface="Times New Roman"/>
              </a:rPr>
              <a:t>NH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4330" y="3117850"/>
            <a:ext cx="1054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60800" y="3209289"/>
            <a:ext cx="1342390" cy="275590"/>
          </a:xfrm>
          <a:custGeom>
            <a:avLst/>
            <a:gdLst/>
            <a:ahLst/>
            <a:cxnLst/>
            <a:rect l="l" t="t" r="r" b="b"/>
            <a:pathLst>
              <a:path w="1342389" h="275589">
                <a:moveTo>
                  <a:pt x="0" y="275589"/>
                </a:moveTo>
                <a:lnTo>
                  <a:pt x="1342389" y="275589"/>
                </a:lnTo>
                <a:lnTo>
                  <a:pt x="1342389" y="0"/>
                </a:lnTo>
                <a:lnTo>
                  <a:pt x="0" y="0"/>
                </a:lnTo>
                <a:lnTo>
                  <a:pt x="0" y="275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60800" y="3191509"/>
            <a:ext cx="134239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750" b="1" spc="60" dirty="0">
                <a:latin typeface="Times New Roman"/>
                <a:cs typeface="Times New Roman"/>
              </a:rPr>
              <a:t>Gln</a:t>
            </a:r>
            <a:r>
              <a:rPr sz="1750" b="1" spc="-20" dirty="0">
                <a:latin typeface="Times New Roman"/>
                <a:cs typeface="Times New Roman"/>
              </a:rPr>
              <a:t> </a:t>
            </a:r>
            <a:r>
              <a:rPr sz="1750" b="1" spc="55" dirty="0">
                <a:latin typeface="Times New Roman"/>
                <a:cs typeface="Times New Roman"/>
              </a:rPr>
              <a:t>synthase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39870" y="3557270"/>
            <a:ext cx="535940" cy="20646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l" rtl="0">
              <a:lnSpc>
                <a:spcPts val="1560"/>
              </a:lnSpc>
            </a:pPr>
            <a:r>
              <a:rPr sz="2625" b="1" spc="127" baseline="-15873" dirty="0">
                <a:latin typeface="Times New Roman"/>
                <a:cs typeface="Times New Roman"/>
              </a:rPr>
              <a:t>Mg</a:t>
            </a:r>
            <a:r>
              <a:rPr sz="1150" b="1" spc="75" dirty="0">
                <a:latin typeface="Times New Roman"/>
                <a:cs typeface="Times New Roman"/>
              </a:rPr>
              <a:t>2</a:t>
            </a:r>
            <a:r>
              <a:rPr sz="1150" b="1" spc="55" dirty="0">
                <a:latin typeface="Times New Roman"/>
                <a:cs typeface="Times New Roman"/>
              </a:rPr>
              <a:t>+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2830" y="3862070"/>
            <a:ext cx="129667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2380"/>
              </a:lnSpc>
            </a:pPr>
            <a:r>
              <a:rPr sz="2050" b="1" spc="110" dirty="0">
                <a:latin typeface="Times New Roman"/>
                <a:cs typeface="Times New Roman"/>
              </a:rPr>
              <a:t>G</a:t>
            </a:r>
            <a:r>
              <a:rPr sz="2050" b="1" spc="45" dirty="0">
                <a:latin typeface="Times New Roman"/>
                <a:cs typeface="Times New Roman"/>
              </a:rPr>
              <a:t>l</a:t>
            </a:r>
            <a:r>
              <a:rPr sz="2050" b="1" spc="90" dirty="0">
                <a:latin typeface="Times New Roman"/>
                <a:cs typeface="Times New Roman"/>
              </a:rPr>
              <a:t>u</a:t>
            </a:r>
            <a:r>
              <a:rPr sz="2050" b="1" spc="45" dirty="0">
                <a:latin typeface="Times New Roman"/>
                <a:cs typeface="Times New Roman"/>
              </a:rPr>
              <a:t>t</a:t>
            </a:r>
            <a:r>
              <a:rPr sz="2050" b="1" spc="85" dirty="0">
                <a:latin typeface="Times New Roman"/>
                <a:cs typeface="Times New Roman"/>
              </a:rPr>
              <a:t>a</a:t>
            </a:r>
            <a:r>
              <a:rPr sz="2050" b="1" spc="80" dirty="0">
                <a:latin typeface="Times New Roman"/>
                <a:cs typeface="Times New Roman"/>
              </a:rPr>
              <a:t>m</a:t>
            </a:r>
            <a:r>
              <a:rPr sz="2050" b="1" spc="100" dirty="0">
                <a:latin typeface="Times New Roman"/>
                <a:cs typeface="Times New Roman"/>
              </a:rPr>
              <a:t>a</a:t>
            </a:r>
            <a:r>
              <a:rPr sz="2050" b="1" spc="55" dirty="0">
                <a:latin typeface="Times New Roman"/>
                <a:cs typeface="Times New Roman"/>
              </a:rPr>
              <a:t>te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39890" y="3860800"/>
            <a:ext cx="129667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2380"/>
              </a:lnSpc>
            </a:pPr>
            <a:r>
              <a:rPr sz="2050" b="1" spc="70" dirty="0">
                <a:latin typeface="Times New Roman"/>
                <a:cs typeface="Times New Roman"/>
              </a:rPr>
              <a:t>Glutamine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91200" y="3719829"/>
            <a:ext cx="508000" cy="13970"/>
          </a:xfrm>
          <a:custGeom>
            <a:avLst/>
            <a:gdLst/>
            <a:ahLst/>
            <a:cxnLst/>
            <a:rect l="l" t="t" r="r" b="b"/>
            <a:pathLst>
              <a:path w="508000" h="13970">
                <a:moveTo>
                  <a:pt x="0" y="13970"/>
                </a:moveTo>
                <a:lnTo>
                  <a:pt x="508000" y="0"/>
                </a:lnTo>
              </a:path>
            </a:pathLst>
          </a:custGeom>
          <a:ln w="38097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97170" y="2890520"/>
            <a:ext cx="596900" cy="363220"/>
          </a:xfrm>
          <a:custGeom>
            <a:avLst/>
            <a:gdLst/>
            <a:ahLst/>
            <a:cxnLst/>
            <a:rect l="l" t="t" r="r" b="b"/>
            <a:pathLst>
              <a:path w="596900" h="363220">
                <a:moveTo>
                  <a:pt x="298450" y="0"/>
                </a:moveTo>
                <a:lnTo>
                  <a:pt x="237130" y="3584"/>
                </a:lnTo>
                <a:lnTo>
                  <a:pt x="180558" y="13910"/>
                </a:lnTo>
                <a:lnTo>
                  <a:pt x="129790" y="30338"/>
                </a:lnTo>
                <a:lnTo>
                  <a:pt x="85883" y="52228"/>
                </a:lnTo>
                <a:lnTo>
                  <a:pt x="49894" y="78940"/>
                </a:lnTo>
                <a:lnTo>
                  <a:pt x="22879" y="109835"/>
                </a:lnTo>
                <a:lnTo>
                  <a:pt x="5896" y="144271"/>
                </a:lnTo>
                <a:lnTo>
                  <a:pt x="0" y="181609"/>
                </a:lnTo>
                <a:lnTo>
                  <a:pt x="5896" y="218948"/>
                </a:lnTo>
                <a:lnTo>
                  <a:pt x="22879" y="253384"/>
                </a:lnTo>
                <a:lnTo>
                  <a:pt x="49894" y="284279"/>
                </a:lnTo>
                <a:lnTo>
                  <a:pt x="85883" y="310991"/>
                </a:lnTo>
                <a:lnTo>
                  <a:pt x="129790" y="332881"/>
                </a:lnTo>
                <a:lnTo>
                  <a:pt x="180558" y="349309"/>
                </a:lnTo>
                <a:lnTo>
                  <a:pt x="237130" y="359635"/>
                </a:lnTo>
                <a:lnTo>
                  <a:pt x="298450" y="363219"/>
                </a:lnTo>
                <a:lnTo>
                  <a:pt x="359769" y="359635"/>
                </a:lnTo>
                <a:lnTo>
                  <a:pt x="416341" y="349309"/>
                </a:lnTo>
                <a:lnTo>
                  <a:pt x="467109" y="332881"/>
                </a:lnTo>
                <a:lnTo>
                  <a:pt x="511016" y="310991"/>
                </a:lnTo>
                <a:lnTo>
                  <a:pt x="547005" y="284279"/>
                </a:lnTo>
                <a:lnTo>
                  <a:pt x="574020" y="253384"/>
                </a:lnTo>
                <a:lnTo>
                  <a:pt x="591003" y="218948"/>
                </a:lnTo>
                <a:lnTo>
                  <a:pt x="596900" y="181609"/>
                </a:lnTo>
                <a:lnTo>
                  <a:pt x="591003" y="144271"/>
                </a:lnTo>
                <a:lnTo>
                  <a:pt x="574020" y="109835"/>
                </a:lnTo>
                <a:lnTo>
                  <a:pt x="547005" y="78940"/>
                </a:lnTo>
                <a:lnTo>
                  <a:pt x="511016" y="52228"/>
                </a:lnTo>
                <a:lnTo>
                  <a:pt x="467109" y="30338"/>
                </a:lnTo>
                <a:lnTo>
                  <a:pt x="416341" y="13910"/>
                </a:lnTo>
                <a:lnTo>
                  <a:pt x="359769" y="3584"/>
                </a:lnTo>
                <a:lnTo>
                  <a:pt x="298450" y="0"/>
                </a:lnTo>
                <a:close/>
              </a:path>
            </a:pathLst>
          </a:custGeom>
          <a:solidFill>
            <a:srgbClr val="FAA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7170" y="2890520"/>
            <a:ext cx="596900" cy="363220"/>
          </a:xfrm>
          <a:custGeom>
            <a:avLst/>
            <a:gdLst/>
            <a:ahLst/>
            <a:cxnLst/>
            <a:rect l="l" t="t" r="r" b="b"/>
            <a:pathLst>
              <a:path w="596900" h="363220">
                <a:moveTo>
                  <a:pt x="298450" y="0"/>
                </a:moveTo>
                <a:lnTo>
                  <a:pt x="359769" y="3584"/>
                </a:lnTo>
                <a:lnTo>
                  <a:pt x="416341" y="13910"/>
                </a:lnTo>
                <a:lnTo>
                  <a:pt x="467109" y="30338"/>
                </a:lnTo>
                <a:lnTo>
                  <a:pt x="511016" y="52228"/>
                </a:lnTo>
                <a:lnTo>
                  <a:pt x="547005" y="78940"/>
                </a:lnTo>
                <a:lnTo>
                  <a:pt x="574020" y="109835"/>
                </a:lnTo>
                <a:lnTo>
                  <a:pt x="591003" y="144271"/>
                </a:lnTo>
                <a:lnTo>
                  <a:pt x="596900" y="181609"/>
                </a:lnTo>
                <a:lnTo>
                  <a:pt x="591003" y="218948"/>
                </a:lnTo>
                <a:lnTo>
                  <a:pt x="574020" y="253384"/>
                </a:lnTo>
                <a:lnTo>
                  <a:pt x="547005" y="284279"/>
                </a:lnTo>
                <a:lnTo>
                  <a:pt x="511016" y="310991"/>
                </a:lnTo>
                <a:lnTo>
                  <a:pt x="467109" y="332881"/>
                </a:lnTo>
                <a:lnTo>
                  <a:pt x="416341" y="349309"/>
                </a:lnTo>
                <a:lnTo>
                  <a:pt x="359769" y="359635"/>
                </a:lnTo>
                <a:lnTo>
                  <a:pt x="298450" y="363219"/>
                </a:lnTo>
                <a:lnTo>
                  <a:pt x="237130" y="359635"/>
                </a:lnTo>
                <a:lnTo>
                  <a:pt x="180558" y="349309"/>
                </a:lnTo>
                <a:lnTo>
                  <a:pt x="129790" y="332881"/>
                </a:lnTo>
                <a:lnTo>
                  <a:pt x="85883" y="310991"/>
                </a:lnTo>
                <a:lnTo>
                  <a:pt x="49894" y="284279"/>
                </a:lnTo>
                <a:lnTo>
                  <a:pt x="22879" y="253384"/>
                </a:lnTo>
                <a:lnTo>
                  <a:pt x="5896" y="218948"/>
                </a:lnTo>
                <a:lnTo>
                  <a:pt x="0" y="181609"/>
                </a:lnTo>
                <a:lnTo>
                  <a:pt x="5896" y="144271"/>
                </a:lnTo>
                <a:lnTo>
                  <a:pt x="22879" y="109835"/>
                </a:lnTo>
                <a:lnTo>
                  <a:pt x="49894" y="78940"/>
                </a:lnTo>
                <a:lnTo>
                  <a:pt x="85883" y="52228"/>
                </a:lnTo>
                <a:lnTo>
                  <a:pt x="129790" y="30338"/>
                </a:lnTo>
                <a:lnTo>
                  <a:pt x="180558" y="13910"/>
                </a:lnTo>
                <a:lnTo>
                  <a:pt x="237130" y="3584"/>
                </a:lnTo>
                <a:lnTo>
                  <a:pt x="29845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97170" y="289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94070" y="3253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27650" y="2922270"/>
            <a:ext cx="51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latin typeface="Eras Demi ITC"/>
                <a:cs typeface="Eras Demi ITC"/>
              </a:rPr>
              <a:t>H</a:t>
            </a:r>
            <a:r>
              <a:rPr sz="1200" b="1" spc="90" dirty="0">
                <a:latin typeface="Eras Demi ITC"/>
                <a:cs typeface="Eras Demi ITC"/>
              </a:rPr>
              <a:t>2</a:t>
            </a:r>
            <a:r>
              <a:rPr sz="1800" b="1" spc="-5" dirty="0">
                <a:latin typeface="Eras Demi ITC"/>
                <a:cs typeface="Eras Demi ITC"/>
              </a:rPr>
              <a:t>O</a:t>
            </a:r>
            <a:endParaRPr sz="1800" dirty="0">
              <a:latin typeface="Eras Demi ITC"/>
              <a:cs typeface="Eras Demi IT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12820" y="3169920"/>
            <a:ext cx="203200" cy="26670"/>
          </a:xfrm>
          <a:custGeom>
            <a:avLst/>
            <a:gdLst/>
            <a:ahLst/>
            <a:cxnLst/>
            <a:rect l="l" t="t" r="r" b="b"/>
            <a:pathLst>
              <a:path w="203200" h="26669">
                <a:moveTo>
                  <a:pt x="0" y="26669"/>
                </a:moveTo>
                <a:lnTo>
                  <a:pt x="203200" y="0"/>
                </a:lnTo>
              </a:path>
            </a:pathLst>
          </a:custGeom>
          <a:ln w="38097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1140" y="881379"/>
            <a:ext cx="83858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312610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Ammonia is toxic </a:t>
            </a:r>
            <a:r>
              <a:rPr sz="2000" b="1" spc="1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2000" b="1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CNS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,	it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2000" b="1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fixed</a:t>
            </a:r>
            <a:r>
              <a:rPr sz="2000" b="1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into</a:t>
            </a:r>
            <a:r>
              <a:rPr sz="2000" b="1" spc="2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nontoxic</a:t>
            </a:r>
            <a:r>
              <a:rPr sz="2000" b="1" spc="2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metabolite</a:t>
            </a:r>
            <a:r>
              <a:rPr sz="2000" b="1" spc="2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for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reuse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1140" y="1186179"/>
            <a:ext cx="4210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excretion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according to the body</a:t>
            </a:r>
            <a:r>
              <a:rPr sz="2000" b="1" u="heavy" spc="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needs:</a:t>
            </a:r>
            <a:endParaRPr sz="20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a) Formation of</a:t>
            </a:r>
            <a:r>
              <a:rPr sz="2400" b="1" i="1" spc="-35" dirty="0">
                <a:solidFill>
                  <a:srgbClr val="A7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Glutamate: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5539" y="1856740"/>
            <a:ext cx="120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1800" spc="-3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-KG + 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30450" y="2021840"/>
            <a:ext cx="9144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1140" y="2454909"/>
            <a:ext cx="52279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b)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Glutamine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Formation: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Muscle,</a:t>
            </a:r>
            <a:r>
              <a:rPr sz="2400" b="1" i="1" spc="-35" dirty="0">
                <a:solidFill>
                  <a:srgbClr val="A7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brain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27370" y="2366010"/>
            <a:ext cx="1176020" cy="2578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60"/>
              </a:spcBef>
            </a:pPr>
            <a:r>
              <a:rPr sz="1600" spc="-225" dirty="0">
                <a:latin typeface="Arial Black"/>
                <a:cs typeface="Arial Black"/>
              </a:rPr>
              <a:t>Keto</a:t>
            </a:r>
            <a:r>
              <a:rPr sz="1600" spc="-120" dirty="0">
                <a:latin typeface="Arial Black"/>
                <a:cs typeface="Arial Black"/>
              </a:rPr>
              <a:t> </a:t>
            </a:r>
            <a:r>
              <a:rPr sz="1600" spc="-204" dirty="0">
                <a:latin typeface="Arial Black"/>
                <a:cs typeface="Arial Black"/>
              </a:rPr>
              <a:t>acid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82180" y="1668779"/>
            <a:ext cx="1452880" cy="6362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420"/>
              </a:spcBef>
            </a:pPr>
            <a:r>
              <a:rPr sz="1800" dirty="0">
                <a:latin typeface="Symbol"/>
                <a:cs typeface="Symbol"/>
              </a:rPr>
              <a:t>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 Black"/>
                <a:cs typeface="Arial Black"/>
              </a:rPr>
              <a:t>-Amino</a:t>
            </a:r>
            <a:r>
              <a:rPr sz="1600" spc="20" dirty="0">
                <a:latin typeface="Arial Black"/>
                <a:cs typeface="Arial Black"/>
              </a:rPr>
              <a:t> </a:t>
            </a:r>
            <a:r>
              <a:rPr sz="1600" spc="-204" dirty="0">
                <a:latin typeface="Arial Black"/>
                <a:cs typeface="Arial Black"/>
              </a:rPr>
              <a:t>acid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37789" y="1826260"/>
            <a:ext cx="1264920" cy="228600"/>
          </a:xfrm>
          <a:custGeom>
            <a:avLst/>
            <a:gdLst/>
            <a:ahLst/>
            <a:cxnLst/>
            <a:rect l="l" t="t" r="r" b="b"/>
            <a:pathLst>
              <a:path w="1264920" h="228600">
                <a:moveTo>
                  <a:pt x="1264920" y="0"/>
                </a:moveTo>
                <a:lnTo>
                  <a:pt x="0" y="0"/>
                </a:lnTo>
                <a:lnTo>
                  <a:pt x="0" y="228600"/>
                </a:lnTo>
                <a:lnTo>
                  <a:pt x="1264920" y="228600"/>
                </a:lnTo>
                <a:lnTo>
                  <a:pt x="1264920" y="0"/>
                </a:lnTo>
                <a:close/>
              </a:path>
            </a:pathLst>
          </a:custGeom>
          <a:solidFill>
            <a:srgbClr val="A7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7789" y="1826260"/>
            <a:ext cx="1264920" cy="228600"/>
          </a:xfrm>
          <a:custGeom>
            <a:avLst/>
            <a:gdLst/>
            <a:ahLst/>
            <a:cxnLst/>
            <a:rect l="l" t="t" r="r" b="b"/>
            <a:pathLst>
              <a:path w="1264920" h="228600">
                <a:moveTo>
                  <a:pt x="632460" y="228600"/>
                </a:moveTo>
                <a:lnTo>
                  <a:pt x="0" y="228600"/>
                </a:lnTo>
                <a:lnTo>
                  <a:pt x="0" y="0"/>
                </a:lnTo>
                <a:lnTo>
                  <a:pt x="1264920" y="0"/>
                </a:lnTo>
                <a:lnTo>
                  <a:pt x="1264920" y="228600"/>
                </a:lnTo>
                <a:lnTo>
                  <a:pt x="632460" y="2286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580640" y="1785620"/>
            <a:ext cx="16535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481965" algn="l"/>
                <a:tab pos="1640205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GDH	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487929" y="202437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114300" y="0"/>
                </a:moveTo>
                <a:lnTo>
                  <a:pt x="0" y="58420"/>
                </a:lnTo>
                <a:lnTo>
                  <a:pt x="114300" y="11557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77029" y="20269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65800" y="2138679"/>
            <a:ext cx="1273810" cy="5080"/>
          </a:xfrm>
          <a:custGeom>
            <a:avLst/>
            <a:gdLst/>
            <a:ahLst/>
            <a:cxnLst/>
            <a:rect l="l" t="t" r="r" b="b"/>
            <a:pathLst>
              <a:path w="1273809" h="5080">
                <a:moveTo>
                  <a:pt x="0" y="5080"/>
                </a:moveTo>
                <a:lnTo>
                  <a:pt x="127380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59120" y="208661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30719" y="208152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1270" y="114300"/>
                </a:lnTo>
                <a:lnTo>
                  <a:pt x="11557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8340" y="1723389"/>
            <a:ext cx="980440" cy="375920"/>
          </a:xfrm>
          <a:custGeom>
            <a:avLst/>
            <a:gdLst/>
            <a:ahLst/>
            <a:cxnLst/>
            <a:rect l="l" t="t" r="r" b="b"/>
            <a:pathLst>
              <a:path w="980440" h="375919">
                <a:moveTo>
                  <a:pt x="490220" y="0"/>
                </a:moveTo>
                <a:lnTo>
                  <a:pt x="422147" y="1660"/>
                </a:lnTo>
                <a:lnTo>
                  <a:pt x="357334" y="6514"/>
                </a:lnTo>
                <a:lnTo>
                  <a:pt x="296287" y="14366"/>
                </a:lnTo>
                <a:lnTo>
                  <a:pt x="239512" y="25023"/>
                </a:lnTo>
                <a:lnTo>
                  <a:pt x="187518" y="38291"/>
                </a:lnTo>
                <a:lnTo>
                  <a:pt x="140811" y="53975"/>
                </a:lnTo>
                <a:lnTo>
                  <a:pt x="99898" y="71881"/>
                </a:lnTo>
                <a:lnTo>
                  <a:pt x="65287" y="91816"/>
                </a:lnTo>
                <a:lnTo>
                  <a:pt x="16998" y="136995"/>
                </a:lnTo>
                <a:lnTo>
                  <a:pt x="0" y="187960"/>
                </a:lnTo>
                <a:lnTo>
                  <a:pt x="4334" y="214068"/>
                </a:lnTo>
                <a:lnTo>
                  <a:pt x="37484" y="262334"/>
                </a:lnTo>
                <a:lnTo>
                  <a:pt x="99898" y="304038"/>
                </a:lnTo>
                <a:lnTo>
                  <a:pt x="140811" y="321945"/>
                </a:lnTo>
                <a:lnTo>
                  <a:pt x="187518" y="337628"/>
                </a:lnTo>
                <a:lnTo>
                  <a:pt x="239512" y="350896"/>
                </a:lnTo>
                <a:lnTo>
                  <a:pt x="296287" y="361553"/>
                </a:lnTo>
                <a:lnTo>
                  <a:pt x="357334" y="369405"/>
                </a:lnTo>
                <a:lnTo>
                  <a:pt x="422147" y="374259"/>
                </a:lnTo>
                <a:lnTo>
                  <a:pt x="490220" y="375920"/>
                </a:lnTo>
                <a:lnTo>
                  <a:pt x="558292" y="374259"/>
                </a:lnTo>
                <a:lnTo>
                  <a:pt x="623105" y="369405"/>
                </a:lnTo>
                <a:lnTo>
                  <a:pt x="684152" y="361553"/>
                </a:lnTo>
                <a:lnTo>
                  <a:pt x="740927" y="350896"/>
                </a:lnTo>
                <a:lnTo>
                  <a:pt x="792921" y="337628"/>
                </a:lnTo>
                <a:lnTo>
                  <a:pt x="839628" y="321945"/>
                </a:lnTo>
                <a:lnTo>
                  <a:pt x="880541" y="304038"/>
                </a:lnTo>
                <a:lnTo>
                  <a:pt x="915152" y="284103"/>
                </a:lnTo>
                <a:lnTo>
                  <a:pt x="963441" y="238924"/>
                </a:lnTo>
                <a:lnTo>
                  <a:pt x="980439" y="187960"/>
                </a:lnTo>
                <a:lnTo>
                  <a:pt x="976105" y="161851"/>
                </a:lnTo>
                <a:lnTo>
                  <a:pt x="942955" y="113585"/>
                </a:lnTo>
                <a:lnTo>
                  <a:pt x="880541" y="71881"/>
                </a:lnTo>
                <a:lnTo>
                  <a:pt x="839628" y="53975"/>
                </a:lnTo>
                <a:lnTo>
                  <a:pt x="792921" y="38291"/>
                </a:lnTo>
                <a:lnTo>
                  <a:pt x="740927" y="25023"/>
                </a:lnTo>
                <a:lnTo>
                  <a:pt x="684152" y="14366"/>
                </a:lnTo>
                <a:lnTo>
                  <a:pt x="623105" y="6514"/>
                </a:lnTo>
                <a:lnTo>
                  <a:pt x="558292" y="1660"/>
                </a:lnTo>
                <a:lnTo>
                  <a:pt x="490220" y="0"/>
                </a:lnTo>
                <a:close/>
              </a:path>
            </a:pathLst>
          </a:custGeom>
          <a:solidFill>
            <a:srgbClr val="A7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68340" y="1723389"/>
            <a:ext cx="980440" cy="375920"/>
          </a:xfrm>
          <a:custGeom>
            <a:avLst/>
            <a:gdLst/>
            <a:ahLst/>
            <a:cxnLst/>
            <a:rect l="l" t="t" r="r" b="b"/>
            <a:pathLst>
              <a:path w="980440" h="375919">
                <a:moveTo>
                  <a:pt x="490220" y="0"/>
                </a:moveTo>
                <a:lnTo>
                  <a:pt x="558292" y="1660"/>
                </a:lnTo>
                <a:lnTo>
                  <a:pt x="623105" y="6514"/>
                </a:lnTo>
                <a:lnTo>
                  <a:pt x="684152" y="14366"/>
                </a:lnTo>
                <a:lnTo>
                  <a:pt x="740927" y="25023"/>
                </a:lnTo>
                <a:lnTo>
                  <a:pt x="792921" y="38291"/>
                </a:lnTo>
                <a:lnTo>
                  <a:pt x="839628" y="53974"/>
                </a:lnTo>
                <a:lnTo>
                  <a:pt x="880541" y="71881"/>
                </a:lnTo>
                <a:lnTo>
                  <a:pt x="915152" y="91816"/>
                </a:lnTo>
                <a:lnTo>
                  <a:pt x="963441" y="136995"/>
                </a:lnTo>
                <a:lnTo>
                  <a:pt x="980439" y="187960"/>
                </a:lnTo>
                <a:lnTo>
                  <a:pt x="976105" y="214068"/>
                </a:lnTo>
                <a:lnTo>
                  <a:pt x="942955" y="262334"/>
                </a:lnTo>
                <a:lnTo>
                  <a:pt x="880541" y="304038"/>
                </a:lnTo>
                <a:lnTo>
                  <a:pt x="839628" y="321945"/>
                </a:lnTo>
                <a:lnTo>
                  <a:pt x="792921" y="337628"/>
                </a:lnTo>
                <a:lnTo>
                  <a:pt x="740927" y="350896"/>
                </a:lnTo>
                <a:lnTo>
                  <a:pt x="684152" y="361553"/>
                </a:lnTo>
                <a:lnTo>
                  <a:pt x="623105" y="369405"/>
                </a:lnTo>
                <a:lnTo>
                  <a:pt x="558292" y="374259"/>
                </a:lnTo>
                <a:lnTo>
                  <a:pt x="490220" y="375920"/>
                </a:lnTo>
                <a:lnTo>
                  <a:pt x="422147" y="374259"/>
                </a:lnTo>
                <a:lnTo>
                  <a:pt x="357334" y="369405"/>
                </a:lnTo>
                <a:lnTo>
                  <a:pt x="296287" y="361553"/>
                </a:lnTo>
                <a:lnTo>
                  <a:pt x="239512" y="350896"/>
                </a:lnTo>
                <a:lnTo>
                  <a:pt x="187518" y="337628"/>
                </a:lnTo>
                <a:lnTo>
                  <a:pt x="140811" y="321945"/>
                </a:lnTo>
                <a:lnTo>
                  <a:pt x="99898" y="304038"/>
                </a:lnTo>
                <a:lnTo>
                  <a:pt x="65287" y="284103"/>
                </a:lnTo>
                <a:lnTo>
                  <a:pt x="16998" y="238924"/>
                </a:lnTo>
                <a:lnTo>
                  <a:pt x="0" y="187960"/>
                </a:lnTo>
                <a:lnTo>
                  <a:pt x="4334" y="161851"/>
                </a:lnTo>
                <a:lnTo>
                  <a:pt x="37484" y="113585"/>
                </a:lnTo>
                <a:lnTo>
                  <a:pt x="99898" y="71881"/>
                </a:lnTo>
                <a:lnTo>
                  <a:pt x="140811" y="53975"/>
                </a:lnTo>
                <a:lnTo>
                  <a:pt x="187518" y="38291"/>
                </a:lnTo>
                <a:lnTo>
                  <a:pt x="239512" y="25023"/>
                </a:lnTo>
                <a:lnTo>
                  <a:pt x="296287" y="14366"/>
                </a:lnTo>
                <a:lnTo>
                  <a:pt x="357334" y="6514"/>
                </a:lnTo>
                <a:lnTo>
                  <a:pt x="422147" y="1660"/>
                </a:lnTo>
                <a:lnTo>
                  <a:pt x="4902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68340" y="1723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48780" y="209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013450" y="1746250"/>
            <a:ext cx="490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235" dirty="0">
                <a:latin typeface="Arial Black"/>
                <a:cs typeface="Arial Black"/>
              </a:rPr>
              <a:t>T</a:t>
            </a:r>
            <a:r>
              <a:rPr sz="2000" spc="-110" dirty="0">
                <a:latin typeface="Arial Black"/>
                <a:cs typeface="Arial Black"/>
              </a:rPr>
              <a:t>.</a:t>
            </a:r>
            <a:r>
              <a:rPr sz="2000" spc="-229" dirty="0">
                <a:latin typeface="Arial Black"/>
                <a:cs typeface="Arial Black"/>
              </a:rPr>
              <a:t>A</a:t>
            </a:r>
            <a:r>
              <a:rPr sz="2000" spc="-114" dirty="0">
                <a:latin typeface="Arial Black"/>
                <a:cs typeface="Arial Black"/>
              </a:rPr>
              <a:t>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181090" y="2134870"/>
            <a:ext cx="201930" cy="217170"/>
          </a:xfrm>
          <a:custGeom>
            <a:avLst/>
            <a:gdLst/>
            <a:ahLst/>
            <a:cxnLst/>
            <a:rect l="l" t="t" r="r" b="b"/>
            <a:pathLst>
              <a:path w="201929" h="217169">
                <a:moveTo>
                  <a:pt x="0" y="217169"/>
                </a:moveTo>
                <a:lnTo>
                  <a:pt x="20193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514850" y="1930400"/>
            <a:ext cx="106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Glutamate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9550" y="4142740"/>
            <a:ext cx="8364220" cy="256921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50"/>
              </a:spcBef>
              <a:tabLst>
                <a:tab pos="423354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Glutamine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storehouse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 of</a:t>
            </a:r>
            <a:r>
              <a:rPr sz="20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&amp;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transporter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form of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ammonia.</a:t>
            </a:r>
            <a:endParaRPr sz="2000" dirty="0">
              <a:latin typeface="Times New Roman"/>
              <a:cs typeface="Times New Roman"/>
            </a:endParaRPr>
          </a:p>
          <a:p>
            <a:pPr marL="1292860" marR="5080" algn="l" rtl="0">
              <a:lnSpc>
                <a:spcPct val="152100"/>
              </a:lnSpc>
            </a:pP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brain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glutamine is the major mechanism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removal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 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while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 liver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urea</a:t>
            </a:r>
            <a:r>
              <a:rPr sz="2000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formation.</a:t>
            </a:r>
            <a:endParaRPr sz="2000" dirty="0">
              <a:latin typeface="Times New Roman"/>
              <a:cs typeface="Times New Roman"/>
            </a:endParaRPr>
          </a:p>
          <a:p>
            <a:pPr marL="12700" marR="220979" algn="l" rtl="0">
              <a:lnSpc>
                <a:spcPct val="100000"/>
              </a:lnSpc>
              <a:spcBef>
                <a:spcPts val="1240"/>
              </a:spcBef>
              <a:tabLst>
                <a:tab pos="4173854" algn="l"/>
                <a:tab pos="5058410" algn="l"/>
                <a:tab pos="608393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..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Circulating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glutamine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20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removed</a:t>
            </a:r>
            <a:r>
              <a:rPr sz="2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kidney,	liver</a:t>
            </a:r>
            <a:r>
              <a:rPr sz="2000" u="heavy" spc="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and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intestine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where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it is  deamidated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glutaminase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210820" algn="l" rtl="0">
              <a:lnSpc>
                <a:spcPct val="100000"/>
              </a:lnSpc>
              <a:spcBef>
                <a:spcPts val="160"/>
              </a:spcBef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c)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Urea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formation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143500" y="32639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0" y="254000"/>
                </a:moveTo>
                <a:lnTo>
                  <a:pt x="27285" y="232171"/>
                </a:lnTo>
                <a:lnTo>
                  <a:pt x="99218" y="174625"/>
                </a:lnTo>
                <a:lnTo>
                  <a:pt x="200917" y="93265"/>
                </a:lnTo>
                <a:lnTo>
                  <a:pt x="3175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43500" y="3263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61000" y="3517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0" y="4813300"/>
            <a:ext cx="1206500" cy="165100"/>
          </a:xfrm>
          <a:custGeom>
            <a:avLst/>
            <a:gdLst/>
            <a:ahLst/>
            <a:cxnLst/>
            <a:rect l="l" t="t" r="r" b="b"/>
            <a:pathLst>
              <a:path w="1206500" h="165100">
                <a:moveTo>
                  <a:pt x="603250" y="165100"/>
                </a:moveTo>
                <a:lnTo>
                  <a:pt x="0" y="165100"/>
                </a:lnTo>
                <a:lnTo>
                  <a:pt x="0" y="0"/>
                </a:lnTo>
                <a:lnTo>
                  <a:pt x="1206500" y="0"/>
                </a:lnTo>
                <a:lnTo>
                  <a:pt x="1206500" y="165100"/>
                </a:lnTo>
                <a:lnTo>
                  <a:pt x="603250" y="16510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90" y="3162300"/>
            <a:ext cx="1943100" cy="741680"/>
          </a:xfrm>
          <a:custGeom>
            <a:avLst/>
            <a:gdLst/>
            <a:ahLst/>
            <a:cxnLst/>
            <a:rect l="l" t="t" r="r" b="b"/>
            <a:pathLst>
              <a:path w="1943100" h="741679">
                <a:moveTo>
                  <a:pt x="1943100" y="0"/>
                </a:moveTo>
                <a:lnTo>
                  <a:pt x="0" y="0"/>
                </a:lnTo>
                <a:lnTo>
                  <a:pt x="0" y="741680"/>
                </a:lnTo>
                <a:lnTo>
                  <a:pt x="1943100" y="741680"/>
                </a:lnTo>
                <a:lnTo>
                  <a:pt x="1943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" y="3162300"/>
            <a:ext cx="1943100" cy="741680"/>
          </a:xfrm>
          <a:custGeom>
            <a:avLst/>
            <a:gdLst/>
            <a:ahLst/>
            <a:cxnLst/>
            <a:rect l="l" t="t" r="r" b="b"/>
            <a:pathLst>
              <a:path w="1943100" h="741679">
                <a:moveTo>
                  <a:pt x="971550" y="741680"/>
                </a:moveTo>
                <a:lnTo>
                  <a:pt x="0" y="741680"/>
                </a:lnTo>
                <a:lnTo>
                  <a:pt x="0" y="0"/>
                </a:lnTo>
                <a:lnTo>
                  <a:pt x="1943100" y="0"/>
                </a:lnTo>
                <a:lnTo>
                  <a:pt x="1943100" y="741680"/>
                </a:lnTo>
                <a:lnTo>
                  <a:pt x="971550" y="7416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2480" y="3210852"/>
            <a:ext cx="1313815" cy="6451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8605" indent="-269240">
              <a:lnSpc>
                <a:spcPct val="100000"/>
              </a:lnSpc>
              <a:spcBef>
                <a:spcPts val="135"/>
              </a:spcBef>
            </a:pPr>
            <a:r>
              <a:rPr sz="2000" spc="-220" dirty="0">
                <a:latin typeface="Arial Black"/>
                <a:cs typeface="Arial Black"/>
              </a:rPr>
              <a:t>Diet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25" dirty="0">
                <a:latin typeface="Arial Black"/>
                <a:cs typeface="Arial Black"/>
              </a:rPr>
              <a:t>body 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620" y="2061210"/>
            <a:ext cx="8693150" cy="461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5620" y="3293109"/>
            <a:ext cx="1233170" cy="464820"/>
          </a:xfrm>
          <a:custGeom>
            <a:avLst/>
            <a:gdLst/>
            <a:ahLst/>
            <a:cxnLst/>
            <a:rect l="l" t="t" r="r" b="b"/>
            <a:pathLst>
              <a:path w="1233170" h="464820">
                <a:moveTo>
                  <a:pt x="617219" y="0"/>
                </a:moveTo>
                <a:lnTo>
                  <a:pt x="548509" y="1317"/>
                </a:lnTo>
                <a:lnTo>
                  <a:pt x="482297" y="5188"/>
                </a:lnTo>
                <a:lnTo>
                  <a:pt x="418917" y="11490"/>
                </a:lnTo>
                <a:lnTo>
                  <a:pt x="358699" y="20103"/>
                </a:lnTo>
                <a:lnTo>
                  <a:pt x="301977" y="30903"/>
                </a:lnTo>
                <a:lnTo>
                  <a:pt x="249082" y="43769"/>
                </a:lnTo>
                <a:lnTo>
                  <a:pt x="200346" y="58579"/>
                </a:lnTo>
                <a:lnTo>
                  <a:pt x="156100" y="75211"/>
                </a:lnTo>
                <a:lnTo>
                  <a:pt x="116677" y="93543"/>
                </a:lnTo>
                <a:lnTo>
                  <a:pt x="82408" y="113453"/>
                </a:lnTo>
                <a:lnTo>
                  <a:pt x="30662" y="157520"/>
                </a:lnTo>
                <a:lnTo>
                  <a:pt x="3517" y="206437"/>
                </a:lnTo>
                <a:lnTo>
                  <a:pt x="0" y="232410"/>
                </a:lnTo>
                <a:lnTo>
                  <a:pt x="3517" y="258161"/>
                </a:lnTo>
                <a:lnTo>
                  <a:pt x="30662" y="306811"/>
                </a:lnTo>
                <a:lnTo>
                  <a:pt x="82408" y="350802"/>
                </a:lnTo>
                <a:lnTo>
                  <a:pt x="116677" y="370728"/>
                </a:lnTo>
                <a:lnTo>
                  <a:pt x="156100" y="389103"/>
                </a:lnTo>
                <a:lnTo>
                  <a:pt x="200346" y="405798"/>
                </a:lnTo>
                <a:lnTo>
                  <a:pt x="249082" y="420684"/>
                </a:lnTo>
                <a:lnTo>
                  <a:pt x="301977" y="433634"/>
                </a:lnTo>
                <a:lnTo>
                  <a:pt x="358699" y="444518"/>
                </a:lnTo>
                <a:lnTo>
                  <a:pt x="418917" y="453207"/>
                </a:lnTo>
                <a:lnTo>
                  <a:pt x="482297" y="459572"/>
                </a:lnTo>
                <a:lnTo>
                  <a:pt x="548509" y="463486"/>
                </a:lnTo>
                <a:lnTo>
                  <a:pt x="617219" y="464819"/>
                </a:lnTo>
                <a:lnTo>
                  <a:pt x="685914" y="463486"/>
                </a:lnTo>
                <a:lnTo>
                  <a:pt x="752080" y="459572"/>
                </a:lnTo>
                <a:lnTo>
                  <a:pt x="815390" y="453207"/>
                </a:lnTo>
                <a:lnTo>
                  <a:pt x="875517" y="444518"/>
                </a:lnTo>
                <a:lnTo>
                  <a:pt x="932132" y="433634"/>
                </a:lnTo>
                <a:lnTo>
                  <a:pt x="984910" y="420684"/>
                </a:lnTo>
                <a:lnTo>
                  <a:pt x="1033522" y="405798"/>
                </a:lnTo>
                <a:lnTo>
                  <a:pt x="1077641" y="389103"/>
                </a:lnTo>
                <a:lnTo>
                  <a:pt x="1116939" y="370728"/>
                </a:lnTo>
                <a:lnTo>
                  <a:pt x="1151090" y="350802"/>
                </a:lnTo>
                <a:lnTo>
                  <a:pt x="1202639" y="306811"/>
                </a:lnTo>
                <a:lnTo>
                  <a:pt x="1229668" y="258161"/>
                </a:lnTo>
                <a:lnTo>
                  <a:pt x="1233170" y="232410"/>
                </a:lnTo>
                <a:lnTo>
                  <a:pt x="1229668" y="206437"/>
                </a:lnTo>
                <a:lnTo>
                  <a:pt x="1202639" y="157520"/>
                </a:lnTo>
                <a:lnTo>
                  <a:pt x="1151090" y="113453"/>
                </a:lnTo>
                <a:lnTo>
                  <a:pt x="1116939" y="93543"/>
                </a:lnTo>
                <a:lnTo>
                  <a:pt x="1077641" y="75211"/>
                </a:lnTo>
                <a:lnTo>
                  <a:pt x="1033522" y="58579"/>
                </a:lnTo>
                <a:lnTo>
                  <a:pt x="984910" y="43769"/>
                </a:lnTo>
                <a:lnTo>
                  <a:pt x="932132" y="30903"/>
                </a:lnTo>
                <a:lnTo>
                  <a:pt x="875517" y="20103"/>
                </a:lnTo>
                <a:lnTo>
                  <a:pt x="815390" y="11490"/>
                </a:lnTo>
                <a:lnTo>
                  <a:pt x="752080" y="5188"/>
                </a:lnTo>
                <a:lnTo>
                  <a:pt x="685914" y="1317"/>
                </a:lnTo>
                <a:lnTo>
                  <a:pt x="61721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5620" y="3293109"/>
            <a:ext cx="1233170" cy="464820"/>
          </a:xfrm>
          <a:custGeom>
            <a:avLst/>
            <a:gdLst/>
            <a:ahLst/>
            <a:cxnLst/>
            <a:rect l="l" t="t" r="r" b="b"/>
            <a:pathLst>
              <a:path w="1233170" h="464820">
                <a:moveTo>
                  <a:pt x="617219" y="0"/>
                </a:moveTo>
                <a:lnTo>
                  <a:pt x="685914" y="1317"/>
                </a:lnTo>
                <a:lnTo>
                  <a:pt x="752080" y="5188"/>
                </a:lnTo>
                <a:lnTo>
                  <a:pt x="815390" y="11490"/>
                </a:lnTo>
                <a:lnTo>
                  <a:pt x="875517" y="20103"/>
                </a:lnTo>
                <a:lnTo>
                  <a:pt x="932132" y="30903"/>
                </a:lnTo>
                <a:lnTo>
                  <a:pt x="984910" y="43769"/>
                </a:lnTo>
                <a:lnTo>
                  <a:pt x="1033522" y="58579"/>
                </a:lnTo>
                <a:lnTo>
                  <a:pt x="1077641" y="75211"/>
                </a:lnTo>
                <a:lnTo>
                  <a:pt x="1116939" y="93543"/>
                </a:lnTo>
                <a:lnTo>
                  <a:pt x="1151090" y="113453"/>
                </a:lnTo>
                <a:lnTo>
                  <a:pt x="1202639" y="157520"/>
                </a:lnTo>
                <a:lnTo>
                  <a:pt x="1229668" y="206437"/>
                </a:lnTo>
                <a:lnTo>
                  <a:pt x="1233170" y="232410"/>
                </a:lnTo>
                <a:lnTo>
                  <a:pt x="1229668" y="258161"/>
                </a:lnTo>
                <a:lnTo>
                  <a:pt x="1202639" y="306811"/>
                </a:lnTo>
                <a:lnTo>
                  <a:pt x="1151090" y="350802"/>
                </a:lnTo>
                <a:lnTo>
                  <a:pt x="1116939" y="370728"/>
                </a:lnTo>
                <a:lnTo>
                  <a:pt x="1077641" y="389103"/>
                </a:lnTo>
                <a:lnTo>
                  <a:pt x="1033522" y="405798"/>
                </a:lnTo>
                <a:lnTo>
                  <a:pt x="984910" y="420684"/>
                </a:lnTo>
                <a:lnTo>
                  <a:pt x="932132" y="433634"/>
                </a:lnTo>
                <a:lnTo>
                  <a:pt x="875517" y="444518"/>
                </a:lnTo>
                <a:lnTo>
                  <a:pt x="815390" y="453207"/>
                </a:lnTo>
                <a:lnTo>
                  <a:pt x="752080" y="459572"/>
                </a:lnTo>
                <a:lnTo>
                  <a:pt x="685914" y="463486"/>
                </a:lnTo>
                <a:lnTo>
                  <a:pt x="617219" y="464819"/>
                </a:lnTo>
                <a:lnTo>
                  <a:pt x="548509" y="463486"/>
                </a:lnTo>
                <a:lnTo>
                  <a:pt x="482297" y="459572"/>
                </a:lnTo>
                <a:lnTo>
                  <a:pt x="418917" y="453207"/>
                </a:lnTo>
                <a:lnTo>
                  <a:pt x="358699" y="444518"/>
                </a:lnTo>
                <a:lnTo>
                  <a:pt x="301977" y="433634"/>
                </a:lnTo>
                <a:lnTo>
                  <a:pt x="249082" y="420684"/>
                </a:lnTo>
                <a:lnTo>
                  <a:pt x="200346" y="405798"/>
                </a:lnTo>
                <a:lnTo>
                  <a:pt x="156100" y="389103"/>
                </a:lnTo>
                <a:lnTo>
                  <a:pt x="116677" y="370728"/>
                </a:lnTo>
                <a:lnTo>
                  <a:pt x="82408" y="350802"/>
                </a:lnTo>
                <a:lnTo>
                  <a:pt x="30662" y="306811"/>
                </a:lnTo>
                <a:lnTo>
                  <a:pt x="3517" y="258161"/>
                </a:lnTo>
                <a:lnTo>
                  <a:pt x="0" y="232410"/>
                </a:lnTo>
                <a:lnTo>
                  <a:pt x="3517" y="206437"/>
                </a:lnTo>
                <a:lnTo>
                  <a:pt x="30662" y="157520"/>
                </a:lnTo>
                <a:lnTo>
                  <a:pt x="82408" y="113453"/>
                </a:lnTo>
                <a:lnTo>
                  <a:pt x="116677" y="93543"/>
                </a:lnTo>
                <a:lnTo>
                  <a:pt x="156100" y="75211"/>
                </a:lnTo>
                <a:lnTo>
                  <a:pt x="200346" y="58579"/>
                </a:lnTo>
                <a:lnTo>
                  <a:pt x="249082" y="43769"/>
                </a:lnTo>
                <a:lnTo>
                  <a:pt x="301977" y="30903"/>
                </a:lnTo>
                <a:lnTo>
                  <a:pt x="358699" y="20103"/>
                </a:lnTo>
                <a:lnTo>
                  <a:pt x="418917" y="11490"/>
                </a:lnTo>
                <a:lnTo>
                  <a:pt x="482297" y="5188"/>
                </a:lnTo>
                <a:lnTo>
                  <a:pt x="548509" y="1317"/>
                </a:lnTo>
                <a:lnTo>
                  <a:pt x="6172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5620" y="3293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3757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02610" y="3329940"/>
            <a:ext cx="1140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668020" algn="l"/>
                <a:tab pos="873125" algn="l"/>
              </a:tabLst>
            </a:pPr>
            <a:r>
              <a:rPr sz="1800" spc="150" dirty="0">
                <a:latin typeface="Symbol"/>
                <a:cs typeface="Symbol"/>
              </a:rPr>
              <a:t></a:t>
            </a:r>
            <a:r>
              <a:rPr sz="2400" dirty="0">
                <a:latin typeface="Symbol"/>
                <a:cs typeface="Symbol"/>
              </a:rPr>
              <a:t>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Symbol"/>
                <a:cs typeface="Symbol"/>
              </a:rPr>
              <a:t>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80" dirty="0">
                <a:latin typeface="Arial Black"/>
                <a:cs typeface="Arial Black"/>
              </a:rPr>
              <a:t>a</a:t>
            </a:r>
            <a:r>
              <a:rPr sz="2400" spc="-135" dirty="0">
                <a:latin typeface="Arial Black"/>
                <a:cs typeface="Arial Black"/>
              </a:rPr>
              <a:t>.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1250" y="2047239"/>
            <a:ext cx="800100" cy="484748"/>
          </a:xfrm>
          <a:prstGeom prst="rect">
            <a:avLst/>
          </a:prstGeom>
          <a:solidFill>
            <a:srgbClr val="66FF66"/>
          </a:solidFill>
          <a:ln w="9344">
            <a:solidFill>
              <a:srgbClr val="00000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20650" algn="l" rtl="0">
              <a:lnSpc>
                <a:spcPct val="100000"/>
              </a:lnSpc>
              <a:spcBef>
                <a:spcPts val="900"/>
              </a:spcBef>
            </a:pPr>
            <a:r>
              <a:rPr sz="2400" spc="-204" dirty="0">
                <a:latin typeface="Arial Black"/>
                <a:cs typeface="Arial Black"/>
              </a:rPr>
              <a:t>Glu.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650" y="4457700"/>
            <a:ext cx="1057910" cy="1261110"/>
          </a:xfrm>
          <a:custGeom>
            <a:avLst/>
            <a:gdLst/>
            <a:ahLst/>
            <a:cxnLst/>
            <a:rect l="l" t="t" r="r" b="b"/>
            <a:pathLst>
              <a:path w="1057910" h="1261110">
                <a:moveTo>
                  <a:pt x="528320" y="0"/>
                </a:moveTo>
                <a:lnTo>
                  <a:pt x="483915" y="2024"/>
                </a:lnTo>
                <a:lnTo>
                  <a:pt x="440695" y="8002"/>
                </a:lnTo>
                <a:lnTo>
                  <a:pt x="398778" y="17792"/>
                </a:lnTo>
                <a:lnTo>
                  <a:pt x="358282" y="31252"/>
                </a:lnTo>
                <a:lnTo>
                  <a:pt x="319325" y="48240"/>
                </a:lnTo>
                <a:lnTo>
                  <a:pt x="282026" y="68614"/>
                </a:lnTo>
                <a:lnTo>
                  <a:pt x="246502" y="92232"/>
                </a:lnTo>
                <a:lnTo>
                  <a:pt x="212872" y="118953"/>
                </a:lnTo>
                <a:lnTo>
                  <a:pt x="181253" y="148634"/>
                </a:lnTo>
                <a:lnTo>
                  <a:pt x="151765" y="181133"/>
                </a:lnTo>
                <a:lnTo>
                  <a:pt x="124524" y="216309"/>
                </a:lnTo>
                <a:lnTo>
                  <a:pt x="99649" y="254020"/>
                </a:lnTo>
                <a:lnTo>
                  <a:pt x="77258" y="294123"/>
                </a:lnTo>
                <a:lnTo>
                  <a:pt x="57470" y="336477"/>
                </a:lnTo>
                <a:lnTo>
                  <a:pt x="40401" y="380940"/>
                </a:lnTo>
                <a:lnTo>
                  <a:pt x="26172" y="427370"/>
                </a:lnTo>
                <a:lnTo>
                  <a:pt x="14899" y="475625"/>
                </a:lnTo>
                <a:lnTo>
                  <a:pt x="6700" y="525562"/>
                </a:lnTo>
                <a:lnTo>
                  <a:pt x="1694" y="577041"/>
                </a:lnTo>
                <a:lnTo>
                  <a:pt x="0" y="629919"/>
                </a:lnTo>
                <a:lnTo>
                  <a:pt x="1694" y="682979"/>
                </a:lnTo>
                <a:lnTo>
                  <a:pt x="6700" y="734621"/>
                </a:lnTo>
                <a:lnTo>
                  <a:pt x="14899" y="784705"/>
                </a:lnTo>
                <a:lnTo>
                  <a:pt x="26172" y="833089"/>
                </a:lnTo>
                <a:lnTo>
                  <a:pt x="40401" y="879633"/>
                </a:lnTo>
                <a:lnTo>
                  <a:pt x="57470" y="924196"/>
                </a:lnTo>
                <a:lnTo>
                  <a:pt x="77258" y="966637"/>
                </a:lnTo>
                <a:lnTo>
                  <a:pt x="99649" y="1006815"/>
                </a:lnTo>
                <a:lnTo>
                  <a:pt x="124524" y="1044588"/>
                </a:lnTo>
                <a:lnTo>
                  <a:pt x="151765" y="1079817"/>
                </a:lnTo>
                <a:lnTo>
                  <a:pt x="181253" y="1112359"/>
                </a:lnTo>
                <a:lnTo>
                  <a:pt x="212872" y="1142075"/>
                </a:lnTo>
                <a:lnTo>
                  <a:pt x="246502" y="1168822"/>
                </a:lnTo>
                <a:lnTo>
                  <a:pt x="282026" y="1192461"/>
                </a:lnTo>
                <a:lnTo>
                  <a:pt x="319325" y="1212850"/>
                </a:lnTo>
                <a:lnTo>
                  <a:pt x="358282" y="1229847"/>
                </a:lnTo>
                <a:lnTo>
                  <a:pt x="398778" y="1243313"/>
                </a:lnTo>
                <a:lnTo>
                  <a:pt x="440695" y="1253106"/>
                </a:lnTo>
                <a:lnTo>
                  <a:pt x="483915" y="1259085"/>
                </a:lnTo>
                <a:lnTo>
                  <a:pt x="528320" y="1261110"/>
                </a:lnTo>
                <a:lnTo>
                  <a:pt x="572906" y="1259085"/>
                </a:lnTo>
                <a:lnTo>
                  <a:pt x="616289" y="1253106"/>
                </a:lnTo>
                <a:lnTo>
                  <a:pt x="658351" y="1243313"/>
                </a:lnTo>
                <a:lnTo>
                  <a:pt x="698977" y="1229847"/>
                </a:lnTo>
                <a:lnTo>
                  <a:pt x="738048" y="1212850"/>
                </a:lnTo>
                <a:lnTo>
                  <a:pt x="775448" y="1192461"/>
                </a:lnTo>
                <a:lnTo>
                  <a:pt x="811058" y="1168822"/>
                </a:lnTo>
                <a:lnTo>
                  <a:pt x="844763" y="1142075"/>
                </a:lnTo>
                <a:lnTo>
                  <a:pt x="876444" y="1112359"/>
                </a:lnTo>
                <a:lnTo>
                  <a:pt x="905986" y="1079817"/>
                </a:lnTo>
                <a:lnTo>
                  <a:pt x="933270" y="1044588"/>
                </a:lnTo>
                <a:lnTo>
                  <a:pt x="958179" y="1006815"/>
                </a:lnTo>
                <a:lnTo>
                  <a:pt x="980597" y="966637"/>
                </a:lnTo>
                <a:lnTo>
                  <a:pt x="1000405" y="924196"/>
                </a:lnTo>
                <a:lnTo>
                  <a:pt x="1017488" y="879633"/>
                </a:lnTo>
                <a:lnTo>
                  <a:pt x="1031727" y="833089"/>
                </a:lnTo>
                <a:lnTo>
                  <a:pt x="1043006" y="784705"/>
                </a:lnTo>
                <a:lnTo>
                  <a:pt x="1051208" y="734621"/>
                </a:lnTo>
                <a:lnTo>
                  <a:pt x="1056215" y="682979"/>
                </a:lnTo>
                <a:lnTo>
                  <a:pt x="1057910" y="629919"/>
                </a:lnTo>
                <a:lnTo>
                  <a:pt x="1056215" y="577041"/>
                </a:lnTo>
                <a:lnTo>
                  <a:pt x="1051208" y="525562"/>
                </a:lnTo>
                <a:lnTo>
                  <a:pt x="1043006" y="475625"/>
                </a:lnTo>
                <a:lnTo>
                  <a:pt x="1031727" y="427370"/>
                </a:lnTo>
                <a:lnTo>
                  <a:pt x="1017488" y="380940"/>
                </a:lnTo>
                <a:lnTo>
                  <a:pt x="1000405" y="336477"/>
                </a:lnTo>
                <a:lnTo>
                  <a:pt x="980597" y="294123"/>
                </a:lnTo>
                <a:lnTo>
                  <a:pt x="958179" y="254020"/>
                </a:lnTo>
                <a:lnTo>
                  <a:pt x="933270" y="216309"/>
                </a:lnTo>
                <a:lnTo>
                  <a:pt x="905986" y="181133"/>
                </a:lnTo>
                <a:lnTo>
                  <a:pt x="876444" y="148634"/>
                </a:lnTo>
                <a:lnTo>
                  <a:pt x="844763" y="118953"/>
                </a:lnTo>
                <a:lnTo>
                  <a:pt x="811058" y="92232"/>
                </a:lnTo>
                <a:lnTo>
                  <a:pt x="775448" y="68614"/>
                </a:lnTo>
                <a:lnTo>
                  <a:pt x="738048" y="48240"/>
                </a:lnTo>
                <a:lnTo>
                  <a:pt x="698977" y="31252"/>
                </a:lnTo>
                <a:lnTo>
                  <a:pt x="658351" y="17792"/>
                </a:lnTo>
                <a:lnTo>
                  <a:pt x="616289" y="8002"/>
                </a:lnTo>
                <a:lnTo>
                  <a:pt x="572906" y="2024"/>
                </a:lnTo>
                <a:lnTo>
                  <a:pt x="528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650" y="4457700"/>
            <a:ext cx="1057910" cy="1261110"/>
          </a:xfrm>
          <a:custGeom>
            <a:avLst/>
            <a:gdLst/>
            <a:ahLst/>
            <a:cxnLst/>
            <a:rect l="l" t="t" r="r" b="b"/>
            <a:pathLst>
              <a:path w="1057910" h="1261110">
                <a:moveTo>
                  <a:pt x="528320" y="0"/>
                </a:moveTo>
                <a:lnTo>
                  <a:pt x="572906" y="2024"/>
                </a:lnTo>
                <a:lnTo>
                  <a:pt x="616289" y="8002"/>
                </a:lnTo>
                <a:lnTo>
                  <a:pt x="658351" y="17792"/>
                </a:lnTo>
                <a:lnTo>
                  <a:pt x="698977" y="31252"/>
                </a:lnTo>
                <a:lnTo>
                  <a:pt x="738048" y="48240"/>
                </a:lnTo>
                <a:lnTo>
                  <a:pt x="775448" y="68614"/>
                </a:lnTo>
                <a:lnTo>
                  <a:pt x="811058" y="92232"/>
                </a:lnTo>
                <a:lnTo>
                  <a:pt x="844763" y="118953"/>
                </a:lnTo>
                <a:lnTo>
                  <a:pt x="876444" y="148634"/>
                </a:lnTo>
                <a:lnTo>
                  <a:pt x="905986" y="181133"/>
                </a:lnTo>
                <a:lnTo>
                  <a:pt x="933270" y="216309"/>
                </a:lnTo>
                <a:lnTo>
                  <a:pt x="958179" y="254020"/>
                </a:lnTo>
                <a:lnTo>
                  <a:pt x="980597" y="294123"/>
                </a:lnTo>
                <a:lnTo>
                  <a:pt x="1000405" y="336477"/>
                </a:lnTo>
                <a:lnTo>
                  <a:pt x="1017488" y="380940"/>
                </a:lnTo>
                <a:lnTo>
                  <a:pt x="1031727" y="427370"/>
                </a:lnTo>
                <a:lnTo>
                  <a:pt x="1043006" y="475625"/>
                </a:lnTo>
                <a:lnTo>
                  <a:pt x="1051208" y="525562"/>
                </a:lnTo>
                <a:lnTo>
                  <a:pt x="1056215" y="577041"/>
                </a:lnTo>
                <a:lnTo>
                  <a:pt x="1057910" y="629919"/>
                </a:lnTo>
                <a:lnTo>
                  <a:pt x="1056215" y="682979"/>
                </a:lnTo>
                <a:lnTo>
                  <a:pt x="1051208" y="734621"/>
                </a:lnTo>
                <a:lnTo>
                  <a:pt x="1043006" y="784705"/>
                </a:lnTo>
                <a:lnTo>
                  <a:pt x="1031727" y="833089"/>
                </a:lnTo>
                <a:lnTo>
                  <a:pt x="1017488" y="879633"/>
                </a:lnTo>
                <a:lnTo>
                  <a:pt x="1000405" y="924196"/>
                </a:lnTo>
                <a:lnTo>
                  <a:pt x="980597" y="966637"/>
                </a:lnTo>
                <a:lnTo>
                  <a:pt x="958179" y="1006815"/>
                </a:lnTo>
                <a:lnTo>
                  <a:pt x="933270" y="1044588"/>
                </a:lnTo>
                <a:lnTo>
                  <a:pt x="905986" y="1079817"/>
                </a:lnTo>
                <a:lnTo>
                  <a:pt x="876444" y="1112359"/>
                </a:lnTo>
                <a:lnTo>
                  <a:pt x="844763" y="1142075"/>
                </a:lnTo>
                <a:lnTo>
                  <a:pt x="811058" y="1168822"/>
                </a:lnTo>
                <a:lnTo>
                  <a:pt x="775448" y="1192461"/>
                </a:lnTo>
                <a:lnTo>
                  <a:pt x="738048" y="1212850"/>
                </a:lnTo>
                <a:lnTo>
                  <a:pt x="698977" y="1229847"/>
                </a:lnTo>
                <a:lnTo>
                  <a:pt x="658351" y="1243313"/>
                </a:lnTo>
                <a:lnTo>
                  <a:pt x="616289" y="1253106"/>
                </a:lnTo>
                <a:lnTo>
                  <a:pt x="572906" y="1259085"/>
                </a:lnTo>
                <a:lnTo>
                  <a:pt x="528320" y="1261110"/>
                </a:lnTo>
                <a:lnTo>
                  <a:pt x="483915" y="1259085"/>
                </a:lnTo>
                <a:lnTo>
                  <a:pt x="440695" y="1253106"/>
                </a:lnTo>
                <a:lnTo>
                  <a:pt x="398778" y="1243313"/>
                </a:lnTo>
                <a:lnTo>
                  <a:pt x="358282" y="1229847"/>
                </a:lnTo>
                <a:lnTo>
                  <a:pt x="319325" y="1212849"/>
                </a:lnTo>
                <a:lnTo>
                  <a:pt x="282026" y="1192461"/>
                </a:lnTo>
                <a:lnTo>
                  <a:pt x="246502" y="1168822"/>
                </a:lnTo>
                <a:lnTo>
                  <a:pt x="212872" y="1142075"/>
                </a:lnTo>
                <a:lnTo>
                  <a:pt x="181253" y="1112359"/>
                </a:lnTo>
                <a:lnTo>
                  <a:pt x="151764" y="1079817"/>
                </a:lnTo>
                <a:lnTo>
                  <a:pt x="124524" y="1044588"/>
                </a:lnTo>
                <a:lnTo>
                  <a:pt x="99649" y="1006815"/>
                </a:lnTo>
                <a:lnTo>
                  <a:pt x="77258" y="966637"/>
                </a:lnTo>
                <a:lnTo>
                  <a:pt x="57470" y="924196"/>
                </a:lnTo>
                <a:lnTo>
                  <a:pt x="40401" y="879633"/>
                </a:lnTo>
                <a:lnTo>
                  <a:pt x="26172" y="833089"/>
                </a:lnTo>
                <a:lnTo>
                  <a:pt x="14899" y="784705"/>
                </a:lnTo>
                <a:lnTo>
                  <a:pt x="6700" y="734621"/>
                </a:lnTo>
                <a:lnTo>
                  <a:pt x="1694" y="682979"/>
                </a:lnTo>
                <a:lnTo>
                  <a:pt x="0" y="629919"/>
                </a:lnTo>
                <a:lnTo>
                  <a:pt x="1694" y="577041"/>
                </a:lnTo>
                <a:lnTo>
                  <a:pt x="6700" y="525562"/>
                </a:lnTo>
                <a:lnTo>
                  <a:pt x="14899" y="475625"/>
                </a:lnTo>
                <a:lnTo>
                  <a:pt x="26172" y="427370"/>
                </a:lnTo>
                <a:lnTo>
                  <a:pt x="40401" y="380940"/>
                </a:lnTo>
                <a:lnTo>
                  <a:pt x="57470" y="336477"/>
                </a:lnTo>
                <a:lnTo>
                  <a:pt x="77258" y="294123"/>
                </a:lnTo>
                <a:lnTo>
                  <a:pt x="99649" y="254020"/>
                </a:lnTo>
                <a:lnTo>
                  <a:pt x="124524" y="216309"/>
                </a:lnTo>
                <a:lnTo>
                  <a:pt x="151765" y="181133"/>
                </a:lnTo>
                <a:lnTo>
                  <a:pt x="181253" y="148634"/>
                </a:lnTo>
                <a:lnTo>
                  <a:pt x="212872" y="118953"/>
                </a:lnTo>
                <a:lnTo>
                  <a:pt x="246502" y="92232"/>
                </a:lnTo>
                <a:lnTo>
                  <a:pt x="282026" y="68614"/>
                </a:lnTo>
                <a:lnTo>
                  <a:pt x="319325" y="48240"/>
                </a:lnTo>
                <a:lnTo>
                  <a:pt x="358282" y="31252"/>
                </a:lnTo>
                <a:lnTo>
                  <a:pt x="398778" y="17792"/>
                </a:lnTo>
                <a:lnTo>
                  <a:pt x="440695" y="8002"/>
                </a:lnTo>
                <a:lnTo>
                  <a:pt x="483915" y="2024"/>
                </a:lnTo>
                <a:lnTo>
                  <a:pt x="528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650" y="4457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6830" y="5720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1620" y="4801870"/>
            <a:ext cx="101600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latin typeface="Arial"/>
                <a:cs typeface="Arial"/>
              </a:rPr>
              <a:t>B</a:t>
            </a:r>
            <a:r>
              <a:rPr sz="1200" b="1" spc="20" dirty="0">
                <a:latin typeface="Arial"/>
                <a:cs typeface="Arial"/>
              </a:rPr>
              <a:t>i</a:t>
            </a:r>
            <a:r>
              <a:rPr sz="1200" b="1" spc="3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s</a:t>
            </a:r>
            <a:r>
              <a:rPr sz="1200" b="1" spc="25" dirty="0">
                <a:latin typeface="Arial"/>
                <a:cs typeface="Arial"/>
              </a:rPr>
              <a:t>y</a:t>
            </a:r>
            <a:r>
              <a:rPr sz="1200" b="1" spc="30" dirty="0">
                <a:latin typeface="Arial"/>
                <a:cs typeface="Arial"/>
              </a:rPr>
              <a:t>n</a:t>
            </a:r>
            <a:r>
              <a:rPr sz="1200" b="1" spc="25" dirty="0">
                <a:latin typeface="Arial"/>
                <a:cs typeface="Arial"/>
              </a:rPr>
              <a:t>t</a:t>
            </a:r>
            <a:r>
              <a:rPr sz="1200" b="1" spc="30" dirty="0">
                <a:latin typeface="Arial"/>
                <a:cs typeface="Arial"/>
              </a:rPr>
              <a:t>h</a:t>
            </a:r>
            <a:r>
              <a:rPr sz="1200" b="1" spc="100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s</a:t>
            </a:r>
            <a:r>
              <a:rPr sz="1200" b="1" spc="20" dirty="0">
                <a:latin typeface="Arial"/>
                <a:cs typeface="Arial"/>
              </a:rPr>
              <a:t>i</a:t>
            </a:r>
            <a:r>
              <a:rPr sz="1200" b="1" spc="-45" dirty="0">
                <a:latin typeface="Arial"/>
                <a:cs typeface="Arial"/>
              </a:rPr>
              <a:t>s  </a:t>
            </a:r>
            <a:r>
              <a:rPr sz="1200" b="1" spc="10" dirty="0">
                <a:latin typeface="Arial"/>
                <a:cs typeface="Arial"/>
              </a:rPr>
              <a:t>Of </a:t>
            </a:r>
            <a:r>
              <a:rPr sz="1200" b="1" spc="20" dirty="0">
                <a:latin typeface="Arial"/>
                <a:cs typeface="Arial"/>
              </a:rPr>
              <a:t>purine </a:t>
            </a:r>
            <a:r>
              <a:rPr sz="1200" b="1" spc="-70" dirty="0">
                <a:latin typeface="Arial"/>
                <a:cs typeface="Arial"/>
              </a:rPr>
              <a:t>&amp;  </a:t>
            </a:r>
            <a:r>
              <a:rPr sz="1200" b="1" spc="25" dirty="0">
                <a:latin typeface="Arial"/>
                <a:cs typeface="Arial"/>
              </a:rPr>
              <a:t>Pyrimidine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51140" y="5863590"/>
            <a:ext cx="914400" cy="572770"/>
          </a:xfrm>
          <a:custGeom>
            <a:avLst/>
            <a:gdLst/>
            <a:ahLst/>
            <a:cxnLst/>
            <a:rect l="l" t="t" r="r" b="b"/>
            <a:pathLst>
              <a:path w="914400" h="572770">
                <a:moveTo>
                  <a:pt x="457200" y="0"/>
                </a:moveTo>
                <a:lnTo>
                  <a:pt x="398556" y="2170"/>
                </a:lnTo>
                <a:lnTo>
                  <a:pt x="342452" y="8522"/>
                </a:lnTo>
                <a:lnTo>
                  <a:pt x="289261" y="18822"/>
                </a:lnTo>
                <a:lnTo>
                  <a:pt x="239358" y="32833"/>
                </a:lnTo>
                <a:lnTo>
                  <a:pt x="193118" y="50320"/>
                </a:lnTo>
                <a:lnTo>
                  <a:pt x="150915" y="71046"/>
                </a:lnTo>
                <a:lnTo>
                  <a:pt x="113124" y="94775"/>
                </a:lnTo>
                <a:lnTo>
                  <a:pt x="80119" y="121272"/>
                </a:lnTo>
                <a:lnTo>
                  <a:pt x="52275" y="150301"/>
                </a:lnTo>
                <a:lnTo>
                  <a:pt x="29966" y="181626"/>
                </a:lnTo>
                <a:lnTo>
                  <a:pt x="3454" y="250221"/>
                </a:lnTo>
                <a:lnTo>
                  <a:pt x="0" y="287020"/>
                </a:lnTo>
                <a:lnTo>
                  <a:pt x="3454" y="323796"/>
                </a:lnTo>
                <a:lnTo>
                  <a:pt x="29966" y="392241"/>
                </a:lnTo>
                <a:lnTo>
                  <a:pt x="52275" y="423451"/>
                </a:lnTo>
                <a:lnTo>
                  <a:pt x="80119" y="452348"/>
                </a:lnTo>
                <a:lnTo>
                  <a:pt x="113124" y="478702"/>
                </a:lnTo>
                <a:lnTo>
                  <a:pt x="150915" y="502285"/>
                </a:lnTo>
                <a:lnTo>
                  <a:pt x="193118" y="522868"/>
                </a:lnTo>
                <a:lnTo>
                  <a:pt x="239358" y="540222"/>
                </a:lnTo>
                <a:lnTo>
                  <a:pt x="289261" y="554118"/>
                </a:lnTo>
                <a:lnTo>
                  <a:pt x="342452" y="564327"/>
                </a:lnTo>
                <a:lnTo>
                  <a:pt x="398556" y="570621"/>
                </a:lnTo>
                <a:lnTo>
                  <a:pt x="457200" y="572770"/>
                </a:lnTo>
                <a:lnTo>
                  <a:pt x="515843" y="570621"/>
                </a:lnTo>
                <a:lnTo>
                  <a:pt x="571947" y="564327"/>
                </a:lnTo>
                <a:lnTo>
                  <a:pt x="625138" y="554118"/>
                </a:lnTo>
                <a:lnTo>
                  <a:pt x="675041" y="540222"/>
                </a:lnTo>
                <a:lnTo>
                  <a:pt x="721281" y="522868"/>
                </a:lnTo>
                <a:lnTo>
                  <a:pt x="763484" y="502285"/>
                </a:lnTo>
                <a:lnTo>
                  <a:pt x="801275" y="478702"/>
                </a:lnTo>
                <a:lnTo>
                  <a:pt x="834280" y="452348"/>
                </a:lnTo>
                <a:lnTo>
                  <a:pt x="862124" y="423451"/>
                </a:lnTo>
                <a:lnTo>
                  <a:pt x="884433" y="392241"/>
                </a:lnTo>
                <a:lnTo>
                  <a:pt x="910945" y="323796"/>
                </a:lnTo>
                <a:lnTo>
                  <a:pt x="914400" y="287020"/>
                </a:lnTo>
                <a:lnTo>
                  <a:pt x="910945" y="250221"/>
                </a:lnTo>
                <a:lnTo>
                  <a:pt x="884433" y="181626"/>
                </a:lnTo>
                <a:lnTo>
                  <a:pt x="862124" y="150301"/>
                </a:lnTo>
                <a:lnTo>
                  <a:pt x="834280" y="121272"/>
                </a:lnTo>
                <a:lnTo>
                  <a:pt x="801275" y="94775"/>
                </a:lnTo>
                <a:lnTo>
                  <a:pt x="763484" y="71046"/>
                </a:lnTo>
                <a:lnTo>
                  <a:pt x="721281" y="50320"/>
                </a:lnTo>
                <a:lnTo>
                  <a:pt x="675041" y="32833"/>
                </a:lnTo>
                <a:lnTo>
                  <a:pt x="625138" y="18822"/>
                </a:lnTo>
                <a:lnTo>
                  <a:pt x="571947" y="8522"/>
                </a:lnTo>
                <a:lnTo>
                  <a:pt x="515843" y="217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51140" y="5863590"/>
            <a:ext cx="914400" cy="572770"/>
          </a:xfrm>
          <a:custGeom>
            <a:avLst/>
            <a:gdLst/>
            <a:ahLst/>
            <a:cxnLst/>
            <a:rect l="l" t="t" r="r" b="b"/>
            <a:pathLst>
              <a:path w="914400" h="572770">
                <a:moveTo>
                  <a:pt x="457200" y="0"/>
                </a:moveTo>
                <a:lnTo>
                  <a:pt x="515843" y="2170"/>
                </a:lnTo>
                <a:lnTo>
                  <a:pt x="571947" y="8522"/>
                </a:lnTo>
                <a:lnTo>
                  <a:pt x="625138" y="18822"/>
                </a:lnTo>
                <a:lnTo>
                  <a:pt x="675041" y="32833"/>
                </a:lnTo>
                <a:lnTo>
                  <a:pt x="721281" y="50320"/>
                </a:lnTo>
                <a:lnTo>
                  <a:pt x="763484" y="71046"/>
                </a:lnTo>
                <a:lnTo>
                  <a:pt x="801275" y="94775"/>
                </a:lnTo>
                <a:lnTo>
                  <a:pt x="834280" y="121272"/>
                </a:lnTo>
                <a:lnTo>
                  <a:pt x="862124" y="150301"/>
                </a:lnTo>
                <a:lnTo>
                  <a:pt x="884433" y="181626"/>
                </a:lnTo>
                <a:lnTo>
                  <a:pt x="910945" y="250221"/>
                </a:lnTo>
                <a:lnTo>
                  <a:pt x="914400" y="287020"/>
                </a:lnTo>
                <a:lnTo>
                  <a:pt x="910945" y="323796"/>
                </a:lnTo>
                <a:lnTo>
                  <a:pt x="884433" y="392241"/>
                </a:lnTo>
                <a:lnTo>
                  <a:pt x="862124" y="423451"/>
                </a:lnTo>
                <a:lnTo>
                  <a:pt x="834280" y="452348"/>
                </a:lnTo>
                <a:lnTo>
                  <a:pt x="801275" y="478702"/>
                </a:lnTo>
                <a:lnTo>
                  <a:pt x="763484" y="502285"/>
                </a:lnTo>
                <a:lnTo>
                  <a:pt x="721281" y="522868"/>
                </a:lnTo>
                <a:lnTo>
                  <a:pt x="675041" y="540222"/>
                </a:lnTo>
                <a:lnTo>
                  <a:pt x="625138" y="554118"/>
                </a:lnTo>
                <a:lnTo>
                  <a:pt x="571947" y="564327"/>
                </a:lnTo>
                <a:lnTo>
                  <a:pt x="515843" y="570621"/>
                </a:lnTo>
                <a:lnTo>
                  <a:pt x="457200" y="572770"/>
                </a:lnTo>
                <a:lnTo>
                  <a:pt x="398556" y="570621"/>
                </a:lnTo>
                <a:lnTo>
                  <a:pt x="342452" y="564327"/>
                </a:lnTo>
                <a:lnTo>
                  <a:pt x="289261" y="554118"/>
                </a:lnTo>
                <a:lnTo>
                  <a:pt x="239358" y="540222"/>
                </a:lnTo>
                <a:lnTo>
                  <a:pt x="193118" y="522868"/>
                </a:lnTo>
                <a:lnTo>
                  <a:pt x="150915" y="502285"/>
                </a:lnTo>
                <a:lnTo>
                  <a:pt x="113124" y="478702"/>
                </a:lnTo>
                <a:lnTo>
                  <a:pt x="80119" y="452348"/>
                </a:lnTo>
                <a:lnTo>
                  <a:pt x="52275" y="423451"/>
                </a:lnTo>
                <a:lnTo>
                  <a:pt x="29966" y="392241"/>
                </a:lnTo>
                <a:lnTo>
                  <a:pt x="3454" y="323796"/>
                </a:lnTo>
                <a:lnTo>
                  <a:pt x="0" y="287020"/>
                </a:lnTo>
                <a:lnTo>
                  <a:pt x="3454" y="250221"/>
                </a:lnTo>
                <a:lnTo>
                  <a:pt x="29966" y="181626"/>
                </a:lnTo>
                <a:lnTo>
                  <a:pt x="52275" y="150301"/>
                </a:lnTo>
                <a:lnTo>
                  <a:pt x="80119" y="121272"/>
                </a:lnTo>
                <a:lnTo>
                  <a:pt x="113124" y="94775"/>
                </a:lnTo>
                <a:lnTo>
                  <a:pt x="150915" y="71046"/>
                </a:lnTo>
                <a:lnTo>
                  <a:pt x="193118" y="50320"/>
                </a:lnTo>
                <a:lnTo>
                  <a:pt x="239358" y="32833"/>
                </a:lnTo>
                <a:lnTo>
                  <a:pt x="289261" y="18822"/>
                </a:lnTo>
                <a:lnTo>
                  <a:pt x="342452" y="8522"/>
                </a:lnTo>
                <a:lnTo>
                  <a:pt x="398556" y="2170"/>
                </a:lnTo>
                <a:lnTo>
                  <a:pt x="4572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1140" y="586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66809" y="6437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01000" y="5863590"/>
            <a:ext cx="615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l" rtl="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 Black"/>
                <a:cs typeface="Arial Black"/>
              </a:rPr>
              <a:t>Urine  </a:t>
            </a:r>
            <a:r>
              <a:rPr sz="1800" spc="-204" dirty="0">
                <a:latin typeface="Arial Black"/>
                <a:cs typeface="Arial Black"/>
              </a:rPr>
              <a:t>N</a:t>
            </a:r>
            <a:r>
              <a:rPr sz="1800" spc="-210" dirty="0">
                <a:latin typeface="Arial Black"/>
                <a:cs typeface="Arial Black"/>
              </a:rPr>
              <a:t>H</a:t>
            </a:r>
            <a:r>
              <a:rPr sz="1800" spc="-175" dirty="0">
                <a:latin typeface="Arial Black"/>
                <a:cs typeface="Arial Black"/>
              </a:rPr>
              <a:t>4+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2489" y="6066790"/>
            <a:ext cx="1245870" cy="369570"/>
          </a:xfrm>
          <a:custGeom>
            <a:avLst/>
            <a:gdLst/>
            <a:ahLst/>
            <a:cxnLst/>
            <a:rect l="l" t="t" r="r" b="b"/>
            <a:pathLst>
              <a:path w="1245870" h="369570">
                <a:moveTo>
                  <a:pt x="623569" y="0"/>
                </a:moveTo>
                <a:lnTo>
                  <a:pt x="554114" y="1050"/>
                </a:lnTo>
                <a:lnTo>
                  <a:pt x="487194" y="4137"/>
                </a:lnTo>
                <a:lnTo>
                  <a:pt x="423143" y="9164"/>
                </a:lnTo>
                <a:lnTo>
                  <a:pt x="362296" y="16033"/>
                </a:lnTo>
                <a:lnTo>
                  <a:pt x="304988" y="24647"/>
                </a:lnTo>
                <a:lnTo>
                  <a:pt x="251551" y="34909"/>
                </a:lnTo>
                <a:lnTo>
                  <a:pt x="202320" y="46723"/>
                </a:lnTo>
                <a:lnTo>
                  <a:pt x="157630" y="59990"/>
                </a:lnTo>
                <a:lnTo>
                  <a:pt x="117815" y="74615"/>
                </a:lnTo>
                <a:lnTo>
                  <a:pt x="54144" y="107546"/>
                </a:lnTo>
                <a:lnTo>
                  <a:pt x="13981" y="144740"/>
                </a:lnTo>
                <a:lnTo>
                  <a:pt x="0" y="185420"/>
                </a:lnTo>
                <a:lnTo>
                  <a:pt x="3551" y="205909"/>
                </a:lnTo>
                <a:lnTo>
                  <a:pt x="30957" y="244561"/>
                </a:lnTo>
                <a:lnTo>
                  <a:pt x="83208" y="279447"/>
                </a:lnTo>
                <a:lnTo>
                  <a:pt x="157630" y="309772"/>
                </a:lnTo>
                <a:lnTo>
                  <a:pt x="202320" y="322975"/>
                </a:lnTo>
                <a:lnTo>
                  <a:pt x="251551" y="334741"/>
                </a:lnTo>
                <a:lnTo>
                  <a:pt x="304988" y="344969"/>
                </a:lnTo>
                <a:lnTo>
                  <a:pt x="362296" y="353560"/>
                </a:lnTo>
                <a:lnTo>
                  <a:pt x="423143" y="360415"/>
                </a:lnTo>
                <a:lnTo>
                  <a:pt x="487194" y="365435"/>
                </a:lnTo>
                <a:lnTo>
                  <a:pt x="554114" y="368519"/>
                </a:lnTo>
                <a:lnTo>
                  <a:pt x="623569" y="369570"/>
                </a:lnTo>
                <a:lnTo>
                  <a:pt x="693009" y="368519"/>
                </a:lnTo>
                <a:lnTo>
                  <a:pt x="759884" y="365435"/>
                </a:lnTo>
                <a:lnTo>
                  <a:pt x="823864" y="360415"/>
                </a:lnTo>
                <a:lnTo>
                  <a:pt x="884620" y="353560"/>
                </a:lnTo>
                <a:lnTo>
                  <a:pt x="941822" y="344969"/>
                </a:lnTo>
                <a:lnTo>
                  <a:pt x="995141" y="334741"/>
                </a:lnTo>
                <a:lnTo>
                  <a:pt x="1044247" y="322975"/>
                </a:lnTo>
                <a:lnTo>
                  <a:pt x="1088810" y="309772"/>
                </a:lnTo>
                <a:lnTo>
                  <a:pt x="1128501" y="295229"/>
                </a:lnTo>
                <a:lnTo>
                  <a:pt x="1191948" y="262524"/>
                </a:lnTo>
                <a:lnTo>
                  <a:pt x="1231950" y="225656"/>
                </a:lnTo>
                <a:lnTo>
                  <a:pt x="1245870" y="185420"/>
                </a:lnTo>
                <a:lnTo>
                  <a:pt x="1242335" y="164692"/>
                </a:lnTo>
                <a:lnTo>
                  <a:pt x="1215044" y="125658"/>
                </a:lnTo>
                <a:lnTo>
                  <a:pt x="1162990" y="90499"/>
                </a:lnTo>
                <a:lnTo>
                  <a:pt x="1088810" y="59990"/>
                </a:lnTo>
                <a:lnTo>
                  <a:pt x="1044247" y="46723"/>
                </a:lnTo>
                <a:lnTo>
                  <a:pt x="995141" y="34909"/>
                </a:lnTo>
                <a:lnTo>
                  <a:pt x="941822" y="24647"/>
                </a:lnTo>
                <a:lnTo>
                  <a:pt x="884620" y="16033"/>
                </a:lnTo>
                <a:lnTo>
                  <a:pt x="823864" y="9164"/>
                </a:lnTo>
                <a:lnTo>
                  <a:pt x="759884" y="4137"/>
                </a:lnTo>
                <a:lnTo>
                  <a:pt x="693009" y="1050"/>
                </a:lnTo>
                <a:lnTo>
                  <a:pt x="623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2489" y="6066790"/>
            <a:ext cx="1245870" cy="369570"/>
          </a:xfrm>
          <a:custGeom>
            <a:avLst/>
            <a:gdLst/>
            <a:ahLst/>
            <a:cxnLst/>
            <a:rect l="l" t="t" r="r" b="b"/>
            <a:pathLst>
              <a:path w="1245870" h="369570">
                <a:moveTo>
                  <a:pt x="623569" y="0"/>
                </a:moveTo>
                <a:lnTo>
                  <a:pt x="693009" y="1050"/>
                </a:lnTo>
                <a:lnTo>
                  <a:pt x="759884" y="4137"/>
                </a:lnTo>
                <a:lnTo>
                  <a:pt x="823864" y="9164"/>
                </a:lnTo>
                <a:lnTo>
                  <a:pt x="884620" y="16033"/>
                </a:lnTo>
                <a:lnTo>
                  <a:pt x="941822" y="24647"/>
                </a:lnTo>
                <a:lnTo>
                  <a:pt x="995141" y="34909"/>
                </a:lnTo>
                <a:lnTo>
                  <a:pt x="1044247" y="46723"/>
                </a:lnTo>
                <a:lnTo>
                  <a:pt x="1088810" y="59990"/>
                </a:lnTo>
                <a:lnTo>
                  <a:pt x="1128501" y="74615"/>
                </a:lnTo>
                <a:lnTo>
                  <a:pt x="1191948" y="107546"/>
                </a:lnTo>
                <a:lnTo>
                  <a:pt x="1231950" y="144740"/>
                </a:lnTo>
                <a:lnTo>
                  <a:pt x="1245870" y="185420"/>
                </a:lnTo>
                <a:lnTo>
                  <a:pt x="1242335" y="205909"/>
                </a:lnTo>
                <a:lnTo>
                  <a:pt x="1215044" y="244561"/>
                </a:lnTo>
                <a:lnTo>
                  <a:pt x="1162990" y="279447"/>
                </a:lnTo>
                <a:lnTo>
                  <a:pt x="1088810" y="309772"/>
                </a:lnTo>
                <a:lnTo>
                  <a:pt x="1044247" y="322975"/>
                </a:lnTo>
                <a:lnTo>
                  <a:pt x="995141" y="334741"/>
                </a:lnTo>
                <a:lnTo>
                  <a:pt x="941822" y="344969"/>
                </a:lnTo>
                <a:lnTo>
                  <a:pt x="884620" y="353560"/>
                </a:lnTo>
                <a:lnTo>
                  <a:pt x="823864" y="360415"/>
                </a:lnTo>
                <a:lnTo>
                  <a:pt x="759884" y="365435"/>
                </a:lnTo>
                <a:lnTo>
                  <a:pt x="693009" y="368519"/>
                </a:lnTo>
                <a:lnTo>
                  <a:pt x="623569" y="369570"/>
                </a:lnTo>
                <a:lnTo>
                  <a:pt x="554114" y="368519"/>
                </a:lnTo>
                <a:lnTo>
                  <a:pt x="487194" y="365435"/>
                </a:lnTo>
                <a:lnTo>
                  <a:pt x="423143" y="360415"/>
                </a:lnTo>
                <a:lnTo>
                  <a:pt x="362296" y="353560"/>
                </a:lnTo>
                <a:lnTo>
                  <a:pt x="304988" y="344969"/>
                </a:lnTo>
                <a:lnTo>
                  <a:pt x="251551" y="334741"/>
                </a:lnTo>
                <a:lnTo>
                  <a:pt x="202320" y="322975"/>
                </a:lnTo>
                <a:lnTo>
                  <a:pt x="157630" y="309772"/>
                </a:lnTo>
                <a:lnTo>
                  <a:pt x="117815" y="295229"/>
                </a:lnTo>
                <a:lnTo>
                  <a:pt x="54144" y="262524"/>
                </a:lnTo>
                <a:lnTo>
                  <a:pt x="13981" y="225656"/>
                </a:lnTo>
                <a:lnTo>
                  <a:pt x="0" y="185420"/>
                </a:lnTo>
                <a:lnTo>
                  <a:pt x="3551" y="164692"/>
                </a:lnTo>
                <a:lnTo>
                  <a:pt x="30957" y="125658"/>
                </a:lnTo>
                <a:lnTo>
                  <a:pt x="83208" y="90499"/>
                </a:lnTo>
                <a:lnTo>
                  <a:pt x="157630" y="59990"/>
                </a:lnTo>
                <a:lnTo>
                  <a:pt x="202320" y="46723"/>
                </a:lnTo>
                <a:lnTo>
                  <a:pt x="251551" y="34909"/>
                </a:lnTo>
                <a:lnTo>
                  <a:pt x="304988" y="24647"/>
                </a:lnTo>
                <a:lnTo>
                  <a:pt x="362296" y="16033"/>
                </a:lnTo>
                <a:lnTo>
                  <a:pt x="423143" y="9164"/>
                </a:lnTo>
                <a:lnTo>
                  <a:pt x="487194" y="4137"/>
                </a:lnTo>
                <a:lnTo>
                  <a:pt x="554114" y="1050"/>
                </a:lnTo>
                <a:lnTo>
                  <a:pt x="62356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2489" y="6066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9629" y="6437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20139" y="6056629"/>
            <a:ext cx="75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latin typeface="Arial Black"/>
                <a:cs typeface="Arial Black"/>
              </a:rPr>
              <a:t>U</a:t>
            </a:r>
            <a:r>
              <a:rPr sz="2400" spc="-305" dirty="0">
                <a:latin typeface="Arial Black"/>
                <a:cs typeface="Arial Black"/>
              </a:rPr>
              <a:t>r</a:t>
            </a:r>
            <a:r>
              <a:rPr sz="2400" spc="-235" dirty="0">
                <a:latin typeface="Arial Black"/>
                <a:cs typeface="Arial Black"/>
              </a:rPr>
              <a:t>i</a:t>
            </a:r>
            <a:r>
              <a:rPr sz="2400" spc="-280" dirty="0">
                <a:latin typeface="Arial Black"/>
                <a:cs typeface="Arial Black"/>
              </a:rPr>
              <a:t>n</a:t>
            </a:r>
            <a:r>
              <a:rPr sz="2400" spc="-270" dirty="0">
                <a:latin typeface="Arial Black"/>
                <a:cs typeface="Arial Black"/>
              </a:rPr>
              <a:t>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4740" y="5384800"/>
            <a:ext cx="755650" cy="4076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530"/>
              </a:spcBef>
            </a:pPr>
            <a:r>
              <a:rPr sz="1800" spc="-225" dirty="0">
                <a:latin typeface="Arial Black"/>
                <a:cs typeface="Arial Black"/>
              </a:rPr>
              <a:t>Kidney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0779" y="5673090"/>
            <a:ext cx="567690" cy="2933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70"/>
              </a:spcBef>
            </a:pPr>
            <a:r>
              <a:rPr sz="1800" spc="-204" dirty="0">
                <a:latin typeface="Arial Black"/>
                <a:cs typeface="Arial Black"/>
              </a:rPr>
              <a:t>Liver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45410" y="6372859"/>
            <a:ext cx="914400" cy="3340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29"/>
              </a:spcBef>
            </a:pPr>
            <a:r>
              <a:rPr sz="1800" spc="-225" dirty="0">
                <a:latin typeface="Arial Black"/>
                <a:cs typeface="Arial Black"/>
              </a:rPr>
              <a:t>Kidney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25089" y="885189"/>
            <a:ext cx="3040380" cy="0"/>
          </a:xfrm>
          <a:custGeom>
            <a:avLst/>
            <a:gdLst/>
            <a:ahLst/>
            <a:cxnLst/>
            <a:rect l="l" t="t" r="r" b="b"/>
            <a:pathLst>
              <a:path w="3040379">
                <a:moveTo>
                  <a:pt x="0" y="0"/>
                </a:moveTo>
                <a:lnTo>
                  <a:pt x="30403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59120" y="839469"/>
            <a:ext cx="215900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96589" y="9486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658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658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7539" y="9486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753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753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4339" y="502919"/>
            <a:ext cx="417830" cy="381000"/>
          </a:xfrm>
          <a:custGeom>
            <a:avLst/>
            <a:gdLst/>
            <a:ahLst/>
            <a:cxnLst/>
            <a:rect l="l" t="t" r="r" b="b"/>
            <a:pathLst>
              <a:path w="417829" h="381000">
                <a:moveTo>
                  <a:pt x="0" y="0"/>
                </a:moveTo>
                <a:lnTo>
                  <a:pt x="2540" y="11429"/>
                </a:lnTo>
                <a:lnTo>
                  <a:pt x="6350" y="22859"/>
                </a:lnTo>
                <a:lnTo>
                  <a:pt x="10160" y="35559"/>
                </a:lnTo>
                <a:lnTo>
                  <a:pt x="13970" y="46989"/>
                </a:lnTo>
                <a:lnTo>
                  <a:pt x="17780" y="58419"/>
                </a:lnTo>
                <a:lnTo>
                  <a:pt x="21590" y="71119"/>
                </a:lnTo>
                <a:lnTo>
                  <a:pt x="26670" y="82550"/>
                </a:lnTo>
                <a:lnTo>
                  <a:pt x="31750" y="93979"/>
                </a:lnTo>
                <a:lnTo>
                  <a:pt x="38100" y="105409"/>
                </a:lnTo>
                <a:lnTo>
                  <a:pt x="43180" y="115569"/>
                </a:lnTo>
                <a:lnTo>
                  <a:pt x="49530" y="127000"/>
                </a:lnTo>
                <a:lnTo>
                  <a:pt x="55880" y="138429"/>
                </a:lnTo>
                <a:lnTo>
                  <a:pt x="63500" y="148589"/>
                </a:lnTo>
                <a:lnTo>
                  <a:pt x="71120" y="158750"/>
                </a:lnTo>
                <a:lnTo>
                  <a:pt x="77470" y="170179"/>
                </a:lnTo>
                <a:lnTo>
                  <a:pt x="86360" y="180339"/>
                </a:lnTo>
                <a:lnTo>
                  <a:pt x="93980" y="190500"/>
                </a:lnTo>
                <a:lnTo>
                  <a:pt x="101600" y="200659"/>
                </a:lnTo>
                <a:lnTo>
                  <a:pt x="110490" y="209550"/>
                </a:lnTo>
                <a:lnTo>
                  <a:pt x="119380" y="219709"/>
                </a:lnTo>
                <a:lnTo>
                  <a:pt x="129540" y="228600"/>
                </a:lnTo>
                <a:lnTo>
                  <a:pt x="138430" y="237489"/>
                </a:lnTo>
                <a:lnTo>
                  <a:pt x="148590" y="247650"/>
                </a:lnTo>
                <a:lnTo>
                  <a:pt x="158750" y="255269"/>
                </a:lnTo>
                <a:lnTo>
                  <a:pt x="168910" y="264159"/>
                </a:lnTo>
                <a:lnTo>
                  <a:pt x="179070" y="273050"/>
                </a:lnTo>
                <a:lnTo>
                  <a:pt x="190500" y="280669"/>
                </a:lnTo>
                <a:lnTo>
                  <a:pt x="201930" y="288289"/>
                </a:lnTo>
                <a:lnTo>
                  <a:pt x="212090" y="295909"/>
                </a:lnTo>
                <a:lnTo>
                  <a:pt x="223520" y="303529"/>
                </a:lnTo>
                <a:lnTo>
                  <a:pt x="236220" y="309879"/>
                </a:lnTo>
                <a:lnTo>
                  <a:pt x="247650" y="317500"/>
                </a:lnTo>
                <a:lnTo>
                  <a:pt x="260350" y="323850"/>
                </a:lnTo>
                <a:lnTo>
                  <a:pt x="271780" y="330200"/>
                </a:lnTo>
                <a:lnTo>
                  <a:pt x="284480" y="336550"/>
                </a:lnTo>
                <a:lnTo>
                  <a:pt x="297180" y="341629"/>
                </a:lnTo>
                <a:lnTo>
                  <a:pt x="309880" y="347979"/>
                </a:lnTo>
                <a:lnTo>
                  <a:pt x="323850" y="353059"/>
                </a:lnTo>
                <a:lnTo>
                  <a:pt x="336550" y="358139"/>
                </a:lnTo>
                <a:lnTo>
                  <a:pt x="349250" y="361950"/>
                </a:lnTo>
                <a:lnTo>
                  <a:pt x="363220" y="367029"/>
                </a:lnTo>
                <a:lnTo>
                  <a:pt x="377189" y="370839"/>
                </a:lnTo>
                <a:lnTo>
                  <a:pt x="389889" y="374650"/>
                </a:lnTo>
                <a:lnTo>
                  <a:pt x="403860" y="378459"/>
                </a:lnTo>
                <a:lnTo>
                  <a:pt x="41783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319779" y="396240"/>
            <a:ext cx="2119630" cy="398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970"/>
              </a:lnSpc>
            </a:pPr>
            <a:r>
              <a:rPr sz="2550" u="none" spc="225" dirty="0">
                <a:solidFill>
                  <a:srgbClr val="000000"/>
                </a:solidFill>
                <a:latin typeface="Times New Roman"/>
                <a:cs typeface="Times New Roman"/>
              </a:rPr>
              <a:t>Glutaminase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9400" y="693419"/>
            <a:ext cx="1771650" cy="398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970"/>
              </a:lnSpc>
            </a:pPr>
            <a:r>
              <a:rPr sz="2550" b="1" spc="350" dirty="0">
                <a:latin typeface="Times New Roman"/>
                <a:cs typeface="Times New Roman"/>
              </a:rPr>
              <a:t>G</a:t>
            </a:r>
            <a:r>
              <a:rPr sz="2550" b="1" spc="135" dirty="0">
                <a:latin typeface="Times New Roman"/>
                <a:cs typeface="Times New Roman"/>
              </a:rPr>
              <a:t>l</a:t>
            </a:r>
            <a:r>
              <a:rPr sz="2550" b="1" spc="200" dirty="0">
                <a:latin typeface="Times New Roman"/>
                <a:cs typeface="Times New Roman"/>
              </a:rPr>
              <a:t>ut</a:t>
            </a:r>
            <a:r>
              <a:rPr sz="2550" b="1" spc="240" dirty="0">
                <a:latin typeface="Times New Roman"/>
                <a:cs typeface="Times New Roman"/>
              </a:rPr>
              <a:t>a</a:t>
            </a:r>
            <a:r>
              <a:rPr sz="2550" b="1" spc="340" dirty="0">
                <a:latin typeface="Times New Roman"/>
                <a:cs typeface="Times New Roman"/>
              </a:rPr>
              <a:t>m</a:t>
            </a:r>
            <a:r>
              <a:rPr sz="2550" b="1" spc="125" dirty="0">
                <a:latin typeface="Times New Roman"/>
                <a:cs typeface="Times New Roman"/>
              </a:rPr>
              <a:t>i</a:t>
            </a:r>
            <a:r>
              <a:rPr sz="2550" b="1" spc="260" dirty="0">
                <a:latin typeface="Times New Roman"/>
                <a:cs typeface="Times New Roman"/>
              </a:rPr>
              <a:t>n</a:t>
            </a:r>
            <a:r>
              <a:rPr sz="2550" b="1" spc="195" dirty="0">
                <a:latin typeface="Times New Roman"/>
                <a:cs typeface="Times New Roman"/>
              </a:rPr>
              <a:t>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51550" y="692150"/>
            <a:ext cx="2874010" cy="3847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 algn="l" rtl="0">
              <a:lnSpc>
                <a:spcPts val="2980"/>
              </a:lnSpc>
            </a:pPr>
            <a:r>
              <a:rPr sz="2550" b="1" spc="229" dirty="0">
                <a:latin typeface="Times New Roman"/>
                <a:cs typeface="Times New Roman"/>
              </a:rPr>
              <a:t>Glutamate </a:t>
            </a:r>
            <a:r>
              <a:rPr sz="2550" b="1" spc="250" dirty="0">
                <a:latin typeface="Times New Roman"/>
                <a:cs typeface="Times New Roman"/>
              </a:rPr>
              <a:t>+</a:t>
            </a:r>
            <a:r>
              <a:rPr sz="2550" b="1" spc="-110" dirty="0">
                <a:latin typeface="Times New Roman"/>
                <a:cs typeface="Times New Roman"/>
              </a:rPr>
              <a:t> </a:t>
            </a:r>
            <a:r>
              <a:rPr sz="2550" b="1" spc="280" dirty="0">
                <a:latin typeface="Times New Roman"/>
                <a:cs typeface="Times New Roman"/>
              </a:rPr>
              <a:t>NH</a:t>
            </a:r>
            <a:r>
              <a:rPr sz="2550" b="1" spc="419" baseline="-22875" dirty="0">
                <a:latin typeface="Times New Roman"/>
                <a:cs typeface="Times New Roman"/>
              </a:rPr>
              <a:t>3</a:t>
            </a:r>
            <a:endParaRPr sz="2550" baseline="-22875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79979" y="242570"/>
            <a:ext cx="650240" cy="3334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 algn="l" rtl="0">
              <a:lnSpc>
                <a:spcPts val="2580"/>
              </a:lnSpc>
            </a:pPr>
            <a:r>
              <a:rPr sz="2200" b="1" spc="305" dirty="0">
                <a:latin typeface="Times New Roman"/>
                <a:cs typeface="Times New Roman"/>
              </a:rPr>
              <a:t>H</a:t>
            </a:r>
            <a:r>
              <a:rPr sz="2175" b="1" spc="225" baseline="-22988" dirty="0">
                <a:latin typeface="Times New Roman"/>
                <a:cs typeface="Times New Roman"/>
              </a:rPr>
              <a:t>2</a:t>
            </a:r>
            <a:r>
              <a:rPr sz="2200" b="1" spc="290" dirty="0">
                <a:latin typeface="Times New Roman"/>
                <a:cs typeface="Times New Roman"/>
              </a:rPr>
              <a:t>O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6870" y="1203959"/>
            <a:ext cx="807847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l" rtl="0">
              <a:lnSpc>
                <a:spcPts val="950"/>
              </a:lnSpc>
              <a:spcBef>
                <a:spcPts val="100"/>
              </a:spcBef>
              <a:tabLst>
                <a:tab pos="3890645" algn="l"/>
                <a:tab pos="4647565" algn="l"/>
                <a:tab pos="689546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This reaction is important</a:t>
            </a:r>
            <a:r>
              <a:rPr sz="20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2000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kidney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due to	kidney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excretes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1725" spc="22" baseline="-28985" dirty="0">
                <a:solidFill>
                  <a:srgbClr val="333399"/>
                </a:solidFill>
                <a:latin typeface="Times New Roman"/>
                <a:cs typeface="Times New Roman"/>
              </a:rPr>
              <a:t>4	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ion to</a:t>
            </a:r>
            <a:r>
              <a:rPr sz="20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keep</a:t>
            </a:r>
            <a:endParaRPr sz="2000" dirty="0">
              <a:latin typeface="Times New Roman"/>
              <a:cs typeface="Times New Roman"/>
            </a:endParaRPr>
          </a:p>
          <a:p>
            <a:pPr marR="1240155" algn="l" rtl="0">
              <a:lnSpc>
                <a:spcPts val="680"/>
              </a:lnSpc>
            </a:pPr>
            <a:r>
              <a:rPr sz="1150" spc="5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endParaRPr sz="115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76200" algn="l" rtl="0">
              <a:lnSpc>
                <a:spcPct val="100000"/>
              </a:lnSpc>
              <a:tabLst>
                <a:tab pos="2571115" algn="l"/>
                <a:tab pos="3274695" algn="l"/>
                <a:tab pos="387794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extracellular 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Na</a:t>
            </a:r>
            <a:r>
              <a:rPr sz="1725" spc="7" baseline="28985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r>
              <a:rPr sz="1725" spc="367" baseline="289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ion</a:t>
            </a:r>
            <a:r>
              <a:rPr sz="2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in	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body	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and	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to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maintain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the acid-base</a:t>
            </a:r>
            <a:r>
              <a:rPr sz="20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balance.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15859" y="4191000"/>
            <a:ext cx="1362710" cy="27432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20"/>
              </a:spcBef>
            </a:pPr>
            <a:r>
              <a:rPr sz="1600" b="1" spc="105" dirty="0">
                <a:latin typeface="Eras Demi ITC"/>
                <a:cs typeface="Eras Demi ITC"/>
              </a:rPr>
              <a:t>Deaminase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32679" y="5405120"/>
            <a:ext cx="372110" cy="508000"/>
          </a:xfrm>
          <a:custGeom>
            <a:avLst/>
            <a:gdLst/>
            <a:ahLst/>
            <a:cxnLst/>
            <a:rect l="l" t="t" r="r" b="b"/>
            <a:pathLst>
              <a:path w="372110" h="508000">
                <a:moveTo>
                  <a:pt x="186690" y="0"/>
                </a:moveTo>
                <a:lnTo>
                  <a:pt x="148403" y="4975"/>
                </a:lnTo>
                <a:lnTo>
                  <a:pt x="113049" y="19327"/>
                </a:lnTo>
                <a:lnTo>
                  <a:pt x="81297" y="42192"/>
                </a:lnTo>
                <a:lnTo>
                  <a:pt x="53816" y="72707"/>
                </a:lnTo>
                <a:lnTo>
                  <a:pt x="31276" y="110008"/>
                </a:lnTo>
                <a:lnTo>
                  <a:pt x="14347" y="153233"/>
                </a:lnTo>
                <a:lnTo>
                  <a:pt x="3698" y="201518"/>
                </a:lnTo>
                <a:lnTo>
                  <a:pt x="0" y="253999"/>
                </a:lnTo>
                <a:lnTo>
                  <a:pt x="3698" y="306117"/>
                </a:lnTo>
                <a:lnTo>
                  <a:pt x="14347" y="354230"/>
                </a:lnTo>
                <a:lnTo>
                  <a:pt x="31276" y="397433"/>
                </a:lnTo>
                <a:lnTo>
                  <a:pt x="53816" y="434816"/>
                </a:lnTo>
                <a:lnTo>
                  <a:pt x="81297" y="465472"/>
                </a:lnTo>
                <a:lnTo>
                  <a:pt x="113049" y="488493"/>
                </a:lnTo>
                <a:lnTo>
                  <a:pt x="148403" y="502972"/>
                </a:lnTo>
                <a:lnTo>
                  <a:pt x="186690" y="507999"/>
                </a:lnTo>
                <a:lnTo>
                  <a:pt x="224921" y="502972"/>
                </a:lnTo>
                <a:lnTo>
                  <a:pt x="291680" y="465472"/>
                </a:lnTo>
                <a:lnTo>
                  <a:pt x="318928" y="434816"/>
                </a:lnTo>
                <a:lnTo>
                  <a:pt x="341235" y="397433"/>
                </a:lnTo>
                <a:lnTo>
                  <a:pt x="357961" y="354230"/>
                </a:lnTo>
                <a:lnTo>
                  <a:pt x="368466" y="306117"/>
                </a:lnTo>
                <a:lnTo>
                  <a:pt x="372110" y="253999"/>
                </a:lnTo>
                <a:lnTo>
                  <a:pt x="368466" y="201518"/>
                </a:lnTo>
                <a:lnTo>
                  <a:pt x="357961" y="153233"/>
                </a:lnTo>
                <a:lnTo>
                  <a:pt x="341235" y="110008"/>
                </a:lnTo>
                <a:lnTo>
                  <a:pt x="318928" y="72707"/>
                </a:lnTo>
                <a:lnTo>
                  <a:pt x="291680" y="42192"/>
                </a:lnTo>
                <a:lnTo>
                  <a:pt x="260131" y="19327"/>
                </a:lnTo>
                <a:lnTo>
                  <a:pt x="18669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32679" y="5405120"/>
            <a:ext cx="372110" cy="508000"/>
          </a:xfrm>
          <a:custGeom>
            <a:avLst/>
            <a:gdLst/>
            <a:ahLst/>
            <a:cxnLst/>
            <a:rect l="l" t="t" r="r" b="b"/>
            <a:pathLst>
              <a:path w="372110" h="508000">
                <a:moveTo>
                  <a:pt x="186690" y="0"/>
                </a:moveTo>
                <a:lnTo>
                  <a:pt x="224921" y="4975"/>
                </a:lnTo>
                <a:lnTo>
                  <a:pt x="291680" y="42192"/>
                </a:lnTo>
                <a:lnTo>
                  <a:pt x="318928" y="72707"/>
                </a:lnTo>
                <a:lnTo>
                  <a:pt x="341235" y="110008"/>
                </a:lnTo>
                <a:lnTo>
                  <a:pt x="357961" y="153233"/>
                </a:lnTo>
                <a:lnTo>
                  <a:pt x="368466" y="201518"/>
                </a:lnTo>
                <a:lnTo>
                  <a:pt x="372110" y="253999"/>
                </a:lnTo>
                <a:lnTo>
                  <a:pt x="368466" y="306117"/>
                </a:lnTo>
                <a:lnTo>
                  <a:pt x="357961" y="354230"/>
                </a:lnTo>
                <a:lnTo>
                  <a:pt x="341235" y="397433"/>
                </a:lnTo>
                <a:lnTo>
                  <a:pt x="318928" y="434816"/>
                </a:lnTo>
                <a:lnTo>
                  <a:pt x="291680" y="465472"/>
                </a:lnTo>
                <a:lnTo>
                  <a:pt x="260131" y="488493"/>
                </a:lnTo>
                <a:lnTo>
                  <a:pt x="186690" y="507999"/>
                </a:lnTo>
                <a:lnTo>
                  <a:pt x="148403" y="502972"/>
                </a:lnTo>
                <a:lnTo>
                  <a:pt x="113049" y="488493"/>
                </a:lnTo>
                <a:lnTo>
                  <a:pt x="81297" y="465472"/>
                </a:lnTo>
                <a:lnTo>
                  <a:pt x="53816" y="434816"/>
                </a:lnTo>
                <a:lnTo>
                  <a:pt x="31276" y="397433"/>
                </a:lnTo>
                <a:lnTo>
                  <a:pt x="14347" y="354230"/>
                </a:lnTo>
                <a:lnTo>
                  <a:pt x="3698" y="306117"/>
                </a:lnTo>
                <a:lnTo>
                  <a:pt x="0" y="253999"/>
                </a:lnTo>
                <a:lnTo>
                  <a:pt x="3698" y="201518"/>
                </a:lnTo>
                <a:lnTo>
                  <a:pt x="14347" y="153233"/>
                </a:lnTo>
                <a:lnTo>
                  <a:pt x="31276" y="110008"/>
                </a:lnTo>
                <a:lnTo>
                  <a:pt x="53816" y="72707"/>
                </a:lnTo>
                <a:lnTo>
                  <a:pt x="81297" y="42192"/>
                </a:lnTo>
                <a:lnTo>
                  <a:pt x="113049" y="19327"/>
                </a:lnTo>
                <a:lnTo>
                  <a:pt x="148403" y="4975"/>
                </a:lnTo>
                <a:lnTo>
                  <a:pt x="18669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32679" y="5405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06059" y="5913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866640" y="5494020"/>
            <a:ext cx="482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5" dirty="0">
                <a:latin typeface="Eras Demi ITC"/>
                <a:cs typeface="Eras Demi ITC"/>
              </a:rPr>
              <a:t>G</a:t>
            </a:r>
            <a:r>
              <a:rPr sz="2000" b="1" spc="165" dirty="0">
                <a:latin typeface="Eras Demi ITC"/>
                <a:cs typeface="Eras Demi ITC"/>
              </a:rPr>
              <a:t>I</a:t>
            </a:r>
            <a:r>
              <a:rPr sz="2000" b="1" spc="-5" dirty="0">
                <a:latin typeface="Eras Demi ITC"/>
                <a:cs typeface="Eras Demi ITC"/>
              </a:rPr>
              <a:t>T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2000" y="3166972"/>
            <a:ext cx="1655445" cy="63817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457834" marR="205740" indent="-220979">
              <a:lnSpc>
                <a:spcPct val="100000"/>
              </a:lnSpc>
              <a:spcBef>
                <a:spcPts val="330"/>
              </a:spcBef>
            </a:pPr>
            <a:r>
              <a:rPr sz="1800" spc="-10" dirty="0">
                <a:latin typeface="Arial"/>
                <a:cs typeface="Arial"/>
              </a:rPr>
              <a:t>Diet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Body  </a:t>
            </a:r>
            <a:r>
              <a:rPr sz="1800" spc="-5" dirty="0">
                <a:latin typeface="Arial"/>
                <a:cs typeface="Arial"/>
              </a:rPr>
              <a:t>protein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06600" y="4965700"/>
            <a:ext cx="1346200" cy="398780"/>
          </a:xfrm>
          <a:custGeom>
            <a:avLst/>
            <a:gdLst/>
            <a:ahLst/>
            <a:cxnLst/>
            <a:rect l="l" t="t" r="r" b="b"/>
            <a:pathLst>
              <a:path w="1346200" h="398779">
                <a:moveTo>
                  <a:pt x="0" y="0"/>
                </a:moveTo>
                <a:lnTo>
                  <a:pt x="1346200" y="0"/>
                </a:lnTo>
                <a:lnTo>
                  <a:pt x="13462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114550" y="4999990"/>
            <a:ext cx="1127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glutamine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03700" y="6121400"/>
            <a:ext cx="711200" cy="368300"/>
          </a:xfrm>
          <a:prstGeom prst="rect">
            <a:avLst/>
          </a:prstGeom>
          <a:solidFill>
            <a:srgbClr val="66FF66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spc="-10" dirty="0">
                <a:latin typeface="Arial"/>
                <a:cs typeface="Arial"/>
              </a:rPr>
              <a:t>urea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88200" y="3784600"/>
            <a:ext cx="1701800" cy="276860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200" b="1" spc="-5" dirty="0">
                <a:latin typeface="Arial"/>
                <a:cs typeface="Arial"/>
              </a:rPr>
              <a:t>Purines,pyrimidines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366000" y="4800600"/>
            <a:ext cx="1778000" cy="429259"/>
          </a:xfrm>
          <a:custGeom>
            <a:avLst/>
            <a:gdLst/>
            <a:ahLst/>
            <a:cxnLst/>
            <a:rect l="l" t="t" r="r" b="b"/>
            <a:pathLst>
              <a:path w="1778000" h="429260">
                <a:moveTo>
                  <a:pt x="0" y="0"/>
                </a:moveTo>
                <a:lnTo>
                  <a:pt x="1778000" y="0"/>
                </a:lnTo>
                <a:lnTo>
                  <a:pt x="177800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443469" y="4834890"/>
            <a:ext cx="156527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Various nitrogen-  containing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compounds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90900" y="5283200"/>
            <a:ext cx="977900" cy="246379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000" b="1" spc="-5" dirty="0">
                <a:latin typeface="Arial"/>
                <a:cs typeface="Arial"/>
              </a:rPr>
              <a:t>glutaminase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97500" y="5702300"/>
            <a:ext cx="736600" cy="35522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marR="105410" algn="l" rtl="0">
              <a:lnSpc>
                <a:spcPct val="100000"/>
              </a:lnSpc>
              <a:spcBef>
                <a:spcPts val="370"/>
              </a:spcBef>
            </a:pPr>
            <a:r>
              <a:rPr sz="1000" b="1" spc="-5" dirty="0">
                <a:latin typeface="Arial"/>
                <a:cs typeface="Arial"/>
              </a:rPr>
              <a:t>B</a:t>
            </a:r>
            <a:r>
              <a:rPr sz="1000" b="1" spc="-10" dirty="0">
                <a:latin typeface="Arial"/>
                <a:cs typeface="Arial"/>
              </a:rPr>
              <a:t>ac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er</a:t>
            </a:r>
            <a:r>
              <a:rPr sz="1000" b="1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l  </a:t>
            </a:r>
            <a:r>
              <a:rPr sz="1000" b="1" spc="-10" dirty="0">
                <a:latin typeface="Arial"/>
                <a:cs typeface="Arial"/>
              </a:rPr>
              <a:t>urease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9150" y="397509"/>
            <a:ext cx="4804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845" algn="l"/>
              </a:tabLst>
            </a:pP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c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)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 U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r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e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a	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F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o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r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ma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t</a:t>
            </a:r>
            <a:r>
              <a:rPr sz="4400" i="1" u="none" spc="5" dirty="0">
                <a:solidFill>
                  <a:srgbClr val="A70000"/>
                </a:solidFill>
                <a:latin typeface="Arial"/>
                <a:cs typeface="Arial"/>
              </a:rPr>
              <a:t>i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o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258570"/>
            <a:ext cx="8431530" cy="522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660" marR="1414780" indent="-530860" algn="l" rtl="0">
              <a:lnSpc>
                <a:spcPct val="100000"/>
              </a:lnSpc>
              <a:spcBef>
                <a:spcPts val="10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the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principal end-product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protein 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metabolism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humans.</a:t>
            </a:r>
            <a:endParaRPr sz="2800" dirty="0">
              <a:latin typeface="Times New Roman"/>
              <a:cs typeface="Times New Roman"/>
            </a:endParaRPr>
          </a:p>
          <a:p>
            <a:pPr marL="552450" indent="-501650" algn="l" rtl="0">
              <a:lnSpc>
                <a:spcPct val="100000"/>
              </a:lnSpc>
              <a:spcBef>
                <a:spcPts val="1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important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route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for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detoxication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2400" spc="-7" baseline="-27777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552450" indent="-501650" algn="l" rtl="0">
              <a:lnSpc>
                <a:spcPct val="100000"/>
              </a:lnSpc>
              <a:spcBef>
                <a:spcPts val="590"/>
              </a:spcBef>
              <a:buFont typeface="Symbol"/>
              <a:buChar char=""/>
              <a:tabLst>
                <a:tab pos="551815" algn="l"/>
                <a:tab pos="552450" algn="l"/>
                <a:tab pos="3987165" algn="l"/>
                <a:tab pos="7037705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operated</a:t>
            </a:r>
            <a:r>
              <a:rPr sz="2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liver,	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released</a:t>
            </a:r>
            <a:r>
              <a:rPr sz="2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into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blood	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492759" algn="l" rtl="0">
              <a:lnSpc>
                <a:spcPct val="100000"/>
              </a:lnSpc>
              <a:tabLst>
                <a:tab pos="1772285" algn="l"/>
              </a:tabLst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cleared	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by kidney.</a:t>
            </a:r>
            <a:endParaRPr sz="2800" dirty="0">
              <a:latin typeface="Times New Roman"/>
              <a:cs typeface="Times New Roman"/>
            </a:endParaRPr>
          </a:p>
          <a:p>
            <a:pPr marL="581660" marR="43180" indent="-530860" algn="l" rtl="0">
              <a:lnSpc>
                <a:spcPct val="100000"/>
              </a:lnSpc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highly soluble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nontoxic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has a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high  nitrogen content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(46%),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so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…it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represents about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80-  90% of the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nitrogen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excreted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 urine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per day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b="1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man</a:t>
            </a:r>
            <a:endParaRPr sz="2800" dirty="0">
              <a:latin typeface="Times New Roman"/>
              <a:cs typeface="Times New Roman"/>
            </a:endParaRPr>
          </a:p>
          <a:p>
            <a:pPr marL="581660" marR="138430" indent="-530860" algn="l" rtl="0">
              <a:lnSpc>
                <a:spcPts val="3360"/>
              </a:lnSpc>
              <a:spcBef>
                <a:spcPts val="10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Biosynthesis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man is an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energy-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requiring 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process.</a:t>
            </a:r>
            <a:endParaRPr sz="2800" dirty="0">
              <a:latin typeface="Times New Roman"/>
              <a:cs typeface="Times New Roman"/>
            </a:endParaRPr>
          </a:p>
          <a:p>
            <a:pPr marL="492759" marR="1276350" indent="-441959" algn="l" rtl="0">
              <a:lnSpc>
                <a:spcPts val="3360"/>
              </a:lnSpc>
              <a:buClr>
                <a:srgbClr val="333399"/>
              </a:buClr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takes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place partially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mitochondria and 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partially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b="1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cytoplasm.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334009"/>
            <a:ext cx="6145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Nitrogen Balance</a:t>
            </a:r>
            <a:r>
              <a:rPr sz="4400" u="heavy" spc="-8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4400" u="heavy" spc="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(NB</a:t>
            </a:r>
            <a:r>
              <a:rPr lang="ar-EG" sz="4400" u="heavy" spc="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(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6039" y="1441449"/>
            <a:ext cx="9007475" cy="4883453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5400" algn="l" rtl="0">
              <a:spcBef>
                <a:spcPts val="790"/>
              </a:spcBef>
            </a:pPr>
            <a:r>
              <a:rPr sz="3200" b="1" spc="40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balance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is a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comparison</a:t>
            </a:r>
            <a:r>
              <a:rPr sz="2800" b="1" spc="-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between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76250" algn="l" rtl="0">
              <a:spcBef>
                <a:spcPts val="69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intake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form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of dietary</a:t>
            </a:r>
            <a:r>
              <a:rPr sz="2800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lang="ar-EG" sz="2800" spc="-5" dirty="0">
                <a:solidFill>
                  <a:srgbClr val="333399"/>
                </a:solidFill>
                <a:latin typeface="Arial"/>
              </a:rPr>
              <a:t>(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95320" algn="l" rtl="0">
              <a:spcBef>
                <a:spcPts val="70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17780" indent="-5080" algn="l" rtl="0">
              <a:lnSpc>
                <a:spcPct val="109100"/>
              </a:lnSpc>
              <a:spcBef>
                <a:spcPts val="340"/>
              </a:spcBef>
              <a:tabLst>
                <a:tab pos="317436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 loss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undigested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feces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, 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NPN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as urea,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ammonia,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creatinine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ric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urine,  sweat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saliva &amp;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losses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by hair, nail,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skin</a:t>
            </a:r>
            <a:r>
              <a:rPr lang="ar-EG" sz="2800" b="1" spc="5" dirty="0">
                <a:solidFill>
                  <a:srgbClr val="333399"/>
                </a:solidFill>
                <a:latin typeface="Arial"/>
              </a:rPr>
              <a:t>(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rtl="0">
              <a:spcBef>
                <a:spcPts val="800"/>
              </a:spcBef>
            </a:pPr>
            <a:r>
              <a:rPr sz="4800" spc="202" baseline="6076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3200" spc="135" dirty="0">
                <a:solidFill>
                  <a:srgbClr val="333399"/>
                </a:solidFill>
                <a:latin typeface="Arial"/>
                <a:cs typeface="Arial"/>
              </a:rPr>
              <a:t>NB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important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3200" b="1" spc="-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defining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20700" marR="1553210" algn="l" rtl="0">
              <a:lnSpc>
                <a:spcPts val="4060"/>
              </a:lnSpc>
              <a:spcBef>
                <a:spcPts val="240"/>
              </a:spcBef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lang="en-US" sz="28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overall protein metabolism of an individual  2.nutritional nitrogen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requirement.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691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70" y="491490"/>
            <a:ext cx="25895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2315" algn="l"/>
              </a:tabLst>
            </a:pPr>
            <a:r>
              <a:rPr sz="2000" u="none" spc="-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000" u="none" spc="5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000" u="none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lang="ar-EG" sz="2000" u="none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u="none" dirty="0">
                <a:solidFill>
                  <a:srgbClr val="333399"/>
                </a:solidFill>
                <a:latin typeface="Times New Roman"/>
                <a:cs typeface="Times New Roman"/>
              </a:rPr>
              <a:t>Urea  Cycle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" y="1405890"/>
            <a:ext cx="1098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(The  Or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0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e  Cycle,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" y="2626359"/>
            <a:ext cx="12922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0" algn="l" rtl="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Kre</a:t>
            </a:r>
            <a:r>
              <a:rPr sz="2000" b="1" spc="-5" dirty="0" err="1">
                <a:solidFill>
                  <a:srgbClr val="333399"/>
                </a:solidFill>
                <a:latin typeface="Times New Roman"/>
                <a:cs typeface="Times New Roman"/>
              </a:rPr>
              <a:t>b</a:t>
            </a:r>
            <a:r>
              <a:rPr sz="20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'</a:t>
            </a:r>
            <a:r>
              <a:rPr sz="20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 Cycle):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7229" y="1469389"/>
            <a:ext cx="496570" cy="231140"/>
          </a:xfrm>
          <a:custGeom>
            <a:avLst/>
            <a:gdLst/>
            <a:ahLst/>
            <a:cxnLst/>
            <a:rect l="l" t="t" r="r" b="b"/>
            <a:pathLst>
              <a:path w="496569" h="231139">
                <a:moveTo>
                  <a:pt x="247650" y="0"/>
                </a:moveTo>
                <a:lnTo>
                  <a:pt x="180798" y="4062"/>
                </a:lnTo>
                <a:lnTo>
                  <a:pt x="121355" y="15569"/>
                </a:lnTo>
                <a:lnTo>
                  <a:pt x="71437" y="33496"/>
                </a:lnTo>
                <a:lnTo>
                  <a:pt x="33161" y="56820"/>
                </a:lnTo>
                <a:lnTo>
                  <a:pt x="0" y="115570"/>
                </a:lnTo>
                <a:lnTo>
                  <a:pt x="8643" y="146620"/>
                </a:lnTo>
                <a:lnTo>
                  <a:pt x="71437" y="197643"/>
                </a:lnTo>
                <a:lnTo>
                  <a:pt x="121355" y="215570"/>
                </a:lnTo>
                <a:lnTo>
                  <a:pt x="180798" y="227077"/>
                </a:lnTo>
                <a:lnTo>
                  <a:pt x="247650" y="231139"/>
                </a:lnTo>
                <a:lnTo>
                  <a:pt x="315036" y="227077"/>
                </a:lnTo>
                <a:lnTo>
                  <a:pt x="374838" y="215570"/>
                </a:lnTo>
                <a:lnTo>
                  <a:pt x="424973" y="197643"/>
                </a:lnTo>
                <a:lnTo>
                  <a:pt x="463361" y="174319"/>
                </a:lnTo>
                <a:lnTo>
                  <a:pt x="496569" y="115570"/>
                </a:lnTo>
                <a:lnTo>
                  <a:pt x="487921" y="84519"/>
                </a:lnTo>
                <a:lnTo>
                  <a:pt x="424973" y="33496"/>
                </a:lnTo>
                <a:lnTo>
                  <a:pt x="374838" y="15569"/>
                </a:lnTo>
                <a:lnTo>
                  <a:pt x="315036" y="4062"/>
                </a:lnTo>
                <a:lnTo>
                  <a:pt x="24765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7229" y="1469389"/>
            <a:ext cx="496570" cy="231140"/>
          </a:xfrm>
          <a:custGeom>
            <a:avLst/>
            <a:gdLst/>
            <a:ahLst/>
            <a:cxnLst/>
            <a:rect l="l" t="t" r="r" b="b"/>
            <a:pathLst>
              <a:path w="496569" h="231139">
                <a:moveTo>
                  <a:pt x="247650" y="0"/>
                </a:moveTo>
                <a:lnTo>
                  <a:pt x="315036" y="4062"/>
                </a:lnTo>
                <a:lnTo>
                  <a:pt x="374838" y="15569"/>
                </a:lnTo>
                <a:lnTo>
                  <a:pt x="424973" y="33496"/>
                </a:lnTo>
                <a:lnTo>
                  <a:pt x="463361" y="56820"/>
                </a:lnTo>
                <a:lnTo>
                  <a:pt x="496569" y="115570"/>
                </a:lnTo>
                <a:lnTo>
                  <a:pt x="487921" y="146620"/>
                </a:lnTo>
                <a:lnTo>
                  <a:pt x="424973" y="197643"/>
                </a:lnTo>
                <a:lnTo>
                  <a:pt x="374838" y="215570"/>
                </a:lnTo>
                <a:lnTo>
                  <a:pt x="315036" y="227077"/>
                </a:lnTo>
                <a:lnTo>
                  <a:pt x="247650" y="231139"/>
                </a:lnTo>
                <a:lnTo>
                  <a:pt x="180798" y="227077"/>
                </a:lnTo>
                <a:lnTo>
                  <a:pt x="121355" y="215570"/>
                </a:lnTo>
                <a:lnTo>
                  <a:pt x="71437" y="197643"/>
                </a:lnTo>
                <a:lnTo>
                  <a:pt x="33161" y="174319"/>
                </a:lnTo>
                <a:lnTo>
                  <a:pt x="0" y="115570"/>
                </a:lnTo>
                <a:lnTo>
                  <a:pt x="8643" y="84519"/>
                </a:lnTo>
                <a:lnTo>
                  <a:pt x="71437" y="33496"/>
                </a:lnTo>
                <a:lnTo>
                  <a:pt x="121355" y="15569"/>
                </a:lnTo>
                <a:lnTo>
                  <a:pt x="180798" y="4062"/>
                </a:lnTo>
                <a:lnTo>
                  <a:pt x="24765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7229" y="1469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3800" y="1700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76120" y="1465579"/>
            <a:ext cx="4641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Eras Demi ITC"/>
                <a:cs typeface="Eras Demi ITC"/>
              </a:rPr>
              <a:t>N</a:t>
            </a:r>
            <a:r>
              <a:rPr sz="1400" b="1" spc="114" dirty="0">
                <a:latin typeface="Eras Demi ITC"/>
                <a:cs typeface="Eras Demi ITC"/>
              </a:rPr>
              <a:t>A</a:t>
            </a:r>
            <a:r>
              <a:rPr sz="1400" b="1" spc="-5" dirty="0">
                <a:latin typeface="Eras Demi ITC"/>
                <a:cs typeface="Eras Demi ITC"/>
              </a:rPr>
              <a:t>D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4600" y="5336600"/>
            <a:ext cx="149739" cy="135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5060" y="4685090"/>
            <a:ext cx="159899" cy="135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3020" y="1679000"/>
            <a:ext cx="182759" cy="20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70215" y="271017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985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5290" y="2710179"/>
            <a:ext cx="69850" cy="209550"/>
          </a:xfrm>
          <a:custGeom>
            <a:avLst/>
            <a:gdLst/>
            <a:ahLst/>
            <a:cxnLst/>
            <a:rect l="l" t="t" r="r" b="b"/>
            <a:pathLst>
              <a:path w="69850" h="209550">
                <a:moveTo>
                  <a:pt x="35559" y="209550"/>
                </a:moveTo>
                <a:lnTo>
                  <a:pt x="0" y="209550"/>
                </a:lnTo>
                <a:lnTo>
                  <a:pt x="0" y="0"/>
                </a:lnTo>
                <a:lnTo>
                  <a:pt x="69850" y="0"/>
                </a:lnTo>
                <a:lnTo>
                  <a:pt x="69850" y="209550"/>
                </a:lnTo>
                <a:lnTo>
                  <a:pt x="35559" y="2095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0540" y="3456940"/>
            <a:ext cx="111760" cy="247650"/>
          </a:xfrm>
          <a:custGeom>
            <a:avLst/>
            <a:gdLst/>
            <a:ahLst/>
            <a:cxnLst/>
            <a:rect l="l" t="t" r="r" b="b"/>
            <a:pathLst>
              <a:path w="111759" h="247650">
                <a:moveTo>
                  <a:pt x="111759" y="0"/>
                </a:moveTo>
                <a:lnTo>
                  <a:pt x="0" y="0"/>
                </a:lnTo>
                <a:lnTo>
                  <a:pt x="0" y="247650"/>
                </a:lnTo>
                <a:lnTo>
                  <a:pt x="111759" y="247650"/>
                </a:lnTo>
                <a:lnTo>
                  <a:pt x="11175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0540" y="3456940"/>
            <a:ext cx="111760" cy="247650"/>
          </a:xfrm>
          <a:custGeom>
            <a:avLst/>
            <a:gdLst/>
            <a:ahLst/>
            <a:cxnLst/>
            <a:rect l="l" t="t" r="r" b="b"/>
            <a:pathLst>
              <a:path w="111759" h="247650">
                <a:moveTo>
                  <a:pt x="55879" y="247650"/>
                </a:moveTo>
                <a:lnTo>
                  <a:pt x="0" y="247650"/>
                </a:lnTo>
                <a:lnTo>
                  <a:pt x="0" y="0"/>
                </a:lnTo>
                <a:lnTo>
                  <a:pt x="111759" y="0"/>
                </a:lnTo>
                <a:lnTo>
                  <a:pt x="111759" y="247650"/>
                </a:lnTo>
                <a:lnTo>
                  <a:pt x="55879" y="2476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1309" y="369887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647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1309" y="3666490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79" h="64770">
                <a:moveTo>
                  <a:pt x="66039" y="64770"/>
                </a:moveTo>
                <a:lnTo>
                  <a:pt x="0" y="64770"/>
                </a:lnTo>
                <a:lnTo>
                  <a:pt x="0" y="0"/>
                </a:lnTo>
                <a:lnTo>
                  <a:pt x="132079" y="0"/>
                </a:lnTo>
                <a:lnTo>
                  <a:pt x="132079" y="64770"/>
                </a:lnTo>
                <a:lnTo>
                  <a:pt x="66039" y="6477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6179" y="451104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8381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26179" y="4469129"/>
            <a:ext cx="149860" cy="83820"/>
          </a:xfrm>
          <a:custGeom>
            <a:avLst/>
            <a:gdLst/>
            <a:ahLst/>
            <a:cxnLst/>
            <a:rect l="l" t="t" r="r" b="b"/>
            <a:pathLst>
              <a:path w="149860" h="83820">
                <a:moveTo>
                  <a:pt x="74930" y="83820"/>
                </a:moveTo>
                <a:lnTo>
                  <a:pt x="0" y="83820"/>
                </a:lnTo>
                <a:lnTo>
                  <a:pt x="0" y="0"/>
                </a:lnTo>
                <a:lnTo>
                  <a:pt x="149860" y="0"/>
                </a:lnTo>
                <a:lnTo>
                  <a:pt x="149860" y="83820"/>
                </a:lnTo>
                <a:lnTo>
                  <a:pt x="74930" y="8382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4700" y="4300220"/>
            <a:ext cx="261620" cy="88900"/>
          </a:xfrm>
          <a:custGeom>
            <a:avLst/>
            <a:gdLst/>
            <a:ahLst/>
            <a:cxnLst/>
            <a:rect l="l" t="t" r="r" b="b"/>
            <a:pathLst>
              <a:path w="261620" h="88900">
                <a:moveTo>
                  <a:pt x="261620" y="0"/>
                </a:moveTo>
                <a:lnTo>
                  <a:pt x="0" y="0"/>
                </a:lnTo>
                <a:lnTo>
                  <a:pt x="0" y="88899"/>
                </a:lnTo>
                <a:lnTo>
                  <a:pt x="261620" y="88899"/>
                </a:lnTo>
                <a:lnTo>
                  <a:pt x="261620" y="0"/>
                </a:lnTo>
                <a:close/>
              </a:path>
            </a:pathLst>
          </a:custGeom>
          <a:solidFill>
            <a:srgbClr val="E6E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4700" y="4300220"/>
            <a:ext cx="261620" cy="88900"/>
          </a:xfrm>
          <a:custGeom>
            <a:avLst/>
            <a:gdLst/>
            <a:ahLst/>
            <a:cxnLst/>
            <a:rect l="l" t="t" r="r" b="b"/>
            <a:pathLst>
              <a:path w="261620" h="88900">
                <a:moveTo>
                  <a:pt x="130810" y="88899"/>
                </a:moveTo>
                <a:lnTo>
                  <a:pt x="0" y="88899"/>
                </a:lnTo>
                <a:lnTo>
                  <a:pt x="0" y="0"/>
                </a:lnTo>
                <a:lnTo>
                  <a:pt x="261620" y="0"/>
                </a:lnTo>
                <a:lnTo>
                  <a:pt x="261620" y="88899"/>
                </a:lnTo>
                <a:lnTo>
                  <a:pt x="130810" y="888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6950" y="388747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669" y="0"/>
                </a:lnTo>
              </a:path>
            </a:pathLst>
          </a:custGeom>
          <a:ln w="78739">
            <a:solidFill>
              <a:srgbClr val="E6E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6950" y="3848100"/>
            <a:ext cx="280670" cy="78740"/>
          </a:xfrm>
          <a:custGeom>
            <a:avLst/>
            <a:gdLst/>
            <a:ahLst/>
            <a:cxnLst/>
            <a:rect l="l" t="t" r="r" b="b"/>
            <a:pathLst>
              <a:path w="280669" h="78739">
                <a:moveTo>
                  <a:pt x="140969" y="78739"/>
                </a:moveTo>
                <a:lnTo>
                  <a:pt x="0" y="78739"/>
                </a:lnTo>
                <a:lnTo>
                  <a:pt x="0" y="0"/>
                </a:lnTo>
                <a:lnTo>
                  <a:pt x="280669" y="0"/>
                </a:lnTo>
                <a:lnTo>
                  <a:pt x="280669" y="78739"/>
                </a:lnTo>
                <a:lnTo>
                  <a:pt x="140969" y="7873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27630" y="4189790"/>
            <a:ext cx="145929" cy="182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2870" y="1809750"/>
            <a:ext cx="5080" cy="443230"/>
          </a:xfrm>
          <a:custGeom>
            <a:avLst/>
            <a:gdLst/>
            <a:ahLst/>
            <a:cxnLst/>
            <a:rect l="l" t="t" r="r" b="b"/>
            <a:pathLst>
              <a:path w="5080" h="443230">
                <a:moveTo>
                  <a:pt x="5080" y="0"/>
                </a:moveTo>
                <a:lnTo>
                  <a:pt x="0" y="443229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4770" y="224790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69" h="76200">
                <a:moveTo>
                  <a:pt x="77469" y="0"/>
                </a:moveTo>
                <a:lnTo>
                  <a:pt x="0" y="0"/>
                </a:lnTo>
                <a:lnTo>
                  <a:pt x="38100" y="76200"/>
                </a:lnTo>
                <a:lnTo>
                  <a:pt x="77469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4460" y="5522020"/>
            <a:ext cx="120529" cy="144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45970" y="4309109"/>
            <a:ext cx="477520" cy="350520"/>
          </a:xfrm>
          <a:custGeom>
            <a:avLst/>
            <a:gdLst/>
            <a:ahLst/>
            <a:cxnLst/>
            <a:rect l="l" t="t" r="r" b="b"/>
            <a:pathLst>
              <a:path w="477519" h="350520">
                <a:moveTo>
                  <a:pt x="238760" y="0"/>
                </a:moveTo>
                <a:lnTo>
                  <a:pt x="182746" y="4509"/>
                </a:lnTo>
                <a:lnTo>
                  <a:pt x="131998" y="17417"/>
                </a:lnTo>
                <a:lnTo>
                  <a:pt x="87737" y="37788"/>
                </a:lnTo>
                <a:lnTo>
                  <a:pt x="51185" y="64692"/>
                </a:lnTo>
                <a:lnTo>
                  <a:pt x="23563" y="97193"/>
                </a:lnTo>
                <a:lnTo>
                  <a:pt x="6094" y="134360"/>
                </a:lnTo>
                <a:lnTo>
                  <a:pt x="0" y="175259"/>
                </a:lnTo>
                <a:lnTo>
                  <a:pt x="6094" y="216159"/>
                </a:lnTo>
                <a:lnTo>
                  <a:pt x="23563" y="253326"/>
                </a:lnTo>
                <a:lnTo>
                  <a:pt x="51185" y="285827"/>
                </a:lnTo>
                <a:lnTo>
                  <a:pt x="87737" y="312731"/>
                </a:lnTo>
                <a:lnTo>
                  <a:pt x="131998" y="333102"/>
                </a:lnTo>
                <a:lnTo>
                  <a:pt x="182746" y="346010"/>
                </a:lnTo>
                <a:lnTo>
                  <a:pt x="238760" y="350519"/>
                </a:lnTo>
                <a:lnTo>
                  <a:pt x="294373" y="346010"/>
                </a:lnTo>
                <a:lnTo>
                  <a:pt x="344966" y="333102"/>
                </a:lnTo>
                <a:lnTo>
                  <a:pt x="389249" y="312731"/>
                </a:lnTo>
                <a:lnTo>
                  <a:pt x="425935" y="285827"/>
                </a:lnTo>
                <a:lnTo>
                  <a:pt x="453734" y="253326"/>
                </a:lnTo>
                <a:lnTo>
                  <a:pt x="471358" y="216159"/>
                </a:lnTo>
                <a:lnTo>
                  <a:pt x="477519" y="175259"/>
                </a:lnTo>
                <a:lnTo>
                  <a:pt x="471358" y="134360"/>
                </a:lnTo>
                <a:lnTo>
                  <a:pt x="453734" y="97193"/>
                </a:lnTo>
                <a:lnTo>
                  <a:pt x="425935" y="64692"/>
                </a:lnTo>
                <a:lnTo>
                  <a:pt x="389249" y="37788"/>
                </a:lnTo>
                <a:lnTo>
                  <a:pt x="344966" y="17417"/>
                </a:lnTo>
                <a:lnTo>
                  <a:pt x="294373" y="4509"/>
                </a:lnTo>
                <a:lnTo>
                  <a:pt x="2387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5970" y="4309109"/>
            <a:ext cx="477520" cy="350520"/>
          </a:xfrm>
          <a:custGeom>
            <a:avLst/>
            <a:gdLst/>
            <a:ahLst/>
            <a:cxnLst/>
            <a:rect l="l" t="t" r="r" b="b"/>
            <a:pathLst>
              <a:path w="477519" h="350520">
                <a:moveTo>
                  <a:pt x="238760" y="0"/>
                </a:moveTo>
                <a:lnTo>
                  <a:pt x="294373" y="4509"/>
                </a:lnTo>
                <a:lnTo>
                  <a:pt x="344966" y="17417"/>
                </a:lnTo>
                <a:lnTo>
                  <a:pt x="389249" y="37788"/>
                </a:lnTo>
                <a:lnTo>
                  <a:pt x="425935" y="64692"/>
                </a:lnTo>
                <a:lnTo>
                  <a:pt x="453734" y="97193"/>
                </a:lnTo>
                <a:lnTo>
                  <a:pt x="471358" y="134360"/>
                </a:lnTo>
                <a:lnTo>
                  <a:pt x="477519" y="175259"/>
                </a:lnTo>
                <a:lnTo>
                  <a:pt x="471358" y="216159"/>
                </a:lnTo>
                <a:lnTo>
                  <a:pt x="453734" y="253326"/>
                </a:lnTo>
                <a:lnTo>
                  <a:pt x="425935" y="285827"/>
                </a:lnTo>
                <a:lnTo>
                  <a:pt x="389249" y="312731"/>
                </a:lnTo>
                <a:lnTo>
                  <a:pt x="344966" y="333102"/>
                </a:lnTo>
                <a:lnTo>
                  <a:pt x="294373" y="346010"/>
                </a:lnTo>
                <a:lnTo>
                  <a:pt x="238760" y="350519"/>
                </a:lnTo>
                <a:lnTo>
                  <a:pt x="182746" y="346010"/>
                </a:lnTo>
                <a:lnTo>
                  <a:pt x="131998" y="333102"/>
                </a:lnTo>
                <a:lnTo>
                  <a:pt x="87737" y="312731"/>
                </a:lnTo>
                <a:lnTo>
                  <a:pt x="51185" y="285827"/>
                </a:lnTo>
                <a:lnTo>
                  <a:pt x="23563" y="253326"/>
                </a:lnTo>
                <a:lnTo>
                  <a:pt x="6094" y="216159"/>
                </a:lnTo>
                <a:lnTo>
                  <a:pt x="0" y="175259"/>
                </a:lnTo>
                <a:lnTo>
                  <a:pt x="6094" y="134360"/>
                </a:lnTo>
                <a:lnTo>
                  <a:pt x="23563" y="97193"/>
                </a:lnTo>
                <a:lnTo>
                  <a:pt x="51185" y="64692"/>
                </a:lnTo>
                <a:lnTo>
                  <a:pt x="87737" y="37788"/>
                </a:lnTo>
                <a:lnTo>
                  <a:pt x="131998" y="17417"/>
                </a:lnTo>
                <a:lnTo>
                  <a:pt x="182746" y="4509"/>
                </a:lnTo>
                <a:lnTo>
                  <a:pt x="23876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45970" y="4309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23489" y="4659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33270" y="4364990"/>
            <a:ext cx="4864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20" dirty="0">
                <a:latin typeface="Eras Demi ITC"/>
                <a:cs typeface="Eras Demi ITC"/>
              </a:rPr>
              <a:t>M</a:t>
            </a:r>
            <a:r>
              <a:rPr sz="1400" b="1" spc="105" dirty="0">
                <a:latin typeface="Eras Demi ITC"/>
                <a:cs typeface="Eras Demi ITC"/>
              </a:rPr>
              <a:t>D</a:t>
            </a:r>
            <a:r>
              <a:rPr sz="1400" b="1" spc="-5" dirty="0">
                <a:latin typeface="Eras Demi ITC"/>
                <a:cs typeface="Eras Demi ITC"/>
              </a:rPr>
              <a:t>H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52340" y="10033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1270" y="0"/>
                </a:moveTo>
                <a:lnTo>
                  <a:pt x="0" y="57150"/>
                </a:lnTo>
                <a:lnTo>
                  <a:pt x="57150" y="30479"/>
                </a:lnTo>
                <a:lnTo>
                  <a:pt x="127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74000" y="4737100"/>
            <a:ext cx="414020" cy="102870"/>
          </a:xfrm>
          <a:custGeom>
            <a:avLst/>
            <a:gdLst/>
            <a:ahLst/>
            <a:cxnLst/>
            <a:rect l="l" t="t" r="r" b="b"/>
            <a:pathLst>
              <a:path w="414020" h="102870">
                <a:moveTo>
                  <a:pt x="414020" y="0"/>
                </a:moveTo>
                <a:lnTo>
                  <a:pt x="0" y="0"/>
                </a:lnTo>
                <a:lnTo>
                  <a:pt x="0" y="102869"/>
                </a:lnTo>
                <a:lnTo>
                  <a:pt x="414020" y="102869"/>
                </a:lnTo>
                <a:lnTo>
                  <a:pt x="4140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74000" y="4737100"/>
            <a:ext cx="414020" cy="102870"/>
          </a:xfrm>
          <a:custGeom>
            <a:avLst/>
            <a:gdLst/>
            <a:ahLst/>
            <a:cxnLst/>
            <a:rect l="l" t="t" r="r" b="b"/>
            <a:pathLst>
              <a:path w="414020" h="102870">
                <a:moveTo>
                  <a:pt x="207009" y="102869"/>
                </a:moveTo>
                <a:lnTo>
                  <a:pt x="0" y="102869"/>
                </a:lnTo>
                <a:lnTo>
                  <a:pt x="0" y="0"/>
                </a:lnTo>
                <a:lnTo>
                  <a:pt x="414020" y="0"/>
                </a:lnTo>
                <a:lnTo>
                  <a:pt x="414020" y="102869"/>
                </a:lnTo>
                <a:lnTo>
                  <a:pt x="207009" y="10286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19569" y="2819400"/>
            <a:ext cx="571500" cy="97790"/>
          </a:xfrm>
          <a:custGeom>
            <a:avLst/>
            <a:gdLst/>
            <a:ahLst/>
            <a:cxnLst/>
            <a:rect l="l" t="t" r="r" b="b"/>
            <a:pathLst>
              <a:path w="571500" h="97789">
                <a:moveTo>
                  <a:pt x="571500" y="0"/>
                </a:moveTo>
                <a:lnTo>
                  <a:pt x="0" y="0"/>
                </a:lnTo>
                <a:lnTo>
                  <a:pt x="0" y="97789"/>
                </a:lnTo>
                <a:lnTo>
                  <a:pt x="571500" y="97789"/>
                </a:lnTo>
                <a:lnTo>
                  <a:pt x="571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19569" y="2819400"/>
            <a:ext cx="571500" cy="97790"/>
          </a:xfrm>
          <a:custGeom>
            <a:avLst/>
            <a:gdLst/>
            <a:ahLst/>
            <a:cxnLst/>
            <a:rect l="l" t="t" r="r" b="b"/>
            <a:pathLst>
              <a:path w="571500" h="97789">
                <a:moveTo>
                  <a:pt x="285750" y="97789"/>
                </a:moveTo>
                <a:lnTo>
                  <a:pt x="0" y="97789"/>
                </a:lnTo>
                <a:lnTo>
                  <a:pt x="0" y="0"/>
                </a:lnTo>
                <a:lnTo>
                  <a:pt x="571500" y="0"/>
                </a:lnTo>
                <a:lnTo>
                  <a:pt x="571500" y="97789"/>
                </a:lnTo>
                <a:lnTo>
                  <a:pt x="285750" y="9778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0779" y="1747520"/>
            <a:ext cx="402590" cy="107950"/>
          </a:xfrm>
          <a:custGeom>
            <a:avLst/>
            <a:gdLst/>
            <a:ahLst/>
            <a:cxnLst/>
            <a:rect l="l" t="t" r="r" b="b"/>
            <a:pathLst>
              <a:path w="402589" h="107950">
                <a:moveTo>
                  <a:pt x="402590" y="0"/>
                </a:moveTo>
                <a:lnTo>
                  <a:pt x="0" y="0"/>
                </a:lnTo>
                <a:lnTo>
                  <a:pt x="0" y="107950"/>
                </a:lnTo>
                <a:lnTo>
                  <a:pt x="402590" y="107950"/>
                </a:lnTo>
                <a:lnTo>
                  <a:pt x="4025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0779" y="1747520"/>
            <a:ext cx="402590" cy="107950"/>
          </a:xfrm>
          <a:custGeom>
            <a:avLst/>
            <a:gdLst/>
            <a:ahLst/>
            <a:cxnLst/>
            <a:rect l="l" t="t" r="r" b="b"/>
            <a:pathLst>
              <a:path w="402589" h="107950">
                <a:moveTo>
                  <a:pt x="201930" y="107950"/>
                </a:moveTo>
                <a:lnTo>
                  <a:pt x="0" y="107950"/>
                </a:lnTo>
                <a:lnTo>
                  <a:pt x="0" y="0"/>
                </a:lnTo>
                <a:lnTo>
                  <a:pt x="402590" y="0"/>
                </a:lnTo>
                <a:lnTo>
                  <a:pt x="402590" y="107950"/>
                </a:lnTo>
                <a:lnTo>
                  <a:pt x="201930" y="1079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1579" y="6125209"/>
            <a:ext cx="899160" cy="250190"/>
          </a:xfrm>
          <a:custGeom>
            <a:avLst/>
            <a:gdLst/>
            <a:ahLst/>
            <a:cxnLst/>
            <a:rect l="l" t="t" r="r" b="b"/>
            <a:pathLst>
              <a:path w="899160" h="250189">
                <a:moveTo>
                  <a:pt x="899160" y="0"/>
                </a:moveTo>
                <a:lnTo>
                  <a:pt x="0" y="0"/>
                </a:lnTo>
                <a:lnTo>
                  <a:pt x="0" y="250189"/>
                </a:lnTo>
                <a:lnTo>
                  <a:pt x="899160" y="250189"/>
                </a:lnTo>
                <a:lnTo>
                  <a:pt x="899160" y="0"/>
                </a:lnTo>
                <a:close/>
              </a:path>
            </a:pathLst>
          </a:custGeom>
          <a:solidFill>
            <a:srgbClr val="70E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21579" y="6125209"/>
            <a:ext cx="899160" cy="25019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20"/>
              </a:spcBef>
            </a:pPr>
            <a:r>
              <a:rPr sz="1600" b="1" spc="80" dirty="0">
                <a:latin typeface="Eras Demi ITC"/>
                <a:cs typeface="Eras Demi ITC"/>
              </a:rPr>
              <a:t>Glu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43220" y="5881370"/>
            <a:ext cx="33020" cy="233679"/>
          </a:xfrm>
          <a:custGeom>
            <a:avLst/>
            <a:gdLst/>
            <a:ahLst/>
            <a:cxnLst/>
            <a:rect l="l" t="t" r="r" b="b"/>
            <a:pathLst>
              <a:path w="33020" h="233679">
                <a:moveTo>
                  <a:pt x="0" y="233679"/>
                </a:moveTo>
                <a:lnTo>
                  <a:pt x="33019" y="0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38140" y="5810250"/>
            <a:ext cx="74930" cy="81280"/>
          </a:xfrm>
          <a:custGeom>
            <a:avLst/>
            <a:gdLst/>
            <a:ahLst/>
            <a:cxnLst/>
            <a:rect l="l" t="t" r="r" b="b"/>
            <a:pathLst>
              <a:path w="74929" h="81279">
                <a:moveTo>
                  <a:pt x="48260" y="0"/>
                </a:moveTo>
                <a:lnTo>
                  <a:pt x="0" y="69850"/>
                </a:lnTo>
                <a:lnTo>
                  <a:pt x="74930" y="81280"/>
                </a:lnTo>
                <a:lnTo>
                  <a:pt x="4826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713989" y="5702300"/>
            <a:ext cx="680720" cy="237490"/>
          </a:xfrm>
          <a:prstGeom prst="rect">
            <a:avLst/>
          </a:prstGeom>
          <a:solidFill>
            <a:srgbClr val="70EE8E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ts val="1870"/>
              </a:lnSpc>
            </a:pPr>
            <a:r>
              <a:rPr sz="1600" b="1" spc="80" dirty="0">
                <a:latin typeface="Eras Demi ITC"/>
                <a:cs typeface="Eras Demi ITC"/>
              </a:rPr>
              <a:t>Glu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94839" y="5748020"/>
            <a:ext cx="575310" cy="327660"/>
          </a:xfrm>
          <a:custGeom>
            <a:avLst/>
            <a:gdLst/>
            <a:ahLst/>
            <a:cxnLst/>
            <a:rect l="l" t="t" r="r" b="b"/>
            <a:pathLst>
              <a:path w="575310" h="327660">
                <a:moveTo>
                  <a:pt x="287020" y="0"/>
                </a:moveTo>
                <a:lnTo>
                  <a:pt x="228014" y="3237"/>
                </a:lnTo>
                <a:lnTo>
                  <a:pt x="173593" y="12561"/>
                </a:lnTo>
                <a:lnTo>
                  <a:pt x="124767" y="27391"/>
                </a:lnTo>
                <a:lnTo>
                  <a:pt x="82550" y="47148"/>
                </a:lnTo>
                <a:lnTo>
                  <a:pt x="47952" y="71251"/>
                </a:lnTo>
                <a:lnTo>
                  <a:pt x="5665" y="130172"/>
                </a:lnTo>
                <a:lnTo>
                  <a:pt x="0" y="163829"/>
                </a:lnTo>
                <a:lnTo>
                  <a:pt x="5665" y="197487"/>
                </a:lnTo>
                <a:lnTo>
                  <a:pt x="47952" y="256408"/>
                </a:lnTo>
                <a:lnTo>
                  <a:pt x="82550" y="280511"/>
                </a:lnTo>
                <a:lnTo>
                  <a:pt x="124767" y="300268"/>
                </a:lnTo>
                <a:lnTo>
                  <a:pt x="173593" y="315098"/>
                </a:lnTo>
                <a:lnTo>
                  <a:pt x="228014" y="324422"/>
                </a:lnTo>
                <a:lnTo>
                  <a:pt x="287020" y="327659"/>
                </a:lnTo>
                <a:lnTo>
                  <a:pt x="346444" y="324422"/>
                </a:lnTo>
                <a:lnTo>
                  <a:pt x="401181" y="315098"/>
                </a:lnTo>
                <a:lnTo>
                  <a:pt x="450232" y="300268"/>
                </a:lnTo>
                <a:lnTo>
                  <a:pt x="492601" y="280511"/>
                </a:lnTo>
                <a:lnTo>
                  <a:pt x="527290" y="256408"/>
                </a:lnTo>
                <a:lnTo>
                  <a:pt x="553303" y="228540"/>
                </a:lnTo>
                <a:lnTo>
                  <a:pt x="575310" y="163829"/>
                </a:lnTo>
                <a:lnTo>
                  <a:pt x="569642" y="130172"/>
                </a:lnTo>
                <a:lnTo>
                  <a:pt x="527290" y="71251"/>
                </a:lnTo>
                <a:lnTo>
                  <a:pt x="492601" y="47148"/>
                </a:lnTo>
                <a:lnTo>
                  <a:pt x="450232" y="27391"/>
                </a:lnTo>
                <a:lnTo>
                  <a:pt x="401181" y="12561"/>
                </a:lnTo>
                <a:lnTo>
                  <a:pt x="346444" y="3237"/>
                </a:lnTo>
                <a:lnTo>
                  <a:pt x="28702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94839" y="5748020"/>
            <a:ext cx="575310" cy="327660"/>
          </a:xfrm>
          <a:custGeom>
            <a:avLst/>
            <a:gdLst/>
            <a:ahLst/>
            <a:cxnLst/>
            <a:rect l="l" t="t" r="r" b="b"/>
            <a:pathLst>
              <a:path w="575310" h="327660">
                <a:moveTo>
                  <a:pt x="287020" y="0"/>
                </a:moveTo>
                <a:lnTo>
                  <a:pt x="346444" y="3237"/>
                </a:lnTo>
                <a:lnTo>
                  <a:pt x="401181" y="12561"/>
                </a:lnTo>
                <a:lnTo>
                  <a:pt x="450232" y="27391"/>
                </a:lnTo>
                <a:lnTo>
                  <a:pt x="492601" y="47148"/>
                </a:lnTo>
                <a:lnTo>
                  <a:pt x="527290" y="71251"/>
                </a:lnTo>
                <a:lnTo>
                  <a:pt x="553303" y="99119"/>
                </a:lnTo>
                <a:lnTo>
                  <a:pt x="575310" y="163829"/>
                </a:lnTo>
                <a:lnTo>
                  <a:pt x="569642" y="197487"/>
                </a:lnTo>
                <a:lnTo>
                  <a:pt x="527290" y="256408"/>
                </a:lnTo>
                <a:lnTo>
                  <a:pt x="492601" y="280511"/>
                </a:lnTo>
                <a:lnTo>
                  <a:pt x="450232" y="300268"/>
                </a:lnTo>
                <a:lnTo>
                  <a:pt x="401181" y="315098"/>
                </a:lnTo>
                <a:lnTo>
                  <a:pt x="346444" y="324422"/>
                </a:lnTo>
                <a:lnTo>
                  <a:pt x="287020" y="327659"/>
                </a:lnTo>
                <a:lnTo>
                  <a:pt x="228014" y="324422"/>
                </a:lnTo>
                <a:lnTo>
                  <a:pt x="173593" y="315098"/>
                </a:lnTo>
                <a:lnTo>
                  <a:pt x="124767" y="300268"/>
                </a:lnTo>
                <a:lnTo>
                  <a:pt x="82550" y="280511"/>
                </a:lnTo>
                <a:lnTo>
                  <a:pt x="47952" y="256408"/>
                </a:lnTo>
                <a:lnTo>
                  <a:pt x="5665" y="197487"/>
                </a:lnTo>
                <a:lnTo>
                  <a:pt x="0" y="163829"/>
                </a:lnTo>
                <a:lnTo>
                  <a:pt x="5665" y="130172"/>
                </a:lnTo>
                <a:lnTo>
                  <a:pt x="47952" y="71251"/>
                </a:lnTo>
                <a:lnTo>
                  <a:pt x="82550" y="47148"/>
                </a:lnTo>
                <a:lnTo>
                  <a:pt x="124767" y="27391"/>
                </a:lnTo>
                <a:lnTo>
                  <a:pt x="173593" y="12561"/>
                </a:lnTo>
                <a:lnTo>
                  <a:pt x="228014" y="3237"/>
                </a:lnTo>
                <a:lnTo>
                  <a:pt x="28702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4839" y="5748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70150" y="607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866900" y="5807709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latin typeface="Eras Demi ITC"/>
                <a:cs typeface="Eras Demi ITC"/>
              </a:rPr>
              <a:t>N</a:t>
            </a:r>
            <a:r>
              <a:rPr sz="1200" b="1" spc="80" dirty="0">
                <a:latin typeface="Eras Demi ITC"/>
                <a:cs typeface="Eras Demi ITC"/>
              </a:rPr>
              <a:t>A</a:t>
            </a:r>
            <a:r>
              <a:rPr sz="1200" b="1" spc="85" dirty="0">
                <a:latin typeface="Eras Demi ITC"/>
                <a:cs typeface="Eras Demi ITC"/>
              </a:rPr>
              <a:t>D</a:t>
            </a:r>
            <a:r>
              <a:rPr sz="1200" b="1" spc="95" dirty="0">
                <a:latin typeface="Eras Demi ITC"/>
                <a:cs typeface="Eras Demi ITC"/>
              </a:rPr>
              <a:t>H</a:t>
            </a:r>
            <a:r>
              <a:rPr sz="1000" b="1" spc="-5" dirty="0">
                <a:latin typeface="Eras Demi ITC"/>
                <a:cs typeface="Eras Demi ITC"/>
              </a:rPr>
              <a:t>2</a:t>
            </a:r>
            <a:endParaRPr sz="1000">
              <a:latin typeface="Eras Demi ITC"/>
              <a:cs typeface="Eras Demi IT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98850" y="5821679"/>
            <a:ext cx="1906270" cy="322580"/>
          </a:xfrm>
          <a:custGeom>
            <a:avLst/>
            <a:gdLst/>
            <a:ahLst/>
            <a:cxnLst/>
            <a:rect l="l" t="t" r="r" b="b"/>
            <a:pathLst>
              <a:path w="1906270" h="322579">
                <a:moveTo>
                  <a:pt x="1906270" y="322580"/>
                </a:moveTo>
                <a:lnTo>
                  <a:pt x="0" y="0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29000" y="5786120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79" h="74929">
                <a:moveTo>
                  <a:pt x="81279" y="0"/>
                </a:moveTo>
                <a:lnTo>
                  <a:pt x="0" y="24129"/>
                </a:lnTo>
                <a:lnTo>
                  <a:pt x="68579" y="74929"/>
                </a:lnTo>
                <a:lnTo>
                  <a:pt x="81279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929"/>
            <a:ext cx="91440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8686800" cy="6536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000" y="3886200"/>
            <a:ext cx="1041400" cy="152400"/>
          </a:xfrm>
          <a:custGeom>
            <a:avLst/>
            <a:gdLst/>
            <a:ahLst/>
            <a:cxnLst/>
            <a:rect l="l" t="t" r="r" b="b"/>
            <a:pathLst>
              <a:path w="1041400" h="152400">
                <a:moveTo>
                  <a:pt x="1041400" y="0"/>
                </a:moveTo>
                <a:lnTo>
                  <a:pt x="0" y="0"/>
                </a:lnTo>
                <a:lnTo>
                  <a:pt x="0" y="152400"/>
                </a:lnTo>
                <a:lnTo>
                  <a:pt x="1041400" y="152400"/>
                </a:lnTo>
                <a:lnTo>
                  <a:pt x="104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700" y="6223000"/>
            <a:ext cx="990600" cy="190500"/>
          </a:xfrm>
          <a:custGeom>
            <a:avLst/>
            <a:gdLst/>
            <a:ahLst/>
            <a:cxnLst/>
            <a:rect l="l" t="t" r="r" b="b"/>
            <a:pathLst>
              <a:path w="990600" h="190500">
                <a:moveTo>
                  <a:pt x="990600" y="0"/>
                </a:moveTo>
                <a:lnTo>
                  <a:pt x="0" y="0"/>
                </a:lnTo>
                <a:lnTo>
                  <a:pt x="0" y="190500"/>
                </a:lnTo>
                <a:lnTo>
                  <a:pt x="990600" y="1905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909" y="528320"/>
            <a:ext cx="74237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Significant Aspects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of </a:t>
            </a: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Urea</a:t>
            </a:r>
            <a:r>
              <a:rPr sz="2800" u="heavy" spc="-5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Cycle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809" y="1102359"/>
            <a:ext cx="8428990" cy="53045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80059" indent="-454659" algn="l" rtl="0">
              <a:lnSpc>
                <a:spcPct val="100000"/>
              </a:lnSpc>
              <a:spcBef>
                <a:spcPts val="900"/>
              </a:spcBef>
              <a:buFont typeface="Arial"/>
              <a:buAutoNum type="alphaUcParenR"/>
              <a:tabLst>
                <a:tab pos="480059" algn="l"/>
              </a:tabLst>
            </a:pP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Energy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Cost</a:t>
            </a:r>
            <a:r>
              <a:rPr sz="3200" b="1" i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Three ATP molecules and four high-energy phosphate bonds are utilized in the reactions.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50850" indent="-425450" algn="l" rtl="0">
              <a:lnSpc>
                <a:spcPct val="100000"/>
              </a:lnSpc>
              <a:spcBef>
                <a:spcPts val="700"/>
              </a:spcBef>
              <a:buFont typeface="Arial"/>
              <a:buAutoNum type="alphaUcParenR"/>
              <a:tabLst>
                <a:tab pos="450850" algn="l"/>
              </a:tabLst>
            </a:pP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urea cycle </a:t>
            </a:r>
            <a:r>
              <a:rPr sz="28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is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related to </a:t>
            </a: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TCA</a:t>
            </a:r>
            <a:r>
              <a:rPr sz="2800" b="1" i="1" u="heavy" spc="-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cycle</a:t>
            </a:r>
            <a:r>
              <a:rPr sz="2800" b="1" i="1" spc="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078230" lvl="1" indent="-281940" algn="l" rtl="0">
              <a:lnSpc>
                <a:spcPct val="100000"/>
              </a:lnSpc>
              <a:spcBef>
                <a:spcPts val="500"/>
              </a:spcBef>
              <a:buFont typeface="Arial"/>
              <a:buAutoNum type="arabicPeriod"/>
              <a:tabLst>
                <a:tab pos="1078230" algn="l"/>
              </a:tabLst>
            </a:pPr>
            <a:r>
              <a:rPr sz="2000" b="1" spc="-85" dirty="0">
                <a:solidFill>
                  <a:srgbClr val="333399"/>
                </a:solidFill>
                <a:latin typeface="Arial"/>
                <a:cs typeface="Arial"/>
              </a:rPr>
              <a:t>CO</a:t>
            </a:r>
            <a:r>
              <a:rPr sz="1725" b="1" spc="-127" baseline="-28985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endParaRPr sz="1725" baseline="-28985" dirty="0">
              <a:latin typeface="Arial"/>
              <a:cs typeface="Arial"/>
            </a:endParaRPr>
          </a:p>
          <a:p>
            <a:pPr marL="1007110" marR="419734" lvl="1" indent="-210820" algn="l" rtl="0">
              <a:lnSpc>
                <a:spcPct val="120800"/>
              </a:lnSpc>
              <a:spcBef>
                <a:spcPts val="420"/>
              </a:spcBef>
              <a:buFont typeface="Arial"/>
              <a:buAutoNum type="arabicPeriod"/>
              <a:tabLst>
                <a:tab pos="1009650" algn="l"/>
              </a:tabLst>
            </a:pP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b="1" i="1" spc="-5" dirty="0">
                <a:solidFill>
                  <a:srgbClr val="333399"/>
                </a:solidFill>
                <a:latin typeface="Arial"/>
                <a:cs typeface="Arial"/>
              </a:rPr>
              <a:t>arises via transamination of </a:t>
            </a: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oxaloacetate with  glutamate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 Thus,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depletion of oxaloacetate will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decrease urea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formation</a:t>
            </a:r>
            <a:endParaRPr lang="ar-EG" sz="2000" spc="-5" dirty="0">
              <a:solidFill>
                <a:srgbClr val="333399"/>
              </a:solidFill>
              <a:latin typeface="Arial"/>
              <a:cs typeface="Arial"/>
            </a:endParaRPr>
          </a:p>
          <a:p>
            <a:pPr marL="1007110" marR="419734" lvl="1" indent="-210820" algn="l" rtl="0">
              <a:lnSpc>
                <a:spcPct val="120800"/>
              </a:lnSpc>
              <a:spcBef>
                <a:spcPts val="420"/>
              </a:spcBef>
              <a:buFont typeface="Arial"/>
              <a:buAutoNum type="arabicPeriod"/>
              <a:tabLst>
                <a:tab pos="1009650" algn="l"/>
              </a:tabLst>
            </a:pPr>
            <a:r>
              <a:rPr sz="2000" b="1" spc="-5" dirty="0" err="1">
                <a:solidFill>
                  <a:srgbClr val="333399"/>
                </a:solidFill>
                <a:latin typeface="Arial"/>
                <a:cs typeface="Arial"/>
              </a:rPr>
              <a:t>Fumarate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enters TCA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cycle</a:t>
            </a:r>
            <a:endParaRPr sz="2000" dirty="0">
              <a:latin typeface="Arial"/>
              <a:cs typeface="Arial"/>
            </a:endParaRPr>
          </a:p>
          <a:p>
            <a:pPr marL="471170" indent="-445770" algn="l" rtl="0">
              <a:lnSpc>
                <a:spcPts val="3245"/>
              </a:lnSpc>
              <a:spcBef>
                <a:spcPts val="500"/>
              </a:spcBef>
              <a:buFont typeface="Arial"/>
              <a:buAutoNum type="alphaUcParenR"/>
              <a:tabLst>
                <a:tab pos="471170" algn="l"/>
              </a:tabLst>
            </a:pP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Sources of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Nitrogen </a:t>
            </a:r>
            <a:r>
              <a:rPr sz="28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urea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NH</a:t>
            </a:r>
            <a:r>
              <a:rPr lang="en-US" sz="2000" b="1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aspartate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68300" marR="17780" indent="-111760" algn="just" rtl="0">
              <a:lnSpc>
                <a:spcPct val="109000"/>
              </a:lnSpc>
            </a:pP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N.B.</a:t>
            </a:r>
            <a:r>
              <a:rPr sz="2000" b="1" dirty="0">
                <a:solidFill>
                  <a:srgbClr val="A7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glutamate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immediate source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both </a:t>
            </a:r>
            <a:r>
              <a:rPr sz="2000" b="1" spc="-90" dirty="0">
                <a:solidFill>
                  <a:srgbClr val="333399"/>
                </a:solidFill>
                <a:latin typeface="Arial"/>
                <a:cs typeface="Arial"/>
              </a:rPr>
              <a:t>NH</a:t>
            </a:r>
            <a:r>
              <a:rPr sz="1725" b="1" spc="-135" baseline="-28985" dirty="0">
                <a:solidFill>
                  <a:srgbClr val="333399"/>
                </a:solidFill>
                <a:latin typeface="Arial"/>
                <a:cs typeface="Arial"/>
              </a:rPr>
              <a:t>3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(via oxidative  deamination by Glu. Dehyd.)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(through  transamination 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oxaloacetate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AST).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2889" y="666750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Importance of Urea</a:t>
            </a:r>
            <a:r>
              <a:rPr sz="2800" u="heavy" spc="-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Cycle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87020" y="1545589"/>
            <a:ext cx="8533130" cy="5040630"/>
          </a:xfrm>
          <a:custGeom>
            <a:avLst/>
            <a:gdLst/>
            <a:ahLst/>
            <a:cxnLst/>
            <a:rect l="l" t="t" r="r" b="b"/>
            <a:pathLst>
              <a:path w="8533130" h="5040630">
                <a:moveTo>
                  <a:pt x="8533130" y="0"/>
                </a:moveTo>
                <a:lnTo>
                  <a:pt x="0" y="0"/>
                </a:lnTo>
                <a:lnTo>
                  <a:pt x="0" y="5040630"/>
                </a:lnTo>
                <a:lnTo>
                  <a:pt x="8533130" y="5040630"/>
                </a:lnTo>
                <a:lnTo>
                  <a:pt x="8533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5759" y="1578609"/>
            <a:ext cx="8372475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" indent="-457200" algn="just" rtl="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arginine (in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organisms  synthesizing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arginine)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formation of urea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(in 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ureotelic organisms, man)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due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to presence of 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arginase.</a:t>
            </a:r>
            <a:endParaRPr sz="2800" dirty="0">
              <a:latin typeface="Arial"/>
              <a:cs typeface="Arial"/>
            </a:endParaRPr>
          </a:p>
          <a:p>
            <a:pPr marL="469900" marR="7620" indent="-457200" algn="just" rtl="0">
              <a:lnSpc>
                <a:spcPct val="100000"/>
              </a:lnSpc>
              <a:spcBef>
                <a:spcPts val="700"/>
              </a:spcBef>
              <a:buClr>
                <a:srgbClr val="333399"/>
              </a:buClr>
              <a:buFont typeface="Arial"/>
              <a:buAutoNum type="arabicPeriod"/>
              <a:tabLst>
                <a:tab pos="65913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Liver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shows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much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higher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activity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of arginase  than brain or kidney for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urea while 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brain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or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kidney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the synthesis of</a:t>
            </a:r>
            <a:r>
              <a:rPr sz="28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arginine.</a:t>
            </a:r>
            <a:endParaRPr sz="2800" dirty="0">
              <a:latin typeface="Arial"/>
              <a:cs typeface="Arial"/>
            </a:endParaRPr>
          </a:p>
          <a:p>
            <a:pPr marL="469900" marR="5080" indent="-457200" algn="just" rtl="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46990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Synthesis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non-protein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amino acids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(ornithine  and citrulline)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body.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42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333399"/>
                </a:solidFill>
              </a:rPr>
              <a:t>Regulation </a:t>
            </a:r>
            <a:r>
              <a:rPr sz="3600" u="none" spc="-5" dirty="0">
                <a:solidFill>
                  <a:srgbClr val="333399"/>
                </a:solidFill>
              </a:rPr>
              <a:t>of </a:t>
            </a:r>
            <a:r>
              <a:rPr sz="3600" u="none" dirty="0">
                <a:solidFill>
                  <a:srgbClr val="333399"/>
                </a:solidFill>
              </a:rPr>
              <a:t>Urea</a:t>
            </a:r>
            <a:r>
              <a:rPr sz="3600" u="none" spc="-70" dirty="0">
                <a:solidFill>
                  <a:srgbClr val="333399"/>
                </a:solidFill>
              </a:rPr>
              <a:t> </a:t>
            </a:r>
            <a:r>
              <a:rPr sz="3600" u="none" spc="-15" dirty="0">
                <a:solidFill>
                  <a:srgbClr val="333399"/>
                </a:solidFill>
              </a:rPr>
              <a:t>Cycle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609600"/>
            <a:ext cx="8507095" cy="34353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40690" indent="-415290" algn="l" rtl="0">
              <a:lnSpc>
                <a:spcPct val="100000"/>
              </a:lnSpc>
              <a:spcBef>
                <a:spcPts val="660"/>
              </a:spcBef>
              <a:buAutoNum type="arabicParenR"/>
              <a:tabLst>
                <a:tab pos="440690" algn="l"/>
              </a:tabLst>
            </a:pP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Activity of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individual</a:t>
            </a:r>
            <a:r>
              <a:rPr sz="2800" b="1" u="heavy" spc="-3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enzymes:</a:t>
            </a:r>
            <a:endParaRPr sz="28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400"/>
              </a:spcBef>
              <a:tabLst>
                <a:tab pos="3490595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RATE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LIMITING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STEPS	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a)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carbamoyl phosphate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synthase-1</a:t>
            </a:r>
            <a:endParaRPr sz="1600" dirty="0">
              <a:latin typeface="Arial"/>
              <a:cs typeface="Arial"/>
            </a:endParaRPr>
          </a:p>
          <a:p>
            <a:pPr marL="3896995" lvl="1" indent="-367030" algn="l" rtl="0">
              <a:lnSpc>
                <a:spcPct val="100000"/>
              </a:lnSpc>
              <a:spcBef>
                <a:spcPts val="500"/>
              </a:spcBef>
              <a:buAutoNum type="alphaLcParenR" startAt="2"/>
              <a:tabLst>
                <a:tab pos="3896995" algn="l"/>
                <a:tab pos="3897629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Ornithine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transcarbamyolase.</a:t>
            </a:r>
            <a:endParaRPr sz="2000" dirty="0">
              <a:latin typeface="Arial"/>
              <a:cs typeface="Arial"/>
            </a:endParaRPr>
          </a:p>
          <a:p>
            <a:pPr marL="3883025" lvl="1" indent="-353060" algn="l" rtl="0">
              <a:lnSpc>
                <a:spcPct val="100000"/>
              </a:lnSpc>
              <a:spcBef>
                <a:spcPts val="500"/>
              </a:spcBef>
              <a:buAutoNum type="alphaLcParenR" startAt="2"/>
              <a:tabLst>
                <a:tab pos="3883025" algn="l"/>
                <a:tab pos="388366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Arginase.</a:t>
            </a:r>
            <a:endParaRPr sz="20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400"/>
              </a:spcBef>
              <a:tabLst>
                <a:tab pos="452755" algn="l"/>
                <a:tab pos="3218815" algn="l"/>
              </a:tabLst>
            </a:pPr>
            <a:r>
              <a:rPr sz="3600" spc="727" baseline="5787" dirty="0">
                <a:solidFill>
                  <a:srgbClr val="333399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N-acetylglutamate	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activator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for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carbamoyl phosphate</a:t>
            </a:r>
            <a:r>
              <a:rPr sz="16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synthase-1</a:t>
            </a:r>
            <a:endParaRPr sz="1600" dirty="0">
              <a:latin typeface="Arial"/>
              <a:cs typeface="Arial"/>
            </a:endParaRPr>
          </a:p>
          <a:p>
            <a:pPr marL="3249930" algn="l" rtl="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enhances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its </a:t>
            </a:r>
            <a:r>
              <a:rPr sz="18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affinity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8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ATP.</a:t>
            </a:r>
            <a:endParaRPr sz="1800" dirty="0">
              <a:latin typeface="Arial"/>
              <a:cs typeface="Arial"/>
            </a:endParaRPr>
          </a:p>
          <a:p>
            <a:pPr marL="3249930" algn="l" rtl="0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 is </a:t>
            </a:r>
            <a:r>
              <a:rPr sz="1800" b="1" u="sng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synthesized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acetyl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CoA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1800" spc="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glutamate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68300" marR="17780" indent="2881630" algn="l" rtl="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its hepatic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concentration increases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after intake  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diet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, leading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an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increased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rate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urea</a:t>
            </a:r>
            <a:r>
              <a:rPr sz="20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synthesis.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00" y="6049645"/>
            <a:ext cx="17741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limited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sz="2000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6019800"/>
            <a:ext cx="622554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  <a:tabLst>
                <a:tab pos="465455" algn="l"/>
              </a:tabLst>
            </a:pPr>
            <a:r>
              <a:rPr sz="3600" spc="727" baseline="5787" dirty="0">
                <a:solidFill>
                  <a:srgbClr val="333399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Activity of ornithine</a:t>
            </a:r>
            <a:r>
              <a:rPr sz="2400" b="1" i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333399"/>
                </a:solidFill>
                <a:latin typeface="Arial"/>
                <a:cs typeface="Arial"/>
              </a:rPr>
              <a:t>transcarbamyolase</a:t>
            </a:r>
            <a:endParaRPr sz="2400" dirty="0">
              <a:latin typeface="Arial"/>
              <a:cs typeface="Arial"/>
            </a:endParaRPr>
          </a:p>
          <a:p>
            <a:pPr marL="381000" algn="l" rtl="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concentration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its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co-substrate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"ornithine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".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26" name="Picture 2" descr="ÙØªÙØ¬Ø© Ø¨Ø­Ø« Ø§ÙØµÙØ± Ø¹Ù âªUREA CYCL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455794"/>
            <a:ext cx="493268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" y="231140"/>
            <a:ext cx="7241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EG" sz="2800" i="1" u="none" dirty="0">
                <a:solidFill>
                  <a:srgbClr val="AA3DD5"/>
                </a:solidFill>
                <a:latin typeface="Arial"/>
                <a:cs typeface="Arial"/>
              </a:rPr>
              <a:t>-</a:t>
            </a:r>
            <a:r>
              <a:rPr sz="2800" i="1" u="none" dirty="0">
                <a:solidFill>
                  <a:srgbClr val="AA3DD5"/>
                </a:solidFill>
                <a:latin typeface="Arial"/>
                <a:cs typeface="Arial"/>
              </a:rPr>
              <a:t>2</a:t>
            </a:r>
            <a:r>
              <a:rPr sz="2800" u="none" dirty="0">
                <a:solidFill>
                  <a:srgbClr val="AA3DD5"/>
                </a:solidFill>
              </a:rPr>
              <a:t>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Regulation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of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the flux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through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the</a:t>
            </a:r>
            <a:r>
              <a:rPr sz="2800" u="heavy" spc="-3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cycle: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643635"/>
            <a:ext cx="5971540" cy="14446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46100" indent="-533400" algn="l" rtl="0">
              <a:lnSpc>
                <a:spcPct val="100000"/>
              </a:lnSpc>
              <a:spcBef>
                <a:spcPts val="409"/>
              </a:spcBef>
              <a:buAutoNum type="alphaLcParenR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Flux of</a:t>
            </a:r>
            <a:r>
              <a:rPr sz="2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ammonia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24560" marR="5080" lvl="1" indent="-280670" algn="l" rtl="0">
              <a:lnSpc>
                <a:spcPct val="110800"/>
              </a:lnSpc>
              <a:buSzPct val="95000"/>
              <a:buAutoNum type="arabicPeriod"/>
              <a:tabLst>
                <a:tab pos="85725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 amino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release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muscle</a:t>
            </a:r>
            <a:r>
              <a:rPr sz="2000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(alanine,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glutamine),</a:t>
            </a:r>
            <a:endParaRPr sz="2000" dirty="0">
              <a:latin typeface="Arial"/>
              <a:cs typeface="Arial"/>
            </a:endParaRPr>
          </a:p>
          <a:p>
            <a:pPr marL="925194" lvl="1" indent="-281940" algn="l" rtl="0">
              <a:lnSpc>
                <a:spcPct val="100000"/>
              </a:lnSpc>
              <a:spcBef>
                <a:spcPts val="260"/>
              </a:spcBef>
              <a:buSzPct val="95000"/>
              <a:buAutoNum type="arabicPeriod"/>
              <a:tabLst>
                <a:tab pos="92583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metabolism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glutamine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intestine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46761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53492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60223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280" y="2372995"/>
            <a:ext cx="8255000" cy="42983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52780" algn="l" rtl="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3. amino acids degradation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 the</a:t>
            </a:r>
            <a:r>
              <a:rPr sz="20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liver.</a:t>
            </a:r>
            <a:endParaRPr sz="2000" dirty="0">
              <a:latin typeface="Arial"/>
              <a:cs typeface="Arial"/>
            </a:endParaRPr>
          </a:p>
          <a:p>
            <a:pPr marL="429259" indent="-374015" algn="l" rtl="0">
              <a:lnSpc>
                <a:spcPct val="100000"/>
              </a:lnSpc>
              <a:spcBef>
                <a:spcPts val="390"/>
              </a:spcBef>
              <a:buAutoNum type="alphaLcParenR" startAt="2"/>
              <a:tabLst>
                <a:tab pos="429259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Availability of</a:t>
            </a:r>
            <a:r>
              <a:rPr sz="2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ornithine.</a:t>
            </a:r>
            <a:endParaRPr sz="2400" dirty="0">
              <a:latin typeface="Arial"/>
              <a:cs typeface="Arial"/>
            </a:endParaRPr>
          </a:p>
          <a:p>
            <a:pPr marL="412115" indent="-357505" algn="l" rtl="0">
              <a:lnSpc>
                <a:spcPct val="100000"/>
              </a:lnSpc>
              <a:spcBef>
                <a:spcPts val="309"/>
              </a:spcBef>
              <a:buAutoNum type="alphaLcParenR" startAt="2"/>
              <a:tabLst>
                <a:tab pos="41275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Availability of</a:t>
            </a:r>
            <a:r>
              <a:rPr sz="2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aspartate:</a:t>
            </a:r>
            <a:endParaRPr sz="2400" dirty="0">
              <a:latin typeface="Arial"/>
              <a:cs typeface="Arial"/>
            </a:endParaRPr>
          </a:p>
          <a:p>
            <a:pPr marL="502920" marR="401955" indent="149860" algn="l" rtl="0">
              <a:lnSpc>
                <a:spcPts val="2240"/>
              </a:lnSpc>
              <a:spcBef>
                <a:spcPts val="81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since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required 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equimolar amounts with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ammonia,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satisfied by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transdeamination</a:t>
            </a:r>
            <a:r>
              <a:rPr sz="20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algn="l" rtl="0">
              <a:lnSpc>
                <a:spcPts val="2950"/>
              </a:lnSpc>
            </a:pPr>
            <a:r>
              <a:rPr lang="ar-EG" sz="2800" b="1" spc="-5" dirty="0">
                <a:solidFill>
                  <a:srgbClr val="AA3DD5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AA3DD5"/>
                </a:solidFill>
                <a:latin typeface="Arial"/>
                <a:cs typeface="Arial"/>
              </a:rPr>
              <a:t>3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Change </a:t>
            </a:r>
            <a:r>
              <a:rPr sz="2800" b="1" u="heavy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in </a:t>
            </a: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the level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of</a:t>
            </a:r>
            <a:r>
              <a:rPr sz="2800" b="1" u="heavy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Enzymes:</a:t>
            </a:r>
            <a:endParaRPr sz="2800" dirty="0">
              <a:latin typeface="Arial"/>
              <a:cs typeface="Arial"/>
            </a:endParaRPr>
          </a:p>
          <a:p>
            <a:pPr marL="246379" marR="340360" algn="l" rtl="0">
              <a:lnSpc>
                <a:spcPct val="100000"/>
              </a:lnSpc>
              <a:spcBef>
                <a:spcPts val="81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Arginase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other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urea-forming enzymes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adaptive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enzymes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thus</a:t>
            </a:r>
            <a:endParaRPr sz="2000" dirty="0">
              <a:latin typeface="Arial"/>
              <a:cs typeface="Arial"/>
            </a:endParaRPr>
          </a:p>
          <a:p>
            <a:pPr marL="246379" marR="5080" algn="l" rtl="0">
              <a:lnSpc>
                <a:spcPct val="100000"/>
              </a:lnSpc>
              <a:spcBef>
                <a:spcPts val="500"/>
              </a:spcBef>
              <a:tabLst>
                <a:tab pos="539115" algn="l"/>
                <a:tab pos="2101850" algn="l"/>
                <a:tab pos="2708275" algn="l"/>
                <a:tab pos="3209290" algn="l"/>
                <a:tab pos="4323715" algn="l"/>
                <a:tab pos="4973955" algn="l"/>
                <a:tab pos="6675755" algn="l"/>
                <a:tab pos="7418070" algn="l"/>
                <a:tab pos="788860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</a:t>
            </a:r>
            <a:r>
              <a:rPr sz="200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-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	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</a:t>
            </a:r>
            <a:r>
              <a:rPr sz="20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ll	i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ea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se	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is	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te	&amp;	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  opposite 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true for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low protein</a:t>
            </a:r>
            <a:r>
              <a:rPr sz="2000" b="1" u="heavy" spc="7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diet.</a:t>
            </a:r>
            <a:endParaRPr sz="2000" dirty="0">
              <a:latin typeface="Arial"/>
              <a:cs typeface="Arial"/>
            </a:endParaRPr>
          </a:p>
          <a:p>
            <a:pPr marL="246379" marR="8890" indent="69850" algn="l" rtl="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However,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 starvation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, where 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forced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use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its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own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fuel,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there is an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increase in urea-forming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enzymes.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02692"/>
            <a:ext cx="8674100" cy="645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97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78307"/>
            <a:ext cx="86741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05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16408"/>
            <a:ext cx="8610600" cy="641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28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02692"/>
            <a:ext cx="86106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6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219" y="205740"/>
            <a:ext cx="6039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Three </a:t>
            </a:r>
            <a:r>
              <a:rPr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states are known </a:t>
            </a:r>
            <a:r>
              <a:rPr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for</a:t>
            </a:r>
            <a:r>
              <a:rPr u="heavy" spc="-5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NB: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35660"/>
            <a:ext cx="9144000" cy="6022340"/>
          </a:xfrm>
          <a:custGeom>
            <a:avLst/>
            <a:gdLst/>
            <a:ahLst/>
            <a:cxnLst/>
            <a:rect l="l" t="t" r="r" b="b"/>
            <a:pathLst>
              <a:path w="9144000" h="6022340">
                <a:moveTo>
                  <a:pt x="9144000" y="6022340"/>
                </a:moveTo>
                <a:lnTo>
                  <a:pt x="0" y="602234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22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770" y="770890"/>
            <a:ext cx="8696960" cy="601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9070" indent="-2679700" algn="just" rtl="0">
              <a:spcBef>
                <a:spcPts val="100"/>
              </a:spcBef>
            </a:pPr>
            <a:r>
              <a:rPr sz="3200" b="1" dirty="0">
                <a:solidFill>
                  <a:srgbClr val="00A19D"/>
                </a:solidFill>
                <a:latin typeface="Arial"/>
                <a:cs typeface="Arial"/>
              </a:rPr>
              <a:t>a)</a:t>
            </a:r>
            <a:r>
              <a:rPr sz="3200" b="1" u="heavy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Normal 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adult:</a:t>
            </a:r>
            <a:r>
              <a:rPr sz="3200" b="1" spc="-5" dirty="0">
                <a:solidFill>
                  <a:srgbClr val="00A19D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will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 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equilibrium,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928620" indent="2706370" algn="just" rtl="0">
              <a:lnSpc>
                <a:spcPct val="100800"/>
              </a:lnSpc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Losses =</a:t>
            </a:r>
            <a:r>
              <a:rPr sz="32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Intake  </a:t>
            </a:r>
            <a:r>
              <a:rPr sz="3200" b="1" spc="-5" dirty="0">
                <a:solidFill>
                  <a:srgbClr val="00A19D"/>
                </a:solidFill>
                <a:latin typeface="Arial"/>
                <a:cs typeface="Arial"/>
              </a:rPr>
              <a:t>b)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Positive Nitrogen</a:t>
            </a:r>
            <a:r>
              <a:rPr sz="3200" b="1" u="heavy" spc="-30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balance</a:t>
            </a:r>
            <a:r>
              <a:rPr sz="3200" b="1" spc="5" dirty="0">
                <a:solidFill>
                  <a:srgbClr val="00A19D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2570" marR="885825" indent="334010" algn="just" rtl="0">
              <a:lnSpc>
                <a:spcPct val="79900"/>
              </a:lnSpc>
              <a:spcBef>
                <a:spcPts val="8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intake </a:t>
            </a:r>
            <a:r>
              <a:rPr sz="32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than losses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(High 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of tissue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proteins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occurs in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growing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children,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pregnancy,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0520" algn="just" rtl="0">
              <a:spcBef>
                <a:spcPts val="3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lactation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convulascence.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just" rtl="0">
              <a:spcBef>
                <a:spcPts val="20"/>
              </a:spcBef>
            </a:pPr>
            <a:r>
              <a:rPr sz="3200" b="1" dirty="0">
                <a:solidFill>
                  <a:srgbClr val="00A19D"/>
                </a:solidFill>
                <a:latin typeface="Arial"/>
                <a:cs typeface="Arial"/>
              </a:rPr>
              <a:t>C)</a:t>
            </a:r>
            <a:r>
              <a:rPr sz="3200" b="1" u="heavy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Negative 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Nitrogen</a:t>
            </a:r>
            <a:r>
              <a:rPr sz="3200" b="1" u="heavy" spc="-1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balance</a:t>
            </a:r>
            <a:r>
              <a:rPr sz="3200" b="1" spc="5" dirty="0">
                <a:solidFill>
                  <a:srgbClr val="00A19D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89610" algn="just" rtl="0">
              <a:spcBef>
                <a:spcPts val="3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losses </a:t>
            </a:r>
            <a:r>
              <a:rPr sz="32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than</a:t>
            </a:r>
            <a:r>
              <a:rPr sz="32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intake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002789" marR="312420" indent="-1471930" algn="l" rtl="0">
              <a:lnSpc>
                <a:spcPct val="100800"/>
              </a:lnSpc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occurs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in:-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(Low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intake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proteins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starvation, malnutrition, GIT 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diseases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22120" algn="l" rtl="0">
              <a:spcBef>
                <a:spcPts val="20"/>
              </a:spcBef>
              <a:tabLst>
                <a:tab pos="4168140" algn="l"/>
                <a:tab pos="780986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- (High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loss</a:t>
            </a:r>
            <a:r>
              <a:rPr sz="20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	proteins )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wasting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diseases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like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32939" algn="l" rtl="0">
              <a:spcBef>
                <a:spcPts val="1930"/>
              </a:spcBef>
              <a:tabLst>
                <a:tab pos="4572635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burns,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hemorrhage&amp;	kidney diseases 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with</a:t>
            </a:r>
            <a:r>
              <a:rPr sz="20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albuminurea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91970" algn="l" rtl="0">
              <a:spcBef>
                <a:spcPts val="20"/>
              </a:spcBef>
              <a:tabLst>
                <a:tab pos="6162675" algn="l"/>
                <a:tab pos="680910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(High 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breakdown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016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59" y="549909"/>
            <a:ext cx="8708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u="none" spc="-5" dirty="0">
                <a:solidFill>
                  <a:srgbClr val="AA3DD5"/>
                </a:solidFill>
              </a:rPr>
              <a:t>2.	</a:t>
            </a:r>
            <a:r>
              <a:rPr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Metabolism of </a:t>
            </a:r>
            <a:r>
              <a:rPr u="heavy" spc="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Serine</a:t>
            </a:r>
            <a:r>
              <a:rPr sz="2800" u="none" spc="5" dirty="0">
                <a:solidFill>
                  <a:srgbClr val="333399"/>
                </a:solidFill>
              </a:rPr>
              <a:t>: </a:t>
            </a:r>
            <a:r>
              <a:rPr sz="2400" b="0" u="none" spc="-5" dirty="0">
                <a:solidFill>
                  <a:srgbClr val="333399"/>
                </a:solidFill>
                <a:latin typeface="Arial"/>
                <a:cs typeface="Arial"/>
              </a:rPr>
              <a:t>nonessential </a:t>
            </a: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400" b="0" u="none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0" u="none" spc="-10" dirty="0">
                <a:solidFill>
                  <a:srgbClr val="333399"/>
                </a:solidFill>
                <a:latin typeface="Arial"/>
                <a:cs typeface="Arial"/>
              </a:rPr>
              <a:t>glucogenic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70" y="1226819"/>
            <a:ext cx="8138795" cy="19977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330" indent="-341630" algn="l" rtl="0">
              <a:lnSpc>
                <a:spcPct val="100000"/>
              </a:lnSpc>
              <a:spcBef>
                <a:spcPts val="800"/>
              </a:spcBef>
              <a:buChar char="•"/>
              <a:tabLst>
                <a:tab pos="353695" algn="l"/>
                <a:tab pos="354330" algn="l"/>
                <a:tab pos="5099685" algn="l"/>
              </a:tabLst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is synthesize</a:t>
            </a:r>
            <a:r>
              <a:rPr sz="28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glycine	or</a:t>
            </a:r>
            <a:endParaRPr sz="2800" dirty="0">
              <a:latin typeface="Arial"/>
              <a:cs typeface="Arial"/>
            </a:endParaRPr>
          </a:p>
          <a:p>
            <a:pPr marL="354330" indent="-341630" algn="l" rtl="0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intermediate of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glycolysis,</a:t>
            </a:r>
            <a:endParaRPr sz="2800" dirty="0">
              <a:latin typeface="Arial"/>
              <a:cs typeface="Arial"/>
            </a:endParaRPr>
          </a:p>
          <a:p>
            <a:pPr marL="354330" marR="5080" indent="-341630" algn="l" rtl="0">
              <a:lnSpc>
                <a:spcPct val="100000"/>
              </a:lnSpc>
              <a:spcBef>
                <a:spcPts val="69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all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enzymes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activated by testosterone in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liver,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kidney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prostate.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119" y="369570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640" y="406272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59" y="4182109"/>
            <a:ext cx="7283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120" dirty="0">
                <a:latin typeface="Times New Roman"/>
                <a:cs typeface="Times New Roman"/>
              </a:rPr>
              <a:t>COO</a:t>
            </a:r>
            <a:r>
              <a:rPr sz="1650" b="1" spc="114" dirty="0">
                <a:latin typeface="Times New Roman"/>
                <a:cs typeface="Times New Roman"/>
              </a:rPr>
              <a:t>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450" y="4151629"/>
            <a:ext cx="1926589" cy="1270"/>
          </a:xfrm>
          <a:custGeom>
            <a:avLst/>
            <a:gdLst/>
            <a:ahLst/>
            <a:cxnLst/>
            <a:rect l="l" t="t" r="r" b="b"/>
            <a:pathLst>
              <a:path w="1926589" h="1270">
                <a:moveTo>
                  <a:pt x="0" y="0"/>
                </a:moveTo>
                <a:lnTo>
                  <a:pt x="1926589" y="12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3595" y="4102734"/>
            <a:ext cx="222250" cy="10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3560" y="4163059"/>
            <a:ext cx="1210310" cy="370840"/>
          </a:xfrm>
          <a:custGeom>
            <a:avLst/>
            <a:gdLst/>
            <a:ahLst/>
            <a:cxnLst/>
            <a:rect l="l" t="t" r="r" b="b"/>
            <a:pathLst>
              <a:path w="1210310" h="370839">
                <a:moveTo>
                  <a:pt x="1210309" y="302259"/>
                </a:moveTo>
                <a:lnTo>
                  <a:pt x="1201420" y="289559"/>
                </a:lnTo>
                <a:lnTo>
                  <a:pt x="1191259" y="275589"/>
                </a:lnTo>
                <a:lnTo>
                  <a:pt x="1182370" y="262889"/>
                </a:lnTo>
                <a:lnTo>
                  <a:pt x="1172209" y="250189"/>
                </a:lnTo>
                <a:lnTo>
                  <a:pt x="1160779" y="237489"/>
                </a:lnTo>
                <a:lnTo>
                  <a:pt x="1150620" y="226059"/>
                </a:lnTo>
                <a:lnTo>
                  <a:pt x="1139189" y="214629"/>
                </a:lnTo>
                <a:lnTo>
                  <a:pt x="1127759" y="201929"/>
                </a:lnTo>
                <a:lnTo>
                  <a:pt x="1116329" y="190500"/>
                </a:lnTo>
                <a:lnTo>
                  <a:pt x="1103629" y="180339"/>
                </a:lnTo>
                <a:lnTo>
                  <a:pt x="1092200" y="168909"/>
                </a:lnTo>
                <a:lnTo>
                  <a:pt x="1079500" y="158750"/>
                </a:lnTo>
                <a:lnTo>
                  <a:pt x="1065529" y="148589"/>
                </a:lnTo>
                <a:lnTo>
                  <a:pt x="1052829" y="138429"/>
                </a:lnTo>
                <a:lnTo>
                  <a:pt x="1038859" y="128269"/>
                </a:lnTo>
                <a:lnTo>
                  <a:pt x="1024889" y="119379"/>
                </a:lnTo>
                <a:lnTo>
                  <a:pt x="1010919" y="110489"/>
                </a:lnTo>
                <a:lnTo>
                  <a:pt x="996950" y="101600"/>
                </a:lnTo>
                <a:lnTo>
                  <a:pt x="982979" y="92709"/>
                </a:lnTo>
                <a:lnTo>
                  <a:pt x="967739" y="85089"/>
                </a:lnTo>
                <a:lnTo>
                  <a:pt x="953769" y="77469"/>
                </a:lnTo>
                <a:lnTo>
                  <a:pt x="938529" y="69850"/>
                </a:lnTo>
                <a:lnTo>
                  <a:pt x="923289" y="63500"/>
                </a:lnTo>
                <a:lnTo>
                  <a:pt x="906779" y="55879"/>
                </a:lnTo>
                <a:lnTo>
                  <a:pt x="891539" y="49529"/>
                </a:lnTo>
                <a:lnTo>
                  <a:pt x="876300" y="44450"/>
                </a:lnTo>
                <a:lnTo>
                  <a:pt x="859789" y="38100"/>
                </a:lnTo>
                <a:lnTo>
                  <a:pt x="843279" y="33019"/>
                </a:lnTo>
                <a:lnTo>
                  <a:pt x="828039" y="27939"/>
                </a:lnTo>
                <a:lnTo>
                  <a:pt x="811529" y="24129"/>
                </a:lnTo>
                <a:lnTo>
                  <a:pt x="795019" y="20319"/>
                </a:lnTo>
                <a:lnTo>
                  <a:pt x="778509" y="16509"/>
                </a:lnTo>
                <a:lnTo>
                  <a:pt x="760729" y="12700"/>
                </a:lnTo>
                <a:lnTo>
                  <a:pt x="744219" y="10159"/>
                </a:lnTo>
                <a:lnTo>
                  <a:pt x="727709" y="7619"/>
                </a:lnTo>
                <a:lnTo>
                  <a:pt x="711200" y="5079"/>
                </a:lnTo>
                <a:lnTo>
                  <a:pt x="693419" y="3809"/>
                </a:lnTo>
                <a:lnTo>
                  <a:pt x="676909" y="2539"/>
                </a:lnTo>
                <a:lnTo>
                  <a:pt x="659129" y="1269"/>
                </a:lnTo>
                <a:lnTo>
                  <a:pt x="642619" y="0"/>
                </a:lnTo>
                <a:lnTo>
                  <a:pt x="626109" y="0"/>
                </a:lnTo>
                <a:lnTo>
                  <a:pt x="608329" y="0"/>
                </a:lnTo>
                <a:lnTo>
                  <a:pt x="591819" y="1269"/>
                </a:lnTo>
                <a:lnTo>
                  <a:pt x="574039" y="2539"/>
                </a:lnTo>
                <a:lnTo>
                  <a:pt x="557529" y="3809"/>
                </a:lnTo>
                <a:lnTo>
                  <a:pt x="506729" y="10159"/>
                </a:lnTo>
                <a:lnTo>
                  <a:pt x="473709" y="16509"/>
                </a:lnTo>
                <a:lnTo>
                  <a:pt x="455929" y="19050"/>
                </a:lnTo>
                <a:lnTo>
                  <a:pt x="439419" y="24129"/>
                </a:lnTo>
                <a:lnTo>
                  <a:pt x="424179" y="27939"/>
                </a:lnTo>
                <a:lnTo>
                  <a:pt x="407669" y="33019"/>
                </a:lnTo>
                <a:lnTo>
                  <a:pt x="391159" y="38100"/>
                </a:lnTo>
                <a:lnTo>
                  <a:pt x="374650" y="43179"/>
                </a:lnTo>
                <a:lnTo>
                  <a:pt x="359409" y="49529"/>
                </a:lnTo>
                <a:lnTo>
                  <a:pt x="344169" y="55879"/>
                </a:lnTo>
                <a:lnTo>
                  <a:pt x="327659" y="62229"/>
                </a:lnTo>
                <a:lnTo>
                  <a:pt x="312419" y="69850"/>
                </a:lnTo>
                <a:lnTo>
                  <a:pt x="298450" y="77469"/>
                </a:lnTo>
                <a:lnTo>
                  <a:pt x="283209" y="85089"/>
                </a:lnTo>
                <a:lnTo>
                  <a:pt x="267969" y="92709"/>
                </a:lnTo>
                <a:lnTo>
                  <a:pt x="254000" y="100329"/>
                </a:lnTo>
                <a:lnTo>
                  <a:pt x="240029" y="109219"/>
                </a:lnTo>
                <a:lnTo>
                  <a:pt x="226059" y="118109"/>
                </a:lnTo>
                <a:lnTo>
                  <a:pt x="212089" y="128269"/>
                </a:lnTo>
                <a:lnTo>
                  <a:pt x="198119" y="137159"/>
                </a:lnTo>
                <a:lnTo>
                  <a:pt x="185419" y="147319"/>
                </a:lnTo>
                <a:lnTo>
                  <a:pt x="171450" y="157479"/>
                </a:lnTo>
                <a:lnTo>
                  <a:pt x="158750" y="168909"/>
                </a:lnTo>
                <a:lnTo>
                  <a:pt x="147319" y="179069"/>
                </a:lnTo>
                <a:lnTo>
                  <a:pt x="134619" y="190500"/>
                </a:lnTo>
                <a:lnTo>
                  <a:pt x="123189" y="201929"/>
                </a:lnTo>
                <a:lnTo>
                  <a:pt x="111759" y="213359"/>
                </a:lnTo>
                <a:lnTo>
                  <a:pt x="100329" y="224789"/>
                </a:lnTo>
                <a:lnTo>
                  <a:pt x="88900" y="237489"/>
                </a:lnTo>
                <a:lnTo>
                  <a:pt x="78739" y="250189"/>
                </a:lnTo>
                <a:lnTo>
                  <a:pt x="68579" y="262889"/>
                </a:lnTo>
                <a:lnTo>
                  <a:pt x="58419" y="275589"/>
                </a:lnTo>
                <a:lnTo>
                  <a:pt x="49529" y="288289"/>
                </a:lnTo>
                <a:lnTo>
                  <a:pt x="40639" y="302259"/>
                </a:lnTo>
                <a:lnTo>
                  <a:pt x="31750" y="314959"/>
                </a:lnTo>
                <a:lnTo>
                  <a:pt x="22859" y="328929"/>
                </a:lnTo>
                <a:lnTo>
                  <a:pt x="15239" y="342900"/>
                </a:lnTo>
                <a:lnTo>
                  <a:pt x="7619" y="356869"/>
                </a:lnTo>
                <a:lnTo>
                  <a:pt x="0" y="3708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4814" y="4427854"/>
            <a:ext cx="88899" cy="115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7650" y="378332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600" y="415670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09509" y="3566159"/>
            <a:ext cx="7664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114" dirty="0">
                <a:latin typeface="Times New Roman"/>
                <a:cs typeface="Times New Roman"/>
              </a:rPr>
              <a:t>CH</a:t>
            </a:r>
            <a:r>
              <a:rPr sz="1650" b="1" spc="135" dirty="0">
                <a:latin typeface="Times New Roman"/>
                <a:cs typeface="Times New Roman"/>
              </a:rPr>
              <a:t> </a:t>
            </a:r>
            <a:r>
              <a:rPr sz="1650" b="1" spc="95" dirty="0">
                <a:latin typeface="Times New Roman"/>
                <a:cs typeface="Times New Roman"/>
              </a:rPr>
              <a:t>OP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59980" y="3705859"/>
            <a:ext cx="84074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algn="ctr">
              <a:lnSpc>
                <a:spcPts val="1090"/>
              </a:lnSpc>
              <a:spcBef>
                <a:spcPts val="100"/>
              </a:spcBef>
            </a:pPr>
            <a:r>
              <a:rPr sz="1100" b="1" spc="45" dirty="0">
                <a:latin typeface="Times New Roman"/>
                <a:cs typeface="Times New Roman"/>
              </a:rPr>
              <a:t>2</a:t>
            </a:r>
            <a:endParaRPr sz="1100" dirty="0">
              <a:latin typeface="Times New Roman"/>
              <a:cs typeface="Times New Roman"/>
            </a:endParaRPr>
          </a:p>
          <a:p>
            <a:pPr algn="ctr" rtl="0">
              <a:lnSpc>
                <a:spcPts val="1750"/>
              </a:lnSpc>
            </a:pPr>
            <a:r>
              <a:rPr sz="1650" b="1" spc="100" dirty="0">
                <a:latin typeface="Times New Roman"/>
                <a:cs typeface="Times New Roman"/>
              </a:rPr>
              <a:t>CHNH</a:t>
            </a:r>
            <a:r>
              <a:rPr sz="1650" b="1" spc="150" baseline="-27777" dirty="0">
                <a:latin typeface="Times New Roman"/>
                <a:cs typeface="Times New Roman"/>
              </a:rPr>
              <a:t>2</a:t>
            </a:r>
            <a:endParaRPr sz="1650" baseline="-27777" dirty="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  <a:spcBef>
                <a:spcPts val="910"/>
              </a:spcBef>
            </a:pPr>
            <a:r>
              <a:rPr sz="1650" b="1" spc="120" dirty="0">
                <a:latin typeface="Times New Roman"/>
                <a:cs typeface="Times New Roman"/>
              </a:rPr>
              <a:t>COOH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79359" y="405510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6529" y="5753100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73700" y="3937000"/>
            <a:ext cx="909319" cy="118110"/>
          </a:xfrm>
          <a:custGeom>
            <a:avLst/>
            <a:gdLst/>
            <a:ahLst/>
            <a:cxnLst/>
            <a:rect l="l" t="t" r="r" b="b"/>
            <a:pathLst>
              <a:path w="909320" h="118110">
                <a:moveTo>
                  <a:pt x="0" y="34289"/>
                </a:moveTo>
                <a:lnTo>
                  <a:pt x="46989" y="53339"/>
                </a:lnTo>
                <a:lnTo>
                  <a:pt x="93979" y="68580"/>
                </a:lnTo>
                <a:lnTo>
                  <a:pt x="143510" y="82550"/>
                </a:lnTo>
                <a:lnTo>
                  <a:pt x="167639" y="88900"/>
                </a:lnTo>
                <a:lnTo>
                  <a:pt x="193039" y="95250"/>
                </a:lnTo>
                <a:lnTo>
                  <a:pt x="217170" y="99060"/>
                </a:lnTo>
                <a:lnTo>
                  <a:pt x="242570" y="104139"/>
                </a:lnTo>
                <a:lnTo>
                  <a:pt x="267970" y="107950"/>
                </a:lnTo>
                <a:lnTo>
                  <a:pt x="293370" y="110489"/>
                </a:lnTo>
                <a:lnTo>
                  <a:pt x="318770" y="113030"/>
                </a:lnTo>
                <a:lnTo>
                  <a:pt x="344170" y="115569"/>
                </a:lnTo>
                <a:lnTo>
                  <a:pt x="369570" y="116839"/>
                </a:lnTo>
                <a:lnTo>
                  <a:pt x="394970" y="118110"/>
                </a:lnTo>
                <a:lnTo>
                  <a:pt x="420370" y="118110"/>
                </a:lnTo>
                <a:lnTo>
                  <a:pt x="445770" y="118110"/>
                </a:lnTo>
                <a:lnTo>
                  <a:pt x="471170" y="116839"/>
                </a:lnTo>
                <a:lnTo>
                  <a:pt x="497839" y="115569"/>
                </a:lnTo>
                <a:lnTo>
                  <a:pt x="523239" y="113030"/>
                </a:lnTo>
                <a:lnTo>
                  <a:pt x="548639" y="110489"/>
                </a:lnTo>
                <a:lnTo>
                  <a:pt x="572770" y="106680"/>
                </a:lnTo>
                <a:lnTo>
                  <a:pt x="598170" y="102869"/>
                </a:lnTo>
                <a:lnTo>
                  <a:pt x="623570" y="99060"/>
                </a:lnTo>
                <a:lnTo>
                  <a:pt x="648970" y="93980"/>
                </a:lnTo>
                <a:lnTo>
                  <a:pt x="673100" y="87630"/>
                </a:lnTo>
                <a:lnTo>
                  <a:pt x="698500" y="81280"/>
                </a:lnTo>
                <a:lnTo>
                  <a:pt x="746760" y="67310"/>
                </a:lnTo>
                <a:lnTo>
                  <a:pt x="795020" y="50800"/>
                </a:lnTo>
                <a:lnTo>
                  <a:pt x="842010" y="31750"/>
                </a:lnTo>
                <a:lnTo>
                  <a:pt x="864870" y="21589"/>
                </a:lnTo>
                <a:lnTo>
                  <a:pt x="887729" y="11430"/>
                </a:lnTo>
                <a:lnTo>
                  <a:pt x="90932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5434" y="3912234"/>
            <a:ext cx="15113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2534" y="3863975"/>
            <a:ext cx="148590" cy="99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82459" y="5857240"/>
            <a:ext cx="566420" cy="267970"/>
          </a:xfrm>
          <a:custGeom>
            <a:avLst/>
            <a:gdLst/>
            <a:ahLst/>
            <a:cxnLst/>
            <a:rect l="l" t="t" r="r" b="b"/>
            <a:pathLst>
              <a:path w="566420" h="267970">
                <a:moveTo>
                  <a:pt x="566420" y="267970"/>
                </a:moveTo>
                <a:lnTo>
                  <a:pt x="565150" y="261620"/>
                </a:lnTo>
                <a:lnTo>
                  <a:pt x="565150" y="254000"/>
                </a:lnTo>
                <a:lnTo>
                  <a:pt x="563880" y="247650"/>
                </a:lnTo>
                <a:lnTo>
                  <a:pt x="563880" y="241300"/>
                </a:lnTo>
                <a:lnTo>
                  <a:pt x="562610" y="233680"/>
                </a:lnTo>
                <a:lnTo>
                  <a:pt x="561340" y="227330"/>
                </a:lnTo>
                <a:lnTo>
                  <a:pt x="560070" y="220980"/>
                </a:lnTo>
                <a:lnTo>
                  <a:pt x="557530" y="213360"/>
                </a:lnTo>
                <a:lnTo>
                  <a:pt x="556260" y="207010"/>
                </a:lnTo>
                <a:lnTo>
                  <a:pt x="553720" y="200660"/>
                </a:lnTo>
                <a:lnTo>
                  <a:pt x="552450" y="193040"/>
                </a:lnTo>
                <a:lnTo>
                  <a:pt x="549910" y="186690"/>
                </a:lnTo>
                <a:lnTo>
                  <a:pt x="547370" y="180340"/>
                </a:lnTo>
                <a:lnTo>
                  <a:pt x="544830" y="173990"/>
                </a:lnTo>
                <a:lnTo>
                  <a:pt x="541020" y="167640"/>
                </a:lnTo>
                <a:lnTo>
                  <a:pt x="538480" y="161290"/>
                </a:lnTo>
                <a:lnTo>
                  <a:pt x="534670" y="154940"/>
                </a:lnTo>
                <a:lnTo>
                  <a:pt x="532130" y="148590"/>
                </a:lnTo>
                <a:lnTo>
                  <a:pt x="528320" y="142240"/>
                </a:lnTo>
                <a:lnTo>
                  <a:pt x="524510" y="137160"/>
                </a:lnTo>
                <a:lnTo>
                  <a:pt x="520700" y="130810"/>
                </a:lnTo>
                <a:lnTo>
                  <a:pt x="516890" y="124460"/>
                </a:lnTo>
                <a:lnTo>
                  <a:pt x="511810" y="119380"/>
                </a:lnTo>
                <a:lnTo>
                  <a:pt x="508000" y="114300"/>
                </a:lnTo>
                <a:lnTo>
                  <a:pt x="502920" y="107950"/>
                </a:lnTo>
                <a:lnTo>
                  <a:pt x="499110" y="102870"/>
                </a:lnTo>
                <a:lnTo>
                  <a:pt x="494030" y="97790"/>
                </a:lnTo>
                <a:lnTo>
                  <a:pt x="488950" y="92710"/>
                </a:lnTo>
                <a:lnTo>
                  <a:pt x="483870" y="87630"/>
                </a:lnTo>
                <a:lnTo>
                  <a:pt x="478790" y="82550"/>
                </a:lnTo>
                <a:lnTo>
                  <a:pt x="473710" y="77470"/>
                </a:lnTo>
                <a:lnTo>
                  <a:pt x="467360" y="72390"/>
                </a:lnTo>
                <a:lnTo>
                  <a:pt x="462280" y="68580"/>
                </a:lnTo>
                <a:lnTo>
                  <a:pt x="455930" y="63500"/>
                </a:lnTo>
                <a:lnTo>
                  <a:pt x="450850" y="59690"/>
                </a:lnTo>
                <a:lnTo>
                  <a:pt x="444500" y="54610"/>
                </a:lnTo>
                <a:lnTo>
                  <a:pt x="438150" y="50800"/>
                </a:lnTo>
                <a:lnTo>
                  <a:pt x="431800" y="46990"/>
                </a:lnTo>
                <a:lnTo>
                  <a:pt x="425450" y="43180"/>
                </a:lnTo>
                <a:lnTo>
                  <a:pt x="419100" y="39370"/>
                </a:lnTo>
                <a:lnTo>
                  <a:pt x="412750" y="35560"/>
                </a:lnTo>
                <a:lnTo>
                  <a:pt x="406400" y="33020"/>
                </a:lnTo>
                <a:lnTo>
                  <a:pt x="398780" y="29210"/>
                </a:lnTo>
                <a:lnTo>
                  <a:pt x="392430" y="26670"/>
                </a:lnTo>
                <a:lnTo>
                  <a:pt x="386080" y="24130"/>
                </a:lnTo>
                <a:lnTo>
                  <a:pt x="378460" y="21590"/>
                </a:lnTo>
                <a:lnTo>
                  <a:pt x="372110" y="19050"/>
                </a:lnTo>
                <a:lnTo>
                  <a:pt x="364490" y="16510"/>
                </a:lnTo>
                <a:lnTo>
                  <a:pt x="356870" y="13970"/>
                </a:lnTo>
                <a:lnTo>
                  <a:pt x="350520" y="11430"/>
                </a:lnTo>
                <a:lnTo>
                  <a:pt x="342900" y="10160"/>
                </a:lnTo>
                <a:lnTo>
                  <a:pt x="335280" y="7620"/>
                </a:lnTo>
                <a:lnTo>
                  <a:pt x="327660" y="6350"/>
                </a:lnTo>
                <a:lnTo>
                  <a:pt x="321310" y="5080"/>
                </a:lnTo>
                <a:lnTo>
                  <a:pt x="313690" y="3810"/>
                </a:lnTo>
                <a:lnTo>
                  <a:pt x="306070" y="2540"/>
                </a:lnTo>
                <a:lnTo>
                  <a:pt x="298450" y="2540"/>
                </a:lnTo>
                <a:lnTo>
                  <a:pt x="290830" y="1270"/>
                </a:lnTo>
                <a:lnTo>
                  <a:pt x="283210" y="1270"/>
                </a:lnTo>
                <a:lnTo>
                  <a:pt x="275590" y="0"/>
                </a:lnTo>
                <a:lnTo>
                  <a:pt x="267970" y="0"/>
                </a:lnTo>
                <a:lnTo>
                  <a:pt x="260350" y="0"/>
                </a:lnTo>
                <a:lnTo>
                  <a:pt x="252730" y="0"/>
                </a:lnTo>
                <a:lnTo>
                  <a:pt x="245110" y="1270"/>
                </a:lnTo>
                <a:lnTo>
                  <a:pt x="237490" y="1270"/>
                </a:lnTo>
                <a:lnTo>
                  <a:pt x="231140" y="2540"/>
                </a:lnTo>
                <a:lnTo>
                  <a:pt x="223520" y="2540"/>
                </a:lnTo>
                <a:lnTo>
                  <a:pt x="215900" y="3810"/>
                </a:lnTo>
                <a:lnTo>
                  <a:pt x="208280" y="5080"/>
                </a:lnTo>
                <a:lnTo>
                  <a:pt x="200660" y="6350"/>
                </a:lnTo>
                <a:lnTo>
                  <a:pt x="193040" y="7620"/>
                </a:lnTo>
                <a:lnTo>
                  <a:pt x="186690" y="10160"/>
                </a:lnTo>
                <a:lnTo>
                  <a:pt x="179070" y="11430"/>
                </a:lnTo>
                <a:lnTo>
                  <a:pt x="171450" y="13970"/>
                </a:lnTo>
                <a:lnTo>
                  <a:pt x="163830" y="15240"/>
                </a:lnTo>
                <a:lnTo>
                  <a:pt x="157480" y="17780"/>
                </a:lnTo>
                <a:lnTo>
                  <a:pt x="149860" y="20320"/>
                </a:lnTo>
                <a:lnTo>
                  <a:pt x="143510" y="22860"/>
                </a:lnTo>
                <a:lnTo>
                  <a:pt x="135890" y="26670"/>
                </a:lnTo>
                <a:lnTo>
                  <a:pt x="129540" y="29210"/>
                </a:lnTo>
                <a:lnTo>
                  <a:pt x="123190" y="31750"/>
                </a:lnTo>
                <a:lnTo>
                  <a:pt x="116840" y="35560"/>
                </a:lnTo>
                <a:lnTo>
                  <a:pt x="109220" y="39370"/>
                </a:lnTo>
                <a:lnTo>
                  <a:pt x="102870" y="43180"/>
                </a:lnTo>
                <a:lnTo>
                  <a:pt x="96520" y="46990"/>
                </a:lnTo>
                <a:lnTo>
                  <a:pt x="90170" y="50800"/>
                </a:lnTo>
                <a:lnTo>
                  <a:pt x="85090" y="54610"/>
                </a:lnTo>
                <a:lnTo>
                  <a:pt x="78740" y="58420"/>
                </a:lnTo>
                <a:lnTo>
                  <a:pt x="72390" y="63500"/>
                </a:lnTo>
                <a:lnTo>
                  <a:pt x="67310" y="67310"/>
                </a:lnTo>
                <a:lnTo>
                  <a:pt x="60960" y="72390"/>
                </a:lnTo>
                <a:lnTo>
                  <a:pt x="55880" y="76200"/>
                </a:lnTo>
                <a:lnTo>
                  <a:pt x="50800" y="81280"/>
                </a:lnTo>
                <a:lnTo>
                  <a:pt x="44450" y="86360"/>
                </a:lnTo>
                <a:lnTo>
                  <a:pt x="39370" y="91440"/>
                </a:lnTo>
                <a:lnTo>
                  <a:pt x="34290" y="96520"/>
                </a:lnTo>
                <a:lnTo>
                  <a:pt x="30480" y="101600"/>
                </a:lnTo>
                <a:lnTo>
                  <a:pt x="25400" y="107950"/>
                </a:lnTo>
                <a:lnTo>
                  <a:pt x="20320" y="113030"/>
                </a:lnTo>
                <a:lnTo>
                  <a:pt x="16510" y="118110"/>
                </a:lnTo>
                <a:lnTo>
                  <a:pt x="12700" y="124460"/>
                </a:lnTo>
                <a:lnTo>
                  <a:pt x="7620" y="129540"/>
                </a:lnTo>
                <a:lnTo>
                  <a:pt x="3810" y="135890"/>
                </a:lnTo>
                <a:lnTo>
                  <a:pt x="0" y="142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27215" y="5945504"/>
            <a:ext cx="105410" cy="138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65440" y="4737100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3840" y="58420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137160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40804" y="5791834"/>
            <a:ext cx="222250" cy="100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4042409"/>
            <a:ext cx="1708150" cy="0"/>
          </a:xfrm>
          <a:custGeom>
            <a:avLst/>
            <a:gdLst/>
            <a:ahLst/>
            <a:cxnLst/>
            <a:rect l="l" t="t" r="r" b="b"/>
            <a:pathLst>
              <a:path w="1708150">
                <a:moveTo>
                  <a:pt x="0" y="0"/>
                </a:moveTo>
                <a:lnTo>
                  <a:pt x="170815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32905" y="4008754"/>
            <a:ext cx="151130" cy="68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2515" y="4008754"/>
            <a:ext cx="151130" cy="685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490" y="4843779"/>
            <a:ext cx="2011680" cy="299720"/>
          </a:xfrm>
          <a:custGeom>
            <a:avLst/>
            <a:gdLst/>
            <a:ahLst/>
            <a:cxnLst/>
            <a:rect l="l" t="t" r="r" b="b"/>
            <a:pathLst>
              <a:path w="2011680" h="299720">
                <a:moveTo>
                  <a:pt x="0" y="299720"/>
                </a:moveTo>
                <a:lnTo>
                  <a:pt x="2011680" y="299720"/>
                </a:lnTo>
                <a:lnTo>
                  <a:pt x="2011680" y="0"/>
                </a:lnTo>
                <a:lnTo>
                  <a:pt x="0" y="0"/>
                </a:lnTo>
                <a:lnTo>
                  <a:pt x="0" y="299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65759" y="4826000"/>
            <a:ext cx="198945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55" dirty="0">
                <a:latin typeface="Times New Roman"/>
                <a:cs typeface="Times New Roman"/>
              </a:rPr>
              <a:t>3-</a:t>
            </a:r>
            <a:r>
              <a:rPr sz="1650" b="1" spc="15" dirty="0">
                <a:latin typeface="Times New Roman"/>
                <a:cs typeface="Times New Roman"/>
              </a:rPr>
              <a:t> </a:t>
            </a:r>
            <a:r>
              <a:rPr sz="1650" b="1" spc="65" dirty="0">
                <a:latin typeface="Times New Roman"/>
                <a:cs typeface="Times New Roman"/>
              </a:rPr>
              <a:t>phosphoglycerate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81479" y="4552950"/>
            <a:ext cx="51815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95" dirty="0">
                <a:latin typeface="Times New Roman"/>
                <a:cs typeface="Times New Roman"/>
              </a:rPr>
              <a:t>NA</a:t>
            </a:r>
            <a:r>
              <a:rPr sz="1650" b="1" spc="110" dirty="0">
                <a:latin typeface="Times New Roman"/>
                <a:cs typeface="Times New Roman"/>
              </a:rPr>
              <a:t>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64460" y="4570729"/>
            <a:ext cx="1127760" cy="299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930"/>
              </a:lnSpc>
            </a:pPr>
            <a:r>
              <a:rPr sz="1650" b="1" spc="95" dirty="0">
                <a:latin typeface="Times New Roman"/>
                <a:cs typeface="Times New Roman"/>
              </a:rPr>
              <a:t>NADH+H</a:t>
            </a:r>
            <a:r>
              <a:rPr sz="1650" b="1" spc="142" baseline="22727" dirty="0">
                <a:latin typeface="Times New Roman"/>
                <a:cs typeface="Times New Roman"/>
              </a:rPr>
              <a:t>+</a:t>
            </a:r>
            <a:endParaRPr sz="1650" baseline="22727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3100" y="3357879"/>
            <a:ext cx="4870450" cy="7391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04139" algn="l" rtl="0">
              <a:lnSpc>
                <a:spcPct val="100000"/>
              </a:lnSpc>
              <a:spcBef>
                <a:spcPts val="930"/>
              </a:spcBef>
              <a:tabLst>
                <a:tab pos="4403725" algn="l"/>
              </a:tabLst>
            </a:pPr>
            <a:r>
              <a:rPr sz="2475" b="1" spc="150" baseline="1683" dirty="0">
                <a:latin typeface="Times New Roman"/>
                <a:cs typeface="Times New Roman"/>
              </a:rPr>
              <a:t>CH</a:t>
            </a:r>
            <a:r>
              <a:rPr sz="1650" b="1" spc="150" baseline="-25252" dirty="0">
                <a:latin typeface="Times New Roman"/>
                <a:cs typeface="Times New Roman"/>
              </a:rPr>
              <a:t>2</a:t>
            </a:r>
            <a:r>
              <a:rPr sz="2475" b="1" spc="150" baseline="1683" dirty="0">
                <a:latin typeface="Times New Roman"/>
                <a:cs typeface="Times New Roman"/>
              </a:rPr>
              <a:t>OP	</a:t>
            </a:r>
            <a:r>
              <a:rPr sz="1650" b="1" spc="75" dirty="0">
                <a:latin typeface="Times New Roman"/>
                <a:cs typeface="Times New Roman"/>
              </a:rPr>
              <a:t>Glu</a:t>
            </a:r>
            <a:endParaRPr sz="1650" dirty="0">
              <a:latin typeface="Times New Roman"/>
              <a:cs typeface="Times New Roman"/>
            </a:endParaRPr>
          </a:p>
          <a:p>
            <a:pPr marL="63500" algn="l" rtl="0">
              <a:lnSpc>
                <a:spcPct val="100000"/>
              </a:lnSpc>
              <a:spcBef>
                <a:spcPts val="830"/>
              </a:spcBef>
              <a:tabLst>
                <a:tab pos="1106805" algn="l"/>
              </a:tabLst>
            </a:pPr>
            <a:r>
              <a:rPr sz="2475" b="1" spc="179" baseline="3367" dirty="0">
                <a:latin typeface="Times New Roman"/>
                <a:cs typeface="Times New Roman"/>
              </a:rPr>
              <a:t>CHOH	</a:t>
            </a:r>
            <a:r>
              <a:rPr sz="1650" b="1" spc="70" dirty="0">
                <a:latin typeface="Times New Roman"/>
                <a:cs typeface="Times New Roman"/>
              </a:rPr>
              <a:t>Dehydrogenase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56579" y="3731259"/>
            <a:ext cx="483870" cy="299720"/>
          </a:xfrm>
          <a:custGeom>
            <a:avLst/>
            <a:gdLst/>
            <a:ahLst/>
            <a:cxnLst/>
            <a:rect l="l" t="t" r="r" b="b"/>
            <a:pathLst>
              <a:path w="483870" h="299720">
                <a:moveTo>
                  <a:pt x="0" y="299719"/>
                </a:moveTo>
                <a:lnTo>
                  <a:pt x="483870" y="299719"/>
                </a:lnTo>
                <a:lnTo>
                  <a:pt x="483870" y="0"/>
                </a:lnTo>
                <a:lnTo>
                  <a:pt x="0" y="0"/>
                </a:lnTo>
                <a:lnTo>
                  <a:pt x="0" y="299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56579" y="3712209"/>
            <a:ext cx="4838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85" dirty="0">
                <a:latin typeface="Times New Roman"/>
                <a:cs typeface="Times New Roman"/>
              </a:rPr>
              <a:t>PLP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05550" y="3481070"/>
            <a:ext cx="598170" cy="3124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z="1650" spc="245" dirty="0">
                <a:latin typeface="Symbol"/>
                <a:cs typeface="Symbol"/>
              </a:rPr>
              <a:t></a:t>
            </a:r>
            <a:r>
              <a:rPr sz="1650" b="1" spc="245" dirty="0">
                <a:latin typeface="Times New Roman"/>
                <a:cs typeface="Times New Roman"/>
              </a:rPr>
              <a:t>KG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4050" y="4124959"/>
            <a:ext cx="369570" cy="535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939"/>
              </a:lnSpc>
            </a:pPr>
            <a:r>
              <a:rPr sz="1650" b="1" spc="95" dirty="0">
                <a:latin typeface="Times New Roman"/>
                <a:cs typeface="Times New Roman"/>
              </a:rPr>
              <a:t>TA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50100" y="4445000"/>
            <a:ext cx="1668780" cy="260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950"/>
              </a:lnSpc>
            </a:pPr>
            <a:r>
              <a:rPr sz="1650" b="1" spc="65" dirty="0">
                <a:latin typeface="Times New Roman"/>
                <a:cs typeface="Times New Roman"/>
              </a:rPr>
              <a:t>3-Phosphoserine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09059" y="4843779"/>
            <a:ext cx="201168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939"/>
              </a:lnSpc>
            </a:pPr>
            <a:r>
              <a:rPr sz="1650" b="1" spc="55" dirty="0">
                <a:latin typeface="Times New Roman"/>
                <a:cs typeface="Times New Roman"/>
              </a:rPr>
              <a:t>3-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b="1" spc="70" dirty="0">
                <a:latin typeface="Times New Roman"/>
                <a:cs typeface="Times New Roman"/>
              </a:rPr>
              <a:t>Phosphopyruvate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4360" y="5673090"/>
            <a:ext cx="2362200" cy="589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 algn="l" rtl="0">
              <a:lnSpc>
                <a:spcPct val="100000"/>
              </a:lnSpc>
              <a:spcBef>
                <a:spcPts val="340"/>
              </a:spcBef>
            </a:pPr>
            <a:r>
              <a:rPr sz="1650" b="1" spc="120" dirty="0">
                <a:latin typeface="Times New Roman"/>
                <a:cs typeface="Times New Roman"/>
              </a:rPr>
              <a:t>HO </a:t>
            </a:r>
            <a:r>
              <a:rPr sz="1650" b="1" spc="85" dirty="0">
                <a:latin typeface="Times New Roman"/>
                <a:cs typeface="Times New Roman"/>
              </a:rPr>
              <a:t>CH</a:t>
            </a:r>
            <a:r>
              <a:rPr sz="1650" b="1" spc="127" baseline="-22727" dirty="0">
                <a:latin typeface="Times New Roman"/>
                <a:cs typeface="Times New Roman"/>
              </a:rPr>
              <a:t>2 </a:t>
            </a:r>
            <a:r>
              <a:rPr sz="1650" b="1" spc="50" dirty="0">
                <a:latin typeface="Times New Roman"/>
                <a:cs typeface="Times New Roman"/>
              </a:rPr>
              <a:t>- </a:t>
            </a:r>
            <a:r>
              <a:rPr sz="1650" b="1" spc="105" dirty="0">
                <a:latin typeface="Times New Roman"/>
                <a:cs typeface="Times New Roman"/>
              </a:rPr>
              <a:t>CH </a:t>
            </a:r>
            <a:r>
              <a:rPr sz="1650" b="1" spc="50" dirty="0">
                <a:latin typeface="Times New Roman"/>
                <a:cs typeface="Times New Roman"/>
              </a:rPr>
              <a:t>-</a:t>
            </a:r>
            <a:r>
              <a:rPr sz="1650" b="1" spc="-75" dirty="0">
                <a:latin typeface="Times New Roman"/>
                <a:cs typeface="Times New Roman"/>
              </a:rPr>
              <a:t> </a:t>
            </a:r>
            <a:r>
              <a:rPr sz="1650" b="1" spc="114" dirty="0">
                <a:latin typeface="Times New Roman"/>
                <a:cs typeface="Times New Roman"/>
              </a:rPr>
              <a:t>COOH</a:t>
            </a:r>
            <a:endParaRPr sz="1650" dirty="0">
              <a:latin typeface="Times New Roman"/>
              <a:cs typeface="Times New Roman"/>
            </a:endParaRPr>
          </a:p>
          <a:p>
            <a:pPr marL="679450" algn="l" rtl="0">
              <a:lnSpc>
                <a:spcPct val="100000"/>
              </a:lnSpc>
              <a:spcBef>
                <a:spcPts val="240"/>
              </a:spcBef>
            </a:pPr>
            <a:r>
              <a:rPr sz="1650" b="1" spc="65" dirty="0">
                <a:latin typeface="Times New Roman"/>
                <a:cs typeface="Times New Roman"/>
              </a:rPr>
              <a:t>Serine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93940" y="6200140"/>
            <a:ext cx="45593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l" rtl="0">
              <a:lnSpc>
                <a:spcPts val="1930"/>
              </a:lnSpc>
            </a:pPr>
            <a:r>
              <a:rPr sz="1650" b="1" spc="120" dirty="0">
                <a:latin typeface="Times New Roman"/>
                <a:cs typeface="Times New Roman"/>
              </a:rPr>
              <a:t>H</a:t>
            </a:r>
            <a:r>
              <a:rPr sz="1650" b="1" spc="82" baseline="-22727" dirty="0">
                <a:latin typeface="Times New Roman"/>
                <a:cs typeface="Times New Roman"/>
              </a:rPr>
              <a:t>2</a:t>
            </a:r>
            <a:r>
              <a:rPr sz="1650" b="1" spc="114" dirty="0">
                <a:latin typeface="Times New Roman"/>
                <a:cs typeface="Times New Roman"/>
              </a:rPr>
              <a:t>O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09740" y="6198870"/>
            <a:ext cx="227329" cy="260350"/>
          </a:xfrm>
          <a:custGeom>
            <a:avLst/>
            <a:gdLst/>
            <a:ahLst/>
            <a:cxnLst/>
            <a:rect l="l" t="t" r="r" b="b"/>
            <a:pathLst>
              <a:path w="227329" h="260350">
                <a:moveTo>
                  <a:pt x="0" y="260349"/>
                </a:moveTo>
                <a:lnTo>
                  <a:pt x="227329" y="260349"/>
                </a:lnTo>
                <a:lnTo>
                  <a:pt x="227329" y="0"/>
                </a:lnTo>
                <a:lnTo>
                  <a:pt x="0" y="0"/>
                </a:lnTo>
                <a:lnTo>
                  <a:pt x="0" y="260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809740" y="6181090"/>
            <a:ext cx="2266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70" dirty="0">
                <a:latin typeface="Times New Roman"/>
                <a:cs typeface="Times New Roman"/>
              </a:rPr>
              <a:t>P</a:t>
            </a:r>
            <a:r>
              <a:rPr sz="1650" b="1" spc="4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82740" y="5471159"/>
            <a:ext cx="124523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70" dirty="0">
                <a:latin typeface="Times New Roman"/>
                <a:cs typeface="Times New Roman"/>
              </a:rPr>
              <a:t>P</a:t>
            </a:r>
            <a:r>
              <a:rPr sz="1650" b="1" spc="75" dirty="0">
                <a:latin typeface="Times New Roman"/>
                <a:cs typeface="Times New Roman"/>
              </a:rPr>
              <a:t>ho</a:t>
            </a:r>
            <a:r>
              <a:rPr sz="1650" b="1" spc="60" dirty="0">
                <a:latin typeface="Times New Roman"/>
                <a:cs typeface="Times New Roman"/>
              </a:rPr>
              <a:t>s</a:t>
            </a:r>
            <a:r>
              <a:rPr sz="1650" b="1" spc="75" dirty="0">
                <a:latin typeface="Times New Roman"/>
                <a:cs typeface="Times New Roman"/>
              </a:rPr>
              <a:t>p</a:t>
            </a:r>
            <a:r>
              <a:rPr sz="1650" b="1" spc="95" dirty="0">
                <a:latin typeface="Times New Roman"/>
                <a:cs typeface="Times New Roman"/>
              </a:rPr>
              <a:t>h</a:t>
            </a:r>
            <a:r>
              <a:rPr sz="1650" b="1" spc="65" dirty="0">
                <a:latin typeface="Times New Roman"/>
                <a:cs typeface="Times New Roman"/>
              </a:rPr>
              <a:t>a</a:t>
            </a:r>
            <a:r>
              <a:rPr sz="1650" b="1" spc="50" dirty="0">
                <a:latin typeface="Times New Roman"/>
                <a:cs typeface="Times New Roman"/>
              </a:rPr>
              <a:t>t</a:t>
            </a:r>
            <a:r>
              <a:rPr sz="1650" b="1" spc="65" dirty="0">
                <a:latin typeface="Times New Roman"/>
                <a:cs typeface="Times New Roman"/>
              </a:rPr>
              <a:t>a</a:t>
            </a:r>
            <a:r>
              <a:rPr sz="1650" b="1" spc="60" dirty="0">
                <a:latin typeface="Times New Roman"/>
                <a:cs typeface="Times New Roman"/>
              </a:rPr>
              <a:t>s</a:t>
            </a:r>
            <a:r>
              <a:rPr sz="1650" b="1" spc="65" dirty="0">
                <a:latin typeface="Times New Roman"/>
                <a:cs typeface="Times New Roman"/>
              </a:rPr>
              <a:t>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33190" y="3494087"/>
            <a:ext cx="815975" cy="107042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455"/>
              </a:spcBef>
            </a:pPr>
            <a:r>
              <a:rPr sz="1650" b="1" spc="95" dirty="0">
                <a:latin typeface="Times New Roman"/>
                <a:cs typeface="Times New Roman"/>
              </a:rPr>
              <a:t>CH</a:t>
            </a:r>
            <a:r>
              <a:rPr sz="1650" b="1" spc="142" baseline="-27777" dirty="0">
                <a:latin typeface="Times New Roman"/>
                <a:cs typeface="Times New Roman"/>
              </a:rPr>
              <a:t>2</a:t>
            </a:r>
            <a:r>
              <a:rPr sz="1650" b="1" spc="95" dirty="0">
                <a:latin typeface="Times New Roman"/>
                <a:cs typeface="Times New Roman"/>
              </a:rPr>
              <a:t>OP</a:t>
            </a:r>
            <a:endParaRPr sz="1650" dirty="0">
              <a:latin typeface="Times New Roman"/>
              <a:cs typeface="Times New Roman"/>
            </a:endParaRPr>
          </a:p>
          <a:p>
            <a:pPr marL="52705" marR="52705" indent="-8890" algn="l" rtl="0">
              <a:lnSpc>
                <a:spcPts val="2650"/>
              </a:lnSpc>
              <a:spcBef>
                <a:spcPts val="800"/>
              </a:spcBef>
            </a:pPr>
            <a:r>
              <a:rPr sz="1650" b="1" spc="110" dirty="0">
                <a:latin typeface="Times New Roman"/>
                <a:cs typeface="Times New Roman"/>
              </a:rPr>
              <a:t>C </a:t>
            </a:r>
            <a:r>
              <a:rPr sz="1650" b="1" spc="-40" dirty="0">
                <a:latin typeface="Times New Roman"/>
                <a:cs typeface="Times New Roman"/>
              </a:rPr>
              <a:t>=</a:t>
            </a:r>
            <a:r>
              <a:rPr sz="2400" spc="-40" dirty="0">
                <a:latin typeface="Arial Black"/>
                <a:cs typeface="Arial Black"/>
              </a:rPr>
              <a:t>o  </a:t>
            </a:r>
            <a:r>
              <a:rPr sz="1650" b="1" spc="105" dirty="0">
                <a:latin typeface="Times New Roman"/>
                <a:cs typeface="Times New Roman"/>
              </a:rPr>
              <a:t>C</a:t>
            </a:r>
            <a:r>
              <a:rPr sz="1650" b="1" spc="120" dirty="0">
                <a:latin typeface="Times New Roman"/>
                <a:cs typeface="Times New Roman"/>
              </a:rPr>
              <a:t>OO</a:t>
            </a:r>
            <a:r>
              <a:rPr sz="1650" b="1" spc="114" dirty="0">
                <a:latin typeface="Times New Roman"/>
                <a:cs typeface="Times New Roman"/>
              </a:rPr>
              <a:t>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92320" y="5359400"/>
            <a:ext cx="551180" cy="25776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76835" algn="l" rtl="0">
              <a:lnSpc>
                <a:spcPct val="100000"/>
              </a:lnSpc>
              <a:spcBef>
                <a:spcPts val="330"/>
              </a:spcBef>
            </a:pPr>
            <a:r>
              <a:rPr sz="1400" b="1" spc="60" dirty="0">
                <a:latin typeface="Arial"/>
                <a:cs typeface="Arial"/>
              </a:rPr>
              <a:t>NH</a:t>
            </a:r>
            <a:r>
              <a:rPr sz="1400" b="1" spc="-2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02809" y="5633720"/>
            <a:ext cx="1270" cy="115570"/>
          </a:xfrm>
          <a:custGeom>
            <a:avLst/>
            <a:gdLst/>
            <a:ahLst/>
            <a:cxnLst/>
            <a:rect l="l" t="t" r="r" b="b"/>
            <a:pathLst>
              <a:path w="1270" h="115570">
                <a:moveTo>
                  <a:pt x="635" y="-6289"/>
                </a:moveTo>
                <a:lnTo>
                  <a:pt x="635" y="121859"/>
                </a:lnTo>
              </a:path>
            </a:pathLst>
          </a:custGeom>
          <a:ln w="13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6460" y="4107179"/>
            <a:ext cx="187960" cy="13970"/>
          </a:xfrm>
          <a:custGeom>
            <a:avLst/>
            <a:gdLst/>
            <a:ahLst/>
            <a:cxnLst/>
            <a:rect l="l" t="t" r="r" b="b"/>
            <a:pathLst>
              <a:path w="187959" h="13970">
                <a:moveTo>
                  <a:pt x="-28573" y="6985"/>
                </a:moveTo>
                <a:lnTo>
                  <a:pt x="216533" y="6985"/>
                </a:lnTo>
              </a:path>
            </a:pathLst>
          </a:custGeom>
          <a:ln w="71116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62380" y="4064000"/>
            <a:ext cx="218440" cy="13970"/>
          </a:xfrm>
          <a:custGeom>
            <a:avLst/>
            <a:gdLst/>
            <a:ahLst/>
            <a:cxnLst/>
            <a:rect l="l" t="t" r="r" b="b"/>
            <a:pathLst>
              <a:path w="218440" h="13970">
                <a:moveTo>
                  <a:pt x="-28573" y="6985"/>
                </a:moveTo>
                <a:lnTo>
                  <a:pt x="247013" y="6985"/>
                </a:lnTo>
              </a:path>
            </a:pathLst>
          </a:custGeom>
          <a:ln w="71116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41629"/>
            <a:ext cx="6342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</a:rPr>
              <a:t>D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egradative </a:t>
            </a: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Pathways of</a:t>
            </a:r>
            <a:r>
              <a:rPr i="1" u="heavy" spc="-6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spc="1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Serine</a:t>
            </a:r>
            <a:r>
              <a:rPr u="heavy" spc="1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987550" y="2752089"/>
            <a:ext cx="2647950" cy="1270"/>
          </a:xfrm>
          <a:custGeom>
            <a:avLst/>
            <a:gdLst/>
            <a:ahLst/>
            <a:cxnLst/>
            <a:rect l="l" t="t" r="r" b="b"/>
            <a:pathLst>
              <a:path w="2647950" h="1269">
                <a:moveTo>
                  <a:pt x="0" y="0"/>
                </a:moveTo>
                <a:lnTo>
                  <a:pt x="2647950" y="12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5500" y="2697479"/>
            <a:ext cx="377190" cy="113030"/>
          </a:xfrm>
          <a:custGeom>
            <a:avLst/>
            <a:gdLst/>
            <a:ahLst/>
            <a:cxnLst/>
            <a:rect l="l" t="t" r="r" b="b"/>
            <a:pathLst>
              <a:path w="377189" h="113030">
                <a:moveTo>
                  <a:pt x="0" y="0"/>
                </a:moveTo>
                <a:lnTo>
                  <a:pt x="114300" y="55880"/>
                </a:lnTo>
                <a:lnTo>
                  <a:pt x="0" y="113030"/>
                </a:lnTo>
                <a:lnTo>
                  <a:pt x="377189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5500" y="2697479"/>
            <a:ext cx="377190" cy="113030"/>
          </a:xfrm>
          <a:custGeom>
            <a:avLst/>
            <a:gdLst/>
            <a:ahLst/>
            <a:cxnLst/>
            <a:rect l="l" t="t" r="r" b="b"/>
            <a:pathLst>
              <a:path w="377189" h="113030">
                <a:moveTo>
                  <a:pt x="0" y="55880"/>
                </a:moveTo>
                <a:lnTo>
                  <a:pt x="114300" y="55880"/>
                </a:lnTo>
                <a:lnTo>
                  <a:pt x="0" y="0"/>
                </a:lnTo>
                <a:lnTo>
                  <a:pt x="377189" y="55880"/>
                </a:lnTo>
                <a:lnTo>
                  <a:pt x="0" y="113030"/>
                </a:lnTo>
                <a:lnTo>
                  <a:pt x="114300" y="55880"/>
                </a:lnTo>
                <a:lnTo>
                  <a:pt x="0" y="558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0729" y="2962910"/>
            <a:ext cx="426720" cy="260350"/>
          </a:xfrm>
          <a:custGeom>
            <a:avLst/>
            <a:gdLst/>
            <a:ahLst/>
            <a:cxnLst/>
            <a:rect l="l" t="t" r="r" b="b"/>
            <a:pathLst>
              <a:path w="426720" h="260350">
                <a:moveTo>
                  <a:pt x="426720" y="0"/>
                </a:moveTo>
                <a:lnTo>
                  <a:pt x="0" y="2603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6409" y="3181350"/>
            <a:ext cx="335280" cy="209550"/>
          </a:xfrm>
          <a:custGeom>
            <a:avLst/>
            <a:gdLst/>
            <a:ahLst/>
            <a:cxnLst/>
            <a:rect l="l" t="t" r="r" b="b"/>
            <a:pathLst>
              <a:path w="335279" h="209550">
                <a:moveTo>
                  <a:pt x="214629" y="0"/>
                </a:moveTo>
                <a:lnTo>
                  <a:pt x="0" y="209550"/>
                </a:lnTo>
                <a:lnTo>
                  <a:pt x="305104" y="93979"/>
                </a:lnTo>
                <a:lnTo>
                  <a:pt x="190500" y="93979"/>
                </a:lnTo>
                <a:lnTo>
                  <a:pt x="214629" y="0"/>
                </a:lnTo>
                <a:close/>
              </a:path>
              <a:path w="335279" h="209550">
                <a:moveTo>
                  <a:pt x="335279" y="82550"/>
                </a:moveTo>
                <a:lnTo>
                  <a:pt x="190500" y="93979"/>
                </a:lnTo>
                <a:lnTo>
                  <a:pt x="305104" y="93979"/>
                </a:lnTo>
                <a:lnTo>
                  <a:pt x="335279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6409" y="3181350"/>
            <a:ext cx="335280" cy="209550"/>
          </a:xfrm>
          <a:custGeom>
            <a:avLst/>
            <a:gdLst/>
            <a:ahLst/>
            <a:cxnLst/>
            <a:rect l="l" t="t" r="r" b="b"/>
            <a:pathLst>
              <a:path w="335279" h="209550">
                <a:moveTo>
                  <a:pt x="274319" y="41910"/>
                </a:moveTo>
                <a:lnTo>
                  <a:pt x="190500" y="93979"/>
                </a:lnTo>
                <a:lnTo>
                  <a:pt x="335279" y="82550"/>
                </a:lnTo>
                <a:lnTo>
                  <a:pt x="0" y="209550"/>
                </a:lnTo>
                <a:lnTo>
                  <a:pt x="214629" y="0"/>
                </a:lnTo>
                <a:lnTo>
                  <a:pt x="190500" y="93979"/>
                </a:lnTo>
                <a:lnTo>
                  <a:pt x="274319" y="4191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9379" y="291718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1750" y="3719829"/>
            <a:ext cx="173990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1750" y="3719829"/>
            <a:ext cx="173990" cy="243840"/>
          </a:xfrm>
          <a:custGeom>
            <a:avLst/>
            <a:gdLst/>
            <a:ahLst/>
            <a:cxnLst/>
            <a:rect l="l" t="t" r="r" b="b"/>
            <a:pathLst>
              <a:path w="173990" h="243839">
                <a:moveTo>
                  <a:pt x="87629" y="0"/>
                </a:moveTo>
                <a:lnTo>
                  <a:pt x="87629" y="73660"/>
                </a:lnTo>
                <a:lnTo>
                  <a:pt x="173990" y="0"/>
                </a:lnTo>
                <a:lnTo>
                  <a:pt x="87629" y="243840"/>
                </a:lnTo>
                <a:lnTo>
                  <a:pt x="0" y="0"/>
                </a:lnTo>
                <a:lnTo>
                  <a:pt x="87629" y="73660"/>
                </a:lnTo>
                <a:lnTo>
                  <a:pt x="87629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3369" y="2945129"/>
            <a:ext cx="396240" cy="269240"/>
          </a:xfrm>
          <a:custGeom>
            <a:avLst/>
            <a:gdLst/>
            <a:ahLst/>
            <a:cxnLst/>
            <a:rect l="l" t="t" r="r" b="b"/>
            <a:pathLst>
              <a:path w="396240" h="269239">
                <a:moveTo>
                  <a:pt x="0" y="0"/>
                </a:moveTo>
                <a:lnTo>
                  <a:pt x="396239" y="2692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6109" y="3175000"/>
            <a:ext cx="325120" cy="215900"/>
          </a:xfrm>
          <a:custGeom>
            <a:avLst/>
            <a:gdLst/>
            <a:ahLst/>
            <a:cxnLst/>
            <a:rect l="l" t="t" r="r" b="b"/>
            <a:pathLst>
              <a:path w="325120" h="215900">
                <a:moveTo>
                  <a:pt x="0" y="78739"/>
                </a:moveTo>
                <a:lnTo>
                  <a:pt x="325120" y="215900"/>
                </a:lnTo>
                <a:lnTo>
                  <a:pt x="213240" y="93979"/>
                </a:lnTo>
                <a:lnTo>
                  <a:pt x="143510" y="93979"/>
                </a:lnTo>
                <a:lnTo>
                  <a:pt x="0" y="78739"/>
                </a:lnTo>
                <a:close/>
              </a:path>
              <a:path w="325120" h="215900">
                <a:moveTo>
                  <a:pt x="127000" y="0"/>
                </a:moveTo>
                <a:lnTo>
                  <a:pt x="143510" y="93979"/>
                </a:lnTo>
                <a:lnTo>
                  <a:pt x="213240" y="9397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6109" y="3175000"/>
            <a:ext cx="325120" cy="215900"/>
          </a:xfrm>
          <a:custGeom>
            <a:avLst/>
            <a:gdLst/>
            <a:ahLst/>
            <a:cxnLst/>
            <a:rect l="l" t="t" r="r" b="b"/>
            <a:pathLst>
              <a:path w="325120" h="215900">
                <a:moveTo>
                  <a:pt x="63500" y="39370"/>
                </a:moveTo>
                <a:lnTo>
                  <a:pt x="143510" y="93979"/>
                </a:lnTo>
                <a:lnTo>
                  <a:pt x="127000" y="0"/>
                </a:lnTo>
                <a:lnTo>
                  <a:pt x="325120" y="215900"/>
                </a:lnTo>
                <a:lnTo>
                  <a:pt x="0" y="78739"/>
                </a:lnTo>
                <a:lnTo>
                  <a:pt x="143510" y="93979"/>
                </a:lnTo>
                <a:lnTo>
                  <a:pt x="63500" y="3937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90409" y="3364229"/>
            <a:ext cx="20180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2050" b="1" spc="700" dirty="0">
                <a:latin typeface="Times New Roman"/>
                <a:cs typeface="Times New Roman"/>
              </a:rPr>
              <a:t>CO</a:t>
            </a:r>
            <a:r>
              <a:rPr sz="2025" b="1" spc="1050" baseline="-28806" dirty="0">
                <a:latin typeface="Times New Roman"/>
                <a:cs typeface="Times New Roman"/>
              </a:rPr>
              <a:t>2 </a:t>
            </a:r>
            <a:r>
              <a:rPr sz="2050" b="1" spc="635" dirty="0">
                <a:latin typeface="Times New Roman"/>
                <a:cs typeface="Times New Roman"/>
              </a:rPr>
              <a:t>+</a:t>
            </a:r>
            <a:r>
              <a:rPr sz="2050" b="1" spc="-45" dirty="0">
                <a:latin typeface="Times New Roman"/>
                <a:cs typeface="Times New Roman"/>
              </a:rPr>
              <a:t> </a:t>
            </a:r>
            <a:r>
              <a:rPr sz="2050" b="1" spc="720" dirty="0">
                <a:latin typeface="Times New Roman"/>
                <a:cs typeface="Times New Roman"/>
              </a:rPr>
              <a:t>H</a:t>
            </a:r>
            <a:r>
              <a:rPr sz="2025" b="1" spc="1080" baseline="-28806" dirty="0">
                <a:latin typeface="Times New Roman"/>
                <a:cs typeface="Times New Roman"/>
              </a:rPr>
              <a:t>2</a:t>
            </a:r>
            <a:r>
              <a:rPr sz="2050" b="1" spc="720" dirty="0">
                <a:latin typeface="Times New Roman"/>
                <a:cs typeface="Times New Roman"/>
              </a:rPr>
              <a:t>O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0059" y="2552700"/>
            <a:ext cx="1154430" cy="309880"/>
          </a:xfrm>
          <a:custGeom>
            <a:avLst/>
            <a:gdLst/>
            <a:ahLst/>
            <a:cxnLst/>
            <a:rect l="l" t="t" r="r" b="b"/>
            <a:pathLst>
              <a:path w="1154430" h="309880">
                <a:moveTo>
                  <a:pt x="0" y="309879"/>
                </a:moveTo>
                <a:lnTo>
                  <a:pt x="1154430" y="309879"/>
                </a:lnTo>
                <a:lnTo>
                  <a:pt x="1154430" y="0"/>
                </a:lnTo>
                <a:lnTo>
                  <a:pt x="0" y="0"/>
                </a:lnTo>
                <a:lnTo>
                  <a:pt x="0" y="309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0059" y="2626360"/>
            <a:ext cx="1154430" cy="236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4130">
              <a:lnSpc>
                <a:spcPts val="1839"/>
              </a:lnSpc>
            </a:pPr>
            <a:r>
              <a:rPr sz="2050" b="1" spc="505" dirty="0">
                <a:latin typeface="Times New Roman"/>
                <a:cs typeface="Times New Roman"/>
              </a:rPr>
              <a:t>Serine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3129" y="2405380"/>
            <a:ext cx="241617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385" dirty="0">
                <a:latin typeface="Times New Roman"/>
                <a:cs typeface="Times New Roman"/>
              </a:rPr>
              <a:t>Ser.</a:t>
            </a:r>
            <a:r>
              <a:rPr sz="1700" b="1" spc="190" dirty="0">
                <a:latin typeface="Times New Roman"/>
                <a:cs typeface="Times New Roman"/>
              </a:rPr>
              <a:t> </a:t>
            </a:r>
            <a:r>
              <a:rPr sz="1700" b="1" spc="434" dirty="0">
                <a:latin typeface="Times New Roman"/>
                <a:cs typeface="Times New Roman"/>
              </a:rPr>
              <a:t>dehydratase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5260" y="2814320"/>
            <a:ext cx="791210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2420"/>
              </a:lnSpc>
            </a:pPr>
            <a:r>
              <a:rPr sz="2050" b="1" spc="640" dirty="0">
                <a:latin typeface="Times New Roman"/>
                <a:cs typeface="Times New Roman"/>
              </a:rPr>
              <a:t>P</a:t>
            </a:r>
            <a:r>
              <a:rPr sz="2050" b="1" spc="750" dirty="0">
                <a:latin typeface="Times New Roman"/>
                <a:cs typeface="Times New Roman"/>
              </a:rPr>
              <a:t>L</a:t>
            </a:r>
            <a:r>
              <a:rPr sz="2050" b="1" spc="685" dirty="0">
                <a:latin typeface="Times New Roman"/>
                <a:cs typeface="Times New Roman"/>
              </a:rPr>
              <a:t>P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7059" y="2472689"/>
            <a:ext cx="3068320" cy="3077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 algn="l" rtl="0">
              <a:lnSpc>
                <a:spcPts val="2420"/>
              </a:lnSpc>
              <a:tabLst>
                <a:tab pos="1885314" algn="l"/>
                <a:tab pos="2314575" algn="l"/>
              </a:tabLst>
            </a:pPr>
            <a:r>
              <a:rPr sz="2050" b="1" spc="655" dirty="0">
                <a:latin typeface="Times New Roman"/>
                <a:cs typeface="Times New Roman"/>
              </a:rPr>
              <a:t>P</a:t>
            </a:r>
            <a:r>
              <a:rPr sz="2050" b="1" spc="560" dirty="0">
                <a:latin typeface="Times New Roman"/>
                <a:cs typeface="Times New Roman"/>
              </a:rPr>
              <a:t>y</a:t>
            </a:r>
            <a:r>
              <a:rPr sz="2050" b="1" spc="490" dirty="0">
                <a:latin typeface="Times New Roman"/>
                <a:cs typeface="Times New Roman"/>
              </a:rPr>
              <a:t>r</a:t>
            </a:r>
            <a:r>
              <a:rPr sz="2050" b="1" spc="590" dirty="0">
                <a:latin typeface="Times New Roman"/>
                <a:cs typeface="Times New Roman"/>
              </a:rPr>
              <a:t>uv</a:t>
            </a:r>
            <a:r>
              <a:rPr sz="2050" b="1" spc="540" dirty="0">
                <a:latin typeface="Times New Roman"/>
                <a:cs typeface="Times New Roman"/>
              </a:rPr>
              <a:t>a</a:t>
            </a:r>
            <a:r>
              <a:rPr sz="2050" b="1" spc="434" dirty="0">
                <a:latin typeface="Times New Roman"/>
                <a:cs typeface="Times New Roman"/>
              </a:rPr>
              <a:t>te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635" dirty="0">
                <a:latin typeface="Times New Roman"/>
                <a:cs typeface="Times New Roman"/>
              </a:rPr>
              <a:t>+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780" dirty="0">
                <a:latin typeface="Times New Roman"/>
                <a:cs typeface="Times New Roman"/>
              </a:rPr>
              <a:t>N</a:t>
            </a:r>
            <a:r>
              <a:rPr sz="2050" b="1" spc="894" dirty="0">
                <a:latin typeface="Times New Roman"/>
                <a:cs typeface="Times New Roman"/>
              </a:rPr>
              <a:t>H</a:t>
            </a:r>
            <a:r>
              <a:rPr sz="2025" b="1" spc="569" baseline="-24691" dirty="0">
                <a:latin typeface="Times New Roman"/>
                <a:cs typeface="Times New Roman"/>
              </a:rPr>
              <a:t>3</a:t>
            </a:r>
            <a:endParaRPr sz="2025" baseline="-24691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57040" y="3403600"/>
            <a:ext cx="1507490" cy="309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2420"/>
              </a:lnSpc>
            </a:pPr>
            <a:r>
              <a:rPr sz="2050" b="1" spc="535" dirty="0">
                <a:latin typeface="Times New Roman"/>
                <a:cs typeface="Times New Roman"/>
              </a:rPr>
              <a:t>Alanine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5340" y="3994150"/>
            <a:ext cx="1407160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2420"/>
              </a:lnSpc>
            </a:pPr>
            <a:r>
              <a:rPr sz="2050" b="1" spc="535" dirty="0">
                <a:latin typeface="Times New Roman"/>
                <a:cs typeface="Times New Roman"/>
              </a:rPr>
              <a:t>Glucose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029" y="4361179"/>
            <a:ext cx="8649970" cy="21557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0170" algn="l" rtl="0">
              <a:lnSpc>
                <a:spcPts val="3835"/>
              </a:lnSpc>
              <a:spcBef>
                <a:spcPts val="1010"/>
              </a:spcBef>
            </a:pPr>
            <a:r>
              <a:rPr sz="3200" b="1"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Serine is important in </a:t>
            </a:r>
            <a:r>
              <a:rPr sz="3200" b="1"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synthesis</a:t>
            </a:r>
            <a:r>
              <a:rPr sz="3200" b="1" i="1" u="heavy" spc="-2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of:</a:t>
            </a:r>
            <a:endParaRPr sz="3200" dirty="0">
              <a:latin typeface="Arial"/>
              <a:cs typeface="Arial"/>
            </a:endParaRPr>
          </a:p>
          <a:p>
            <a:pPr marL="1002665" indent="-353695" algn="l" rtl="0">
              <a:lnSpc>
                <a:spcPts val="2395"/>
              </a:lnSpc>
              <a:buAutoNum type="alphaLcPeriod"/>
              <a:tabLst>
                <a:tab pos="1002665" algn="l"/>
                <a:tab pos="1003300" algn="l"/>
              </a:tabLst>
            </a:pP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Phosphoprotein</a:t>
            </a:r>
            <a:endParaRPr sz="2000" dirty="0">
              <a:latin typeface="Arial Black"/>
              <a:cs typeface="Arial Black"/>
            </a:endParaRPr>
          </a:p>
          <a:p>
            <a:pPr marL="1002665" indent="-353695" algn="l" rtl="0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1002665" algn="l"/>
                <a:tab pos="1003300" algn="l"/>
              </a:tabLst>
            </a:pPr>
            <a:r>
              <a:rPr sz="2000" spc="-210" dirty="0">
                <a:solidFill>
                  <a:srgbClr val="333399"/>
                </a:solidFill>
                <a:latin typeface="Arial Black"/>
                <a:cs typeface="Arial Black"/>
              </a:rPr>
              <a:t>Purines </a:t>
            </a:r>
            <a:r>
              <a:rPr sz="2000" spc="-445" dirty="0">
                <a:solidFill>
                  <a:srgbClr val="333399"/>
                </a:solidFill>
                <a:latin typeface="Arial Black"/>
                <a:cs typeface="Arial Black"/>
              </a:rPr>
              <a:t>&amp;</a:t>
            </a:r>
            <a:r>
              <a:rPr sz="2000" spc="-24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pyrimidine</a:t>
            </a:r>
            <a:endParaRPr sz="2000" dirty="0">
              <a:latin typeface="Arial Black"/>
              <a:cs typeface="Arial Black"/>
            </a:endParaRPr>
          </a:p>
          <a:p>
            <a:pPr marL="988694" indent="-339725" algn="l" rtl="0">
              <a:lnSpc>
                <a:spcPct val="100000"/>
              </a:lnSpc>
              <a:buAutoNum type="alphaLcPeriod"/>
              <a:tabLst>
                <a:tab pos="988694" algn="l"/>
                <a:tab pos="989330" algn="l"/>
              </a:tabLst>
            </a:pPr>
            <a:r>
              <a:rPr sz="2000" spc="-215" dirty="0">
                <a:solidFill>
                  <a:srgbClr val="333399"/>
                </a:solidFill>
                <a:latin typeface="Arial Black"/>
                <a:cs typeface="Arial Black"/>
              </a:rPr>
              <a:t>Sphingosine</a:t>
            </a:r>
            <a:endParaRPr sz="2000" dirty="0">
              <a:latin typeface="Arial Black"/>
              <a:cs typeface="Arial Black"/>
            </a:endParaRPr>
          </a:p>
          <a:p>
            <a:pPr marL="1002665" indent="-353695" algn="l" rtl="0">
              <a:lnSpc>
                <a:spcPct val="100000"/>
              </a:lnSpc>
              <a:buAutoNum type="alphaLcPeriod"/>
              <a:tabLst>
                <a:tab pos="1002665" algn="l"/>
                <a:tab pos="1003300" algn="l"/>
              </a:tabLst>
            </a:pPr>
            <a:r>
              <a:rPr sz="2000" spc="-210" dirty="0">
                <a:solidFill>
                  <a:srgbClr val="333399"/>
                </a:solidFill>
                <a:latin typeface="Arial Black"/>
                <a:cs typeface="Arial Black"/>
              </a:rPr>
              <a:t>Choline</a:t>
            </a:r>
            <a:endParaRPr sz="2000" dirty="0">
              <a:latin typeface="Arial Black"/>
              <a:cs typeface="Arial Black"/>
            </a:endParaRPr>
          </a:p>
          <a:p>
            <a:pPr marL="1003300" indent="-353695" algn="l" rtl="0">
              <a:lnSpc>
                <a:spcPct val="100000"/>
              </a:lnSpc>
              <a:buClr>
                <a:srgbClr val="333399"/>
              </a:buClr>
              <a:buAutoNum type="alphaLcPeriod"/>
              <a:tabLst>
                <a:tab pos="1002665" algn="l"/>
                <a:tab pos="1003300" algn="l"/>
              </a:tabLst>
            </a:pPr>
            <a:r>
              <a:rPr sz="2000" u="heavy" spc="-22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 Black"/>
                <a:cs typeface="Arial Black"/>
              </a:rPr>
              <a:t>Cysteine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941069"/>
            <a:ext cx="8698230" cy="1259840"/>
          </a:xfrm>
          <a:custGeom>
            <a:avLst/>
            <a:gdLst/>
            <a:ahLst/>
            <a:cxnLst/>
            <a:rect l="l" t="t" r="r" b="b"/>
            <a:pathLst>
              <a:path w="8698230" h="1259839">
                <a:moveTo>
                  <a:pt x="8698230" y="0"/>
                </a:moveTo>
                <a:lnTo>
                  <a:pt x="0" y="0"/>
                </a:lnTo>
                <a:lnTo>
                  <a:pt x="0" y="1259839"/>
                </a:lnTo>
                <a:lnTo>
                  <a:pt x="8698230" y="1259839"/>
                </a:lnTo>
                <a:lnTo>
                  <a:pt x="8698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87829" y="1375409"/>
            <a:ext cx="512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995805" algn="l"/>
                <a:tab pos="3775075" algn="l"/>
              </a:tabLst>
            </a:pPr>
            <a:r>
              <a:rPr sz="2400" spc="-250" dirty="0">
                <a:solidFill>
                  <a:srgbClr val="333399"/>
                </a:solidFill>
                <a:latin typeface="Arial Black"/>
                <a:cs typeface="Arial Black"/>
              </a:rPr>
              <a:t>Serine	</a:t>
            </a:r>
            <a:r>
              <a:rPr sz="2400" spc="-270" dirty="0">
                <a:solidFill>
                  <a:srgbClr val="333399"/>
                </a:solidFill>
                <a:latin typeface="Arial Black"/>
                <a:cs typeface="Arial Black"/>
              </a:rPr>
              <a:t>Glycine	</a:t>
            </a:r>
            <a:r>
              <a:rPr sz="2400" spc="-195" dirty="0">
                <a:solidFill>
                  <a:srgbClr val="333399"/>
                </a:solidFill>
                <a:latin typeface="Arial Black"/>
                <a:cs typeface="Arial Black"/>
              </a:rPr>
              <a:t>CO</a:t>
            </a:r>
            <a:r>
              <a:rPr sz="1800" spc="-195" dirty="0">
                <a:solidFill>
                  <a:srgbClr val="333399"/>
                </a:solidFill>
                <a:latin typeface="Arial Black"/>
                <a:cs typeface="Arial Black"/>
              </a:rPr>
              <a:t>2</a:t>
            </a:r>
            <a:r>
              <a:rPr sz="2400" spc="-195" dirty="0">
                <a:solidFill>
                  <a:srgbClr val="333399"/>
                </a:solidFill>
                <a:latin typeface="Arial Black"/>
                <a:cs typeface="Arial Black"/>
              </a:rPr>
              <a:t>+NH</a:t>
            </a:r>
            <a:r>
              <a:rPr sz="1800" spc="-195" dirty="0">
                <a:solidFill>
                  <a:srgbClr val="333399"/>
                </a:solidFill>
                <a:latin typeface="Arial Black"/>
                <a:cs typeface="Arial Black"/>
              </a:rPr>
              <a:t>3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41083" y="1375409"/>
            <a:ext cx="991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333399"/>
                </a:solidFill>
                <a:latin typeface="Arial Black"/>
                <a:cs typeface="Arial Black"/>
              </a:rPr>
              <a:t>(</a:t>
            </a:r>
            <a:r>
              <a:rPr sz="2400" spc="-400" dirty="0">
                <a:solidFill>
                  <a:srgbClr val="333399"/>
                </a:solidFill>
                <a:latin typeface="Arial Black"/>
                <a:cs typeface="Arial Black"/>
              </a:rPr>
              <a:t>m</a:t>
            </a:r>
            <a:r>
              <a:rPr sz="2400" spc="-275" dirty="0">
                <a:solidFill>
                  <a:srgbClr val="333399"/>
                </a:solidFill>
                <a:latin typeface="Arial Black"/>
                <a:cs typeface="Arial Black"/>
              </a:rPr>
              <a:t>aj</a:t>
            </a:r>
            <a:r>
              <a:rPr sz="2400" spc="-280" dirty="0">
                <a:solidFill>
                  <a:srgbClr val="333399"/>
                </a:solidFill>
                <a:latin typeface="Arial Black"/>
                <a:cs typeface="Arial Black"/>
              </a:rPr>
              <a:t>o</a:t>
            </a:r>
            <a:r>
              <a:rPr sz="2400" spc="-265" dirty="0">
                <a:solidFill>
                  <a:srgbClr val="333399"/>
                </a:solidFill>
                <a:latin typeface="Arial Black"/>
                <a:cs typeface="Arial Black"/>
              </a:rPr>
              <a:t>r</a:t>
            </a:r>
            <a:r>
              <a:rPr sz="2400" spc="-135" dirty="0">
                <a:solidFill>
                  <a:srgbClr val="333399"/>
                </a:solidFill>
                <a:latin typeface="Arial Black"/>
                <a:cs typeface="Arial Black"/>
              </a:rPr>
              <a:t>)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940" y="1381759"/>
            <a:ext cx="237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1</a:t>
            </a:r>
            <a:r>
              <a:rPr sz="2000" spc="-114" dirty="0">
                <a:latin typeface="Arial Black"/>
                <a:cs typeface="Arial Black"/>
              </a:rPr>
              <a:t>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0200" y="2233929"/>
            <a:ext cx="289560" cy="392430"/>
          </a:xfrm>
          <a:custGeom>
            <a:avLst/>
            <a:gdLst/>
            <a:ahLst/>
            <a:cxnLst/>
            <a:rect l="l" t="t" r="r" b="b"/>
            <a:pathLst>
              <a:path w="289559" h="392430">
                <a:moveTo>
                  <a:pt x="289559" y="0"/>
                </a:moveTo>
                <a:lnTo>
                  <a:pt x="0" y="0"/>
                </a:lnTo>
                <a:lnTo>
                  <a:pt x="0" y="392430"/>
                </a:lnTo>
                <a:lnTo>
                  <a:pt x="289559" y="392430"/>
                </a:lnTo>
                <a:lnTo>
                  <a:pt x="289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0200" y="2233929"/>
            <a:ext cx="28956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39370">
              <a:lnSpc>
                <a:spcPts val="2170"/>
              </a:lnSpc>
              <a:spcBef>
                <a:spcPts val="340"/>
              </a:spcBef>
            </a:pPr>
            <a:r>
              <a:rPr sz="2000" spc="-170" dirty="0">
                <a:latin typeface="Arial Black"/>
                <a:cs typeface="Arial Black"/>
              </a:rPr>
              <a:t>2.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18429" y="2903220"/>
            <a:ext cx="622300" cy="246379"/>
          </a:xfrm>
          <a:custGeom>
            <a:avLst/>
            <a:gdLst/>
            <a:ahLst/>
            <a:cxnLst/>
            <a:rect l="l" t="t" r="r" b="b"/>
            <a:pathLst>
              <a:path w="622300" h="246380">
                <a:moveTo>
                  <a:pt x="622300" y="0"/>
                </a:moveTo>
                <a:lnTo>
                  <a:pt x="0" y="0"/>
                </a:lnTo>
                <a:lnTo>
                  <a:pt x="0" y="246379"/>
                </a:lnTo>
                <a:lnTo>
                  <a:pt x="622300" y="246379"/>
                </a:lnTo>
                <a:lnTo>
                  <a:pt x="622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8429" y="2903220"/>
            <a:ext cx="622300" cy="246379"/>
          </a:xfrm>
          <a:custGeom>
            <a:avLst/>
            <a:gdLst/>
            <a:ahLst/>
            <a:cxnLst/>
            <a:rect l="l" t="t" r="r" b="b"/>
            <a:pathLst>
              <a:path w="622300" h="246380">
                <a:moveTo>
                  <a:pt x="311150" y="246379"/>
                </a:moveTo>
                <a:lnTo>
                  <a:pt x="0" y="246379"/>
                </a:lnTo>
                <a:lnTo>
                  <a:pt x="0" y="0"/>
                </a:lnTo>
                <a:lnTo>
                  <a:pt x="622300" y="0"/>
                </a:lnTo>
                <a:lnTo>
                  <a:pt x="622300" y="246379"/>
                </a:lnTo>
                <a:lnTo>
                  <a:pt x="311150" y="2463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96430" y="2832100"/>
            <a:ext cx="942340" cy="377190"/>
          </a:xfrm>
          <a:custGeom>
            <a:avLst/>
            <a:gdLst/>
            <a:ahLst/>
            <a:cxnLst/>
            <a:rect l="l" t="t" r="r" b="b"/>
            <a:pathLst>
              <a:path w="942340" h="377189">
                <a:moveTo>
                  <a:pt x="471170" y="0"/>
                </a:moveTo>
                <a:lnTo>
                  <a:pt x="405606" y="1660"/>
                </a:lnTo>
                <a:lnTo>
                  <a:pt x="343223" y="6514"/>
                </a:lnTo>
                <a:lnTo>
                  <a:pt x="284499" y="14366"/>
                </a:lnTo>
                <a:lnTo>
                  <a:pt x="229917" y="25023"/>
                </a:lnTo>
                <a:lnTo>
                  <a:pt x="179955" y="38291"/>
                </a:lnTo>
                <a:lnTo>
                  <a:pt x="135096" y="53975"/>
                </a:lnTo>
                <a:lnTo>
                  <a:pt x="95819" y="71881"/>
                </a:lnTo>
                <a:lnTo>
                  <a:pt x="62606" y="91816"/>
                </a:lnTo>
                <a:lnTo>
                  <a:pt x="16292" y="136995"/>
                </a:lnTo>
                <a:lnTo>
                  <a:pt x="0" y="187960"/>
                </a:lnTo>
                <a:lnTo>
                  <a:pt x="4153" y="214093"/>
                </a:lnTo>
                <a:lnTo>
                  <a:pt x="35937" y="262532"/>
                </a:lnTo>
                <a:lnTo>
                  <a:pt x="95819" y="304516"/>
                </a:lnTo>
                <a:lnTo>
                  <a:pt x="135096" y="322580"/>
                </a:lnTo>
                <a:lnTo>
                  <a:pt x="179955" y="338421"/>
                </a:lnTo>
                <a:lnTo>
                  <a:pt x="229917" y="351837"/>
                </a:lnTo>
                <a:lnTo>
                  <a:pt x="284499" y="362624"/>
                </a:lnTo>
                <a:lnTo>
                  <a:pt x="343223" y="370581"/>
                </a:lnTo>
                <a:lnTo>
                  <a:pt x="405606" y="375504"/>
                </a:lnTo>
                <a:lnTo>
                  <a:pt x="471170" y="377189"/>
                </a:lnTo>
                <a:lnTo>
                  <a:pt x="536466" y="375504"/>
                </a:lnTo>
                <a:lnTo>
                  <a:pt x="598675" y="370581"/>
                </a:lnTo>
                <a:lnTo>
                  <a:pt x="657304" y="362624"/>
                </a:lnTo>
                <a:lnTo>
                  <a:pt x="711858" y="351837"/>
                </a:lnTo>
                <a:lnTo>
                  <a:pt x="761844" y="338421"/>
                </a:lnTo>
                <a:lnTo>
                  <a:pt x="806767" y="322580"/>
                </a:lnTo>
                <a:lnTo>
                  <a:pt x="846134" y="304516"/>
                </a:lnTo>
                <a:lnTo>
                  <a:pt x="879451" y="284432"/>
                </a:lnTo>
                <a:lnTo>
                  <a:pt x="925959" y="239018"/>
                </a:lnTo>
                <a:lnTo>
                  <a:pt x="942340" y="187960"/>
                </a:lnTo>
                <a:lnTo>
                  <a:pt x="938162" y="161851"/>
                </a:lnTo>
                <a:lnTo>
                  <a:pt x="906224" y="113585"/>
                </a:lnTo>
                <a:lnTo>
                  <a:pt x="846134" y="71881"/>
                </a:lnTo>
                <a:lnTo>
                  <a:pt x="806767" y="53975"/>
                </a:lnTo>
                <a:lnTo>
                  <a:pt x="761844" y="38291"/>
                </a:lnTo>
                <a:lnTo>
                  <a:pt x="711858" y="25023"/>
                </a:lnTo>
                <a:lnTo>
                  <a:pt x="657304" y="14366"/>
                </a:lnTo>
                <a:lnTo>
                  <a:pt x="598675" y="6514"/>
                </a:lnTo>
                <a:lnTo>
                  <a:pt x="536466" y="1660"/>
                </a:lnTo>
                <a:lnTo>
                  <a:pt x="47117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96430" y="2832100"/>
            <a:ext cx="942340" cy="377190"/>
          </a:xfrm>
          <a:custGeom>
            <a:avLst/>
            <a:gdLst/>
            <a:ahLst/>
            <a:cxnLst/>
            <a:rect l="l" t="t" r="r" b="b"/>
            <a:pathLst>
              <a:path w="942340" h="377189">
                <a:moveTo>
                  <a:pt x="471170" y="0"/>
                </a:moveTo>
                <a:lnTo>
                  <a:pt x="536466" y="1660"/>
                </a:lnTo>
                <a:lnTo>
                  <a:pt x="598675" y="6514"/>
                </a:lnTo>
                <a:lnTo>
                  <a:pt x="657304" y="14366"/>
                </a:lnTo>
                <a:lnTo>
                  <a:pt x="711858" y="25023"/>
                </a:lnTo>
                <a:lnTo>
                  <a:pt x="761844" y="38291"/>
                </a:lnTo>
                <a:lnTo>
                  <a:pt x="806767" y="53974"/>
                </a:lnTo>
                <a:lnTo>
                  <a:pt x="846134" y="71881"/>
                </a:lnTo>
                <a:lnTo>
                  <a:pt x="879451" y="91816"/>
                </a:lnTo>
                <a:lnTo>
                  <a:pt x="925959" y="136995"/>
                </a:lnTo>
                <a:lnTo>
                  <a:pt x="942340" y="187960"/>
                </a:lnTo>
                <a:lnTo>
                  <a:pt x="938162" y="214093"/>
                </a:lnTo>
                <a:lnTo>
                  <a:pt x="906224" y="262532"/>
                </a:lnTo>
                <a:lnTo>
                  <a:pt x="846134" y="304516"/>
                </a:lnTo>
                <a:lnTo>
                  <a:pt x="806767" y="322579"/>
                </a:lnTo>
                <a:lnTo>
                  <a:pt x="761844" y="338421"/>
                </a:lnTo>
                <a:lnTo>
                  <a:pt x="711858" y="351837"/>
                </a:lnTo>
                <a:lnTo>
                  <a:pt x="657304" y="362624"/>
                </a:lnTo>
                <a:lnTo>
                  <a:pt x="598675" y="370581"/>
                </a:lnTo>
                <a:lnTo>
                  <a:pt x="536466" y="375504"/>
                </a:lnTo>
                <a:lnTo>
                  <a:pt x="471170" y="377189"/>
                </a:lnTo>
                <a:lnTo>
                  <a:pt x="405606" y="375504"/>
                </a:lnTo>
                <a:lnTo>
                  <a:pt x="343223" y="370581"/>
                </a:lnTo>
                <a:lnTo>
                  <a:pt x="284499" y="362624"/>
                </a:lnTo>
                <a:lnTo>
                  <a:pt x="229917" y="351837"/>
                </a:lnTo>
                <a:lnTo>
                  <a:pt x="179955" y="338421"/>
                </a:lnTo>
                <a:lnTo>
                  <a:pt x="135096" y="322580"/>
                </a:lnTo>
                <a:lnTo>
                  <a:pt x="95819" y="304516"/>
                </a:lnTo>
                <a:lnTo>
                  <a:pt x="62606" y="284432"/>
                </a:lnTo>
                <a:lnTo>
                  <a:pt x="16292" y="239018"/>
                </a:lnTo>
                <a:lnTo>
                  <a:pt x="0" y="187960"/>
                </a:lnTo>
                <a:lnTo>
                  <a:pt x="4153" y="161851"/>
                </a:lnTo>
                <a:lnTo>
                  <a:pt x="35937" y="113585"/>
                </a:lnTo>
                <a:lnTo>
                  <a:pt x="95819" y="71881"/>
                </a:lnTo>
                <a:lnTo>
                  <a:pt x="135096" y="53975"/>
                </a:lnTo>
                <a:lnTo>
                  <a:pt x="179955" y="38291"/>
                </a:lnTo>
                <a:lnTo>
                  <a:pt x="229917" y="25023"/>
                </a:lnTo>
                <a:lnTo>
                  <a:pt x="284499" y="14366"/>
                </a:lnTo>
                <a:lnTo>
                  <a:pt x="343223" y="6514"/>
                </a:lnTo>
                <a:lnTo>
                  <a:pt x="405606" y="1660"/>
                </a:lnTo>
                <a:lnTo>
                  <a:pt x="4711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36209" y="2830829"/>
            <a:ext cx="2548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925955" algn="l"/>
              </a:tabLst>
            </a:pPr>
            <a:r>
              <a:rPr sz="2400" spc="-280" dirty="0">
                <a:latin typeface="Arial Black"/>
                <a:cs typeface="Arial Black"/>
              </a:rPr>
              <a:t>T</a:t>
            </a:r>
            <a:r>
              <a:rPr sz="2400" spc="-125" dirty="0">
                <a:latin typeface="Arial Black"/>
                <a:cs typeface="Arial Black"/>
              </a:rPr>
              <a:t>.</a:t>
            </a:r>
            <a:r>
              <a:rPr sz="2400" spc="-285" dirty="0">
                <a:latin typeface="Arial Black"/>
                <a:cs typeface="Arial Black"/>
              </a:rPr>
              <a:t>A</a:t>
            </a:r>
            <a:r>
              <a:rPr sz="2400" spc="-120" dirty="0">
                <a:latin typeface="Arial Black"/>
                <a:cs typeface="Arial Black"/>
              </a:rPr>
              <a:t>.</a:t>
            </a:r>
            <a:r>
              <a:rPr sz="2400" dirty="0">
                <a:latin typeface="Arial Black"/>
                <a:cs typeface="Arial Black"/>
              </a:rPr>
              <a:t>	</a:t>
            </a:r>
            <a:r>
              <a:rPr sz="3600" spc="-405" baseline="1157" dirty="0">
                <a:latin typeface="Arial Black"/>
                <a:cs typeface="Arial Black"/>
              </a:rPr>
              <a:t>T</a:t>
            </a:r>
            <a:r>
              <a:rPr sz="3600" spc="-209" baseline="1157" dirty="0">
                <a:latin typeface="Arial Black"/>
                <a:cs typeface="Arial Black"/>
              </a:rPr>
              <a:t>C</a:t>
            </a:r>
            <a:r>
              <a:rPr sz="3600" spc="-405" baseline="1157" dirty="0">
                <a:latin typeface="Arial Black"/>
                <a:cs typeface="Arial Black"/>
              </a:rPr>
              <a:t>A</a:t>
            </a:r>
            <a:endParaRPr sz="3600" baseline="1157" dirty="0">
              <a:latin typeface="Arial Black"/>
              <a:cs typeface="Arial Blac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97479" y="1587500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0" y="153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7900" y="153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43779" y="1576069"/>
            <a:ext cx="497840" cy="10160"/>
          </a:xfrm>
          <a:custGeom>
            <a:avLst/>
            <a:gdLst/>
            <a:ahLst/>
            <a:cxnLst/>
            <a:rect l="l" t="t" r="r" b="b"/>
            <a:pathLst>
              <a:path w="497839" h="10159">
                <a:moveTo>
                  <a:pt x="0" y="10159"/>
                </a:moveTo>
                <a:lnTo>
                  <a:pt x="49784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7100" y="152781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113029" y="0"/>
                </a:moveTo>
                <a:lnTo>
                  <a:pt x="0" y="59689"/>
                </a:lnTo>
                <a:lnTo>
                  <a:pt x="115570" y="114300"/>
                </a:lnTo>
                <a:lnTo>
                  <a:pt x="113029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2729" y="152018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540" y="114300"/>
                </a:lnTo>
                <a:lnTo>
                  <a:pt x="11557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228600"/>
            <a:ext cx="86614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55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08" y="76200"/>
            <a:ext cx="86233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7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9759"/>
            <a:ext cx="4655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u="none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b="0" u="none" spc="-5" dirty="0">
                <a:solidFill>
                  <a:srgbClr val="333399"/>
                </a:solidFill>
                <a:latin typeface="Arial"/>
                <a:cs typeface="Arial"/>
              </a:rPr>
              <a:t>transmethylation there</a:t>
            </a:r>
            <a:r>
              <a:rPr sz="2800" b="0" u="none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0" u="none" dirty="0">
                <a:solidFill>
                  <a:srgbClr val="333399"/>
                </a:solidFill>
                <a:latin typeface="Arial"/>
                <a:cs typeface="Arial"/>
              </a:rPr>
              <a:t>are: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840" y="1372870"/>
            <a:ext cx="2508885" cy="10325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Methyl</a:t>
            </a:r>
            <a:r>
              <a:rPr sz="2000" b="1" i="1" u="heavy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Compounds</a:t>
            </a:r>
            <a:endParaRPr sz="2000" dirty="0">
              <a:latin typeface="Arial"/>
              <a:cs typeface="Arial"/>
            </a:endParaRPr>
          </a:p>
          <a:p>
            <a:pPr marL="959485" algn="l" rtl="0">
              <a:lnSpc>
                <a:spcPct val="100000"/>
              </a:lnSpc>
              <a:spcBef>
                <a:spcPts val="104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Creatine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129" y="1372870"/>
            <a:ext cx="3526154" cy="262507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750"/>
              </a:spcBef>
            </a:pP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Methyl</a:t>
            </a:r>
            <a:r>
              <a:rPr sz="2000" b="1" i="1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acceptors</a:t>
            </a:r>
            <a:endParaRPr sz="20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104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Guanidoacetic</a:t>
            </a:r>
            <a:r>
              <a:rPr sz="2800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79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Norepinephrine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80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Ethanolamine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800"/>
              </a:spcBef>
              <a:buFont typeface="Arial"/>
              <a:buAutoNum type="arabicPlain"/>
              <a:tabLst>
                <a:tab pos="488950" algn="l"/>
              </a:tabLst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Uracil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2075" y="2378709"/>
            <a:ext cx="2244090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355" algn="l" rtl="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nep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hri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  Choline  Thymine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3850" y="3172460"/>
            <a:ext cx="1743710" cy="10160"/>
          </a:xfrm>
          <a:custGeom>
            <a:avLst/>
            <a:gdLst/>
            <a:ahLst/>
            <a:cxnLst/>
            <a:rect l="l" t="t" r="r" b="b"/>
            <a:pathLst>
              <a:path w="1743710" h="10160">
                <a:moveTo>
                  <a:pt x="0" y="10160"/>
                </a:moveTo>
                <a:lnTo>
                  <a:pt x="174371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9940" y="311531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1270" y="114300"/>
                </a:lnTo>
                <a:lnTo>
                  <a:pt x="11557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3400" y="2692400"/>
            <a:ext cx="1219200" cy="381000"/>
          </a:xfrm>
          <a:prstGeom prst="rect">
            <a:avLst/>
          </a:prstGeom>
          <a:solidFill>
            <a:srgbClr val="BADFE2"/>
          </a:solidFill>
          <a:ln w="9344">
            <a:solidFill>
              <a:srgbClr val="3333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4154">
              <a:lnSpc>
                <a:spcPts val="3000"/>
              </a:lnSpc>
            </a:pPr>
            <a:r>
              <a:rPr sz="2800" spc="-270" dirty="0">
                <a:solidFill>
                  <a:srgbClr val="333399"/>
                </a:solidFill>
                <a:latin typeface="Arial Black"/>
                <a:cs typeface="Arial Black"/>
              </a:rPr>
              <a:t>SAM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5270" y="4641850"/>
            <a:ext cx="4701540" cy="100838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10"/>
              </a:spcBef>
            </a:pPr>
            <a:r>
              <a:rPr sz="2800" spc="-270" dirty="0">
                <a:solidFill>
                  <a:srgbClr val="333399"/>
                </a:solidFill>
                <a:latin typeface="Arial Black"/>
                <a:cs typeface="Arial Black"/>
              </a:rPr>
              <a:t>SAH</a:t>
            </a:r>
            <a:endParaRPr sz="2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800" spc="-260" dirty="0">
                <a:solidFill>
                  <a:srgbClr val="333399"/>
                </a:solidFill>
                <a:latin typeface="Arial Black"/>
                <a:cs typeface="Arial Black"/>
              </a:rPr>
              <a:t>(S-Adenosyl</a:t>
            </a:r>
            <a:r>
              <a:rPr sz="2800" spc="-1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800" spc="-340" dirty="0">
                <a:solidFill>
                  <a:srgbClr val="333399"/>
                </a:solidFill>
                <a:latin typeface="Arial Black"/>
                <a:cs typeface="Arial Black"/>
              </a:rPr>
              <a:t>Homocysteine)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0500" y="2184400"/>
            <a:ext cx="88900" cy="2006600"/>
          </a:xfrm>
          <a:custGeom>
            <a:avLst/>
            <a:gdLst/>
            <a:ahLst/>
            <a:cxnLst/>
            <a:rect l="l" t="t" r="r" b="b"/>
            <a:pathLst>
              <a:path w="88900" h="2006600">
                <a:moveTo>
                  <a:pt x="0" y="0"/>
                </a:moveTo>
                <a:lnTo>
                  <a:pt x="16053" y="14406"/>
                </a:lnTo>
                <a:lnTo>
                  <a:pt x="30321" y="52387"/>
                </a:lnTo>
                <a:lnTo>
                  <a:pt x="40540" y="106084"/>
                </a:lnTo>
                <a:lnTo>
                  <a:pt x="44450" y="167639"/>
                </a:lnTo>
                <a:lnTo>
                  <a:pt x="44450" y="835660"/>
                </a:lnTo>
                <a:lnTo>
                  <a:pt x="48359" y="897215"/>
                </a:lnTo>
                <a:lnTo>
                  <a:pt x="58578" y="950912"/>
                </a:lnTo>
                <a:lnTo>
                  <a:pt x="72846" y="988893"/>
                </a:lnTo>
                <a:lnTo>
                  <a:pt x="88900" y="1003300"/>
                </a:lnTo>
                <a:lnTo>
                  <a:pt x="72846" y="1017706"/>
                </a:lnTo>
                <a:lnTo>
                  <a:pt x="58578" y="1055687"/>
                </a:lnTo>
                <a:lnTo>
                  <a:pt x="48359" y="1109384"/>
                </a:lnTo>
                <a:lnTo>
                  <a:pt x="44450" y="1170939"/>
                </a:lnTo>
                <a:lnTo>
                  <a:pt x="44450" y="1840230"/>
                </a:lnTo>
                <a:lnTo>
                  <a:pt x="40540" y="1901051"/>
                </a:lnTo>
                <a:lnTo>
                  <a:pt x="30321" y="1954371"/>
                </a:lnTo>
                <a:lnTo>
                  <a:pt x="16053" y="1992213"/>
                </a:lnTo>
                <a:lnTo>
                  <a:pt x="0" y="200660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0500" y="218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8400" y="3073400"/>
            <a:ext cx="0" cy="1478280"/>
          </a:xfrm>
          <a:custGeom>
            <a:avLst/>
            <a:gdLst/>
            <a:ahLst/>
            <a:cxnLst/>
            <a:rect l="l" t="t" r="r" b="b"/>
            <a:pathLst>
              <a:path h="1478279">
                <a:moveTo>
                  <a:pt x="0" y="0"/>
                </a:moveTo>
                <a:lnTo>
                  <a:pt x="0" y="147828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0300" y="4546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410" y="83693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970" y="0"/>
                </a:lnTo>
              </a:path>
            </a:pathLst>
          </a:custGeom>
          <a:ln w="19050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509" y="439420"/>
            <a:ext cx="6584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2800" u="none" spc="-5" dirty="0"/>
              <a:t>	Metabolism </a:t>
            </a:r>
            <a:r>
              <a:rPr sz="2800" u="none" spc="-10" dirty="0"/>
              <a:t>of Cysteine&amp;</a:t>
            </a:r>
            <a:r>
              <a:rPr sz="2800" u="none" spc="-35" dirty="0"/>
              <a:t> </a:t>
            </a:r>
            <a:r>
              <a:rPr sz="2800" u="none" spc="-5" dirty="0"/>
              <a:t>Cystine: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3359150" y="2934970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0"/>
                </a:moveTo>
                <a:lnTo>
                  <a:pt x="18186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7790" y="2876550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69">
                <a:moveTo>
                  <a:pt x="0" y="0"/>
                </a:moveTo>
                <a:lnTo>
                  <a:pt x="82550" y="58420"/>
                </a:lnTo>
                <a:lnTo>
                  <a:pt x="0" y="115570"/>
                </a:lnTo>
                <a:lnTo>
                  <a:pt x="27051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7790" y="2876550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69">
                <a:moveTo>
                  <a:pt x="0" y="58420"/>
                </a:moveTo>
                <a:lnTo>
                  <a:pt x="82550" y="58420"/>
                </a:lnTo>
                <a:lnTo>
                  <a:pt x="0" y="0"/>
                </a:lnTo>
                <a:lnTo>
                  <a:pt x="270510" y="58420"/>
                </a:lnTo>
                <a:lnTo>
                  <a:pt x="0" y="115570"/>
                </a:lnTo>
                <a:lnTo>
                  <a:pt x="82550" y="58420"/>
                </a:lnTo>
                <a:lnTo>
                  <a:pt x="0" y="584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4190" y="2903220"/>
            <a:ext cx="492759" cy="2540"/>
          </a:xfrm>
          <a:custGeom>
            <a:avLst/>
            <a:gdLst/>
            <a:ahLst/>
            <a:cxnLst/>
            <a:rect l="l" t="t" r="r" b="b"/>
            <a:pathLst>
              <a:path w="492759" h="2539">
                <a:moveTo>
                  <a:pt x="0" y="2539"/>
                </a:moveTo>
                <a:lnTo>
                  <a:pt x="4927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7570" y="30657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7420" y="398272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8059" y="4969509"/>
            <a:ext cx="1860550" cy="22860"/>
          </a:xfrm>
          <a:custGeom>
            <a:avLst/>
            <a:gdLst/>
            <a:ahLst/>
            <a:cxnLst/>
            <a:rect l="l" t="t" r="r" b="b"/>
            <a:pathLst>
              <a:path w="1860550" h="22860">
                <a:moveTo>
                  <a:pt x="1860550" y="2285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7550" y="4912359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70">
                <a:moveTo>
                  <a:pt x="270510" y="0"/>
                </a:moveTo>
                <a:lnTo>
                  <a:pt x="0" y="53339"/>
                </a:lnTo>
                <a:lnTo>
                  <a:pt x="270510" y="115569"/>
                </a:lnTo>
                <a:lnTo>
                  <a:pt x="189229" y="54609"/>
                </a:lnTo>
                <a:lnTo>
                  <a:pt x="270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7550" y="4912359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70">
                <a:moveTo>
                  <a:pt x="270510" y="57150"/>
                </a:moveTo>
                <a:lnTo>
                  <a:pt x="189229" y="54609"/>
                </a:lnTo>
                <a:lnTo>
                  <a:pt x="270510" y="115569"/>
                </a:lnTo>
                <a:lnTo>
                  <a:pt x="0" y="53339"/>
                </a:lnTo>
                <a:lnTo>
                  <a:pt x="270510" y="0"/>
                </a:lnTo>
                <a:lnTo>
                  <a:pt x="189229" y="54609"/>
                </a:lnTo>
                <a:lnTo>
                  <a:pt x="270510" y="5715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0429" y="4983479"/>
            <a:ext cx="1910080" cy="557530"/>
          </a:xfrm>
          <a:custGeom>
            <a:avLst/>
            <a:gdLst/>
            <a:ahLst/>
            <a:cxnLst/>
            <a:rect l="l" t="t" r="r" b="b"/>
            <a:pathLst>
              <a:path w="1910079" h="557529">
                <a:moveTo>
                  <a:pt x="1910080" y="488950"/>
                </a:moveTo>
                <a:lnTo>
                  <a:pt x="1894840" y="468630"/>
                </a:lnTo>
                <a:lnTo>
                  <a:pt x="1880870" y="447040"/>
                </a:lnTo>
                <a:lnTo>
                  <a:pt x="1865630" y="426720"/>
                </a:lnTo>
                <a:lnTo>
                  <a:pt x="1849120" y="406400"/>
                </a:lnTo>
                <a:lnTo>
                  <a:pt x="1832610" y="386080"/>
                </a:lnTo>
                <a:lnTo>
                  <a:pt x="1816100" y="367030"/>
                </a:lnTo>
                <a:lnTo>
                  <a:pt x="1798320" y="347980"/>
                </a:lnTo>
                <a:lnTo>
                  <a:pt x="1780540" y="328930"/>
                </a:lnTo>
                <a:lnTo>
                  <a:pt x="1762760" y="311150"/>
                </a:lnTo>
                <a:lnTo>
                  <a:pt x="1743710" y="293370"/>
                </a:lnTo>
                <a:lnTo>
                  <a:pt x="1723390" y="275590"/>
                </a:lnTo>
                <a:lnTo>
                  <a:pt x="1704340" y="257810"/>
                </a:lnTo>
                <a:lnTo>
                  <a:pt x="1684020" y="241300"/>
                </a:lnTo>
                <a:lnTo>
                  <a:pt x="1662430" y="226060"/>
                </a:lnTo>
                <a:lnTo>
                  <a:pt x="1642110" y="209550"/>
                </a:lnTo>
                <a:lnTo>
                  <a:pt x="1620520" y="195580"/>
                </a:lnTo>
                <a:lnTo>
                  <a:pt x="1597660" y="180340"/>
                </a:lnTo>
                <a:lnTo>
                  <a:pt x="1576070" y="166370"/>
                </a:lnTo>
                <a:lnTo>
                  <a:pt x="1553210" y="152400"/>
                </a:lnTo>
                <a:lnTo>
                  <a:pt x="1529080" y="139700"/>
                </a:lnTo>
                <a:lnTo>
                  <a:pt x="1506220" y="127000"/>
                </a:lnTo>
                <a:lnTo>
                  <a:pt x="1482090" y="115570"/>
                </a:lnTo>
                <a:lnTo>
                  <a:pt x="1457960" y="104140"/>
                </a:lnTo>
                <a:lnTo>
                  <a:pt x="1433830" y="92710"/>
                </a:lnTo>
                <a:lnTo>
                  <a:pt x="1408430" y="82550"/>
                </a:lnTo>
                <a:lnTo>
                  <a:pt x="1384300" y="73660"/>
                </a:lnTo>
                <a:lnTo>
                  <a:pt x="1358900" y="64770"/>
                </a:lnTo>
                <a:lnTo>
                  <a:pt x="1333500" y="55880"/>
                </a:lnTo>
                <a:lnTo>
                  <a:pt x="1306830" y="48260"/>
                </a:lnTo>
                <a:lnTo>
                  <a:pt x="1281430" y="40640"/>
                </a:lnTo>
                <a:lnTo>
                  <a:pt x="1254760" y="33020"/>
                </a:lnTo>
                <a:lnTo>
                  <a:pt x="1229360" y="27940"/>
                </a:lnTo>
                <a:lnTo>
                  <a:pt x="1202690" y="21590"/>
                </a:lnTo>
                <a:lnTo>
                  <a:pt x="1176020" y="16510"/>
                </a:lnTo>
                <a:lnTo>
                  <a:pt x="1149350" y="12700"/>
                </a:lnTo>
                <a:lnTo>
                  <a:pt x="1122680" y="8890"/>
                </a:lnTo>
                <a:lnTo>
                  <a:pt x="1094740" y="6350"/>
                </a:lnTo>
                <a:lnTo>
                  <a:pt x="1068070" y="3810"/>
                </a:lnTo>
                <a:lnTo>
                  <a:pt x="1041400" y="1270"/>
                </a:lnTo>
                <a:lnTo>
                  <a:pt x="1013460" y="0"/>
                </a:lnTo>
                <a:lnTo>
                  <a:pt x="986790" y="0"/>
                </a:lnTo>
                <a:lnTo>
                  <a:pt x="960120" y="0"/>
                </a:lnTo>
                <a:lnTo>
                  <a:pt x="932180" y="0"/>
                </a:lnTo>
                <a:lnTo>
                  <a:pt x="905510" y="1270"/>
                </a:lnTo>
                <a:lnTo>
                  <a:pt x="878840" y="3810"/>
                </a:lnTo>
                <a:lnTo>
                  <a:pt x="850900" y="6350"/>
                </a:lnTo>
                <a:lnTo>
                  <a:pt x="824230" y="8890"/>
                </a:lnTo>
                <a:lnTo>
                  <a:pt x="797560" y="12700"/>
                </a:lnTo>
                <a:lnTo>
                  <a:pt x="770890" y="17780"/>
                </a:lnTo>
                <a:lnTo>
                  <a:pt x="744220" y="22860"/>
                </a:lnTo>
                <a:lnTo>
                  <a:pt x="717550" y="27940"/>
                </a:lnTo>
                <a:lnTo>
                  <a:pt x="692150" y="34290"/>
                </a:lnTo>
                <a:lnTo>
                  <a:pt x="665480" y="40640"/>
                </a:lnTo>
                <a:lnTo>
                  <a:pt x="638810" y="48260"/>
                </a:lnTo>
                <a:lnTo>
                  <a:pt x="613410" y="55880"/>
                </a:lnTo>
                <a:lnTo>
                  <a:pt x="588010" y="64770"/>
                </a:lnTo>
                <a:lnTo>
                  <a:pt x="562610" y="73660"/>
                </a:lnTo>
                <a:lnTo>
                  <a:pt x="538480" y="83820"/>
                </a:lnTo>
                <a:lnTo>
                  <a:pt x="513080" y="93980"/>
                </a:lnTo>
                <a:lnTo>
                  <a:pt x="488950" y="105410"/>
                </a:lnTo>
                <a:lnTo>
                  <a:pt x="464820" y="116840"/>
                </a:lnTo>
                <a:lnTo>
                  <a:pt x="440690" y="128270"/>
                </a:lnTo>
                <a:lnTo>
                  <a:pt x="417830" y="140970"/>
                </a:lnTo>
                <a:lnTo>
                  <a:pt x="370840" y="167640"/>
                </a:lnTo>
                <a:lnTo>
                  <a:pt x="326390" y="196850"/>
                </a:lnTo>
                <a:lnTo>
                  <a:pt x="284480" y="227330"/>
                </a:lnTo>
                <a:lnTo>
                  <a:pt x="262890" y="242570"/>
                </a:lnTo>
                <a:lnTo>
                  <a:pt x="242570" y="260350"/>
                </a:lnTo>
                <a:lnTo>
                  <a:pt x="223520" y="276860"/>
                </a:lnTo>
                <a:lnTo>
                  <a:pt x="204470" y="294640"/>
                </a:lnTo>
                <a:lnTo>
                  <a:pt x="185420" y="312420"/>
                </a:lnTo>
                <a:lnTo>
                  <a:pt x="166370" y="330200"/>
                </a:lnTo>
                <a:lnTo>
                  <a:pt x="148590" y="349250"/>
                </a:lnTo>
                <a:lnTo>
                  <a:pt x="130810" y="368300"/>
                </a:lnTo>
                <a:lnTo>
                  <a:pt x="114300" y="388620"/>
                </a:lnTo>
                <a:lnTo>
                  <a:pt x="97790" y="407670"/>
                </a:lnTo>
                <a:lnTo>
                  <a:pt x="82550" y="427990"/>
                </a:lnTo>
                <a:lnTo>
                  <a:pt x="67310" y="449580"/>
                </a:lnTo>
                <a:lnTo>
                  <a:pt x="52070" y="469900"/>
                </a:lnTo>
                <a:lnTo>
                  <a:pt x="38100" y="491490"/>
                </a:lnTo>
                <a:lnTo>
                  <a:pt x="25400" y="513080"/>
                </a:lnTo>
                <a:lnTo>
                  <a:pt x="11430" y="534670"/>
                </a:lnTo>
                <a:lnTo>
                  <a:pt x="0" y="5575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4390" y="5474970"/>
            <a:ext cx="129539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4309" y="306323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2090" y="3510279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3359" y="400430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4290" y="30213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3659" y="3423920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47000" y="3865879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79320" y="352170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8379" y="4271009"/>
            <a:ext cx="1823720" cy="7620"/>
          </a:xfrm>
          <a:custGeom>
            <a:avLst/>
            <a:gdLst/>
            <a:ahLst/>
            <a:cxnLst/>
            <a:rect l="l" t="t" r="r" b="b"/>
            <a:pathLst>
              <a:path w="1823720" h="7620">
                <a:moveTo>
                  <a:pt x="1823720" y="0"/>
                </a:moveTo>
                <a:lnTo>
                  <a:pt x="0" y="76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6600" y="4220209"/>
            <a:ext cx="271780" cy="115570"/>
          </a:xfrm>
          <a:custGeom>
            <a:avLst/>
            <a:gdLst/>
            <a:ahLst/>
            <a:cxnLst/>
            <a:rect l="l" t="t" r="r" b="b"/>
            <a:pathLst>
              <a:path w="271779" h="115570">
                <a:moveTo>
                  <a:pt x="271779" y="0"/>
                </a:moveTo>
                <a:lnTo>
                  <a:pt x="0" y="59689"/>
                </a:lnTo>
                <a:lnTo>
                  <a:pt x="271779" y="115569"/>
                </a:lnTo>
                <a:lnTo>
                  <a:pt x="189229" y="59689"/>
                </a:lnTo>
                <a:lnTo>
                  <a:pt x="271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6600" y="4220209"/>
            <a:ext cx="271780" cy="115570"/>
          </a:xfrm>
          <a:custGeom>
            <a:avLst/>
            <a:gdLst/>
            <a:ahLst/>
            <a:cxnLst/>
            <a:rect l="l" t="t" r="r" b="b"/>
            <a:pathLst>
              <a:path w="271779" h="115570">
                <a:moveTo>
                  <a:pt x="271779" y="58419"/>
                </a:moveTo>
                <a:lnTo>
                  <a:pt x="189229" y="59689"/>
                </a:lnTo>
                <a:lnTo>
                  <a:pt x="271779" y="115569"/>
                </a:lnTo>
                <a:lnTo>
                  <a:pt x="0" y="59689"/>
                </a:lnTo>
                <a:lnTo>
                  <a:pt x="271779" y="0"/>
                </a:lnTo>
                <a:lnTo>
                  <a:pt x="189229" y="59689"/>
                </a:lnTo>
                <a:lnTo>
                  <a:pt x="271779" y="584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76450" y="2766059"/>
            <a:ext cx="412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14" dirty="0">
                <a:latin typeface="Times New Roman"/>
                <a:cs typeface="Times New Roman"/>
              </a:rPr>
              <a:t>SH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3010" y="998220"/>
            <a:ext cx="7065645" cy="182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ts val="3379"/>
              </a:lnSpc>
            </a:pPr>
            <a:r>
              <a:rPr sz="3600" dirty="0">
                <a:latin typeface="Arial"/>
                <a:cs typeface="Arial"/>
              </a:rPr>
              <a:t>-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They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are interconvertable &amp;They are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not</a:t>
            </a:r>
            <a:r>
              <a:rPr sz="24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essential</a:t>
            </a:r>
            <a:endParaRPr sz="24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tabLst>
                <a:tab pos="3822065" algn="l"/>
                <a:tab pos="4584700" algn="l"/>
                <a:tab pos="4956810" algn="l"/>
              </a:tabLst>
            </a:pPr>
            <a:r>
              <a:rPr sz="3600" b="1" dirty="0">
                <a:solidFill>
                  <a:srgbClr val="333399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be</a:t>
            </a:r>
            <a:r>
              <a:rPr sz="2400" spc="-3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synthesized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from	Met	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&amp;	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Ser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R="511175" algn="ctr" rtl="0">
              <a:lnSpc>
                <a:spcPct val="100000"/>
              </a:lnSpc>
            </a:pPr>
            <a:r>
              <a:rPr sz="2100" b="1" spc="105" dirty="0">
                <a:latin typeface="Times New Roman"/>
                <a:cs typeface="Times New Roman"/>
              </a:rPr>
              <a:t>O</a:t>
            </a:r>
            <a:r>
              <a:rPr sz="2100" b="1" spc="157" baseline="-23809" dirty="0">
                <a:latin typeface="Times New Roman"/>
                <a:cs typeface="Times New Roman"/>
              </a:rPr>
              <a:t>2 </a:t>
            </a:r>
            <a:r>
              <a:rPr sz="2100" b="1" spc="105" dirty="0">
                <a:latin typeface="Times New Roman"/>
                <a:cs typeface="Times New Roman"/>
              </a:rPr>
              <a:t>+ </a:t>
            </a:r>
            <a:r>
              <a:rPr sz="2100" b="1" spc="75" dirty="0">
                <a:latin typeface="Times New Roman"/>
                <a:cs typeface="Times New Roman"/>
              </a:rPr>
              <a:t>Fe</a:t>
            </a:r>
            <a:r>
              <a:rPr sz="2100" b="1" spc="112" baseline="23809" dirty="0">
                <a:latin typeface="Times New Roman"/>
                <a:cs typeface="Times New Roman"/>
              </a:rPr>
              <a:t>2 </a:t>
            </a:r>
            <a:r>
              <a:rPr sz="2100" b="1" spc="105" dirty="0">
                <a:latin typeface="Times New Roman"/>
                <a:cs typeface="Times New Roman"/>
              </a:rPr>
              <a:t>+ </a:t>
            </a:r>
            <a:r>
              <a:rPr sz="2100" b="1" spc="85" dirty="0">
                <a:latin typeface="Times New Roman"/>
                <a:cs typeface="Times New Roman"/>
              </a:rPr>
              <a:t>or</a:t>
            </a:r>
            <a:r>
              <a:rPr sz="2100" b="1" spc="-245" dirty="0">
                <a:latin typeface="Times New Roman"/>
                <a:cs typeface="Times New Roman"/>
              </a:rPr>
              <a:t> </a:t>
            </a:r>
            <a:r>
              <a:rPr sz="2100" b="1" spc="95" dirty="0">
                <a:latin typeface="Times New Roman"/>
                <a:cs typeface="Times New Roman"/>
              </a:rPr>
              <a:t>Cu</a:t>
            </a:r>
            <a:r>
              <a:rPr sz="2100" b="1" spc="142" baseline="23809" dirty="0">
                <a:latin typeface="Times New Roman"/>
                <a:cs typeface="Times New Roman"/>
              </a:rPr>
              <a:t>2+</a:t>
            </a:r>
            <a:endParaRPr sz="2100" baseline="23809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82340" y="3001010"/>
            <a:ext cx="146812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05" dirty="0">
                <a:latin typeface="Times New Roman"/>
                <a:cs typeface="Times New Roman"/>
              </a:rPr>
              <a:t>(O</a:t>
            </a:r>
            <a:r>
              <a:rPr sz="2100" b="1" spc="90" dirty="0">
                <a:latin typeface="Times New Roman"/>
                <a:cs typeface="Times New Roman"/>
              </a:rPr>
              <a:t>x</a:t>
            </a:r>
            <a:r>
              <a:rPr sz="2100" b="1" spc="65" dirty="0">
                <a:latin typeface="Times New Roman"/>
                <a:cs typeface="Times New Roman"/>
              </a:rPr>
              <a:t>i</a:t>
            </a:r>
            <a:r>
              <a:rPr sz="2100" b="1" spc="90" dirty="0">
                <a:latin typeface="Times New Roman"/>
                <a:cs typeface="Times New Roman"/>
              </a:rPr>
              <a:t>d</a:t>
            </a:r>
            <a:r>
              <a:rPr sz="2100" b="1" spc="95" dirty="0">
                <a:latin typeface="Times New Roman"/>
                <a:cs typeface="Times New Roman"/>
              </a:rPr>
              <a:t>a</a:t>
            </a:r>
            <a:r>
              <a:rPr sz="2100" b="1" spc="60" dirty="0">
                <a:latin typeface="Times New Roman"/>
                <a:cs typeface="Times New Roman"/>
              </a:rPr>
              <a:t>t</a:t>
            </a:r>
            <a:r>
              <a:rPr sz="2100" b="1" spc="55" dirty="0">
                <a:latin typeface="Times New Roman"/>
                <a:cs typeface="Times New Roman"/>
              </a:rPr>
              <a:t>i</a:t>
            </a:r>
            <a:r>
              <a:rPr sz="2100" b="1" spc="85" dirty="0">
                <a:latin typeface="Times New Roman"/>
                <a:cs typeface="Times New Roman"/>
              </a:rPr>
              <a:t>on)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9220" y="2730500"/>
            <a:ext cx="187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00" dirty="0">
                <a:latin typeface="Times New Roman"/>
                <a:cs typeface="Times New Roman"/>
              </a:rPr>
              <a:t>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63684" y="2730500"/>
            <a:ext cx="187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00" dirty="0">
                <a:latin typeface="Times New Roman"/>
                <a:cs typeface="Times New Roman"/>
              </a:rPr>
              <a:t>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62479" y="3218179"/>
            <a:ext cx="4603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8089" y="3382009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68829" y="3488690"/>
            <a:ext cx="1043305" cy="92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30480" indent="-19050" algn="l" rtl="0">
              <a:lnSpc>
                <a:spcPct val="1508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160" dirty="0">
                <a:latin typeface="Times New Roman"/>
                <a:cs typeface="Times New Roman"/>
              </a:rPr>
              <a:t>H</a:t>
            </a: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55" dirty="0">
                <a:latin typeface="Times New Roman"/>
                <a:cs typeface="Times New Roman"/>
              </a:rPr>
              <a:t>H</a:t>
            </a:r>
            <a:r>
              <a:rPr sz="2100" b="1" spc="60" baseline="-23809" dirty="0">
                <a:latin typeface="Times New Roman"/>
                <a:cs typeface="Times New Roman"/>
              </a:rPr>
              <a:t>2  </a:t>
            </a:r>
            <a:r>
              <a:rPr sz="2100" b="1" spc="145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83659" y="3897629"/>
            <a:ext cx="85090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 algn="l" rtl="0">
              <a:lnSpc>
                <a:spcPts val="2470"/>
              </a:lnSpc>
            </a:pPr>
            <a:r>
              <a:rPr sz="2100" b="1" spc="90" dirty="0">
                <a:latin typeface="Times New Roman"/>
                <a:cs typeface="Times New Roman"/>
              </a:rPr>
              <a:t>2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b="1" spc="114" dirty="0">
                <a:latin typeface="Times New Roman"/>
                <a:cs typeface="Times New Roman"/>
              </a:rPr>
              <a:t>GSH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95170" y="4851400"/>
            <a:ext cx="108585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yste</a:t>
            </a:r>
            <a:r>
              <a:rPr sz="2100" b="1" spc="65" dirty="0">
                <a:latin typeface="Times New Roman"/>
                <a:cs typeface="Times New Roman"/>
              </a:rPr>
              <a:t>i</a:t>
            </a:r>
            <a:r>
              <a:rPr sz="2100" b="1" spc="90" dirty="0">
                <a:latin typeface="Times New Roman"/>
                <a:cs typeface="Times New Roman"/>
              </a:rPr>
              <a:t>n</a:t>
            </a:r>
            <a:r>
              <a:rPr sz="2100" b="1" spc="8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2610" y="5685790"/>
            <a:ext cx="75946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470"/>
              </a:lnSpc>
            </a:pP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20" dirty="0">
                <a:latin typeface="Times New Roman"/>
                <a:cs typeface="Times New Roman"/>
              </a:rPr>
              <a:t>A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104" baseline="23809" dirty="0">
                <a:latin typeface="Times New Roman"/>
                <a:cs typeface="Times New Roman"/>
              </a:rPr>
              <a:t>+</a:t>
            </a:r>
            <a:endParaRPr sz="2100" baseline="23809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55540" y="5668009"/>
            <a:ext cx="137668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NA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160" dirty="0">
                <a:latin typeface="Times New Roman"/>
                <a:cs typeface="Times New Roman"/>
              </a:rPr>
              <a:t>H</a:t>
            </a:r>
            <a:r>
              <a:rPr sz="2100" b="1" spc="85" dirty="0">
                <a:latin typeface="Times New Roman"/>
                <a:cs typeface="Times New Roman"/>
              </a:rPr>
              <a:t>+</a:t>
            </a:r>
            <a:r>
              <a:rPr sz="2100" b="1" spc="150" dirty="0">
                <a:latin typeface="Times New Roman"/>
                <a:cs typeface="Times New Roman"/>
              </a:rPr>
              <a:t>H</a:t>
            </a:r>
            <a:r>
              <a:rPr sz="2100" b="1" spc="104" baseline="23809" dirty="0">
                <a:latin typeface="Times New Roman"/>
                <a:cs typeface="Times New Roman"/>
              </a:rPr>
              <a:t>+</a:t>
            </a:r>
            <a:endParaRPr sz="2100" baseline="23809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57929" y="5236209"/>
            <a:ext cx="130302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2470"/>
              </a:lnSpc>
            </a:pPr>
            <a:r>
              <a:rPr sz="2100" b="1" spc="110" dirty="0">
                <a:latin typeface="Times New Roman"/>
                <a:cs typeface="Times New Roman"/>
              </a:rPr>
              <a:t>R</a:t>
            </a:r>
            <a:r>
              <a:rPr sz="2100" b="1" spc="65" dirty="0">
                <a:latin typeface="Times New Roman"/>
                <a:cs typeface="Times New Roman"/>
              </a:rPr>
              <a:t>e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95" dirty="0">
                <a:latin typeface="Times New Roman"/>
                <a:cs typeface="Times New Roman"/>
              </a:rPr>
              <a:t>u</a:t>
            </a:r>
            <a:r>
              <a:rPr sz="2100" b="1" spc="65" dirty="0">
                <a:latin typeface="Times New Roman"/>
                <a:cs typeface="Times New Roman"/>
              </a:rPr>
              <a:t>ct</a:t>
            </a:r>
            <a:r>
              <a:rPr sz="2100" b="1" spc="90" dirty="0">
                <a:latin typeface="Times New Roman"/>
                <a:cs typeface="Times New Roman"/>
              </a:rPr>
              <a:t>a</a:t>
            </a:r>
            <a:r>
              <a:rPr sz="2100" b="1" spc="60" dirty="0">
                <a:latin typeface="Times New Roman"/>
                <a:cs typeface="Times New Roman"/>
              </a:rPr>
              <a:t>s</a:t>
            </a:r>
            <a:r>
              <a:rPr sz="2100" b="1" spc="8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82130" y="3343909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87720" y="3012439"/>
            <a:ext cx="1481455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66090" indent="534670" algn="l" rtl="0">
              <a:lnSpc>
                <a:spcPct val="1524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H  </a:t>
            </a:r>
            <a:r>
              <a:rPr sz="2100" b="1" spc="155" dirty="0">
                <a:latin typeface="Times New Roman"/>
                <a:cs typeface="Times New Roman"/>
              </a:rPr>
              <a:t>H</a:t>
            </a:r>
            <a:r>
              <a:rPr sz="2100" b="1" spc="112" baseline="-23809" dirty="0">
                <a:latin typeface="Times New Roman"/>
                <a:cs typeface="Times New Roman"/>
              </a:rPr>
              <a:t>2</a:t>
            </a: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  <a:p>
            <a:pPr marL="554355">
              <a:lnSpc>
                <a:spcPct val="100000"/>
              </a:lnSpc>
              <a:spcBef>
                <a:spcPts val="1280"/>
              </a:spcBef>
            </a:pPr>
            <a:r>
              <a:rPr sz="2100" b="1" spc="140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69200" y="3147059"/>
            <a:ext cx="4591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04809" y="3310890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62850" y="3571240"/>
            <a:ext cx="1097915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20" dirty="0">
                <a:latin typeface="Times New Roman"/>
                <a:cs typeface="Times New Roman"/>
              </a:rPr>
              <a:t>CHNH</a:t>
            </a:r>
            <a:r>
              <a:rPr sz="2100" b="1" spc="179" baseline="-23809" dirty="0">
                <a:latin typeface="Times New Roman"/>
                <a:cs typeface="Times New Roman"/>
              </a:rPr>
              <a:t>2</a:t>
            </a:r>
            <a:endParaRPr sz="2100" baseline="-23809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89"/>
              </a:spcBef>
            </a:pPr>
            <a:r>
              <a:rPr sz="2100" b="1" spc="145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54850" y="4652009"/>
            <a:ext cx="960119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y</a:t>
            </a:r>
            <a:r>
              <a:rPr sz="2100" b="1" spc="80" dirty="0">
                <a:latin typeface="Times New Roman"/>
                <a:cs typeface="Times New Roman"/>
              </a:rPr>
              <a:t>s</a:t>
            </a:r>
            <a:r>
              <a:rPr sz="2100" b="1" spc="60" dirty="0">
                <a:latin typeface="Times New Roman"/>
                <a:cs typeface="Times New Roman"/>
              </a:rPr>
              <a:t>t</a:t>
            </a:r>
            <a:r>
              <a:rPr sz="2100" b="1" spc="55" dirty="0">
                <a:latin typeface="Times New Roman"/>
                <a:cs typeface="Times New Roman"/>
              </a:rPr>
              <a:t>i</a:t>
            </a:r>
            <a:r>
              <a:rPr sz="2100" b="1" spc="85" dirty="0">
                <a:latin typeface="Times New Roman"/>
                <a:cs typeface="Times New Roman"/>
              </a:rPr>
              <a:t>ne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9720" y="3702050"/>
            <a:ext cx="126746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 algn="l" rtl="0">
              <a:lnSpc>
                <a:spcPts val="2470"/>
              </a:lnSpc>
            </a:pPr>
            <a:r>
              <a:rPr sz="2100" b="1" spc="90" dirty="0">
                <a:latin typeface="Times New Roman"/>
                <a:cs typeface="Times New Roman"/>
              </a:rPr>
              <a:t>2 </a:t>
            </a:r>
            <a:r>
              <a:rPr sz="2100" b="1" spc="80" dirty="0">
                <a:latin typeface="Times New Roman"/>
                <a:cs typeface="Times New Roman"/>
              </a:rPr>
              <a:t>moles</a:t>
            </a:r>
            <a:r>
              <a:rPr sz="2100" b="1" spc="-80" dirty="0">
                <a:latin typeface="Times New Roman"/>
                <a:cs typeface="Times New Roman"/>
              </a:rPr>
              <a:t> </a:t>
            </a:r>
            <a:r>
              <a:rPr sz="2100" b="1" spc="70" dirty="0">
                <a:latin typeface="Times New Roman"/>
                <a:cs typeface="Times New Roman"/>
              </a:rPr>
              <a:t>of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2161539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285750" h="171450">
                <a:moveTo>
                  <a:pt x="285750" y="0"/>
                </a:moveTo>
                <a:lnTo>
                  <a:pt x="0" y="0"/>
                </a:lnTo>
                <a:lnTo>
                  <a:pt x="0" y="171450"/>
                </a:lnTo>
                <a:lnTo>
                  <a:pt x="285750" y="171450"/>
                </a:lnTo>
                <a:lnTo>
                  <a:pt x="28575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1750" y="2161539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285750" h="171450">
                <a:moveTo>
                  <a:pt x="143510" y="171450"/>
                </a:moveTo>
                <a:lnTo>
                  <a:pt x="0" y="171450"/>
                </a:lnTo>
                <a:lnTo>
                  <a:pt x="0" y="0"/>
                </a:lnTo>
                <a:lnTo>
                  <a:pt x="285750" y="0"/>
                </a:lnTo>
                <a:lnTo>
                  <a:pt x="285750" y="171450"/>
                </a:lnTo>
                <a:lnTo>
                  <a:pt x="143510" y="1714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6500" y="1447800"/>
            <a:ext cx="1028700" cy="1206500"/>
          </a:xfrm>
          <a:custGeom>
            <a:avLst/>
            <a:gdLst/>
            <a:ahLst/>
            <a:cxnLst/>
            <a:rect l="l" t="t" r="r" b="b"/>
            <a:pathLst>
              <a:path w="1028700" h="1206500">
                <a:moveTo>
                  <a:pt x="1028700" y="0"/>
                </a:moveTo>
                <a:lnTo>
                  <a:pt x="0" y="0"/>
                </a:lnTo>
                <a:lnTo>
                  <a:pt x="0" y="1206500"/>
                </a:lnTo>
                <a:lnTo>
                  <a:pt x="1028700" y="1206500"/>
                </a:lnTo>
                <a:lnTo>
                  <a:pt x="1028700" y="0"/>
                </a:lnTo>
                <a:close/>
              </a:path>
            </a:pathLst>
          </a:custGeom>
          <a:solidFill>
            <a:srgbClr val="FF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3240" y="488950"/>
            <a:ext cx="6468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Degredative pathway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</a:t>
            </a:r>
            <a:r>
              <a:rPr i="1" u="heavy" spc="-3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cysteine:</a:t>
            </a:r>
          </a:p>
        </p:txBody>
      </p:sp>
      <p:sp>
        <p:nvSpPr>
          <p:cNvPr id="6" name="object 6"/>
          <p:cNvSpPr/>
          <p:nvPr/>
        </p:nvSpPr>
        <p:spPr>
          <a:xfrm>
            <a:off x="4170679" y="161290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0050" y="186436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1479" y="215265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6540" y="1977389"/>
            <a:ext cx="1969770" cy="0"/>
          </a:xfrm>
          <a:custGeom>
            <a:avLst/>
            <a:gdLst/>
            <a:ahLst/>
            <a:cxnLst/>
            <a:rect l="l" t="t" r="r" b="b"/>
            <a:pathLst>
              <a:path w="1969770">
                <a:moveTo>
                  <a:pt x="0" y="0"/>
                </a:moveTo>
                <a:lnTo>
                  <a:pt x="196976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06309" y="195580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70" h="44450">
                <a:moveTo>
                  <a:pt x="0" y="0"/>
                </a:moveTo>
                <a:lnTo>
                  <a:pt x="36830" y="21589"/>
                </a:lnTo>
                <a:lnTo>
                  <a:pt x="0" y="44450"/>
                </a:lnTo>
                <a:lnTo>
                  <a:pt x="128270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6309" y="195580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70" h="44450">
                <a:moveTo>
                  <a:pt x="0" y="21589"/>
                </a:moveTo>
                <a:lnTo>
                  <a:pt x="36830" y="21589"/>
                </a:lnTo>
                <a:lnTo>
                  <a:pt x="0" y="0"/>
                </a:lnTo>
                <a:lnTo>
                  <a:pt x="128270" y="21589"/>
                </a:lnTo>
                <a:lnTo>
                  <a:pt x="0" y="44450"/>
                </a:lnTo>
                <a:lnTo>
                  <a:pt x="36830" y="21589"/>
                </a:lnTo>
                <a:lnTo>
                  <a:pt x="0" y="21589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2679" y="1889760"/>
            <a:ext cx="1092200" cy="852169"/>
          </a:xfrm>
          <a:custGeom>
            <a:avLst/>
            <a:gdLst/>
            <a:ahLst/>
            <a:cxnLst/>
            <a:rect l="l" t="t" r="r" b="b"/>
            <a:pathLst>
              <a:path w="1092200" h="852169">
                <a:moveTo>
                  <a:pt x="1092199" y="0"/>
                </a:moveTo>
                <a:lnTo>
                  <a:pt x="0" y="8521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8064" y="2720975"/>
            <a:ext cx="119379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5794" y="2159635"/>
            <a:ext cx="105409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3554" y="2630170"/>
            <a:ext cx="0" cy="2016125"/>
          </a:xfrm>
          <a:custGeom>
            <a:avLst/>
            <a:gdLst/>
            <a:ahLst/>
            <a:cxnLst/>
            <a:rect l="l" t="t" r="r" b="b"/>
            <a:pathLst>
              <a:path h="2016125">
                <a:moveTo>
                  <a:pt x="0" y="0"/>
                </a:moveTo>
                <a:lnTo>
                  <a:pt x="0" y="2016124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80534" y="4637404"/>
            <a:ext cx="67310" cy="109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5140" y="2814320"/>
            <a:ext cx="355600" cy="839469"/>
          </a:xfrm>
          <a:custGeom>
            <a:avLst/>
            <a:gdLst/>
            <a:ahLst/>
            <a:cxnLst/>
            <a:rect l="l" t="t" r="r" b="b"/>
            <a:pathLst>
              <a:path w="355600" h="839470">
                <a:moveTo>
                  <a:pt x="162560" y="0"/>
                </a:moveTo>
                <a:lnTo>
                  <a:pt x="151130" y="11429"/>
                </a:lnTo>
                <a:lnTo>
                  <a:pt x="139700" y="22859"/>
                </a:lnTo>
                <a:lnTo>
                  <a:pt x="129539" y="34289"/>
                </a:lnTo>
                <a:lnTo>
                  <a:pt x="119380" y="45719"/>
                </a:lnTo>
                <a:lnTo>
                  <a:pt x="110489" y="57150"/>
                </a:lnTo>
                <a:lnTo>
                  <a:pt x="100330" y="69850"/>
                </a:lnTo>
                <a:lnTo>
                  <a:pt x="91439" y="81279"/>
                </a:lnTo>
                <a:lnTo>
                  <a:pt x="82550" y="93979"/>
                </a:lnTo>
                <a:lnTo>
                  <a:pt x="74930" y="106679"/>
                </a:lnTo>
                <a:lnTo>
                  <a:pt x="67310" y="119379"/>
                </a:lnTo>
                <a:lnTo>
                  <a:pt x="59689" y="132079"/>
                </a:lnTo>
                <a:lnTo>
                  <a:pt x="53339" y="144779"/>
                </a:lnTo>
                <a:lnTo>
                  <a:pt x="45720" y="157479"/>
                </a:lnTo>
                <a:lnTo>
                  <a:pt x="40639" y="171450"/>
                </a:lnTo>
                <a:lnTo>
                  <a:pt x="34289" y="184150"/>
                </a:lnTo>
                <a:lnTo>
                  <a:pt x="29210" y="198119"/>
                </a:lnTo>
                <a:lnTo>
                  <a:pt x="24130" y="212089"/>
                </a:lnTo>
                <a:lnTo>
                  <a:pt x="20320" y="224789"/>
                </a:lnTo>
                <a:lnTo>
                  <a:pt x="16510" y="238759"/>
                </a:lnTo>
                <a:lnTo>
                  <a:pt x="12700" y="252729"/>
                </a:lnTo>
                <a:lnTo>
                  <a:pt x="8889" y="266700"/>
                </a:lnTo>
                <a:lnTo>
                  <a:pt x="6350" y="280669"/>
                </a:lnTo>
                <a:lnTo>
                  <a:pt x="5080" y="294639"/>
                </a:lnTo>
                <a:lnTo>
                  <a:pt x="2539" y="308609"/>
                </a:lnTo>
                <a:lnTo>
                  <a:pt x="1270" y="322579"/>
                </a:lnTo>
                <a:lnTo>
                  <a:pt x="1270" y="336550"/>
                </a:lnTo>
                <a:lnTo>
                  <a:pt x="0" y="350519"/>
                </a:lnTo>
                <a:lnTo>
                  <a:pt x="0" y="364489"/>
                </a:lnTo>
                <a:lnTo>
                  <a:pt x="1270" y="378459"/>
                </a:lnTo>
                <a:lnTo>
                  <a:pt x="1270" y="392429"/>
                </a:lnTo>
                <a:lnTo>
                  <a:pt x="3810" y="406400"/>
                </a:lnTo>
                <a:lnTo>
                  <a:pt x="5080" y="420369"/>
                </a:lnTo>
                <a:lnTo>
                  <a:pt x="7620" y="434339"/>
                </a:lnTo>
                <a:lnTo>
                  <a:pt x="10160" y="448309"/>
                </a:lnTo>
                <a:lnTo>
                  <a:pt x="13970" y="462279"/>
                </a:lnTo>
                <a:lnTo>
                  <a:pt x="16510" y="476250"/>
                </a:lnTo>
                <a:lnTo>
                  <a:pt x="21589" y="490219"/>
                </a:lnTo>
                <a:lnTo>
                  <a:pt x="25400" y="502919"/>
                </a:lnTo>
                <a:lnTo>
                  <a:pt x="30480" y="516889"/>
                </a:lnTo>
                <a:lnTo>
                  <a:pt x="35560" y="530859"/>
                </a:lnTo>
                <a:lnTo>
                  <a:pt x="41910" y="543559"/>
                </a:lnTo>
                <a:lnTo>
                  <a:pt x="48260" y="556259"/>
                </a:lnTo>
                <a:lnTo>
                  <a:pt x="54610" y="570229"/>
                </a:lnTo>
                <a:lnTo>
                  <a:pt x="62230" y="582929"/>
                </a:lnTo>
                <a:lnTo>
                  <a:pt x="69850" y="595629"/>
                </a:lnTo>
                <a:lnTo>
                  <a:pt x="77470" y="608329"/>
                </a:lnTo>
                <a:lnTo>
                  <a:pt x="85089" y="621029"/>
                </a:lnTo>
                <a:lnTo>
                  <a:pt x="93980" y="632459"/>
                </a:lnTo>
                <a:lnTo>
                  <a:pt x="102870" y="645159"/>
                </a:lnTo>
                <a:lnTo>
                  <a:pt x="113030" y="656589"/>
                </a:lnTo>
                <a:lnTo>
                  <a:pt x="121920" y="669289"/>
                </a:lnTo>
                <a:lnTo>
                  <a:pt x="132080" y="680719"/>
                </a:lnTo>
                <a:lnTo>
                  <a:pt x="143510" y="692150"/>
                </a:lnTo>
                <a:lnTo>
                  <a:pt x="153670" y="702309"/>
                </a:lnTo>
                <a:lnTo>
                  <a:pt x="165100" y="713739"/>
                </a:lnTo>
                <a:lnTo>
                  <a:pt x="176530" y="723900"/>
                </a:lnTo>
                <a:lnTo>
                  <a:pt x="189230" y="735329"/>
                </a:lnTo>
                <a:lnTo>
                  <a:pt x="201930" y="745489"/>
                </a:lnTo>
                <a:lnTo>
                  <a:pt x="213360" y="754379"/>
                </a:lnTo>
                <a:lnTo>
                  <a:pt x="227330" y="764539"/>
                </a:lnTo>
                <a:lnTo>
                  <a:pt x="240030" y="774700"/>
                </a:lnTo>
                <a:lnTo>
                  <a:pt x="254000" y="783589"/>
                </a:lnTo>
                <a:lnTo>
                  <a:pt x="267970" y="792479"/>
                </a:lnTo>
                <a:lnTo>
                  <a:pt x="281939" y="801369"/>
                </a:lnTo>
                <a:lnTo>
                  <a:pt x="295910" y="808989"/>
                </a:lnTo>
                <a:lnTo>
                  <a:pt x="311150" y="817879"/>
                </a:lnTo>
                <a:lnTo>
                  <a:pt x="325120" y="825499"/>
                </a:lnTo>
                <a:lnTo>
                  <a:pt x="340360" y="833119"/>
                </a:lnTo>
                <a:lnTo>
                  <a:pt x="355600" y="8394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8195" y="3603625"/>
            <a:ext cx="133350" cy="7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8090" y="3703320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0"/>
                </a:moveTo>
                <a:lnTo>
                  <a:pt x="36830" y="22859"/>
                </a:lnTo>
                <a:lnTo>
                  <a:pt x="0" y="45719"/>
                </a:lnTo>
                <a:lnTo>
                  <a:pt x="12700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8090" y="3703320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22859"/>
                </a:moveTo>
                <a:lnTo>
                  <a:pt x="36830" y="22859"/>
                </a:lnTo>
                <a:lnTo>
                  <a:pt x="0" y="0"/>
                </a:lnTo>
                <a:lnTo>
                  <a:pt x="127000" y="22859"/>
                </a:lnTo>
                <a:lnTo>
                  <a:pt x="0" y="45719"/>
                </a:lnTo>
                <a:lnTo>
                  <a:pt x="36830" y="22859"/>
                </a:lnTo>
                <a:lnTo>
                  <a:pt x="0" y="22859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2920" y="3757929"/>
            <a:ext cx="213360" cy="304800"/>
          </a:xfrm>
          <a:custGeom>
            <a:avLst/>
            <a:gdLst/>
            <a:ahLst/>
            <a:cxnLst/>
            <a:rect l="l" t="t" r="r" b="b"/>
            <a:pathLst>
              <a:path w="213360" h="304800">
                <a:moveTo>
                  <a:pt x="0" y="0"/>
                </a:moveTo>
                <a:lnTo>
                  <a:pt x="0" y="8890"/>
                </a:lnTo>
                <a:lnTo>
                  <a:pt x="0" y="17780"/>
                </a:lnTo>
                <a:lnTo>
                  <a:pt x="0" y="26670"/>
                </a:lnTo>
                <a:lnTo>
                  <a:pt x="1269" y="35560"/>
                </a:lnTo>
                <a:lnTo>
                  <a:pt x="2539" y="44450"/>
                </a:lnTo>
                <a:lnTo>
                  <a:pt x="3809" y="52070"/>
                </a:lnTo>
                <a:lnTo>
                  <a:pt x="5079" y="60960"/>
                </a:lnTo>
                <a:lnTo>
                  <a:pt x="7619" y="69850"/>
                </a:lnTo>
                <a:lnTo>
                  <a:pt x="10159" y="78740"/>
                </a:lnTo>
                <a:lnTo>
                  <a:pt x="12700" y="87630"/>
                </a:lnTo>
                <a:lnTo>
                  <a:pt x="15239" y="96520"/>
                </a:lnTo>
                <a:lnTo>
                  <a:pt x="17779" y="104140"/>
                </a:lnTo>
                <a:lnTo>
                  <a:pt x="21589" y="113030"/>
                </a:lnTo>
                <a:lnTo>
                  <a:pt x="25400" y="121920"/>
                </a:lnTo>
                <a:lnTo>
                  <a:pt x="29209" y="129540"/>
                </a:lnTo>
                <a:lnTo>
                  <a:pt x="33019" y="138430"/>
                </a:lnTo>
                <a:lnTo>
                  <a:pt x="38100" y="146050"/>
                </a:lnTo>
                <a:lnTo>
                  <a:pt x="41909" y="154940"/>
                </a:lnTo>
                <a:lnTo>
                  <a:pt x="46989" y="162560"/>
                </a:lnTo>
                <a:lnTo>
                  <a:pt x="52069" y="170180"/>
                </a:lnTo>
                <a:lnTo>
                  <a:pt x="58419" y="177800"/>
                </a:lnTo>
                <a:lnTo>
                  <a:pt x="63500" y="185420"/>
                </a:lnTo>
                <a:lnTo>
                  <a:pt x="69850" y="193040"/>
                </a:lnTo>
                <a:lnTo>
                  <a:pt x="76200" y="200660"/>
                </a:lnTo>
                <a:lnTo>
                  <a:pt x="82550" y="208280"/>
                </a:lnTo>
                <a:lnTo>
                  <a:pt x="88900" y="215900"/>
                </a:lnTo>
                <a:lnTo>
                  <a:pt x="95250" y="222250"/>
                </a:lnTo>
                <a:lnTo>
                  <a:pt x="102869" y="229870"/>
                </a:lnTo>
                <a:lnTo>
                  <a:pt x="110489" y="236220"/>
                </a:lnTo>
                <a:lnTo>
                  <a:pt x="118109" y="242570"/>
                </a:lnTo>
                <a:lnTo>
                  <a:pt x="125729" y="248920"/>
                </a:lnTo>
                <a:lnTo>
                  <a:pt x="133350" y="255270"/>
                </a:lnTo>
                <a:lnTo>
                  <a:pt x="140969" y="261620"/>
                </a:lnTo>
                <a:lnTo>
                  <a:pt x="149859" y="267970"/>
                </a:lnTo>
                <a:lnTo>
                  <a:pt x="158750" y="273050"/>
                </a:lnTo>
                <a:lnTo>
                  <a:pt x="167639" y="279400"/>
                </a:lnTo>
                <a:lnTo>
                  <a:pt x="176529" y="284480"/>
                </a:lnTo>
                <a:lnTo>
                  <a:pt x="185419" y="289560"/>
                </a:lnTo>
                <a:lnTo>
                  <a:pt x="194309" y="294640"/>
                </a:lnTo>
                <a:lnTo>
                  <a:pt x="203200" y="299720"/>
                </a:lnTo>
                <a:lnTo>
                  <a:pt x="213359" y="3048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2465" y="4012565"/>
            <a:ext cx="134620" cy="80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9739" y="276352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9579" y="302387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4339" y="32829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8880" y="20256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2010" y="3717290"/>
            <a:ext cx="1525270" cy="1193800"/>
          </a:xfrm>
          <a:custGeom>
            <a:avLst/>
            <a:gdLst/>
            <a:ahLst/>
            <a:cxnLst/>
            <a:rect l="l" t="t" r="r" b="b"/>
            <a:pathLst>
              <a:path w="1525270" h="1193800">
                <a:moveTo>
                  <a:pt x="0" y="0"/>
                </a:moveTo>
                <a:lnTo>
                  <a:pt x="1525269" y="11938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1245" y="4890134"/>
            <a:ext cx="120650" cy="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4089" y="4972050"/>
            <a:ext cx="935990" cy="1270"/>
          </a:xfrm>
          <a:custGeom>
            <a:avLst/>
            <a:gdLst/>
            <a:ahLst/>
            <a:cxnLst/>
            <a:rect l="l" t="t" r="r" b="b"/>
            <a:pathLst>
              <a:path w="935989" h="1270">
                <a:moveTo>
                  <a:pt x="935990" y="126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19" y="494919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69" h="44450">
                <a:moveTo>
                  <a:pt x="128270" y="0"/>
                </a:moveTo>
                <a:lnTo>
                  <a:pt x="0" y="22860"/>
                </a:lnTo>
                <a:lnTo>
                  <a:pt x="128270" y="44450"/>
                </a:lnTo>
                <a:lnTo>
                  <a:pt x="91440" y="22860"/>
                </a:lnTo>
                <a:lnTo>
                  <a:pt x="128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5819" y="494919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69" h="44450">
                <a:moveTo>
                  <a:pt x="128270" y="22860"/>
                </a:moveTo>
                <a:lnTo>
                  <a:pt x="91440" y="22860"/>
                </a:lnTo>
                <a:lnTo>
                  <a:pt x="128270" y="44450"/>
                </a:lnTo>
                <a:lnTo>
                  <a:pt x="0" y="22860"/>
                </a:lnTo>
                <a:lnTo>
                  <a:pt x="128270" y="0"/>
                </a:lnTo>
                <a:lnTo>
                  <a:pt x="91440" y="22860"/>
                </a:lnTo>
                <a:lnTo>
                  <a:pt x="12827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8420" y="4961890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669" y="127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71420" y="493902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127000" y="0"/>
                </a:moveTo>
                <a:lnTo>
                  <a:pt x="0" y="22860"/>
                </a:lnTo>
                <a:lnTo>
                  <a:pt x="127000" y="45720"/>
                </a:lnTo>
                <a:lnTo>
                  <a:pt x="90169" y="2286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71420" y="493902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127000" y="22860"/>
                </a:moveTo>
                <a:lnTo>
                  <a:pt x="90169" y="22860"/>
                </a:lnTo>
                <a:lnTo>
                  <a:pt x="127000" y="45720"/>
                </a:lnTo>
                <a:lnTo>
                  <a:pt x="0" y="22860"/>
                </a:lnTo>
                <a:lnTo>
                  <a:pt x="127000" y="0"/>
                </a:lnTo>
                <a:lnTo>
                  <a:pt x="90169" y="22860"/>
                </a:lnTo>
                <a:lnTo>
                  <a:pt x="12700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3414" y="4745354"/>
            <a:ext cx="237490" cy="16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1184" y="5062220"/>
            <a:ext cx="0" cy="517525"/>
          </a:xfrm>
          <a:custGeom>
            <a:avLst/>
            <a:gdLst/>
            <a:ahLst/>
            <a:cxnLst/>
            <a:rect l="l" t="t" r="r" b="b"/>
            <a:pathLst>
              <a:path h="517525">
                <a:moveTo>
                  <a:pt x="0" y="0"/>
                </a:moveTo>
                <a:lnTo>
                  <a:pt x="0" y="517524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0550" y="5575300"/>
            <a:ext cx="675640" cy="0"/>
          </a:xfrm>
          <a:custGeom>
            <a:avLst/>
            <a:gdLst/>
            <a:ahLst/>
            <a:cxnLst/>
            <a:rect l="l" t="t" r="r" b="b"/>
            <a:pathLst>
              <a:path w="675640">
                <a:moveTo>
                  <a:pt x="0" y="0"/>
                </a:moveTo>
                <a:lnTo>
                  <a:pt x="67564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8089" y="5552440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69" h="45720">
                <a:moveTo>
                  <a:pt x="0" y="0"/>
                </a:moveTo>
                <a:lnTo>
                  <a:pt x="38100" y="22860"/>
                </a:lnTo>
                <a:lnTo>
                  <a:pt x="0" y="45720"/>
                </a:lnTo>
                <a:lnTo>
                  <a:pt x="128269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8089" y="5552440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69" h="45720">
                <a:moveTo>
                  <a:pt x="0" y="0"/>
                </a:moveTo>
                <a:lnTo>
                  <a:pt x="128269" y="22860"/>
                </a:lnTo>
                <a:lnTo>
                  <a:pt x="0" y="45720"/>
                </a:lnTo>
                <a:lnTo>
                  <a:pt x="38100" y="228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8880" y="229742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8880" y="255777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2080" y="3210560"/>
            <a:ext cx="1270" cy="430530"/>
          </a:xfrm>
          <a:custGeom>
            <a:avLst/>
            <a:gdLst/>
            <a:ahLst/>
            <a:cxnLst/>
            <a:rect l="l" t="t" r="r" b="b"/>
            <a:pathLst>
              <a:path w="1270" h="430529">
                <a:moveTo>
                  <a:pt x="1270" y="0"/>
                </a:moveTo>
                <a:lnTo>
                  <a:pt x="0" y="43052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18425" y="3636645"/>
            <a:ext cx="66040" cy="109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33030" y="3280409"/>
            <a:ext cx="185420" cy="300990"/>
          </a:xfrm>
          <a:custGeom>
            <a:avLst/>
            <a:gdLst/>
            <a:ahLst/>
            <a:cxnLst/>
            <a:rect l="l" t="t" r="r" b="b"/>
            <a:pathLst>
              <a:path w="185420" h="300989">
                <a:moveTo>
                  <a:pt x="185420" y="0"/>
                </a:moveTo>
                <a:lnTo>
                  <a:pt x="176529" y="0"/>
                </a:lnTo>
                <a:lnTo>
                  <a:pt x="166370" y="1269"/>
                </a:lnTo>
                <a:lnTo>
                  <a:pt x="157479" y="2539"/>
                </a:lnTo>
                <a:lnTo>
                  <a:pt x="147320" y="3810"/>
                </a:lnTo>
                <a:lnTo>
                  <a:pt x="138429" y="6350"/>
                </a:lnTo>
                <a:lnTo>
                  <a:pt x="129540" y="8889"/>
                </a:lnTo>
                <a:lnTo>
                  <a:pt x="120650" y="11429"/>
                </a:lnTo>
                <a:lnTo>
                  <a:pt x="111760" y="13969"/>
                </a:lnTo>
                <a:lnTo>
                  <a:pt x="102870" y="17779"/>
                </a:lnTo>
                <a:lnTo>
                  <a:pt x="93979" y="20319"/>
                </a:lnTo>
                <a:lnTo>
                  <a:pt x="86360" y="25400"/>
                </a:lnTo>
                <a:lnTo>
                  <a:pt x="77470" y="29210"/>
                </a:lnTo>
                <a:lnTo>
                  <a:pt x="69850" y="34289"/>
                </a:lnTo>
                <a:lnTo>
                  <a:pt x="63500" y="39369"/>
                </a:lnTo>
                <a:lnTo>
                  <a:pt x="55879" y="44450"/>
                </a:lnTo>
                <a:lnTo>
                  <a:pt x="49529" y="49529"/>
                </a:lnTo>
                <a:lnTo>
                  <a:pt x="43179" y="55879"/>
                </a:lnTo>
                <a:lnTo>
                  <a:pt x="36829" y="60960"/>
                </a:lnTo>
                <a:lnTo>
                  <a:pt x="31750" y="67310"/>
                </a:lnTo>
                <a:lnTo>
                  <a:pt x="26670" y="73660"/>
                </a:lnTo>
                <a:lnTo>
                  <a:pt x="21590" y="80010"/>
                </a:lnTo>
                <a:lnTo>
                  <a:pt x="17779" y="87629"/>
                </a:lnTo>
                <a:lnTo>
                  <a:pt x="2540" y="123189"/>
                </a:lnTo>
                <a:lnTo>
                  <a:pt x="1270" y="130810"/>
                </a:lnTo>
                <a:lnTo>
                  <a:pt x="0" y="138429"/>
                </a:lnTo>
                <a:lnTo>
                  <a:pt x="0" y="146050"/>
                </a:lnTo>
                <a:lnTo>
                  <a:pt x="0" y="153669"/>
                </a:lnTo>
                <a:lnTo>
                  <a:pt x="0" y="161289"/>
                </a:lnTo>
                <a:lnTo>
                  <a:pt x="1270" y="168910"/>
                </a:lnTo>
                <a:lnTo>
                  <a:pt x="12700" y="205739"/>
                </a:lnTo>
                <a:lnTo>
                  <a:pt x="16510" y="212089"/>
                </a:lnTo>
                <a:lnTo>
                  <a:pt x="20320" y="218439"/>
                </a:lnTo>
                <a:lnTo>
                  <a:pt x="25400" y="226060"/>
                </a:lnTo>
                <a:lnTo>
                  <a:pt x="30479" y="232410"/>
                </a:lnTo>
                <a:lnTo>
                  <a:pt x="35560" y="238760"/>
                </a:lnTo>
                <a:lnTo>
                  <a:pt x="41910" y="243839"/>
                </a:lnTo>
                <a:lnTo>
                  <a:pt x="46990" y="250189"/>
                </a:lnTo>
                <a:lnTo>
                  <a:pt x="54610" y="255269"/>
                </a:lnTo>
                <a:lnTo>
                  <a:pt x="60960" y="261619"/>
                </a:lnTo>
                <a:lnTo>
                  <a:pt x="68579" y="266700"/>
                </a:lnTo>
                <a:lnTo>
                  <a:pt x="76200" y="270510"/>
                </a:lnTo>
                <a:lnTo>
                  <a:pt x="83820" y="275589"/>
                </a:lnTo>
                <a:lnTo>
                  <a:pt x="91440" y="279400"/>
                </a:lnTo>
                <a:lnTo>
                  <a:pt x="100329" y="283210"/>
                </a:lnTo>
                <a:lnTo>
                  <a:pt x="109220" y="287019"/>
                </a:lnTo>
                <a:lnTo>
                  <a:pt x="116840" y="289560"/>
                </a:lnTo>
                <a:lnTo>
                  <a:pt x="127000" y="292100"/>
                </a:lnTo>
                <a:lnTo>
                  <a:pt x="135890" y="294639"/>
                </a:lnTo>
                <a:lnTo>
                  <a:pt x="144779" y="297179"/>
                </a:lnTo>
                <a:lnTo>
                  <a:pt x="154940" y="298450"/>
                </a:lnTo>
                <a:lnTo>
                  <a:pt x="163829" y="299719"/>
                </a:lnTo>
                <a:lnTo>
                  <a:pt x="173990" y="300989"/>
                </a:lnTo>
                <a:lnTo>
                  <a:pt x="182879" y="3009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79080" y="354202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8100" y="22860"/>
                </a:lnTo>
                <a:lnTo>
                  <a:pt x="0" y="45720"/>
                </a:lnTo>
                <a:lnTo>
                  <a:pt x="12827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79080" y="354202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128270" y="24130"/>
                </a:lnTo>
                <a:lnTo>
                  <a:pt x="0" y="45720"/>
                </a:lnTo>
                <a:lnTo>
                  <a:pt x="38100" y="2286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27950" y="392684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27950" y="41973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27950" y="445770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8590" y="4038600"/>
            <a:ext cx="2052320" cy="928369"/>
          </a:xfrm>
          <a:custGeom>
            <a:avLst/>
            <a:gdLst/>
            <a:ahLst/>
            <a:cxnLst/>
            <a:rect l="l" t="t" r="r" b="b"/>
            <a:pathLst>
              <a:path w="2052320" h="928370">
                <a:moveTo>
                  <a:pt x="2052319" y="0"/>
                </a:moveTo>
                <a:lnTo>
                  <a:pt x="0" y="9283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13654" y="4943475"/>
            <a:ext cx="133350" cy="78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03570" y="4612640"/>
            <a:ext cx="375920" cy="345440"/>
          </a:xfrm>
          <a:custGeom>
            <a:avLst/>
            <a:gdLst/>
            <a:ahLst/>
            <a:cxnLst/>
            <a:rect l="l" t="t" r="r" b="b"/>
            <a:pathLst>
              <a:path w="375920" h="345439">
                <a:moveTo>
                  <a:pt x="375919" y="0"/>
                </a:moveTo>
                <a:lnTo>
                  <a:pt x="365759" y="1270"/>
                </a:lnTo>
                <a:lnTo>
                  <a:pt x="354329" y="2540"/>
                </a:lnTo>
                <a:lnTo>
                  <a:pt x="344169" y="3810"/>
                </a:lnTo>
                <a:lnTo>
                  <a:pt x="334009" y="5080"/>
                </a:lnTo>
                <a:lnTo>
                  <a:pt x="323850" y="6350"/>
                </a:lnTo>
                <a:lnTo>
                  <a:pt x="313689" y="8890"/>
                </a:lnTo>
                <a:lnTo>
                  <a:pt x="303529" y="10160"/>
                </a:lnTo>
                <a:lnTo>
                  <a:pt x="293369" y="12700"/>
                </a:lnTo>
                <a:lnTo>
                  <a:pt x="283209" y="15240"/>
                </a:lnTo>
                <a:lnTo>
                  <a:pt x="274319" y="17780"/>
                </a:lnTo>
                <a:lnTo>
                  <a:pt x="264159" y="21590"/>
                </a:lnTo>
                <a:lnTo>
                  <a:pt x="254000" y="24130"/>
                </a:lnTo>
                <a:lnTo>
                  <a:pt x="245109" y="27940"/>
                </a:lnTo>
                <a:lnTo>
                  <a:pt x="234950" y="31750"/>
                </a:lnTo>
                <a:lnTo>
                  <a:pt x="226059" y="34290"/>
                </a:lnTo>
                <a:lnTo>
                  <a:pt x="217169" y="38100"/>
                </a:lnTo>
                <a:lnTo>
                  <a:pt x="207009" y="43180"/>
                </a:lnTo>
                <a:lnTo>
                  <a:pt x="198119" y="46990"/>
                </a:lnTo>
                <a:lnTo>
                  <a:pt x="189229" y="50800"/>
                </a:lnTo>
                <a:lnTo>
                  <a:pt x="181609" y="55880"/>
                </a:lnTo>
                <a:lnTo>
                  <a:pt x="172719" y="60960"/>
                </a:lnTo>
                <a:lnTo>
                  <a:pt x="163829" y="66040"/>
                </a:lnTo>
                <a:lnTo>
                  <a:pt x="156209" y="71120"/>
                </a:lnTo>
                <a:lnTo>
                  <a:pt x="147319" y="76200"/>
                </a:lnTo>
                <a:lnTo>
                  <a:pt x="139700" y="81280"/>
                </a:lnTo>
                <a:lnTo>
                  <a:pt x="132079" y="86360"/>
                </a:lnTo>
                <a:lnTo>
                  <a:pt x="124459" y="92710"/>
                </a:lnTo>
                <a:lnTo>
                  <a:pt x="116839" y="97790"/>
                </a:lnTo>
                <a:lnTo>
                  <a:pt x="110489" y="104140"/>
                </a:lnTo>
                <a:lnTo>
                  <a:pt x="102869" y="110490"/>
                </a:lnTo>
                <a:lnTo>
                  <a:pt x="96519" y="116840"/>
                </a:lnTo>
                <a:lnTo>
                  <a:pt x="90169" y="123190"/>
                </a:lnTo>
                <a:lnTo>
                  <a:pt x="83819" y="129540"/>
                </a:lnTo>
                <a:lnTo>
                  <a:pt x="77469" y="135890"/>
                </a:lnTo>
                <a:lnTo>
                  <a:pt x="71119" y="143510"/>
                </a:lnTo>
                <a:lnTo>
                  <a:pt x="64769" y="149860"/>
                </a:lnTo>
                <a:lnTo>
                  <a:pt x="59689" y="156210"/>
                </a:lnTo>
                <a:lnTo>
                  <a:pt x="54609" y="163830"/>
                </a:lnTo>
                <a:lnTo>
                  <a:pt x="49529" y="171450"/>
                </a:lnTo>
                <a:lnTo>
                  <a:pt x="44450" y="177800"/>
                </a:lnTo>
                <a:lnTo>
                  <a:pt x="40639" y="185420"/>
                </a:lnTo>
                <a:lnTo>
                  <a:pt x="35559" y="193040"/>
                </a:lnTo>
                <a:lnTo>
                  <a:pt x="31750" y="200660"/>
                </a:lnTo>
                <a:lnTo>
                  <a:pt x="27939" y="208280"/>
                </a:lnTo>
                <a:lnTo>
                  <a:pt x="24129" y="215900"/>
                </a:lnTo>
                <a:lnTo>
                  <a:pt x="20319" y="223520"/>
                </a:lnTo>
                <a:lnTo>
                  <a:pt x="17779" y="231140"/>
                </a:lnTo>
                <a:lnTo>
                  <a:pt x="15239" y="240030"/>
                </a:lnTo>
                <a:lnTo>
                  <a:pt x="11429" y="247650"/>
                </a:lnTo>
                <a:lnTo>
                  <a:pt x="10159" y="255270"/>
                </a:lnTo>
                <a:lnTo>
                  <a:pt x="7619" y="264160"/>
                </a:lnTo>
                <a:lnTo>
                  <a:pt x="5079" y="271780"/>
                </a:lnTo>
                <a:lnTo>
                  <a:pt x="3809" y="279400"/>
                </a:lnTo>
                <a:lnTo>
                  <a:pt x="2539" y="288290"/>
                </a:lnTo>
                <a:lnTo>
                  <a:pt x="1269" y="295910"/>
                </a:lnTo>
                <a:lnTo>
                  <a:pt x="1269" y="304800"/>
                </a:lnTo>
                <a:lnTo>
                  <a:pt x="0" y="312420"/>
                </a:lnTo>
                <a:lnTo>
                  <a:pt x="0" y="321310"/>
                </a:lnTo>
                <a:lnTo>
                  <a:pt x="0" y="328930"/>
                </a:lnTo>
                <a:lnTo>
                  <a:pt x="0" y="336550"/>
                </a:lnTo>
                <a:lnTo>
                  <a:pt x="1269" y="34544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66104" y="4923154"/>
            <a:ext cx="67310" cy="1104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5090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6829" y="22859"/>
                </a:lnTo>
                <a:lnTo>
                  <a:pt x="0" y="45719"/>
                </a:lnTo>
                <a:lnTo>
                  <a:pt x="12827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05600" y="5090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22859"/>
                </a:moveTo>
                <a:lnTo>
                  <a:pt x="36829" y="22859"/>
                </a:lnTo>
                <a:lnTo>
                  <a:pt x="0" y="0"/>
                </a:lnTo>
                <a:lnTo>
                  <a:pt x="128270" y="22859"/>
                </a:lnTo>
                <a:lnTo>
                  <a:pt x="0" y="45719"/>
                </a:lnTo>
                <a:lnTo>
                  <a:pt x="36829" y="22859"/>
                </a:lnTo>
                <a:lnTo>
                  <a:pt x="0" y="22859"/>
                </a:lnTo>
                <a:close/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41919" y="511047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0"/>
                </a:moveTo>
                <a:lnTo>
                  <a:pt x="36829" y="22860"/>
                </a:lnTo>
                <a:lnTo>
                  <a:pt x="0" y="45720"/>
                </a:lnTo>
                <a:lnTo>
                  <a:pt x="12700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1919" y="511047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22860"/>
                </a:moveTo>
                <a:lnTo>
                  <a:pt x="36829" y="22860"/>
                </a:lnTo>
                <a:lnTo>
                  <a:pt x="0" y="0"/>
                </a:lnTo>
                <a:lnTo>
                  <a:pt x="127000" y="22860"/>
                </a:lnTo>
                <a:lnTo>
                  <a:pt x="0" y="45720"/>
                </a:lnTo>
                <a:lnTo>
                  <a:pt x="36829" y="22860"/>
                </a:lnTo>
                <a:lnTo>
                  <a:pt x="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90459" y="5144770"/>
            <a:ext cx="33020" cy="200660"/>
          </a:xfrm>
          <a:custGeom>
            <a:avLst/>
            <a:gdLst/>
            <a:ahLst/>
            <a:cxnLst/>
            <a:rect l="l" t="t" r="r" b="b"/>
            <a:pathLst>
              <a:path w="33020" h="200660">
                <a:moveTo>
                  <a:pt x="22860" y="0"/>
                </a:moveTo>
                <a:lnTo>
                  <a:pt x="20320" y="6349"/>
                </a:lnTo>
                <a:lnTo>
                  <a:pt x="17780" y="12699"/>
                </a:lnTo>
                <a:lnTo>
                  <a:pt x="15240" y="17779"/>
                </a:lnTo>
                <a:lnTo>
                  <a:pt x="12700" y="24129"/>
                </a:lnTo>
                <a:lnTo>
                  <a:pt x="10160" y="30479"/>
                </a:lnTo>
                <a:lnTo>
                  <a:pt x="8890" y="35559"/>
                </a:lnTo>
                <a:lnTo>
                  <a:pt x="6350" y="41909"/>
                </a:lnTo>
                <a:lnTo>
                  <a:pt x="5080" y="48259"/>
                </a:lnTo>
                <a:lnTo>
                  <a:pt x="3810" y="54609"/>
                </a:lnTo>
                <a:lnTo>
                  <a:pt x="2540" y="60959"/>
                </a:lnTo>
                <a:lnTo>
                  <a:pt x="1270" y="67309"/>
                </a:lnTo>
                <a:lnTo>
                  <a:pt x="1270" y="73659"/>
                </a:lnTo>
                <a:lnTo>
                  <a:pt x="0" y="80009"/>
                </a:lnTo>
                <a:lnTo>
                  <a:pt x="0" y="85089"/>
                </a:lnTo>
                <a:lnTo>
                  <a:pt x="0" y="91439"/>
                </a:lnTo>
                <a:lnTo>
                  <a:pt x="0" y="97789"/>
                </a:lnTo>
                <a:lnTo>
                  <a:pt x="0" y="104139"/>
                </a:lnTo>
                <a:lnTo>
                  <a:pt x="1270" y="110489"/>
                </a:lnTo>
                <a:lnTo>
                  <a:pt x="1270" y="116839"/>
                </a:lnTo>
                <a:lnTo>
                  <a:pt x="2540" y="123189"/>
                </a:lnTo>
                <a:lnTo>
                  <a:pt x="3810" y="129539"/>
                </a:lnTo>
                <a:lnTo>
                  <a:pt x="5080" y="135889"/>
                </a:lnTo>
                <a:lnTo>
                  <a:pt x="6350" y="140969"/>
                </a:lnTo>
                <a:lnTo>
                  <a:pt x="7620" y="147319"/>
                </a:lnTo>
                <a:lnTo>
                  <a:pt x="10160" y="153669"/>
                </a:lnTo>
                <a:lnTo>
                  <a:pt x="12700" y="160019"/>
                </a:lnTo>
                <a:lnTo>
                  <a:pt x="13970" y="166369"/>
                </a:lnTo>
                <a:lnTo>
                  <a:pt x="16510" y="171449"/>
                </a:lnTo>
                <a:lnTo>
                  <a:pt x="20320" y="177799"/>
                </a:lnTo>
                <a:lnTo>
                  <a:pt x="22860" y="182879"/>
                </a:lnTo>
                <a:lnTo>
                  <a:pt x="25400" y="189229"/>
                </a:lnTo>
                <a:lnTo>
                  <a:pt x="29210" y="194309"/>
                </a:lnTo>
                <a:lnTo>
                  <a:pt x="33020" y="20065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7620" y="2007870"/>
            <a:ext cx="471170" cy="402590"/>
          </a:xfrm>
          <a:custGeom>
            <a:avLst/>
            <a:gdLst/>
            <a:ahLst/>
            <a:cxnLst/>
            <a:rect l="l" t="t" r="r" b="b"/>
            <a:pathLst>
              <a:path w="471169" h="402589">
                <a:moveTo>
                  <a:pt x="0" y="391159"/>
                </a:moveTo>
                <a:lnTo>
                  <a:pt x="7619" y="392429"/>
                </a:lnTo>
                <a:lnTo>
                  <a:pt x="16510" y="394969"/>
                </a:lnTo>
                <a:lnTo>
                  <a:pt x="25400" y="396239"/>
                </a:lnTo>
                <a:lnTo>
                  <a:pt x="34290" y="397509"/>
                </a:lnTo>
                <a:lnTo>
                  <a:pt x="44450" y="398779"/>
                </a:lnTo>
                <a:lnTo>
                  <a:pt x="53340" y="400050"/>
                </a:lnTo>
                <a:lnTo>
                  <a:pt x="62230" y="401319"/>
                </a:lnTo>
                <a:lnTo>
                  <a:pt x="71119" y="401319"/>
                </a:lnTo>
                <a:lnTo>
                  <a:pt x="80010" y="402589"/>
                </a:lnTo>
                <a:lnTo>
                  <a:pt x="125730" y="402589"/>
                </a:lnTo>
                <a:lnTo>
                  <a:pt x="134619" y="401319"/>
                </a:lnTo>
                <a:lnTo>
                  <a:pt x="144780" y="401319"/>
                </a:lnTo>
                <a:lnTo>
                  <a:pt x="153669" y="400050"/>
                </a:lnTo>
                <a:lnTo>
                  <a:pt x="162560" y="398779"/>
                </a:lnTo>
                <a:lnTo>
                  <a:pt x="171450" y="397509"/>
                </a:lnTo>
                <a:lnTo>
                  <a:pt x="180340" y="396239"/>
                </a:lnTo>
                <a:lnTo>
                  <a:pt x="189230" y="394969"/>
                </a:lnTo>
                <a:lnTo>
                  <a:pt x="198119" y="393700"/>
                </a:lnTo>
                <a:lnTo>
                  <a:pt x="207010" y="391159"/>
                </a:lnTo>
                <a:lnTo>
                  <a:pt x="215900" y="389889"/>
                </a:lnTo>
                <a:lnTo>
                  <a:pt x="224790" y="387350"/>
                </a:lnTo>
                <a:lnTo>
                  <a:pt x="233680" y="384809"/>
                </a:lnTo>
                <a:lnTo>
                  <a:pt x="241300" y="382269"/>
                </a:lnTo>
                <a:lnTo>
                  <a:pt x="250190" y="379729"/>
                </a:lnTo>
                <a:lnTo>
                  <a:pt x="257810" y="375919"/>
                </a:lnTo>
                <a:lnTo>
                  <a:pt x="266700" y="373379"/>
                </a:lnTo>
                <a:lnTo>
                  <a:pt x="274319" y="369569"/>
                </a:lnTo>
                <a:lnTo>
                  <a:pt x="283210" y="367029"/>
                </a:lnTo>
                <a:lnTo>
                  <a:pt x="290830" y="363219"/>
                </a:lnTo>
                <a:lnTo>
                  <a:pt x="298450" y="359409"/>
                </a:lnTo>
                <a:lnTo>
                  <a:pt x="306069" y="355600"/>
                </a:lnTo>
                <a:lnTo>
                  <a:pt x="313690" y="351789"/>
                </a:lnTo>
                <a:lnTo>
                  <a:pt x="321310" y="346709"/>
                </a:lnTo>
                <a:lnTo>
                  <a:pt x="328930" y="342900"/>
                </a:lnTo>
                <a:lnTo>
                  <a:pt x="335280" y="339089"/>
                </a:lnTo>
                <a:lnTo>
                  <a:pt x="342900" y="334009"/>
                </a:lnTo>
                <a:lnTo>
                  <a:pt x="349250" y="328929"/>
                </a:lnTo>
                <a:lnTo>
                  <a:pt x="356869" y="323850"/>
                </a:lnTo>
                <a:lnTo>
                  <a:pt x="363219" y="318769"/>
                </a:lnTo>
                <a:lnTo>
                  <a:pt x="369569" y="313689"/>
                </a:lnTo>
                <a:lnTo>
                  <a:pt x="375919" y="308609"/>
                </a:lnTo>
                <a:lnTo>
                  <a:pt x="403860" y="280669"/>
                </a:lnTo>
                <a:lnTo>
                  <a:pt x="408940" y="275589"/>
                </a:lnTo>
                <a:lnTo>
                  <a:pt x="414019" y="269239"/>
                </a:lnTo>
                <a:lnTo>
                  <a:pt x="419100" y="262889"/>
                </a:lnTo>
                <a:lnTo>
                  <a:pt x="424180" y="256539"/>
                </a:lnTo>
                <a:lnTo>
                  <a:pt x="427990" y="250189"/>
                </a:lnTo>
                <a:lnTo>
                  <a:pt x="433069" y="243839"/>
                </a:lnTo>
                <a:lnTo>
                  <a:pt x="436880" y="237489"/>
                </a:lnTo>
                <a:lnTo>
                  <a:pt x="440690" y="231139"/>
                </a:lnTo>
                <a:lnTo>
                  <a:pt x="444500" y="224789"/>
                </a:lnTo>
                <a:lnTo>
                  <a:pt x="447040" y="217169"/>
                </a:lnTo>
                <a:lnTo>
                  <a:pt x="450850" y="210819"/>
                </a:lnTo>
                <a:lnTo>
                  <a:pt x="453390" y="204469"/>
                </a:lnTo>
                <a:lnTo>
                  <a:pt x="455930" y="196850"/>
                </a:lnTo>
                <a:lnTo>
                  <a:pt x="458469" y="190500"/>
                </a:lnTo>
                <a:lnTo>
                  <a:pt x="461010" y="182879"/>
                </a:lnTo>
                <a:lnTo>
                  <a:pt x="462280" y="176529"/>
                </a:lnTo>
                <a:lnTo>
                  <a:pt x="464819" y="168909"/>
                </a:lnTo>
                <a:lnTo>
                  <a:pt x="466090" y="162559"/>
                </a:lnTo>
                <a:lnTo>
                  <a:pt x="467360" y="154939"/>
                </a:lnTo>
                <a:lnTo>
                  <a:pt x="468630" y="148589"/>
                </a:lnTo>
                <a:lnTo>
                  <a:pt x="469900" y="140969"/>
                </a:lnTo>
                <a:lnTo>
                  <a:pt x="469900" y="133350"/>
                </a:lnTo>
                <a:lnTo>
                  <a:pt x="471169" y="127000"/>
                </a:lnTo>
                <a:lnTo>
                  <a:pt x="471169" y="119379"/>
                </a:lnTo>
                <a:lnTo>
                  <a:pt x="471169" y="111759"/>
                </a:lnTo>
                <a:lnTo>
                  <a:pt x="471169" y="105409"/>
                </a:lnTo>
                <a:lnTo>
                  <a:pt x="469900" y="97789"/>
                </a:lnTo>
                <a:lnTo>
                  <a:pt x="469900" y="90169"/>
                </a:lnTo>
                <a:lnTo>
                  <a:pt x="468630" y="83819"/>
                </a:lnTo>
                <a:lnTo>
                  <a:pt x="467360" y="76200"/>
                </a:lnTo>
                <a:lnTo>
                  <a:pt x="466090" y="68579"/>
                </a:lnTo>
                <a:lnTo>
                  <a:pt x="464819" y="62229"/>
                </a:lnTo>
                <a:lnTo>
                  <a:pt x="463550" y="54609"/>
                </a:lnTo>
                <a:lnTo>
                  <a:pt x="461010" y="48259"/>
                </a:lnTo>
                <a:lnTo>
                  <a:pt x="458469" y="40639"/>
                </a:lnTo>
                <a:lnTo>
                  <a:pt x="455930" y="34289"/>
                </a:lnTo>
                <a:lnTo>
                  <a:pt x="453390" y="26669"/>
                </a:lnTo>
                <a:lnTo>
                  <a:pt x="450850" y="20319"/>
                </a:lnTo>
                <a:lnTo>
                  <a:pt x="447040" y="13969"/>
                </a:lnTo>
                <a:lnTo>
                  <a:pt x="444500" y="7619"/>
                </a:lnTo>
                <a:lnTo>
                  <a:pt x="44069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62529" y="2373629"/>
            <a:ext cx="130810" cy="48260"/>
          </a:xfrm>
          <a:custGeom>
            <a:avLst/>
            <a:gdLst/>
            <a:ahLst/>
            <a:cxnLst/>
            <a:rect l="l" t="t" r="r" b="b"/>
            <a:pathLst>
              <a:path w="130810" h="48260">
                <a:moveTo>
                  <a:pt x="0" y="0"/>
                </a:moveTo>
                <a:lnTo>
                  <a:pt x="114300" y="48260"/>
                </a:lnTo>
                <a:lnTo>
                  <a:pt x="86359" y="17780"/>
                </a:lnTo>
                <a:lnTo>
                  <a:pt x="130809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2529" y="2373629"/>
            <a:ext cx="130810" cy="48260"/>
          </a:xfrm>
          <a:custGeom>
            <a:avLst/>
            <a:gdLst/>
            <a:ahLst/>
            <a:cxnLst/>
            <a:rect l="l" t="t" r="r" b="b"/>
            <a:pathLst>
              <a:path w="130810" h="48260">
                <a:moveTo>
                  <a:pt x="114300" y="48260"/>
                </a:moveTo>
                <a:lnTo>
                  <a:pt x="0" y="0"/>
                </a:lnTo>
                <a:lnTo>
                  <a:pt x="130809" y="5080"/>
                </a:lnTo>
                <a:lnTo>
                  <a:pt x="86359" y="17780"/>
                </a:lnTo>
                <a:lnTo>
                  <a:pt x="114300" y="482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5815" y="5563234"/>
            <a:ext cx="241299" cy="2565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52720" y="3716020"/>
            <a:ext cx="144780" cy="1270"/>
          </a:xfrm>
          <a:custGeom>
            <a:avLst/>
            <a:gdLst/>
            <a:ahLst/>
            <a:cxnLst/>
            <a:rect l="l" t="t" r="r" b="b"/>
            <a:pathLst>
              <a:path w="144779" h="1270">
                <a:moveTo>
                  <a:pt x="0" y="1269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97500" y="3693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8100" y="22859"/>
                </a:lnTo>
                <a:lnTo>
                  <a:pt x="0" y="45719"/>
                </a:lnTo>
                <a:lnTo>
                  <a:pt x="12827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97500" y="3693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22859"/>
                </a:moveTo>
                <a:lnTo>
                  <a:pt x="38100" y="22859"/>
                </a:lnTo>
                <a:lnTo>
                  <a:pt x="0" y="0"/>
                </a:lnTo>
                <a:lnTo>
                  <a:pt x="128270" y="22859"/>
                </a:lnTo>
                <a:lnTo>
                  <a:pt x="0" y="45719"/>
                </a:lnTo>
                <a:lnTo>
                  <a:pt x="38100" y="22859"/>
                </a:lnTo>
                <a:lnTo>
                  <a:pt x="0" y="228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624732" y="2233930"/>
            <a:ext cx="1847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21179" y="1603792"/>
            <a:ext cx="154622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10" dirty="0">
                <a:latin typeface="Times New Roman"/>
                <a:cs typeface="Times New Roman"/>
              </a:rPr>
              <a:t>(</a:t>
            </a:r>
            <a:r>
              <a:rPr sz="1250" b="1" spc="240" dirty="0">
                <a:latin typeface="Times New Roman"/>
                <a:cs typeface="Times New Roman"/>
              </a:rPr>
              <a:t>T</a:t>
            </a:r>
            <a:r>
              <a:rPr sz="1250" b="1" spc="150" dirty="0">
                <a:latin typeface="Times New Roman"/>
                <a:cs typeface="Times New Roman"/>
              </a:rPr>
              <a:t>r</a:t>
            </a:r>
            <a:r>
              <a:rPr sz="1250" b="1" spc="190" dirty="0">
                <a:latin typeface="Times New Roman"/>
                <a:cs typeface="Times New Roman"/>
              </a:rPr>
              <a:t>an</a:t>
            </a:r>
            <a:r>
              <a:rPr sz="1250" b="1" spc="145" dirty="0">
                <a:latin typeface="Times New Roman"/>
                <a:cs typeface="Times New Roman"/>
              </a:rPr>
              <a:t>s</a:t>
            </a:r>
            <a:r>
              <a:rPr sz="1250" b="1" spc="180" dirty="0">
                <a:latin typeface="Times New Roman"/>
                <a:cs typeface="Times New Roman"/>
              </a:rPr>
              <a:t>a</a:t>
            </a:r>
            <a:r>
              <a:rPr sz="1250" b="1" spc="254" dirty="0">
                <a:latin typeface="Times New Roman"/>
                <a:cs typeface="Times New Roman"/>
              </a:rPr>
              <a:t>m</a:t>
            </a:r>
            <a:r>
              <a:rPr sz="1250" b="1" spc="114" dirty="0">
                <a:latin typeface="Times New Roman"/>
                <a:cs typeface="Times New Roman"/>
              </a:rPr>
              <a:t>i</a:t>
            </a:r>
            <a:r>
              <a:rPr sz="1250" b="1" spc="200" dirty="0">
                <a:latin typeface="Times New Roman"/>
                <a:cs typeface="Times New Roman"/>
              </a:rPr>
              <a:t>n</a:t>
            </a:r>
            <a:r>
              <a:rPr sz="1250" b="1" spc="170" dirty="0">
                <a:latin typeface="Times New Roman"/>
                <a:cs typeface="Times New Roman"/>
              </a:rPr>
              <a:t>a</a:t>
            </a:r>
            <a:r>
              <a:rPr sz="1250" b="1" spc="110" dirty="0">
                <a:latin typeface="Times New Roman"/>
                <a:cs typeface="Times New Roman"/>
              </a:rPr>
              <a:t>t</a:t>
            </a:r>
            <a:r>
              <a:rPr sz="1250" b="1" spc="114" dirty="0">
                <a:latin typeface="Times New Roman"/>
                <a:cs typeface="Times New Roman"/>
              </a:rPr>
              <a:t>i</a:t>
            </a:r>
            <a:r>
              <a:rPr sz="1250" b="1" spc="170" dirty="0">
                <a:latin typeface="Times New Roman"/>
                <a:cs typeface="Times New Roman"/>
              </a:rPr>
              <a:t>o</a:t>
            </a:r>
            <a:r>
              <a:rPr sz="1250" b="1" spc="160" dirty="0">
                <a:latin typeface="Times New Roman"/>
                <a:cs typeface="Times New Roman"/>
              </a:rPr>
              <a:t>n)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25109" y="1537752"/>
            <a:ext cx="1796414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60" dirty="0">
                <a:latin typeface="Times New Roman"/>
                <a:cs typeface="Times New Roman"/>
              </a:rPr>
              <a:t>(Oxidative</a:t>
            </a:r>
            <a:r>
              <a:rPr sz="1250" b="1" spc="10" dirty="0">
                <a:latin typeface="Times New Roman"/>
                <a:cs typeface="Times New Roman"/>
              </a:rPr>
              <a:t> </a:t>
            </a:r>
            <a:r>
              <a:rPr sz="1250" b="1" spc="180" dirty="0">
                <a:latin typeface="Times New Roman"/>
                <a:cs typeface="Times New Roman"/>
              </a:rPr>
              <a:t>pathway)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74850" y="2231389"/>
            <a:ext cx="4216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 algn="l" rtl="0">
              <a:lnSpc>
                <a:spcPts val="1480"/>
              </a:lnSpc>
            </a:pPr>
            <a:r>
              <a:rPr sz="1250" b="1" spc="270" dirty="0">
                <a:latin typeface="Times New Roman"/>
                <a:cs typeface="Times New Roman"/>
              </a:rPr>
              <a:t>G</a:t>
            </a:r>
            <a:r>
              <a:rPr sz="1250" b="1" spc="220" dirty="0">
                <a:latin typeface="Times New Roman"/>
                <a:cs typeface="Times New Roman"/>
              </a:rPr>
              <a:t>Lu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02229" y="1766569"/>
            <a:ext cx="53467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95" dirty="0">
                <a:latin typeface="Symbol"/>
                <a:cs typeface="Symbol"/>
              </a:rPr>
              <a:t></a:t>
            </a:r>
            <a:r>
              <a:rPr sz="1250" b="1" spc="110" dirty="0">
                <a:latin typeface="Times New Roman"/>
                <a:cs typeface="Times New Roman"/>
              </a:rPr>
              <a:t>-</a:t>
            </a:r>
            <a:r>
              <a:rPr sz="1250" b="1" spc="254" dirty="0">
                <a:latin typeface="Times New Roman"/>
                <a:cs typeface="Times New Roman"/>
              </a:rPr>
              <a:t>K</a:t>
            </a:r>
            <a:r>
              <a:rPr sz="1250" b="1" spc="280" dirty="0">
                <a:latin typeface="Times New Roman"/>
                <a:cs typeface="Times New Roman"/>
              </a:rPr>
              <a:t>G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88260" y="2132330"/>
            <a:ext cx="30861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29" dirty="0">
                <a:latin typeface="Times New Roman"/>
                <a:cs typeface="Times New Roman"/>
              </a:rPr>
              <a:t>T</a:t>
            </a:r>
            <a:r>
              <a:rPr sz="1250" b="1" spc="26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98470" y="2322829"/>
            <a:ext cx="4089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480"/>
              </a:lnSpc>
            </a:pPr>
            <a:r>
              <a:rPr sz="1250" b="1" spc="204" dirty="0">
                <a:latin typeface="Times New Roman"/>
                <a:cs typeface="Times New Roman"/>
              </a:rPr>
              <a:t>P</a:t>
            </a:r>
            <a:r>
              <a:rPr sz="1250" b="1" spc="229" dirty="0">
                <a:latin typeface="Times New Roman"/>
                <a:cs typeface="Times New Roman"/>
              </a:rPr>
              <a:t>LP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90540" y="1750060"/>
            <a:ext cx="148018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165" dirty="0">
                <a:latin typeface="Times New Roman"/>
                <a:cs typeface="Times New Roman"/>
              </a:rPr>
              <a:t>Cys-dioxygenase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97369" y="2263139"/>
            <a:ext cx="49720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200" dirty="0">
                <a:latin typeface="Times New Roman"/>
                <a:cs typeface="Times New Roman"/>
              </a:rPr>
              <a:t>N</a:t>
            </a:r>
            <a:r>
              <a:rPr sz="1050" b="1" spc="210" dirty="0">
                <a:latin typeface="Times New Roman"/>
                <a:cs typeface="Times New Roman"/>
              </a:rPr>
              <a:t>A</a:t>
            </a:r>
            <a:r>
              <a:rPr sz="1050" b="1" spc="190" dirty="0">
                <a:latin typeface="Times New Roman"/>
                <a:cs typeface="Times New Roman"/>
              </a:rPr>
              <a:t>D</a:t>
            </a:r>
            <a:r>
              <a:rPr sz="1050" b="1" spc="175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387340" y="1957750"/>
            <a:ext cx="1417320" cy="4635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27380" algn="l" rtl="0">
              <a:lnSpc>
                <a:spcPct val="100000"/>
              </a:lnSpc>
              <a:spcBef>
                <a:spcPts val="475"/>
              </a:spcBef>
            </a:pPr>
            <a:r>
              <a:rPr sz="1250" b="1" spc="150" dirty="0">
                <a:latin typeface="Times New Roman"/>
                <a:cs typeface="Times New Roman"/>
              </a:rPr>
              <a:t>Fe</a:t>
            </a:r>
            <a:r>
              <a:rPr sz="1275" b="1" spc="225" baseline="22875" dirty="0">
                <a:latin typeface="Times New Roman"/>
                <a:cs typeface="Times New Roman"/>
              </a:rPr>
              <a:t>++ </a:t>
            </a:r>
            <a:r>
              <a:rPr sz="1250" b="1" spc="90" dirty="0">
                <a:latin typeface="Times New Roman"/>
                <a:cs typeface="Times New Roman"/>
              </a:rPr>
              <a:t>,</a:t>
            </a:r>
            <a:r>
              <a:rPr sz="1250" b="1" spc="60" dirty="0">
                <a:latin typeface="Times New Roman"/>
                <a:cs typeface="Times New Roman"/>
              </a:rPr>
              <a:t> </a:t>
            </a:r>
            <a:r>
              <a:rPr sz="1250" b="1" spc="200" dirty="0">
                <a:latin typeface="Times New Roman"/>
                <a:cs typeface="Times New Roman"/>
              </a:rPr>
              <a:t>O</a:t>
            </a:r>
            <a:r>
              <a:rPr sz="1275" b="1" spc="300" baseline="-22875" dirty="0">
                <a:latin typeface="Times New Roman"/>
                <a:cs typeface="Times New Roman"/>
              </a:rPr>
              <a:t>2</a:t>
            </a:r>
            <a:endParaRPr sz="1275" baseline="-22875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050" b="1" spc="200" dirty="0">
                <a:latin typeface="Times New Roman"/>
                <a:cs typeface="Times New Roman"/>
              </a:rPr>
              <a:t>NADPH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35960" y="2957612"/>
            <a:ext cx="87630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sz="1250" b="1" spc="170" dirty="0">
                <a:latin typeface="Times New Roman"/>
                <a:cs typeface="Times New Roman"/>
              </a:rPr>
              <a:t>(non</a:t>
            </a:r>
            <a:r>
              <a:rPr sz="1250" b="1" spc="20" dirty="0">
                <a:latin typeface="Times New Roman"/>
                <a:cs typeface="Times New Roman"/>
              </a:rPr>
              <a:t> </a:t>
            </a:r>
            <a:r>
              <a:rPr sz="1250" b="1" spc="145" dirty="0">
                <a:latin typeface="Times New Roman"/>
                <a:cs typeface="Times New Roman"/>
              </a:rPr>
              <a:t>oxid.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ts val="1470"/>
              </a:lnSpc>
            </a:pPr>
            <a:r>
              <a:rPr sz="1250" b="1" spc="175" dirty="0">
                <a:latin typeface="Times New Roman"/>
                <a:cs typeface="Times New Roman"/>
              </a:rPr>
              <a:t>pathway)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42790" y="2712720"/>
            <a:ext cx="549910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480"/>
              </a:lnSpc>
            </a:pPr>
            <a:r>
              <a:rPr sz="1250" b="1" spc="225" dirty="0">
                <a:latin typeface="Times New Roman"/>
                <a:cs typeface="Times New Roman"/>
              </a:rPr>
              <a:t>H</a:t>
            </a:r>
            <a:r>
              <a:rPr sz="1275" b="1" spc="337" baseline="-22875" dirty="0">
                <a:latin typeface="Times New Roman"/>
                <a:cs typeface="Times New Roman"/>
              </a:rPr>
              <a:t>2</a:t>
            </a:r>
            <a:r>
              <a:rPr sz="1250" b="1" spc="225" dirty="0">
                <a:latin typeface="Times New Roman"/>
                <a:cs typeface="Times New Roman"/>
              </a:rPr>
              <a:t>O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453890" y="3093720"/>
            <a:ext cx="254000" cy="240029"/>
          </a:xfrm>
          <a:custGeom>
            <a:avLst/>
            <a:gdLst/>
            <a:ahLst/>
            <a:cxnLst/>
            <a:rect l="l" t="t" r="r" b="b"/>
            <a:pathLst>
              <a:path w="254000" h="240029">
                <a:moveTo>
                  <a:pt x="0" y="240029"/>
                </a:moveTo>
                <a:lnTo>
                  <a:pt x="254000" y="240029"/>
                </a:lnTo>
                <a:lnTo>
                  <a:pt x="254000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428490" y="3077210"/>
            <a:ext cx="28067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170" dirty="0">
                <a:latin typeface="Times New Roman"/>
                <a:cs typeface="Times New Roman"/>
              </a:rPr>
              <a:t>B</a:t>
            </a:r>
            <a:r>
              <a:rPr sz="1275" b="1" spc="254" baseline="-22875" dirty="0">
                <a:latin typeface="Times New Roman"/>
                <a:cs typeface="Times New Roman"/>
              </a:rPr>
              <a:t>6</a:t>
            </a:r>
            <a:endParaRPr sz="1275" baseline="-22875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53902" y="3545839"/>
            <a:ext cx="82296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  <a:tabLst>
                <a:tab pos="783590" algn="l"/>
              </a:tabLst>
            </a:pPr>
            <a:r>
              <a:rPr sz="1875" b="1" spc="225" baseline="-15555" dirty="0">
                <a:latin typeface="Times New Roman"/>
                <a:cs typeface="Times New Roman"/>
              </a:rPr>
              <a:t>SO</a:t>
            </a:r>
            <a:r>
              <a:rPr sz="1275" b="1" spc="225" baseline="-45751" dirty="0">
                <a:latin typeface="Times New Roman"/>
                <a:cs typeface="Times New Roman"/>
              </a:rPr>
              <a:t>3</a:t>
            </a:r>
            <a:r>
              <a:rPr sz="850" b="1" spc="150" dirty="0">
                <a:latin typeface="Times New Roman"/>
                <a:cs typeface="Times New Roman"/>
              </a:rPr>
              <a:t>-- </a:t>
            </a:r>
            <a:r>
              <a:rPr sz="850" b="1" spc="80" dirty="0">
                <a:latin typeface="Times New Roman"/>
                <a:cs typeface="Times New Roman"/>
              </a:rPr>
              <a:t> </a:t>
            </a: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98805" y="3545839"/>
            <a:ext cx="51371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875" b="1" spc="232" baseline="-15555" dirty="0">
                <a:latin typeface="Times New Roman"/>
                <a:cs typeface="Times New Roman"/>
              </a:rPr>
              <a:t>SO</a:t>
            </a:r>
            <a:r>
              <a:rPr sz="1275" b="1" spc="232" baseline="-45751" dirty="0">
                <a:latin typeface="Times New Roman"/>
                <a:cs typeface="Times New Roman"/>
              </a:rPr>
              <a:t>4</a:t>
            </a:r>
            <a:r>
              <a:rPr sz="850" b="1" spc="155" dirty="0">
                <a:latin typeface="Times New Roman"/>
                <a:cs typeface="Times New Roman"/>
              </a:rPr>
              <a:t>--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58359" y="3591559"/>
            <a:ext cx="562610" cy="608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9705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00" dirty="0">
                <a:latin typeface="Times New Roman"/>
                <a:cs typeface="Times New Roman"/>
              </a:rPr>
              <a:t>H</a:t>
            </a:r>
            <a:r>
              <a:rPr sz="1275" b="1" spc="300" baseline="-22875" dirty="0">
                <a:latin typeface="Times New Roman"/>
                <a:cs typeface="Times New Roman"/>
              </a:rPr>
              <a:t>2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</a:pPr>
            <a:r>
              <a:rPr sz="1250" b="1" spc="215" dirty="0">
                <a:latin typeface="Times New Roman"/>
                <a:cs typeface="Times New Roman"/>
              </a:rPr>
              <a:t>NH</a:t>
            </a:r>
            <a:r>
              <a:rPr sz="1275" b="1" spc="322" baseline="-22875" dirty="0">
                <a:latin typeface="Times New Roman"/>
                <a:cs typeface="Times New Roman"/>
              </a:rPr>
              <a:t>3</a:t>
            </a:r>
            <a:endParaRPr sz="1275" baseline="-22875" dirty="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66239" y="2574289"/>
            <a:ext cx="2990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39570" y="2846069"/>
            <a:ext cx="33147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45639" y="2946400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12900" y="3042157"/>
            <a:ext cx="652780" cy="507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 algn="l" rtl="0">
              <a:lnSpc>
                <a:spcPct val="136000"/>
              </a:lnSpc>
              <a:spcBef>
                <a:spcPts val="95"/>
              </a:spcBef>
            </a:pPr>
            <a:r>
              <a:rPr sz="1250" b="1" spc="240" dirty="0">
                <a:latin typeface="Times New Roman"/>
                <a:cs typeface="Times New Roman"/>
              </a:rPr>
              <a:t>C=O  </a:t>
            </a: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OO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7519" y="3013710"/>
            <a:ext cx="1010919" cy="39369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L="10795" algn="l" rtl="0">
              <a:lnSpc>
                <a:spcPts val="1450"/>
              </a:lnSpc>
              <a:spcBef>
                <a:spcPts val="70"/>
              </a:spcBef>
            </a:pPr>
            <a:r>
              <a:rPr sz="1250" b="1" spc="180" dirty="0">
                <a:latin typeface="Times New Roman"/>
                <a:cs typeface="Times New Roman"/>
              </a:rPr>
              <a:t>3</a:t>
            </a:r>
            <a:r>
              <a:rPr sz="1250" b="1" spc="110" dirty="0">
                <a:latin typeface="Times New Roman"/>
                <a:cs typeface="Times New Roman"/>
              </a:rPr>
              <a:t>-</a:t>
            </a:r>
            <a:r>
              <a:rPr sz="1250" b="1" spc="270" dirty="0">
                <a:latin typeface="Times New Roman"/>
                <a:cs typeface="Times New Roman"/>
              </a:rPr>
              <a:t>m</a:t>
            </a:r>
            <a:r>
              <a:rPr sz="1250" b="1" spc="150" dirty="0">
                <a:latin typeface="Times New Roman"/>
                <a:cs typeface="Times New Roman"/>
              </a:rPr>
              <a:t>erc</a:t>
            </a:r>
            <a:r>
              <a:rPr sz="1250" b="1" spc="190" dirty="0">
                <a:latin typeface="Times New Roman"/>
                <a:cs typeface="Times New Roman"/>
              </a:rPr>
              <a:t>ap</a:t>
            </a:r>
            <a:r>
              <a:rPr sz="1250" b="1" spc="120" dirty="0">
                <a:latin typeface="Times New Roman"/>
                <a:cs typeface="Times New Roman"/>
              </a:rPr>
              <a:t>to  </a:t>
            </a:r>
            <a:r>
              <a:rPr sz="1250" b="1" spc="170" dirty="0">
                <a:latin typeface="Times New Roman"/>
                <a:cs typeface="Times New Roman"/>
              </a:rPr>
              <a:t>pyruvate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57340" y="1858010"/>
            <a:ext cx="140652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  <a:tabLst>
                <a:tab pos="851535" algn="l"/>
              </a:tabLst>
            </a:pPr>
            <a:r>
              <a:rPr sz="125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250" u="heavy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b="1" spc="220" dirty="0">
                <a:latin typeface="Times New Roman"/>
                <a:cs typeface="Times New Roman"/>
              </a:rPr>
              <a:t>S</a:t>
            </a:r>
            <a:r>
              <a:rPr sz="1250" b="1" u="heavy" spc="220" dirty="0">
                <a:uFill>
                  <a:solidFill>
                    <a:srgbClr val="A7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275" b="1" spc="330" baseline="-22875" dirty="0">
                <a:latin typeface="Times New Roman"/>
                <a:cs typeface="Times New Roman"/>
              </a:rPr>
              <a:t>2</a:t>
            </a:r>
            <a:r>
              <a:rPr sz="1250" b="1" spc="22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57440" y="2109469"/>
            <a:ext cx="32956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35" dirty="0">
                <a:latin typeface="Times New Roman"/>
                <a:cs typeface="Times New Roman"/>
              </a:rPr>
              <a:t>C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764780" y="2209800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687320" y="4452620"/>
            <a:ext cx="4552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4" dirty="0">
                <a:latin typeface="Times New Roman"/>
                <a:cs typeface="Times New Roman"/>
              </a:rPr>
              <a:t>G</a:t>
            </a: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68500" y="3939539"/>
            <a:ext cx="141605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60" dirty="0">
                <a:latin typeface="Times New Roman"/>
                <a:cs typeface="Times New Roman"/>
              </a:rPr>
              <a:t>Trans-sulfurase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004820" y="4926329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843529" y="4826000"/>
            <a:ext cx="37084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80" dirty="0">
                <a:latin typeface="Times New Roman"/>
                <a:cs typeface="Times New Roman"/>
              </a:rPr>
              <a:t>H</a:t>
            </a:r>
            <a:r>
              <a:rPr sz="1250" b="1" spc="165" dirty="0">
                <a:latin typeface="Times New Roman"/>
                <a:cs typeface="Times New Roman"/>
              </a:rPr>
              <a:t> 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3220" y="4832350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42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4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51230" y="4763770"/>
            <a:ext cx="995044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050" b="1" spc="160" dirty="0">
                <a:latin typeface="Times New Roman"/>
                <a:cs typeface="Times New Roman"/>
              </a:rPr>
              <a:t>MO</a:t>
            </a:r>
            <a:r>
              <a:rPr sz="1050" b="1" spc="240" baseline="23809" dirty="0">
                <a:latin typeface="Times New Roman"/>
                <a:cs typeface="Times New Roman"/>
              </a:rPr>
              <a:t>2+</a:t>
            </a:r>
            <a:r>
              <a:rPr sz="1050" b="1" spc="160" dirty="0">
                <a:latin typeface="Times New Roman"/>
                <a:cs typeface="Times New Roman"/>
              </a:rPr>
              <a:t>, </a:t>
            </a:r>
            <a:r>
              <a:rPr sz="1050" b="1" spc="120" dirty="0">
                <a:latin typeface="Times New Roman"/>
                <a:cs typeface="Times New Roman"/>
              </a:rPr>
              <a:t>cyt</a:t>
            </a:r>
            <a:r>
              <a:rPr sz="1050" b="1" spc="-60" dirty="0">
                <a:latin typeface="Times New Roman"/>
                <a:cs typeface="Times New Roman"/>
              </a:rPr>
              <a:t> </a:t>
            </a:r>
            <a:r>
              <a:rPr sz="1050" b="1" spc="130" dirty="0">
                <a:latin typeface="Times New Roman"/>
                <a:cs typeface="Times New Roman"/>
              </a:rPr>
              <a:t>b</a:t>
            </a:r>
            <a:r>
              <a:rPr sz="1050" b="1" spc="195" baseline="-23809" dirty="0">
                <a:latin typeface="Times New Roman"/>
                <a:cs typeface="Times New Roman"/>
              </a:rPr>
              <a:t>5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01089" y="4946650"/>
            <a:ext cx="4711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90" dirty="0">
                <a:latin typeface="Times New Roman"/>
                <a:cs typeface="Times New Roman"/>
              </a:rPr>
              <a:t>s</a:t>
            </a:r>
            <a:r>
              <a:rPr sz="1050" b="1" spc="155" dirty="0">
                <a:latin typeface="Times New Roman"/>
                <a:cs typeface="Times New Roman"/>
              </a:rPr>
              <a:t>u</a:t>
            </a:r>
            <a:r>
              <a:rPr sz="1050" b="1" spc="90" dirty="0">
                <a:latin typeface="Times New Roman"/>
                <a:cs typeface="Times New Roman"/>
              </a:rPr>
              <a:t>lf</a:t>
            </a:r>
            <a:r>
              <a:rPr sz="1050" b="1" spc="70" dirty="0">
                <a:latin typeface="Times New Roman"/>
                <a:cs typeface="Times New Roman"/>
              </a:rPr>
              <a:t>i</a:t>
            </a:r>
            <a:r>
              <a:rPr sz="1050" b="1" spc="100" dirty="0">
                <a:latin typeface="Times New Roman"/>
                <a:cs typeface="Times New Roman"/>
              </a:rPr>
              <a:t>t</a:t>
            </a:r>
            <a:r>
              <a:rPr sz="1050" b="1" spc="13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01089" y="5096509"/>
            <a:ext cx="56134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155" dirty="0">
                <a:latin typeface="Times New Roman"/>
                <a:cs typeface="Times New Roman"/>
              </a:rPr>
              <a:t>o</a:t>
            </a:r>
            <a:r>
              <a:rPr sz="1050" b="1" spc="114" dirty="0">
                <a:latin typeface="Times New Roman"/>
                <a:cs typeface="Times New Roman"/>
              </a:rPr>
              <a:t>x</a:t>
            </a:r>
            <a:r>
              <a:rPr sz="1050" b="1" spc="85" dirty="0">
                <a:latin typeface="Times New Roman"/>
                <a:cs typeface="Times New Roman"/>
              </a:rPr>
              <a:t>i</a:t>
            </a:r>
            <a:r>
              <a:rPr sz="1050" b="1" spc="145" dirty="0">
                <a:latin typeface="Times New Roman"/>
                <a:cs typeface="Times New Roman"/>
              </a:rPr>
              <a:t>da</a:t>
            </a:r>
            <a:r>
              <a:rPr sz="1050" b="1" spc="90" dirty="0">
                <a:latin typeface="Times New Roman"/>
                <a:cs typeface="Times New Roman"/>
              </a:rPr>
              <a:t>s</a:t>
            </a:r>
            <a:r>
              <a:rPr sz="1050" b="1" spc="13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48179" y="4872990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27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3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588769" y="5444490"/>
            <a:ext cx="1061720" cy="411480"/>
          </a:xfrm>
          <a:custGeom>
            <a:avLst/>
            <a:gdLst/>
            <a:ahLst/>
            <a:cxnLst/>
            <a:rect l="l" t="t" r="r" b="b"/>
            <a:pathLst>
              <a:path w="1061720" h="411479">
                <a:moveTo>
                  <a:pt x="0" y="411480"/>
                </a:moveTo>
                <a:lnTo>
                  <a:pt x="1061720" y="411480"/>
                </a:lnTo>
                <a:lnTo>
                  <a:pt x="1061720" y="0"/>
                </a:lnTo>
                <a:lnTo>
                  <a:pt x="0" y="0"/>
                </a:lnTo>
                <a:lnTo>
                  <a:pt x="0" y="411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752731" y="5456972"/>
            <a:ext cx="50673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225" dirty="0">
                <a:latin typeface="Times New Roman"/>
                <a:cs typeface="Times New Roman"/>
              </a:rPr>
              <a:t>PA</a:t>
            </a:r>
            <a:r>
              <a:rPr sz="1250" b="1" spc="190" dirty="0">
                <a:latin typeface="Times New Roman"/>
                <a:cs typeface="Times New Roman"/>
              </a:rPr>
              <a:t>P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13535" y="5671820"/>
            <a:ext cx="1036955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40"/>
              </a:lnSpc>
            </a:pPr>
            <a:r>
              <a:rPr sz="1250" b="1" spc="140" dirty="0">
                <a:latin typeface="Times New Roman"/>
                <a:cs typeface="Times New Roman"/>
              </a:rPr>
              <a:t>(active</a:t>
            </a:r>
            <a:r>
              <a:rPr sz="1250" b="1" spc="25" dirty="0">
                <a:latin typeface="Times New Roman"/>
                <a:cs typeface="Times New Roman"/>
              </a:rPr>
              <a:t> </a:t>
            </a:r>
            <a:r>
              <a:rPr sz="1250" b="1" spc="185" dirty="0">
                <a:latin typeface="Times New Roman"/>
                <a:cs typeface="Times New Roman"/>
              </a:rPr>
              <a:t>SO</a:t>
            </a:r>
            <a:r>
              <a:rPr sz="1275" b="1" spc="277" baseline="-22875" dirty="0">
                <a:latin typeface="Times New Roman"/>
                <a:cs typeface="Times New Roman"/>
              </a:rPr>
              <a:t>4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801109" y="4895632"/>
            <a:ext cx="10947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65" dirty="0">
                <a:latin typeface="Times New Roman"/>
                <a:cs typeface="Times New Roman"/>
              </a:rPr>
              <a:t>Pyruvic</a:t>
            </a:r>
            <a:r>
              <a:rPr sz="1250" b="1" dirty="0">
                <a:latin typeface="Times New Roman"/>
                <a:cs typeface="Times New Roman"/>
              </a:rPr>
              <a:t> </a:t>
            </a:r>
            <a:r>
              <a:rPr sz="1250" b="1" spc="160" dirty="0">
                <a:latin typeface="Times New Roman"/>
                <a:cs typeface="Times New Roman"/>
              </a:rPr>
              <a:t>acid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432040" y="2311907"/>
            <a:ext cx="759460" cy="510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l" rtl="0">
              <a:lnSpc>
                <a:spcPct val="137300"/>
              </a:lnSpc>
              <a:spcBef>
                <a:spcPts val="95"/>
              </a:spcBef>
            </a:pPr>
            <a:r>
              <a:rPr sz="1250" b="1" spc="235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H</a:t>
            </a:r>
            <a:r>
              <a:rPr sz="1250" b="1" spc="250" dirty="0">
                <a:latin typeface="Times New Roman"/>
                <a:cs typeface="Times New Roman"/>
              </a:rPr>
              <a:t>N</a:t>
            </a:r>
            <a:r>
              <a:rPr sz="1250" b="1" spc="305" dirty="0">
                <a:latin typeface="Times New Roman"/>
                <a:cs typeface="Times New Roman"/>
              </a:rPr>
              <a:t>H</a:t>
            </a:r>
            <a:r>
              <a:rPr sz="1275" b="1" spc="112" baseline="-22875" dirty="0">
                <a:latin typeface="Times New Roman"/>
                <a:cs typeface="Times New Roman"/>
              </a:rPr>
              <a:t>2  </a:t>
            </a:r>
            <a:r>
              <a:rPr sz="1250" b="1" spc="270" dirty="0">
                <a:latin typeface="Times New Roman"/>
                <a:cs typeface="Times New Roman"/>
              </a:rPr>
              <a:t>COOH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252969" y="2921000"/>
            <a:ext cx="1176020" cy="199390"/>
          </a:xfrm>
          <a:custGeom>
            <a:avLst/>
            <a:gdLst/>
            <a:ahLst/>
            <a:cxnLst/>
            <a:rect l="l" t="t" r="r" b="b"/>
            <a:pathLst>
              <a:path w="1176020" h="199389">
                <a:moveTo>
                  <a:pt x="0" y="199389"/>
                </a:moveTo>
                <a:lnTo>
                  <a:pt x="1176020" y="199389"/>
                </a:lnTo>
                <a:lnTo>
                  <a:pt x="117602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252969" y="2904489"/>
            <a:ext cx="11791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5" dirty="0">
                <a:latin typeface="Times New Roman"/>
                <a:cs typeface="Times New Roman"/>
              </a:rPr>
              <a:t>Cys-sulfinate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974330" y="3148330"/>
            <a:ext cx="518159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05" dirty="0">
                <a:latin typeface="Symbol"/>
                <a:cs typeface="Symbol"/>
              </a:rPr>
              <a:t></a:t>
            </a:r>
            <a:r>
              <a:rPr sz="1250" spc="-260" dirty="0">
                <a:latin typeface="Times New Roman"/>
                <a:cs typeface="Times New Roman"/>
              </a:rPr>
              <a:t> </a:t>
            </a:r>
            <a:r>
              <a:rPr sz="1250" b="1" spc="265" dirty="0">
                <a:latin typeface="Times New Roman"/>
                <a:cs typeface="Times New Roman"/>
              </a:rPr>
              <a:t>KG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047990" y="3483609"/>
            <a:ext cx="421640" cy="1892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250" b="1" spc="254" dirty="0">
                <a:latin typeface="Times New Roman"/>
                <a:cs typeface="Times New Roman"/>
              </a:rPr>
              <a:t>G</a:t>
            </a:r>
            <a:r>
              <a:rPr sz="1250" b="1" spc="220" dirty="0">
                <a:latin typeface="Times New Roman"/>
                <a:cs typeface="Times New Roman"/>
              </a:rPr>
              <a:t>Lu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91400" y="3324859"/>
            <a:ext cx="323850" cy="208279"/>
          </a:xfrm>
          <a:prstGeom prst="rect">
            <a:avLst/>
          </a:prstGeom>
          <a:solidFill>
            <a:srgbClr val="66FF66"/>
          </a:solidFill>
          <a:ln w="12579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50"/>
              </a:spcBef>
            </a:pPr>
            <a:r>
              <a:rPr sz="1250" b="1" spc="229" dirty="0">
                <a:latin typeface="Times New Roman"/>
                <a:cs typeface="Times New Roman"/>
              </a:rPr>
              <a:t>T</a:t>
            </a:r>
            <a:r>
              <a:rPr sz="1250" b="1" spc="26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650480" y="3757929"/>
            <a:ext cx="57975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20" dirty="0">
                <a:latin typeface="Times New Roman"/>
                <a:cs typeface="Times New Roman"/>
              </a:rPr>
              <a:t>SO</a:t>
            </a:r>
            <a:r>
              <a:rPr sz="1275" b="1" spc="330" baseline="-22875" dirty="0">
                <a:latin typeface="Times New Roman"/>
                <a:cs typeface="Times New Roman"/>
              </a:rPr>
              <a:t>2</a:t>
            </a:r>
            <a:r>
              <a:rPr sz="1250" b="1" spc="22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611109" y="3932427"/>
            <a:ext cx="703580" cy="7948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 algn="l" rtl="0">
              <a:lnSpc>
                <a:spcPct val="139700"/>
              </a:lnSpc>
              <a:spcBef>
                <a:spcPts val="130"/>
              </a:spcBef>
            </a:pPr>
            <a:r>
              <a:rPr sz="1250" b="1" spc="215" dirty="0">
                <a:latin typeface="Times New Roman"/>
                <a:cs typeface="Times New Roman"/>
              </a:rPr>
              <a:t>CH</a:t>
            </a:r>
            <a:r>
              <a:rPr sz="1275" b="1" spc="322" baseline="-22875" dirty="0">
                <a:latin typeface="Times New Roman"/>
                <a:cs typeface="Times New Roman"/>
              </a:rPr>
              <a:t>2  </a:t>
            </a:r>
            <a:r>
              <a:rPr sz="1250" b="1" spc="245" dirty="0">
                <a:latin typeface="Times New Roman"/>
                <a:cs typeface="Times New Roman"/>
              </a:rPr>
              <a:t>C=O  </a:t>
            </a: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OO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205729" y="4333239"/>
            <a:ext cx="9975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5" dirty="0">
                <a:latin typeface="Times New Roman"/>
                <a:cs typeface="Times New Roman"/>
              </a:rPr>
              <a:t>desulfinase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797550" y="4973320"/>
            <a:ext cx="4597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42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3</a:t>
            </a:r>
            <a:r>
              <a:rPr sz="850" b="1" spc="70" dirty="0">
                <a:latin typeface="Times New Roman"/>
                <a:cs typeface="Times New Roman"/>
              </a:rPr>
              <a:t>--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334759" y="4964429"/>
            <a:ext cx="41402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0685" algn="l"/>
              </a:tabLst>
            </a:pP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85940" y="5013959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27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4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369809" y="5005070"/>
            <a:ext cx="41529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1955" algn="l"/>
              </a:tabLst>
            </a:pP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893050" y="5046762"/>
            <a:ext cx="576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90" dirty="0">
                <a:latin typeface="Times New Roman"/>
                <a:cs typeface="Times New Roman"/>
              </a:rPr>
              <a:t>P</a:t>
            </a:r>
            <a:r>
              <a:rPr sz="1250" b="1" spc="250" dirty="0">
                <a:latin typeface="Times New Roman"/>
                <a:cs typeface="Times New Roman"/>
              </a:rPr>
              <a:t>A</a:t>
            </a:r>
            <a:r>
              <a:rPr sz="1250" b="1" spc="215" dirty="0">
                <a:latin typeface="Times New Roman"/>
                <a:cs typeface="Times New Roman"/>
              </a:rPr>
              <a:t>P</a:t>
            </a:r>
            <a:r>
              <a:rPr lang="en-US" sz="1250" b="1" spc="215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82509" y="5354320"/>
            <a:ext cx="4216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250" b="1" spc="250" dirty="0">
                <a:latin typeface="Times New Roman"/>
                <a:cs typeface="Times New Roman"/>
              </a:rPr>
              <a:t>A</a:t>
            </a:r>
            <a:r>
              <a:rPr sz="1250" b="1" spc="229" dirty="0">
                <a:latin typeface="Times New Roman"/>
                <a:cs typeface="Times New Roman"/>
              </a:rPr>
              <a:t>TP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454390" y="3284220"/>
            <a:ext cx="497840" cy="199390"/>
          </a:xfrm>
          <a:custGeom>
            <a:avLst/>
            <a:gdLst/>
            <a:ahLst/>
            <a:cxnLst/>
            <a:rect l="l" t="t" r="r" b="b"/>
            <a:pathLst>
              <a:path w="497840" h="199389">
                <a:moveTo>
                  <a:pt x="0" y="199389"/>
                </a:moveTo>
                <a:lnTo>
                  <a:pt x="497840" y="199389"/>
                </a:lnTo>
                <a:lnTo>
                  <a:pt x="49784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8454390" y="3267709"/>
            <a:ext cx="51054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90" dirty="0">
                <a:latin typeface="Times New Roman"/>
                <a:cs typeface="Times New Roman"/>
              </a:rPr>
              <a:t>,</a:t>
            </a:r>
            <a:r>
              <a:rPr sz="1250" b="1" spc="5" dirty="0">
                <a:latin typeface="Times New Roman"/>
                <a:cs typeface="Times New Roman"/>
              </a:rPr>
              <a:t> </a:t>
            </a:r>
            <a:r>
              <a:rPr sz="1250" b="1" spc="215" dirty="0">
                <a:latin typeface="Times New Roman"/>
                <a:cs typeface="Times New Roman"/>
              </a:rPr>
              <a:t>PLP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992879" y="2430779"/>
            <a:ext cx="765810" cy="199390"/>
          </a:xfrm>
          <a:custGeom>
            <a:avLst/>
            <a:gdLst/>
            <a:ahLst/>
            <a:cxnLst/>
            <a:rect l="l" t="t" r="r" b="b"/>
            <a:pathLst>
              <a:path w="765810" h="199389">
                <a:moveTo>
                  <a:pt x="0" y="199389"/>
                </a:moveTo>
                <a:lnTo>
                  <a:pt x="765810" y="199389"/>
                </a:lnTo>
                <a:lnTo>
                  <a:pt x="76581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3724275" y="1447800"/>
            <a:ext cx="1050925" cy="12065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50"/>
              </a:spcBef>
            </a:pP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 dirty="0">
              <a:latin typeface="Times New Roman"/>
              <a:cs typeface="Times New Roman"/>
            </a:endParaRPr>
          </a:p>
          <a:p>
            <a:pPr marL="409575" algn="l" rtl="0">
              <a:lnSpc>
                <a:spcPct val="100000"/>
              </a:lnSpc>
              <a:spcBef>
                <a:spcPts val="320"/>
              </a:spcBef>
            </a:pPr>
            <a:r>
              <a:rPr sz="1250" b="1" spc="210" dirty="0">
                <a:latin typeface="Times New Roman"/>
                <a:cs typeface="Times New Roman"/>
              </a:rPr>
              <a:t>CH</a:t>
            </a:r>
            <a:r>
              <a:rPr sz="1275" b="1" spc="315" baseline="-22875" dirty="0">
                <a:latin typeface="Times New Roman"/>
                <a:cs typeface="Times New Roman"/>
              </a:rPr>
              <a:t>2</a:t>
            </a:r>
            <a:endParaRPr sz="1275" baseline="-22875" dirty="0">
              <a:latin typeface="Times New Roman"/>
              <a:cs typeface="Times New Roman"/>
            </a:endParaRPr>
          </a:p>
          <a:p>
            <a:pPr marL="60325" algn="l" rtl="0">
              <a:lnSpc>
                <a:spcPct val="100000"/>
              </a:lnSpc>
              <a:spcBef>
                <a:spcPts val="800"/>
              </a:spcBef>
            </a:pPr>
            <a:r>
              <a:rPr sz="1250" b="1" spc="235" dirty="0">
                <a:latin typeface="Times New Roman"/>
                <a:cs typeface="Times New Roman"/>
              </a:rPr>
              <a:t>H</a:t>
            </a:r>
            <a:r>
              <a:rPr sz="1275" b="1" spc="352" baseline="-22875" dirty="0">
                <a:latin typeface="Times New Roman"/>
                <a:cs typeface="Times New Roman"/>
              </a:rPr>
              <a:t>2</a:t>
            </a:r>
            <a:r>
              <a:rPr sz="1250" b="1" spc="235" dirty="0">
                <a:latin typeface="Times New Roman"/>
                <a:cs typeface="Times New Roman"/>
              </a:rPr>
              <a:t>NCH</a:t>
            </a:r>
            <a:endParaRPr sz="1250" dirty="0">
              <a:latin typeface="Times New Roman"/>
              <a:cs typeface="Times New Roman"/>
            </a:endParaRPr>
          </a:p>
          <a:p>
            <a:pPr marL="445134" algn="l" rtl="0">
              <a:lnSpc>
                <a:spcPts val="1460"/>
              </a:lnSpc>
              <a:spcBef>
                <a:spcPts val="640"/>
              </a:spcBef>
            </a:pPr>
            <a:r>
              <a:rPr sz="1250" b="1" spc="270" dirty="0">
                <a:latin typeface="Times New Roman"/>
                <a:cs typeface="Times New Roman"/>
              </a:rPr>
              <a:t>COO</a:t>
            </a:r>
            <a:endParaRPr sz="1250" dirty="0">
              <a:latin typeface="Times New Roman"/>
              <a:cs typeface="Times New Roman"/>
            </a:endParaRPr>
          </a:p>
          <a:p>
            <a:pPr marL="280670" algn="l" rtl="0">
              <a:lnSpc>
                <a:spcPts val="1460"/>
              </a:lnSpc>
            </a:pPr>
            <a:r>
              <a:rPr sz="1250" b="1" spc="160" dirty="0">
                <a:latin typeface="Times New Roman"/>
                <a:cs typeface="Times New Roman"/>
              </a:rPr>
              <a:t>Cysteine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138669" y="4742179"/>
            <a:ext cx="1713230" cy="199390"/>
          </a:xfrm>
          <a:custGeom>
            <a:avLst/>
            <a:gdLst/>
            <a:ahLst/>
            <a:cxnLst/>
            <a:rect l="l" t="t" r="r" b="b"/>
            <a:pathLst>
              <a:path w="1713229" h="199389">
                <a:moveTo>
                  <a:pt x="0" y="199390"/>
                </a:moveTo>
                <a:lnTo>
                  <a:pt x="1713229" y="199390"/>
                </a:lnTo>
                <a:lnTo>
                  <a:pt x="1713229" y="0"/>
                </a:lnTo>
                <a:lnTo>
                  <a:pt x="0" y="0"/>
                </a:lnTo>
                <a:lnTo>
                  <a:pt x="0" y="199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7138669" y="4725670"/>
            <a:ext cx="171894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0" dirty="0">
                <a:latin typeface="Times New Roman"/>
                <a:cs typeface="Times New Roman"/>
              </a:rPr>
              <a:t>B-sulfinyl</a:t>
            </a:r>
            <a:r>
              <a:rPr sz="1250" b="1" spc="30" dirty="0">
                <a:latin typeface="Times New Roman"/>
                <a:cs typeface="Times New Roman"/>
              </a:rPr>
              <a:t> </a:t>
            </a:r>
            <a:r>
              <a:rPr sz="1250" b="1" spc="170" dirty="0">
                <a:latin typeface="Times New Roman"/>
                <a:cs typeface="Times New Roman"/>
              </a:rPr>
              <a:t>pyruvate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93419" y="5810250"/>
            <a:ext cx="43370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0" dirty="0">
                <a:latin typeface="Times New Roman"/>
                <a:cs typeface="Times New Roman"/>
              </a:rPr>
              <a:t>A</a:t>
            </a:r>
            <a:r>
              <a:rPr sz="1250" b="1" spc="229" dirty="0">
                <a:latin typeface="Times New Roman"/>
                <a:cs typeface="Times New Roman"/>
              </a:rPr>
              <a:t>TP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702050" y="4673600"/>
            <a:ext cx="1248410" cy="464820"/>
          </a:xfrm>
          <a:custGeom>
            <a:avLst/>
            <a:gdLst/>
            <a:ahLst/>
            <a:cxnLst/>
            <a:rect l="l" t="t" r="r" b="b"/>
            <a:pathLst>
              <a:path w="1248410" h="464820">
                <a:moveTo>
                  <a:pt x="1248410" y="0"/>
                </a:moveTo>
                <a:lnTo>
                  <a:pt x="0" y="0"/>
                </a:lnTo>
                <a:lnTo>
                  <a:pt x="0" y="464819"/>
                </a:lnTo>
                <a:lnTo>
                  <a:pt x="1248410" y="464819"/>
                </a:lnTo>
                <a:lnTo>
                  <a:pt x="12484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3724275" y="4673600"/>
            <a:ext cx="1226185" cy="46482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630"/>
              </a:spcBef>
            </a:pPr>
            <a:r>
              <a:rPr sz="2000" b="1" spc="-5" dirty="0">
                <a:latin typeface="Eras Demi ITC"/>
                <a:cs typeface="Eras Demi ITC"/>
              </a:rPr>
              <a:t>Pyruvate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169669" y="1539239"/>
            <a:ext cx="2293620" cy="233679"/>
          </a:xfrm>
          <a:custGeom>
            <a:avLst/>
            <a:gdLst/>
            <a:ahLst/>
            <a:cxnLst/>
            <a:rect l="l" t="t" r="r" b="b"/>
            <a:pathLst>
              <a:path w="2293620" h="233680">
                <a:moveTo>
                  <a:pt x="2293620" y="0"/>
                </a:moveTo>
                <a:lnTo>
                  <a:pt x="0" y="0"/>
                </a:lnTo>
                <a:lnTo>
                  <a:pt x="0" y="233680"/>
                </a:lnTo>
                <a:lnTo>
                  <a:pt x="2293620" y="233680"/>
                </a:lnTo>
                <a:lnTo>
                  <a:pt x="229362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9669" y="1539239"/>
            <a:ext cx="2293620" cy="233679"/>
          </a:xfrm>
          <a:custGeom>
            <a:avLst/>
            <a:gdLst/>
            <a:ahLst/>
            <a:cxnLst/>
            <a:rect l="l" t="t" r="r" b="b"/>
            <a:pathLst>
              <a:path w="2293620" h="233680">
                <a:moveTo>
                  <a:pt x="1146810" y="233680"/>
                </a:moveTo>
                <a:lnTo>
                  <a:pt x="0" y="233680"/>
                </a:lnTo>
                <a:lnTo>
                  <a:pt x="0" y="0"/>
                </a:lnTo>
                <a:lnTo>
                  <a:pt x="2293620" y="0"/>
                </a:lnTo>
                <a:lnTo>
                  <a:pt x="2293620" y="233680"/>
                </a:lnTo>
                <a:lnTo>
                  <a:pt x="1146810" y="23368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56360" y="1490979"/>
            <a:ext cx="2024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Eras Demi ITC"/>
                <a:cs typeface="Eras Demi ITC"/>
              </a:rPr>
              <a:t>Tran</a:t>
            </a:r>
            <a:r>
              <a:rPr sz="2000" b="1" u="heavy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samination</a:t>
            </a:r>
            <a:r>
              <a:rPr sz="2000" b="1" u="heavy" spc="-170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 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870450" y="1442719"/>
            <a:ext cx="3004820" cy="269240"/>
          </a:xfrm>
          <a:prstGeom prst="rect">
            <a:avLst/>
          </a:prstGeom>
          <a:solidFill>
            <a:srgbClr val="A568FF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3695">
              <a:lnSpc>
                <a:spcPts val="2120"/>
              </a:lnSpc>
            </a:pPr>
            <a:r>
              <a:rPr sz="2000" b="1" spc="-5" dirty="0">
                <a:latin typeface="Eras Demi ITC"/>
                <a:cs typeface="Eras Demi ITC"/>
              </a:rPr>
              <a:t>O</a:t>
            </a:r>
            <a:r>
              <a:rPr sz="2000" b="1" u="sng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xidative</a:t>
            </a:r>
            <a:r>
              <a:rPr sz="2000" b="1" u="sng" spc="-10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 </a:t>
            </a:r>
            <a:r>
              <a:rPr sz="2000" b="1" u="sng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pathw</a:t>
            </a:r>
            <a:r>
              <a:rPr sz="2000" b="1" spc="-5" dirty="0">
                <a:latin typeface="Eras Demi ITC"/>
                <a:cs typeface="Eras Demi ITC"/>
              </a:rPr>
              <a:t>ay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54020" y="2860039"/>
            <a:ext cx="1262380" cy="638810"/>
          </a:xfrm>
          <a:prstGeom prst="rect">
            <a:avLst/>
          </a:prstGeom>
          <a:solidFill>
            <a:srgbClr val="CA87E5"/>
          </a:solidFill>
          <a:ln w="12579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99060" marR="36830" indent="-55880" algn="l" rtl="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latin typeface="Eras Demi ITC"/>
                <a:cs typeface="Eras Demi ITC"/>
              </a:rPr>
              <a:t>Non</a:t>
            </a:r>
            <a:r>
              <a:rPr sz="2000" b="1" spc="-85" dirty="0">
                <a:latin typeface="Eras Demi ITC"/>
                <a:cs typeface="Eras Demi ITC"/>
              </a:rPr>
              <a:t> </a:t>
            </a:r>
            <a:r>
              <a:rPr sz="2000" b="1" spc="-5" dirty="0">
                <a:latin typeface="Eras Demi ITC"/>
                <a:cs typeface="Eras Demi ITC"/>
              </a:rPr>
              <a:t>oxid.  pathway</a:t>
            </a:r>
            <a:endParaRPr sz="2000" dirty="0">
              <a:latin typeface="Eras Demi ITC"/>
              <a:cs typeface="Eras Demi ITC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658100" y="4010659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509" y="0"/>
                </a:lnTo>
              </a:path>
            </a:pathLst>
          </a:custGeom>
          <a:ln w="28393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90" y="482600"/>
            <a:ext cx="6600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Biochemical functions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</a:t>
            </a:r>
            <a:r>
              <a:rPr i="1" u="heavy" spc="-3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cysteine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76020"/>
            <a:ext cx="8924925" cy="274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870" algn="l" rtl="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6957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PAPS Formation:</a:t>
            </a:r>
            <a:r>
              <a:rPr sz="24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3'-phosphoadenosine,5'-phosphosulphate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active</a:t>
            </a:r>
            <a:endParaRPr sz="1600" dirty="0">
              <a:latin typeface="Arial"/>
              <a:cs typeface="Arial"/>
            </a:endParaRPr>
          </a:p>
          <a:p>
            <a:pPr marL="355600" marR="311150" algn="l" rtl="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sulphate used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formation of sulfate esters of steroids, alcohol, phenol,some lipids, proteins  and</a:t>
            </a:r>
            <a:r>
              <a:rPr sz="16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mucopolysaccharides</a:t>
            </a:r>
            <a:endParaRPr sz="1600" dirty="0">
              <a:latin typeface="Arial"/>
              <a:cs typeface="Arial"/>
            </a:endParaRPr>
          </a:p>
          <a:p>
            <a:pPr marL="309245" indent="-297180" algn="l" rtl="0">
              <a:lnSpc>
                <a:spcPct val="100000"/>
              </a:lnSpc>
              <a:spcBef>
                <a:spcPts val="490"/>
              </a:spcBef>
              <a:buAutoNum type="arabicPlain" startAt="2"/>
              <a:tabLst>
                <a:tab pos="309880" algn="l"/>
                <a:tab pos="2552065" algn="l"/>
                <a:tab pos="3313429" algn="l"/>
                <a:tab pos="5004435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Sulfur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COASH,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GSH,	vasopressin,	insulin</a:t>
            </a:r>
            <a:endParaRPr sz="2000" dirty="0">
              <a:latin typeface="Arial"/>
              <a:cs typeface="Arial"/>
            </a:endParaRPr>
          </a:p>
          <a:p>
            <a:pPr marL="239395" indent="-227329" algn="l" rtl="0">
              <a:lnSpc>
                <a:spcPct val="100000"/>
              </a:lnSpc>
              <a:spcBef>
                <a:spcPts val="400"/>
              </a:spcBef>
              <a:buSzPct val="95000"/>
              <a:buAutoNum type="arabicPlain" startAt="2"/>
              <a:tabLst>
                <a:tab pos="240029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Detoxication reaction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of bromo, chloro,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iodobenzene, naphthalene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anthracene</a:t>
            </a:r>
            <a:endParaRPr sz="1600" dirty="0">
              <a:latin typeface="Arial"/>
              <a:cs typeface="Arial"/>
            </a:endParaRPr>
          </a:p>
          <a:p>
            <a:pPr marL="355600" marR="5080" indent="2363470" algn="l" rtl="0">
              <a:lnSpc>
                <a:spcPct val="100000"/>
              </a:lnSpc>
              <a:spcBef>
                <a:spcPts val="350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of phenol, cresol, indol and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skatol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formed by the action of 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intestinal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bacteria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some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cids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large intestine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formation of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ethereal  sulfates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which is water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soluble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and rapidly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removed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by the</a:t>
            </a:r>
            <a:r>
              <a:rPr sz="16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kidney</a:t>
            </a:r>
            <a:endParaRPr sz="1600" dirty="0">
              <a:latin typeface="Arial"/>
              <a:cs typeface="Arial"/>
            </a:endParaRPr>
          </a:p>
          <a:p>
            <a:pPr marL="309880" indent="-297180" algn="l" rtl="0">
              <a:lnSpc>
                <a:spcPct val="100000"/>
              </a:lnSpc>
              <a:spcBef>
                <a:spcPts val="489"/>
              </a:spcBef>
              <a:buAutoNum type="arabicPlain" startAt="4"/>
              <a:tabLst>
                <a:tab pos="309880" algn="l"/>
                <a:tab pos="2836545" algn="l"/>
              </a:tabLst>
            </a:pP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Taurine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Formation</a:t>
            </a:r>
            <a:r>
              <a:rPr sz="20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	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bile acids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form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333399"/>
                </a:solidFill>
                <a:latin typeface="Arial"/>
                <a:cs typeface="Arial"/>
              </a:rPr>
              <a:t>taurocholate</a:t>
            </a:r>
            <a:r>
              <a:rPr lang="ar-EG" sz="20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009" y="3996446"/>
            <a:ext cx="817880" cy="132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480"/>
              </a:lnSpc>
            </a:pPr>
            <a:r>
              <a:rPr sz="1350" b="1" spc="355" dirty="0">
                <a:latin typeface="Times New Roman"/>
                <a:cs typeface="Times New Roman"/>
              </a:rPr>
              <a:t>SH</a:t>
            </a:r>
            <a:endParaRPr sz="1350">
              <a:latin typeface="Times New Roman"/>
              <a:cs typeface="Times New Roman"/>
            </a:endParaRPr>
          </a:p>
          <a:p>
            <a:pPr marL="19050" indent="6350">
              <a:lnSpc>
                <a:spcPts val="3030"/>
              </a:lnSpc>
              <a:spcBef>
                <a:spcPts val="75"/>
              </a:spcBef>
            </a:pP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  </a:t>
            </a:r>
            <a:r>
              <a:rPr sz="1350" b="1" spc="405" dirty="0">
                <a:latin typeface="Times New Roman"/>
                <a:cs typeface="Times New Roman"/>
              </a:rPr>
              <a:t>H</a:t>
            </a:r>
            <a:r>
              <a:rPr sz="1350" b="1" spc="400" dirty="0">
                <a:latin typeface="Times New Roman"/>
                <a:cs typeface="Times New Roman"/>
              </a:rPr>
              <a:t>N</a:t>
            </a:r>
            <a:r>
              <a:rPr sz="1350" b="1" spc="247" baseline="-27777" dirty="0">
                <a:latin typeface="Times New Roman"/>
                <a:cs typeface="Times New Roman"/>
              </a:rPr>
              <a:t>2</a:t>
            </a:r>
            <a:r>
              <a:rPr sz="1350" b="1" spc="38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r>
              <a:rPr sz="1350" b="1" spc="405" dirty="0">
                <a:latin typeface="Times New Roman"/>
                <a:cs typeface="Times New Roman"/>
              </a:rPr>
              <a:t>COOH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0519" y="4485640"/>
            <a:ext cx="2813050" cy="0"/>
          </a:xfrm>
          <a:custGeom>
            <a:avLst/>
            <a:gdLst/>
            <a:ahLst/>
            <a:cxnLst/>
            <a:rect l="l" t="t" r="r" b="b"/>
            <a:pathLst>
              <a:path w="2813050">
                <a:moveTo>
                  <a:pt x="0" y="0"/>
                </a:moveTo>
                <a:lnTo>
                  <a:pt x="28130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3570" y="446024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60" h="49529">
                <a:moveTo>
                  <a:pt x="0" y="0"/>
                </a:moveTo>
                <a:lnTo>
                  <a:pt x="44450" y="25400"/>
                </a:lnTo>
                <a:lnTo>
                  <a:pt x="0" y="49530"/>
                </a:lnTo>
                <a:lnTo>
                  <a:pt x="14985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3570" y="446024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60" h="49529">
                <a:moveTo>
                  <a:pt x="0" y="25400"/>
                </a:moveTo>
                <a:lnTo>
                  <a:pt x="44450" y="25400"/>
                </a:lnTo>
                <a:lnTo>
                  <a:pt x="0" y="0"/>
                </a:lnTo>
                <a:lnTo>
                  <a:pt x="149859" y="25400"/>
                </a:lnTo>
                <a:lnTo>
                  <a:pt x="0" y="49530"/>
                </a:lnTo>
                <a:lnTo>
                  <a:pt x="44450" y="25400"/>
                </a:lnTo>
                <a:lnTo>
                  <a:pt x="0" y="254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5650" y="4491990"/>
            <a:ext cx="2080260" cy="323850"/>
          </a:xfrm>
          <a:custGeom>
            <a:avLst/>
            <a:gdLst/>
            <a:ahLst/>
            <a:cxnLst/>
            <a:rect l="l" t="t" r="r" b="b"/>
            <a:pathLst>
              <a:path w="2080260" h="323850">
                <a:moveTo>
                  <a:pt x="2080260" y="256540"/>
                </a:moveTo>
                <a:lnTo>
                  <a:pt x="2049779" y="238760"/>
                </a:lnTo>
                <a:lnTo>
                  <a:pt x="2018029" y="222250"/>
                </a:lnTo>
                <a:lnTo>
                  <a:pt x="1986279" y="204470"/>
                </a:lnTo>
                <a:lnTo>
                  <a:pt x="1954529" y="189230"/>
                </a:lnTo>
                <a:lnTo>
                  <a:pt x="1921510" y="173990"/>
                </a:lnTo>
                <a:lnTo>
                  <a:pt x="1887220" y="158750"/>
                </a:lnTo>
                <a:lnTo>
                  <a:pt x="1852929" y="144780"/>
                </a:lnTo>
                <a:lnTo>
                  <a:pt x="1818639" y="130810"/>
                </a:lnTo>
                <a:lnTo>
                  <a:pt x="1784350" y="118110"/>
                </a:lnTo>
                <a:lnTo>
                  <a:pt x="1748789" y="105410"/>
                </a:lnTo>
                <a:lnTo>
                  <a:pt x="1711960" y="93980"/>
                </a:lnTo>
                <a:lnTo>
                  <a:pt x="1676400" y="82550"/>
                </a:lnTo>
                <a:lnTo>
                  <a:pt x="1639570" y="72390"/>
                </a:lnTo>
                <a:lnTo>
                  <a:pt x="1602739" y="63500"/>
                </a:lnTo>
                <a:lnTo>
                  <a:pt x="1565910" y="53340"/>
                </a:lnTo>
                <a:lnTo>
                  <a:pt x="1527810" y="45720"/>
                </a:lnTo>
                <a:lnTo>
                  <a:pt x="1489710" y="38100"/>
                </a:lnTo>
                <a:lnTo>
                  <a:pt x="1451610" y="30480"/>
                </a:lnTo>
                <a:lnTo>
                  <a:pt x="1413510" y="25400"/>
                </a:lnTo>
                <a:lnTo>
                  <a:pt x="1374139" y="19050"/>
                </a:lnTo>
                <a:lnTo>
                  <a:pt x="1336039" y="13970"/>
                </a:lnTo>
                <a:lnTo>
                  <a:pt x="1296670" y="10160"/>
                </a:lnTo>
                <a:lnTo>
                  <a:pt x="1258570" y="7620"/>
                </a:lnTo>
                <a:lnTo>
                  <a:pt x="1219200" y="3810"/>
                </a:lnTo>
                <a:lnTo>
                  <a:pt x="1179830" y="2540"/>
                </a:lnTo>
                <a:lnTo>
                  <a:pt x="1140460" y="1270"/>
                </a:lnTo>
                <a:lnTo>
                  <a:pt x="1101089" y="0"/>
                </a:lnTo>
                <a:lnTo>
                  <a:pt x="1061720" y="1270"/>
                </a:lnTo>
                <a:lnTo>
                  <a:pt x="1022350" y="1270"/>
                </a:lnTo>
                <a:lnTo>
                  <a:pt x="982980" y="3810"/>
                </a:lnTo>
                <a:lnTo>
                  <a:pt x="943610" y="5080"/>
                </a:lnTo>
                <a:lnTo>
                  <a:pt x="904239" y="8890"/>
                </a:lnTo>
                <a:lnTo>
                  <a:pt x="866139" y="12700"/>
                </a:lnTo>
                <a:lnTo>
                  <a:pt x="826769" y="16510"/>
                </a:lnTo>
                <a:lnTo>
                  <a:pt x="788669" y="21590"/>
                </a:lnTo>
                <a:lnTo>
                  <a:pt x="749300" y="27940"/>
                </a:lnTo>
                <a:lnTo>
                  <a:pt x="711200" y="34290"/>
                </a:lnTo>
                <a:lnTo>
                  <a:pt x="673100" y="41910"/>
                </a:lnTo>
                <a:lnTo>
                  <a:pt x="598169" y="58420"/>
                </a:lnTo>
                <a:lnTo>
                  <a:pt x="561339" y="68580"/>
                </a:lnTo>
                <a:lnTo>
                  <a:pt x="524510" y="77470"/>
                </a:lnTo>
                <a:lnTo>
                  <a:pt x="487680" y="88900"/>
                </a:lnTo>
                <a:lnTo>
                  <a:pt x="416560" y="111760"/>
                </a:lnTo>
                <a:lnTo>
                  <a:pt x="346710" y="138430"/>
                </a:lnTo>
                <a:lnTo>
                  <a:pt x="312419" y="152400"/>
                </a:lnTo>
                <a:lnTo>
                  <a:pt x="245110" y="181610"/>
                </a:lnTo>
                <a:lnTo>
                  <a:pt x="180339" y="214630"/>
                </a:lnTo>
                <a:lnTo>
                  <a:pt x="118110" y="248920"/>
                </a:lnTo>
                <a:lnTo>
                  <a:pt x="87630" y="266700"/>
                </a:lnTo>
                <a:lnTo>
                  <a:pt x="57150" y="285750"/>
                </a:lnTo>
                <a:lnTo>
                  <a:pt x="29210" y="304800"/>
                </a:lnTo>
                <a:lnTo>
                  <a:pt x="0" y="3238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2250" y="4705350"/>
            <a:ext cx="158750" cy="10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2420" y="4533900"/>
            <a:ext cx="19875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90" dirty="0">
                <a:latin typeface="Times New Roman"/>
                <a:cs typeface="Times New Roman"/>
              </a:rPr>
              <a:t>2</a:t>
            </a:r>
            <a:r>
              <a:rPr sz="900" b="1" spc="200" dirty="0">
                <a:latin typeface="Times New Roman"/>
                <a:cs typeface="Times New Roman"/>
              </a:rPr>
              <a:t>+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8100" y="4603750"/>
            <a:ext cx="89535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  <a:tabLst>
                <a:tab pos="466725" algn="l"/>
              </a:tabLst>
            </a:pPr>
            <a:r>
              <a:rPr sz="1350" b="1" spc="265" dirty="0">
                <a:latin typeface="Times New Roman"/>
                <a:cs typeface="Times New Roman"/>
              </a:rPr>
              <a:t>Fe	</a:t>
            </a:r>
            <a:r>
              <a:rPr sz="2025" b="1" spc="195" baseline="2057" dirty="0">
                <a:latin typeface="Times New Roman"/>
                <a:cs typeface="Times New Roman"/>
              </a:rPr>
              <a:t>,</a:t>
            </a:r>
            <a:r>
              <a:rPr sz="2025" b="1" spc="120" baseline="2057" dirty="0">
                <a:latin typeface="Times New Roman"/>
                <a:cs typeface="Times New Roman"/>
              </a:rPr>
              <a:t> </a:t>
            </a:r>
            <a:r>
              <a:rPr sz="2025" b="1" spc="457" baseline="2057" dirty="0">
                <a:latin typeface="Times New Roman"/>
                <a:cs typeface="Times New Roman"/>
              </a:rPr>
              <a:t>O</a:t>
            </a:r>
            <a:r>
              <a:rPr sz="1350" b="1" spc="457" baseline="-24691" dirty="0">
                <a:latin typeface="Times New Roman"/>
                <a:cs typeface="Times New Roman"/>
              </a:rPr>
              <a:t>2</a:t>
            </a:r>
            <a:endParaRPr sz="1350" baseline="-24691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0340" y="3985259"/>
            <a:ext cx="66548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SO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r>
              <a:rPr sz="1350" b="1" spc="330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88609" y="422275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6850" y="4337050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8800" y="4452620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88609" y="456437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76850" y="4720590"/>
            <a:ext cx="74422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05" dirty="0">
                <a:latin typeface="Times New Roman"/>
                <a:cs typeface="Times New Roman"/>
              </a:rPr>
              <a:t>H</a:t>
            </a:r>
            <a:r>
              <a:rPr sz="1350" b="1" spc="380" dirty="0">
                <a:latin typeface="Times New Roman"/>
                <a:cs typeface="Times New Roman"/>
              </a:rPr>
              <a:t>N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98209" y="4836159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88609" y="495680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76850" y="5099050"/>
            <a:ext cx="76073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O</a:t>
            </a:r>
            <a:r>
              <a:rPr sz="1350" b="1" spc="425" dirty="0">
                <a:latin typeface="Times New Roman"/>
                <a:cs typeface="Times New Roman"/>
              </a:rPr>
              <a:t>O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3009" y="4451350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09">
                <a:moveTo>
                  <a:pt x="0" y="0"/>
                </a:moveTo>
                <a:lnTo>
                  <a:pt x="104521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8219" y="442595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59" h="49529">
                <a:moveTo>
                  <a:pt x="0" y="0"/>
                </a:moveTo>
                <a:lnTo>
                  <a:pt x="44450" y="25400"/>
                </a:lnTo>
                <a:lnTo>
                  <a:pt x="0" y="49530"/>
                </a:lnTo>
                <a:lnTo>
                  <a:pt x="14985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48219" y="442595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59" h="49529">
                <a:moveTo>
                  <a:pt x="0" y="25400"/>
                </a:moveTo>
                <a:lnTo>
                  <a:pt x="44450" y="25400"/>
                </a:lnTo>
                <a:lnTo>
                  <a:pt x="0" y="0"/>
                </a:lnTo>
                <a:lnTo>
                  <a:pt x="149859" y="25400"/>
                </a:lnTo>
                <a:lnTo>
                  <a:pt x="0" y="49530"/>
                </a:lnTo>
                <a:lnTo>
                  <a:pt x="44450" y="25400"/>
                </a:lnTo>
                <a:lnTo>
                  <a:pt x="0" y="254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2900" y="4325620"/>
            <a:ext cx="300990" cy="125730"/>
          </a:xfrm>
          <a:custGeom>
            <a:avLst/>
            <a:gdLst/>
            <a:ahLst/>
            <a:cxnLst/>
            <a:rect l="l" t="t" r="r" b="b"/>
            <a:pathLst>
              <a:path w="300990" h="125729">
                <a:moveTo>
                  <a:pt x="0" y="125729"/>
                </a:moveTo>
                <a:lnTo>
                  <a:pt x="3009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1030" y="4265929"/>
            <a:ext cx="157479" cy="8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68819" y="4039870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0769" y="4155440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7019" y="4470400"/>
            <a:ext cx="47434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10" dirty="0">
                <a:latin typeface="Times New Roman"/>
                <a:cs typeface="Times New Roman"/>
              </a:rPr>
              <a:t>P</a:t>
            </a:r>
            <a:r>
              <a:rPr sz="1350" b="1" spc="335" dirty="0">
                <a:latin typeface="Times New Roman"/>
                <a:cs typeface="Times New Roman"/>
              </a:rPr>
              <a:t>L</a:t>
            </a:r>
            <a:r>
              <a:rPr sz="1350" b="1" spc="325" dirty="0">
                <a:latin typeface="Times New Roman"/>
                <a:cs typeface="Times New Roman"/>
              </a:rPr>
              <a:t>P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99069" y="3958590"/>
            <a:ext cx="66675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SO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r>
              <a:rPr sz="1350" b="1" spc="330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9880" y="41960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16850" y="4310379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78800" y="4424679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9880" y="453770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91450" y="4644390"/>
            <a:ext cx="524510" cy="573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  <a:p>
            <a:pPr marL="44450" algn="l" rtl="0">
              <a:lnSpc>
                <a:spcPct val="100000"/>
              </a:lnSpc>
              <a:spcBef>
                <a:spcPts val="1060"/>
              </a:spcBef>
            </a:pPr>
            <a:r>
              <a:rPr sz="1350" b="1" spc="330" dirty="0">
                <a:latin typeface="Times New Roman"/>
                <a:cs typeface="Times New Roman"/>
              </a:rPr>
              <a:t>NH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20840" y="5618479"/>
            <a:ext cx="1121410" cy="637540"/>
          </a:xfrm>
          <a:custGeom>
            <a:avLst/>
            <a:gdLst/>
            <a:ahLst/>
            <a:cxnLst/>
            <a:rect l="l" t="t" r="r" b="b"/>
            <a:pathLst>
              <a:path w="1121409" h="637539">
                <a:moveTo>
                  <a:pt x="1121409" y="0"/>
                </a:moveTo>
                <a:lnTo>
                  <a:pt x="0" y="63754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7650" y="6233159"/>
            <a:ext cx="14985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22769" y="5750559"/>
            <a:ext cx="37274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170" dirty="0">
                <a:latin typeface="Times New Roman"/>
                <a:cs typeface="Times New Roman"/>
              </a:rPr>
              <a:t>[</a:t>
            </a:r>
            <a:r>
              <a:rPr sz="1350" b="1" spc="430" dirty="0">
                <a:latin typeface="Times New Roman"/>
                <a:cs typeface="Times New Roman"/>
              </a:rPr>
              <a:t>O</a:t>
            </a:r>
            <a:r>
              <a:rPr sz="1350" b="1" spc="175" dirty="0">
                <a:latin typeface="Times New Roman"/>
                <a:cs typeface="Times New Roman"/>
              </a:rPr>
              <a:t>]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78829" y="603377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74209" y="5831840"/>
            <a:ext cx="1967230" cy="6153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048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295" dirty="0">
                <a:latin typeface="Times New Roman"/>
                <a:cs typeface="Times New Roman"/>
              </a:rPr>
              <a:t>S</a:t>
            </a:r>
            <a:r>
              <a:rPr sz="1350" b="1" spc="434" dirty="0">
                <a:latin typeface="Times New Roman"/>
                <a:cs typeface="Times New Roman"/>
              </a:rPr>
              <a:t>O</a:t>
            </a:r>
            <a:r>
              <a:rPr sz="1350" b="1" spc="262" baseline="-27777" dirty="0">
                <a:latin typeface="Times New Roman"/>
                <a:cs typeface="Times New Roman"/>
              </a:rPr>
              <a:t>3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1390"/>
              </a:spcBef>
            </a:pPr>
            <a:r>
              <a:rPr sz="1350" b="1" spc="330" dirty="0">
                <a:latin typeface="Times New Roman"/>
                <a:cs typeface="Times New Roman"/>
              </a:rPr>
              <a:t>NH</a:t>
            </a:r>
            <a:r>
              <a:rPr sz="1350" b="1" spc="494" baseline="-27777" dirty="0">
                <a:latin typeface="Times New Roman"/>
                <a:cs typeface="Times New Roman"/>
              </a:rPr>
              <a:t>2 </a:t>
            </a:r>
            <a:r>
              <a:rPr sz="1350" b="1" spc="175" dirty="0">
                <a:latin typeface="Times New Roman"/>
                <a:cs typeface="Times New Roman"/>
              </a:rPr>
              <a:t>- </a:t>
            </a: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 </a:t>
            </a:r>
            <a:r>
              <a:rPr sz="1350" b="1" spc="175" dirty="0">
                <a:latin typeface="Times New Roman"/>
                <a:cs typeface="Times New Roman"/>
              </a:rPr>
              <a:t>-</a:t>
            </a:r>
            <a:r>
              <a:rPr sz="1350" b="1" spc="-145" dirty="0">
                <a:latin typeface="Times New Roman"/>
                <a:cs typeface="Times New Roman"/>
              </a:rPr>
              <a:t> </a:t>
            </a: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29880" y="48691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74570" y="4237990"/>
            <a:ext cx="1686560" cy="247650"/>
          </a:xfrm>
          <a:custGeom>
            <a:avLst/>
            <a:gdLst/>
            <a:ahLst/>
            <a:cxnLst/>
            <a:rect l="l" t="t" r="r" b="b"/>
            <a:pathLst>
              <a:path w="1686560" h="247650">
                <a:moveTo>
                  <a:pt x="0" y="247650"/>
                </a:moveTo>
                <a:lnTo>
                  <a:pt x="1686559" y="247650"/>
                </a:lnTo>
                <a:lnTo>
                  <a:pt x="1686559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32560" y="4817109"/>
            <a:ext cx="1433830" cy="247650"/>
          </a:xfrm>
          <a:custGeom>
            <a:avLst/>
            <a:gdLst/>
            <a:ahLst/>
            <a:cxnLst/>
            <a:rect l="l" t="t" r="r" b="b"/>
            <a:pathLst>
              <a:path w="1433830" h="247650">
                <a:moveTo>
                  <a:pt x="0" y="247650"/>
                </a:moveTo>
                <a:lnTo>
                  <a:pt x="1433830" y="247650"/>
                </a:lnTo>
                <a:lnTo>
                  <a:pt x="143383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95730" y="4800600"/>
            <a:ext cx="332994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 algn="l" rtl="0">
              <a:lnSpc>
                <a:spcPct val="100000"/>
              </a:lnSpc>
              <a:spcBef>
                <a:spcPts val="110"/>
              </a:spcBef>
              <a:tabLst>
                <a:tab pos="2512695" algn="l"/>
              </a:tabLst>
            </a:pPr>
            <a:r>
              <a:rPr sz="1350" b="1" spc="360" dirty="0">
                <a:latin typeface="Times New Roman"/>
                <a:cs typeface="Times New Roman"/>
              </a:rPr>
              <a:t>NADPH</a:t>
            </a:r>
            <a:r>
              <a:rPr sz="1350" b="1" spc="150" dirty="0">
                <a:latin typeface="Times New Roman"/>
                <a:cs typeface="Times New Roman"/>
              </a:rPr>
              <a:t> </a:t>
            </a:r>
            <a:r>
              <a:rPr sz="1350" b="1" spc="300" dirty="0">
                <a:latin typeface="Times New Roman"/>
                <a:cs typeface="Times New Roman"/>
              </a:rPr>
              <a:t>+</a:t>
            </a:r>
            <a:r>
              <a:rPr sz="1350" b="1" spc="135" dirty="0">
                <a:latin typeface="Times New Roman"/>
                <a:cs typeface="Times New Roman"/>
              </a:rPr>
              <a:t> </a:t>
            </a:r>
            <a:r>
              <a:rPr sz="1350" b="1" spc="320" dirty="0">
                <a:latin typeface="Times New Roman"/>
                <a:cs typeface="Times New Roman"/>
              </a:rPr>
              <a:t>H</a:t>
            </a:r>
            <a:r>
              <a:rPr sz="1350" b="1" spc="480" baseline="24691" dirty="0">
                <a:latin typeface="Times New Roman"/>
                <a:cs typeface="Times New Roman"/>
              </a:rPr>
              <a:t>+	</a:t>
            </a:r>
            <a:r>
              <a:rPr sz="1350" b="1" spc="320" dirty="0">
                <a:latin typeface="Times New Roman"/>
                <a:cs typeface="Times New Roman"/>
              </a:rPr>
              <a:t>NADP</a:t>
            </a:r>
            <a:r>
              <a:rPr sz="1350" b="1" spc="480" baseline="24691" dirty="0">
                <a:latin typeface="Times New Roman"/>
                <a:cs typeface="Times New Roman"/>
              </a:rPr>
              <a:t>+</a:t>
            </a:r>
            <a:endParaRPr sz="1350" baseline="24691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3880" y="5370829"/>
            <a:ext cx="941069" cy="247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600"/>
              </a:lnSpc>
            </a:pPr>
            <a:r>
              <a:rPr sz="1350" b="1" spc="240" dirty="0">
                <a:latin typeface="Times New Roman"/>
                <a:cs typeface="Times New Roman"/>
              </a:rPr>
              <a:t>Cysteine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0500" y="5403850"/>
            <a:ext cx="1403350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 algn="l" rtl="0">
              <a:lnSpc>
                <a:spcPts val="1600"/>
              </a:lnSpc>
            </a:pPr>
            <a:r>
              <a:rPr sz="1350" b="1" spc="229" dirty="0">
                <a:latin typeface="Times New Roman"/>
                <a:cs typeface="Times New Roman"/>
              </a:rPr>
              <a:t>Cys-sulfinate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555230" y="5288279"/>
            <a:ext cx="1357630" cy="247650"/>
          </a:xfrm>
          <a:custGeom>
            <a:avLst/>
            <a:gdLst/>
            <a:ahLst/>
            <a:cxnLst/>
            <a:rect l="l" t="t" r="r" b="b"/>
            <a:pathLst>
              <a:path w="1357629" h="247650">
                <a:moveTo>
                  <a:pt x="0" y="247650"/>
                </a:moveTo>
                <a:lnTo>
                  <a:pt x="1357629" y="247650"/>
                </a:lnTo>
                <a:lnTo>
                  <a:pt x="1357629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56500" y="5270500"/>
            <a:ext cx="133032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260" dirty="0">
                <a:latin typeface="Times New Roman"/>
                <a:cs typeface="Times New Roman"/>
              </a:rPr>
              <a:t>Hypotaurine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57700" y="6558280"/>
            <a:ext cx="1045210" cy="247650"/>
          </a:xfrm>
          <a:custGeom>
            <a:avLst/>
            <a:gdLst/>
            <a:ahLst/>
            <a:cxnLst/>
            <a:rect l="l" t="t" r="r" b="b"/>
            <a:pathLst>
              <a:path w="1045210" h="247650">
                <a:moveTo>
                  <a:pt x="0" y="247650"/>
                </a:moveTo>
                <a:lnTo>
                  <a:pt x="1045210" y="247650"/>
                </a:lnTo>
                <a:lnTo>
                  <a:pt x="104521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58970" y="6540500"/>
            <a:ext cx="101028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240" dirty="0">
                <a:latin typeface="Times New Roman"/>
                <a:cs typeface="Times New Roman"/>
              </a:rPr>
              <a:t>(Taurine)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86400" y="42799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28393">
            <a:solidFill>
              <a:srgbClr val="731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90540" y="4933950"/>
            <a:ext cx="289560" cy="196850"/>
          </a:xfrm>
          <a:custGeom>
            <a:avLst/>
            <a:gdLst/>
            <a:ahLst/>
            <a:cxnLst/>
            <a:rect l="l" t="t" r="r" b="b"/>
            <a:pathLst>
              <a:path w="289560" h="196850">
                <a:moveTo>
                  <a:pt x="289560" y="196850"/>
                </a:moveTo>
                <a:lnTo>
                  <a:pt x="0" y="0"/>
                </a:lnTo>
              </a:path>
            </a:pathLst>
          </a:custGeom>
          <a:ln w="2794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4500" y="4889500"/>
            <a:ext cx="95250" cy="82550"/>
          </a:xfrm>
          <a:custGeom>
            <a:avLst/>
            <a:gdLst/>
            <a:ahLst/>
            <a:cxnLst/>
            <a:rect l="l" t="t" r="r" b="b"/>
            <a:pathLst>
              <a:path w="95250" h="82550">
                <a:moveTo>
                  <a:pt x="0" y="0"/>
                </a:moveTo>
                <a:lnTo>
                  <a:pt x="46989" y="82550"/>
                </a:lnTo>
                <a:lnTo>
                  <a:pt x="9525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95900" y="5321300"/>
            <a:ext cx="444500" cy="25400"/>
          </a:xfrm>
          <a:custGeom>
            <a:avLst/>
            <a:gdLst/>
            <a:ahLst/>
            <a:cxnLst/>
            <a:rect l="l" t="t" r="r" b="b"/>
            <a:pathLst>
              <a:path w="444500" h="25400">
                <a:moveTo>
                  <a:pt x="-14196" y="12700"/>
                </a:moveTo>
                <a:lnTo>
                  <a:pt x="458696" y="12700"/>
                </a:lnTo>
              </a:path>
            </a:pathLst>
          </a:custGeom>
          <a:ln w="53793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07100" y="61341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28393">
            <a:solidFill>
              <a:srgbClr val="731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300" y="4000500"/>
            <a:ext cx="914400" cy="1333500"/>
          </a:xfrm>
          <a:custGeom>
            <a:avLst/>
            <a:gdLst/>
            <a:ahLst/>
            <a:cxnLst/>
            <a:rect l="l" t="t" r="r" b="b"/>
            <a:pathLst>
              <a:path w="914400" h="1333500">
                <a:moveTo>
                  <a:pt x="914400" y="0"/>
                </a:moveTo>
                <a:lnTo>
                  <a:pt x="0" y="0"/>
                </a:lnTo>
                <a:lnTo>
                  <a:pt x="0" y="1333500"/>
                </a:lnTo>
                <a:lnTo>
                  <a:pt x="914400" y="13335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900" y="4038600"/>
            <a:ext cx="1003300" cy="1153160"/>
          </a:xfrm>
          <a:custGeom>
            <a:avLst/>
            <a:gdLst/>
            <a:ahLst/>
            <a:cxnLst/>
            <a:rect l="l" t="t" r="r" b="b"/>
            <a:pathLst>
              <a:path w="1003300" h="1153160">
                <a:moveTo>
                  <a:pt x="0" y="0"/>
                </a:moveTo>
                <a:lnTo>
                  <a:pt x="1003300" y="0"/>
                </a:lnTo>
                <a:lnTo>
                  <a:pt x="1003300" y="1153160"/>
                </a:lnTo>
                <a:lnTo>
                  <a:pt x="0" y="11531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41300" y="3947159"/>
            <a:ext cx="1104900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327660" indent="-2540" algn="ctr" rtl="0">
              <a:lnSpc>
                <a:spcPct val="1369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SH  </a:t>
            </a:r>
            <a:r>
              <a:rPr sz="1400" b="1" spc="15" dirty="0">
                <a:latin typeface="Arial"/>
                <a:cs typeface="Arial"/>
              </a:rPr>
              <a:t>C</a:t>
            </a:r>
            <a:r>
              <a:rPr sz="1400" b="1" spc="10" dirty="0">
                <a:latin typeface="Arial"/>
                <a:cs typeface="Arial"/>
              </a:rPr>
              <a:t>H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  <a:p>
            <a:pPr marL="101600" algn="l" rtl="0">
              <a:lnSpc>
                <a:spcPct val="100000"/>
              </a:lnSpc>
              <a:spcBef>
                <a:spcPts val="869"/>
              </a:spcBef>
            </a:pPr>
            <a:r>
              <a:rPr sz="1400" b="1" dirty="0">
                <a:latin typeface="Arial"/>
                <a:cs typeface="Arial"/>
              </a:rPr>
              <a:t>H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NCH</a:t>
            </a:r>
            <a:endParaRPr sz="1400" dirty="0">
              <a:latin typeface="Arial"/>
              <a:cs typeface="Arial"/>
            </a:endParaRPr>
          </a:p>
          <a:p>
            <a:pPr marL="99695" algn="ctr">
              <a:lnSpc>
                <a:spcPct val="100000"/>
              </a:lnSpc>
              <a:spcBef>
                <a:spcPts val="869"/>
              </a:spcBef>
            </a:pPr>
            <a:r>
              <a:rPr sz="1400" b="1" dirty="0">
                <a:latin typeface="Arial"/>
                <a:cs typeface="Arial"/>
              </a:rPr>
              <a:t>COOH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9300" y="42164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8500" y="45339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3100" y="48514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250439" y="4189729"/>
            <a:ext cx="1794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b="1" spc="240" dirty="0">
                <a:latin typeface="Times New Roman"/>
                <a:cs typeface="Times New Roman"/>
              </a:rPr>
              <a:t>Cys-dioxygenas</a:t>
            </a:r>
            <a:r>
              <a:rPr sz="2400" b="1" spc="359" baseline="-6944" dirty="0">
                <a:latin typeface="Arial"/>
                <a:cs typeface="Arial"/>
              </a:rPr>
              <a:t>e</a:t>
            </a:r>
            <a:endParaRPr sz="2400" baseline="-694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39" y="235331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7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9050" y="237743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439" y="2560320"/>
            <a:ext cx="261620" cy="104139"/>
          </a:xfrm>
          <a:custGeom>
            <a:avLst/>
            <a:gdLst/>
            <a:ahLst/>
            <a:cxnLst/>
            <a:rect l="l" t="t" r="r" b="b"/>
            <a:pathLst>
              <a:path w="261619" h="104139">
                <a:moveTo>
                  <a:pt x="0" y="0"/>
                </a:moveTo>
                <a:lnTo>
                  <a:pt x="261619" y="1041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060" y="2560320"/>
            <a:ext cx="262890" cy="104139"/>
          </a:xfrm>
          <a:custGeom>
            <a:avLst/>
            <a:gdLst/>
            <a:ahLst/>
            <a:cxnLst/>
            <a:rect l="l" t="t" r="r" b="b"/>
            <a:pathLst>
              <a:path w="262889" h="104139">
                <a:moveTo>
                  <a:pt x="0" y="104139"/>
                </a:moveTo>
                <a:lnTo>
                  <a:pt x="2628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9869" y="2541270"/>
            <a:ext cx="201930" cy="77470"/>
          </a:xfrm>
          <a:custGeom>
            <a:avLst/>
            <a:gdLst/>
            <a:ahLst/>
            <a:cxnLst/>
            <a:rect l="l" t="t" r="r" b="b"/>
            <a:pathLst>
              <a:path w="201930" h="77469">
                <a:moveTo>
                  <a:pt x="0" y="77469"/>
                </a:moveTo>
                <a:lnTo>
                  <a:pt x="2019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8950" y="235331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2070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6060" y="2249170"/>
            <a:ext cx="262890" cy="104139"/>
          </a:xfrm>
          <a:custGeom>
            <a:avLst/>
            <a:gdLst/>
            <a:ahLst/>
            <a:cxnLst/>
            <a:rect l="l" t="t" r="r" b="b"/>
            <a:pathLst>
              <a:path w="262889" h="104139">
                <a:moveTo>
                  <a:pt x="262890" y="1041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8600" y="2292350"/>
            <a:ext cx="204470" cy="80010"/>
          </a:xfrm>
          <a:custGeom>
            <a:avLst/>
            <a:gdLst/>
            <a:ahLst/>
            <a:cxnLst/>
            <a:rect l="l" t="t" r="r" b="b"/>
            <a:pathLst>
              <a:path w="204469" h="80010">
                <a:moveTo>
                  <a:pt x="204469" y="8001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4439" y="2249170"/>
            <a:ext cx="261620" cy="104139"/>
          </a:xfrm>
          <a:custGeom>
            <a:avLst/>
            <a:gdLst/>
            <a:ahLst/>
            <a:cxnLst/>
            <a:rect l="l" t="t" r="r" b="b"/>
            <a:pathLst>
              <a:path w="261619" h="104139">
                <a:moveTo>
                  <a:pt x="261619" y="0"/>
                </a:moveTo>
                <a:lnTo>
                  <a:pt x="0" y="1041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94179" y="2037079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7319" y="1953260"/>
            <a:ext cx="131064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CH </a:t>
            </a:r>
            <a:r>
              <a:rPr sz="1000" b="1" spc="270" dirty="0">
                <a:latin typeface="Times New Roman"/>
                <a:cs typeface="Times New Roman"/>
              </a:rPr>
              <a:t>-CH</a:t>
            </a:r>
            <a:r>
              <a:rPr sz="1000" b="1" spc="-65" dirty="0">
                <a:latin typeface="Times New Roman"/>
                <a:cs typeface="Times New Roman"/>
              </a:rPr>
              <a:t> </a:t>
            </a:r>
            <a:r>
              <a:rPr sz="1000" b="1" spc="340" dirty="0">
                <a:latin typeface="Times New Roman"/>
                <a:cs typeface="Times New Roman"/>
              </a:rPr>
              <a:t>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96060" y="210566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6900" y="184657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9400" y="2501900"/>
            <a:ext cx="2989580" cy="0"/>
          </a:xfrm>
          <a:custGeom>
            <a:avLst/>
            <a:gdLst/>
            <a:ahLst/>
            <a:cxnLst/>
            <a:rect l="l" t="t" r="r" b="b"/>
            <a:pathLst>
              <a:path w="2989579">
                <a:moveTo>
                  <a:pt x="0" y="0"/>
                </a:moveTo>
                <a:lnTo>
                  <a:pt x="298957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8979" y="248285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30">
                <a:moveTo>
                  <a:pt x="0" y="0"/>
                </a:moveTo>
                <a:lnTo>
                  <a:pt x="34290" y="19050"/>
                </a:lnTo>
                <a:lnTo>
                  <a:pt x="0" y="36829"/>
                </a:lnTo>
                <a:lnTo>
                  <a:pt x="11557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8979" y="248285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30">
                <a:moveTo>
                  <a:pt x="0" y="19050"/>
                </a:moveTo>
                <a:lnTo>
                  <a:pt x="34290" y="19050"/>
                </a:lnTo>
                <a:lnTo>
                  <a:pt x="0" y="0"/>
                </a:lnTo>
                <a:lnTo>
                  <a:pt x="115570" y="19050"/>
                </a:lnTo>
                <a:lnTo>
                  <a:pt x="0" y="36829"/>
                </a:lnTo>
                <a:lnTo>
                  <a:pt x="34290" y="19050"/>
                </a:lnTo>
                <a:lnTo>
                  <a:pt x="0" y="19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11883" y="2056129"/>
            <a:ext cx="29591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0979" algn="l"/>
              </a:tabLst>
            </a:pPr>
            <a:r>
              <a:rPr sz="650" u="heavy" spc="7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50" b="1" u="heavy" spc="15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7210" y="2141220"/>
            <a:ext cx="1771650" cy="363220"/>
          </a:xfrm>
          <a:custGeom>
            <a:avLst/>
            <a:gdLst/>
            <a:ahLst/>
            <a:cxnLst/>
            <a:rect l="l" t="t" r="r" b="b"/>
            <a:pathLst>
              <a:path w="1771650" h="363219">
                <a:moveTo>
                  <a:pt x="0" y="0"/>
                </a:moveTo>
                <a:lnTo>
                  <a:pt x="29209" y="31750"/>
                </a:lnTo>
                <a:lnTo>
                  <a:pt x="60959" y="62229"/>
                </a:lnTo>
                <a:lnTo>
                  <a:pt x="93979" y="91439"/>
                </a:lnTo>
                <a:lnTo>
                  <a:pt x="111759" y="106679"/>
                </a:lnTo>
                <a:lnTo>
                  <a:pt x="130809" y="120650"/>
                </a:lnTo>
                <a:lnTo>
                  <a:pt x="148589" y="133350"/>
                </a:lnTo>
                <a:lnTo>
                  <a:pt x="167639" y="147319"/>
                </a:lnTo>
                <a:lnTo>
                  <a:pt x="187960" y="160019"/>
                </a:lnTo>
                <a:lnTo>
                  <a:pt x="207010" y="172719"/>
                </a:lnTo>
                <a:lnTo>
                  <a:pt x="228600" y="185419"/>
                </a:lnTo>
                <a:lnTo>
                  <a:pt x="248919" y="196850"/>
                </a:lnTo>
                <a:lnTo>
                  <a:pt x="270510" y="208279"/>
                </a:lnTo>
                <a:lnTo>
                  <a:pt x="292100" y="219709"/>
                </a:lnTo>
                <a:lnTo>
                  <a:pt x="314960" y="229869"/>
                </a:lnTo>
                <a:lnTo>
                  <a:pt x="336550" y="241300"/>
                </a:lnTo>
                <a:lnTo>
                  <a:pt x="360679" y="250189"/>
                </a:lnTo>
                <a:lnTo>
                  <a:pt x="383539" y="260350"/>
                </a:lnTo>
                <a:lnTo>
                  <a:pt x="407669" y="269239"/>
                </a:lnTo>
                <a:lnTo>
                  <a:pt x="431800" y="278129"/>
                </a:lnTo>
                <a:lnTo>
                  <a:pt x="455929" y="287019"/>
                </a:lnTo>
                <a:lnTo>
                  <a:pt x="480060" y="294639"/>
                </a:lnTo>
                <a:lnTo>
                  <a:pt x="505460" y="302259"/>
                </a:lnTo>
                <a:lnTo>
                  <a:pt x="530860" y="309879"/>
                </a:lnTo>
                <a:lnTo>
                  <a:pt x="556260" y="316229"/>
                </a:lnTo>
                <a:lnTo>
                  <a:pt x="581660" y="322579"/>
                </a:lnTo>
                <a:lnTo>
                  <a:pt x="607060" y="328929"/>
                </a:lnTo>
                <a:lnTo>
                  <a:pt x="633729" y="334009"/>
                </a:lnTo>
                <a:lnTo>
                  <a:pt x="660400" y="339089"/>
                </a:lnTo>
                <a:lnTo>
                  <a:pt x="685800" y="344169"/>
                </a:lnTo>
                <a:lnTo>
                  <a:pt x="712469" y="347979"/>
                </a:lnTo>
                <a:lnTo>
                  <a:pt x="739139" y="351789"/>
                </a:lnTo>
                <a:lnTo>
                  <a:pt x="767079" y="354329"/>
                </a:lnTo>
                <a:lnTo>
                  <a:pt x="793750" y="356869"/>
                </a:lnTo>
                <a:lnTo>
                  <a:pt x="820419" y="359409"/>
                </a:lnTo>
                <a:lnTo>
                  <a:pt x="848360" y="360679"/>
                </a:lnTo>
                <a:lnTo>
                  <a:pt x="875029" y="363219"/>
                </a:lnTo>
                <a:lnTo>
                  <a:pt x="902969" y="363219"/>
                </a:lnTo>
                <a:lnTo>
                  <a:pt x="929639" y="363219"/>
                </a:lnTo>
                <a:lnTo>
                  <a:pt x="957579" y="363219"/>
                </a:lnTo>
                <a:lnTo>
                  <a:pt x="984250" y="363219"/>
                </a:lnTo>
                <a:lnTo>
                  <a:pt x="1012189" y="361950"/>
                </a:lnTo>
                <a:lnTo>
                  <a:pt x="1038860" y="360679"/>
                </a:lnTo>
                <a:lnTo>
                  <a:pt x="1065529" y="359409"/>
                </a:lnTo>
                <a:lnTo>
                  <a:pt x="1093469" y="356869"/>
                </a:lnTo>
                <a:lnTo>
                  <a:pt x="1120139" y="353059"/>
                </a:lnTo>
                <a:lnTo>
                  <a:pt x="1146810" y="350519"/>
                </a:lnTo>
                <a:lnTo>
                  <a:pt x="1173479" y="346709"/>
                </a:lnTo>
                <a:lnTo>
                  <a:pt x="1200150" y="342900"/>
                </a:lnTo>
                <a:lnTo>
                  <a:pt x="1226819" y="337819"/>
                </a:lnTo>
                <a:lnTo>
                  <a:pt x="1253489" y="332739"/>
                </a:lnTo>
                <a:lnTo>
                  <a:pt x="1278889" y="326389"/>
                </a:lnTo>
                <a:lnTo>
                  <a:pt x="1305560" y="321309"/>
                </a:lnTo>
                <a:lnTo>
                  <a:pt x="1330960" y="314959"/>
                </a:lnTo>
                <a:lnTo>
                  <a:pt x="1356360" y="307339"/>
                </a:lnTo>
                <a:lnTo>
                  <a:pt x="1380489" y="299719"/>
                </a:lnTo>
                <a:lnTo>
                  <a:pt x="1405889" y="292100"/>
                </a:lnTo>
                <a:lnTo>
                  <a:pt x="1454150" y="275589"/>
                </a:lnTo>
                <a:lnTo>
                  <a:pt x="1502410" y="257809"/>
                </a:lnTo>
                <a:lnTo>
                  <a:pt x="1548129" y="237489"/>
                </a:lnTo>
                <a:lnTo>
                  <a:pt x="1570989" y="227329"/>
                </a:lnTo>
                <a:lnTo>
                  <a:pt x="1592579" y="215900"/>
                </a:lnTo>
                <a:lnTo>
                  <a:pt x="1614169" y="204469"/>
                </a:lnTo>
                <a:lnTo>
                  <a:pt x="1635760" y="193039"/>
                </a:lnTo>
                <a:lnTo>
                  <a:pt x="1657350" y="181609"/>
                </a:lnTo>
                <a:lnTo>
                  <a:pt x="1677669" y="168909"/>
                </a:lnTo>
                <a:lnTo>
                  <a:pt x="1696719" y="156209"/>
                </a:lnTo>
                <a:lnTo>
                  <a:pt x="1717039" y="143509"/>
                </a:lnTo>
                <a:lnTo>
                  <a:pt x="1736089" y="129539"/>
                </a:lnTo>
                <a:lnTo>
                  <a:pt x="1753869" y="115569"/>
                </a:lnTo>
                <a:lnTo>
                  <a:pt x="1771650" y="10160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91075" y="2192654"/>
            <a:ext cx="85089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2490" y="2506979"/>
            <a:ext cx="1043940" cy="193040"/>
          </a:xfrm>
          <a:custGeom>
            <a:avLst/>
            <a:gdLst/>
            <a:ahLst/>
            <a:cxnLst/>
            <a:rect l="l" t="t" r="r" b="b"/>
            <a:pathLst>
              <a:path w="1043939" h="193039">
                <a:moveTo>
                  <a:pt x="1043939" y="148590"/>
                </a:moveTo>
                <a:lnTo>
                  <a:pt x="1032510" y="139700"/>
                </a:lnTo>
                <a:lnTo>
                  <a:pt x="1021080" y="132080"/>
                </a:lnTo>
                <a:lnTo>
                  <a:pt x="1008380" y="124460"/>
                </a:lnTo>
                <a:lnTo>
                  <a:pt x="996950" y="116840"/>
                </a:lnTo>
                <a:lnTo>
                  <a:pt x="982980" y="109220"/>
                </a:lnTo>
                <a:lnTo>
                  <a:pt x="970280" y="101600"/>
                </a:lnTo>
                <a:lnTo>
                  <a:pt x="957580" y="93980"/>
                </a:lnTo>
                <a:lnTo>
                  <a:pt x="943610" y="87630"/>
                </a:lnTo>
                <a:lnTo>
                  <a:pt x="929639" y="81280"/>
                </a:lnTo>
                <a:lnTo>
                  <a:pt x="915670" y="74930"/>
                </a:lnTo>
                <a:lnTo>
                  <a:pt x="901700" y="68580"/>
                </a:lnTo>
                <a:lnTo>
                  <a:pt x="887730" y="62230"/>
                </a:lnTo>
                <a:lnTo>
                  <a:pt x="872489" y="57150"/>
                </a:lnTo>
                <a:lnTo>
                  <a:pt x="857250" y="52070"/>
                </a:lnTo>
                <a:lnTo>
                  <a:pt x="842010" y="45720"/>
                </a:lnTo>
                <a:lnTo>
                  <a:pt x="826770" y="41910"/>
                </a:lnTo>
                <a:lnTo>
                  <a:pt x="811530" y="36830"/>
                </a:lnTo>
                <a:lnTo>
                  <a:pt x="796289" y="33020"/>
                </a:lnTo>
                <a:lnTo>
                  <a:pt x="779780" y="27940"/>
                </a:lnTo>
                <a:lnTo>
                  <a:pt x="764539" y="24130"/>
                </a:lnTo>
                <a:lnTo>
                  <a:pt x="748030" y="21590"/>
                </a:lnTo>
                <a:lnTo>
                  <a:pt x="732789" y="17780"/>
                </a:lnTo>
                <a:lnTo>
                  <a:pt x="716280" y="15240"/>
                </a:lnTo>
                <a:lnTo>
                  <a:pt x="699770" y="12700"/>
                </a:lnTo>
                <a:lnTo>
                  <a:pt x="683260" y="10160"/>
                </a:lnTo>
                <a:lnTo>
                  <a:pt x="666750" y="7620"/>
                </a:lnTo>
                <a:lnTo>
                  <a:pt x="650239" y="5080"/>
                </a:lnTo>
                <a:lnTo>
                  <a:pt x="633730" y="3810"/>
                </a:lnTo>
                <a:lnTo>
                  <a:pt x="615950" y="2540"/>
                </a:lnTo>
                <a:lnTo>
                  <a:pt x="599439" y="1270"/>
                </a:lnTo>
                <a:lnTo>
                  <a:pt x="582930" y="1270"/>
                </a:lnTo>
                <a:lnTo>
                  <a:pt x="566420" y="0"/>
                </a:lnTo>
                <a:lnTo>
                  <a:pt x="548639" y="0"/>
                </a:lnTo>
                <a:lnTo>
                  <a:pt x="532130" y="0"/>
                </a:lnTo>
                <a:lnTo>
                  <a:pt x="515620" y="1270"/>
                </a:lnTo>
                <a:lnTo>
                  <a:pt x="497839" y="1270"/>
                </a:lnTo>
                <a:lnTo>
                  <a:pt x="481330" y="2540"/>
                </a:lnTo>
                <a:lnTo>
                  <a:pt x="464820" y="3810"/>
                </a:lnTo>
                <a:lnTo>
                  <a:pt x="448310" y="5080"/>
                </a:lnTo>
                <a:lnTo>
                  <a:pt x="431800" y="7620"/>
                </a:lnTo>
                <a:lnTo>
                  <a:pt x="415289" y="10160"/>
                </a:lnTo>
                <a:lnTo>
                  <a:pt x="398780" y="11430"/>
                </a:lnTo>
                <a:lnTo>
                  <a:pt x="382270" y="15240"/>
                </a:lnTo>
                <a:lnTo>
                  <a:pt x="365760" y="17780"/>
                </a:lnTo>
                <a:lnTo>
                  <a:pt x="349250" y="20320"/>
                </a:lnTo>
                <a:lnTo>
                  <a:pt x="334010" y="24130"/>
                </a:lnTo>
                <a:lnTo>
                  <a:pt x="317500" y="27940"/>
                </a:lnTo>
                <a:lnTo>
                  <a:pt x="302260" y="31750"/>
                </a:lnTo>
                <a:lnTo>
                  <a:pt x="285750" y="36830"/>
                </a:lnTo>
                <a:lnTo>
                  <a:pt x="270510" y="41910"/>
                </a:lnTo>
                <a:lnTo>
                  <a:pt x="255270" y="45720"/>
                </a:lnTo>
                <a:lnTo>
                  <a:pt x="240030" y="50800"/>
                </a:lnTo>
                <a:lnTo>
                  <a:pt x="224789" y="57150"/>
                </a:lnTo>
                <a:lnTo>
                  <a:pt x="210820" y="62230"/>
                </a:lnTo>
                <a:lnTo>
                  <a:pt x="195580" y="68580"/>
                </a:lnTo>
                <a:lnTo>
                  <a:pt x="181610" y="73660"/>
                </a:lnTo>
                <a:lnTo>
                  <a:pt x="167639" y="80010"/>
                </a:lnTo>
                <a:lnTo>
                  <a:pt x="153670" y="87630"/>
                </a:lnTo>
                <a:lnTo>
                  <a:pt x="140970" y="93980"/>
                </a:lnTo>
                <a:lnTo>
                  <a:pt x="127000" y="101600"/>
                </a:lnTo>
                <a:lnTo>
                  <a:pt x="114300" y="107950"/>
                </a:lnTo>
                <a:lnTo>
                  <a:pt x="101600" y="115570"/>
                </a:lnTo>
                <a:lnTo>
                  <a:pt x="88900" y="123190"/>
                </a:lnTo>
                <a:lnTo>
                  <a:pt x="76200" y="132080"/>
                </a:lnTo>
                <a:lnTo>
                  <a:pt x="64770" y="139700"/>
                </a:lnTo>
                <a:lnTo>
                  <a:pt x="53339" y="148590"/>
                </a:lnTo>
                <a:lnTo>
                  <a:pt x="41910" y="156210"/>
                </a:lnTo>
                <a:lnTo>
                  <a:pt x="30480" y="165100"/>
                </a:lnTo>
                <a:lnTo>
                  <a:pt x="20320" y="173990"/>
                </a:lnTo>
                <a:lnTo>
                  <a:pt x="10160" y="182880"/>
                </a:lnTo>
                <a:lnTo>
                  <a:pt x="0" y="1930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02454" y="2626995"/>
            <a:ext cx="104140" cy="78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71470" y="2673350"/>
            <a:ext cx="113601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50" dirty="0">
                <a:latin typeface="Times New Roman"/>
                <a:cs typeface="Times New Roman"/>
              </a:rPr>
              <a:t>H</a:t>
            </a:r>
            <a:r>
              <a:rPr sz="975" b="1" spc="375" baseline="-29914" dirty="0">
                <a:latin typeface="Times New Roman"/>
                <a:cs typeface="Times New Roman"/>
              </a:rPr>
              <a:t>4</a:t>
            </a:r>
            <a:r>
              <a:rPr sz="975" b="1" spc="277" baseline="-29914" dirty="0">
                <a:latin typeface="Times New Roman"/>
                <a:cs typeface="Times New Roman"/>
              </a:rPr>
              <a:t> </a:t>
            </a:r>
            <a:r>
              <a:rPr sz="1000" b="1" spc="190" dirty="0">
                <a:latin typeface="Times New Roman"/>
                <a:cs typeface="Times New Roman"/>
              </a:rPr>
              <a:t>biopterine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0370" y="2669540"/>
            <a:ext cx="113601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45" dirty="0">
                <a:latin typeface="Times New Roman"/>
                <a:cs typeface="Times New Roman"/>
              </a:rPr>
              <a:t>H</a:t>
            </a:r>
            <a:r>
              <a:rPr sz="975" b="1" spc="367" baseline="-29914" dirty="0">
                <a:latin typeface="Times New Roman"/>
                <a:cs typeface="Times New Roman"/>
              </a:rPr>
              <a:t>2</a:t>
            </a:r>
            <a:r>
              <a:rPr sz="975" b="1" spc="240" baseline="-29914" dirty="0">
                <a:latin typeface="Times New Roman"/>
                <a:cs typeface="Times New Roman"/>
              </a:rPr>
              <a:t> </a:t>
            </a:r>
            <a:r>
              <a:rPr sz="1000" b="1" spc="195" dirty="0">
                <a:latin typeface="Times New Roman"/>
                <a:cs typeface="Times New Roman"/>
              </a:rPr>
              <a:t>biopterine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61530" y="252602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16140" y="255016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1530" y="273431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69">
                <a:moveTo>
                  <a:pt x="0" y="0"/>
                </a:moveTo>
                <a:lnTo>
                  <a:pt x="262890" y="1028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24419" y="273431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69">
                <a:moveTo>
                  <a:pt x="0" y="102869"/>
                </a:moveTo>
                <a:lnTo>
                  <a:pt x="2641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8230" y="2712720"/>
            <a:ext cx="201930" cy="78740"/>
          </a:xfrm>
          <a:custGeom>
            <a:avLst/>
            <a:gdLst/>
            <a:ahLst/>
            <a:cxnLst/>
            <a:rect l="l" t="t" r="r" b="b"/>
            <a:pathLst>
              <a:path w="201929" h="78739">
                <a:moveTo>
                  <a:pt x="0" y="78739"/>
                </a:moveTo>
                <a:lnTo>
                  <a:pt x="2019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88580" y="252602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2082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4419" y="242316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69">
                <a:moveTo>
                  <a:pt x="264159" y="1028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8230" y="2466339"/>
            <a:ext cx="201930" cy="80010"/>
          </a:xfrm>
          <a:custGeom>
            <a:avLst/>
            <a:gdLst/>
            <a:ahLst/>
            <a:cxnLst/>
            <a:rect l="l" t="t" r="r" b="b"/>
            <a:pathLst>
              <a:path w="201929" h="80010">
                <a:moveTo>
                  <a:pt x="201929" y="8001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61530" y="242316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69">
                <a:moveTo>
                  <a:pt x="262890" y="0"/>
                </a:moveTo>
                <a:lnTo>
                  <a:pt x="0" y="1028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24419" y="22796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20280" y="1868170"/>
            <a:ext cx="136144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894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75" dirty="0">
                <a:latin typeface="Times New Roman"/>
                <a:cs typeface="Times New Roman"/>
              </a:rPr>
              <a:t>NH</a:t>
            </a:r>
            <a:r>
              <a:rPr sz="975" b="1" spc="412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840"/>
              </a:spcBef>
            </a:pPr>
            <a:r>
              <a:rPr sz="1000" b="1" spc="270" dirty="0">
                <a:latin typeface="Times New Roman"/>
                <a:cs typeface="Times New Roman"/>
              </a:rPr>
              <a:t>CH</a:t>
            </a:r>
            <a:r>
              <a:rPr sz="975" b="1" spc="405" baseline="-29914" dirty="0">
                <a:latin typeface="Times New Roman"/>
                <a:cs typeface="Times New Roman"/>
              </a:rPr>
              <a:t>2</a:t>
            </a:r>
            <a:r>
              <a:rPr sz="1000" b="1" spc="270" dirty="0">
                <a:latin typeface="Times New Roman"/>
                <a:cs typeface="Times New Roman"/>
              </a:rPr>
              <a:t>-CH</a:t>
            </a:r>
            <a:r>
              <a:rPr sz="1000" b="1" spc="85" dirty="0">
                <a:latin typeface="Times New Roman"/>
                <a:cs typeface="Times New Roman"/>
              </a:rPr>
              <a:t> </a:t>
            </a:r>
            <a:r>
              <a:rPr sz="1000" b="1" spc="340" dirty="0">
                <a:latin typeface="Times New Roman"/>
                <a:cs typeface="Times New Roman"/>
              </a:rPr>
              <a:t>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96530" y="202057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0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15859" y="3128010"/>
            <a:ext cx="7620" cy="778510"/>
          </a:xfrm>
          <a:custGeom>
            <a:avLst/>
            <a:gdLst/>
            <a:ahLst/>
            <a:cxnLst/>
            <a:rect l="l" t="t" r="r" b="b"/>
            <a:pathLst>
              <a:path w="7620" h="778510">
                <a:moveTo>
                  <a:pt x="7620" y="0"/>
                </a:moveTo>
                <a:lnTo>
                  <a:pt x="0" y="77850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89190" y="39065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0" y="0"/>
                </a:moveTo>
                <a:lnTo>
                  <a:pt x="26669" y="78739"/>
                </a:lnTo>
                <a:lnTo>
                  <a:pt x="46498" y="22859"/>
                </a:lnTo>
                <a:lnTo>
                  <a:pt x="26669" y="22859"/>
                </a:lnTo>
                <a:lnTo>
                  <a:pt x="0" y="0"/>
                </a:lnTo>
                <a:close/>
              </a:path>
              <a:path w="54609" h="78739">
                <a:moveTo>
                  <a:pt x="54609" y="0"/>
                </a:moveTo>
                <a:lnTo>
                  <a:pt x="26669" y="22859"/>
                </a:lnTo>
                <a:lnTo>
                  <a:pt x="46498" y="2285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89190" y="39065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26669" y="0"/>
                </a:moveTo>
                <a:lnTo>
                  <a:pt x="26669" y="22859"/>
                </a:lnTo>
                <a:lnTo>
                  <a:pt x="54609" y="0"/>
                </a:lnTo>
                <a:lnTo>
                  <a:pt x="26669" y="78739"/>
                </a:lnTo>
                <a:lnTo>
                  <a:pt x="0" y="0"/>
                </a:lnTo>
                <a:lnTo>
                  <a:pt x="26669" y="22859"/>
                </a:lnTo>
                <a:lnTo>
                  <a:pt x="26669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46290" y="3218179"/>
            <a:ext cx="351790" cy="444500"/>
          </a:xfrm>
          <a:custGeom>
            <a:avLst/>
            <a:gdLst/>
            <a:ahLst/>
            <a:cxnLst/>
            <a:rect l="l" t="t" r="r" b="b"/>
            <a:pathLst>
              <a:path w="351790" h="444500">
                <a:moveTo>
                  <a:pt x="157479" y="444500"/>
                </a:moveTo>
                <a:lnTo>
                  <a:pt x="165100" y="441960"/>
                </a:lnTo>
                <a:lnTo>
                  <a:pt x="172719" y="439420"/>
                </a:lnTo>
                <a:lnTo>
                  <a:pt x="180339" y="435610"/>
                </a:lnTo>
                <a:lnTo>
                  <a:pt x="187959" y="433070"/>
                </a:lnTo>
                <a:lnTo>
                  <a:pt x="194309" y="429260"/>
                </a:lnTo>
                <a:lnTo>
                  <a:pt x="201929" y="426720"/>
                </a:lnTo>
                <a:lnTo>
                  <a:pt x="208279" y="422910"/>
                </a:lnTo>
                <a:lnTo>
                  <a:pt x="215900" y="420370"/>
                </a:lnTo>
                <a:lnTo>
                  <a:pt x="222250" y="416560"/>
                </a:lnTo>
                <a:lnTo>
                  <a:pt x="228600" y="412750"/>
                </a:lnTo>
                <a:lnTo>
                  <a:pt x="234950" y="408940"/>
                </a:lnTo>
                <a:lnTo>
                  <a:pt x="241300" y="405130"/>
                </a:lnTo>
                <a:lnTo>
                  <a:pt x="247650" y="401320"/>
                </a:lnTo>
                <a:lnTo>
                  <a:pt x="254000" y="396240"/>
                </a:lnTo>
                <a:lnTo>
                  <a:pt x="260350" y="392430"/>
                </a:lnTo>
                <a:lnTo>
                  <a:pt x="265429" y="388620"/>
                </a:lnTo>
                <a:lnTo>
                  <a:pt x="271779" y="383540"/>
                </a:lnTo>
                <a:lnTo>
                  <a:pt x="276859" y="379730"/>
                </a:lnTo>
                <a:lnTo>
                  <a:pt x="281939" y="374650"/>
                </a:lnTo>
                <a:lnTo>
                  <a:pt x="287019" y="369570"/>
                </a:lnTo>
                <a:lnTo>
                  <a:pt x="292100" y="365760"/>
                </a:lnTo>
                <a:lnTo>
                  <a:pt x="295909" y="360680"/>
                </a:lnTo>
                <a:lnTo>
                  <a:pt x="300989" y="355600"/>
                </a:lnTo>
                <a:lnTo>
                  <a:pt x="306069" y="350520"/>
                </a:lnTo>
                <a:lnTo>
                  <a:pt x="309879" y="345440"/>
                </a:lnTo>
                <a:lnTo>
                  <a:pt x="313689" y="340360"/>
                </a:lnTo>
                <a:lnTo>
                  <a:pt x="317500" y="335280"/>
                </a:lnTo>
                <a:lnTo>
                  <a:pt x="321309" y="330200"/>
                </a:lnTo>
                <a:lnTo>
                  <a:pt x="323850" y="323850"/>
                </a:lnTo>
                <a:lnTo>
                  <a:pt x="327659" y="318770"/>
                </a:lnTo>
                <a:lnTo>
                  <a:pt x="330200" y="313690"/>
                </a:lnTo>
                <a:lnTo>
                  <a:pt x="334009" y="308610"/>
                </a:lnTo>
                <a:lnTo>
                  <a:pt x="336550" y="302260"/>
                </a:lnTo>
                <a:lnTo>
                  <a:pt x="339089" y="297180"/>
                </a:lnTo>
                <a:lnTo>
                  <a:pt x="340359" y="290830"/>
                </a:lnTo>
                <a:lnTo>
                  <a:pt x="342900" y="285750"/>
                </a:lnTo>
                <a:lnTo>
                  <a:pt x="344169" y="279400"/>
                </a:lnTo>
                <a:lnTo>
                  <a:pt x="346709" y="274320"/>
                </a:lnTo>
                <a:lnTo>
                  <a:pt x="347979" y="267970"/>
                </a:lnTo>
                <a:lnTo>
                  <a:pt x="349250" y="262890"/>
                </a:lnTo>
                <a:lnTo>
                  <a:pt x="349250" y="256540"/>
                </a:lnTo>
                <a:lnTo>
                  <a:pt x="350519" y="251460"/>
                </a:lnTo>
                <a:lnTo>
                  <a:pt x="350519" y="245110"/>
                </a:lnTo>
                <a:lnTo>
                  <a:pt x="351789" y="240030"/>
                </a:lnTo>
                <a:lnTo>
                  <a:pt x="351789" y="233680"/>
                </a:lnTo>
                <a:lnTo>
                  <a:pt x="351789" y="227330"/>
                </a:lnTo>
                <a:lnTo>
                  <a:pt x="350519" y="222250"/>
                </a:lnTo>
                <a:lnTo>
                  <a:pt x="350519" y="215900"/>
                </a:lnTo>
                <a:lnTo>
                  <a:pt x="349250" y="210820"/>
                </a:lnTo>
                <a:lnTo>
                  <a:pt x="349250" y="204470"/>
                </a:lnTo>
                <a:lnTo>
                  <a:pt x="347979" y="199390"/>
                </a:lnTo>
                <a:lnTo>
                  <a:pt x="346709" y="193040"/>
                </a:lnTo>
                <a:lnTo>
                  <a:pt x="344169" y="187960"/>
                </a:lnTo>
                <a:lnTo>
                  <a:pt x="342900" y="181610"/>
                </a:lnTo>
                <a:lnTo>
                  <a:pt x="340359" y="176530"/>
                </a:lnTo>
                <a:lnTo>
                  <a:pt x="339089" y="170180"/>
                </a:lnTo>
                <a:lnTo>
                  <a:pt x="336550" y="165100"/>
                </a:lnTo>
                <a:lnTo>
                  <a:pt x="334009" y="158750"/>
                </a:lnTo>
                <a:lnTo>
                  <a:pt x="330200" y="153670"/>
                </a:lnTo>
                <a:lnTo>
                  <a:pt x="327659" y="148590"/>
                </a:lnTo>
                <a:lnTo>
                  <a:pt x="323850" y="143510"/>
                </a:lnTo>
                <a:lnTo>
                  <a:pt x="321309" y="137160"/>
                </a:lnTo>
                <a:lnTo>
                  <a:pt x="317500" y="132080"/>
                </a:lnTo>
                <a:lnTo>
                  <a:pt x="313689" y="127000"/>
                </a:lnTo>
                <a:lnTo>
                  <a:pt x="309879" y="121920"/>
                </a:lnTo>
                <a:lnTo>
                  <a:pt x="306069" y="116840"/>
                </a:lnTo>
                <a:lnTo>
                  <a:pt x="300989" y="111760"/>
                </a:lnTo>
                <a:lnTo>
                  <a:pt x="297179" y="106680"/>
                </a:lnTo>
                <a:lnTo>
                  <a:pt x="292100" y="101600"/>
                </a:lnTo>
                <a:lnTo>
                  <a:pt x="287019" y="97790"/>
                </a:lnTo>
                <a:lnTo>
                  <a:pt x="281939" y="92710"/>
                </a:lnTo>
                <a:lnTo>
                  <a:pt x="276859" y="87630"/>
                </a:lnTo>
                <a:lnTo>
                  <a:pt x="271779" y="83820"/>
                </a:lnTo>
                <a:lnTo>
                  <a:pt x="265429" y="78740"/>
                </a:lnTo>
                <a:lnTo>
                  <a:pt x="260350" y="74930"/>
                </a:lnTo>
                <a:lnTo>
                  <a:pt x="254000" y="71120"/>
                </a:lnTo>
                <a:lnTo>
                  <a:pt x="247650" y="66040"/>
                </a:lnTo>
                <a:lnTo>
                  <a:pt x="241300" y="62230"/>
                </a:lnTo>
                <a:lnTo>
                  <a:pt x="234950" y="58420"/>
                </a:lnTo>
                <a:lnTo>
                  <a:pt x="228600" y="54610"/>
                </a:lnTo>
                <a:lnTo>
                  <a:pt x="222250" y="50800"/>
                </a:lnTo>
                <a:lnTo>
                  <a:pt x="215900" y="46990"/>
                </a:lnTo>
                <a:lnTo>
                  <a:pt x="208279" y="44450"/>
                </a:lnTo>
                <a:lnTo>
                  <a:pt x="201929" y="40640"/>
                </a:lnTo>
                <a:lnTo>
                  <a:pt x="194309" y="36830"/>
                </a:lnTo>
                <a:lnTo>
                  <a:pt x="187959" y="34290"/>
                </a:lnTo>
                <a:lnTo>
                  <a:pt x="180339" y="31750"/>
                </a:lnTo>
                <a:lnTo>
                  <a:pt x="172719" y="27940"/>
                </a:lnTo>
                <a:lnTo>
                  <a:pt x="165100" y="25400"/>
                </a:lnTo>
                <a:lnTo>
                  <a:pt x="157479" y="22860"/>
                </a:lnTo>
                <a:lnTo>
                  <a:pt x="149859" y="20320"/>
                </a:lnTo>
                <a:lnTo>
                  <a:pt x="142239" y="17780"/>
                </a:lnTo>
                <a:lnTo>
                  <a:pt x="134619" y="16510"/>
                </a:lnTo>
                <a:lnTo>
                  <a:pt x="125729" y="13970"/>
                </a:lnTo>
                <a:lnTo>
                  <a:pt x="118109" y="12700"/>
                </a:lnTo>
                <a:lnTo>
                  <a:pt x="110489" y="10160"/>
                </a:lnTo>
                <a:lnTo>
                  <a:pt x="101600" y="8890"/>
                </a:lnTo>
                <a:lnTo>
                  <a:pt x="93979" y="7620"/>
                </a:lnTo>
                <a:lnTo>
                  <a:pt x="85089" y="6350"/>
                </a:lnTo>
                <a:lnTo>
                  <a:pt x="76200" y="5080"/>
                </a:lnTo>
                <a:lnTo>
                  <a:pt x="68579" y="3810"/>
                </a:lnTo>
                <a:lnTo>
                  <a:pt x="59689" y="2540"/>
                </a:lnTo>
                <a:lnTo>
                  <a:pt x="52069" y="1270"/>
                </a:lnTo>
                <a:lnTo>
                  <a:pt x="43179" y="1270"/>
                </a:lnTo>
                <a:lnTo>
                  <a:pt x="34289" y="0"/>
                </a:lnTo>
                <a:lnTo>
                  <a:pt x="25400" y="0"/>
                </a:lnTo>
                <a:lnTo>
                  <a:pt x="17779" y="0"/>
                </a:lnTo>
                <a:lnTo>
                  <a:pt x="888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19950" y="3620770"/>
            <a:ext cx="115570" cy="50800"/>
          </a:xfrm>
          <a:custGeom>
            <a:avLst/>
            <a:gdLst/>
            <a:ahLst/>
            <a:cxnLst/>
            <a:rect l="l" t="t" r="r" b="b"/>
            <a:pathLst>
              <a:path w="115570" h="50800">
                <a:moveTo>
                  <a:pt x="91440" y="0"/>
                </a:moveTo>
                <a:lnTo>
                  <a:pt x="0" y="50799"/>
                </a:lnTo>
                <a:lnTo>
                  <a:pt x="115570" y="33019"/>
                </a:lnTo>
                <a:lnTo>
                  <a:pt x="73659" y="2666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19950" y="3620770"/>
            <a:ext cx="115570" cy="50800"/>
          </a:xfrm>
          <a:custGeom>
            <a:avLst/>
            <a:gdLst/>
            <a:ahLst/>
            <a:cxnLst/>
            <a:rect l="l" t="t" r="r" b="b"/>
            <a:pathLst>
              <a:path w="115570" h="50800">
                <a:moveTo>
                  <a:pt x="115570" y="33019"/>
                </a:moveTo>
                <a:lnTo>
                  <a:pt x="0" y="50799"/>
                </a:lnTo>
                <a:lnTo>
                  <a:pt x="91440" y="0"/>
                </a:lnTo>
                <a:lnTo>
                  <a:pt x="73659" y="26669"/>
                </a:lnTo>
                <a:lnTo>
                  <a:pt x="115570" y="3301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2130" y="457580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6740" y="459994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82130" y="478409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70">
                <a:moveTo>
                  <a:pt x="0" y="0"/>
                </a:moveTo>
                <a:lnTo>
                  <a:pt x="26289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45019" y="478409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70">
                <a:moveTo>
                  <a:pt x="0" y="102870"/>
                </a:moveTo>
                <a:lnTo>
                  <a:pt x="2641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48830" y="4762500"/>
            <a:ext cx="201930" cy="80010"/>
          </a:xfrm>
          <a:custGeom>
            <a:avLst/>
            <a:gdLst/>
            <a:ahLst/>
            <a:cxnLst/>
            <a:rect l="l" t="t" r="r" b="b"/>
            <a:pathLst>
              <a:path w="201929" h="80010">
                <a:moveTo>
                  <a:pt x="0" y="80010"/>
                </a:moveTo>
                <a:lnTo>
                  <a:pt x="20192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09180" y="457580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2082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45019" y="447294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70">
                <a:moveTo>
                  <a:pt x="264159" y="1028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48830" y="4517390"/>
            <a:ext cx="201930" cy="78740"/>
          </a:xfrm>
          <a:custGeom>
            <a:avLst/>
            <a:gdLst/>
            <a:ahLst/>
            <a:cxnLst/>
            <a:rect l="l" t="t" r="r" b="b"/>
            <a:pathLst>
              <a:path w="201929" h="78739">
                <a:moveTo>
                  <a:pt x="201929" y="7874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2130" y="447294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70">
                <a:moveTo>
                  <a:pt x="262890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61200" y="5005070"/>
            <a:ext cx="31115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O</a:t>
            </a:r>
            <a:r>
              <a:rPr sz="1000" b="1" spc="345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145019" y="488695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45019" y="432942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78679" y="4765040"/>
            <a:ext cx="1878330" cy="0"/>
          </a:xfrm>
          <a:custGeom>
            <a:avLst/>
            <a:gdLst/>
            <a:ahLst/>
            <a:cxnLst/>
            <a:rect l="l" t="t" r="r" b="b"/>
            <a:pathLst>
              <a:path w="1878329">
                <a:moveTo>
                  <a:pt x="18783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3109" y="474725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115569" y="0"/>
                </a:moveTo>
                <a:lnTo>
                  <a:pt x="0" y="17779"/>
                </a:lnTo>
                <a:lnTo>
                  <a:pt x="115569" y="36829"/>
                </a:lnTo>
                <a:lnTo>
                  <a:pt x="81279" y="17779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3109" y="474725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115569" y="17779"/>
                </a:moveTo>
                <a:lnTo>
                  <a:pt x="81279" y="17779"/>
                </a:lnTo>
                <a:lnTo>
                  <a:pt x="115569" y="36829"/>
                </a:lnTo>
                <a:lnTo>
                  <a:pt x="0" y="17779"/>
                </a:lnTo>
                <a:lnTo>
                  <a:pt x="115569" y="0"/>
                </a:lnTo>
                <a:lnTo>
                  <a:pt x="81279" y="17779"/>
                </a:lnTo>
                <a:lnTo>
                  <a:pt x="115569" y="1777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466590" y="4288790"/>
            <a:ext cx="30226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CO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42179" y="4372609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93840" y="4291329"/>
            <a:ext cx="16891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37350" y="4375150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39945" y="4465954"/>
            <a:ext cx="110489" cy="73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51859" y="46482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6470" y="467232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51859" y="4856479"/>
            <a:ext cx="261620" cy="102870"/>
          </a:xfrm>
          <a:custGeom>
            <a:avLst/>
            <a:gdLst/>
            <a:ahLst/>
            <a:cxnLst/>
            <a:rect l="l" t="t" r="r" b="b"/>
            <a:pathLst>
              <a:path w="261620" h="102870">
                <a:moveTo>
                  <a:pt x="0" y="0"/>
                </a:moveTo>
                <a:lnTo>
                  <a:pt x="261619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13479" y="4856479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60" h="102870">
                <a:moveTo>
                  <a:pt x="0" y="102870"/>
                </a:moveTo>
                <a:lnTo>
                  <a:pt x="2641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17290" y="4834890"/>
            <a:ext cx="203200" cy="78740"/>
          </a:xfrm>
          <a:custGeom>
            <a:avLst/>
            <a:gdLst/>
            <a:ahLst/>
            <a:cxnLst/>
            <a:rect l="l" t="t" r="r" b="b"/>
            <a:pathLst>
              <a:path w="203200" h="78739">
                <a:moveTo>
                  <a:pt x="0" y="78740"/>
                </a:moveTo>
                <a:lnTo>
                  <a:pt x="2032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77640" y="46482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2082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13479" y="4545329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60" h="102870">
                <a:moveTo>
                  <a:pt x="264160" y="1028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17290" y="4588509"/>
            <a:ext cx="203200" cy="78740"/>
          </a:xfrm>
          <a:custGeom>
            <a:avLst/>
            <a:gdLst/>
            <a:ahLst/>
            <a:cxnLst/>
            <a:rect l="l" t="t" r="r" b="b"/>
            <a:pathLst>
              <a:path w="203200" h="78739">
                <a:moveTo>
                  <a:pt x="203200" y="787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51859" y="4545329"/>
            <a:ext cx="261620" cy="102870"/>
          </a:xfrm>
          <a:custGeom>
            <a:avLst/>
            <a:gdLst/>
            <a:ahLst/>
            <a:cxnLst/>
            <a:rect l="l" t="t" r="r" b="b"/>
            <a:pathLst>
              <a:path w="261620" h="102870">
                <a:moveTo>
                  <a:pt x="261619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629659" y="5078729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r>
              <a:rPr sz="1000" b="1" u="heavy" spc="34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13479" y="495935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992879" y="4504690"/>
            <a:ext cx="113030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10" dirty="0">
                <a:latin typeface="Times New Roman"/>
                <a:cs typeface="Times New Roman"/>
              </a:rPr>
              <a:t>CH</a:t>
            </a:r>
            <a:r>
              <a:rPr sz="975" b="1" spc="465" baseline="-29914" dirty="0">
                <a:latin typeface="Times New Roman"/>
                <a:cs typeface="Times New Roman"/>
              </a:rPr>
              <a:t>2</a:t>
            </a:r>
            <a:r>
              <a:rPr sz="1000" b="1" spc="310" dirty="0">
                <a:latin typeface="Times New Roman"/>
                <a:cs typeface="Times New Roman"/>
              </a:rPr>
              <a:t>COOH</a:t>
            </a:r>
            <a:r>
              <a:rPr sz="1000" b="1" spc="-100" dirty="0">
                <a:latin typeface="Times New Roman"/>
                <a:cs typeface="Times New Roman"/>
              </a:rPr>
              <a:t> </a:t>
            </a:r>
            <a:r>
              <a:rPr sz="10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54750" y="4504690"/>
            <a:ext cx="1600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20770" y="4364990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27250" y="4757420"/>
            <a:ext cx="1210310" cy="1270"/>
          </a:xfrm>
          <a:custGeom>
            <a:avLst/>
            <a:gdLst/>
            <a:ahLst/>
            <a:cxnLst/>
            <a:rect l="l" t="t" r="r" b="b"/>
            <a:pathLst>
              <a:path w="1210310" h="1270">
                <a:moveTo>
                  <a:pt x="1210310" y="12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11679" y="473837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69" h="36829">
                <a:moveTo>
                  <a:pt x="115569" y="0"/>
                </a:moveTo>
                <a:lnTo>
                  <a:pt x="0" y="19049"/>
                </a:lnTo>
                <a:lnTo>
                  <a:pt x="115569" y="36829"/>
                </a:lnTo>
                <a:lnTo>
                  <a:pt x="81280" y="19049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11679" y="473837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69" h="36829">
                <a:moveTo>
                  <a:pt x="115569" y="19049"/>
                </a:moveTo>
                <a:lnTo>
                  <a:pt x="81280" y="19049"/>
                </a:lnTo>
                <a:lnTo>
                  <a:pt x="115569" y="36829"/>
                </a:lnTo>
                <a:lnTo>
                  <a:pt x="0" y="19049"/>
                </a:lnTo>
                <a:lnTo>
                  <a:pt x="115569" y="0"/>
                </a:lnTo>
                <a:lnTo>
                  <a:pt x="81280" y="19049"/>
                </a:lnTo>
                <a:lnTo>
                  <a:pt x="115569" y="19049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48229" y="4749800"/>
            <a:ext cx="788670" cy="149860"/>
          </a:xfrm>
          <a:custGeom>
            <a:avLst/>
            <a:gdLst/>
            <a:ahLst/>
            <a:cxnLst/>
            <a:rect l="l" t="t" r="r" b="b"/>
            <a:pathLst>
              <a:path w="788669" h="149860">
                <a:moveTo>
                  <a:pt x="788669" y="149860"/>
                </a:moveTo>
                <a:lnTo>
                  <a:pt x="770889" y="139700"/>
                </a:lnTo>
                <a:lnTo>
                  <a:pt x="753109" y="129539"/>
                </a:lnTo>
                <a:lnTo>
                  <a:pt x="734059" y="120650"/>
                </a:lnTo>
                <a:lnTo>
                  <a:pt x="715009" y="110489"/>
                </a:lnTo>
                <a:lnTo>
                  <a:pt x="695959" y="101600"/>
                </a:lnTo>
                <a:lnTo>
                  <a:pt x="675639" y="93980"/>
                </a:lnTo>
                <a:lnTo>
                  <a:pt x="655319" y="85089"/>
                </a:lnTo>
                <a:lnTo>
                  <a:pt x="635000" y="77469"/>
                </a:lnTo>
                <a:lnTo>
                  <a:pt x="614680" y="69850"/>
                </a:lnTo>
                <a:lnTo>
                  <a:pt x="593089" y="63500"/>
                </a:lnTo>
                <a:lnTo>
                  <a:pt x="572769" y="55880"/>
                </a:lnTo>
                <a:lnTo>
                  <a:pt x="551180" y="49530"/>
                </a:lnTo>
                <a:lnTo>
                  <a:pt x="529589" y="43180"/>
                </a:lnTo>
                <a:lnTo>
                  <a:pt x="506730" y="38100"/>
                </a:lnTo>
                <a:lnTo>
                  <a:pt x="485139" y="33019"/>
                </a:lnTo>
                <a:lnTo>
                  <a:pt x="462280" y="27939"/>
                </a:lnTo>
                <a:lnTo>
                  <a:pt x="440689" y="24130"/>
                </a:lnTo>
                <a:lnTo>
                  <a:pt x="417830" y="19050"/>
                </a:lnTo>
                <a:lnTo>
                  <a:pt x="394969" y="15239"/>
                </a:lnTo>
                <a:lnTo>
                  <a:pt x="372109" y="12700"/>
                </a:lnTo>
                <a:lnTo>
                  <a:pt x="349250" y="10160"/>
                </a:lnTo>
                <a:lnTo>
                  <a:pt x="325119" y="7619"/>
                </a:lnTo>
                <a:lnTo>
                  <a:pt x="302259" y="5080"/>
                </a:lnTo>
                <a:lnTo>
                  <a:pt x="279400" y="3810"/>
                </a:lnTo>
                <a:lnTo>
                  <a:pt x="255269" y="2539"/>
                </a:lnTo>
                <a:lnTo>
                  <a:pt x="232409" y="1269"/>
                </a:lnTo>
                <a:lnTo>
                  <a:pt x="209550" y="0"/>
                </a:lnTo>
                <a:lnTo>
                  <a:pt x="185419" y="0"/>
                </a:lnTo>
                <a:lnTo>
                  <a:pt x="162559" y="1269"/>
                </a:lnTo>
                <a:lnTo>
                  <a:pt x="138430" y="1269"/>
                </a:lnTo>
                <a:lnTo>
                  <a:pt x="115569" y="2539"/>
                </a:lnTo>
                <a:lnTo>
                  <a:pt x="92709" y="3810"/>
                </a:lnTo>
                <a:lnTo>
                  <a:pt x="68580" y="6350"/>
                </a:lnTo>
                <a:lnTo>
                  <a:pt x="45719" y="8889"/>
                </a:lnTo>
                <a:lnTo>
                  <a:pt x="22859" y="11430"/>
                </a:lnTo>
                <a:lnTo>
                  <a:pt x="0" y="139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040379" y="4886959"/>
            <a:ext cx="2813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00" b="1" spc="250" dirty="0">
                <a:latin typeface="Times New Roman"/>
                <a:cs typeface="Times New Roman"/>
              </a:rPr>
              <a:t>O</a:t>
            </a:r>
            <a:r>
              <a:rPr sz="975" b="1" spc="375" baseline="-29914" dirty="0">
                <a:latin typeface="Times New Roman"/>
                <a:cs typeface="Times New Roman"/>
              </a:rPr>
              <a:t>2</a:t>
            </a:r>
            <a:endParaRPr sz="975" baseline="-29914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124710" y="4744720"/>
            <a:ext cx="35306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7645">
              <a:lnSpc>
                <a:spcPts val="575"/>
              </a:lnSpc>
              <a:spcBef>
                <a:spcPts val="110"/>
              </a:spcBef>
            </a:pPr>
            <a:r>
              <a:rPr sz="650" b="1" spc="170" dirty="0">
                <a:latin typeface="Times New Roman"/>
                <a:cs typeface="Times New Roman"/>
              </a:rPr>
              <a:t>2+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</a:pPr>
            <a:r>
              <a:rPr sz="1000" b="1" spc="235" dirty="0">
                <a:latin typeface="Times New Roman"/>
                <a:cs typeface="Times New Roman"/>
              </a:rPr>
              <a:t>Fe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36880" y="475107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1490" y="475107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41300" y="4541266"/>
            <a:ext cx="302260" cy="41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36700"/>
              </a:lnSpc>
              <a:spcBef>
                <a:spcPts val="100"/>
              </a:spcBef>
            </a:pPr>
            <a:r>
              <a:rPr sz="1000" b="1" spc="260" dirty="0">
                <a:latin typeface="Times New Roman"/>
                <a:cs typeface="Times New Roman"/>
              </a:rPr>
              <a:t>HC  HC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2450" y="4583429"/>
            <a:ext cx="172720" cy="67310"/>
          </a:xfrm>
          <a:custGeom>
            <a:avLst/>
            <a:gdLst/>
            <a:ahLst/>
            <a:cxnLst/>
            <a:rect l="l" t="t" r="r" b="b"/>
            <a:pathLst>
              <a:path w="172720" h="67310">
                <a:moveTo>
                  <a:pt x="0" y="67310"/>
                </a:moveTo>
                <a:lnTo>
                  <a:pt x="1727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2450" y="4930140"/>
            <a:ext cx="172720" cy="67310"/>
          </a:xfrm>
          <a:custGeom>
            <a:avLst/>
            <a:gdLst/>
            <a:ahLst/>
            <a:cxnLst/>
            <a:rect l="l" t="t" r="r" b="b"/>
            <a:pathLst>
              <a:path w="172720" h="67310">
                <a:moveTo>
                  <a:pt x="0" y="0"/>
                </a:moveTo>
                <a:lnTo>
                  <a:pt x="172720" y="673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5169" y="4926329"/>
            <a:ext cx="177800" cy="71120"/>
          </a:xfrm>
          <a:custGeom>
            <a:avLst/>
            <a:gdLst/>
            <a:ahLst/>
            <a:cxnLst/>
            <a:rect l="l" t="t" r="r" b="b"/>
            <a:pathLst>
              <a:path w="177800" h="71120">
                <a:moveTo>
                  <a:pt x="0" y="71120"/>
                </a:moveTo>
                <a:lnTo>
                  <a:pt x="1777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2480" y="44323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3109" y="44323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390" y="508507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6759" y="508507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3289" y="5435600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594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5350" y="57480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0" y="0"/>
                </a:moveTo>
                <a:lnTo>
                  <a:pt x="26669" y="78739"/>
                </a:lnTo>
                <a:lnTo>
                  <a:pt x="46498" y="22859"/>
                </a:lnTo>
                <a:lnTo>
                  <a:pt x="26669" y="22859"/>
                </a:lnTo>
                <a:lnTo>
                  <a:pt x="0" y="0"/>
                </a:lnTo>
                <a:close/>
              </a:path>
              <a:path w="54609" h="78739">
                <a:moveTo>
                  <a:pt x="54609" y="0"/>
                </a:moveTo>
                <a:lnTo>
                  <a:pt x="26669" y="22859"/>
                </a:lnTo>
                <a:lnTo>
                  <a:pt x="46498" y="2285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5350" y="57480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26669" y="0"/>
                </a:moveTo>
                <a:lnTo>
                  <a:pt x="26669" y="22859"/>
                </a:lnTo>
                <a:lnTo>
                  <a:pt x="54609" y="0"/>
                </a:lnTo>
                <a:lnTo>
                  <a:pt x="26669" y="78739"/>
                </a:lnTo>
                <a:lnTo>
                  <a:pt x="0" y="0"/>
                </a:lnTo>
                <a:lnTo>
                  <a:pt x="26669" y="22859"/>
                </a:lnTo>
                <a:lnTo>
                  <a:pt x="2666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0900" y="5939790"/>
            <a:ext cx="1435100" cy="0"/>
          </a:xfrm>
          <a:custGeom>
            <a:avLst/>
            <a:gdLst/>
            <a:ahLst/>
            <a:cxnLst/>
            <a:rect l="l" t="t" r="r" b="b"/>
            <a:pathLst>
              <a:path w="1435100">
                <a:moveTo>
                  <a:pt x="0" y="0"/>
                </a:moveTo>
                <a:lnTo>
                  <a:pt x="14351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56000" y="592200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0" y="0"/>
                </a:moveTo>
                <a:lnTo>
                  <a:pt x="33020" y="17779"/>
                </a:lnTo>
                <a:lnTo>
                  <a:pt x="0" y="36829"/>
                </a:lnTo>
                <a:lnTo>
                  <a:pt x="115570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56000" y="592200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0" y="17779"/>
                </a:moveTo>
                <a:lnTo>
                  <a:pt x="33020" y="17779"/>
                </a:lnTo>
                <a:lnTo>
                  <a:pt x="0" y="0"/>
                </a:lnTo>
                <a:lnTo>
                  <a:pt x="115570" y="17779"/>
                </a:lnTo>
                <a:lnTo>
                  <a:pt x="0" y="36829"/>
                </a:lnTo>
                <a:lnTo>
                  <a:pt x="33020" y="17779"/>
                </a:lnTo>
                <a:lnTo>
                  <a:pt x="0" y="1777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74620" y="5939790"/>
            <a:ext cx="364490" cy="73660"/>
          </a:xfrm>
          <a:custGeom>
            <a:avLst/>
            <a:gdLst/>
            <a:ahLst/>
            <a:cxnLst/>
            <a:rect l="l" t="t" r="r" b="b"/>
            <a:pathLst>
              <a:path w="364489" h="73660">
                <a:moveTo>
                  <a:pt x="364490" y="1270"/>
                </a:moveTo>
                <a:lnTo>
                  <a:pt x="350519" y="0"/>
                </a:lnTo>
                <a:lnTo>
                  <a:pt x="335280" y="0"/>
                </a:lnTo>
                <a:lnTo>
                  <a:pt x="321310" y="0"/>
                </a:lnTo>
                <a:lnTo>
                  <a:pt x="307340" y="1270"/>
                </a:lnTo>
                <a:lnTo>
                  <a:pt x="293369" y="1270"/>
                </a:lnTo>
                <a:lnTo>
                  <a:pt x="278130" y="2540"/>
                </a:lnTo>
                <a:lnTo>
                  <a:pt x="264160" y="2540"/>
                </a:lnTo>
                <a:lnTo>
                  <a:pt x="250190" y="3810"/>
                </a:lnTo>
                <a:lnTo>
                  <a:pt x="236219" y="6350"/>
                </a:lnTo>
                <a:lnTo>
                  <a:pt x="220980" y="7620"/>
                </a:lnTo>
                <a:lnTo>
                  <a:pt x="207010" y="10160"/>
                </a:lnTo>
                <a:lnTo>
                  <a:pt x="193040" y="11430"/>
                </a:lnTo>
                <a:lnTo>
                  <a:pt x="180340" y="13970"/>
                </a:lnTo>
                <a:lnTo>
                  <a:pt x="166369" y="17780"/>
                </a:lnTo>
                <a:lnTo>
                  <a:pt x="152400" y="20320"/>
                </a:lnTo>
                <a:lnTo>
                  <a:pt x="138430" y="22860"/>
                </a:lnTo>
                <a:lnTo>
                  <a:pt x="125730" y="26670"/>
                </a:lnTo>
                <a:lnTo>
                  <a:pt x="111760" y="30480"/>
                </a:lnTo>
                <a:lnTo>
                  <a:pt x="99060" y="34290"/>
                </a:lnTo>
                <a:lnTo>
                  <a:pt x="86360" y="38100"/>
                </a:lnTo>
                <a:lnTo>
                  <a:pt x="73660" y="43180"/>
                </a:lnTo>
                <a:lnTo>
                  <a:pt x="60960" y="48260"/>
                </a:lnTo>
                <a:lnTo>
                  <a:pt x="48260" y="52070"/>
                </a:lnTo>
                <a:lnTo>
                  <a:pt x="35560" y="57150"/>
                </a:lnTo>
                <a:lnTo>
                  <a:pt x="24130" y="63500"/>
                </a:lnTo>
                <a:lnTo>
                  <a:pt x="11430" y="68580"/>
                </a:lnTo>
                <a:lnTo>
                  <a:pt x="0" y="736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57270" y="2853689"/>
            <a:ext cx="932180" cy="181610"/>
          </a:xfrm>
          <a:custGeom>
            <a:avLst/>
            <a:gdLst/>
            <a:ahLst/>
            <a:cxnLst/>
            <a:rect l="l" t="t" r="r" b="b"/>
            <a:pathLst>
              <a:path w="932179" h="181610">
                <a:moveTo>
                  <a:pt x="0" y="55880"/>
                </a:moveTo>
                <a:lnTo>
                  <a:pt x="10159" y="62230"/>
                </a:lnTo>
                <a:lnTo>
                  <a:pt x="21589" y="69850"/>
                </a:lnTo>
                <a:lnTo>
                  <a:pt x="31750" y="76200"/>
                </a:lnTo>
                <a:lnTo>
                  <a:pt x="66039" y="96520"/>
                </a:lnTo>
                <a:lnTo>
                  <a:pt x="90169" y="107950"/>
                </a:lnTo>
                <a:lnTo>
                  <a:pt x="102869" y="114300"/>
                </a:lnTo>
                <a:lnTo>
                  <a:pt x="115569" y="119380"/>
                </a:lnTo>
                <a:lnTo>
                  <a:pt x="128269" y="124460"/>
                </a:lnTo>
                <a:lnTo>
                  <a:pt x="140969" y="129539"/>
                </a:lnTo>
                <a:lnTo>
                  <a:pt x="153669" y="134620"/>
                </a:lnTo>
                <a:lnTo>
                  <a:pt x="167639" y="139700"/>
                </a:lnTo>
                <a:lnTo>
                  <a:pt x="180339" y="143510"/>
                </a:lnTo>
                <a:lnTo>
                  <a:pt x="194309" y="147320"/>
                </a:lnTo>
                <a:lnTo>
                  <a:pt x="208279" y="152400"/>
                </a:lnTo>
                <a:lnTo>
                  <a:pt x="222250" y="154939"/>
                </a:lnTo>
                <a:lnTo>
                  <a:pt x="236219" y="158750"/>
                </a:lnTo>
                <a:lnTo>
                  <a:pt x="250189" y="162560"/>
                </a:lnTo>
                <a:lnTo>
                  <a:pt x="264159" y="165100"/>
                </a:lnTo>
                <a:lnTo>
                  <a:pt x="278129" y="167639"/>
                </a:lnTo>
                <a:lnTo>
                  <a:pt x="293369" y="170180"/>
                </a:lnTo>
                <a:lnTo>
                  <a:pt x="307339" y="172720"/>
                </a:lnTo>
                <a:lnTo>
                  <a:pt x="322579" y="175260"/>
                </a:lnTo>
                <a:lnTo>
                  <a:pt x="336550" y="176530"/>
                </a:lnTo>
                <a:lnTo>
                  <a:pt x="351789" y="177800"/>
                </a:lnTo>
                <a:lnTo>
                  <a:pt x="367029" y="179070"/>
                </a:lnTo>
                <a:lnTo>
                  <a:pt x="381000" y="180339"/>
                </a:lnTo>
                <a:lnTo>
                  <a:pt x="396239" y="181610"/>
                </a:lnTo>
                <a:lnTo>
                  <a:pt x="411479" y="181610"/>
                </a:lnTo>
                <a:lnTo>
                  <a:pt x="425450" y="181610"/>
                </a:lnTo>
                <a:lnTo>
                  <a:pt x="440689" y="181610"/>
                </a:lnTo>
                <a:lnTo>
                  <a:pt x="455929" y="181610"/>
                </a:lnTo>
                <a:lnTo>
                  <a:pt x="471169" y="181610"/>
                </a:lnTo>
                <a:lnTo>
                  <a:pt x="485139" y="180339"/>
                </a:lnTo>
                <a:lnTo>
                  <a:pt x="500379" y="179070"/>
                </a:lnTo>
                <a:lnTo>
                  <a:pt x="515619" y="177800"/>
                </a:lnTo>
                <a:lnTo>
                  <a:pt x="529589" y="176530"/>
                </a:lnTo>
                <a:lnTo>
                  <a:pt x="544829" y="175260"/>
                </a:lnTo>
                <a:lnTo>
                  <a:pt x="558800" y="172720"/>
                </a:lnTo>
                <a:lnTo>
                  <a:pt x="574039" y="170180"/>
                </a:lnTo>
                <a:lnTo>
                  <a:pt x="588009" y="167639"/>
                </a:lnTo>
                <a:lnTo>
                  <a:pt x="603250" y="165100"/>
                </a:lnTo>
                <a:lnTo>
                  <a:pt x="617219" y="162560"/>
                </a:lnTo>
                <a:lnTo>
                  <a:pt x="631189" y="158750"/>
                </a:lnTo>
                <a:lnTo>
                  <a:pt x="645159" y="156210"/>
                </a:lnTo>
                <a:lnTo>
                  <a:pt x="659129" y="152400"/>
                </a:lnTo>
                <a:lnTo>
                  <a:pt x="673100" y="148589"/>
                </a:lnTo>
                <a:lnTo>
                  <a:pt x="685800" y="143510"/>
                </a:lnTo>
                <a:lnTo>
                  <a:pt x="699769" y="139700"/>
                </a:lnTo>
                <a:lnTo>
                  <a:pt x="712469" y="134620"/>
                </a:lnTo>
                <a:lnTo>
                  <a:pt x="726439" y="129539"/>
                </a:lnTo>
                <a:lnTo>
                  <a:pt x="739139" y="124460"/>
                </a:lnTo>
                <a:lnTo>
                  <a:pt x="751839" y="119380"/>
                </a:lnTo>
                <a:lnTo>
                  <a:pt x="764539" y="114300"/>
                </a:lnTo>
                <a:lnTo>
                  <a:pt x="777239" y="107950"/>
                </a:lnTo>
                <a:lnTo>
                  <a:pt x="788669" y="102870"/>
                </a:lnTo>
                <a:lnTo>
                  <a:pt x="800100" y="96520"/>
                </a:lnTo>
                <a:lnTo>
                  <a:pt x="812800" y="90170"/>
                </a:lnTo>
                <a:lnTo>
                  <a:pt x="824229" y="83820"/>
                </a:lnTo>
                <a:lnTo>
                  <a:pt x="835659" y="76200"/>
                </a:lnTo>
                <a:lnTo>
                  <a:pt x="845819" y="69850"/>
                </a:lnTo>
                <a:lnTo>
                  <a:pt x="857250" y="62230"/>
                </a:lnTo>
                <a:lnTo>
                  <a:pt x="867409" y="55880"/>
                </a:lnTo>
                <a:lnTo>
                  <a:pt x="877569" y="48260"/>
                </a:lnTo>
                <a:lnTo>
                  <a:pt x="915669" y="16510"/>
                </a:lnTo>
                <a:lnTo>
                  <a:pt x="923289" y="8889"/>
                </a:lnTo>
                <a:lnTo>
                  <a:pt x="93217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99484" y="2864485"/>
            <a:ext cx="10667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89020" y="3021329"/>
            <a:ext cx="819150" cy="205740"/>
          </a:xfrm>
          <a:custGeom>
            <a:avLst/>
            <a:gdLst/>
            <a:ahLst/>
            <a:cxnLst/>
            <a:rect l="l" t="t" r="r" b="b"/>
            <a:pathLst>
              <a:path w="819150" h="205739">
                <a:moveTo>
                  <a:pt x="819150" y="205740"/>
                </a:moveTo>
                <a:lnTo>
                  <a:pt x="815339" y="199390"/>
                </a:lnTo>
                <a:lnTo>
                  <a:pt x="811529" y="191770"/>
                </a:lnTo>
                <a:lnTo>
                  <a:pt x="807719" y="185420"/>
                </a:lnTo>
                <a:lnTo>
                  <a:pt x="802639" y="177800"/>
                </a:lnTo>
                <a:lnTo>
                  <a:pt x="797559" y="171450"/>
                </a:lnTo>
                <a:lnTo>
                  <a:pt x="792479" y="163830"/>
                </a:lnTo>
                <a:lnTo>
                  <a:pt x="787400" y="157480"/>
                </a:lnTo>
                <a:lnTo>
                  <a:pt x="782319" y="151130"/>
                </a:lnTo>
                <a:lnTo>
                  <a:pt x="775969" y="144780"/>
                </a:lnTo>
                <a:lnTo>
                  <a:pt x="769619" y="138430"/>
                </a:lnTo>
                <a:lnTo>
                  <a:pt x="764539" y="132080"/>
                </a:lnTo>
                <a:lnTo>
                  <a:pt x="756919" y="125730"/>
                </a:lnTo>
                <a:lnTo>
                  <a:pt x="750569" y="119380"/>
                </a:lnTo>
                <a:lnTo>
                  <a:pt x="744219" y="113030"/>
                </a:lnTo>
                <a:lnTo>
                  <a:pt x="736600" y="107950"/>
                </a:lnTo>
                <a:lnTo>
                  <a:pt x="728979" y="101600"/>
                </a:lnTo>
                <a:lnTo>
                  <a:pt x="721359" y="96520"/>
                </a:lnTo>
                <a:lnTo>
                  <a:pt x="713739" y="91440"/>
                </a:lnTo>
                <a:lnTo>
                  <a:pt x="706119" y="85090"/>
                </a:lnTo>
                <a:lnTo>
                  <a:pt x="697229" y="80010"/>
                </a:lnTo>
                <a:lnTo>
                  <a:pt x="689609" y="74930"/>
                </a:lnTo>
                <a:lnTo>
                  <a:pt x="680719" y="69850"/>
                </a:lnTo>
                <a:lnTo>
                  <a:pt x="671829" y="66040"/>
                </a:lnTo>
                <a:lnTo>
                  <a:pt x="662939" y="60960"/>
                </a:lnTo>
                <a:lnTo>
                  <a:pt x="654050" y="57150"/>
                </a:lnTo>
                <a:lnTo>
                  <a:pt x="645159" y="52070"/>
                </a:lnTo>
                <a:lnTo>
                  <a:pt x="636269" y="48260"/>
                </a:lnTo>
                <a:lnTo>
                  <a:pt x="626109" y="44450"/>
                </a:lnTo>
                <a:lnTo>
                  <a:pt x="617219" y="40640"/>
                </a:lnTo>
                <a:lnTo>
                  <a:pt x="607059" y="36830"/>
                </a:lnTo>
                <a:lnTo>
                  <a:pt x="596900" y="33020"/>
                </a:lnTo>
                <a:lnTo>
                  <a:pt x="586739" y="29210"/>
                </a:lnTo>
                <a:lnTo>
                  <a:pt x="576579" y="26670"/>
                </a:lnTo>
                <a:lnTo>
                  <a:pt x="566419" y="24130"/>
                </a:lnTo>
                <a:lnTo>
                  <a:pt x="556259" y="20320"/>
                </a:lnTo>
                <a:lnTo>
                  <a:pt x="546100" y="17780"/>
                </a:lnTo>
                <a:lnTo>
                  <a:pt x="534669" y="15240"/>
                </a:lnTo>
                <a:lnTo>
                  <a:pt x="524509" y="12700"/>
                </a:lnTo>
                <a:lnTo>
                  <a:pt x="513079" y="11430"/>
                </a:lnTo>
                <a:lnTo>
                  <a:pt x="502919" y="8890"/>
                </a:lnTo>
                <a:lnTo>
                  <a:pt x="491489" y="7620"/>
                </a:lnTo>
                <a:lnTo>
                  <a:pt x="481329" y="6350"/>
                </a:lnTo>
                <a:lnTo>
                  <a:pt x="469900" y="5080"/>
                </a:lnTo>
                <a:lnTo>
                  <a:pt x="458469" y="3810"/>
                </a:lnTo>
                <a:lnTo>
                  <a:pt x="448309" y="2540"/>
                </a:lnTo>
                <a:lnTo>
                  <a:pt x="436879" y="1270"/>
                </a:lnTo>
                <a:lnTo>
                  <a:pt x="425450" y="1270"/>
                </a:lnTo>
                <a:lnTo>
                  <a:pt x="414019" y="1270"/>
                </a:lnTo>
                <a:lnTo>
                  <a:pt x="402589" y="0"/>
                </a:lnTo>
                <a:lnTo>
                  <a:pt x="392429" y="0"/>
                </a:lnTo>
                <a:lnTo>
                  <a:pt x="381000" y="0"/>
                </a:lnTo>
                <a:lnTo>
                  <a:pt x="369569" y="1270"/>
                </a:lnTo>
                <a:lnTo>
                  <a:pt x="358139" y="1270"/>
                </a:lnTo>
                <a:lnTo>
                  <a:pt x="346709" y="2540"/>
                </a:lnTo>
                <a:lnTo>
                  <a:pt x="336550" y="2540"/>
                </a:lnTo>
                <a:lnTo>
                  <a:pt x="325119" y="3810"/>
                </a:lnTo>
                <a:lnTo>
                  <a:pt x="313689" y="5080"/>
                </a:lnTo>
                <a:lnTo>
                  <a:pt x="303529" y="6350"/>
                </a:lnTo>
                <a:lnTo>
                  <a:pt x="292100" y="8890"/>
                </a:lnTo>
                <a:lnTo>
                  <a:pt x="281939" y="10160"/>
                </a:lnTo>
                <a:lnTo>
                  <a:pt x="270509" y="12700"/>
                </a:lnTo>
                <a:lnTo>
                  <a:pt x="260350" y="13970"/>
                </a:lnTo>
                <a:lnTo>
                  <a:pt x="248919" y="16510"/>
                </a:lnTo>
                <a:lnTo>
                  <a:pt x="238759" y="19050"/>
                </a:lnTo>
                <a:lnTo>
                  <a:pt x="228600" y="22860"/>
                </a:lnTo>
                <a:lnTo>
                  <a:pt x="218439" y="25400"/>
                </a:lnTo>
                <a:lnTo>
                  <a:pt x="208279" y="27940"/>
                </a:lnTo>
                <a:lnTo>
                  <a:pt x="198119" y="31750"/>
                </a:lnTo>
                <a:lnTo>
                  <a:pt x="187959" y="35560"/>
                </a:lnTo>
                <a:lnTo>
                  <a:pt x="177800" y="38100"/>
                </a:lnTo>
                <a:lnTo>
                  <a:pt x="167639" y="41910"/>
                </a:lnTo>
                <a:lnTo>
                  <a:pt x="158750" y="45720"/>
                </a:lnTo>
                <a:lnTo>
                  <a:pt x="148589" y="50800"/>
                </a:lnTo>
                <a:lnTo>
                  <a:pt x="139700" y="54610"/>
                </a:lnTo>
                <a:lnTo>
                  <a:pt x="130809" y="58420"/>
                </a:lnTo>
                <a:lnTo>
                  <a:pt x="121919" y="63500"/>
                </a:lnTo>
                <a:lnTo>
                  <a:pt x="113029" y="68580"/>
                </a:lnTo>
                <a:lnTo>
                  <a:pt x="104139" y="73660"/>
                </a:lnTo>
                <a:lnTo>
                  <a:pt x="96519" y="78740"/>
                </a:lnTo>
                <a:lnTo>
                  <a:pt x="87629" y="83820"/>
                </a:lnTo>
                <a:lnTo>
                  <a:pt x="80009" y="88900"/>
                </a:lnTo>
                <a:lnTo>
                  <a:pt x="72389" y="93980"/>
                </a:lnTo>
                <a:lnTo>
                  <a:pt x="63500" y="99060"/>
                </a:lnTo>
                <a:lnTo>
                  <a:pt x="57150" y="105410"/>
                </a:lnTo>
                <a:lnTo>
                  <a:pt x="49529" y="110490"/>
                </a:lnTo>
                <a:lnTo>
                  <a:pt x="41909" y="116840"/>
                </a:lnTo>
                <a:lnTo>
                  <a:pt x="35559" y="123190"/>
                </a:lnTo>
                <a:lnTo>
                  <a:pt x="29209" y="129540"/>
                </a:lnTo>
                <a:lnTo>
                  <a:pt x="22859" y="135890"/>
                </a:lnTo>
                <a:lnTo>
                  <a:pt x="16509" y="142240"/>
                </a:lnTo>
                <a:lnTo>
                  <a:pt x="10159" y="148590"/>
                </a:lnTo>
                <a:lnTo>
                  <a:pt x="5079" y="154940"/>
                </a:lnTo>
                <a:lnTo>
                  <a:pt x="0" y="1612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47745" y="3151504"/>
            <a:ext cx="78739" cy="80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040880" y="3916426"/>
            <a:ext cx="1231900" cy="4368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222250" algn="ctr" rtl="0">
              <a:lnSpc>
                <a:spcPct val="100000"/>
              </a:lnSpc>
              <a:spcBef>
                <a:spcPts val="52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420"/>
              </a:spcBef>
            </a:pPr>
            <a:r>
              <a:rPr sz="1000" b="1" spc="280" dirty="0">
                <a:latin typeface="Times New Roman"/>
                <a:cs typeface="Times New Roman"/>
              </a:rPr>
              <a:t>CH</a:t>
            </a:r>
            <a:r>
              <a:rPr sz="975" b="1" spc="419" baseline="-29914" dirty="0">
                <a:latin typeface="Times New Roman"/>
                <a:cs typeface="Times New Roman"/>
              </a:rPr>
              <a:t>2</a:t>
            </a:r>
            <a:r>
              <a:rPr sz="1000" b="1" spc="280" dirty="0">
                <a:latin typeface="Times New Roman"/>
                <a:cs typeface="Times New Roman"/>
              </a:rPr>
              <a:t>-C-COOH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560309" y="41262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22209" y="41262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55369" y="4550409"/>
            <a:ext cx="134620" cy="95250"/>
          </a:xfrm>
          <a:custGeom>
            <a:avLst/>
            <a:gdLst/>
            <a:ahLst/>
            <a:cxnLst/>
            <a:rect l="l" t="t" r="r" b="b"/>
            <a:pathLst>
              <a:path w="134619" h="95250">
                <a:moveTo>
                  <a:pt x="0" y="95250"/>
                </a:moveTo>
                <a:lnTo>
                  <a:pt x="1346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29969" y="4533900"/>
            <a:ext cx="134620" cy="95250"/>
          </a:xfrm>
          <a:custGeom>
            <a:avLst/>
            <a:gdLst/>
            <a:ahLst/>
            <a:cxnLst/>
            <a:rect l="l" t="t" r="r" b="b"/>
            <a:pathLst>
              <a:path w="134619" h="95250">
                <a:moveTo>
                  <a:pt x="0" y="95250"/>
                </a:moveTo>
                <a:lnTo>
                  <a:pt x="1346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920750" y="4437100"/>
            <a:ext cx="109474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algn="l" rtl="0">
              <a:lnSpc>
                <a:spcPts val="1080"/>
              </a:lnSpc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280"/>
              </a:spcBef>
            </a:pPr>
            <a:r>
              <a:rPr sz="1000" b="1" spc="320" dirty="0">
                <a:latin typeface="Times New Roman"/>
                <a:cs typeface="Times New Roman"/>
              </a:rPr>
              <a:t>C</a:t>
            </a:r>
            <a:r>
              <a:rPr sz="1000" b="1" spc="140" dirty="0">
                <a:latin typeface="Times New Roman"/>
                <a:cs typeface="Times New Roman"/>
              </a:rPr>
              <a:t>-</a:t>
            </a:r>
            <a:r>
              <a:rPr sz="1000" b="1" spc="320" dirty="0">
                <a:latin typeface="Times New Roman"/>
                <a:cs typeface="Times New Roman"/>
              </a:rPr>
              <a:t>C</a:t>
            </a:r>
            <a:r>
              <a:rPr sz="1000" b="1" spc="335" dirty="0">
                <a:latin typeface="Times New Roman"/>
                <a:cs typeface="Times New Roman"/>
              </a:rPr>
              <a:t>H</a:t>
            </a:r>
            <a:r>
              <a:rPr sz="975" b="1" spc="240" baseline="-29914" dirty="0">
                <a:latin typeface="Times New Roman"/>
                <a:cs typeface="Times New Roman"/>
              </a:rPr>
              <a:t>2</a:t>
            </a:r>
            <a:r>
              <a:rPr sz="1000" b="1" spc="310" dirty="0">
                <a:latin typeface="Times New Roman"/>
                <a:cs typeface="Times New Roman"/>
              </a:rPr>
              <a:t>C</a:t>
            </a:r>
            <a:r>
              <a:rPr sz="1000" b="1" spc="345" dirty="0">
                <a:latin typeface="Times New Roman"/>
                <a:cs typeface="Times New Roman"/>
              </a:rPr>
              <a:t>OOH</a:t>
            </a:r>
            <a:endParaRPr sz="1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39"/>
              </a:spcBef>
            </a:pPr>
            <a:r>
              <a:rPr sz="1000" b="1" spc="270" dirty="0">
                <a:latin typeface="Times New Roman"/>
                <a:cs typeface="Times New Roman"/>
              </a:rPr>
              <a:t>CH</a:t>
            </a:r>
            <a:r>
              <a:rPr sz="975" b="1" spc="405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63600" y="4318000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20419" y="4470400"/>
            <a:ext cx="69850" cy="83820"/>
          </a:xfrm>
          <a:custGeom>
            <a:avLst/>
            <a:gdLst/>
            <a:ahLst/>
            <a:cxnLst/>
            <a:rect l="l" t="t" r="r" b="b"/>
            <a:pathLst>
              <a:path w="69850" h="83820">
                <a:moveTo>
                  <a:pt x="0" y="83819"/>
                </a:moveTo>
                <a:lnTo>
                  <a:pt x="69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831850" y="2713989"/>
            <a:ext cx="11607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180"/>
              </a:lnSpc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70" dirty="0">
                <a:latin typeface="Times New Roman"/>
                <a:cs typeface="Times New Roman"/>
              </a:rPr>
              <a:t>h</a:t>
            </a:r>
            <a:r>
              <a:rPr sz="1000" b="1" spc="195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270" dirty="0">
                <a:latin typeface="Times New Roman"/>
                <a:cs typeface="Times New Roman"/>
              </a:rPr>
              <a:t>n</a:t>
            </a:r>
            <a:r>
              <a:rPr sz="1000" b="1" spc="190" dirty="0">
                <a:latin typeface="Times New Roman"/>
                <a:cs typeface="Times New Roman"/>
              </a:rPr>
              <a:t>in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98520" y="2199639"/>
            <a:ext cx="11226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4305" algn="l" rtl="0">
              <a:lnSpc>
                <a:spcPts val="1180"/>
              </a:lnSpc>
            </a:pPr>
            <a:r>
              <a:rPr sz="1000" b="1" spc="254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254" dirty="0">
                <a:latin typeface="Times New Roman"/>
                <a:cs typeface="Times New Roman"/>
              </a:rPr>
              <a:t>d</a:t>
            </a:r>
            <a:r>
              <a:rPr sz="1000" b="1" spc="210" dirty="0">
                <a:latin typeface="Times New Roman"/>
                <a:cs typeface="Times New Roman"/>
              </a:rPr>
              <a:t>r</a:t>
            </a:r>
            <a:r>
              <a:rPr sz="1000" b="1" spc="225" dirty="0">
                <a:latin typeface="Times New Roman"/>
                <a:cs typeface="Times New Roman"/>
              </a:rPr>
              <a:t>ox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35" dirty="0">
                <a:latin typeface="Times New Roman"/>
                <a:cs typeface="Times New Roman"/>
              </a:rPr>
              <a:t>a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158489" y="3251200"/>
            <a:ext cx="61214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180"/>
              </a:lnSpc>
            </a:pPr>
            <a:r>
              <a:rPr sz="1000" b="1" spc="335" dirty="0">
                <a:latin typeface="Times New Roman"/>
                <a:cs typeface="Times New Roman"/>
              </a:rPr>
              <a:t>N</a:t>
            </a:r>
            <a:r>
              <a:rPr sz="1000" b="1" spc="325" dirty="0">
                <a:latin typeface="Times New Roman"/>
                <a:cs typeface="Times New Roman"/>
              </a:rPr>
              <a:t>A</a:t>
            </a:r>
            <a:r>
              <a:rPr sz="1000" b="1" spc="335" dirty="0">
                <a:latin typeface="Times New Roman"/>
                <a:cs typeface="Times New Roman"/>
              </a:rPr>
              <a:t>D</a:t>
            </a:r>
            <a:r>
              <a:rPr sz="1000" b="1" spc="305" dirty="0">
                <a:latin typeface="Times New Roman"/>
                <a:cs typeface="Times New Roman"/>
              </a:rPr>
              <a:t>P</a:t>
            </a:r>
            <a:r>
              <a:rPr sz="975" b="1" spc="277" baseline="25641" dirty="0">
                <a:latin typeface="Times New Roman"/>
                <a:cs typeface="Times New Roman"/>
              </a:rPr>
              <a:t>+</a:t>
            </a:r>
            <a:endParaRPr sz="975" baseline="25641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025900" y="3256279"/>
            <a:ext cx="103505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280" dirty="0">
                <a:latin typeface="Times New Roman"/>
                <a:cs typeface="Times New Roman"/>
              </a:rPr>
              <a:t>NADPH(H</a:t>
            </a:r>
            <a:r>
              <a:rPr sz="975" b="1" spc="419" baseline="25641" dirty="0">
                <a:latin typeface="Times New Roman"/>
                <a:cs typeface="Times New Roman"/>
              </a:rPr>
              <a:t>+</a:t>
            </a:r>
            <a:r>
              <a:rPr sz="1000" b="1" spc="280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644130" y="3247389"/>
            <a:ext cx="27940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0"/>
              </a:lnSpc>
            </a:pPr>
            <a:r>
              <a:rPr sz="1000" b="1" spc="305" dirty="0">
                <a:latin typeface="Times New Roman"/>
                <a:cs typeface="Times New Roman"/>
              </a:rPr>
              <a:t>T</a:t>
            </a:r>
            <a:r>
              <a:rPr sz="1000" b="1" spc="340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832600" y="3147060"/>
            <a:ext cx="307340" cy="154940"/>
          </a:xfrm>
          <a:custGeom>
            <a:avLst/>
            <a:gdLst/>
            <a:ahLst/>
            <a:cxnLst/>
            <a:rect l="l" t="t" r="r" b="b"/>
            <a:pathLst>
              <a:path w="307340" h="154939">
                <a:moveTo>
                  <a:pt x="0" y="154939"/>
                </a:moveTo>
                <a:lnTo>
                  <a:pt x="307340" y="154939"/>
                </a:lnTo>
                <a:lnTo>
                  <a:pt x="30734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705600" y="3157216"/>
            <a:ext cx="9398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b="1" spc="23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051040" y="3350259"/>
            <a:ext cx="369570" cy="154940"/>
          </a:xfrm>
          <a:custGeom>
            <a:avLst/>
            <a:gdLst/>
            <a:ahLst/>
            <a:cxnLst/>
            <a:rect l="l" t="t" r="r" b="b"/>
            <a:pathLst>
              <a:path w="369570" h="154939">
                <a:moveTo>
                  <a:pt x="0" y="154939"/>
                </a:moveTo>
                <a:lnTo>
                  <a:pt x="369570" y="154939"/>
                </a:lnTo>
                <a:lnTo>
                  <a:pt x="36957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7051040" y="3333750"/>
            <a:ext cx="3695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10"/>
              </a:spcBef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305" dirty="0">
                <a:latin typeface="Times New Roman"/>
                <a:cs typeface="Times New Roman"/>
              </a:rPr>
              <a:t>L</a:t>
            </a:r>
            <a:r>
              <a:rPr sz="1000" b="1" spc="285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897369" y="3608070"/>
            <a:ext cx="31877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b="1" spc="355" dirty="0">
                <a:latin typeface="Times New Roman"/>
                <a:cs typeface="Times New Roman"/>
              </a:rPr>
              <a:t>G</a:t>
            </a:r>
            <a:r>
              <a:rPr sz="1000" b="1" spc="190" dirty="0">
                <a:latin typeface="Times New Roman"/>
                <a:cs typeface="Times New Roman"/>
              </a:rPr>
              <a:t>lu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682740" y="5219700"/>
            <a:ext cx="2169160" cy="303530"/>
          </a:xfrm>
          <a:custGeom>
            <a:avLst/>
            <a:gdLst/>
            <a:ahLst/>
            <a:cxnLst/>
            <a:rect l="l" t="t" r="r" b="b"/>
            <a:pathLst>
              <a:path w="2169159" h="303529">
                <a:moveTo>
                  <a:pt x="0" y="303530"/>
                </a:moveTo>
                <a:lnTo>
                  <a:pt x="2169159" y="303530"/>
                </a:lnTo>
                <a:lnTo>
                  <a:pt x="2169159" y="0"/>
                </a:lnTo>
                <a:lnTo>
                  <a:pt x="0" y="0"/>
                </a:lnTo>
                <a:lnTo>
                  <a:pt x="0" y="303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6682740" y="5203190"/>
            <a:ext cx="2170430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ts val="1175"/>
              </a:lnSpc>
              <a:spcBef>
                <a:spcPts val="110"/>
              </a:spcBef>
            </a:pPr>
            <a:r>
              <a:rPr sz="1000" b="1" spc="229" dirty="0">
                <a:latin typeface="Times New Roman"/>
                <a:cs typeface="Times New Roman"/>
              </a:rPr>
              <a:t>P-</a:t>
            </a:r>
            <a:r>
              <a:rPr sz="1000" b="1" spc="229" dirty="0" err="1">
                <a:latin typeface="Times New Roman"/>
                <a:cs typeface="Times New Roman"/>
              </a:rPr>
              <a:t>Hydroxyphenylpyruvate</a:t>
            </a:r>
            <a:endParaRPr lang="ar-JO" sz="1000" b="1" spc="229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1175"/>
              </a:lnSpc>
              <a:spcBef>
                <a:spcPts val="110"/>
              </a:spcBef>
            </a:pPr>
            <a:r>
              <a:rPr sz="1000" b="1" spc="260" dirty="0">
                <a:latin typeface="Times New Roman"/>
                <a:cs typeface="Times New Roman"/>
              </a:rPr>
              <a:t>PHPP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019040" y="4431029"/>
            <a:ext cx="1276350" cy="154940"/>
          </a:xfrm>
          <a:custGeom>
            <a:avLst/>
            <a:gdLst/>
            <a:ahLst/>
            <a:cxnLst/>
            <a:rect l="l" t="t" r="r" b="b"/>
            <a:pathLst>
              <a:path w="1276350" h="154939">
                <a:moveTo>
                  <a:pt x="0" y="154940"/>
                </a:moveTo>
                <a:lnTo>
                  <a:pt x="1276350" y="154940"/>
                </a:lnTo>
                <a:lnTo>
                  <a:pt x="1276350" y="0"/>
                </a:lnTo>
                <a:lnTo>
                  <a:pt x="0" y="0"/>
                </a:lnTo>
                <a:lnTo>
                  <a:pt x="0" y="154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5019040" y="4415790"/>
            <a:ext cx="128397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40" dirty="0">
                <a:latin typeface="Times New Roman"/>
                <a:cs typeface="Times New Roman"/>
              </a:rPr>
              <a:t>monooxygenase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212079" y="4785359"/>
            <a:ext cx="918210" cy="154940"/>
          </a:xfrm>
          <a:custGeom>
            <a:avLst/>
            <a:gdLst/>
            <a:ahLst/>
            <a:cxnLst/>
            <a:rect l="l" t="t" r="r" b="b"/>
            <a:pathLst>
              <a:path w="918210" h="154939">
                <a:moveTo>
                  <a:pt x="0" y="154939"/>
                </a:moveTo>
                <a:lnTo>
                  <a:pt x="918210" y="154939"/>
                </a:lnTo>
                <a:lnTo>
                  <a:pt x="91821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5185409" y="4768850"/>
            <a:ext cx="97726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10" dirty="0">
                <a:latin typeface="Times New Roman"/>
                <a:cs typeface="Times New Roman"/>
              </a:rPr>
              <a:t>Vit </a:t>
            </a:r>
            <a:r>
              <a:rPr sz="1000" b="1" spc="225" dirty="0">
                <a:latin typeface="Times New Roman"/>
                <a:cs typeface="Times New Roman"/>
              </a:rPr>
              <a:t>C,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235" dirty="0">
                <a:latin typeface="Times New Roman"/>
                <a:cs typeface="Times New Roman"/>
              </a:rPr>
              <a:t>Cu</a:t>
            </a:r>
            <a:r>
              <a:rPr sz="975" b="1" spc="352" baseline="25641" dirty="0">
                <a:latin typeface="Times New Roman"/>
                <a:cs typeface="Times New Roman"/>
              </a:rPr>
              <a:t>2+</a:t>
            </a:r>
            <a:endParaRPr sz="975" baseline="25641" dirty="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118360" y="4378959"/>
            <a:ext cx="1211580" cy="256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385" dirty="0">
                <a:latin typeface="Times New Roman"/>
                <a:cs typeface="Times New Roman"/>
              </a:rPr>
              <a:t>m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225" dirty="0">
                <a:latin typeface="Times New Roman"/>
                <a:cs typeface="Times New Roman"/>
              </a:rPr>
              <a:t>ge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45" dirty="0">
                <a:latin typeface="Times New Roman"/>
                <a:cs typeface="Times New Roman"/>
              </a:rPr>
              <a:t>t</a:t>
            </a:r>
            <a:r>
              <a:rPr sz="1000" b="1" spc="140" dirty="0">
                <a:latin typeface="Times New Roman"/>
                <a:cs typeface="Times New Roman"/>
              </a:rPr>
              <a:t>i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0" dirty="0">
                <a:latin typeface="Times New Roman"/>
                <a:cs typeface="Times New Roman"/>
              </a:rPr>
              <a:t>te</a:t>
            </a:r>
            <a:endParaRPr sz="1000" dirty="0">
              <a:latin typeface="Times New Roman"/>
              <a:cs typeface="Times New Roman"/>
            </a:endParaRPr>
          </a:p>
          <a:p>
            <a:pPr marL="250190" algn="l" rtl="0">
              <a:lnSpc>
                <a:spcPts val="1170"/>
              </a:lnSpc>
            </a:pPr>
            <a:r>
              <a:rPr sz="1000" b="1" spc="229" dirty="0">
                <a:latin typeface="Times New Roman"/>
                <a:cs typeface="Times New Roman"/>
              </a:rPr>
              <a:t>Oxidase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371850" y="5283200"/>
            <a:ext cx="12115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90"/>
              </a:lnSpc>
            </a:pPr>
            <a:r>
              <a:rPr sz="1000" b="1" spc="355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400" dirty="0">
                <a:latin typeface="Times New Roman"/>
                <a:cs typeface="Times New Roman"/>
              </a:rPr>
              <a:t>m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225" dirty="0">
                <a:latin typeface="Times New Roman"/>
                <a:cs typeface="Times New Roman"/>
              </a:rPr>
              <a:t>g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70" dirty="0">
                <a:latin typeface="Times New Roman"/>
                <a:cs typeface="Times New Roman"/>
              </a:rPr>
              <a:t>t</a:t>
            </a:r>
            <a:r>
              <a:rPr sz="1000" b="1" spc="125" dirty="0">
                <a:latin typeface="Times New Roman"/>
                <a:cs typeface="Times New Roman"/>
              </a:rPr>
              <a:t>i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0" dirty="0">
                <a:latin typeface="Times New Roman"/>
                <a:cs typeface="Times New Roman"/>
              </a:rPr>
              <a:t>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61669" y="4507229"/>
            <a:ext cx="151130" cy="154940"/>
          </a:xfrm>
          <a:custGeom>
            <a:avLst/>
            <a:gdLst/>
            <a:ahLst/>
            <a:cxnLst/>
            <a:rect l="l" t="t" r="r" b="b"/>
            <a:pathLst>
              <a:path w="151129" h="154939">
                <a:moveTo>
                  <a:pt x="0" y="154940"/>
                </a:moveTo>
                <a:lnTo>
                  <a:pt x="151129" y="154940"/>
                </a:lnTo>
                <a:lnTo>
                  <a:pt x="151129" y="0"/>
                </a:lnTo>
                <a:lnTo>
                  <a:pt x="0" y="0"/>
                </a:lnTo>
                <a:lnTo>
                  <a:pt x="0" y="154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60400" y="4216113"/>
            <a:ext cx="198120" cy="45402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57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500"/>
              </a:spcBef>
            </a:pPr>
            <a:r>
              <a:rPr sz="1000" b="1" spc="340" dirty="0">
                <a:latin typeface="Times New Roman"/>
                <a:cs typeface="Times New Roman"/>
              </a:rPr>
              <a:t>C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41350" y="4930140"/>
            <a:ext cx="151130" cy="154940"/>
          </a:xfrm>
          <a:custGeom>
            <a:avLst/>
            <a:gdLst/>
            <a:ahLst/>
            <a:cxnLst/>
            <a:rect l="l" t="t" r="r" b="b"/>
            <a:pathLst>
              <a:path w="151129" h="154939">
                <a:moveTo>
                  <a:pt x="0" y="154939"/>
                </a:moveTo>
                <a:lnTo>
                  <a:pt x="151129" y="154939"/>
                </a:lnTo>
                <a:lnTo>
                  <a:pt x="15112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640080" y="4843898"/>
            <a:ext cx="171450" cy="4711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000" b="1" spc="340" dirty="0">
                <a:latin typeface="Times New Roman"/>
                <a:cs typeface="Times New Roman"/>
              </a:rPr>
              <a:t>C</a:t>
            </a: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4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79400" y="5280659"/>
            <a:ext cx="1558290" cy="154940"/>
          </a:xfrm>
          <a:custGeom>
            <a:avLst/>
            <a:gdLst/>
            <a:ahLst/>
            <a:cxnLst/>
            <a:rect l="l" t="t" r="r" b="b"/>
            <a:pathLst>
              <a:path w="1558289" h="154939">
                <a:moveTo>
                  <a:pt x="0" y="154939"/>
                </a:moveTo>
                <a:lnTo>
                  <a:pt x="1558289" y="154939"/>
                </a:lnTo>
                <a:lnTo>
                  <a:pt x="155828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79400" y="5264150"/>
            <a:ext cx="15633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210" dirty="0">
                <a:latin typeface="Times New Roman"/>
                <a:cs typeface="Times New Roman"/>
              </a:rPr>
              <a:t>Maleylacetoacetate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26160" y="5505450"/>
            <a:ext cx="816610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980"/>
              </a:lnSpc>
            </a:pPr>
            <a:r>
              <a:rPr sz="1000" b="1" spc="220" dirty="0">
                <a:latin typeface="Times New Roman"/>
                <a:cs typeface="Times New Roman"/>
              </a:rPr>
              <a:t>isomerase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71169" y="5505450"/>
            <a:ext cx="447675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20"/>
              </a:lnSpc>
            </a:pPr>
            <a:r>
              <a:rPr sz="1000" b="1" spc="325" dirty="0">
                <a:latin typeface="Times New Roman"/>
                <a:cs typeface="Times New Roman"/>
              </a:rPr>
              <a:t>GSH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72109" y="5847079"/>
            <a:ext cx="1748789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250" dirty="0">
                <a:latin typeface="Times New Roman"/>
                <a:cs typeface="Times New Roman"/>
              </a:rPr>
              <a:t>Fumaryl</a:t>
            </a:r>
            <a:r>
              <a:rPr sz="1000" b="1" spc="70" dirty="0">
                <a:latin typeface="Times New Roman"/>
                <a:cs typeface="Times New Roman"/>
              </a:rPr>
              <a:t> </a:t>
            </a:r>
            <a:r>
              <a:rPr sz="1000" b="1" spc="204" dirty="0">
                <a:latin typeface="Times New Roman"/>
                <a:cs typeface="Times New Roman"/>
              </a:rPr>
              <a:t>acetoacetate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385060" y="5761990"/>
            <a:ext cx="842010" cy="174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1000" b="1" spc="225" dirty="0">
                <a:latin typeface="Times New Roman"/>
                <a:cs typeface="Times New Roman"/>
              </a:rPr>
              <a:t>y</a:t>
            </a:r>
            <a:r>
              <a:rPr sz="1000" b="1" spc="270" dirty="0">
                <a:latin typeface="Times New Roman"/>
                <a:cs typeface="Times New Roman"/>
              </a:rPr>
              <a:t>d</a:t>
            </a:r>
            <a:r>
              <a:rPr sz="1000" b="1" spc="210" dirty="0">
                <a:latin typeface="Times New Roman"/>
                <a:cs typeface="Times New Roman"/>
              </a:rPr>
              <a:t>r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775709" y="5862320"/>
            <a:ext cx="2132330" cy="154940"/>
          </a:xfrm>
          <a:custGeom>
            <a:avLst/>
            <a:gdLst/>
            <a:ahLst/>
            <a:cxnLst/>
            <a:rect l="l" t="t" r="r" b="b"/>
            <a:pathLst>
              <a:path w="2132329" h="154939">
                <a:moveTo>
                  <a:pt x="0" y="154939"/>
                </a:moveTo>
                <a:lnTo>
                  <a:pt x="2132330" y="154939"/>
                </a:lnTo>
                <a:lnTo>
                  <a:pt x="213233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3775709" y="5847079"/>
            <a:ext cx="213233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50" dirty="0">
                <a:latin typeface="Times New Roman"/>
                <a:cs typeface="Times New Roman"/>
              </a:rPr>
              <a:t>Fumarate </a:t>
            </a:r>
            <a:r>
              <a:rPr sz="1000" b="1" spc="265" dirty="0">
                <a:latin typeface="Times New Roman"/>
                <a:cs typeface="Times New Roman"/>
              </a:rPr>
              <a:t>+</a:t>
            </a:r>
            <a:r>
              <a:rPr sz="1000" b="1" spc="-135" dirty="0">
                <a:latin typeface="Times New Roman"/>
                <a:cs typeface="Times New Roman"/>
              </a:rPr>
              <a:t> </a:t>
            </a:r>
            <a:r>
              <a:rPr sz="1000" b="1" spc="210" dirty="0">
                <a:latin typeface="Times New Roman"/>
                <a:cs typeface="Times New Roman"/>
              </a:rPr>
              <a:t>Acetoacetate </a:t>
            </a:r>
            <a:r>
              <a:rPr sz="1000" b="1" spc="114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467100" y="2040889"/>
            <a:ext cx="1160780" cy="154940"/>
          </a:xfrm>
          <a:custGeom>
            <a:avLst/>
            <a:gdLst/>
            <a:ahLst/>
            <a:cxnLst/>
            <a:rect l="l" t="t" r="r" b="b"/>
            <a:pathLst>
              <a:path w="1160779" h="154939">
                <a:moveTo>
                  <a:pt x="0" y="154939"/>
                </a:moveTo>
                <a:lnTo>
                  <a:pt x="1160779" y="154939"/>
                </a:lnTo>
                <a:lnTo>
                  <a:pt x="116077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3467100" y="2024379"/>
            <a:ext cx="116078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10"/>
              </a:spcBef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54" dirty="0">
                <a:latin typeface="Times New Roman"/>
                <a:cs typeface="Times New Roman"/>
              </a:rPr>
              <a:t>h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35" dirty="0">
                <a:latin typeface="Times New Roman"/>
                <a:cs typeface="Times New Roman"/>
              </a:rPr>
              <a:t>a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40" dirty="0">
                <a:latin typeface="Times New Roman"/>
                <a:cs typeface="Times New Roman"/>
              </a:rPr>
              <a:t>i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951479" y="1979929"/>
            <a:ext cx="235585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  <a:tabLst>
                <a:tab pos="1971675" algn="l"/>
              </a:tabLst>
            </a:pPr>
            <a:r>
              <a:rPr sz="1500" b="1" spc="517" baseline="5555" dirty="0">
                <a:latin typeface="Times New Roman"/>
                <a:cs typeface="Times New Roman"/>
              </a:rPr>
              <a:t>O	</a:t>
            </a:r>
            <a:r>
              <a:rPr sz="1000" b="1" spc="300" dirty="0">
                <a:latin typeface="Times New Roman"/>
                <a:cs typeface="Times New Roman"/>
              </a:rPr>
              <a:t>H</a:t>
            </a:r>
            <a:r>
              <a:rPr sz="975" b="1" spc="450" baseline="-25641" dirty="0">
                <a:latin typeface="Times New Roman"/>
                <a:cs typeface="Times New Roman"/>
              </a:rPr>
              <a:t>2</a:t>
            </a:r>
            <a:r>
              <a:rPr sz="1000" b="1" spc="300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347970" y="4302759"/>
            <a:ext cx="50927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0"/>
              </a:lnSpc>
            </a:pPr>
            <a:r>
              <a:rPr sz="1000" b="1" spc="325" dirty="0">
                <a:latin typeface="Times New Roman"/>
                <a:cs typeface="Times New Roman"/>
              </a:rPr>
              <a:t>PH</a:t>
            </a: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85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496820" y="6003290"/>
            <a:ext cx="36957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8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975" b="1" spc="254" baseline="-25641" dirty="0">
                <a:latin typeface="Times New Roman"/>
                <a:cs typeface="Times New Roman"/>
              </a:rPr>
              <a:t>2</a:t>
            </a:r>
            <a:r>
              <a:rPr sz="1000" b="1" spc="36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281940" y="513079"/>
            <a:ext cx="5086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u="none" spc="-5" dirty="0">
                <a:solidFill>
                  <a:srgbClr val="A568FF"/>
                </a:solidFill>
              </a:rPr>
              <a:t>4.	</a:t>
            </a:r>
            <a:r>
              <a:rPr u="heavy" spc="-5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Aromatic amino</a:t>
            </a:r>
            <a:r>
              <a:rPr u="heavy" spc="-75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 </a:t>
            </a:r>
            <a:r>
              <a:rPr u="heavy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acids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1107439" y="1000759"/>
            <a:ext cx="4789170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l" rtl="0">
              <a:lnSpc>
                <a:spcPct val="100000"/>
              </a:lnSpc>
              <a:spcBef>
                <a:spcPts val="100"/>
              </a:spcBef>
              <a:tabLst>
                <a:tab pos="2719705" algn="l"/>
              </a:tabLst>
            </a:pPr>
            <a:r>
              <a:rPr sz="3200" b="1" dirty="0">
                <a:solidFill>
                  <a:srgbClr val="663300"/>
                </a:solidFill>
                <a:latin typeface="Arial"/>
                <a:cs typeface="Arial"/>
              </a:rPr>
              <a:t>a)</a:t>
            </a:r>
            <a:r>
              <a:rPr sz="3200" b="1" spc="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Metabolism</a:t>
            </a:r>
            <a:r>
              <a:rPr sz="2400" b="1" u="heavy" spc="1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of	</a:t>
            </a:r>
            <a:r>
              <a:rPr sz="2400" b="1" u="heavy" spc="-1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Phenylalanine</a:t>
            </a:r>
            <a:endParaRPr sz="2400" dirty="0">
              <a:latin typeface="Arial"/>
              <a:cs typeface="Arial"/>
            </a:endParaRPr>
          </a:p>
          <a:p>
            <a:pPr marL="691515" algn="l" rtl="0">
              <a:lnSpc>
                <a:spcPct val="100000"/>
              </a:lnSpc>
              <a:spcBef>
                <a:spcPts val="1610"/>
              </a:spcBef>
            </a:pPr>
            <a:r>
              <a:rPr sz="1000" b="1" spc="275" dirty="0">
                <a:latin typeface="Times New Roman"/>
                <a:cs typeface="Times New Roman"/>
              </a:rPr>
              <a:t>NH</a:t>
            </a:r>
            <a:r>
              <a:rPr sz="975" b="1" spc="412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060440" y="1153159"/>
            <a:ext cx="29527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764664" algn="l"/>
              </a:tabLst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uc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	&amp;	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ke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442970" y="4394200"/>
            <a:ext cx="187960" cy="102870"/>
          </a:xfrm>
          <a:custGeom>
            <a:avLst/>
            <a:gdLst/>
            <a:ahLst/>
            <a:cxnLst/>
            <a:rect l="l" t="t" r="r" b="b"/>
            <a:pathLst>
              <a:path w="187960" h="102870">
                <a:moveTo>
                  <a:pt x="187959" y="102869"/>
                </a:moveTo>
                <a:lnTo>
                  <a:pt x="0" y="0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05529" y="4456429"/>
            <a:ext cx="95250" cy="78740"/>
          </a:xfrm>
          <a:custGeom>
            <a:avLst/>
            <a:gdLst/>
            <a:ahLst/>
            <a:cxnLst/>
            <a:rect l="l" t="t" r="r" b="b"/>
            <a:pathLst>
              <a:path w="95250" h="78739">
                <a:moveTo>
                  <a:pt x="40640" y="0"/>
                </a:moveTo>
                <a:lnTo>
                  <a:pt x="0" y="74930"/>
                </a:lnTo>
                <a:lnTo>
                  <a:pt x="95250" y="78740"/>
                </a:lnTo>
                <a:lnTo>
                  <a:pt x="4064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69150" y="4320540"/>
            <a:ext cx="320040" cy="233679"/>
          </a:xfrm>
          <a:custGeom>
            <a:avLst/>
            <a:gdLst/>
            <a:ahLst/>
            <a:cxnLst/>
            <a:rect l="l" t="t" r="r" b="b"/>
            <a:pathLst>
              <a:path w="320040" h="233679">
                <a:moveTo>
                  <a:pt x="0" y="0"/>
                </a:moveTo>
                <a:lnTo>
                  <a:pt x="320040" y="233680"/>
                </a:lnTo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62519" y="4519929"/>
            <a:ext cx="85090" cy="76200"/>
          </a:xfrm>
          <a:custGeom>
            <a:avLst/>
            <a:gdLst/>
            <a:ahLst/>
            <a:cxnLst/>
            <a:rect l="l" t="t" r="r" b="b"/>
            <a:pathLst>
              <a:path w="85090" h="76200">
                <a:moveTo>
                  <a:pt x="45720" y="0"/>
                </a:moveTo>
                <a:lnTo>
                  <a:pt x="0" y="62230"/>
                </a:lnTo>
                <a:lnTo>
                  <a:pt x="85089" y="76200"/>
                </a:lnTo>
                <a:lnTo>
                  <a:pt x="4572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24270" y="3937000"/>
            <a:ext cx="482600" cy="280670"/>
          </a:xfrm>
          <a:custGeom>
            <a:avLst/>
            <a:gdLst/>
            <a:ahLst/>
            <a:cxnLst/>
            <a:rect l="l" t="t" r="r" b="b"/>
            <a:pathLst>
              <a:path w="482600" h="280670">
                <a:moveTo>
                  <a:pt x="241300" y="0"/>
                </a:moveTo>
                <a:lnTo>
                  <a:pt x="185146" y="3606"/>
                </a:lnTo>
                <a:lnTo>
                  <a:pt x="134034" y="13921"/>
                </a:lnTo>
                <a:lnTo>
                  <a:pt x="89277" y="30191"/>
                </a:lnTo>
                <a:lnTo>
                  <a:pt x="52184" y="51659"/>
                </a:lnTo>
                <a:lnTo>
                  <a:pt x="24067" y="77569"/>
                </a:lnTo>
                <a:lnTo>
                  <a:pt x="0" y="139700"/>
                </a:lnTo>
                <a:lnTo>
                  <a:pt x="6235" y="172701"/>
                </a:lnTo>
                <a:lnTo>
                  <a:pt x="52184" y="228774"/>
                </a:lnTo>
                <a:lnTo>
                  <a:pt x="89277" y="250378"/>
                </a:lnTo>
                <a:lnTo>
                  <a:pt x="134034" y="266718"/>
                </a:lnTo>
                <a:lnTo>
                  <a:pt x="185146" y="277059"/>
                </a:lnTo>
                <a:lnTo>
                  <a:pt x="241300" y="280669"/>
                </a:lnTo>
                <a:lnTo>
                  <a:pt x="297853" y="277059"/>
                </a:lnTo>
                <a:lnTo>
                  <a:pt x="349120" y="266718"/>
                </a:lnTo>
                <a:lnTo>
                  <a:pt x="393855" y="250378"/>
                </a:lnTo>
                <a:lnTo>
                  <a:pt x="430815" y="228774"/>
                </a:lnTo>
                <a:lnTo>
                  <a:pt x="458755" y="202637"/>
                </a:lnTo>
                <a:lnTo>
                  <a:pt x="482600" y="139700"/>
                </a:lnTo>
                <a:lnTo>
                  <a:pt x="476431" y="107168"/>
                </a:lnTo>
                <a:lnTo>
                  <a:pt x="430815" y="51659"/>
                </a:lnTo>
                <a:lnTo>
                  <a:pt x="393855" y="30191"/>
                </a:lnTo>
                <a:lnTo>
                  <a:pt x="349120" y="13921"/>
                </a:lnTo>
                <a:lnTo>
                  <a:pt x="297853" y="3606"/>
                </a:lnTo>
                <a:lnTo>
                  <a:pt x="241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24270" y="3937000"/>
            <a:ext cx="482600" cy="280670"/>
          </a:xfrm>
          <a:custGeom>
            <a:avLst/>
            <a:gdLst/>
            <a:ahLst/>
            <a:cxnLst/>
            <a:rect l="l" t="t" r="r" b="b"/>
            <a:pathLst>
              <a:path w="482600" h="280670">
                <a:moveTo>
                  <a:pt x="241300" y="0"/>
                </a:moveTo>
                <a:lnTo>
                  <a:pt x="297853" y="3606"/>
                </a:lnTo>
                <a:lnTo>
                  <a:pt x="349120" y="13921"/>
                </a:lnTo>
                <a:lnTo>
                  <a:pt x="393855" y="30191"/>
                </a:lnTo>
                <a:lnTo>
                  <a:pt x="430815" y="51659"/>
                </a:lnTo>
                <a:lnTo>
                  <a:pt x="458755" y="77569"/>
                </a:lnTo>
                <a:lnTo>
                  <a:pt x="482600" y="139700"/>
                </a:lnTo>
                <a:lnTo>
                  <a:pt x="476431" y="172701"/>
                </a:lnTo>
                <a:lnTo>
                  <a:pt x="430815" y="228774"/>
                </a:lnTo>
                <a:lnTo>
                  <a:pt x="393855" y="250378"/>
                </a:lnTo>
                <a:lnTo>
                  <a:pt x="349120" y="266718"/>
                </a:lnTo>
                <a:lnTo>
                  <a:pt x="297853" y="277059"/>
                </a:lnTo>
                <a:lnTo>
                  <a:pt x="241300" y="280669"/>
                </a:lnTo>
                <a:lnTo>
                  <a:pt x="185146" y="277059"/>
                </a:lnTo>
                <a:lnTo>
                  <a:pt x="134034" y="266718"/>
                </a:lnTo>
                <a:lnTo>
                  <a:pt x="89277" y="250378"/>
                </a:lnTo>
                <a:lnTo>
                  <a:pt x="52184" y="228774"/>
                </a:lnTo>
                <a:lnTo>
                  <a:pt x="24067" y="202637"/>
                </a:lnTo>
                <a:lnTo>
                  <a:pt x="0" y="139700"/>
                </a:lnTo>
                <a:lnTo>
                  <a:pt x="6235" y="107168"/>
                </a:lnTo>
                <a:lnTo>
                  <a:pt x="52184" y="51659"/>
                </a:lnTo>
                <a:lnTo>
                  <a:pt x="89277" y="30191"/>
                </a:lnTo>
                <a:lnTo>
                  <a:pt x="134034" y="13921"/>
                </a:lnTo>
                <a:lnTo>
                  <a:pt x="185146" y="3606"/>
                </a:lnTo>
                <a:lnTo>
                  <a:pt x="2413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24270" y="393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08140" y="421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6309359" y="3958590"/>
            <a:ext cx="313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Eras Demi ITC"/>
                <a:cs typeface="Eras Demi ITC"/>
              </a:rPr>
              <a:t>O</a:t>
            </a:r>
            <a:r>
              <a:rPr sz="1400" b="1" spc="-5" dirty="0">
                <a:latin typeface="Eras Demi ITC"/>
                <a:cs typeface="Eras Demi ITC"/>
              </a:rPr>
              <a:t>H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717030" y="4123690"/>
            <a:ext cx="350520" cy="280670"/>
          </a:xfrm>
          <a:custGeom>
            <a:avLst/>
            <a:gdLst/>
            <a:ahLst/>
            <a:cxnLst/>
            <a:rect l="l" t="t" r="r" b="b"/>
            <a:pathLst>
              <a:path w="350520" h="280670">
                <a:moveTo>
                  <a:pt x="0" y="0"/>
                </a:moveTo>
                <a:lnTo>
                  <a:pt x="350520" y="280670"/>
                </a:lnTo>
              </a:path>
            </a:pathLst>
          </a:custGeom>
          <a:ln w="2793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47230" y="4378959"/>
            <a:ext cx="62230" cy="58419"/>
          </a:xfrm>
          <a:custGeom>
            <a:avLst/>
            <a:gdLst/>
            <a:ahLst/>
            <a:cxnLst/>
            <a:rect l="l" t="t" r="r" b="b"/>
            <a:pathLst>
              <a:path w="62229" h="58420">
                <a:moveTo>
                  <a:pt x="35560" y="0"/>
                </a:moveTo>
                <a:lnTo>
                  <a:pt x="0" y="44450"/>
                </a:lnTo>
                <a:lnTo>
                  <a:pt x="62229" y="58419"/>
                </a:lnTo>
                <a:lnTo>
                  <a:pt x="3556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13479" y="4485640"/>
            <a:ext cx="345440" cy="259079"/>
          </a:xfrm>
          <a:custGeom>
            <a:avLst/>
            <a:gdLst/>
            <a:ahLst/>
            <a:cxnLst/>
            <a:rect l="l" t="t" r="r" b="b"/>
            <a:pathLst>
              <a:path w="345439" h="259079">
                <a:moveTo>
                  <a:pt x="0" y="259080"/>
                </a:moveTo>
                <a:lnTo>
                  <a:pt x="345440" y="0"/>
                </a:lnTo>
              </a:path>
            </a:pathLst>
          </a:custGeom>
          <a:ln w="28393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060190" y="4721859"/>
            <a:ext cx="320040" cy="289560"/>
          </a:xfrm>
          <a:custGeom>
            <a:avLst/>
            <a:gdLst/>
            <a:ahLst/>
            <a:cxnLst/>
            <a:rect l="l" t="t" r="r" b="b"/>
            <a:pathLst>
              <a:path w="320039" h="289560">
                <a:moveTo>
                  <a:pt x="0" y="0"/>
                </a:moveTo>
                <a:lnTo>
                  <a:pt x="320039" y="289559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000500" y="4668520"/>
            <a:ext cx="91440" cy="88900"/>
          </a:xfrm>
          <a:custGeom>
            <a:avLst/>
            <a:gdLst/>
            <a:ahLst/>
            <a:cxnLst/>
            <a:rect l="l" t="t" r="r" b="b"/>
            <a:pathLst>
              <a:path w="91439" h="88900">
                <a:moveTo>
                  <a:pt x="0" y="0"/>
                </a:moveTo>
                <a:lnTo>
                  <a:pt x="34289" y="88899"/>
                </a:lnTo>
                <a:lnTo>
                  <a:pt x="91439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17850" y="4184650"/>
            <a:ext cx="346710" cy="270510"/>
          </a:xfrm>
          <a:custGeom>
            <a:avLst/>
            <a:gdLst/>
            <a:ahLst/>
            <a:cxnLst/>
            <a:rect l="l" t="t" r="r" b="b"/>
            <a:pathLst>
              <a:path w="346710" h="270510">
                <a:moveTo>
                  <a:pt x="172720" y="0"/>
                </a:moveTo>
                <a:lnTo>
                  <a:pt x="117205" y="6685"/>
                </a:lnTo>
                <a:lnTo>
                  <a:pt x="69677" y="25440"/>
                </a:lnTo>
                <a:lnTo>
                  <a:pt x="32633" y="54315"/>
                </a:lnTo>
                <a:lnTo>
                  <a:pt x="8575" y="91358"/>
                </a:lnTo>
                <a:lnTo>
                  <a:pt x="0" y="134619"/>
                </a:lnTo>
                <a:lnTo>
                  <a:pt x="8575" y="178013"/>
                </a:lnTo>
                <a:lnTo>
                  <a:pt x="32633" y="215371"/>
                </a:lnTo>
                <a:lnTo>
                  <a:pt x="69677" y="244622"/>
                </a:lnTo>
                <a:lnTo>
                  <a:pt x="117205" y="263692"/>
                </a:lnTo>
                <a:lnTo>
                  <a:pt x="172720" y="270510"/>
                </a:lnTo>
                <a:lnTo>
                  <a:pt x="228853" y="263692"/>
                </a:lnTo>
                <a:lnTo>
                  <a:pt x="276758" y="244622"/>
                </a:lnTo>
                <a:lnTo>
                  <a:pt x="313994" y="215371"/>
                </a:lnTo>
                <a:lnTo>
                  <a:pt x="338124" y="178013"/>
                </a:lnTo>
                <a:lnTo>
                  <a:pt x="346710" y="134619"/>
                </a:lnTo>
                <a:lnTo>
                  <a:pt x="338124" y="91358"/>
                </a:lnTo>
                <a:lnTo>
                  <a:pt x="313994" y="54315"/>
                </a:lnTo>
                <a:lnTo>
                  <a:pt x="276758" y="25440"/>
                </a:lnTo>
                <a:lnTo>
                  <a:pt x="228854" y="6685"/>
                </a:lnTo>
                <a:lnTo>
                  <a:pt x="172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17850" y="4184650"/>
            <a:ext cx="346710" cy="270510"/>
          </a:xfrm>
          <a:custGeom>
            <a:avLst/>
            <a:gdLst/>
            <a:ahLst/>
            <a:cxnLst/>
            <a:rect l="l" t="t" r="r" b="b"/>
            <a:pathLst>
              <a:path w="346710" h="270510">
                <a:moveTo>
                  <a:pt x="172720" y="0"/>
                </a:moveTo>
                <a:lnTo>
                  <a:pt x="228853" y="6685"/>
                </a:lnTo>
                <a:lnTo>
                  <a:pt x="276758" y="25440"/>
                </a:lnTo>
                <a:lnTo>
                  <a:pt x="313994" y="54315"/>
                </a:lnTo>
                <a:lnTo>
                  <a:pt x="338124" y="91358"/>
                </a:lnTo>
                <a:lnTo>
                  <a:pt x="346710" y="134619"/>
                </a:lnTo>
                <a:lnTo>
                  <a:pt x="338124" y="178013"/>
                </a:lnTo>
                <a:lnTo>
                  <a:pt x="313994" y="215371"/>
                </a:lnTo>
                <a:lnTo>
                  <a:pt x="276758" y="244622"/>
                </a:lnTo>
                <a:lnTo>
                  <a:pt x="228853" y="263692"/>
                </a:lnTo>
                <a:lnTo>
                  <a:pt x="172720" y="270510"/>
                </a:lnTo>
                <a:lnTo>
                  <a:pt x="117205" y="263692"/>
                </a:lnTo>
                <a:lnTo>
                  <a:pt x="69677" y="244622"/>
                </a:lnTo>
                <a:lnTo>
                  <a:pt x="32633" y="215371"/>
                </a:lnTo>
                <a:lnTo>
                  <a:pt x="8575" y="178013"/>
                </a:lnTo>
                <a:lnTo>
                  <a:pt x="0" y="134619"/>
                </a:lnTo>
                <a:lnTo>
                  <a:pt x="8575" y="91358"/>
                </a:lnTo>
                <a:lnTo>
                  <a:pt x="32633" y="54315"/>
                </a:lnTo>
                <a:lnTo>
                  <a:pt x="69677" y="25440"/>
                </a:lnTo>
                <a:lnTo>
                  <a:pt x="117205" y="6685"/>
                </a:lnTo>
                <a:lnTo>
                  <a:pt x="17272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17850" y="4184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65829" y="4455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3194050" y="4184650"/>
            <a:ext cx="195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Eras Demi ITC"/>
                <a:cs typeface="Eras Demi ITC"/>
              </a:rPr>
              <a:t>O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347209" y="5029200"/>
            <a:ext cx="304800" cy="134620"/>
          </a:xfrm>
          <a:custGeom>
            <a:avLst/>
            <a:gdLst/>
            <a:ahLst/>
            <a:cxnLst/>
            <a:rect l="l" t="t" r="r" b="b"/>
            <a:pathLst>
              <a:path w="304800" h="134620">
                <a:moveTo>
                  <a:pt x="152400" y="0"/>
                </a:moveTo>
                <a:lnTo>
                  <a:pt x="92154" y="5159"/>
                </a:lnTo>
                <a:lnTo>
                  <a:pt x="43814" y="19367"/>
                </a:lnTo>
                <a:lnTo>
                  <a:pt x="11668" y="40719"/>
                </a:lnTo>
                <a:lnTo>
                  <a:pt x="0" y="67310"/>
                </a:lnTo>
                <a:lnTo>
                  <a:pt x="11668" y="93900"/>
                </a:lnTo>
                <a:lnTo>
                  <a:pt x="43815" y="115252"/>
                </a:lnTo>
                <a:lnTo>
                  <a:pt x="92154" y="129460"/>
                </a:lnTo>
                <a:lnTo>
                  <a:pt x="152400" y="134619"/>
                </a:lnTo>
                <a:lnTo>
                  <a:pt x="212645" y="129460"/>
                </a:lnTo>
                <a:lnTo>
                  <a:pt x="260985" y="115252"/>
                </a:lnTo>
                <a:lnTo>
                  <a:pt x="293131" y="93900"/>
                </a:lnTo>
                <a:lnTo>
                  <a:pt x="304800" y="67310"/>
                </a:lnTo>
                <a:lnTo>
                  <a:pt x="293131" y="40719"/>
                </a:lnTo>
                <a:lnTo>
                  <a:pt x="260984" y="19367"/>
                </a:lnTo>
                <a:lnTo>
                  <a:pt x="212645" y="5159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347209" y="5029200"/>
            <a:ext cx="304800" cy="134620"/>
          </a:xfrm>
          <a:custGeom>
            <a:avLst/>
            <a:gdLst/>
            <a:ahLst/>
            <a:cxnLst/>
            <a:rect l="l" t="t" r="r" b="b"/>
            <a:pathLst>
              <a:path w="304800" h="134620">
                <a:moveTo>
                  <a:pt x="152400" y="0"/>
                </a:moveTo>
                <a:lnTo>
                  <a:pt x="212645" y="5159"/>
                </a:lnTo>
                <a:lnTo>
                  <a:pt x="260984" y="19367"/>
                </a:lnTo>
                <a:lnTo>
                  <a:pt x="293131" y="40719"/>
                </a:lnTo>
                <a:lnTo>
                  <a:pt x="304800" y="67310"/>
                </a:lnTo>
                <a:lnTo>
                  <a:pt x="293131" y="93900"/>
                </a:lnTo>
                <a:lnTo>
                  <a:pt x="260985" y="115252"/>
                </a:lnTo>
                <a:lnTo>
                  <a:pt x="212645" y="129460"/>
                </a:lnTo>
                <a:lnTo>
                  <a:pt x="152400" y="134619"/>
                </a:lnTo>
                <a:lnTo>
                  <a:pt x="92154" y="129460"/>
                </a:lnTo>
                <a:lnTo>
                  <a:pt x="43815" y="115252"/>
                </a:lnTo>
                <a:lnTo>
                  <a:pt x="11668" y="93900"/>
                </a:lnTo>
                <a:lnTo>
                  <a:pt x="0" y="67310"/>
                </a:lnTo>
                <a:lnTo>
                  <a:pt x="11668" y="40719"/>
                </a:lnTo>
                <a:lnTo>
                  <a:pt x="43814" y="19367"/>
                </a:lnTo>
                <a:lnTo>
                  <a:pt x="92154" y="5159"/>
                </a:lnTo>
                <a:lnTo>
                  <a:pt x="1524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47209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53279" y="5163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4403090" y="4961890"/>
            <a:ext cx="195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Eras Demi ITC"/>
                <a:cs typeface="Eras Demi ITC"/>
              </a:rPr>
              <a:t>O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2890520" y="2900679"/>
            <a:ext cx="279400" cy="6350"/>
          </a:xfrm>
          <a:custGeom>
            <a:avLst/>
            <a:gdLst/>
            <a:ahLst/>
            <a:cxnLst/>
            <a:rect l="l" t="t" r="r" b="b"/>
            <a:pathLst>
              <a:path w="279400" h="6350">
                <a:moveTo>
                  <a:pt x="-14196" y="3175"/>
                </a:moveTo>
                <a:lnTo>
                  <a:pt x="293596" y="3175"/>
                </a:lnTo>
              </a:path>
            </a:pathLst>
          </a:custGeom>
          <a:ln w="3474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00170" y="4946650"/>
            <a:ext cx="44450" cy="157480"/>
          </a:xfrm>
          <a:custGeom>
            <a:avLst/>
            <a:gdLst/>
            <a:ahLst/>
            <a:cxnLst/>
            <a:rect l="l" t="t" r="r" b="b"/>
            <a:pathLst>
              <a:path w="44450" h="157479">
                <a:moveTo>
                  <a:pt x="0" y="157480"/>
                </a:moveTo>
                <a:lnTo>
                  <a:pt x="44450" y="0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02709" y="4870450"/>
            <a:ext cx="82550" cy="93980"/>
          </a:xfrm>
          <a:custGeom>
            <a:avLst/>
            <a:gdLst/>
            <a:ahLst/>
            <a:cxnLst/>
            <a:rect l="l" t="t" r="r" b="b"/>
            <a:pathLst>
              <a:path w="82550" h="93979">
                <a:moveTo>
                  <a:pt x="64769" y="0"/>
                </a:moveTo>
                <a:lnTo>
                  <a:pt x="0" y="69850"/>
                </a:lnTo>
                <a:lnTo>
                  <a:pt x="82550" y="93980"/>
                </a:lnTo>
                <a:lnTo>
                  <a:pt x="6476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3958590" y="6311900"/>
            <a:ext cx="6026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g</a:t>
            </a:r>
            <a:r>
              <a:rPr sz="1200" b="1" spc="-5" dirty="0">
                <a:latin typeface="Arial"/>
                <a:cs typeface="Arial"/>
              </a:rPr>
              <a:t>lu</a:t>
            </a:r>
            <a:r>
              <a:rPr sz="1200" b="1" spc="1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146040" y="6337300"/>
            <a:ext cx="54102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5080" indent="-78740" algn="l" rtl="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on</a:t>
            </a:r>
            <a:r>
              <a:rPr sz="1200" b="1" dirty="0">
                <a:latin typeface="Arial"/>
                <a:cs typeface="Arial"/>
              </a:rPr>
              <a:t>e  </a:t>
            </a:r>
            <a:r>
              <a:rPr sz="1200" b="1" spc="-5" dirty="0">
                <a:latin typeface="Arial"/>
                <a:cs typeface="Arial"/>
              </a:rPr>
              <a:t>body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4140200" y="5981700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98290" y="62395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1910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32400" y="6007100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89220" y="626490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6359" y="0"/>
                </a:moveTo>
                <a:lnTo>
                  <a:pt x="0" y="0"/>
                </a:lnTo>
                <a:lnTo>
                  <a:pt x="43179" y="8508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80200" y="3136900"/>
            <a:ext cx="152400" cy="182880"/>
          </a:xfrm>
          <a:custGeom>
            <a:avLst/>
            <a:gdLst/>
            <a:ahLst/>
            <a:cxnLst/>
            <a:rect l="l" t="t" r="r" b="b"/>
            <a:pathLst>
              <a:path w="152400" h="182879">
                <a:moveTo>
                  <a:pt x="0" y="0"/>
                </a:moveTo>
                <a:lnTo>
                  <a:pt x="152400" y="0"/>
                </a:lnTo>
                <a:lnTo>
                  <a:pt x="15240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658609" y="2820670"/>
            <a:ext cx="1270635" cy="49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9610" algn="l" rtl="0">
              <a:lnSpc>
                <a:spcPts val="1095"/>
              </a:lnSpc>
              <a:spcBef>
                <a:spcPts val="90"/>
              </a:spcBef>
            </a:pPr>
            <a:r>
              <a:rPr sz="1000" b="1" spc="340" dirty="0">
                <a:latin typeface="Times New Roman"/>
                <a:cs typeface="Times New Roman"/>
              </a:rPr>
              <a:t>OH</a:t>
            </a:r>
            <a:endParaRPr sz="1000" dirty="0">
              <a:latin typeface="Times New Roman"/>
              <a:cs typeface="Times New Roman"/>
            </a:endParaRPr>
          </a:p>
          <a:p>
            <a:pPr marL="549910" algn="l" rtl="0">
              <a:lnSpc>
                <a:spcPts val="1095"/>
              </a:lnSpc>
            </a:pPr>
            <a:r>
              <a:rPr sz="1000" b="1" spc="210" dirty="0">
                <a:latin typeface="Times New Roman"/>
                <a:cs typeface="Times New Roman"/>
              </a:rPr>
              <a:t>Tyrosine</a:t>
            </a:r>
            <a:endParaRPr sz="1000" dirty="0">
              <a:latin typeface="Times New Roman"/>
              <a:cs typeface="Times New Roman"/>
            </a:endParaRPr>
          </a:p>
          <a:p>
            <a:pPr marL="50800" algn="l" rtl="0">
              <a:lnSpc>
                <a:spcPct val="100000"/>
              </a:lnSpc>
              <a:spcBef>
                <a:spcPts val="70"/>
              </a:spcBef>
            </a:pPr>
            <a:r>
              <a:rPr sz="1800" b="1" baseline="-6944" dirty="0">
                <a:latin typeface="Arial"/>
                <a:cs typeface="Arial"/>
              </a:rPr>
              <a:t>α </a:t>
            </a:r>
            <a:r>
              <a:rPr sz="1000" b="1" spc="365" dirty="0">
                <a:latin typeface="Times New Roman"/>
                <a:cs typeface="Times New Roman"/>
              </a:rPr>
              <a:t>KG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508240" y="4329429"/>
            <a:ext cx="91440" cy="12700"/>
          </a:xfrm>
          <a:custGeom>
            <a:avLst/>
            <a:gdLst/>
            <a:ahLst/>
            <a:cxnLst/>
            <a:rect l="l" t="t" r="r" b="b"/>
            <a:pathLst>
              <a:path w="91440" h="12700">
                <a:moveTo>
                  <a:pt x="0" y="12700"/>
                </a:moveTo>
                <a:lnTo>
                  <a:pt x="6667" y="9961"/>
                </a:lnTo>
                <a:lnTo>
                  <a:pt x="12382" y="8890"/>
                </a:lnTo>
                <a:lnTo>
                  <a:pt x="18573" y="8770"/>
                </a:lnTo>
                <a:lnTo>
                  <a:pt x="26669" y="8890"/>
                </a:lnTo>
                <a:lnTo>
                  <a:pt x="35321" y="8453"/>
                </a:lnTo>
                <a:lnTo>
                  <a:pt x="41592" y="7302"/>
                </a:lnTo>
                <a:lnTo>
                  <a:pt x="47386" y="5675"/>
                </a:lnTo>
                <a:lnTo>
                  <a:pt x="54609" y="3810"/>
                </a:lnTo>
                <a:lnTo>
                  <a:pt x="60721" y="2143"/>
                </a:lnTo>
                <a:lnTo>
                  <a:pt x="66357" y="952"/>
                </a:lnTo>
                <a:lnTo>
                  <a:pt x="72469" y="238"/>
                </a:lnTo>
                <a:lnTo>
                  <a:pt x="80009" y="0"/>
                </a:lnTo>
                <a:lnTo>
                  <a:pt x="88582" y="0"/>
                </a:lnTo>
                <a:lnTo>
                  <a:pt x="91440" y="0"/>
                </a:lnTo>
                <a:lnTo>
                  <a:pt x="88582" y="0"/>
                </a:lnTo>
                <a:lnTo>
                  <a:pt x="80009" y="0"/>
                </a:lnTo>
              </a:path>
            </a:pathLst>
          </a:custGeom>
          <a:ln w="889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23179" y="650748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17780" y="0"/>
                </a:moveTo>
                <a:lnTo>
                  <a:pt x="6350" y="0"/>
                </a:lnTo>
                <a:lnTo>
                  <a:pt x="0" y="5080"/>
                </a:lnTo>
                <a:lnTo>
                  <a:pt x="0" y="17780"/>
                </a:lnTo>
                <a:lnTo>
                  <a:pt x="6350" y="22860"/>
                </a:lnTo>
                <a:lnTo>
                  <a:pt x="17780" y="22860"/>
                </a:lnTo>
                <a:lnTo>
                  <a:pt x="22860" y="17780"/>
                </a:lnTo>
                <a:lnTo>
                  <a:pt x="22860" y="508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59" y="262890"/>
            <a:ext cx="739140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b) </a:t>
            </a:r>
            <a:r>
              <a:rPr spc="-5" dirty="0"/>
              <a:t>Tyrosine is </a:t>
            </a:r>
            <a:r>
              <a:rPr dirty="0"/>
              <a:t>a precursor</a:t>
            </a:r>
            <a:r>
              <a:rPr spc="-25" dirty="0"/>
              <a:t> </a:t>
            </a:r>
            <a:r>
              <a:rPr spc="-5" dirty="0"/>
              <a:t>of:</a:t>
            </a:r>
          </a:p>
          <a:p>
            <a:pPr marL="12700" rtl="0">
              <a:lnSpc>
                <a:spcPct val="100000"/>
              </a:lnSpc>
            </a:pPr>
            <a:r>
              <a:rPr lang="ar-EG" u="none" dirty="0">
                <a:solidFill>
                  <a:srgbClr val="990000"/>
                </a:solidFill>
              </a:rPr>
              <a:t>-</a:t>
            </a:r>
            <a:r>
              <a:rPr u="none" dirty="0">
                <a:solidFill>
                  <a:srgbClr val="990000"/>
                </a:solidFill>
              </a:rPr>
              <a:t>1</a:t>
            </a:r>
            <a:r>
              <a:rPr u="heavy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DOPA </a:t>
            </a:r>
            <a:r>
              <a:rPr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(3,4 </a:t>
            </a:r>
            <a:r>
              <a:rPr u="heavy" spc="-5" dirty="0" err="1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dihydroxy</a:t>
            </a:r>
            <a:r>
              <a:rPr u="heavy" spc="-4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 </a:t>
            </a:r>
            <a:r>
              <a:rPr u="heavy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phenylalanine</a:t>
            </a:r>
            <a:r>
              <a:rPr lang="ar-EG" sz="3600" u="heavy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(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948179" y="1701800"/>
            <a:ext cx="566420" cy="487680"/>
          </a:xfrm>
          <a:custGeom>
            <a:avLst/>
            <a:gdLst/>
            <a:ahLst/>
            <a:cxnLst/>
            <a:rect l="l" t="t" r="r" b="b"/>
            <a:pathLst>
              <a:path w="566419" h="487680">
                <a:moveTo>
                  <a:pt x="0" y="487679"/>
                </a:moveTo>
                <a:lnTo>
                  <a:pt x="20319" y="482600"/>
                </a:lnTo>
                <a:lnTo>
                  <a:pt x="41909" y="477520"/>
                </a:lnTo>
                <a:lnTo>
                  <a:pt x="62230" y="471170"/>
                </a:lnTo>
                <a:lnTo>
                  <a:pt x="82550" y="464820"/>
                </a:lnTo>
                <a:lnTo>
                  <a:pt x="102869" y="458470"/>
                </a:lnTo>
                <a:lnTo>
                  <a:pt x="123189" y="452120"/>
                </a:lnTo>
                <a:lnTo>
                  <a:pt x="142239" y="444500"/>
                </a:lnTo>
                <a:lnTo>
                  <a:pt x="162559" y="438150"/>
                </a:lnTo>
                <a:lnTo>
                  <a:pt x="181609" y="430529"/>
                </a:lnTo>
                <a:lnTo>
                  <a:pt x="199389" y="421639"/>
                </a:lnTo>
                <a:lnTo>
                  <a:pt x="218439" y="414020"/>
                </a:lnTo>
                <a:lnTo>
                  <a:pt x="236219" y="405129"/>
                </a:lnTo>
                <a:lnTo>
                  <a:pt x="254000" y="396239"/>
                </a:lnTo>
                <a:lnTo>
                  <a:pt x="270509" y="387350"/>
                </a:lnTo>
                <a:lnTo>
                  <a:pt x="288289" y="378460"/>
                </a:lnTo>
                <a:lnTo>
                  <a:pt x="304800" y="368300"/>
                </a:lnTo>
                <a:lnTo>
                  <a:pt x="320039" y="359410"/>
                </a:lnTo>
                <a:lnTo>
                  <a:pt x="335280" y="349250"/>
                </a:lnTo>
                <a:lnTo>
                  <a:pt x="350519" y="339089"/>
                </a:lnTo>
                <a:lnTo>
                  <a:pt x="365759" y="327660"/>
                </a:lnTo>
                <a:lnTo>
                  <a:pt x="379730" y="317500"/>
                </a:lnTo>
                <a:lnTo>
                  <a:pt x="393700" y="306070"/>
                </a:lnTo>
                <a:lnTo>
                  <a:pt x="406400" y="295910"/>
                </a:lnTo>
                <a:lnTo>
                  <a:pt x="420369" y="284479"/>
                </a:lnTo>
                <a:lnTo>
                  <a:pt x="431800" y="273050"/>
                </a:lnTo>
                <a:lnTo>
                  <a:pt x="444500" y="260350"/>
                </a:lnTo>
                <a:lnTo>
                  <a:pt x="455930" y="248920"/>
                </a:lnTo>
                <a:lnTo>
                  <a:pt x="466089" y="236220"/>
                </a:lnTo>
                <a:lnTo>
                  <a:pt x="476250" y="224789"/>
                </a:lnTo>
                <a:lnTo>
                  <a:pt x="486409" y="212089"/>
                </a:lnTo>
                <a:lnTo>
                  <a:pt x="495300" y="199389"/>
                </a:lnTo>
                <a:lnTo>
                  <a:pt x="504189" y="186689"/>
                </a:lnTo>
                <a:lnTo>
                  <a:pt x="511809" y="173989"/>
                </a:lnTo>
                <a:lnTo>
                  <a:pt x="519430" y="161289"/>
                </a:lnTo>
                <a:lnTo>
                  <a:pt x="527050" y="148589"/>
                </a:lnTo>
                <a:lnTo>
                  <a:pt x="533400" y="134620"/>
                </a:lnTo>
                <a:lnTo>
                  <a:pt x="538480" y="121920"/>
                </a:lnTo>
                <a:lnTo>
                  <a:pt x="544830" y="109220"/>
                </a:lnTo>
                <a:lnTo>
                  <a:pt x="548639" y="95250"/>
                </a:lnTo>
                <a:lnTo>
                  <a:pt x="553719" y="81279"/>
                </a:lnTo>
                <a:lnTo>
                  <a:pt x="557530" y="68579"/>
                </a:lnTo>
                <a:lnTo>
                  <a:pt x="560069" y="54610"/>
                </a:lnTo>
                <a:lnTo>
                  <a:pt x="562609" y="40639"/>
                </a:lnTo>
                <a:lnTo>
                  <a:pt x="563880" y="27939"/>
                </a:lnTo>
                <a:lnTo>
                  <a:pt x="565150" y="13970"/>
                </a:lnTo>
                <a:lnTo>
                  <a:pt x="56641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3800" y="1653539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9210" y="0"/>
                </a:moveTo>
                <a:lnTo>
                  <a:pt x="0" y="68580"/>
                </a:lnTo>
                <a:lnTo>
                  <a:pt x="27939" y="48260"/>
                </a:lnTo>
                <a:lnTo>
                  <a:pt x="45296" y="48260"/>
                </a:lnTo>
                <a:lnTo>
                  <a:pt x="29210" y="0"/>
                </a:lnTo>
                <a:close/>
              </a:path>
              <a:path w="52069" h="68580">
                <a:moveTo>
                  <a:pt x="45296" y="48260"/>
                </a:moveTo>
                <a:lnTo>
                  <a:pt x="27939" y="48260"/>
                </a:lnTo>
                <a:lnTo>
                  <a:pt x="52069" y="68580"/>
                </a:lnTo>
                <a:lnTo>
                  <a:pt x="45296" y="48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3800" y="1653539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0" y="68580"/>
                </a:moveTo>
                <a:lnTo>
                  <a:pt x="29210" y="0"/>
                </a:lnTo>
                <a:lnTo>
                  <a:pt x="52069" y="68580"/>
                </a:lnTo>
                <a:lnTo>
                  <a:pt x="27939" y="48260"/>
                </a:lnTo>
                <a:lnTo>
                  <a:pt x="0" y="6858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7729" y="1790700"/>
            <a:ext cx="995680" cy="513080"/>
          </a:xfrm>
          <a:custGeom>
            <a:avLst/>
            <a:gdLst/>
            <a:ahLst/>
            <a:cxnLst/>
            <a:rect l="l" t="t" r="r" b="b"/>
            <a:pathLst>
              <a:path w="995680" h="513080">
                <a:moveTo>
                  <a:pt x="995680" y="5079"/>
                </a:moveTo>
                <a:lnTo>
                  <a:pt x="974089" y="3810"/>
                </a:lnTo>
                <a:lnTo>
                  <a:pt x="952500" y="2539"/>
                </a:lnTo>
                <a:lnTo>
                  <a:pt x="929639" y="1270"/>
                </a:lnTo>
                <a:lnTo>
                  <a:pt x="908050" y="0"/>
                </a:lnTo>
                <a:lnTo>
                  <a:pt x="886459" y="0"/>
                </a:lnTo>
                <a:lnTo>
                  <a:pt x="864869" y="0"/>
                </a:lnTo>
                <a:lnTo>
                  <a:pt x="843280" y="0"/>
                </a:lnTo>
                <a:lnTo>
                  <a:pt x="820419" y="0"/>
                </a:lnTo>
                <a:lnTo>
                  <a:pt x="798830" y="1270"/>
                </a:lnTo>
                <a:lnTo>
                  <a:pt x="777239" y="2539"/>
                </a:lnTo>
                <a:lnTo>
                  <a:pt x="755650" y="3810"/>
                </a:lnTo>
                <a:lnTo>
                  <a:pt x="734059" y="5079"/>
                </a:lnTo>
                <a:lnTo>
                  <a:pt x="712469" y="7620"/>
                </a:lnTo>
                <a:lnTo>
                  <a:pt x="690880" y="10160"/>
                </a:lnTo>
                <a:lnTo>
                  <a:pt x="669289" y="12700"/>
                </a:lnTo>
                <a:lnTo>
                  <a:pt x="648969" y="16510"/>
                </a:lnTo>
                <a:lnTo>
                  <a:pt x="627380" y="19050"/>
                </a:lnTo>
                <a:lnTo>
                  <a:pt x="607059" y="22860"/>
                </a:lnTo>
                <a:lnTo>
                  <a:pt x="585469" y="26670"/>
                </a:lnTo>
                <a:lnTo>
                  <a:pt x="565150" y="31750"/>
                </a:lnTo>
                <a:lnTo>
                  <a:pt x="544830" y="36829"/>
                </a:lnTo>
                <a:lnTo>
                  <a:pt x="524509" y="40639"/>
                </a:lnTo>
                <a:lnTo>
                  <a:pt x="505459" y="46989"/>
                </a:lnTo>
                <a:lnTo>
                  <a:pt x="485139" y="52070"/>
                </a:lnTo>
                <a:lnTo>
                  <a:pt x="466089" y="58420"/>
                </a:lnTo>
                <a:lnTo>
                  <a:pt x="445769" y="64770"/>
                </a:lnTo>
                <a:lnTo>
                  <a:pt x="427989" y="71120"/>
                </a:lnTo>
                <a:lnTo>
                  <a:pt x="408939" y="77470"/>
                </a:lnTo>
                <a:lnTo>
                  <a:pt x="389889" y="83820"/>
                </a:lnTo>
                <a:lnTo>
                  <a:pt x="372109" y="91439"/>
                </a:lnTo>
                <a:lnTo>
                  <a:pt x="354330" y="99060"/>
                </a:lnTo>
                <a:lnTo>
                  <a:pt x="336550" y="106679"/>
                </a:lnTo>
                <a:lnTo>
                  <a:pt x="320039" y="115570"/>
                </a:lnTo>
                <a:lnTo>
                  <a:pt x="303530" y="123189"/>
                </a:lnTo>
                <a:lnTo>
                  <a:pt x="287019" y="132079"/>
                </a:lnTo>
                <a:lnTo>
                  <a:pt x="270509" y="140970"/>
                </a:lnTo>
                <a:lnTo>
                  <a:pt x="255269" y="149860"/>
                </a:lnTo>
                <a:lnTo>
                  <a:pt x="240030" y="158750"/>
                </a:lnTo>
                <a:lnTo>
                  <a:pt x="224789" y="168910"/>
                </a:lnTo>
                <a:lnTo>
                  <a:pt x="210819" y="179070"/>
                </a:lnTo>
                <a:lnTo>
                  <a:pt x="196850" y="189229"/>
                </a:lnTo>
                <a:lnTo>
                  <a:pt x="182880" y="199389"/>
                </a:lnTo>
                <a:lnTo>
                  <a:pt x="168909" y="209550"/>
                </a:lnTo>
                <a:lnTo>
                  <a:pt x="156209" y="219710"/>
                </a:lnTo>
                <a:lnTo>
                  <a:pt x="144780" y="231139"/>
                </a:lnTo>
                <a:lnTo>
                  <a:pt x="132080" y="241300"/>
                </a:lnTo>
                <a:lnTo>
                  <a:pt x="120650" y="252729"/>
                </a:lnTo>
                <a:lnTo>
                  <a:pt x="110489" y="264160"/>
                </a:lnTo>
                <a:lnTo>
                  <a:pt x="100330" y="275589"/>
                </a:lnTo>
                <a:lnTo>
                  <a:pt x="90169" y="287020"/>
                </a:lnTo>
                <a:lnTo>
                  <a:pt x="80009" y="298450"/>
                </a:lnTo>
                <a:lnTo>
                  <a:pt x="71119" y="311150"/>
                </a:lnTo>
                <a:lnTo>
                  <a:pt x="63500" y="322579"/>
                </a:lnTo>
                <a:lnTo>
                  <a:pt x="54609" y="335279"/>
                </a:lnTo>
                <a:lnTo>
                  <a:pt x="46989" y="346710"/>
                </a:lnTo>
                <a:lnTo>
                  <a:pt x="40639" y="359410"/>
                </a:lnTo>
                <a:lnTo>
                  <a:pt x="34289" y="372110"/>
                </a:lnTo>
                <a:lnTo>
                  <a:pt x="27939" y="384810"/>
                </a:lnTo>
                <a:lnTo>
                  <a:pt x="22859" y="397510"/>
                </a:lnTo>
                <a:lnTo>
                  <a:pt x="17780" y="410210"/>
                </a:lnTo>
                <a:lnTo>
                  <a:pt x="13969" y="422910"/>
                </a:lnTo>
                <a:lnTo>
                  <a:pt x="10159" y="435610"/>
                </a:lnTo>
                <a:lnTo>
                  <a:pt x="7619" y="448310"/>
                </a:lnTo>
                <a:lnTo>
                  <a:pt x="5080" y="461010"/>
                </a:lnTo>
                <a:lnTo>
                  <a:pt x="2539" y="473710"/>
                </a:lnTo>
                <a:lnTo>
                  <a:pt x="1269" y="487679"/>
                </a:lnTo>
                <a:lnTo>
                  <a:pt x="0" y="500379"/>
                </a:lnTo>
                <a:lnTo>
                  <a:pt x="0" y="5130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0229" y="1775460"/>
            <a:ext cx="132080" cy="35560"/>
          </a:xfrm>
          <a:custGeom>
            <a:avLst/>
            <a:gdLst/>
            <a:ahLst/>
            <a:cxnLst/>
            <a:rect l="l" t="t" r="r" b="b"/>
            <a:pathLst>
              <a:path w="132080" h="35560">
                <a:moveTo>
                  <a:pt x="10159" y="0"/>
                </a:moveTo>
                <a:lnTo>
                  <a:pt x="43180" y="20319"/>
                </a:lnTo>
                <a:lnTo>
                  <a:pt x="0" y="35560"/>
                </a:lnTo>
                <a:lnTo>
                  <a:pt x="132080" y="2921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0229" y="1775460"/>
            <a:ext cx="132080" cy="35560"/>
          </a:xfrm>
          <a:custGeom>
            <a:avLst/>
            <a:gdLst/>
            <a:ahLst/>
            <a:cxnLst/>
            <a:rect l="l" t="t" r="r" b="b"/>
            <a:pathLst>
              <a:path w="132080" h="35560">
                <a:moveTo>
                  <a:pt x="10159" y="0"/>
                </a:moveTo>
                <a:lnTo>
                  <a:pt x="132080" y="29210"/>
                </a:lnTo>
                <a:lnTo>
                  <a:pt x="0" y="35560"/>
                </a:lnTo>
                <a:lnTo>
                  <a:pt x="43180" y="20319"/>
                </a:lnTo>
                <a:lnTo>
                  <a:pt x="1015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9489" y="1985010"/>
            <a:ext cx="1496060" cy="613410"/>
          </a:xfrm>
          <a:custGeom>
            <a:avLst/>
            <a:gdLst/>
            <a:ahLst/>
            <a:cxnLst/>
            <a:rect l="l" t="t" r="r" b="b"/>
            <a:pathLst>
              <a:path w="1496060" h="613410">
                <a:moveTo>
                  <a:pt x="0" y="562610"/>
                </a:moveTo>
                <a:lnTo>
                  <a:pt x="24130" y="567689"/>
                </a:lnTo>
                <a:lnTo>
                  <a:pt x="49530" y="574039"/>
                </a:lnTo>
                <a:lnTo>
                  <a:pt x="74930" y="579119"/>
                </a:lnTo>
                <a:lnTo>
                  <a:pt x="127000" y="589279"/>
                </a:lnTo>
                <a:lnTo>
                  <a:pt x="179070" y="596900"/>
                </a:lnTo>
                <a:lnTo>
                  <a:pt x="204470" y="599439"/>
                </a:lnTo>
                <a:lnTo>
                  <a:pt x="231140" y="603250"/>
                </a:lnTo>
                <a:lnTo>
                  <a:pt x="257810" y="605789"/>
                </a:lnTo>
                <a:lnTo>
                  <a:pt x="284480" y="608329"/>
                </a:lnTo>
                <a:lnTo>
                  <a:pt x="311150" y="609600"/>
                </a:lnTo>
                <a:lnTo>
                  <a:pt x="337820" y="610869"/>
                </a:lnTo>
                <a:lnTo>
                  <a:pt x="364490" y="612139"/>
                </a:lnTo>
                <a:lnTo>
                  <a:pt x="392430" y="612139"/>
                </a:lnTo>
                <a:lnTo>
                  <a:pt x="419100" y="613410"/>
                </a:lnTo>
                <a:lnTo>
                  <a:pt x="445770" y="612139"/>
                </a:lnTo>
                <a:lnTo>
                  <a:pt x="472440" y="612139"/>
                </a:lnTo>
                <a:lnTo>
                  <a:pt x="499110" y="610869"/>
                </a:lnTo>
                <a:lnTo>
                  <a:pt x="525780" y="609600"/>
                </a:lnTo>
                <a:lnTo>
                  <a:pt x="553720" y="608329"/>
                </a:lnTo>
                <a:lnTo>
                  <a:pt x="579120" y="605789"/>
                </a:lnTo>
                <a:lnTo>
                  <a:pt x="605790" y="603250"/>
                </a:lnTo>
                <a:lnTo>
                  <a:pt x="632460" y="599439"/>
                </a:lnTo>
                <a:lnTo>
                  <a:pt x="659130" y="596900"/>
                </a:lnTo>
                <a:lnTo>
                  <a:pt x="684530" y="593089"/>
                </a:lnTo>
                <a:lnTo>
                  <a:pt x="711200" y="589279"/>
                </a:lnTo>
                <a:lnTo>
                  <a:pt x="736600" y="584200"/>
                </a:lnTo>
                <a:lnTo>
                  <a:pt x="762000" y="579119"/>
                </a:lnTo>
                <a:lnTo>
                  <a:pt x="787400" y="574039"/>
                </a:lnTo>
                <a:lnTo>
                  <a:pt x="812800" y="567689"/>
                </a:lnTo>
                <a:lnTo>
                  <a:pt x="838200" y="562610"/>
                </a:lnTo>
                <a:lnTo>
                  <a:pt x="862330" y="556260"/>
                </a:lnTo>
                <a:lnTo>
                  <a:pt x="886460" y="548639"/>
                </a:lnTo>
                <a:lnTo>
                  <a:pt x="910590" y="542289"/>
                </a:lnTo>
                <a:lnTo>
                  <a:pt x="934720" y="534669"/>
                </a:lnTo>
                <a:lnTo>
                  <a:pt x="958850" y="525779"/>
                </a:lnTo>
                <a:lnTo>
                  <a:pt x="981710" y="518160"/>
                </a:lnTo>
                <a:lnTo>
                  <a:pt x="1004570" y="509269"/>
                </a:lnTo>
                <a:lnTo>
                  <a:pt x="1026160" y="500379"/>
                </a:lnTo>
                <a:lnTo>
                  <a:pt x="1049020" y="491489"/>
                </a:lnTo>
                <a:lnTo>
                  <a:pt x="1070610" y="481329"/>
                </a:lnTo>
                <a:lnTo>
                  <a:pt x="1090930" y="472439"/>
                </a:lnTo>
                <a:lnTo>
                  <a:pt x="1112520" y="462279"/>
                </a:lnTo>
                <a:lnTo>
                  <a:pt x="1132839" y="450850"/>
                </a:lnTo>
                <a:lnTo>
                  <a:pt x="1153160" y="440689"/>
                </a:lnTo>
                <a:lnTo>
                  <a:pt x="1172210" y="429260"/>
                </a:lnTo>
                <a:lnTo>
                  <a:pt x="1191260" y="417829"/>
                </a:lnTo>
                <a:lnTo>
                  <a:pt x="1209039" y="406400"/>
                </a:lnTo>
                <a:lnTo>
                  <a:pt x="1228089" y="394969"/>
                </a:lnTo>
                <a:lnTo>
                  <a:pt x="1245870" y="382269"/>
                </a:lnTo>
                <a:lnTo>
                  <a:pt x="1262380" y="369569"/>
                </a:lnTo>
                <a:lnTo>
                  <a:pt x="1278889" y="356869"/>
                </a:lnTo>
                <a:lnTo>
                  <a:pt x="1294130" y="344169"/>
                </a:lnTo>
                <a:lnTo>
                  <a:pt x="1310639" y="331469"/>
                </a:lnTo>
                <a:lnTo>
                  <a:pt x="1324610" y="317500"/>
                </a:lnTo>
                <a:lnTo>
                  <a:pt x="1339850" y="304800"/>
                </a:lnTo>
                <a:lnTo>
                  <a:pt x="1352550" y="290829"/>
                </a:lnTo>
                <a:lnTo>
                  <a:pt x="1366520" y="276860"/>
                </a:lnTo>
                <a:lnTo>
                  <a:pt x="1379220" y="261619"/>
                </a:lnTo>
                <a:lnTo>
                  <a:pt x="1390650" y="247650"/>
                </a:lnTo>
                <a:lnTo>
                  <a:pt x="1402080" y="233679"/>
                </a:lnTo>
                <a:lnTo>
                  <a:pt x="1412239" y="218439"/>
                </a:lnTo>
                <a:lnTo>
                  <a:pt x="1422400" y="203200"/>
                </a:lnTo>
                <a:lnTo>
                  <a:pt x="1432560" y="187960"/>
                </a:lnTo>
                <a:lnTo>
                  <a:pt x="1441450" y="173989"/>
                </a:lnTo>
                <a:lnTo>
                  <a:pt x="1449070" y="158750"/>
                </a:lnTo>
                <a:lnTo>
                  <a:pt x="1456689" y="142239"/>
                </a:lnTo>
                <a:lnTo>
                  <a:pt x="1464310" y="127000"/>
                </a:lnTo>
                <a:lnTo>
                  <a:pt x="1470660" y="111760"/>
                </a:lnTo>
                <a:lnTo>
                  <a:pt x="1475739" y="95250"/>
                </a:lnTo>
                <a:lnTo>
                  <a:pt x="1480820" y="80010"/>
                </a:lnTo>
                <a:lnTo>
                  <a:pt x="1485900" y="64769"/>
                </a:lnTo>
                <a:lnTo>
                  <a:pt x="1488439" y="48260"/>
                </a:lnTo>
                <a:lnTo>
                  <a:pt x="1492250" y="33019"/>
                </a:lnTo>
                <a:lnTo>
                  <a:pt x="1494789" y="16510"/>
                </a:lnTo>
                <a:lnTo>
                  <a:pt x="14960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5670" y="2515870"/>
            <a:ext cx="144780" cy="49530"/>
          </a:xfrm>
          <a:custGeom>
            <a:avLst/>
            <a:gdLst/>
            <a:ahLst/>
            <a:cxnLst/>
            <a:rect l="l" t="t" r="r" b="b"/>
            <a:pathLst>
              <a:path w="144780" h="49530">
                <a:moveTo>
                  <a:pt x="0" y="0"/>
                </a:moveTo>
                <a:lnTo>
                  <a:pt x="118110" y="49529"/>
                </a:lnTo>
                <a:lnTo>
                  <a:pt x="90169" y="21589"/>
                </a:lnTo>
                <a:lnTo>
                  <a:pt x="14478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5670" y="2515870"/>
            <a:ext cx="144780" cy="49530"/>
          </a:xfrm>
          <a:custGeom>
            <a:avLst/>
            <a:gdLst/>
            <a:ahLst/>
            <a:cxnLst/>
            <a:rect l="l" t="t" r="r" b="b"/>
            <a:pathLst>
              <a:path w="144780" h="49530">
                <a:moveTo>
                  <a:pt x="118110" y="49529"/>
                </a:moveTo>
                <a:lnTo>
                  <a:pt x="0" y="0"/>
                </a:lnTo>
                <a:lnTo>
                  <a:pt x="144780" y="13969"/>
                </a:lnTo>
                <a:lnTo>
                  <a:pt x="90169" y="21589"/>
                </a:lnTo>
                <a:lnTo>
                  <a:pt x="118110" y="4952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2164079"/>
            <a:ext cx="958850" cy="556260"/>
          </a:xfrm>
          <a:custGeom>
            <a:avLst/>
            <a:gdLst/>
            <a:ahLst/>
            <a:cxnLst/>
            <a:rect l="l" t="t" r="r" b="b"/>
            <a:pathLst>
              <a:path w="958850" h="556260">
                <a:moveTo>
                  <a:pt x="958850" y="0"/>
                </a:moveTo>
                <a:lnTo>
                  <a:pt x="0" y="5562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4795" y="2705735"/>
            <a:ext cx="114300" cy="6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0100" y="2263139"/>
            <a:ext cx="805180" cy="459740"/>
          </a:xfrm>
          <a:custGeom>
            <a:avLst/>
            <a:gdLst/>
            <a:ahLst/>
            <a:cxnLst/>
            <a:rect l="l" t="t" r="r" b="b"/>
            <a:pathLst>
              <a:path w="805179" h="459739">
                <a:moveTo>
                  <a:pt x="805179" y="26670"/>
                </a:moveTo>
                <a:lnTo>
                  <a:pt x="791210" y="22860"/>
                </a:lnTo>
                <a:lnTo>
                  <a:pt x="778510" y="20320"/>
                </a:lnTo>
                <a:lnTo>
                  <a:pt x="764539" y="17780"/>
                </a:lnTo>
                <a:lnTo>
                  <a:pt x="750570" y="15239"/>
                </a:lnTo>
                <a:lnTo>
                  <a:pt x="736600" y="12700"/>
                </a:lnTo>
                <a:lnTo>
                  <a:pt x="722629" y="10160"/>
                </a:lnTo>
                <a:lnTo>
                  <a:pt x="708660" y="8889"/>
                </a:lnTo>
                <a:lnTo>
                  <a:pt x="694689" y="6350"/>
                </a:lnTo>
                <a:lnTo>
                  <a:pt x="679450" y="5080"/>
                </a:lnTo>
                <a:lnTo>
                  <a:pt x="665479" y="3810"/>
                </a:lnTo>
                <a:lnTo>
                  <a:pt x="651510" y="2539"/>
                </a:lnTo>
                <a:lnTo>
                  <a:pt x="637539" y="2539"/>
                </a:lnTo>
                <a:lnTo>
                  <a:pt x="622300" y="1270"/>
                </a:lnTo>
                <a:lnTo>
                  <a:pt x="608329" y="1270"/>
                </a:lnTo>
                <a:lnTo>
                  <a:pt x="593089" y="0"/>
                </a:lnTo>
                <a:lnTo>
                  <a:pt x="579120" y="0"/>
                </a:lnTo>
                <a:lnTo>
                  <a:pt x="565150" y="1270"/>
                </a:lnTo>
                <a:lnTo>
                  <a:pt x="549910" y="1270"/>
                </a:lnTo>
                <a:lnTo>
                  <a:pt x="535939" y="1270"/>
                </a:lnTo>
                <a:lnTo>
                  <a:pt x="520700" y="2539"/>
                </a:lnTo>
                <a:lnTo>
                  <a:pt x="506729" y="3810"/>
                </a:lnTo>
                <a:lnTo>
                  <a:pt x="492760" y="5080"/>
                </a:lnTo>
                <a:lnTo>
                  <a:pt x="478789" y="6350"/>
                </a:lnTo>
                <a:lnTo>
                  <a:pt x="463550" y="7620"/>
                </a:lnTo>
                <a:lnTo>
                  <a:pt x="449579" y="10160"/>
                </a:lnTo>
                <a:lnTo>
                  <a:pt x="435610" y="11430"/>
                </a:lnTo>
                <a:lnTo>
                  <a:pt x="421639" y="13970"/>
                </a:lnTo>
                <a:lnTo>
                  <a:pt x="407670" y="16510"/>
                </a:lnTo>
                <a:lnTo>
                  <a:pt x="393700" y="19050"/>
                </a:lnTo>
                <a:lnTo>
                  <a:pt x="381000" y="22860"/>
                </a:lnTo>
                <a:lnTo>
                  <a:pt x="367029" y="25400"/>
                </a:lnTo>
                <a:lnTo>
                  <a:pt x="353060" y="29210"/>
                </a:lnTo>
                <a:lnTo>
                  <a:pt x="340360" y="31750"/>
                </a:lnTo>
                <a:lnTo>
                  <a:pt x="327660" y="35560"/>
                </a:lnTo>
                <a:lnTo>
                  <a:pt x="314960" y="39370"/>
                </a:lnTo>
                <a:lnTo>
                  <a:pt x="300989" y="44450"/>
                </a:lnTo>
                <a:lnTo>
                  <a:pt x="289560" y="48260"/>
                </a:lnTo>
                <a:lnTo>
                  <a:pt x="276860" y="53339"/>
                </a:lnTo>
                <a:lnTo>
                  <a:pt x="264160" y="57150"/>
                </a:lnTo>
                <a:lnTo>
                  <a:pt x="252729" y="62230"/>
                </a:lnTo>
                <a:lnTo>
                  <a:pt x="240029" y="67310"/>
                </a:lnTo>
                <a:lnTo>
                  <a:pt x="228600" y="72389"/>
                </a:lnTo>
                <a:lnTo>
                  <a:pt x="217170" y="77470"/>
                </a:lnTo>
                <a:lnTo>
                  <a:pt x="205739" y="83820"/>
                </a:lnTo>
                <a:lnTo>
                  <a:pt x="195579" y="88900"/>
                </a:lnTo>
                <a:lnTo>
                  <a:pt x="184150" y="95250"/>
                </a:lnTo>
                <a:lnTo>
                  <a:pt x="173989" y="100330"/>
                </a:lnTo>
                <a:lnTo>
                  <a:pt x="163829" y="106680"/>
                </a:lnTo>
                <a:lnTo>
                  <a:pt x="153670" y="113030"/>
                </a:lnTo>
                <a:lnTo>
                  <a:pt x="144779" y="119380"/>
                </a:lnTo>
                <a:lnTo>
                  <a:pt x="134620" y="125730"/>
                </a:lnTo>
                <a:lnTo>
                  <a:pt x="125729" y="133350"/>
                </a:lnTo>
                <a:lnTo>
                  <a:pt x="116839" y="139700"/>
                </a:lnTo>
                <a:lnTo>
                  <a:pt x="107950" y="147320"/>
                </a:lnTo>
                <a:lnTo>
                  <a:pt x="100329" y="153670"/>
                </a:lnTo>
                <a:lnTo>
                  <a:pt x="92710" y="161289"/>
                </a:lnTo>
                <a:lnTo>
                  <a:pt x="85089" y="168910"/>
                </a:lnTo>
                <a:lnTo>
                  <a:pt x="77470" y="176530"/>
                </a:lnTo>
                <a:lnTo>
                  <a:pt x="69850" y="184150"/>
                </a:lnTo>
                <a:lnTo>
                  <a:pt x="63500" y="191770"/>
                </a:lnTo>
                <a:lnTo>
                  <a:pt x="57150" y="199389"/>
                </a:lnTo>
                <a:lnTo>
                  <a:pt x="50800" y="207010"/>
                </a:lnTo>
                <a:lnTo>
                  <a:pt x="45720" y="214630"/>
                </a:lnTo>
                <a:lnTo>
                  <a:pt x="39370" y="222250"/>
                </a:lnTo>
                <a:lnTo>
                  <a:pt x="34289" y="231139"/>
                </a:lnTo>
                <a:lnTo>
                  <a:pt x="30479" y="238760"/>
                </a:lnTo>
                <a:lnTo>
                  <a:pt x="25400" y="247650"/>
                </a:lnTo>
                <a:lnTo>
                  <a:pt x="21589" y="255270"/>
                </a:lnTo>
                <a:lnTo>
                  <a:pt x="17779" y="264160"/>
                </a:lnTo>
                <a:lnTo>
                  <a:pt x="15239" y="273050"/>
                </a:lnTo>
                <a:lnTo>
                  <a:pt x="11429" y="280670"/>
                </a:lnTo>
                <a:lnTo>
                  <a:pt x="8889" y="289560"/>
                </a:lnTo>
                <a:lnTo>
                  <a:pt x="6350" y="298450"/>
                </a:lnTo>
                <a:lnTo>
                  <a:pt x="5079" y="306070"/>
                </a:lnTo>
                <a:lnTo>
                  <a:pt x="3810" y="314960"/>
                </a:lnTo>
                <a:lnTo>
                  <a:pt x="2539" y="323850"/>
                </a:lnTo>
                <a:lnTo>
                  <a:pt x="1270" y="332739"/>
                </a:lnTo>
                <a:lnTo>
                  <a:pt x="0" y="341630"/>
                </a:lnTo>
                <a:lnTo>
                  <a:pt x="0" y="349250"/>
                </a:lnTo>
                <a:lnTo>
                  <a:pt x="1270" y="358139"/>
                </a:lnTo>
                <a:lnTo>
                  <a:pt x="1270" y="367030"/>
                </a:lnTo>
                <a:lnTo>
                  <a:pt x="2539" y="375920"/>
                </a:lnTo>
                <a:lnTo>
                  <a:pt x="3810" y="384810"/>
                </a:lnTo>
                <a:lnTo>
                  <a:pt x="5079" y="392430"/>
                </a:lnTo>
                <a:lnTo>
                  <a:pt x="7620" y="401320"/>
                </a:lnTo>
                <a:lnTo>
                  <a:pt x="8889" y="410210"/>
                </a:lnTo>
                <a:lnTo>
                  <a:pt x="12700" y="419100"/>
                </a:lnTo>
                <a:lnTo>
                  <a:pt x="15239" y="426720"/>
                </a:lnTo>
                <a:lnTo>
                  <a:pt x="19050" y="435610"/>
                </a:lnTo>
                <a:lnTo>
                  <a:pt x="22860" y="443230"/>
                </a:lnTo>
                <a:lnTo>
                  <a:pt x="26670" y="452120"/>
                </a:lnTo>
                <a:lnTo>
                  <a:pt x="30479" y="4597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4384" y="2693035"/>
            <a:ext cx="73660" cy="8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58920" y="2232660"/>
            <a:ext cx="17970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5129" y="2311400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38929" y="191388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6079" y="19367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8929" y="2109470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0" y="0"/>
                </a:moveTo>
                <a:lnTo>
                  <a:pt x="280670" y="9778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9600" y="210947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0" y="97789"/>
                </a:moveTo>
                <a:lnTo>
                  <a:pt x="28321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409" y="209042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30">
                <a:moveTo>
                  <a:pt x="0" y="74929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2809" y="191388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9600" y="181610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283210" y="977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3409" y="185673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30">
                <a:moveTo>
                  <a:pt x="217169" y="7493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8929" y="1816100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280670" y="0"/>
                </a:moveTo>
                <a:lnTo>
                  <a:pt x="0" y="9778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34229" y="161543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5779" y="1536699"/>
            <a:ext cx="13404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 CH</a:t>
            </a:r>
            <a:r>
              <a:rPr sz="900" b="1" spc="-110" dirty="0">
                <a:latin typeface="Times New Roman"/>
                <a:cs typeface="Times New Roman"/>
              </a:rPr>
              <a:t> </a:t>
            </a:r>
            <a:r>
              <a:rPr sz="900" b="1" spc="500" dirty="0">
                <a:latin typeface="Times New Roman"/>
                <a:cs typeface="Times New Roman"/>
              </a:rPr>
              <a:t>COOH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19600" y="167893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55820" y="1347469"/>
            <a:ext cx="4413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65040" y="149098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8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306570" y="2172969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15489" y="332105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3910" y="334390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15489" y="351662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0"/>
                </a:moveTo>
                <a:lnTo>
                  <a:pt x="281940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97429" y="3516629"/>
            <a:ext cx="283210" cy="96520"/>
          </a:xfrm>
          <a:custGeom>
            <a:avLst/>
            <a:gdLst/>
            <a:ahLst/>
            <a:cxnLst/>
            <a:rect l="l" t="t" r="r" b="b"/>
            <a:pathLst>
              <a:path w="283210" h="96520">
                <a:moveTo>
                  <a:pt x="0" y="96520"/>
                </a:moveTo>
                <a:lnTo>
                  <a:pt x="28320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9970" y="349757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0" y="74930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80639" y="332105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97429" y="322326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283209" y="977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99970" y="326390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217169" y="7492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15489" y="322326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40" y="0"/>
                </a:moveTo>
                <a:lnTo>
                  <a:pt x="0" y="977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86939" y="2943860"/>
            <a:ext cx="139255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34" dirty="0">
                <a:latin typeface="Times New Roman"/>
                <a:cs typeface="Times New Roman"/>
              </a:rPr>
              <a:t>CH</a:t>
            </a:r>
            <a:r>
              <a:rPr sz="900" b="1" spc="652" baseline="-27777" dirty="0">
                <a:latin typeface="Times New Roman"/>
                <a:cs typeface="Times New Roman"/>
              </a:rPr>
              <a:t>2</a:t>
            </a:r>
            <a:r>
              <a:rPr sz="900" b="1" spc="434" dirty="0">
                <a:latin typeface="Times New Roman"/>
                <a:cs typeface="Times New Roman"/>
              </a:rPr>
              <a:t>CH</a:t>
            </a:r>
            <a:r>
              <a:rPr sz="900" b="1" spc="120" dirty="0">
                <a:latin typeface="Times New Roman"/>
                <a:cs typeface="Times New Roman"/>
              </a:rPr>
              <a:t> </a:t>
            </a:r>
            <a:r>
              <a:rPr sz="900" b="1" spc="500" dirty="0">
                <a:latin typeface="Times New Roman"/>
                <a:cs typeface="Times New Roman"/>
              </a:rPr>
              <a:t>COOH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97429" y="308610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33650" y="2753360"/>
            <a:ext cx="4413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42870" y="289687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8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184400" y="3462020"/>
            <a:ext cx="766445" cy="2731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5134" algn="l" rtl="0">
              <a:lnSpc>
                <a:spcPts val="1005"/>
              </a:lnSpc>
              <a:spcBef>
                <a:spcPts val="130"/>
              </a:spcBef>
            </a:pPr>
            <a:r>
              <a:rPr sz="900" b="1" spc="50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1005"/>
              </a:lnSpc>
            </a:pPr>
            <a:r>
              <a:rPr sz="900" b="1" spc="509" dirty="0">
                <a:latin typeface="Times New Roman"/>
                <a:cs typeface="Times New Roman"/>
              </a:rPr>
              <a:t>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392420" y="2105660"/>
            <a:ext cx="1150620" cy="361950"/>
          </a:xfrm>
          <a:custGeom>
            <a:avLst/>
            <a:gdLst/>
            <a:ahLst/>
            <a:cxnLst/>
            <a:rect l="l" t="t" r="r" b="b"/>
            <a:pathLst>
              <a:path w="1150620" h="361950">
                <a:moveTo>
                  <a:pt x="0" y="0"/>
                </a:moveTo>
                <a:lnTo>
                  <a:pt x="1150620" y="361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29069" y="2453639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20" h="48260">
                <a:moveTo>
                  <a:pt x="26670" y="0"/>
                </a:moveTo>
                <a:lnTo>
                  <a:pt x="44450" y="24130"/>
                </a:lnTo>
                <a:lnTo>
                  <a:pt x="0" y="29210"/>
                </a:lnTo>
                <a:lnTo>
                  <a:pt x="121920" y="4826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9069" y="2453639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20" h="48260">
                <a:moveTo>
                  <a:pt x="13970" y="13970"/>
                </a:moveTo>
                <a:lnTo>
                  <a:pt x="44450" y="24130"/>
                </a:lnTo>
                <a:lnTo>
                  <a:pt x="26670" y="0"/>
                </a:lnTo>
                <a:lnTo>
                  <a:pt x="121920" y="48260"/>
                </a:lnTo>
                <a:lnTo>
                  <a:pt x="0" y="29210"/>
                </a:lnTo>
                <a:lnTo>
                  <a:pt x="44450" y="24130"/>
                </a:lnTo>
                <a:lnTo>
                  <a:pt x="13970" y="1397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71820" y="2299970"/>
            <a:ext cx="361950" cy="132080"/>
          </a:xfrm>
          <a:custGeom>
            <a:avLst/>
            <a:gdLst/>
            <a:ahLst/>
            <a:cxnLst/>
            <a:rect l="l" t="t" r="r" b="b"/>
            <a:pathLst>
              <a:path w="361950" h="132080">
                <a:moveTo>
                  <a:pt x="361950" y="8889"/>
                </a:moveTo>
                <a:lnTo>
                  <a:pt x="355600" y="7619"/>
                </a:lnTo>
                <a:lnTo>
                  <a:pt x="349250" y="6350"/>
                </a:lnTo>
                <a:lnTo>
                  <a:pt x="341629" y="5079"/>
                </a:lnTo>
                <a:lnTo>
                  <a:pt x="335279" y="3809"/>
                </a:lnTo>
                <a:lnTo>
                  <a:pt x="327659" y="3809"/>
                </a:lnTo>
                <a:lnTo>
                  <a:pt x="321309" y="2539"/>
                </a:lnTo>
                <a:lnTo>
                  <a:pt x="314959" y="1269"/>
                </a:lnTo>
                <a:lnTo>
                  <a:pt x="307339" y="1269"/>
                </a:lnTo>
                <a:lnTo>
                  <a:pt x="300989" y="1269"/>
                </a:lnTo>
                <a:lnTo>
                  <a:pt x="293369" y="0"/>
                </a:lnTo>
                <a:lnTo>
                  <a:pt x="287019" y="0"/>
                </a:lnTo>
                <a:lnTo>
                  <a:pt x="279400" y="0"/>
                </a:lnTo>
                <a:lnTo>
                  <a:pt x="273050" y="0"/>
                </a:lnTo>
                <a:lnTo>
                  <a:pt x="265429" y="0"/>
                </a:lnTo>
                <a:lnTo>
                  <a:pt x="259079" y="0"/>
                </a:lnTo>
                <a:lnTo>
                  <a:pt x="251459" y="1269"/>
                </a:lnTo>
                <a:lnTo>
                  <a:pt x="245109" y="1269"/>
                </a:lnTo>
                <a:lnTo>
                  <a:pt x="237489" y="1269"/>
                </a:lnTo>
                <a:lnTo>
                  <a:pt x="231139" y="2539"/>
                </a:lnTo>
                <a:lnTo>
                  <a:pt x="223519" y="2539"/>
                </a:lnTo>
                <a:lnTo>
                  <a:pt x="217169" y="3809"/>
                </a:lnTo>
                <a:lnTo>
                  <a:pt x="209550" y="5079"/>
                </a:lnTo>
                <a:lnTo>
                  <a:pt x="203200" y="5079"/>
                </a:lnTo>
                <a:lnTo>
                  <a:pt x="196850" y="6350"/>
                </a:lnTo>
                <a:lnTo>
                  <a:pt x="189229" y="7619"/>
                </a:lnTo>
                <a:lnTo>
                  <a:pt x="182879" y="8889"/>
                </a:lnTo>
                <a:lnTo>
                  <a:pt x="176529" y="10159"/>
                </a:lnTo>
                <a:lnTo>
                  <a:pt x="170179" y="11429"/>
                </a:lnTo>
                <a:lnTo>
                  <a:pt x="163829" y="13969"/>
                </a:lnTo>
                <a:lnTo>
                  <a:pt x="157479" y="15239"/>
                </a:lnTo>
                <a:lnTo>
                  <a:pt x="151129" y="16509"/>
                </a:lnTo>
                <a:lnTo>
                  <a:pt x="144779" y="19050"/>
                </a:lnTo>
                <a:lnTo>
                  <a:pt x="138429" y="21589"/>
                </a:lnTo>
                <a:lnTo>
                  <a:pt x="132079" y="22859"/>
                </a:lnTo>
                <a:lnTo>
                  <a:pt x="125729" y="25400"/>
                </a:lnTo>
                <a:lnTo>
                  <a:pt x="120650" y="27939"/>
                </a:lnTo>
                <a:lnTo>
                  <a:pt x="114300" y="29209"/>
                </a:lnTo>
                <a:lnTo>
                  <a:pt x="109219" y="31750"/>
                </a:lnTo>
                <a:lnTo>
                  <a:pt x="102869" y="34289"/>
                </a:lnTo>
                <a:lnTo>
                  <a:pt x="97789" y="36829"/>
                </a:lnTo>
                <a:lnTo>
                  <a:pt x="92709" y="40639"/>
                </a:lnTo>
                <a:lnTo>
                  <a:pt x="87629" y="43179"/>
                </a:lnTo>
                <a:lnTo>
                  <a:pt x="81279" y="45719"/>
                </a:lnTo>
                <a:lnTo>
                  <a:pt x="77469" y="48259"/>
                </a:lnTo>
                <a:lnTo>
                  <a:pt x="72389" y="52069"/>
                </a:lnTo>
                <a:lnTo>
                  <a:pt x="67309" y="54609"/>
                </a:lnTo>
                <a:lnTo>
                  <a:pt x="62229" y="57150"/>
                </a:lnTo>
                <a:lnTo>
                  <a:pt x="58419" y="60959"/>
                </a:lnTo>
                <a:lnTo>
                  <a:pt x="53339" y="64769"/>
                </a:lnTo>
                <a:lnTo>
                  <a:pt x="49529" y="67309"/>
                </a:lnTo>
                <a:lnTo>
                  <a:pt x="45719" y="71119"/>
                </a:lnTo>
                <a:lnTo>
                  <a:pt x="40639" y="74929"/>
                </a:lnTo>
                <a:lnTo>
                  <a:pt x="36829" y="77469"/>
                </a:lnTo>
                <a:lnTo>
                  <a:pt x="34289" y="81279"/>
                </a:lnTo>
                <a:lnTo>
                  <a:pt x="30479" y="85089"/>
                </a:lnTo>
                <a:lnTo>
                  <a:pt x="26669" y="88900"/>
                </a:lnTo>
                <a:lnTo>
                  <a:pt x="24129" y="92709"/>
                </a:lnTo>
                <a:lnTo>
                  <a:pt x="20319" y="96519"/>
                </a:lnTo>
                <a:lnTo>
                  <a:pt x="17779" y="100329"/>
                </a:lnTo>
                <a:lnTo>
                  <a:pt x="15239" y="104139"/>
                </a:lnTo>
                <a:lnTo>
                  <a:pt x="12700" y="107950"/>
                </a:lnTo>
                <a:lnTo>
                  <a:pt x="10159" y="111759"/>
                </a:lnTo>
                <a:lnTo>
                  <a:pt x="7619" y="115569"/>
                </a:lnTo>
                <a:lnTo>
                  <a:pt x="5079" y="119379"/>
                </a:lnTo>
                <a:lnTo>
                  <a:pt x="3809" y="123189"/>
                </a:lnTo>
                <a:lnTo>
                  <a:pt x="1269" y="128269"/>
                </a:lnTo>
                <a:lnTo>
                  <a:pt x="0" y="1320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562600" y="2392680"/>
            <a:ext cx="17970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18809" y="247141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034530" y="2649220"/>
            <a:ext cx="5080" cy="322580"/>
          </a:xfrm>
          <a:custGeom>
            <a:avLst/>
            <a:gdLst/>
            <a:ahLst/>
            <a:cxnLst/>
            <a:rect l="l" t="t" r="r" b="b"/>
            <a:pathLst>
              <a:path w="5079" h="322580">
                <a:moveTo>
                  <a:pt x="0" y="0"/>
                </a:moveTo>
                <a:lnTo>
                  <a:pt x="5079" y="322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11669" y="297180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9209" y="73660"/>
                </a:lnTo>
                <a:lnTo>
                  <a:pt x="48062" y="21589"/>
                </a:lnTo>
                <a:lnTo>
                  <a:pt x="27939" y="21589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7939" y="21589"/>
                </a:lnTo>
                <a:lnTo>
                  <a:pt x="48062" y="21589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11669" y="297180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7939" y="21589"/>
                </a:lnTo>
                <a:lnTo>
                  <a:pt x="55879" y="0"/>
                </a:lnTo>
                <a:lnTo>
                  <a:pt x="29209" y="73660"/>
                </a:lnTo>
                <a:lnTo>
                  <a:pt x="0" y="0"/>
                </a:lnTo>
                <a:lnTo>
                  <a:pt x="27939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8634" y="2676525"/>
            <a:ext cx="191770" cy="22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98919" y="2593339"/>
            <a:ext cx="29908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00" b="1" spc="370" dirty="0">
                <a:latin typeface="Times New Roman"/>
                <a:cs typeface="Times New Roman"/>
              </a:rPr>
              <a:t>O</a:t>
            </a:r>
            <a:r>
              <a:rPr sz="900" b="1" spc="555" baseline="-27777" dirty="0">
                <a:latin typeface="Times New Roman"/>
                <a:cs typeface="Times New Roman"/>
              </a:rPr>
              <a:t>2</a:t>
            </a:r>
            <a:endParaRPr sz="900" baseline="-27777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022465" y="33020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585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93890" y="340740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7939" y="73660"/>
                </a:lnTo>
                <a:lnTo>
                  <a:pt x="47690" y="21589"/>
                </a:lnTo>
                <a:lnTo>
                  <a:pt x="27939" y="21589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7939" y="21589"/>
                </a:lnTo>
                <a:lnTo>
                  <a:pt x="47690" y="21589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93890" y="340740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7939" y="21589"/>
                </a:lnTo>
                <a:lnTo>
                  <a:pt x="55879" y="0"/>
                </a:lnTo>
                <a:lnTo>
                  <a:pt x="27939" y="73660"/>
                </a:lnTo>
                <a:lnTo>
                  <a:pt x="0" y="0"/>
                </a:lnTo>
                <a:lnTo>
                  <a:pt x="27939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1669" y="3812540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1669" y="3862070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1669" y="39116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11669" y="396112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21830" y="3520440"/>
            <a:ext cx="1270" cy="161290"/>
          </a:xfrm>
          <a:custGeom>
            <a:avLst/>
            <a:gdLst/>
            <a:ahLst/>
            <a:cxnLst/>
            <a:rect l="l" t="t" r="r" b="b"/>
            <a:pathLst>
              <a:path w="1270" h="161289">
                <a:moveTo>
                  <a:pt x="1270" y="0"/>
                </a:moveTo>
                <a:lnTo>
                  <a:pt x="0" y="1612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93890" y="368172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6669" y="73660"/>
                </a:lnTo>
                <a:lnTo>
                  <a:pt x="47318" y="21590"/>
                </a:lnTo>
                <a:lnTo>
                  <a:pt x="26669" y="21590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6669" y="21590"/>
                </a:lnTo>
                <a:lnTo>
                  <a:pt x="47318" y="21590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93890" y="368172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6669" y="21590"/>
                </a:lnTo>
                <a:lnTo>
                  <a:pt x="55879" y="0"/>
                </a:lnTo>
                <a:lnTo>
                  <a:pt x="26669" y="73660"/>
                </a:lnTo>
                <a:lnTo>
                  <a:pt x="0" y="0"/>
                </a:lnTo>
                <a:lnTo>
                  <a:pt x="26669" y="21590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07859" y="4215129"/>
            <a:ext cx="5080" cy="153670"/>
          </a:xfrm>
          <a:custGeom>
            <a:avLst/>
            <a:gdLst/>
            <a:ahLst/>
            <a:cxnLst/>
            <a:rect l="l" t="t" r="r" b="b"/>
            <a:pathLst>
              <a:path w="5079" h="153670">
                <a:moveTo>
                  <a:pt x="5080" y="0"/>
                </a:moveTo>
                <a:lnTo>
                  <a:pt x="0" y="15367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79919" y="436880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0" y="0"/>
                </a:moveTo>
                <a:lnTo>
                  <a:pt x="25400" y="73660"/>
                </a:lnTo>
                <a:lnTo>
                  <a:pt x="47843" y="21589"/>
                </a:lnTo>
                <a:lnTo>
                  <a:pt x="26670" y="21589"/>
                </a:lnTo>
                <a:lnTo>
                  <a:pt x="0" y="0"/>
                </a:lnTo>
                <a:close/>
              </a:path>
              <a:path w="57150" h="73660">
                <a:moveTo>
                  <a:pt x="57150" y="0"/>
                </a:moveTo>
                <a:lnTo>
                  <a:pt x="26670" y="21589"/>
                </a:lnTo>
                <a:lnTo>
                  <a:pt x="47843" y="2158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79919" y="436880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27939" y="0"/>
                </a:moveTo>
                <a:lnTo>
                  <a:pt x="26670" y="21589"/>
                </a:lnTo>
                <a:lnTo>
                  <a:pt x="57150" y="0"/>
                </a:lnTo>
                <a:lnTo>
                  <a:pt x="25400" y="73660"/>
                </a:lnTo>
                <a:lnTo>
                  <a:pt x="0" y="0"/>
                </a:lnTo>
                <a:lnTo>
                  <a:pt x="26670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35860" y="3956050"/>
            <a:ext cx="7620" cy="382270"/>
          </a:xfrm>
          <a:custGeom>
            <a:avLst/>
            <a:gdLst/>
            <a:ahLst/>
            <a:cxnLst/>
            <a:rect l="l" t="t" r="r" b="b"/>
            <a:pathLst>
              <a:path w="7619" h="382270">
                <a:moveTo>
                  <a:pt x="0" y="0"/>
                </a:moveTo>
                <a:lnTo>
                  <a:pt x="7619" y="38226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5539" y="433832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80" h="73660">
                <a:moveTo>
                  <a:pt x="0" y="0"/>
                </a:moveTo>
                <a:lnTo>
                  <a:pt x="29210" y="73659"/>
                </a:lnTo>
                <a:lnTo>
                  <a:pt x="48062" y="21589"/>
                </a:lnTo>
                <a:lnTo>
                  <a:pt x="27940" y="21589"/>
                </a:lnTo>
                <a:lnTo>
                  <a:pt x="0" y="0"/>
                </a:lnTo>
                <a:close/>
              </a:path>
              <a:path w="55880" h="73660">
                <a:moveTo>
                  <a:pt x="55880" y="0"/>
                </a:moveTo>
                <a:lnTo>
                  <a:pt x="27940" y="21589"/>
                </a:lnTo>
                <a:lnTo>
                  <a:pt x="48062" y="21589"/>
                </a:lnTo>
                <a:lnTo>
                  <a:pt x="5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15539" y="433832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80" h="73660">
                <a:moveTo>
                  <a:pt x="27940" y="0"/>
                </a:moveTo>
                <a:lnTo>
                  <a:pt x="27940" y="21589"/>
                </a:lnTo>
                <a:lnTo>
                  <a:pt x="55880" y="0"/>
                </a:lnTo>
                <a:lnTo>
                  <a:pt x="29210" y="73659"/>
                </a:lnTo>
                <a:lnTo>
                  <a:pt x="0" y="0"/>
                </a:lnTo>
                <a:lnTo>
                  <a:pt x="27940" y="21589"/>
                </a:lnTo>
                <a:lnTo>
                  <a:pt x="2794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45664" y="4035425"/>
            <a:ext cx="311150" cy="205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733550" y="4104640"/>
            <a:ext cx="32321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475" dirty="0">
                <a:latin typeface="Times New Roman"/>
                <a:cs typeface="Times New Roman"/>
              </a:rPr>
              <a:t>C</a:t>
            </a: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33270" y="418337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14220" y="478790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71370" y="481075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14220" y="498347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0" y="0"/>
                </a:moveTo>
                <a:lnTo>
                  <a:pt x="28194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96160" y="498347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0" y="97790"/>
                </a:moveTo>
                <a:lnTo>
                  <a:pt x="281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98700" y="496442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0" y="74930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78100" y="478790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96160" y="469010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977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98700" y="473075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217169" y="7493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14220" y="469010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40" y="0"/>
                </a:moveTo>
                <a:lnTo>
                  <a:pt x="0" y="977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185670" y="4410710"/>
            <a:ext cx="116903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0" dirty="0">
                <a:latin typeface="Times New Roman"/>
                <a:cs typeface="Times New Roman"/>
              </a:rPr>
              <a:t>CH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r>
              <a:rPr sz="900" b="1" spc="400" dirty="0">
                <a:latin typeface="Times New Roman"/>
                <a:cs typeface="Times New Roman"/>
              </a:rPr>
              <a:t>CH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r>
              <a:rPr sz="900" b="1" spc="400" dirty="0">
                <a:latin typeface="Times New Roman"/>
                <a:cs typeface="Times New Roman"/>
              </a:rPr>
              <a:t>NH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296160" y="455295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073910" y="5563870"/>
            <a:ext cx="29781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O</a:t>
            </a:r>
            <a:r>
              <a:rPr sz="900" b="1" spc="547" baseline="-27777" dirty="0">
                <a:latin typeface="Times New Roman"/>
                <a:cs typeface="Times New Roman"/>
              </a:rPr>
              <a:t>2</a:t>
            </a:r>
            <a:endParaRPr sz="900" baseline="-27777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33470" y="63550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90620" y="637794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59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33470" y="655065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0"/>
                </a:moveTo>
                <a:lnTo>
                  <a:pt x="281939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15409" y="655065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96520"/>
                </a:moveTo>
                <a:lnTo>
                  <a:pt x="281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17950" y="653160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0" y="74930"/>
                </a:moveTo>
                <a:lnTo>
                  <a:pt x="2171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97350" y="63550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15409" y="625729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9779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17950" y="629792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217170" y="7493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33470" y="625729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0"/>
                </a:moveTo>
                <a:lnTo>
                  <a:pt x="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804920" y="6032500"/>
            <a:ext cx="12007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</a:t>
            </a:r>
            <a:r>
              <a:rPr sz="900" b="1" spc="-85" dirty="0">
                <a:latin typeface="Times New Roman"/>
                <a:cs typeface="Times New Roman"/>
              </a:rPr>
              <a:t> </a:t>
            </a:r>
            <a:r>
              <a:rPr sz="900" b="1" spc="405" dirty="0">
                <a:latin typeface="Times New Roman"/>
                <a:cs typeface="Times New Roman"/>
              </a:rPr>
              <a:t>CH</a:t>
            </a:r>
            <a:r>
              <a:rPr sz="900" b="1" spc="607" baseline="-27777" dirty="0">
                <a:latin typeface="Times New Roman"/>
                <a:cs typeface="Times New Roman"/>
              </a:rPr>
              <a:t>2 </a:t>
            </a: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915409" y="617474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234179" y="649605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52850" y="664210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36459" y="6008370"/>
            <a:ext cx="113093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</a:t>
            </a:r>
            <a:r>
              <a:rPr sz="900" b="1" spc="-90" dirty="0">
                <a:latin typeface="Times New Roman"/>
                <a:cs typeface="Times New Roman"/>
              </a:rPr>
              <a:t> </a:t>
            </a:r>
            <a:r>
              <a:rPr sz="900" b="1" spc="405" dirty="0">
                <a:latin typeface="Times New Roman"/>
                <a:cs typeface="Times New Roman"/>
              </a:rPr>
              <a:t>CH</a:t>
            </a:r>
            <a:r>
              <a:rPr sz="900" b="1" spc="607" baseline="-27777" dirty="0">
                <a:latin typeface="Times New Roman"/>
                <a:cs typeface="Times New Roman"/>
              </a:rPr>
              <a:t>2 </a:t>
            </a:r>
            <a:r>
              <a:rPr sz="900" b="1" spc="490" dirty="0">
                <a:latin typeface="Times New Roman"/>
                <a:cs typeface="Times New Roman"/>
              </a:rPr>
              <a:t>NH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346950" y="5962650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69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34279" y="6371590"/>
            <a:ext cx="1616710" cy="0"/>
          </a:xfrm>
          <a:custGeom>
            <a:avLst/>
            <a:gdLst/>
            <a:ahLst/>
            <a:cxnLst/>
            <a:rect l="l" t="t" r="r" b="b"/>
            <a:pathLst>
              <a:path w="1616709">
                <a:moveTo>
                  <a:pt x="0" y="0"/>
                </a:moveTo>
                <a:lnTo>
                  <a:pt x="16167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50990" y="6355079"/>
            <a:ext cx="124460" cy="33020"/>
          </a:xfrm>
          <a:custGeom>
            <a:avLst/>
            <a:gdLst/>
            <a:ahLst/>
            <a:cxnLst/>
            <a:rect l="l" t="t" r="r" b="b"/>
            <a:pathLst>
              <a:path w="124459" h="33020">
                <a:moveTo>
                  <a:pt x="0" y="0"/>
                </a:moveTo>
                <a:lnTo>
                  <a:pt x="36829" y="16510"/>
                </a:lnTo>
                <a:lnTo>
                  <a:pt x="0" y="33020"/>
                </a:lnTo>
                <a:lnTo>
                  <a:pt x="124459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50990" y="6355079"/>
            <a:ext cx="124460" cy="33020"/>
          </a:xfrm>
          <a:custGeom>
            <a:avLst/>
            <a:gdLst/>
            <a:ahLst/>
            <a:cxnLst/>
            <a:rect l="l" t="t" r="r" b="b"/>
            <a:pathLst>
              <a:path w="124459" h="33020">
                <a:moveTo>
                  <a:pt x="0" y="16510"/>
                </a:moveTo>
                <a:lnTo>
                  <a:pt x="36829" y="16510"/>
                </a:lnTo>
                <a:lnTo>
                  <a:pt x="0" y="0"/>
                </a:lnTo>
                <a:lnTo>
                  <a:pt x="124459" y="16510"/>
                </a:lnTo>
                <a:lnTo>
                  <a:pt x="0" y="33020"/>
                </a:lnTo>
                <a:lnTo>
                  <a:pt x="36829" y="16510"/>
                </a:lnTo>
                <a:lnTo>
                  <a:pt x="0" y="1651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32729" y="6303009"/>
            <a:ext cx="1132840" cy="74930"/>
          </a:xfrm>
          <a:custGeom>
            <a:avLst/>
            <a:gdLst/>
            <a:ahLst/>
            <a:cxnLst/>
            <a:rect l="l" t="t" r="r" b="b"/>
            <a:pathLst>
              <a:path w="1132839" h="74929">
                <a:moveTo>
                  <a:pt x="0" y="5079"/>
                </a:moveTo>
                <a:lnTo>
                  <a:pt x="31750" y="12699"/>
                </a:lnTo>
                <a:lnTo>
                  <a:pt x="64770" y="21589"/>
                </a:lnTo>
                <a:lnTo>
                  <a:pt x="97790" y="27939"/>
                </a:lnTo>
                <a:lnTo>
                  <a:pt x="132080" y="35559"/>
                </a:lnTo>
                <a:lnTo>
                  <a:pt x="166370" y="41909"/>
                </a:lnTo>
                <a:lnTo>
                  <a:pt x="199390" y="46989"/>
                </a:lnTo>
                <a:lnTo>
                  <a:pt x="233680" y="52069"/>
                </a:lnTo>
                <a:lnTo>
                  <a:pt x="267970" y="57149"/>
                </a:lnTo>
                <a:lnTo>
                  <a:pt x="303530" y="60959"/>
                </a:lnTo>
                <a:lnTo>
                  <a:pt x="337820" y="64769"/>
                </a:lnTo>
                <a:lnTo>
                  <a:pt x="373380" y="68579"/>
                </a:lnTo>
                <a:lnTo>
                  <a:pt x="407670" y="71119"/>
                </a:lnTo>
                <a:lnTo>
                  <a:pt x="443230" y="72389"/>
                </a:lnTo>
                <a:lnTo>
                  <a:pt x="478790" y="73659"/>
                </a:lnTo>
                <a:lnTo>
                  <a:pt x="514350" y="74929"/>
                </a:lnTo>
                <a:lnTo>
                  <a:pt x="549910" y="74929"/>
                </a:lnTo>
                <a:lnTo>
                  <a:pt x="584200" y="74929"/>
                </a:lnTo>
                <a:lnTo>
                  <a:pt x="619760" y="74929"/>
                </a:lnTo>
                <a:lnTo>
                  <a:pt x="655320" y="73659"/>
                </a:lnTo>
                <a:lnTo>
                  <a:pt x="690880" y="71119"/>
                </a:lnTo>
                <a:lnTo>
                  <a:pt x="725170" y="68579"/>
                </a:lnTo>
                <a:lnTo>
                  <a:pt x="760730" y="66039"/>
                </a:lnTo>
                <a:lnTo>
                  <a:pt x="796290" y="63499"/>
                </a:lnTo>
                <a:lnTo>
                  <a:pt x="830580" y="58419"/>
                </a:lnTo>
                <a:lnTo>
                  <a:pt x="864870" y="54609"/>
                </a:lnTo>
                <a:lnTo>
                  <a:pt x="933450" y="44449"/>
                </a:lnTo>
                <a:lnTo>
                  <a:pt x="1000760" y="31749"/>
                </a:lnTo>
                <a:lnTo>
                  <a:pt x="1068070" y="16509"/>
                </a:lnTo>
                <a:lnTo>
                  <a:pt x="1099820" y="8889"/>
                </a:lnTo>
                <a:lnTo>
                  <a:pt x="11328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17309" y="627252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102869" y="0"/>
                </a:moveTo>
                <a:lnTo>
                  <a:pt x="0" y="12700"/>
                </a:lnTo>
                <a:lnTo>
                  <a:pt x="38100" y="17780"/>
                </a:lnTo>
                <a:lnTo>
                  <a:pt x="20319" y="38100"/>
                </a:lnTo>
                <a:lnTo>
                  <a:pt x="102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17309" y="627252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12700"/>
                </a:moveTo>
                <a:lnTo>
                  <a:pt x="102869" y="0"/>
                </a:lnTo>
                <a:lnTo>
                  <a:pt x="20319" y="38100"/>
                </a:lnTo>
                <a:lnTo>
                  <a:pt x="38100" y="17780"/>
                </a:lnTo>
                <a:lnTo>
                  <a:pt x="0" y="127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31990" y="626872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89140" y="629157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31990" y="6464300"/>
            <a:ext cx="280670" cy="96520"/>
          </a:xfrm>
          <a:custGeom>
            <a:avLst/>
            <a:gdLst/>
            <a:ahLst/>
            <a:cxnLst/>
            <a:rect l="l" t="t" r="r" b="b"/>
            <a:pathLst>
              <a:path w="280670" h="96520">
                <a:moveTo>
                  <a:pt x="0" y="0"/>
                </a:moveTo>
                <a:lnTo>
                  <a:pt x="280669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12659" y="6464300"/>
            <a:ext cx="283210" cy="96520"/>
          </a:xfrm>
          <a:custGeom>
            <a:avLst/>
            <a:gdLst/>
            <a:ahLst/>
            <a:cxnLst/>
            <a:rect l="l" t="t" r="r" b="b"/>
            <a:pathLst>
              <a:path w="283209" h="96520">
                <a:moveTo>
                  <a:pt x="0" y="96520"/>
                </a:moveTo>
                <a:lnTo>
                  <a:pt x="2832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16469" y="644525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0" y="74929"/>
                </a:moveTo>
                <a:lnTo>
                  <a:pt x="2171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95869" y="626872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12659" y="6170929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09" h="97789">
                <a:moveTo>
                  <a:pt x="283210" y="9779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16469" y="621157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217170" y="7492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31990" y="6170929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280669" y="0"/>
                </a:moveTo>
                <a:lnTo>
                  <a:pt x="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199630" y="652145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606030" y="640334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258050" y="5817870"/>
            <a:ext cx="10229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  <a:tabLst>
                <a:tab pos="713105" algn="l"/>
              </a:tabLst>
            </a:pPr>
            <a:r>
              <a:rPr sz="900" b="1" spc="50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r>
              <a:rPr sz="900" b="1" dirty="0">
                <a:latin typeface="Times New Roman"/>
                <a:cs typeface="Times New Roman"/>
              </a:rPr>
              <a:t>	</a:t>
            </a:r>
            <a:r>
              <a:rPr sz="1350" b="1" spc="697" baseline="3086" dirty="0">
                <a:latin typeface="Times New Roman"/>
                <a:cs typeface="Times New Roman"/>
              </a:rPr>
              <a:t>C</a:t>
            </a:r>
            <a:r>
              <a:rPr sz="1350" b="1" spc="765" baseline="3086" dirty="0">
                <a:latin typeface="Times New Roman"/>
                <a:cs typeface="Times New Roman"/>
              </a:rPr>
              <a:t>H</a:t>
            </a:r>
            <a:endParaRPr sz="1350" baseline="3086" dirty="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257540" y="5892800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042909" y="595757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3806190" y="5848350"/>
            <a:ext cx="33464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896359" y="599185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6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07859" y="3991609"/>
            <a:ext cx="2540" cy="149860"/>
          </a:xfrm>
          <a:custGeom>
            <a:avLst/>
            <a:gdLst/>
            <a:ahLst/>
            <a:cxnLst/>
            <a:rect l="l" t="t" r="r" b="b"/>
            <a:pathLst>
              <a:path w="2540" h="149860">
                <a:moveTo>
                  <a:pt x="2540" y="0"/>
                </a:moveTo>
                <a:lnTo>
                  <a:pt x="0" y="1498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9919" y="414147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0" y="0"/>
                </a:moveTo>
                <a:lnTo>
                  <a:pt x="26670" y="73659"/>
                </a:lnTo>
                <a:lnTo>
                  <a:pt x="48216" y="21589"/>
                </a:lnTo>
                <a:lnTo>
                  <a:pt x="26670" y="21589"/>
                </a:lnTo>
                <a:lnTo>
                  <a:pt x="0" y="0"/>
                </a:lnTo>
                <a:close/>
              </a:path>
              <a:path w="57150" h="73660">
                <a:moveTo>
                  <a:pt x="57150" y="0"/>
                </a:moveTo>
                <a:lnTo>
                  <a:pt x="26670" y="21589"/>
                </a:lnTo>
                <a:lnTo>
                  <a:pt x="48216" y="2158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79919" y="414147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27939" y="0"/>
                </a:moveTo>
                <a:lnTo>
                  <a:pt x="26670" y="21589"/>
                </a:lnTo>
                <a:lnTo>
                  <a:pt x="57150" y="0"/>
                </a:lnTo>
                <a:lnTo>
                  <a:pt x="26670" y="73659"/>
                </a:lnTo>
                <a:lnTo>
                  <a:pt x="0" y="0"/>
                </a:lnTo>
                <a:lnTo>
                  <a:pt x="26670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32354" y="5511165"/>
            <a:ext cx="280669" cy="148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25700" y="5406390"/>
            <a:ext cx="1229360" cy="736600"/>
          </a:xfrm>
          <a:custGeom>
            <a:avLst/>
            <a:gdLst/>
            <a:ahLst/>
            <a:cxnLst/>
            <a:rect l="l" t="t" r="r" b="b"/>
            <a:pathLst>
              <a:path w="1229360" h="736600">
                <a:moveTo>
                  <a:pt x="0" y="0"/>
                </a:moveTo>
                <a:lnTo>
                  <a:pt x="1229360" y="7366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31565" y="6128384"/>
            <a:ext cx="114300" cy="69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2155189" y="1493519"/>
            <a:ext cx="652780" cy="153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00" dirty="0">
                <a:latin typeface="Times New Roman"/>
                <a:cs typeface="Times New Roman"/>
              </a:rPr>
              <a:t>NADP</a:t>
            </a:r>
            <a:r>
              <a:rPr sz="900" b="1" spc="600" baseline="23148" dirty="0">
                <a:latin typeface="Times New Roman"/>
                <a:cs typeface="Times New Roman"/>
              </a:rPr>
              <a:t>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73070" y="1832610"/>
            <a:ext cx="1062990" cy="153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ct val="100000"/>
              </a:lnSpc>
            </a:pPr>
            <a:r>
              <a:rPr sz="900" b="1" spc="300" dirty="0">
                <a:latin typeface="Times New Roman"/>
                <a:cs typeface="Times New Roman"/>
              </a:rPr>
              <a:t>H</a:t>
            </a:r>
            <a:r>
              <a:rPr sz="900" b="1" spc="450" baseline="-23148" dirty="0">
                <a:latin typeface="Times New Roman"/>
                <a:cs typeface="Times New Roman"/>
              </a:rPr>
              <a:t>4</a:t>
            </a:r>
            <a:r>
              <a:rPr sz="900" b="1" spc="300" dirty="0">
                <a:latin typeface="Times New Roman"/>
                <a:cs typeface="Times New Roman"/>
              </a:rPr>
              <a:t>biopterin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445509" y="2744470"/>
            <a:ext cx="393700" cy="168910"/>
          </a:xfrm>
          <a:custGeom>
            <a:avLst/>
            <a:gdLst/>
            <a:ahLst/>
            <a:cxnLst/>
            <a:rect l="l" t="t" r="r" b="b"/>
            <a:pathLst>
              <a:path w="393700" h="168910">
                <a:moveTo>
                  <a:pt x="0" y="168910"/>
                </a:moveTo>
                <a:lnTo>
                  <a:pt x="393700" y="168910"/>
                </a:lnTo>
                <a:lnTo>
                  <a:pt x="393700" y="0"/>
                </a:lnTo>
                <a:lnTo>
                  <a:pt x="0" y="0"/>
                </a:lnTo>
                <a:lnTo>
                  <a:pt x="0" y="168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135" name="object 135"/>
          <p:cNvSpPr txBox="1"/>
          <p:nvPr/>
        </p:nvSpPr>
        <p:spPr>
          <a:xfrm>
            <a:off x="3418840" y="2727960"/>
            <a:ext cx="45275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15" dirty="0">
                <a:latin typeface="Times New Roman"/>
                <a:cs typeface="Times New Roman"/>
              </a:rPr>
              <a:t>H</a:t>
            </a:r>
            <a:r>
              <a:rPr sz="900" b="1" spc="622" baseline="-23148" dirty="0">
                <a:latin typeface="Times New Roman"/>
                <a:cs typeface="Times New Roman"/>
              </a:rPr>
              <a:t>2</a:t>
            </a:r>
            <a:r>
              <a:rPr sz="900" b="1" spc="415" dirty="0">
                <a:latin typeface="Times New Roman"/>
                <a:cs typeface="Times New Roman"/>
              </a:rPr>
              <a:t>O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408170" y="2334260"/>
            <a:ext cx="763270" cy="146050"/>
          </a:xfrm>
          <a:custGeom>
            <a:avLst/>
            <a:gdLst/>
            <a:ahLst/>
            <a:cxnLst/>
            <a:rect l="l" t="t" r="r" b="b"/>
            <a:pathLst>
              <a:path w="763270" h="146050">
                <a:moveTo>
                  <a:pt x="0" y="146050"/>
                </a:moveTo>
                <a:lnTo>
                  <a:pt x="763270" y="146050"/>
                </a:lnTo>
                <a:lnTo>
                  <a:pt x="76327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406900" y="2317749"/>
            <a:ext cx="7715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430" dirty="0">
                <a:latin typeface="Times New Roman"/>
                <a:cs typeface="Times New Roman"/>
              </a:rPr>
              <a:t>T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91200" y="2028189"/>
            <a:ext cx="1524000" cy="190500"/>
          </a:xfrm>
          <a:prstGeom prst="rect">
            <a:avLst/>
          </a:prstGeom>
          <a:solidFill>
            <a:srgbClr val="FFFFFF"/>
          </a:solidFill>
          <a:ln w="28393">
            <a:solidFill>
              <a:srgbClr val="99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09"/>
              </a:spcBef>
            </a:pPr>
            <a:r>
              <a:rPr sz="900" b="1" spc="300" dirty="0">
                <a:latin typeface="Times New Roman"/>
                <a:cs typeface="Times New Roman"/>
              </a:rPr>
              <a:t>Tyrosinase</a:t>
            </a:r>
            <a:r>
              <a:rPr sz="900" b="1" spc="150" dirty="0">
                <a:latin typeface="Times New Roman"/>
                <a:cs typeface="Times New Roman"/>
              </a:rPr>
              <a:t> </a:t>
            </a:r>
            <a:r>
              <a:rPr sz="900" b="1" spc="305" dirty="0">
                <a:latin typeface="Times New Roman"/>
                <a:cs typeface="Times New Roman"/>
              </a:rPr>
              <a:t>(Cu</a:t>
            </a:r>
            <a:r>
              <a:rPr sz="900" b="1" spc="457" baseline="23148" dirty="0">
                <a:latin typeface="Times New Roman"/>
                <a:cs typeface="Times New Roman"/>
              </a:rPr>
              <a:t>++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260590" y="2038349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21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293609" y="2472689"/>
            <a:ext cx="48260" cy="146050"/>
          </a:xfrm>
          <a:custGeom>
            <a:avLst/>
            <a:gdLst/>
            <a:ahLst/>
            <a:cxnLst/>
            <a:rect l="l" t="t" r="r" b="b"/>
            <a:pathLst>
              <a:path w="48259" h="146050">
                <a:moveTo>
                  <a:pt x="0" y="146050"/>
                </a:moveTo>
                <a:lnTo>
                  <a:pt x="48260" y="146050"/>
                </a:lnTo>
                <a:lnTo>
                  <a:pt x="4826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6775450" y="2481740"/>
            <a:ext cx="55753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470" dirty="0"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092950" y="2679700"/>
            <a:ext cx="935990" cy="24359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306070" indent="-295275" algn="l" rtl="0">
              <a:lnSpc>
                <a:spcPct val="74100"/>
              </a:lnSpc>
              <a:spcBef>
                <a:spcPts val="290"/>
              </a:spcBef>
            </a:pPr>
            <a:r>
              <a:rPr sz="900" b="1" spc="430" dirty="0">
                <a:latin typeface="Times New Roman"/>
                <a:cs typeface="Times New Roman"/>
              </a:rPr>
              <a:t>T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300" dirty="0">
                <a:latin typeface="Times New Roman"/>
                <a:cs typeface="Times New Roman"/>
              </a:rPr>
              <a:t>r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70" dirty="0">
                <a:latin typeface="Times New Roman"/>
                <a:cs typeface="Times New Roman"/>
              </a:rPr>
              <a:t>in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04" dirty="0">
                <a:latin typeface="Times New Roman"/>
                <a:cs typeface="Times New Roman"/>
              </a:rPr>
              <a:t>e  </a:t>
            </a:r>
            <a:r>
              <a:rPr sz="1350" b="1" spc="494" baseline="-15432" dirty="0">
                <a:latin typeface="Times New Roman"/>
                <a:cs typeface="Times New Roman"/>
              </a:rPr>
              <a:t>Cu</a:t>
            </a:r>
            <a:r>
              <a:rPr sz="600" b="1" spc="330" dirty="0">
                <a:latin typeface="Times New Roman"/>
                <a:cs typeface="Times New Roman"/>
              </a:rPr>
              <a:t>++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601459" y="3069750"/>
            <a:ext cx="11328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50" dirty="0">
                <a:latin typeface="Times New Roman"/>
                <a:cs typeface="Times New Roman"/>
              </a:rPr>
              <a:t>p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365" dirty="0">
                <a:latin typeface="Times New Roman"/>
                <a:cs typeface="Times New Roman"/>
              </a:rPr>
              <a:t>q</a:t>
            </a:r>
            <a:r>
              <a:rPr sz="900" b="1" spc="350" dirty="0">
                <a:latin typeface="Times New Roman"/>
                <a:cs typeface="Times New Roman"/>
              </a:rPr>
              <a:t>u</a:t>
            </a:r>
            <a:r>
              <a:rPr sz="900" b="1" spc="195" dirty="0">
                <a:latin typeface="Times New Roman"/>
                <a:cs typeface="Times New Roman"/>
              </a:rPr>
              <a:t>i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325" dirty="0">
                <a:latin typeface="Times New Roman"/>
                <a:cs typeface="Times New Roman"/>
              </a:rPr>
              <a:t>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565900" y="4483100"/>
            <a:ext cx="1096010" cy="279400"/>
          </a:xfrm>
          <a:custGeom>
            <a:avLst/>
            <a:gdLst/>
            <a:ahLst/>
            <a:cxnLst/>
            <a:rect l="l" t="t" r="r" b="b"/>
            <a:pathLst>
              <a:path w="1096009" h="279400">
                <a:moveTo>
                  <a:pt x="0" y="279400"/>
                </a:moveTo>
                <a:lnTo>
                  <a:pt x="1096009" y="279400"/>
                </a:lnTo>
                <a:lnTo>
                  <a:pt x="109600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6577330" y="4493420"/>
            <a:ext cx="70485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620" dirty="0">
                <a:latin typeface="Times New Roman"/>
                <a:cs typeface="Times New Roman"/>
              </a:rPr>
              <a:t>M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180" dirty="0">
                <a:latin typeface="Times New Roman"/>
                <a:cs typeface="Times New Roman"/>
              </a:rPr>
              <a:t>l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300" dirty="0">
                <a:latin typeface="Times New Roman"/>
                <a:cs typeface="Times New Roman"/>
              </a:rPr>
              <a:t>nin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565900" y="4467860"/>
            <a:ext cx="1096010" cy="3022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795" indent="704215" algn="l" rtl="0">
              <a:lnSpc>
                <a:spcPts val="1060"/>
              </a:lnSpc>
              <a:spcBef>
                <a:spcPts val="180"/>
              </a:spcBef>
            </a:pPr>
            <a:r>
              <a:rPr sz="900" b="1" spc="254" dirty="0">
                <a:latin typeface="Times New Roman"/>
                <a:cs typeface="Times New Roman"/>
              </a:rPr>
              <a:t>s </a:t>
            </a:r>
            <a:r>
              <a:rPr sz="900" b="1" spc="270" dirty="0">
                <a:latin typeface="Times New Roman"/>
                <a:cs typeface="Times New Roman"/>
              </a:rPr>
              <a:t>in  </a:t>
            </a:r>
            <a:r>
              <a:rPr sz="900" b="1" spc="520" dirty="0">
                <a:latin typeface="Times New Roman"/>
                <a:cs typeface="Times New Roman"/>
              </a:rPr>
              <a:t>m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195" dirty="0">
                <a:latin typeface="Times New Roman"/>
                <a:cs typeface="Times New Roman"/>
              </a:rPr>
              <a:t>l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85" dirty="0">
                <a:latin typeface="Times New Roman"/>
                <a:cs typeface="Times New Roman"/>
              </a:rPr>
              <a:t>c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215" dirty="0">
                <a:latin typeface="Times New Roman"/>
                <a:cs typeface="Times New Roman"/>
              </a:rPr>
              <a:t>t</a:t>
            </a:r>
            <a:r>
              <a:rPr sz="900" b="1" spc="300" dirty="0">
                <a:latin typeface="Times New Roman"/>
                <a:cs typeface="Times New Roman"/>
              </a:rPr>
              <a:t>e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16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948179" y="3777140"/>
            <a:ext cx="59435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500" dirty="0">
                <a:latin typeface="Times New Roman"/>
                <a:cs typeface="Times New Roman"/>
              </a:rPr>
              <a:t>O</a:t>
            </a:r>
            <a:r>
              <a:rPr sz="900" b="1" spc="400" dirty="0">
                <a:latin typeface="Times New Roman"/>
                <a:cs typeface="Times New Roman"/>
              </a:rPr>
              <a:t>P</a:t>
            </a:r>
            <a:r>
              <a:rPr lang="en-US" sz="900" b="1" spc="400" dirty="0">
                <a:latin typeface="Times New Roman"/>
                <a:cs typeface="Times New Roman"/>
              </a:rPr>
              <a:t>A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494279" y="4071620"/>
            <a:ext cx="1244600" cy="279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 marL="59690" indent="-48895" algn="l" rtl="0">
              <a:lnSpc>
                <a:spcPts val="1060"/>
              </a:lnSpc>
              <a:spcBef>
                <a:spcPts val="50"/>
              </a:spcBef>
            </a:pPr>
            <a:r>
              <a:rPr sz="900" b="1" spc="345" dirty="0">
                <a:latin typeface="Times New Roman"/>
                <a:cs typeface="Times New Roman"/>
              </a:rPr>
              <a:t>Dec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300" dirty="0">
                <a:latin typeface="Times New Roman"/>
                <a:cs typeface="Times New Roman"/>
              </a:rPr>
              <a:t>r</a:t>
            </a:r>
            <a:r>
              <a:rPr sz="900" b="1" spc="350" dirty="0">
                <a:latin typeface="Times New Roman"/>
                <a:cs typeface="Times New Roman"/>
              </a:rPr>
              <a:t>b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15" dirty="0">
                <a:latin typeface="Times New Roman"/>
                <a:cs typeface="Times New Roman"/>
              </a:rPr>
              <a:t>x</a:t>
            </a:r>
            <a:r>
              <a:rPr sz="900" b="1" spc="330" dirty="0">
                <a:latin typeface="Times New Roman"/>
                <a:cs typeface="Times New Roman"/>
              </a:rPr>
              <a:t>y</a:t>
            </a:r>
            <a:r>
              <a:rPr sz="900" b="1" spc="180" dirty="0">
                <a:latin typeface="Times New Roman"/>
                <a:cs typeface="Times New Roman"/>
              </a:rPr>
              <a:t>l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265" dirty="0">
                <a:latin typeface="Times New Roman"/>
                <a:cs typeface="Times New Roman"/>
              </a:rPr>
              <a:t>s</a:t>
            </a:r>
            <a:r>
              <a:rPr sz="900" b="1" spc="204" dirty="0">
                <a:latin typeface="Times New Roman"/>
                <a:cs typeface="Times New Roman"/>
              </a:rPr>
              <a:t>e  </a:t>
            </a:r>
            <a:r>
              <a:rPr sz="900" b="1" spc="405" dirty="0">
                <a:latin typeface="Times New Roman"/>
                <a:cs typeface="Times New Roman"/>
              </a:rPr>
              <a:t>PLP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936750" y="5209700"/>
            <a:ext cx="7772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500" dirty="0">
                <a:latin typeface="Times New Roman"/>
                <a:cs typeface="Times New Roman"/>
              </a:rPr>
              <a:t>m</a:t>
            </a:r>
            <a:r>
              <a:rPr sz="900" b="1" spc="195" dirty="0">
                <a:latin typeface="Times New Roman"/>
                <a:cs typeface="Times New Roman"/>
              </a:rPr>
              <a:t>i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133600" y="4928870"/>
            <a:ext cx="815975" cy="4229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0695" algn="ctr" rtl="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965"/>
              </a:lnSpc>
              <a:spcBef>
                <a:spcPts val="80"/>
              </a:spcBef>
            </a:pPr>
            <a:r>
              <a:rPr sz="900" b="1" spc="509" dirty="0">
                <a:latin typeface="Times New Roman"/>
                <a:cs typeface="Times New Roman"/>
              </a:rPr>
              <a:t>OH</a:t>
            </a:r>
            <a:endParaRPr sz="900" dirty="0">
              <a:latin typeface="Times New Roman"/>
              <a:cs typeface="Times New Roman"/>
            </a:endParaRPr>
          </a:p>
          <a:p>
            <a:pPr marL="432434" algn="ctr">
              <a:lnSpc>
                <a:spcPts val="965"/>
              </a:lnSpc>
            </a:pPr>
            <a:r>
              <a:rPr sz="900" b="1" spc="290" dirty="0">
                <a:latin typeface="Times New Roman"/>
                <a:cs typeface="Times New Roman"/>
              </a:rPr>
              <a:t>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829560" y="5361940"/>
            <a:ext cx="889000" cy="3022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l" rtl="0">
              <a:lnSpc>
                <a:spcPts val="1060"/>
              </a:lnSpc>
              <a:spcBef>
                <a:spcPts val="180"/>
              </a:spcBef>
            </a:pPr>
            <a:r>
              <a:rPr sz="900" b="1" spc="450" dirty="0">
                <a:latin typeface="Times New Roman"/>
                <a:cs typeface="Times New Roman"/>
              </a:rPr>
              <a:t>D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520" dirty="0">
                <a:latin typeface="Times New Roman"/>
                <a:cs typeface="Times New Roman"/>
              </a:rPr>
              <a:t>m</a:t>
            </a:r>
            <a:r>
              <a:rPr sz="900" b="1" spc="229" dirty="0">
                <a:latin typeface="Times New Roman"/>
                <a:cs typeface="Times New Roman"/>
              </a:rPr>
              <a:t>ine  </a:t>
            </a:r>
            <a:r>
              <a:rPr sz="900" b="1" spc="300" dirty="0">
                <a:latin typeface="Times New Roman"/>
                <a:cs typeface="Times New Roman"/>
              </a:rPr>
              <a:t>B-oxidase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395220" y="5742940"/>
            <a:ext cx="695960" cy="2692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6055" marR="30480" indent="-148590" algn="l" rtl="0">
              <a:lnSpc>
                <a:spcPct val="74100"/>
              </a:lnSpc>
              <a:spcBef>
                <a:spcPts val="409"/>
              </a:spcBef>
            </a:pPr>
            <a:r>
              <a:rPr sz="900" b="1" spc="335" dirty="0">
                <a:latin typeface="Times New Roman"/>
                <a:cs typeface="Times New Roman"/>
              </a:rPr>
              <a:t>VitC</a:t>
            </a:r>
            <a:r>
              <a:rPr sz="900" b="1" spc="65" dirty="0">
                <a:latin typeface="Times New Roman"/>
                <a:cs typeface="Times New Roman"/>
              </a:rPr>
              <a:t> </a:t>
            </a:r>
            <a:r>
              <a:rPr sz="900" b="1" spc="545" dirty="0">
                <a:latin typeface="Times New Roman"/>
                <a:cs typeface="Times New Roman"/>
              </a:rPr>
              <a:t>&amp;  </a:t>
            </a:r>
            <a:r>
              <a:rPr sz="1350" b="1" spc="480" baseline="-15432" dirty="0">
                <a:latin typeface="Times New Roman"/>
                <a:cs typeface="Times New Roman"/>
              </a:rPr>
              <a:t>Cu</a:t>
            </a:r>
            <a:r>
              <a:rPr sz="600" b="1" spc="320" dirty="0">
                <a:latin typeface="Times New Roman"/>
                <a:cs typeface="Times New Roman"/>
              </a:rPr>
              <a:t>2+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120900" y="6442709"/>
            <a:ext cx="17780" cy="146050"/>
          </a:xfrm>
          <a:custGeom>
            <a:avLst/>
            <a:gdLst/>
            <a:ahLst/>
            <a:cxnLst/>
            <a:rect l="l" t="t" r="r" b="b"/>
            <a:pathLst>
              <a:path w="17780" h="146050">
                <a:moveTo>
                  <a:pt x="0" y="146049"/>
                </a:moveTo>
                <a:lnTo>
                  <a:pt x="17780" y="146049"/>
                </a:lnTo>
                <a:lnTo>
                  <a:pt x="17780" y="0"/>
                </a:lnTo>
                <a:lnTo>
                  <a:pt x="0" y="0"/>
                </a:lnTo>
                <a:lnTo>
                  <a:pt x="0" y="146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2132329" y="6451760"/>
            <a:ext cx="133921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85" dirty="0">
                <a:latin typeface="Times New Roman"/>
                <a:cs typeface="Times New Roman"/>
              </a:rPr>
              <a:t>re</a:t>
            </a:r>
            <a:r>
              <a:rPr sz="900" b="1" spc="300" dirty="0">
                <a:latin typeface="Times New Roman"/>
                <a:cs typeface="Times New Roman"/>
              </a:rPr>
              <a:t>pin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365" dirty="0">
                <a:latin typeface="Times New Roman"/>
                <a:cs typeface="Times New Roman"/>
              </a:rPr>
              <a:t>ph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143500" y="6149340"/>
            <a:ext cx="46482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S</a:t>
            </a:r>
            <a:r>
              <a:rPr sz="900" b="1" spc="465" dirty="0">
                <a:latin typeface="Times New Roman"/>
                <a:cs typeface="Times New Roman"/>
              </a:rPr>
              <a:t>A</a:t>
            </a:r>
            <a:r>
              <a:rPr sz="900" b="1" spc="620" dirty="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348729" y="6107429"/>
            <a:ext cx="432434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S</a:t>
            </a:r>
            <a:r>
              <a:rPr sz="900" b="1" spc="465" dirty="0">
                <a:latin typeface="Times New Roman"/>
                <a:cs typeface="Times New Roman"/>
              </a:rPr>
              <a:t>A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071109" y="6361429"/>
            <a:ext cx="157353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00" dirty="0">
                <a:latin typeface="Times New Roman"/>
                <a:cs typeface="Times New Roman"/>
              </a:rPr>
              <a:t>Methyltransferase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945630" y="6719730"/>
            <a:ext cx="105600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30" dirty="0">
                <a:latin typeface="Times New Roman"/>
                <a:cs typeface="Times New Roman"/>
              </a:rPr>
              <a:t>E</a:t>
            </a:r>
            <a:r>
              <a:rPr sz="900" b="1" spc="300" dirty="0">
                <a:latin typeface="Times New Roman"/>
                <a:cs typeface="Times New Roman"/>
              </a:rPr>
              <a:t>pin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365" dirty="0">
                <a:latin typeface="Times New Roman"/>
                <a:cs typeface="Times New Roman"/>
              </a:rPr>
              <a:t>ph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696210" y="3629659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43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9900" y="31242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28393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77309" y="586740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028940" y="581025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60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876073" y="2138453"/>
          <a:ext cx="2672079" cy="31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 gridSpan="2">
                  <a:txBody>
                    <a:bodyPr/>
                    <a:lstStyle/>
                    <a:p>
                      <a:pPr marL="11430">
                        <a:lnSpc>
                          <a:spcPts val="940"/>
                        </a:lnSpc>
                      </a:pPr>
                      <a:r>
                        <a:rPr sz="900" b="1" spc="405" dirty="0">
                          <a:latin typeface="Times New Roman"/>
                          <a:cs typeface="Times New Roman"/>
                        </a:rPr>
                        <a:t>NADPH(H</a:t>
                      </a:r>
                      <a:r>
                        <a:rPr sz="900" b="1" spc="607" baseline="23148" dirty="0">
                          <a:latin typeface="Times New Roman"/>
                          <a:cs typeface="Times New Roman"/>
                        </a:rPr>
                        <a:t>+</a:t>
                      </a:r>
                      <a:endParaRPr sz="900" baseline="2314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9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50" b="1" spc="250" dirty="0">
                          <a:latin typeface="Times New Roman"/>
                          <a:cs typeface="Times New Roman"/>
                        </a:rPr>
                        <a:t>Tyr-hydroxylase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430">
                        <a:lnSpc>
                          <a:spcPts val="1040"/>
                        </a:lnSpc>
                      </a:pPr>
                      <a:r>
                        <a:rPr sz="900" b="1" spc="3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b="1" spc="450" baseline="-23148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b="1" spc="300" dirty="0">
                          <a:latin typeface="Times New Roman"/>
                          <a:cs typeface="Times New Roman"/>
                        </a:rPr>
                        <a:t>biopterin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150" y="2921000"/>
            <a:ext cx="2414270" cy="0"/>
          </a:xfrm>
          <a:custGeom>
            <a:avLst/>
            <a:gdLst/>
            <a:ahLst/>
            <a:cxnLst/>
            <a:rect l="l" t="t" r="r" b="b"/>
            <a:pathLst>
              <a:path w="2414270">
                <a:moveTo>
                  <a:pt x="0" y="0"/>
                </a:moveTo>
                <a:lnTo>
                  <a:pt x="2414270" y="0"/>
                </a:lnTo>
              </a:path>
            </a:pathLst>
          </a:custGeom>
          <a:ln w="2159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6420" y="2921000"/>
            <a:ext cx="3143250" cy="0"/>
          </a:xfrm>
          <a:custGeom>
            <a:avLst/>
            <a:gdLst/>
            <a:ahLst/>
            <a:cxnLst/>
            <a:rect l="l" t="t" r="r" b="b"/>
            <a:pathLst>
              <a:path w="3143250">
                <a:moveTo>
                  <a:pt x="0" y="0"/>
                </a:moveTo>
                <a:lnTo>
                  <a:pt x="3143250" y="0"/>
                </a:lnTo>
              </a:path>
            </a:pathLst>
          </a:custGeom>
          <a:ln w="2159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59079"/>
            <a:ext cx="8605520" cy="6058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840" algn="l" rtl="0">
              <a:spcBef>
                <a:spcPts val="100"/>
              </a:spcBef>
            </a:pPr>
            <a:r>
              <a:rPr sz="32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Biological Value for Protein</a:t>
            </a:r>
            <a:r>
              <a:rPr sz="3200" b="1" u="heavy" spc="-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(BV</a:t>
            </a:r>
            <a:r>
              <a:rPr lang="ar-EG" sz="3200" b="1" u="heavy" spc="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</a:rPr>
              <a:t>(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2065" indent="-342900" algn="just" rtl="0">
              <a:lnSpc>
                <a:spcPct val="90000"/>
              </a:lnSpc>
              <a:spcBef>
                <a:spcPts val="2775"/>
              </a:spcBef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*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BV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: a measure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ability of dietary  protein to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provide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essential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amino acids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required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tissue protein</a:t>
            </a:r>
            <a:r>
              <a:rPr sz="32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333399"/>
                </a:solidFill>
                <a:latin typeface="Arial"/>
                <a:cs typeface="Arial"/>
              </a:rPr>
              <a:t>maintenance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 rtl="0">
              <a:lnSpc>
                <a:spcPct val="90000"/>
              </a:lnSpc>
              <a:spcBef>
                <a:spcPts val="790"/>
              </a:spcBef>
              <a:buClr>
                <a:srgbClr val="333399"/>
              </a:buClr>
              <a:buFont typeface="Arial"/>
              <a:buChar char="*"/>
              <a:tabLst>
                <a:tab pos="461009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Proteins of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animal sources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(meat, milk,  eggs) have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high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BV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because they contain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all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 the essential amino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27660" indent="-342900" algn="just" rtl="0">
              <a:lnSpc>
                <a:spcPts val="3450"/>
              </a:lnSpc>
              <a:spcBef>
                <a:spcPts val="850"/>
              </a:spcBef>
              <a:buClr>
                <a:srgbClr val="333399"/>
              </a:buClr>
              <a:buFont typeface="Arial"/>
              <a:buChar char="*"/>
              <a:tabLst>
                <a:tab pos="39624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Proteins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from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plant </a:t>
            </a:r>
            <a:r>
              <a:rPr sz="32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sources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(wheat, corn,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beans) have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low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BV thus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1750" indent="-116839" algn="l" rtl="0">
              <a:lnSpc>
                <a:spcPct val="90000"/>
              </a:lnSpc>
              <a:spcBef>
                <a:spcPts val="745"/>
              </a:spcBef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combination of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more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than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plant protein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 required </a:t>
            </a:r>
            <a:r>
              <a:rPr sz="3200" spc="1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3200" b="1" spc="1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vegetarian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diet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increase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its  BV.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502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39" y="58057"/>
            <a:ext cx="6281419" cy="130805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6188075" algn="l"/>
              </a:tabLst>
            </a:pPr>
            <a:r>
              <a:rPr lang="ar-EG" sz="4000" u="none" spc="-10" dirty="0">
                <a:solidFill>
                  <a:srgbClr val="990000"/>
                </a:solidFill>
              </a:rPr>
              <a:t>-</a:t>
            </a:r>
            <a:r>
              <a:rPr sz="4000" u="none" spc="-10" dirty="0">
                <a:solidFill>
                  <a:srgbClr val="990000"/>
                </a:solidFill>
              </a:rPr>
              <a:t>2</a:t>
            </a:r>
            <a:r>
              <a:rPr sz="4000" u="heavy" spc="-1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Thyroid</a:t>
            </a:r>
            <a:r>
              <a:rPr sz="4000" u="heavy" spc="-9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 </a:t>
            </a:r>
            <a:r>
              <a:rPr sz="4000" u="heavy" spc="-1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hormones:	</a:t>
            </a:r>
            <a:endParaRPr sz="4000" dirty="0"/>
          </a:p>
          <a:p>
            <a:pPr marL="518159">
              <a:lnSpc>
                <a:spcPct val="100000"/>
              </a:lnSpc>
              <a:spcBef>
                <a:spcPts val="800"/>
              </a:spcBef>
            </a:pPr>
            <a:r>
              <a:rPr sz="2800" u="none" spc="-15" dirty="0" err="1">
                <a:solidFill>
                  <a:srgbClr val="990000"/>
                </a:solidFill>
              </a:rPr>
              <a:t>Thyroxine</a:t>
            </a:r>
            <a:r>
              <a:rPr sz="2800" u="none" spc="-10" dirty="0">
                <a:solidFill>
                  <a:srgbClr val="990000"/>
                </a:solidFill>
              </a:rPr>
              <a:t> Formation: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661160" y="2418079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3263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7330" y="2152650"/>
            <a:ext cx="163830" cy="265430"/>
          </a:xfrm>
          <a:custGeom>
            <a:avLst/>
            <a:gdLst/>
            <a:ahLst/>
            <a:cxnLst/>
            <a:rect l="l" t="t" r="r" b="b"/>
            <a:pathLst>
              <a:path w="163830" h="265430">
                <a:moveTo>
                  <a:pt x="163830" y="26542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7330" y="1879600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89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4639" y="194056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80">
                <a:moveTo>
                  <a:pt x="0" y="208279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8620" y="1879600"/>
            <a:ext cx="328930" cy="0"/>
          </a:xfrm>
          <a:custGeom>
            <a:avLst/>
            <a:gdLst/>
            <a:ahLst/>
            <a:cxnLst/>
            <a:rect l="l" t="t" r="r" b="b"/>
            <a:pathLst>
              <a:path w="328930">
                <a:moveTo>
                  <a:pt x="0" y="0"/>
                </a:moveTo>
                <a:lnTo>
                  <a:pt x="32893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7550" y="1879600"/>
            <a:ext cx="163830" cy="269240"/>
          </a:xfrm>
          <a:custGeom>
            <a:avLst/>
            <a:gdLst/>
            <a:ahLst/>
            <a:cxnLst/>
            <a:rect l="l" t="t" r="r" b="b"/>
            <a:pathLst>
              <a:path w="163830" h="269239">
                <a:moveTo>
                  <a:pt x="0" y="0"/>
                </a:moveTo>
                <a:lnTo>
                  <a:pt x="16383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0879" y="1940560"/>
            <a:ext cx="123189" cy="207010"/>
          </a:xfrm>
          <a:custGeom>
            <a:avLst/>
            <a:gdLst/>
            <a:ahLst/>
            <a:cxnLst/>
            <a:rect l="l" t="t" r="r" b="b"/>
            <a:pathLst>
              <a:path w="123189" h="207010">
                <a:moveTo>
                  <a:pt x="0" y="0"/>
                </a:moveTo>
                <a:lnTo>
                  <a:pt x="123189" y="20701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7550" y="2148839"/>
            <a:ext cx="163830" cy="269240"/>
          </a:xfrm>
          <a:custGeom>
            <a:avLst/>
            <a:gdLst/>
            <a:ahLst/>
            <a:cxnLst/>
            <a:rect l="l" t="t" r="r" b="b"/>
            <a:pathLst>
              <a:path w="163830" h="269239">
                <a:moveTo>
                  <a:pt x="163830" y="0"/>
                </a:moveTo>
                <a:lnTo>
                  <a:pt x="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1610" y="1639854"/>
            <a:ext cx="717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4319" y="1783079"/>
            <a:ext cx="114300" cy="96520"/>
          </a:xfrm>
          <a:custGeom>
            <a:avLst/>
            <a:gdLst/>
            <a:ahLst/>
            <a:cxnLst/>
            <a:rect l="l" t="t" r="r" b="b"/>
            <a:pathLst>
              <a:path w="114300" h="96519">
                <a:moveTo>
                  <a:pt x="114300" y="9652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2669" y="2024379"/>
            <a:ext cx="96266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655955" algn="l"/>
                <a:tab pos="949325" algn="l"/>
              </a:tabLst>
            </a:pPr>
            <a:r>
              <a:rPr sz="1500" b="1" spc="-45" dirty="0">
                <a:latin typeface="Times New Roman"/>
                <a:cs typeface="Times New Roman"/>
              </a:rPr>
              <a:t>HO	</a:t>
            </a:r>
            <a:r>
              <a:rPr sz="15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0169" y="215265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1371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1379" y="214883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22829" y="2051334"/>
            <a:ext cx="13271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45" dirty="0"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9689" y="2171420"/>
            <a:ext cx="609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sz="1000" b="1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4910" y="2051334"/>
            <a:ext cx="8972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r>
              <a:rPr sz="1500" b="1" spc="30" dirty="0">
                <a:latin typeface="Times New Roman"/>
                <a:cs typeface="Times New Roman"/>
              </a:rPr>
              <a:t> </a:t>
            </a:r>
            <a:r>
              <a:rPr sz="1500" b="1" spc="-50" dirty="0">
                <a:latin typeface="Times New Roman"/>
                <a:cs typeface="Times New Roman"/>
              </a:rPr>
              <a:t>CHCOO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0100" y="2018029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4420" y="1707164"/>
            <a:ext cx="2749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NH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7310" y="1800860"/>
            <a:ext cx="8636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72100" y="247268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3251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0200" y="2411729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2489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7000" y="2205989"/>
            <a:ext cx="165100" cy="266700"/>
          </a:xfrm>
          <a:custGeom>
            <a:avLst/>
            <a:gdLst/>
            <a:ahLst/>
            <a:cxnLst/>
            <a:rect l="l" t="t" r="r" b="b"/>
            <a:pathLst>
              <a:path w="165100" h="266700">
                <a:moveTo>
                  <a:pt x="165100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7000" y="1932939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89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274309" y="199390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20" h="208280">
                <a:moveTo>
                  <a:pt x="0" y="208279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7220" y="1932939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0" y="0"/>
                </a:moveTo>
                <a:lnTo>
                  <a:pt x="15240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0550" y="1992629"/>
            <a:ext cx="115570" cy="207010"/>
          </a:xfrm>
          <a:custGeom>
            <a:avLst/>
            <a:gdLst/>
            <a:ahLst/>
            <a:cxnLst/>
            <a:rect l="l" t="t" r="r" b="b"/>
            <a:pathLst>
              <a:path w="115570" h="207010">
                <a:moveTo>
                  <a:pt x="0" y="0"/>
                </a:moveTo>
                <a:lnTo>
                  <a:pt x="115570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97220" y="2202179"/>
            <a:ext cx="152400" cy="270510"/>
          </a:xfrm>
          <a:custGeom>
            <a:avLst/>
            <a:gdLst/>
            <a:ahLst/>
            <a:cxnLst/>
            <a:rect l="l" t="t" r="r" b="b"/>
            <a:pathLst>
              <a:path w="152400" h="270510">
                <a:moveTo>
                  <a:pt x="152400" y="0"/>
                </a:moveTo>
                <a:lnTo>
                  <a:pt x="0" y="270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37479" y="1847850"/>
            <a:ext cx="130810" cy="85090"/>
          </a:xfrm>
          <a:custGeom>
            <a:avLst/>
            <a:gdLst/>
            <a:ahLst/>
            <a:cxnLst/>
            <a:rect l="l" t="t" r="r" b="b"/>
            <a:pathLst>
              <a:path w="130810" h="85089">
                <a:moveTo>
                  <a:pt x="130810" y="8508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134609" y="1682750"/>
            <a:ext cx="6184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33045" algn="l"/>
                <a:tab pos="6051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95850" y="2077720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66309" y="2111024"/>
            <a:ext cx="14287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69840" y="220598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1371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49620" y="220217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14620" y="246252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16220" y="2472689"/>
            <a:ext cx="55880" cy="59690"/>
          </a:xfrm>
          <a:custGeom>
            <a:avLst/>
            <a:gdLst/>
            <a:ahLst/>
            <a:cxnLst/>
            <a:rect l="l" t="t" r="r" b="b"/>
            <a:pathLst>
              <a:path w="55879" h="59689">
                <a:moveTo>
                  <a:pt x="55879" y="0"/>
                </a:moveTo>
                <a:lnTo>
                  <a:pt x="0" y="596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74189" y="2927350"/>
            <a:ext cx="3369310" cy="580390"/>
          </a:xfrm>
          <a:custGeom>
            <a:avLst/>
            <a:gdLst/>
            <a:ahLst/>
            <a:cxnLst/>
            <a:rect l="l" t="t" r="r" b="b"/>
            <a:pathLst>
              <a:path w="3369310" h="580389">
                <a:moveTo>
                  <a:pt x="3369310" y="83820"/>
                </a:moveTo>
                <a:lnTo>
                  <a:pt x="3359150" y="580389"/>
                </a:lnTo>
                <a:lnTo>
                  <a:pt x="7620" y="576579"/>
                </a:ln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8689" y="3519170"/>
            <a:ext cx="1270" cy="212090"/>
          </a:xfrm>
          <a:custGeom>
            <a:avLst/>
            <a:gdLst/>
            <a:ahLst/>
            <a:cxnLst/>
            <a:rect l="l" t="t" r="r" b="b"/>
            <a:pathLst>
              <a:path w="1269" h="212089">
                <a:moveTo>
                  <a:pt x="1270" y="0"/>
                </a:moveTo>
                <a:lnTo>
                  <a:pt x="0" y="2120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92020" y="3731259"/>
            <a:ext cx="52069" cy="118110"/>
          </a:xfrm>
          <a:custGeom>
            <a:avLst/>
            <a:gdLst/>
            <a:ahLst/>
            <a:cxnLst/>
            <a:rect l="l" t="t" r="r" b="b"/>
            <a:pathLst>
              <a:path w="52069" h="118110">
                <a:moveTo>
                  <a:pt x="0" y="0"/>
                </a:moveTo>
                <a:lnTo>
                  <a:pt x="26669" y="118109"/>
                </a:lnTo>
                <a:lnTo>
                  <a:pt x="44695" y="34289"/>
                </a:lnTo>
                <a:lnTo>
                  <a:pt x="26669" y="34289"/>
                </a:lnTo>
                <a:lnTo>
                  <a:pt x="0" y="0"/>
                </a:lnTo>
                <a:close/>
              </a:path>
              <a:path w="52069" h="118110">
                <a:moveTo>
                  <a:pt x="52069" y="0"/>
                </a:moveTo>
                <a:lnTo>
                  <a:pt x="26669" y="34289"/>
                </a:lnTo>
                <a:lnTo>
                  <a:pt x="44695" y="34289"/>
                </a:lnTo>
                <a:lnTo>
                  <a:pt x="52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92020" y="3731259"/>
            <a:ext cx="52069" cy="118110"/>
          </a:xfrm>
          <a:custGeom>
            <a:avLst/>
            <a:gdLst/>
            <a:ahLst/>
            <a:cxnLst/>
            <a:rect l="l" t="t" r="r" b="b"/>
            <a:pathLst>
              <a:path w="52069" h="118110">
                <a:moveTo>
                  <a:pt x="26669" y="0"/>
                </a:moveTo>
                <a:lnTo>
                  <a:pt x="26669" y="34289"/>
                </a:lnTo>
                <a:lnTo>
                  <a:pt x="52069" y="0"/>
                </a:lnTo>
                <a:lnTo>
                  <a:pt x="26669" y="118109"/>
                </a:lnTo>
                <a:lnTo>
                  <a:pt x="0" y="0"/>
                </a:lnTo>
                <a:lnTo>
                  <a:pt x="26669" y="34289"/>
                </a:lnTo>
                <a:lnTo>
                  <a:pt x="26669" y="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6489" y="4547870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3263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589" y="448817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2501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2660" y="4281170"/>
            <a:ext cx="163830" cy="266700"/>
          </a:xfrm>
          <a:custGeom>
            <a:avLst/>
            <a:gdLst/>
            <a:ahLst/>
            <a:cxnLst/>
            <a:rect l="l" t="t" r="r" b="b"/>
            <a:pathLst>
              <a:path w="163830" h="266700">
                <a:moveTo>
                  <a:pt x="163830" y="26669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2660" y="4009390"/>
            <a:ext cx="161290" cy="271780"/>
          </a:xfrm>
          <a:custGeom>
            <a:avLst/>
            <a:gdLst/>
            <a:ahLst/>
            <a:cxnLst/>
            <a:rect l="l" t="t" r="r" b="b"/>
            <a:pathLst>
              <a:path w="161290" h="271779">
                <a:moveTo>
                  <a:pt x="0" y="271780"/>
                </a:moveTo>
                <a:lnTo>
                  <a:pt x="1612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8700" y="407035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79">
                <a:moveTo>
                  <a:pt x="0" y="208280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52880" y="4009390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59" h="269239">
                <a:moveTo>
                  <a:pt x="0" y="0"/>
                </a:moveTo>
                <a:lnTo>
                  <a:pt x="162559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4939" y="4070350"/>
            <a:ext cx="124460" cy="207010"/>
          </a:xfrm>
          <a:custGeom>
            <a:avLst/>
            <a:gdLst/>
            <a:ahLst/>
            <a:cxnLst/>
            <a:rect l="l" t="t" r="r" b="b"/>
            <a:pathLst>
              <a:path w="124459" h="207010">
                <a:moveTo>
                  <a:pt x="0" y="0"/>
                </a:moveTo>
                <a:lnTo>
                  <a:pt x="124459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2880" y="4278629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59" h="269239">
                <a:moveTo>
                  <a:pt x="162559" y="0"/>
                </a:moveTo>
                <a:lnTo>
                  <a:pt x="0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833879" y="4150359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15439" y="427862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2980" y="3926840"/>
            <a:ext cx="140970" cy="82550"/>
          </a:xfrm>
          <a:custGeom>
            <a:avLst/>
            <a:gdLst/>
            <a:ahLst/>
            <a:cxnLst/>
            <a:rect l="l" t="t" r="r" b="b"/>
            <a:pathLst>
              <a:path w="140969" h="82550">
                <a:moveTo>
                  <a:pt x="140969" y="8255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82650" y="3769359"/>
            <a:ext cx="62611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40665" algn="l"/>
                <a:tab pos="61277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9430" y="4154170"/>
            <a:ext cx="31051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3119" y="428117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12954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39670" y="4549140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32511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7770" y="448945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24891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74570" y="4282440"/>
            <a:ext cx="165100" cy="266700"/>
          </a:xfrm>
          <a:custGeom>
            <a:avLst/>
            <a:gdLst/>
            <a:ahLst/>
            <a:cxnLst/>
            <a:rect l="l" t="t" r="r" b="b"/>
            <a:pathLst>
              <a:path w="165100" h="266700">
                <a:moveTo>
                  <a:pt x="165100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74570" y="4010659"/>
            <a:ext cx="161290" cy="271780"/>
          </a:xfrm>
          <a:custGeom>
            <a:avLst/>
            <a:gdLst/>
            <a:ahLst/>
            <a:cxnLst/>
            <a:rect l="l" t="t" r="r" b="b"/>
            <a:pathLst>
              <a:path w="161289" h="271779">
                <a:moveTo>
                  <a:pt x="0" y="271779"/>
                </a:moveTo>
                <a:lnTo>
                  <a:pt x="1612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1879" y="407162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79">
                <a:moveTo>
                  <a:pt x="0" y="208279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64789" y="4010659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0" y="0"/>
                </a:moveTo>
                <a:lnTo>
                  <a:pt x="15240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38120" y="4070350"/>
            <a:ext cx="115570" cy="207010"/>
          </a:xfrm>
          <a:custGeom>
            <a:avLst/>
            <a:gdLst/>
            <a:ahLst/>
            <a:cxnLst/>
            <a:rect l="l" t="t" r="r" b="b"/>
            <a:pathLst>
              <a:path w="115569" h="207010">
                <a:moveTo>
                  <a:pt x="0" y="0"/>
                </a:moveTo>
                <a:lnTo>
                  <a:pt x="115569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64789" y="4279900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152400" y="0"/>
                </a:moveTo>
                <a:lnTo>
                  <a:pt x="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2310" y="428244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30225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17189" y="427990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5050" y="3954779"/>
            <a:ext cx="130810" cy="55880"/>
          </a:xfrm>
          <a:custGeom>
            <a:avLst/>
            <a:gdLst/>
            <a:ahLst/>
            <a:cxnLst/>
            <a:rect l="l" t="t" r="r" b="b"/>
            <a:pathLst>
              <a:path w="130810" h="55879">
                <a:moveTo>
                  <a:pt x="130810" y="5588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02179" y="3803650"/>
            <a:ext cx="6184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33045" algn="l"/>
                <a:tab pos="6051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82189" y="455040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383789" y="4549140"/>
            <a:ext cx="55880" cy="66040"/>
          </a:xfrm>
          <a:custGeom>
            <a:avLst/>
            <a:gdLst/>
            <a:ahLst/>
            <a:cxnLst/>
            <a:rect l="l" t="t" r="r" b="b"/>
            <a:pathLst>
              <a:path w="55880" h="66039">
                <a:moveTo>
                  <a:pt x="55880" y="0"/>
                </a:moveTo>
                <a:lnTo>
                  <a:pt x="0" y="660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018789" y="3668776"/>
            <a:ext cx="1249045" cy="663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97180" algn="l" rtl="0">
              <a:lnSpc>
                <a:spcPct val="1500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40" dirty="0">
                <a:latin typeface="Times New Roman"/>
                <a:cs typeface="Times New Roman"/>
              </a:rPr>
              <a:t>CH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65" dirty="0">
                <a:latin typeface="Times New Roman"/>
                <a:cs typeface="Times New Roman"/>
              </a:rPr>
              <a:t>H</a:t>
            </a:r>
            <a:r>
              <a:rPr sz="1500" b="1" spc="-40" dirty="0">
                <a:latin typeface="Times New Roman"/>
                <a:cs typeface="Times New Roman"/>
              </a:rPr>
              <a:t>CO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20109" y="40068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77559" y="3263900"/>
            <a:ext cx="1270" cy="506730"/>
          </a:xfrm>
          <a:custGeom>
            <a:avLst/>
            <a:gdLst/>
            <a:ahLst/>
            <a:cxnLst/>
            <a:rect l="l" t="t" r="r" b="b"/>
            <a:pathLst>
              <a:path w="1270" h="506729">
                <a:moveTo>
                  <a:pt x="1269" y="0"/>
                </a:moveTo>
                <a:lnTo>
                  <a:pt x="0" y="5067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52159" y="3770629"/>
            <a:ext cx="50800" cy="118110"/>
          </a:xfrm>
          <a:custGeom>
            <a:avLst/>
            <a:gdLst/>
            <a:ahLst/>
            <a:cxnLst/>
            <a:rect l="l" t="t" r="r" b="b"/>
            <a:pathLst>
              <a:path w="50800" h="118110">
                <a:moveTo>
                  <a:pt x="0" y="0"/>
                </a:moveTo>
                <a:lnTo>
                  <a:pt x="25400" y="118110"/>
                </a:lnTo>
                <a:lnTo>
                  <a:pt x="43425" y="34290"/>
                </a:lnTo>
                <a:lnTo>
                  <a:pt x="25400" y="34290"/>
                </a:lnTo>
                <a:lnTo>
                  <a:pt x="0" y="0"/>
                </a:lnTo>
                <a:close/>
              </a:path>
              <a:path w="50800" h="118110">
                <a:moveTo>
                  <a:pt x="50800" y="0"/>
                </a:moveTo>
                <a:lnTo>
                  <a:pt x="25400" y="34290"/>
                </a:lnTo>
                <a:lnTo>
                  <a:pt x="43425" y="3429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2159" y="3770629"/>
            <a:ext cx="50800" cy="118110"/>
          </a:xfrm>
          <a:custGeom>
            <a:avLst/>
            <a:gdLst/>
            <a:ahLst/>
            <a:cxnLst/>
            <a:rect l="l" t="t" r="r" b="b"/>
            <a:pathLst>
              <a:path w="50800" h="118110">
                <a:moveTo>
                  <a:pt x="25400" y="0"/>
                </a:moveTo>
                <a:lnTo>
                  <a:pt x="25400" y="34290"/>
                </a:lnTo>
                <a:lnTo>
                  <a:pt x="50800" y="0"/>
                </a:lnTo>
                <a:lnTo>
                  <a:pt x="25400" y="118110"/>
                </a:lnTo>
                <a:lnTo>
                  <a:pt x="0" y="0"/>
                </a:lnTo>
                <a:lnTo>
                  <a:pt x="25400" y="34290"/>
                </a:lnTo>
                <a:lnTo>
                  <a:pt x="25400" y="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81370" y="3390900"/>
            <a:ext cx="269240" cy="203200"/>
          </a:xfrm>
          <a:custGeom>
            <a:avLst/>
            <a:gdLst/>
            <a:ahLst/>
            <a:cxnLst/>
            <a:rect l="l" t="t" r="r" b="b"/>
            <a:pathLst>
              <a:path w="269239" h="203200">
                <a:moveTo>
                  <a:pt x="269239" y="3810"/>
                </a:moveTo>
                <a:lnTo>
                  <a:pt x="257809" y="2539"/>
                </a:lnTo>
                <a:lnTo>
                  <a:pt x="245109" y="1270"/>
                </a:lnTo>
                <a:lnTo>
                  <a:pt x="233679" y="0"/>
                </a:lnTo>
                <a:lnTo>
                  <a:pt x="222250" y="0"/>
                </a:lnTo>
                <a:lnTo>
                  <a:pt x="209550" y="1270"/>
                </a:lnTo>
                <a:lnTo>
                  <a:pt x="162559" y="10160"/>
                </a:lnTo>
                <a:lnTo>
                  <a:pt x="119379" y="29210"/>
                </a:lnTo>
                <a:lnTo>
                  <a:pt x="109219" y="34289"/>
                </a:lnTo>
                <a:lnTo>
                  <a:pt x="99059" y="41910"/>
                </a:lnTo>
                <a:lnTo>
                  <a:pt x="88900" y="48260"/>
                </a:lnTo>
                <a:lnTo>
                  <a:pt x="80009" y="55879"/>
                </a:lnTo>
                <a:lnTo>
                  <a:pt x="71119" y="64770"/>
                </a:lnTo>
                <a:lnTo>
                  <a:pt x="62229" y="73660"/>
                </a:lnTo>
                <a:lnTo>
                  <a:pt x="54609" y="82550"/>
                </a:lnTo>
                <a:lnTo>
                  <a:pt x="26669" y="123189"/>
                </a:lnTo>
                <a:lnTo>
                  <a:pt x="7619" y="167639"/>
                </a:lnTo>
                <a:lnTo>
                  <a:pt x="2539" y="191770"/>
                </a:lnTo>
                <a:lnTo>
                  <a:pt x="0" y="20320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00550" y="4298950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3886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0534" y="4266565"/>
            <a:ext cx="125729" cy="64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03240" y="4556759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3263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41340" y="4497070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2501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38140" y="4291329"/>
            <a:ext cx="165100" cy="265430"/>
          </a:xfrm>
          <a:custGeom>
            <a:avLst/>
            <a:gdLst/>
            <a:ahLst/>
            <a:cxnLst/>
            <a:rect l="l" t="t" r="r" b="b"/>
            <a:pathLst>
              <a:path w="165100" h="265429">
                <a:moveTo>
                  <a:pt x="165100" y="26543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38140" y="4018279"/>
            <a:ext cx="162560" cy="273050"/>
          </a:xfrm>
          <a:custGeom>
            <a:avLst/>
            <a:gdLst/>
            <a:ahLst/>
            <a:cxnLst/>
            <a:rect l="l" t="t" r="r" b="b"/>
            <a:pathLst>
              <a:path w="162560" h="273050">
                <a:moveTo>
                  <a:pt x="0" y="273050"/>
                </a:moveTo>
                <a:lnTo>
                  <a:pt x="16256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05450" y="407924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20" h="208279">
                <a:moveTo>
                  <a:pt x="0" y="208280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29629" y="4018279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60" h="269239">
                <a:moveTo>
                  <a:pt x="0" y="0"/>
                </a:moveTo>
                <a:lnTo>
                  <a:pt x="162560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01690" y="4079240"/>
            <a:ext cx="123189" cy="207010"/>
          </a:xfrm>
          <a:custGeom>
            <a:avLst/>
            <a:gdLst/>
            <a:ahLst/>
            <a:cxnLst/>
            <a:rect l="l" t="t" r="r" b="b"/>
            <a:pathLst>
              <a:path w="123189" h="207010">
                <a:moveTo>
                  <a:pt x="0" y="0"/>
                </a:moveTo>
                <a:lnTo>
                  <a:pt x="123189" y="20701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29629" y="4287520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60" h="269239">
                <a:moveTo>
                  <a:pt x="162560" y="0"/>
                </a:moveTo>
                <a:lnTo>
                  <a:pt x="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310629" y="4160520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092190" y="4287520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928870" y="4163059"/>
            <a:ext cx="31051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246370" y="429132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19176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91479" y="3928109"/>
            <a:ext cx="109220" cy="90170"/>
          </a:xfrm>
          <a:custGeom>
            <a:avLst/>
            <a:gdLst/>
            <a:ahLst/>
            <a:cxnLst/>
            <a:rect l="l" t="t" r="r" b="b"/>
            <a:pathLst>
              <a:path w="109220" h="90170">
                <a:moveTo>
                  <a:pt x="109220" y="9016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391150" y="3756659"/>
            <a:ext cx="59436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58102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  </a:t>
            </a:r>
            <a:r>
              <a:rPr sz="1500" b="1" spc="-140" dirty="0">
                <a:latin typeface="Times New Roman"/>
                <a:cs typeface="Times New Roman"/>
              </a:rPr>
              <a:t> </a:t>
            </a:r>
            <a:r>
              <a:rPr sz="15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35600" y="4559300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534659" y="4556759"/>
            <a:ext cx="68580" cy="74930"/>
          </a:xfrm>
          <a:custGeom>
            <a:avLst/>
            <a:gdLst/>
            <a:ahLst/>
            <a:cxnLst/>
            <a:rect l="l" t="t" r="r" b="b"/>
            <a:pathLst>
              <a:path w="68579" h="74929">
                <a:moveTo>
                  <a:pt x="68579" y="0"/>
                </a:moveTo>
                <a:lnTo>
                  <a:pt x="0" y="749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15150" y="4559300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3263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53250" y="449960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2501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51319" y="4292600"/>
            <a:ext cx="163830" cy="266700"/>
          </a:xfrm>
          <a:custGeom>
            <a:avLst/>
            <a:gdLst/>
            <a:ahLst/>
            <a:cxnLst/>
            <a:rect l="l" t="t" r="r" b="b"/>
            <a:pathLst>
              <a:path w="163829" h="266700">
                <a:moveTo>
                  <a:pt x="163829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51319" y="4019550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90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17359" y="4081779"/>
            <a:ext cx="121920" cy="207010"/>
          </a:xfrm>
          <a:custGeom>
            <a:avLst/>
            <a:gdLst/>
            <a:ahLst/>
            <a:cxnLst/>
            <a:rect l="l" t="t" r="r" b="b"/>
            <a:pathLst>
              <a:path w="121920" h="207010">
                <a:moveTo>
                  <a:pt x="0" y="207010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41540" y="4019550"/>
            <a:ext cx="99060" cy="269240"/>
          </a:xfrm>
          <a:custGeom>
            <a:avLst/>
            <a:gdLst/>
            <a:ahLst/>
            <a:cxnLst/>
            <a:rect l="l" t="t" r="r" b="b"/>
            <a:pathLst>
              <a:path w="99059" h="269239">
                <a:moveTo>
                  <a:pt x="0" y="0"/>
                </a:moveTo>
                <a:lnTo>
                  <a:pt x="99059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08519" y="4069079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0" y="0"/>
                </a:moveTo>
                <a:lnTo>
                  <a:pt x="76200" y="2057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41540" y="4288790"/>
            <a:ext cx="99060" cy="270510"/>
          </a:xfrm>
          <a:custGeom>
            <a:avLst/>
            <a:gdLst/>
            <a:ahLst/>
            <a:cxnLst/>
            <a:rect l="l" t="t" r="r" b="b"/>
            <a:pathLst>
              <a:path w="99059" h="270510">
                <a:moveTo>
                  <a:pt x="99059" y="0"/>
                </a:moveTo>
                <a:lnTo>
                  <a:pt x="0" y="270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49059" y="429260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3022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04659" y="3930650"/>
            <a:ext cx="107950" cy="88900"/>
          </a:xfrm>
          <a:custGeom>
            <a:avLst/>
            <a:gdLst/>
            <a:ahLst/>
            <a:cxnLst/>
            <a:rect l="l" t="t" r="r" b="b"/>
            <a:pathLst>
              <a:path w="107950" h="88900">
                <a:moveTo>
                  <a:pt x="107950" y="889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704330" y="3757929"/>
            <a:ext cx="5930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5797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  </a:t>
            </a:r>
            <a:r>
              <a:rPr sz="1500" b="1" spc="-150" dirty="0">
                <a:latin typeface="Times New Roman"/>
                <a:cs typeface="Times New Roman"/>
              </a:rPr>
              <a:t> </a:t>
            </a:r>
            <a:r>
              <a:rPr sz="15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758940" y="453770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860540" y="455930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609" y="0"/>
                </a:moveTo>
                <a:lnTo>
                  <a:pt x="0" y="546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40600" y="4288790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7487919" y="3750055"/>
            <a:ext cx="1249045" cy="61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28930" algn="l" rtl="0">
              <a:lnSpc>
                <a:spcPct val="1389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50" dirty="0">
                <a:latin typeface="Times New Roman"/>
                <a:cs typeface="Times New Roman"/>
              </a:rPr>
              <a:t>C</a:t>
            </a:r>
            <a:r>
              <a:rPr sz="1500" b="1" spc="-35" dirty="0">
                <a:latin typeface="Times New Roman"/>
                <a:cs typeface="Times New Roman"/>
              </a:rPr>
              <a:t>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65" dirty="0">
                <a:latin typeface="Times New Roman"/>
                <a:cs typeface="Times New Roman"/>
              </a:rPr>
              <a:t>H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500" b="1" spc="-45" dirty="0">
                <a:latin typeface="Times New Roman"/>
                <a:cs typeface="Times New Roman"/>
              </a:rPr>
              <a:t>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920990" y="406272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5963920" y="1603756"/>
            <a:ext cx="1249045" cy="67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30200" algn="l" rtl="0">
              <a:lnSpc>
                <a:spcPct val="1522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50" dirty="0">
                <a:latin typeface="Times New Roman"/>
                <a:cs typeface="Times New Roman"/>
              </a:rPr>
              <a:t>C</a:t>
            </a:r>
            <a:r>
              <a:rPr sz="1500" b="1" spc="-35" dirty="0">
                <a:latin typeface="Times New Roman"/>
                <a:cs typeface="Times New Roman"/>
              </a:rPr>
              <a:t>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50" dirty="0">
                <a:latin typeface="Times New Roman"/>
                <a:cs typeface="Times New Roman"/>
              </a:rPr>
              <a:t>CHC</a:t>
            </a:r>
            <a:r>
              <a:rPr sz="1500" b="1" spc="-45" dirty="0">
                <a:latin typeface="Times New Roman"/>
                <a:cs typeface="Times New Roman"/>
              </a:rPr>
              <a:t>OO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398259" y="194563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223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031239" y="2630170"/>
            <a:ext cx="2123440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50"/>
              </a:lnSpc>
            </a:pPr>
            <a:r>
              <a:rPr sz="1500" b="1" spc="-35" dirty="0">
                <a:latin typeface="Times New Roman"/>
                <a:cs typeface="Times New Roman"/>
              </a:rPr>
              <a:t>3-Monoiodotyrosine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spc="-40" dirty="0">
                <a:latin typeface="Times New Roman"/>
                <a:cs typeface="Times New Roman"/>
              </a:rPr>
              <a:t>(MIT)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015229" y="2729229"/>
            <a:ext cx="1929130" cy="234950"/>
          </a:xfrm>
          <a:custGeom>
            <a:avLst/>
            <a:gdLst/>
            <a:ahLst/>
            <a:cxnLst/>
            <a:rect l="l" t="t" r="r" b="b"/>
            <a:pathLst>
              <a:path w="1929129" h="234950">
                <a:moveTo>
                  <a:pt x="0" y="234950"/>
                </a:moveTo>
                <a:lnTo>
                  <a:pt x="1929129" y="234950"/>
                </a:lnTo>
                <a:lnTo>
                  <a:pt x="1929129" y="0"/>
                </a:lnTo>
                <a:lnTo>
                  <a:pt x="0" y="0"/>
                </a:lnTo>
                <a:lnTo>
                  <a:pt x="0" y="234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5015229" y="2711450"/>
            <a:ext cx="192913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90"/>
              </a:spcBef>
            </a:pPr>
            <a:r>
              <a:rPr sz="1500" b="1" spc="-30" dirty="0">
                <a:latin typeface="Times New Roman"/>
                <a:cs typeface="Times New Roman"/>
              </a:rPr>
              <a:t>3,5 Diiodotyrosine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Times New Roman"/>
                <a:cs typeface="Times New Roman"/>
              </a:rPr>
              <a:t>(DIT)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183629" y="3307079"/>
            <a:ext cx="341630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750"/>
              </a:lnSpc>
            </a:pPr>
            <a:r>
              <a:rPr sz="1500" b="1" spc="-55" dirty="0">
                <a:latin typeface="Times New Roman"/>
                <a:cs typeface="Times New Roman"/>
              </a:rPr>
              <a:t>D</a:t>
            </a:r>
            <a:r>
              <a:rPr sz="1500" b="1" spc="-40" dirty="0"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179830" y="4785359"/>
            <a:ext cx="2272030" cy="270510"/>
          </a:xfrm>
          <a:custGeom>
            <a:avLst/>
            <a:gdLst/>
            <a:ahLst/>
            <a:cxnLst/>
            <a:rect l="l" t="t" r="r" b="b"/>
            <a:pathLst>
              <a:path w="2272029" h="270510">
                <a:moveTo>
                  <a:pt x="0" y="270510"/>
                </a:moveTo>
                <a:lnTo>
                  <a:pt x="2272030" y="270510"/>
                </a:lnTo>
                <a:lnTo>
                  <a:pt x="2272030" y="0"/>
                </a:lnTo>
                <a:lnTo>
                  <a:pt x="0" y="0"/>
                </a:lnTo>
                <a:lnTo>
                  <a:pt x="0" y="270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1153160" y="4766309"/>
            <a:ext cx="233553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3,5,3</a:t>
            </a:r>
            <a:r>
              <a:rPr sz="1500" b="1" spc="-37" baseline="22222" dirty="0">
                <a:latin typeface="Times New Roman"/>
                <a:cs typeface="Times New Roman"/>
              </a:rPr>
              <a:t>/ </a:t>
            </a:r>
            <a:r>
              <a:rPr sz="1500" b="1" spc="-30" dirty="0">
                <a:latin typeface="Times New Roman"/>
                <a:cs typeface="Times New Roman"/>
              </a:rPr>
              <a:t>-Tri iodothyronine</a:t>
            </a:r>
            <a:r>
              <a:rPr sz="1500" b="1" spc="-135" dirty="0">
                <a:latin typeface="Times New Roman"/>
                <a:cs typeface="Times New Roman"/>
              </a:rPr>
              <a:t> </a:t>
            </a:r>
            <a:r>
              <a:rPr sz="1500" b="1" spc="-25" dirty="0">
                <a:latin typeface="Times New Roman"/>
                <a:cs typeface="Times New Roman"/>
              </a:rPr>
              <a:t>(T</a:t>
            </a:r>
            <a:r>
              <a:rPr sz="1500" b="1" spc="-37" baseline="-25000" dirty="0">
                <a:latin typeface="Times New Roman"/>
                <a:cs typeface="Times New Roman"/>
              </a:rPr>
              <a:t>3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571490" y="4782820"/>
            <a:ext cx="2734310" cy="270510"/>
          </a:xfrm>
          <a:custGeom>
            <a:avLst/>
            <a:gdLst/>
            <a:ahLst/>
            <a:cxnLst/>
            <a:rect l="l" t="t" r="r" b="b"/>
            <a:pathLst>
              <a:path w="2569209" h="270510">
                <a:moveTo>
                  <a:pt x="0" y="270509"/>
                </a:moveTo>
                <a:lnTo>
                  <a:pt x="2569210" y="270509"/>
                </a:lnTo>
                <a:lnTo>
                  <a:pt x="2569210" y="0"/>
                </a:lnTo>
                <a:lnTo>
                  <a:pt x="0" y="0"/>
                </a:lnTo>
                <a:lnTo>
                  <a:pt x="0" y="270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5543550" y="4765040"/>
            <a:ext cx="263271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500" b="1" spc="-30" dirty="0">
                <a:latin typeface="Times New Roman"/>
                <a:cs typeface="Times New Roman"/>
              </a:rPr>
              <a:t>3,5,3',5'-Tetraiodothyronine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(T</a:t>
            </a:r>
            <a:r>
              <a:rPr sz="1500" b="1" spc="-30" baseline="-22222" dirty="0">
                <a:latin typeface="Times New Roman"/>
                <a:cs typeface="Times New Roman"/>
              </a:rPr>
              <a:t>4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79400"/>
            <a:ext cx="3229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none" dirty="0">
                <a:solidFill>
                  <a:srgbClr val="990000"/>
                </a:solidFill>
                <a:latin typeface="Arial"/>
                <a:cs typeface="Arial"/>
              </a:rPr>
              <a:t>II]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Serotonin</a:t>
            </a:r>
            <a:r>
              <a:rPr sz="2400" i="1" u="heavy" spc="-3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Pathway</a:t>
            </a:r>
            <a:r>
              <a:rPr sz="2400" i="1" u="none" spc="-5" dirty="0">
                <a:solidFill>
                  <a:srgbClr val="99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8070" y="11607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9809" y="118618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9439" y="11607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439" y="1377950"/>
            <a:ext cx="157480" cy="72390"/>
          </a:xfrm>
          <a:custGeom>
            <a:avLst/>
            <a:gdLst/>
            <a:ahLst/>
            <a:cxnLst/>
            <a:rect l="l" t="t" r="r" b="b"/>
            <a:pathLst>
              <a:path w="157479" h="72390">
                <a:moveTo>
                  <a:pt x="0" y="0"/>
                </a:moveTo>
                <a:lnTo>
                  <a:pt x="157480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3129" y="137795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39" h="71119">
                <a:moveTo>
                  <a:pt x="0" y="71120"/>
                </a:moveTo>
                <a:lnTo>
                  <a:pt x="1549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9439" y="116078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3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8270" y="115951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6529" y="118491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09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8270" y="137795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3220" y="1377950"/>
            <a:ext cx="236220" cy="109220"/>
          </a:xfrm>
          <a:custGeom>
            <a:avLst/>
            <a:gdLst/>
            <a:ahLst/>
            <a:cxnLst/>
            <a:rect l="l" t="t" r="r" b="b"/>
            <a:pathLst>
              <a:path w="236219" h="109219">
                <a:moveTo>
                  <a:pt x="0" y="109220"/>
                </a:moveTo>
                <a:lnTo>
                  <a:pt x="23621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7029" y="1357630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39" h="83819">
                <a:moveTo>
                  <a:pt x="0" y="83820"/>
                </a:moveTo>
                <a:lnTo>
                  <a:pt x="18033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3220" y="1051560"/>
            <a:ext cx="236220" cy="109220"/>
          </a:xfrm>
          <a:custGeom>
            <a:avLst/>
            <a:gdLst/>
            <a:ahLst/>
            <a:cxnLst/>
            <a:rect l="l" t="t" r="r" b="b"/>
            <a:pathLst>
              <a:path w="236219" h="109219">
                <a:moveTo>
                  <a:pt x="236219" y="1092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7029" y="1097280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39" h="83819">
                <a:moveTo>
                  <a:pt x="180339" y="8382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8270" y="105156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234950" y="0"/>
                </a:moveTo>
                <a:lnTo>
                  <a:pt x="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10279" y="957579"/>
            <a:ext cx="113347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75" dirty="0">
                <a:latin typeface="Times New Roman"/>
                <a:cs typeface="Times New Roman"/>
              </a:rPr>
              <a:t>CH</a:t>
            </a:r>
            <a:r>
              <a:rPr sz="1050" b="1" spc="262" baseline="-27777" dirty="0">
                <a:latin typeface="Times New Roman"/>
                <a:cs typeface="Times New Roman"/>
              </a:rPr>
              <a:t>2</a:t>
            </a:r>
            <a:r>
              <a:rPr sz="1050" b="1" spc="175" dirty="0">
                <a:latin typeface="Times New Roman"/>
                <a:cs typeface="Times New Roman"/>
              </a:rPr>
              <a:t>CHCOOH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08070" y="11163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02000" y="1358646"/>
            <a:ext cx="15430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9470" y="15494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03650" y="702310"/>
            <a:ext cx="38163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55" dirty="0">
                <a:latin typeface="Times New Roman"/>
                <a:cs typeface="Times New Roman"/>
              </a:rPr>
              <a:t>NH</a:t>
            </a:r>
            <a:r>
              <a:rPr sz="1050" b="1" spc="232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67250" y="1506219"/>
            <a:ext cx="1760220" cy="0"/>
          </a:xfrm>
          <a:custGeom>
            <a:avLst/>
            <a:gdLst/>
            <a:ahLst/>
            <a:cxnLst/>
            <a:rect l="l" t="t" r="r" b="b"/>
            <a:pathLst>
              <a:path w="1760220">
                <a:moveTo>
                  <a:pt x="0" y="0"/>
                </a:moveTo>
                <a:lnTo>
                  <a:pt x="17602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27470" y="148716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0"/>
                </a:moveTo>
                <a:lnTo>
                  <a:pt x="30479" y="19050"/>
                </a:lnTo>
                <a:lnTo>
                  <a:pt x="0" y="38100"/>
                </a:lnTo>
                <a:lnTo>
                  <a:pt x="10287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7470" y="148716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19050"/>
                </a:moveTo>
                <a:lnTo>
                  <a:pt x="30479" y="19050"/>
                </a:lnTo>
                <a:lnTo>
                  <a:pt x="0" y="0"/>
                </a:lnTo>
                <a:lnTo>
                  <a:pt x="102870" y="19050"/>
                </a:lnTo>
                <a:lnTo>
                  <a:pt x="0" y="38100"/>
                </a:lnTo>
                <a:lnTo>
                  <a:pt x="30479" y="19050"/>
                </a:lnTo>
                <a:lnTo>
                  <a:pt x="0" y="19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2340" y="1271269"/>
            <a:ext cx="1437640" cy="240029"/>
          </a:xfrm>
          <a:custGeom>
            <a:avLst/>
            <a:gdLst/>
            <a:ahLst/>
            <a:cxnLst/>
            <a:rect l="l" t="t" r="r" b="b"/>
            <a:pathLst>
              <a:path w="1437639" h="240030">
                <a:moveTo>
                  <a:pt x="0" y="72389"/>
                </a:moveTo>
                <a:lnTo>
                  <a:pt x="24130" y="85089"/>
                </a:lnTo>
                <a:lnTo>
                  <a:pt x="48260" y="97789"/>
                </a:lnTo>
                <a:lnTo>
                  <a:pt x="72389" y="109219"/>
                </a:lnTo>
                <a:lnTo>
                  <a:pt x="97789" y="120650"/>
                </a:lnTo>
                <a:lnTo>
                  <a:pt x="121920" y="132079"/>
                </a:lnTo>
                <a:lnTo>
                  <a:pt x="148589" y="142239"/>
                </a:lnTo>
                <a:lnTo>
                  <a:pt x="200660" y="162559"/>
                </a:lnTo>
                <a:lnTo>
                  <a:pt x="254000" y="180339"/>
                </a:lnTo>
                <a:lnTo>
                  <a:pt x="308610" y="195579"/>
                </a:lnTo>
                <a:lnTo>
                  <a:pt x="363220" y="208279"/>
                </a:lnTo>
                <a:lnTo>
                  <a:pt x="391160" y="214629"/>
                </a:lnTo>
                <a:lnTo>
                  <a:pt x="419100" y="219709"/>
                </a:lnTo>
                <a:lnTo>
                  <a:pt x="447039" y="223519"/>
                </a:lnTo>
                <a:lnTo>
                  <a:pt x="476250" y="227329"/>
                </a:lnTo>
                <a:lnTo>
                  <a:pt x="504189" y="231139"/>
                </a:lnTo>
                <a:lnTo>
                  <a:pt x="533400" y="234950"/>
                </a:lnTo>
                <a:lnTo>
                  <a:pt x="561339" y="236219"/>
                </a:lnTo>
                <a:lnTo>
                  <a:pt x="590550" y="238759"/>
                </a:lnTo>
                <a:lnTo>
                  <a:pt x="619760" y="240029"/>
                </a:lnTo>
                <a:lnTo>
                  <a:pt x="647700" y="240029"/>
                </a:lnTo>
                <a:lnTo>
                  <a:pt x="676910" y="240029"/>
                </a:lnTo>
                <a:lnTo>
                  <a:pt x="706120" y="240029"/>
                </a:lnTo>
                <a:lnTo>
                  <a:pt x="734060" y="238759"/>
                </a:lnTo>
                <a:lnTo>
                  <a:pt x="763270" y="236219"/>
                </a:lnTo>
                <a:lnTo>
                  <a:pt x="791210" y="234950"/>
                </a:lnTo>
                <a:lnTo>
                  <a:pt x="820420" y="231139"/>
                </a:lnTo>
                <a:lnTo>
                  <a:pt x="848360" y="228600"/>
                </a:lnTo>
                <a:lnTo>
                  <a:pt x="877570" y="223519"/>
                </a:lnTo>
                <a:lnTo>
                  <a:pt x="905510" y="219709"/>
                </a:lnTo>
                <a:lnTo>
                  <a:pt x="933450" y="214629"/>
                </a:lnTo>
                <a:lnTo>
                  <a:pt x="961389" y="208279"/>
                </a:lnTo>
                <a:lnTo>
                  <a:pt x="989330" y="201929"/>
                </a:lnTo>
                <a:lnTo>
                  <a:pt x="1017270" y="195579"/>
                </a:lnTo>
                <a:lnTo>
                  <a:pt x="1043939" y="187959"/>
                </a:lnTo>
                <a:lnTo>
                  <a:pt x="1070610" y="180339"/>
                </a:lnTo>
                <a:lnTo>
                  <a:pt x="1098550" y="171450"/>
                </a:lnTo>
                <a:lnTo>
                  <a:pt x="1123950" y="162559"/>
                </a:lnTo>
                <a:lnTo>
                  <a:pt x="1150620" y="152400"/>
                </a:lnTo>
                <a:lnTo>
                  <a:pt x="1177289" y="143509"/>
                </a:lnTo>
                <a:lnTo>
                  <a:pt x="1202689" y="132079"/>
                </a:lnTo>
                <a:lnTo>
                  <a:pt x="1228089" y="120650"/>
                </a:lnTo>
                <a:lnTo>
                  <a:pt x="1252220" y="109219"/>
                </a:lnTo>
                <a:lnTo>
                  <a:pt x="1301750" y="85089"/>
                </a:lnTo>
                <a:lnTo>
                  <a:pt x="1348739" y="58419"/>
                </a:lnTo>
                <a:lnTo>
                  <a:pt x="1393189" y="30479"/>
                </a:lnTo>
                <a:lnTo>
                  <a:pt x="1416050" y="15239"/>
                </a:lnTo>
                <a:lnTo>
                  <a:pt x="14376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0745" y="1303655"/>
            <a:ext cx="105409" cy="6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23740" y="1082040"/>
            <a:ext cx="26098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40" dirty="0">
                <a:latin typeface="Times New Roman"/>
                <a:cs typeface="Times New Roman"/>
              </a:rPr>
              <a:t>O</a:t>
            </a:r>
            <a:r>
              <a:rPr sz="1050" b="1" spc="209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93309" y="1496060"/>
            <a:ext cx="1197610" cy="156210"/>
          </a:xfrm>
          <a:custGeom>
            <a:avLst/>
            <a:gdLst/>
            <a:ahLst/>
            <a:cxnLst/>
            <a:rect l="l" t="t" r="r" b="b"/>
            <a:pathLst>
              <a:path w="1197610" h="156210">
                <a:moveTo>
                  <a:pt x="1197610" y="156210"/>
                </a:moveTo>
                <a:lnTo>
                  <a:pt x="1176019" y="143510"/>
                </a:lnTo>
                <a:lnTo>
                  <a:pt x="1154429" y="132079"/>
                </a:lnTo>
                <a:lnTo>
                  <a:pt x="1132839" y="120650"/>
                </a:lnTo>
                <a:lnTo>
                  <a:pt x="1109979" y="110489"/>
                </a:lnTo>
                <a:lnTo>
                  <a:pt x="1087119" y="100329"/>
                </a:lnTo>
                <a:lnTo>
                  <a:pt x="1064260" y="90169"/>
                </a:lnTo>
                <a:lnTo>
                  <a:pt x="1041400" y="81279"/>
                </a:lnTo>
                <a:lnTo>
                  <a:pt x="1017269" y="72389"/>
                </a:lnTo>
                <a:lnTo>
                  <a:pt x="993139" y="64769"/>
                </a:lnTo>
                <a:lnTo>
                  <a:pt x="969010" y="55879"/>
                </a:lnTo>
                <a:lnTo>
                  <a:pt x="944879" y="49529"/>
                </a:lnTo>
                <a:lnTo>
                  <a:pt x="920750" y="41910"/>
                </a:lnTo>
                <a:lnTo>
                  <a:pt x="895350" y="35560"/>
                </a:lnTo>
                <a:lnTo>
                  <a:pt x="869950" y="30479"/>
                </a:lnTo>
                <a:lnTo>
                  <a:pt x="844550" y="24129"/>
                </a:lnTo>
                <a:lnTo>
                  <a:pt x="819150" y="20319"/>
                </a:lnTo>
                <a:lnTo>
                  <a:pt x="793750" y="15239"/>
                </a:lnTo>
                <a:lnTo>
                  <a:pt x="768350" y="11429"/>
                </a:lnTo>
                <a:lnTo>
                  <a:pt x="742950" y="8889"/>
                </a:lnTo>
                <a:lnTo>
                  <a:pt x="717550" y="6350"/>
                </a:lnTo>
                <a:lnTo>
                  <a:pt x="690879" y="3810"/>
                </a:lnTo>
                <a:lnTo>
                  <a:pt x="665479" y="1269"/>
                </a:lnTo>
                <a:lnTo>
                  <a:pt x="638810" y="1269"/>
                </a:lnTo>
                <a:lnTo>
                  <a:pt x="613410" y="0"/>
                </a:lnTo>
                <a:lnTo>
                  <a:pt x="586739" y="0"/>
                </a:lnTo>
                <a:lnTo>
                  <a:pt x="560069" y="0"/>
                </a:lnTo>
                <a:lnTo>
                  <a:pt x="534669" y="1269"/>
                </a:lnTo>
                <a:lnTo>
                  <a:pt x="508000" y="2539"/>
                </a:lnTo>
                <a:lnTo>
                  <a:pt x="482600" y="5079"/>
                </a:lnTo>
                <a:lnTo>
                  <a:pt x="457200" y="7619"/>
                </a:lnTo>
                <a:lnTo>
                  <a:pt x="430529" y="10160"/>
                </a:lnTo>
                <a:lnTo>
                  <a:pt x="405129" y="13969"/>
                </a:lnTo>
                <a:lnTo>
                  <a:pt x="379729" y="17779"/>
                </a:lnTo>
                <a:lnTo>
                  <a:pt x="354329" y="22860"/>
                </a:lnTo>
                <a:lnTo>
                  <a:pt x="328929" y="27939"/>
                </a:lnTo>
                <a:lnTo>
                  <a:pt x="303529" y="34289"/>
                </a:lnTo>
                <a:lnTo>
                  <a:pt x="279400" y="40639"/>
                </a:lnTo>
                <a:lnTo>
                  <a:pt x="254000" y="46989"/>
                </a:lnTo>
                <a:lnTo>
                  <a:pt x="229869" y="53339"/>
                </a:lnTo>
                <a:lnTo>
                  <a:pt x="205739" y="62229"/>
                </a:lnTo>
                <a:lnTo>
                  <a:pt x="181610" y="69850"/>
                </a:lnTo>
                <a:lnTo>
                  <a:pt x="157479" y="78739"/>
                </a:lnTo>
                <a:lnTo>
                  <a:pt x="134619" y="87629"/>
                </a:lnTo>
                <a:lnTo>
                  <a:pt x="110489" y="97789"/>
                </a:lnTo>
                <a:lnTo>
                  <a:pt x="87629" y="106679"/>
                </a:lnTo>
                <a:lnTo>
                  <a:pt x="66039" y="118110"/>
                </a:lnTo>
                <a:lnTo>
                  <a:pt x="43179" y="128269"/>
                </a:lnTo>
                <a:lnTo>
                  <a:pt x="21589" y="139700"/>
                </a:lnTo>
                <a:lnTo>
                  <a:pt x="0" y="15240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5834" y="1623694"/>
            <a:ext cx="102869" cy="6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09640" y="1764030"/>
            <a:ext cx="7556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9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94070" y="1684020"/>
            <a:ext cx="78168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170" dirty="0">
                <a:latin typeface="Times New Roman"/>
                <a:cs typeface="Times New Roman"/>
              </a:rPr>
              <a:t>H</a:t>
            </a:r>
            <a:r>
              <a:rPr sz="950" b="1" spc="95" dirty="0">
                <a:latin typeface="Times New Roman"/>
                <a:cs typeface="Times New Roman"/>
              </a:rPr>
              <a:t> biopterin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4400" y="1764030"/>
            <a:ext cx="7556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9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08829" y="1684020"/>
            <a:ext cx="69659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170" dirty="0">
                <a:latin typeface="Times New Roman"/>
                <a:cs typeface="Times New Roman"/>
              </a:rPr>
              <a:t>H</a:t>
            </a:r>
            <a:r>
              <a:rPr sz="950" b="1" spc="90" dirty="0">
                <a:latin typeface="Times New Roman"/>
                <a:cs typeface="Times New Roman"/>
              </a:rPr>
              <a:t> bioterin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99990" y="1892300"/>
            <a:ext cx="1210310" cy="231140"/>
          </a:xfrm>
          <a:custGeom>
            <a:avLst/>
            <a:gdLst/>
            <a:ahLst/>
            <a:cxnLst/>
            <a:rect l="l" t="t" r="r" b="b"/>
            <a:pathLst>
              <a:path w="1210310" h="231139">
                <a:moveTo>
                  <a:pt x="0" y="68579"/>
                </a:moveTo>
                <a:lnTo>
                  <a:pt x="16510" y="80010"/>
                </a:lnTo>
                <a:lnTo>
                  <a:pt x="34289" y="90170"/>
                </a:lnTo>
                <a:lnTo>
                  <a:pt x="52070" y="100329"/>
                </a:lnTo>
                <a:lnTo>
                  <a:pt x="69850" y="110489"/>
                </a:lnTo>
                <a:lnTo>
                  <a:pt x="87630" y="120650"/>
                </a:lnTo>
                <a:lnTo>
                  <a:pt x="106680" y="129539"/>
                </a:lnTo>
                <a:lnTo>
                  <a:pt x="125730" y="138429"/>
                </a:lnTo>
                <a:lnTo>
                  <a:pt x="144780" y="147320"/>
                </a:lnTo>
                <a:lnTo>
                  <a:pt x="163830" y="154939"/>
                </a:lnTo>
                <a:lnTo>
                  <a:pt x="184150" y="163829"/>
                </a:lnTo>
                <a:lnTo>
                  <a:pt x="204470" y="170179"/>
                </a:lnTo>
                <a:lnTo>
                  <a:pt x="224789" y="177800"/>
                </a:lnTo>
                <a:lnTo>
                  <a:pt x="245110" y="184150"/>
                </a:lnTo>
                <a:lnTo>
                  <a:pt x="265430" y="190500"/>
                </a:lnTo>
                <a:lnTo>
                  <a:pt x="285750" y="195579"/>
                </a:lnTo>
                <a:lnTo>
                  <a:pt x="307339" y="201929"/>
                </a:lnTo>
                <a:lnTo>
                  <a:pt x="327660" y="205739"/>
                </a:lnTo>
                <a:lnTo>
                  <a:pt x="349250" y="210820"/>
                </a:lnTo>
                <a:lnTo>
                  <a:pt x="370839" y="214629"/>
                </a:lnTo>
                <a:lnTo>
                  <a:pt x="392430" y="218439"/>
                </a:lnTo>
                <a:lnTo>
                  <a:pt x="414020" y="220979"/>
                </a:lnTo>
                <a:lnTo>
                  <a:pt x="435610" y="224789"/>
                </a:lnTo>
                <a:lnTo>
                  <a:pt x="457200" y="226060"/>
                </a:lnTo>
                <a:lnTo>
                  <a:pt x="478789" y="228600"/>
                </a:lnTo>
                <a:lnTo>
                  <a:pt x="501650" y="229870"/>
                </a:lnTo>
                <a:lnTo>
                  <a:pt x="523239" y="231139"/>
                </a:lnTo>
                <a:lnTo>
                  <a:pt x="544830" y="231139"/>
                </a:lnTo>
                <a:lnTo>
                  <a:pt x="567689" y="231139"/>
                </a:lnTo>
                <a:lnTo>
                  <a:pt x="589280" y="231139"/>
                </a:lnTo>
                <a:lnTo>
                  <a:pt x="610870" y="229870"/>
                </a:lnTo>
                <a:lnTo>
                  <a:pt x="632460" y="228600"/>
                </a:lnTo>
                <a:lnTo>
                  <a:pt x="655320" y="227329"/>
                </a:lnTo>
                <a:lnTo>
                  <a:pt x="676910" y="224789"/>
                </a:lnTo>
                <a:lnTo>
                  <a:pt x="698500" y="222250"/>
                </a:lnTo>
                <a:lnTo>
                  <a:pt x="720089" y="219710"/>
                </a:lnTo>
                <a:lnTo>
                  <a:pt x="741680" y="215900"/>
                </a:lnTo>
                <a:lnTo>
                  <a:pt x="763270" y="212089"/>
                </a:lnTo>
                <a:lnTo>
                  <a:pt x="784860" y="208279"/>
                </a:lnTo>
                <a:lnTo>
                  <a:pt x="805180" y="203200"/>
                </a:lnTo>
                <a:lnTo>
                  <a:pt x="847089" y="193039"/>
                </a:lnTo>
                <a:lnTo>
                  <a:pt x="889000" y="180339"/>
                </a:lnTo>
                <a:lnTo>
                  <a:pt x="909320" y="172720"/>
                </a:lnTo>
                <a:lnTo>
                  <a:pt x="928370" y="166370"/>
                </a:lnTo>
                <a:lnTo>
                  <a:pt x="948689" y="158750"/>
                </a:lnTo>
                <a:lnTo>
                  <a:pt x="969010" y="149860"/>
                </a:lnTo>
                <a:lnTo>
                  <a:pt x="988060" y="142239"/>
                </a:lnTo>
                <a:lnTo>
                  <a:pt x="1024889" y="124460"/>
                </a:lnTo>
                <a:lnTo>
                  <a:pt x="1061720" y="104139"/>
                </a:lnTo>
                <a:lnTo>
                  <a:pt x="1079500" y="93979"/>
                </a:lnTo>
                <a:lnTo>
                  <a:pt x="1097280" y="83820"/>
                </a:lnTo>
                <a:lnTo>
                  <a:pt x="1115060" y="72389"/>
                </a:lnTo>
                <a:lnTo>
                  <a:pt x="1131570" y="60960"/>
                </a:lnTo>
                <a:lnTo>
                  <a:pt x="1148080" y="49529"/>
                </a:lnTo>
                <a:lnTo>
                  <a:pt x="1164589" y="38100"/>
                </a:lnTo>
                <a:lnTo>
                  <a:pt x="1179830" y="25400"/>
                </a:lnTo>
                <a:lnTo>
                  <a:pt x="1195070" y="12700"/>
                </a:lnTo>
                <a:lnTo>
                  <a:pt x="12103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52365" y="1917064"/>
            <a:ext cx="92710" cy="67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9350" y="2113279"/>
            <a:ext cx="1268730" cy="234950"/>
          </a:xfrm>
          <a:custGeom>
            <a:avLst/>
            <a:gdLst/>
            <a:ahLst/>
            <a:cxnLst/>
            <a:rect l="l" t="t" r="r" b="b"/>
            <a:pathLst>
              <a:path w="1268729" h="234950">
                <a:moveTo>
                  <a:pt x="1268729" y="234950"/>
                </a:moveTo>
                <a:lnTo>
                  <a:pt x="1253489" y="222250"/>
                </a:lnTo>
                <a:lnTo>
                  <a:pt x="1239520" y="209550"/>
                </a:lnTo>
                <a:lnTo>
                  <a:pt x="1224279" y="196850"/>
                </a:lnTo>
                <a:lnTo>
                  <a:pt x="1209039" y="185420"/>
                </a:lnTo>
                <a:lnTo>
                  <a:pt x="1193800" y="173990"/>
                </a:lnTo>
                <a:lnTo>
                  <a:pt x="1177289" y="162560"/>
                </a:lnTo>
                <a:lnTo>
                  <a:pt x="1160779" y="152400"/>
                </a:lnTo>
                <a:lnTo>
                  <a:pt x="1144270" y="140970"/>
                </a:lnTo>
                <a:lnTo>
                  <a:pt x="1126489" y="130810"/>
                </a:lnTo>
                <a:lnTo>
                  <a:pt x="1109979" y="120650"/>
                </a:lnTo>
                <a:lnTo>
                  <a:pt x="1092200" y="111760"/>
                </a:lnTo>
                <a:lnTo>
                  <a:pt x="1073150" y="102870"/>
                </a:lnTo>
                <a:lnTo>
                  <a:pt x="1055370" y="93980"/>
                </a:lnTo>
                <a:lnTo>
                  <a:pt x="1036320" y="85090"/>
                </a:lnTo>
                <a:lnTo>
                  <a:pt x="1018539" y="77470"/>
                </a:lnTo>
                <a:lnTo>
                  <a:pt x="999489" y="68580"/>
                </a:lnTo>
                <a:lnTo>
                  <a:pt x="979170" y="62230"/>
                </a:lnTo>
                <a:lnTo>
                  <a:pt x="960120" y="54610"/>
                </a:lnTo>
                <a:lnTo>
                  <a:pt x="939800" y="48260"/>
                </a:lnTo>
                <a:lnTo>
                  <a:pt x="920750" y="41910"/>
                </a:lnTo>
                <a:lnTo>
                  <a:pt x="900429" y="36830"/>
                </a:lnTo>
                <a:lnTo>
                  <a:pt x="880110" y="31750"/>
                </a:lnTo>
                <a:lnTo>
                  <a:pt x="859789" y="26670"/>
                </a:lnTo>
                <a:lnTo>
                  <a:pt x="838200" y="21590"/>
                </a:lnTo>
                <a:lnTo>
                  <a:pt x="817879" y="17780"/>
                </a:lnTo>
                <a:lnTo>
                  <a:pt x="797560" y="13970"/>
                </a:lnTo>
                <a:lnTo>
                  <a:pt x="775970" y="11430"/>
                </a:lnTo>
                <a:lnTo>
                  <a:pt x="754379" y="7620"/>
                </a:lnTo>
                <a:lnTo>
                  <a:pt x="734060" y="6350"/>
                </a:lnTo>
                <a:lnTo>
                  <a:pt x="712470" y="3810"/>
                </a:lnTo>
                <a:lnTo>
                  <a:pt x="690879" y="2540"/>
                </a:lnTo>
                <a:lnTo>
                  <a:pt x="669289" y="1270"/>
                </a:lnTo>
                <a:lnTo>
                  <a:pt x="648970" y="1270"/>
                </a:lnTo>
                <a:lnTo>
                  <a:pt x="627379" y="0"/>
                </a:lnTo>
                <a:lnTo>
                  <a:pt x="605789" y="1270"/>
                </a:lnTo>
                <a:lnTo>
                  <a:pt x="584200" y="1270"/>
                </a:lnTo>
                <a:lnTo>
                  <a:pt x="562610" y="2540"/>
                </a:lnTo>
                <a:lnTo>
                  <a:pt x="542289" y="3810"/>
                </a:lnTo>
                <a:lnTo>
                  <a:pt x="520700" y="6350"/>
                </a:lnTo>
                <a:lnTo>
                  <a:pt x="499110" y="7620"/>
                </a:lnTo>
                <a:lnTo>
                  <a:pt x="478789" y="11430"/>
                </a:lnTo>
                <a:lnTo>
                  <a:pt x="457200" y="13970"/>
                </a:lnTo>
                <a:lnTo>
                  <a:pt x="436879" y="17780"/>
                </a:lnTo>
                <a:lnTo>
                  <a:pt x="415289" y="21590"/>
                </a:lnTo>
                <a:lnTo>
                  <a:pt x="394970" y="26670"/>
                </a:lnTo>
                <a:lnTo>
                  <a:pt x="374650" y="31750"/>
                </a:lnTo>
                <a:lnTo>
                  <a:pt x="354329" y="36830"/>
                </a:lnTo>
                <a:lnTo>
                  <a:pt x="334010" y="41910"/>
                </a:lnTo>
                <a:lnTo>
                  <a:pt x="313689" y="48260"/>
                </a:lnTo>
                <a:lnTo>
                  <a:pt x="294639" y="54610"/>
                </a:lnTo>
                <a:lnTo>
                  <a:pt x="274320" y="62230"/>
                </a:lnTo>
                <a:lnTo>
                  <a:pt x="255270" y="68580"/>
                </a:lnTo>
                <a:lnTo>
                  <a:pt x="236220" y="77470"/>
                </a:lnTo>
                <a:lnTo>
                  <a:pt x="217170" y="85090"/>
                </a:lnTo>
                <a:lnTo>
                  <a:pt x="198120" y="93980"/>
                </a:lnTo>
                <a:lnTo>
                  <a:pt x="180339" y="102870"/>
                </a:lnTo>
                <a:lnTo>
                  <a:pt x="162560" y="111760"/>
                </a:lnTo>
                <a:lnTo>
                  <a:pt x="144779" y="120650"/>
                </a:lnTo>
                <a:lnTo>
                  <a:pt x="110489" y="140970"/>
                </a:lnTo>
                <a:lnTo>
                  <a:pt x="77470" y="162560"/>
                </a:lnTo>
                <a:lnTo>
                  <a:pt x="60960" y="173990"/>
                </a:lnTo>
                <a:lnTo>
                  <a:pt x="44450" y="185420"/>
                </a:lnTo>
                <a:lnTo>
                  <a:pt x="29210" y="198120"/>
                </a:lnTo>
                <a:lnTo>
                  <a:pt x="15239" y="209550"/>
                </a:lnTo>
                <a:lnTo>
                  <a:pt x="0" y="2222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09184" y="2303145"/>
            <a:ext cx="86360" cy="73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31150" y="137541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82890" y="140081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63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625080" y="1609090"/>
            <a:ext cx="14478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0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2519" y="137541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62519" y="1591310"/>
            <a:ext cx="157480" cy="72390"/>
          </a:xfrm>
          <a:custGeom>
            <a:avLst/>
            <a:gdLst/>
            <a:ahLst/>
            <a:cxnLst/>
            <a:rect l="l" t="t" r="r" b="b"/>
            <a:pathLst>
              <a:path w="157479" h="72389">
                <a:moveTo>
                  <a:pt x="0" y="0"/>
                </a:moveTo>
                <a:lnTo>
                  <a:pt x="157479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76209" y="159258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40" h="71119">
                <a:moveTo>
                  <a:pt x="0" y="71120"/>
                </a:moveTo>
                <a:lnTo>
                  <a:pt x="1549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62519" y="137541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93890" y="137413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40880" y="139953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93890" y="159258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8840" y="1591310"/>
            <a:ext cx="233679" cy="110489"/>
          </a:xfrm>
          <a:custGeom>
            <a:avLst/>
            <a:gdLst/>
            <a:ahLst/>
            <a:cxnLst/>
            <a:rect l="l" t="t" r="r" b="b"/>
            <a:pathLst>
              <a:path w="233679" h="110489">
                <a:moveTo>
                  <a:pt x="0" y="110489"/>
                </a:moveTo>
                <a:lnTo>
                  <a:pt x="23367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31380" y="1572260"/>
            <a:ext cx="179070" cy="83820"/>
          </a:xfrm>
          <a:custGeom>
            <a:avLst/>
            <a:gdLst/>
            <a:ahLst/>
            <a:cxnLst/>
            <a:rect l="l" t="t" r="r" b="b"/>
            <a:pathLst>
              <a:path w="179070" h="83819">
                <a:moveTo>
                  <a:pt x="0" y="83819"/>
                </a:moveTo>
                <a:lnTo>
                  <a:pt x="17907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8840" y="1264919"/>
            <a:ext cx="233679" cy="110489"/>
          </a:xfrm>
          <a:custGeom>
            <a:avLst/>
            <a:gdLst/>
            <a:ahLst/>
            <a:cxnLst/>
            <a:rect l="l" t="t" r="r" b="b"/>
            <a:pathLst>
              <a:path w="233679" h="110490">
                <a:moveTo>
                  <a:pt x="233679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1380" y="1311910"/>
            <a:ext cx="179070" cy="82550"/>
          </a:xfrm>
          <a:custGeom>
            <a:avLst/>
            <a:gdLst/>
            <a:ahLst/>
            <a:cxnLst/>
            <a:rect l="l" t="t" r="r" b="b"/>
            <a:pathLst>
              <a:path w="179070" h="82550">
                <a:moveTo>
                  <a:pt x="17907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93890" y="126491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23495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719569" y="1236979"/>
            <a:ext cx="28257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703819" y="2018029"/>
            <a:ext cx="0" cy="600710"/>
          </a:xfrm>
          <a:custGeom>
            <a:avLst/>
            <a:gdLst/>
            <a:ahLst/>
            <a:cxnLst/>
            <a:rect l="l" t="t" r="r" b="b"/>
            <a:pathLst>
              <a:path h="600710">
                <a:moveTo>
                  <a:pt x="0" y="0"/>
                </a:moveTo>
                <a:lnTo>
                  <a:pt x="0" y="6007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79690" y="2618739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4129" y="82550"/>
                </a:lnTo>
                <a:lnTo>
                  <a:pt x="39956" y="25400"/>
                </a:lnTo>
                <a:lnTo>
                  <a:pt x="24129" y="25400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4129" y="25400"/>
                </a:lnTo>
                <a:lnTo>
                  <a:pt x="39956" y="25400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9690" y="2618739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4129" y="0"/>
                </a:moveTo>
                <a:lnTo>
                  <a:pt x="24129" y="25400"/>
                </a:lnTo>
                <a:lnTo>
                  <a:pt x="46989" y="0"/>
                </a:lnTo>
                <a:lnTo>
                  <a:pt x="24129" y="82550"/>
                </a:lnTo>
                <a:lnTo>
                  <a:pt x="0" y="0"/>
                </a:lnTo>
                <a:lnTo>
                  <a:pt x="24129" y="25400"/>
                </a:lnTo>
                <a:lnTo>
                  <a:pt x="2412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10169" y="2358389"/>
            <a:ext cx="299720" cy="186690"/>
          </a:xfrm>
          <a:custGeom>
            <a:avLst/>
            <a:gdLst/>
            <a:ahLst/>
            <a:cxnLst/>
            <a:rect l="l" t="t" r="r" b="b"/>
            <a:pathLst>
              <a:path w="299720" h="186689">
                <a:moveTo>
                  <a:pt x="0" y="0"/>
                </a:moveTo>
                <a:lnTo>
                  <a:pt x="3809" y="6350"/>
                </a:lnTo>
                <a:lnTo>
                  <a:pt x="6350" y="13970"/>
                </a:lnTo>
                <a:lnTo>
                  <a:pt x="10159" y="20320"/>
                </a:lnTo>
                <a:lnTo>
                  <a:pt x="13970" y="26670"/>
                </a:lnTo>
                <a:lnTo>
                  <a:pt x="19050" y="33020"/>
                </a:lnTo>
                <a:lnTo>
                  <a:pt x="22859" y="39370"/>
                </a:lnTo>
                <a:lnTo>
                  <a:pt x="26670" y="45720"/>
                </a:lnTo>
                <a:lnTo>
                  <a:pt x="31750" y="52070"/>
                </a:lnTo>
                <a:lnTo>
                  <a:pt x="36829" y="58420"/>
                </a:lnTo>
                <a:lnTo>
                  <a:pt x="41909" y="64770"/>
                </a:lnTo>
                <a:lnTo>
                  <a:pt x="46989" y="69850"/>
                </a:lnTo>
                <a:lnTo>
                  <a:pt x="52070" y="76200"/>
                </a:lnTo>
                <a:lnTo>
                  <a:pt x="58420" y="81280"/>
                </a:lnTo>
                <a:lnTo>
                  <a:pt x="63500" y="87630"/>
                </a:lnTo>
                <a:lnTo>
                  <a:pt x="69850" y="92710"/>
                </a:lnTo>
                <a:lnTo>
                  <a:pt x="76200" y="97789"/>
                </a:lnTo>
                <a:lnTo>
                  <a:pt x="82550" y="104139"/>
                </a:lnTo>
                <a:lnTo>
                  <a:pt x="88900" y="109220"/>
                </a:lnTo>
                <a:lnTo>
                  <a:pt x="95250" y="113030"/>
                </a:lnTo>
                <a:lnTo>
                  <a:pt x="102870" y="118110"/>
                </a:lnTo>
                <a:lnTo>
                  <a:pt x="109220" y="123189"/>
                </a:lnTo>
                <a:lnTo>
                  <a:pt x="116839" y="127000"/>
                </a:lnTo>
                <a:lnTo>
                  <a:pt x="123189" y="132080"/>
                </a:lnTo>
                <a:lnTo>
                  <a:pt x="130809" y="135889"/>
                </a:lnTo>
                <a:lnTo>
                  <a:pt x="138429" y="140970"/>
                </a:lnTo>
                <a:lnTo>
                  <a:pt x="146050" y="144780"/>
                </a:lnTo>
                <a:lnTo>
                  <a:pt x="153670" y="148589"/>
                </a:lnTo>
                <a:lnTo>
                  <a:pt x="161289" y="151130"/>
                </a:lnTo>
                <a:lnTo>
                  <a:pt x="170179" y="154939"/>
                </a:lnTo>
                <a:lnTo>
                  <a:pt x="177800" y="158750"/>
                </a:lnTo>
                <a:lnTo>
                  <a:pt x="185420" y="161289"/>
                </a:lnTo>
                <a:lnTo>
                  <a:pt x="194309" y="165100"/>
                </a:lnTo>
                <a:lnTo>
                  <a:pt x="203200" y="167639"/>
                </a:lnTo>
                <a:lnTo>
                  <a:pt x="210820" y="170180"/>
                </a:lnTo>
                <a:lnTo>
                  <a:pt x="219709" y="172720"/>
                </a:lnTo>
                <a:lnTo>
                  <a:pt x="228600" y="175260"/>
                </a:lnTo>
                <a:lnTo>
                  <a:pt x="237489" y="176530"/>
                </a:lnTo>
                <a:lnTo>
                  <a:pt x="245109" y="179070"/>
                </a:lnTo>
                <a:lnTo>
                  <a:pt x="254000" y="180339"/>
                </a:lnTo>
                <a:lnTo>
                  <a:pt x="262889" y="181610"/>
                </a:lnTo>
                <a:lnTo>
                  <a:pt x="271779" y="184150"/>
                </a:lnTo>
                <a:lnTo>
                  <a:pt x="280670" y="185420"/>
                </a:lnTo>
                <a:lnTo>
                  <a:pt x="289559" y="185420"/>
                </a:lnTo>
                <a:lnTo>
                  <a:pt x="299720" y="1866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8140" y="2512060"/>
            <a:ext cx="105410" cy="36830"/>
          </a:xfrm>
          <a:custGeom>
            <a:avLst/>
            <a:gdLst/>
            <a:ahLst/>
            <a:cxnLst/>
            <a:rect l="l" t="t" r="r" b="b"/>
            <a:pathLst>
              <a:path w="105409" h="36830">
                <a:moveTo>
                  <a:pt x="5079" y="0"/>
                </a:moveTo>
                <a:lnTo>
                  <a:pt x="33019" y="20319"/>
                </a:lnTo>
                <a:lnTo>
                  <a:pt x="0" y="36829"/>
                </a:lnTo>
                <a:lnTo>
                  <a:pt x="105409" y="2540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78140" y="2512060"/>
            <a:ext cx="105410" cy="36830"/>
          </a:xfrm>
          <a:custGeom>
            <a:avLst/>
            <a:gdLst/>
            <a:ahLst/>
            <a:cxnLst/>
            <a:rect l="l" t="t" r="r" b="b"/>
            <a:pathLst>
              <a:path w="105409" h="36830">
                <a:moveTo>
                  <a:pt x="5079" y="0"/>
                </a:moveTo>
                <a:lnTo>
                  <a:pt x="105409" y="25400"/>
                </a:lnTo>
                <a:lnTo>
                  <a:pt x="0" y="36829"/>
                </a:lnTo>
                <a:lnTo>
                  <a:pt x="33019" y="20319"/>
                </a:lnTo>
                <a:lnTo>
                  <a:pt x="507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93380" y="2843529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45119" y="286892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63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24750" y="284352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24750" y="3059429"/>
            <a:ext cx="156210" cy="73660"/>
          </a:xfrm>
          <a:custGeom>
            <a:avLst/>
            <a:gdLst/>
            <a:ahLst/>
            <a:cxnLst/>
            <a:rect l="l" t="t" r="r" b="b"/>
            <a:pathLst>
              <a:path w="156209" h="73660">
                <a:moveTo>
                  <a:pt x="0" y="0"/>
                </a:moveTo>
                <a:lnTo>
                  <a:pt x="156209" y="736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38440" y="3060700"/>
            <a:ext cx="154940" cy="72390"/>
          </a:xfrm>
          <a:custGeom>
            <a:avLst/>
            <a:gdLst/>
            <a:ahLst/>
            <a:cxnLst/>
            <a:rect l="l" t="t" r="r" b="b"/>
            <a:pathLst>
              <a:path w="154940" h="72389">
                <a:moveTo>
                  <a:pt x="0" y="72389"/>
                </a:moveTo>
                <a:lnTo>
                  <a:pt x="154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24750" y="2843529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54850" y="284226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03109" y="286766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54850" y="306070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89800" y="305942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0" y="110490"/>
                </a:moveTo>
                <a:lnTo>
                  <a:pt x="2349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92340" y="304037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19">
                <a:moveTo>
                  <a:pt x="0" y="83820"/>
                </a:moveTo>
                <a:lnTo>
                  <a:pt x="1803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89800" y="273303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234950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92340" y="278002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19">
                <a:moveTo>
                  <a:pt x="180339" y="838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54850" y="273303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234950" y="0"/>
                </a:moveTo>
                <a:lnTo>
                  <a:pt x="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687309" y="3078479"/>
            <a:ext cx="154305" cy="3060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39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976869" y="2456179"/>
            <a:ext cx="1069975" cy="438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7955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50" dirty="0">
                <a:latin typeface="Times New Roman"/>
                <a:cs typeface="Times New Roman"/>
              </a:rPr>
              <a:t>CO</a:t>
            </a:r>
            <a:r>
              <a:rPr sz="1050" b="1" spc="225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740"/>
              </a:spcBef>
            </a:pPr>
            <a:r>
              <a:rPr sz="1050" b="1" spc="150" dirty="0">
                <a:latin typeface="Times New Roman"/>
                <a:cs typeface="Times New Roman"/>
              </a:rPr>
              <a:t>CH</a:t>
            </a:r>
            <a:r>
              <a:rPr sz="1050" b="1" spc="225" baseline="-27777" dirty="0">
                <a:latin typeface="Times New Roman"/>
                <a:cs typeface="Times New Roman"/>
              </a:rPr>
              <a:t>2 </a:t>
            </a:r>
            <a:r>
              <a:rPr sz="1050" b="1" spc="150" dirty="0">
                <a:latin typeface="Times New Roman"/>
                <a:cs typeface="Times New Roman"/>
              </a:rPr>
              <a:t>CH</a:t>
            </a:r>
            <a:r>
              <a:rPr sz="1050" b="1" spc="225" baseline="-27777" dirty="0">
                <a:latin typeface="Times New Roman"/>
                <a:cs typeface="Times New Roman"/>
              </a:rPr>
              <a:t>2</a:t>
            </a:r>
            <a:r>
              <a:rPr sz="1050" b="1" spc="120" baseline="-27777" dirty="0">
                <a:latin typeface="Times New Roman"/>
                <a:cs typeface="Times New Roman"/>
              </a:rPr>
              <a:t> </a:t>
            </a:r>
            <a:r>
              <a:rPr sz="1050" b="1" spc="155" dirty="0">
                <a:latin typeface="Times New Roman"/>
                <a:cs typeface="Times New Roman"/>
              </a:rPr>
              <a:t>NH</a:t>
            </a:r>
            <a:r>
              <a:rPr sz="1050" b="1" spc="232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780530" y="2705100"/>
            <a:ext cx="2838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22869" y="3573779"/>
            <a:ext cx="1270" cy="502920"/>
          </a:xfrm>
          <a:custGeom>
            <a:avLst/>
            <a:gdLst/>
            <a:ahLst/>
            <a:cxnLst/>
            <a:rect l="l" t="t" r="r" b="b"/>
            <a:pathLst>
              <a:path w="1270" h="502920">
                <a:moveTo>
                  <a:pt x="1270" y="0"/>
                </a:moveTo>
                <a:lnTo>
                  <a:pt x="0" y="5029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98740" y="407670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4129" y="82550"/>
                </a:lnTo>
                <a:lnTo>
                  <a:pt x="40307" y="24130"/>
                </a:lnTo>
                <a:lnTo>
                  <a:pt x="24129" y="24130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4129" y="24130"/>
                </a:lnTo>
                <a:lnTo>
                  <a:pt x="40307" y="24130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98740" y="407670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4129" y="0"/>
                </a:moveTo>
                <a:lnTo>
                  <a:pt x="24129" y="24130"/>
                </a:lnTo>
                <a:lnTo>
                  <a:pt x="46989" y="0"/>
                </a:lnTo>
                <a:lnTo>
                  <a:pt x="24129" y="82550"/>
                </a:lnTo>
                <a:lnTo>
                  <a:pt x="0" y="0"/>
                </a:lnTo>
                <a:lnTo>
                  <a:pt x="24129" y="24130"/>
                </a:lnTo>
                <a:lnTo>
                  <a:pt x="2412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29219" y="3651250"/>
            <a:ext cx="129539" cy="387350"/>
          </a:xfrm>
          <a:custGeom>
            <a:avLst/>
            <a:gdLst/>
            <a:ahLst/>
            <a:cxnLst/>
            <a:rect l="l" t="t" r="r" b="b"/>
            <a:pathLst>
              <a:path w="129540" h="387350">
                <a:moveTo>
                  <a:pt x="129539" y="0"/>
                </a:moveTo>
                <a:lnTo>
                  <a:pt x="123189" y="3810"/>
                </a:lnTo>
                <a:lnTo>
                  <a:pt x="116839" y="7619"/>
                </a:lnTo>
                <a:lnTo>
                  <a:pt x="110489" y="11430"/>
                </a:lnTo>
                <a:lnTo>
                  <a:pt x="105409" y="15239"/>
                </a:lnTo>
                <a:lnTo>
                  <a:pt x="99059" y="20319"/>
                </a:lnTo>
                <a:lnTo>
                  <a:pt x="93979" y="24130"/>
                </a:lnTo>
                <a:lnTo>
                  <a:pt x="87629" y="29210"/>
                </a:lnTo>
                <a:lnTo>
                  <a:pt x="82550" y="34289"/>
                </a:lnTo>
                <a:lnTo>
                  <a:pt x="77470" y="39369"/>
                </a:lnTo>
                <a:lnTo>
                  <a:pt x="72389" y="43180"/>
                </a:lnTo>
                <a:lnTo>
                  <a:pt x="67309" y="48260"/>
                </a:lnTo>
                <a:lnTo>
                  <a:pt x="62229" y="53339"/>
                </a:lnTo>
                <a:lnTo>
                  <a:pt x="57150" y="58419"/>
                </a:lnTo>
                <a:lnTo>
                  <a:pt x="53339" y="64769"/>
                </a:lnTo>
                <a:lnTo>
                  <a:pt x="48259" y="69850"/>
                </a:lnTo>
                <a:lnTo>
                  <a:pt x="44450" y="74930"/>
                </a:lnTo>
                <a:lnTo>
                  <a:pt x="40639" y="80010"/>
                </a:lnTo>
                <a:lnTo>
                  <a:pt x="36829" y="86360"/>
                </a:lnTo>
                <a:lnTo>
                  <a:pt x="33020" y="91439"/>
                </a:lnTo>
                <a:lnTo>
                  <a:pt x="29209" y="97789"/>
                </a:lnTo>
                <a:lnTo>
                  <a:pt x="26670" y="104139"/>
                </a:lnTo>
                <a:lnTo>
                  <a:pt x="22859" y="109219"/>
                </a:lnTo>
                <a:lnTo>
                  <a:pt x="20320" y="115569"/>
                </a:lnTo>
                <a:lnTo>
                  <a:pt x="17779" y="121919"/>
                </a:lnTo>
                <a:lnTo>
                  <a:pt x="15239" y="127000"/>
                </a:lnTo>
                <a:lnTo>
                  <a:pt x="12700" y="133350"/>
                </a:lnTo>
                <a:lnTo>
                  <a:pt x="11429" y="139700"/>
                </a:lnTo>
                <a:lnTo>
                  <a:pt x="8889" y="146050"/>
                </a:lnTo>
                <a:lnTo>
                  <a:pt x="7620" y="152400"/>
                </a:lnTo>
                <a:lnTo>
                  <a:pt x="5079" y="158750"/>
                </a:lnTo>
                <a:lnTo>
                  <a:pt x="3809" y="165100"/>
                </a:lnTo>
                <a:lnTo>
                  <a:pt x="2539" y="171450"/>
                </a:lnTo>
                <a:lnTo>
                  <a:pt x="2539" y="177800"/>
                </a:lnTo>
                <a:lnTo>
                  <a:pt x="1270" y="184150"/>
                </a:lnTo>
                <a:lnTo>
                  <a:pt x="1270" y="190500"/>
                </a:lnTo>
                <a:lnTo>
                  <a:pt x="0" y="196850"/>
                </a:lnTo>
                <a:lnTo>
                  <a:pt x="0" y="203200"/>
                </a:lnTo>
                <a:lnTo>
                  <a:pt x="0" y="209550"/>
                </a:lnTo>
                <a:lnTo>
                  <a:pt x="0" y="215900"/>
                </a:lnTo>
                <a:lnTo>
                  <a:pt x="1270" y="222250"/>
                </a:lnTo>
                <a:lnTo>
                  <a:pt x="1270" y="228600"/>
                </a:lnTo>
                <a:lnTo>
                  <a:pt x="2539" y="234950"/>
                </a:lnTo>
                <a:lnTo>
                  <a:pt x="3809" y="241300"/>
                </a:lnTo>
                <a:lnTo>
                  <a:pt x="5079" y="247650"/>
                </a:lnTo>
                <a:lnTo>
                  <a:pt x="6350" y="254000"/>
                </a:lnTo>
                <a:lnTo>
                  <a:pt x="7620" y="260350"/>
                </a:lnTo>
                <a:lnTo>
                  <a:pt x="10159" y="266700"/>
                </a:lnTo>
                <a:lnTo>
                  <a:pt x="11429" y="271780"/>
                </a:lnTo>
                <a:lnTo>
                  <a:pt x="13970" y="278130"/>
                </a:lnTo>
                <a:lnTo>
                  <a:pt x="16509" y="284480"/>
                </a:lnTo>
                <a:lnTo>
                  <a:pt x="19050" y="290830"/>
                </a:lnTo>
                <a:lnTo>
                  <a:pt x="21589" y="297180"/>
                </a:lnTo>
                <a:lnTo>
                  <a:pt x="24129" y="302260"/>
                </a:lnTo>
                <a:lnTo>
                  <a:pt x="27939" y="308610"/>
                </a:lnTo>
                <a:lnTo>
                  <a:pt x="30479" y="313689"/>
                </a:lnTo>
                <a:lnTo>
                  <a:pt x="34289" y="320039"/>
                </a:lnTo>
                <a:lnTo>
                  <a:pt x="38100" y="325119"/>
                </a:lnTo>
                <a:lnTo>
                  <a:pt x="41909" y="331469"/>
                </a:lnTo>
                <a:lnTo>
                  <a:pt x="45720" y="336550"/>
                </a:lnTo>
                <a:lnTo>
                  <a:pt x="50800" y="341630"/>
                </a:lnTo>
                <a:lnTo>
                  <a:pt x="54609" y="347980"/>
                </a:lnTo>
                <a:lnTo>
                  <a:pt x="59689" y="353060"/>
                </a:lnTo>
                <a:lnTo>
                  <a:pt x="63500" y="358139"/>
                </a:lnTo>
                <a:lnTo>
                  <a:pt x="68579" y="363219"/>
                </a:lnTo>
                <a:lnTo>
                  <a:pt x="73659" y="368300"/>
                </a:lnTo>
                <a:lnTo>
                  <a:pt x="78739" y="373380"/>
                </a:lnTo>
                <a:lnTo>
                  <a:pt x="83820" y="377189"/>
                </a:lnTo>
                <a:lnTo>
                  <a:pt x="90170" y="382269"/>
                </a:lnTo>
                <a:lnTo>
                  <a:pt x="95250" y="3873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89544" y="3999865"/>
            <a:ext cx="97789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853680" y="3505200"/>
            <a:ext cx="108585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50" b="1" spc="165" dirty="0">
                <a:latin typeface="Times New Roman"/>
                <a:cs typeface="Times New Roman"/>
              </a:rPr>
              <a:t>CH</a:t>
            </a:r>
            <a:r>
              <a:rPr sz="1050" b="1" spc="247" baseline="-27777" dirty="0">
                <a:latin typeface="Times New Roman"/>
                <a:cs typeface="Times New Roman"/>
              </a:rPr>
              <a:t>3</a:t>
            </a:r>
            <a:r>
              <a:rPr sz="1050" b="1" spc="165" dirty="0">
                <a:latin typeface="Times New Roman"/>
                <a:cs typeface="Times New Roman"/>
              </a:rPr>
              <a:t>COSCOA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75269" y="3996690"/>
            <a:ext cx="61277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85" dirty="0">
                <a:latin typeface="Times New Roman"/>
                <a:cs typeface="Times New Roman"/>
              </a:rPr>
              <a:t>O</a:t>
            </a:r>
            <a:r>
              <a:rPr sz="1050" b="1" spc="180" dirty="0">
                <a:latin typeface="Times New Roman"/>
                <a:cs typeface="Times New Roman"/>
              </a:rPr>
              <a:t>A</a:t>
            </a:r>
            <a:r>
              <a:rPr sz="1050" b="1" spc="130" dirty="0">
                <a:latin typeface="Times New Roman"/>
                <a:cs typeface="Times New Roman"/>
              </a:rPr>
              <a:t>S</a:t>
            </a:r>
            <a:r>
              <a:rPr sz="1050" b="1" spc="190" dirty="0"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397750" y="435610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71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49490" y="438150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3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29119" y="4356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29119" y="4572000"/>
            <a:ext cx="156210" cy="72390"/>
          </a:xfrm>
          <a:custGeom>
            <a:avLst/>
            <a:gdLst/>
            <a:ahLst/>
            <a:cxnLst/>
            <a:rect l="l" t="t" r="r" b="b"/>
            <a:pathLst>
              <a:path w="156209" h="72389">
                <a:moveTo>
                  <a:pt x="0" y="0"/>
                </a:moveTo>
                <a:lnTo>
                  <a:pt x="156209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41540" y="4573270"/>
            <a:ext cx="156210" cy="71120"/>
          </a:xfrm>
          <a:custGeom>
            <a:avLst/>
            <a:gdLst/>
            <a:ahLst/>
            <a:cxnLst/>
            <a:rect l="l" t="t" r="r" b="b"/>
            <a:pathLst>
              <a:path w="156209" h="71120">
                <a:moveTo>
                  <a:pt x="0" y="71119"/>
                </a:moveTo>
                <a:lnTo>
                  <a:pt x="15620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29119" y="43561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59220" y="435482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07480" y="438022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59220" y="457327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0" y="0"/>
                </a:moveTo>
                <a:lnTo>
                  <a:pt x="23495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94169" y="4572000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0" y="110489"/>
                </a:moveTo>
                <a:lnTo>
                  <a:pt x="23495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96709" y="4552950"/>
            <a:ext cx="180340" cy="82550"/>
          </a:xfrm>
          <a:custGeom>
            <a:avLst/>
            <a:gdLst/>
            <a:ahLst/>
            <a:cxnLst/>
            <a:rect l="l" t="t" r="r" b="b"/>
            <a:pathLst>
              <a:path w="180340" h="82550">
                <a:moveTo>
                  <a:pt x="0" y="82550"/>
                </a:moveTo>
                <a:lnTo>
                  <a:pt x="1803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94169" y="424560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234950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96709" y="4292600"/>
            <a:ext cx="180340" cy="82550"/>
          </a:xfrm>
          <a:custGeom>
            <a:avLst/>
            <a:gdLst/>
            <a:ahLst/>
            <a:cxnLst/>
            <a:rect l="l" t="t" r="r" b="b"/>
            <a:pathLst>
              <a:path w="180340" h="82550">
                <a:moveTo>
                  <a:pt x="18034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59220" y="424560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23495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091680" y="4589779"/>
            <a:ext cx="155575" cy="3289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970" marR="5080" indent="-1270">
              <a:lnSpc>
                <a:spcPts val="1140"/>
              </a:lnSpc>
              <a:spcBef>
                <a:spcPts val="225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371080" y="4221479"/>
            <a:ext cx="148145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60" dirty="0">
                <a:latin typeface="Times New Roman"/>
                <a:cs typeface="Times New Roman"/>
              </a:rPr>
              <a:t>CH</a:t>
            </a:r>
            <a:r>
              <a:rPr sz="1050" b="1" spc="240" baseline="-27777" dirty="0">
                <a:latin typeface="Times New Roman"/>
                <a:cs typeface="Times New Roman"/>
              </a:rPr>
              <a:t>2</a:t>
            </a:r>
            <a:r>
              <a:rPr sz="1050" b="1" spc="160" dirty="0">
                <a:latin typeface="Times New Roman"/>
                <a:cs typeface="Times New Roman"/>
              </a:rPr>
              <a:t>CH</a:t>
            </a:r>
            <a:r>
              <a:rPr sz="1050" b="1" spc="240" baseline="-27777" dirty="0">
                <a:latin typeface="Times New Roman"/>
                <a:cs typeface="Times New Roman"/>
              </a:rPr>
              <a:t>2</a:t>
            </a:r>
            <a:r>
              <a:rPr sz="1050" b="1" spc="160" dirty="0">
                <a:latin typeface="Times New Roman"/>
                <a:cs typeface="Times New Roman"/>
              </a:rPr>
              <a:t>NHCOCH</a:t>
            </a:r>
            <a:r>
              <a:rPr sz="1050" b="1" spc="240" baseline="-27777" dirty="0">
                <a:latin typeface="Times New Roman"/>
                <a:cs typeface="Times New Roman"/>
              </a:rPr>
              <a:t>3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184900" y="4217670"/>
            <a:ext cx="2838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543800" y="5172709"/>
            <a:ext cx="1270" cy="353060"/>
          </a:xfrm>
          <a:custGeom>
            <a:avLst/>
            <a:gdLst/>
            <a:ahLst/>
            <a:cxnLst/>
            <a:rect l="l" t="t" r="r" b="b"/>
            <a:pathLst>
              <a:path w="1270" h="353060">
                <a:moveTo>
                  <a:pt x="1270" y="0"/>
                </a:moveTo>
                <a:lnTo>
                  <a:pt x="0" y="3530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20940" y="552577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2859" y="82549"/>
                </a:lnTo>
                <a:lnTo>
                  <a:pt x="39936" y="24129"/>
                </a:lnTo>
                <a:lnTo>
                  <a:pt x="22859" y="24129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2859" y="24129"/>
                </a:lnTo>
                <a:lnTo>
                  <a:pt x="39936" y="24129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20940" y="552577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2859" y="0"/>
                </a:moveTo>
                <a:lnTo>
                  <a:pt x="22859" y="24129"/>
                </a:lnTo>
                <a:lnTo>
                  <a:pt x="46989" y="0"/>
                </a:lnTo>
                <a:lnTo>
                  <a:pt x="22859" y="82549"/>
                </a:lnTo>
                <a:lnTo>
                  <a:pt x="0" y="0"/>
                </a:lnTo>
                <a:lnTo>
                  <a:pt x="22859" y="24129"/>
                </a:lnTo>
                <a:lnTo>
                  <a:pt x="2285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36180" y="5214620"/>
            <a:ext cx="210820" cy="302260"/>
          </a:xfrm>
          <a:custGeom>
            <a:avLst/>
            <a:gdLst/>
            <a:ahLst/>
            <a:cxnLst/>
            <a:rect l="l" t="t" r="r" b="b"/>
            <a:pathLst>
              <a:path w="210820" h="302260">
                <a:moveTo>
                  <a:pt x="210820" y="1269"/>
                </a:moveTo>
                <a:lnTo>
                  <a:pt x="201929" y="0"/>
                </a:lnTo>
                <a:lnTo>
                  <a:pt x="191770" y="0"/>
                </a:lnTo>
                <a:lnTo>
                  <a:pt x="182879" y="0"/>
                </a:lnTo>
                <a:lnTo>
                  <a:pt x="172720" y="0"/>
                </a:lnTo>
                <a:lnTo>
                  <a:pt x="163829" y="1269"/>
                </a:lnTo>
                <a:lnTo>
                  <a:pt x="154940" y="2539"/>
                </a:lnTo>
                <a:lnTo>
                  <a:pt x="144779" y="3809"/>
                </a:lnTo>
                <a:lnTo>
                  <a:pt x="135890" y="5079"/>
                </a:lnTo>
                <a:lnTo>
                  <a:pt x="127000" y="7619"/>
                </a:lnTo>
                <a:lnTo>
                  <a:pt x="118110" y="10159"/>
                </a:lnTo>
                <a:lnTo>
                  <a:pt x="109220" y="13969"/>
                </a:lnTo>
                <a:lnTo>
                  <a:pt x="100329" y="16509"/>
                </a:lnTo>
                <a:lnTo>
                  <a:pt x="92710" y="20319"/>
                </a:lnTo>
                <a:lnTo>
                  <a:pt x="83820" y="24129"/>
                </a:lnTo>
                <a:lnTo>
                  <a:pt x="76200" y="29209"/>
                </a:lnTo>
                <a:lnTo>
                  <a:pt x="68579" y="33019"/>
                </a:lnTo>
                <a:lnTo>
                  <a:pt x="62229" y="38099"/>
                </a:lnTo>
                <a:lnTo>
                  <a:pt x="54610" y="44449"/>
                </a:lnTo>
                <a:lnTo>
                  <a:pt x="48260" y="49529"/>
                </a:lnTo>
                <a:lnTo>
                  <a:pt x="41910" y="54609"/>
                </a:lnTo>
                <a:lnTo>
                  <a:pt x="36829" y="60959"/>
                </a:lnTo>
                <a:lnTo>
                  <a:pt x="30479" y="67309"/>
                </a:lnTo>
                <a:lnTo>
                  <a:pt x="25400" y="73659"/>
                </a:lnTo>
                <a:lnTo>
                  <a:pt x="21590" y="80009"/>
                </a:lnTo>
                <a:lnTo>
                  <a:pt x="16510" y="87629"/>
                </a:lnTo>
                <a:lnTo>
                  <a:pt x="12700" y="93979"/>
                </a:lnTo>
                <a:lnTo>
                  <a:pt x="10160" y="101599"/>
                </a:lnTo>
                <a:lnTo>
                  <a:pt x="7620" y="109219"/>
                </a:lnTo>
                <a:lnTo>
                  <a:pt x="5079" y="115569"/>
                </a:lnTo>
                <a:lnTo>
                  <a:pt x="2540" y="123189"/>
                </a:lnTo>
                <a:lnTo>
                  <a:pt x="1270" y="130809"/>
                </a:lnTo>
                <a:lnTo>
                  <a:pt x="0" y="138429"/>
                </a:lnTo>
                <a:lnTo>
                  <a:pt x="0" y="146049"/>
                </a:lnTo>
                <a:lnTo>
                  <a:pt x="0" y="153669"/>
                </a:lnTo>
                <a:lnTo>
                  <a:pt x="0" y="161289"/>
                </a:lnTo>
                <a:lnTo>
                  <a:pt x="1270" y="168909"/>
                </a:lnTo>
                <a:lnTo>
                  <a:pt x="2540" y="176529"/>
                </a:lnTo>
                <a:lnTo>
                  <a:pt x="3810" y="184149"/>
                </a:lnTo>
                <a:lnTo>
                  <a:pt x="6350" y="191769"/>
                </a:lnTo>
                <a:lnTo>
                  <a:pt x="25400" y="226059"/>
                </a:lnTo>
                <a:lnTo>
                  <a:pt x="30479" y="232409"/>
                </a:lnTo>
                <a:lnTo>
                  <a:pt x="35560" y="238759"/>
                </a:lnTo>
                <a:lnTo>
                  <a:pt x="40640" y="245109"/>
                </a:lnTo>
                <a:lnTo>
                  <a:pt x="46990" y="251459"/>
                </a:lnTo>
                <a:lnTo>
                  <a:pt x="53340" y="256539"/>
                </a:lnTo>
                <a:lnTo>
                  <a:pt x="60960" y="261619"/>
                </a:lnTo>
                <a:lnTo>
                  <a:pt x="67310" y="266699"/>
                </a:lnTo>
                <a:lnTo>
                  <a:pt x="74929" y="271779"/>
                </a:lnTo>
                <a:lnTo>
                  <a:pt x="82550" y="275589"/>
                </a:lnTo>
                <a:lnTo>
                  <a:pt x="91440" y="280669"/>
                </a:lnTo>
                <a:lnTo>
                  <a:pt x="99060" y="284479"/>
                </a:lnTo>
                <a:lnTo>
                  <a:pt x="107950" y="287019"/>
                </a:lnTo>
                <a:lnTo>
                  <a:pt x="116840" y="290829"/>
                </a:lnTo>
                <a:lnTo>
                  <a:pt x="125729" y="293369"/>
                </a:lnTo>
                <a:lnTo>
                  <a:pt x="134620" y="295909"/>
                </a:lnTo>
                <a:lnTo>
                  <a:pt x="143510" y="297179"/>
                </a:lnTo>
                <a:lnTo>
                  <a:pt x="152400" y="298449"/>
                </a:lnTo>
                <a:lnTo>
                  <a:pt x="162560" y="299719"/>
                </a:lnTo>
                <a:lnTo>
                  <a:pt x="171450" y="300989"/>
                </a:lnTo>
                <a:lnTo>
                  <a:pt x="181610" y="302259"/>
                </a:lnTo>
                <a:lnTo>
                  <a:pt x="190500" y="3022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7752080" y="5111750"/>
            <a:ext cx="3911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20" dirty="0">
                <a:latin typeface="Times New Roman"/>
                <a:cs typeface="Times New Roman"/>
              </a:rPr>
              <a:t>S</a:t>
            </a:r>
            <a:r>
              <a:rPr sz="1050" b="1" spc="204" dirty="0">
                <a:latin typeface="Times New Roman"/>
                <a:cs typeface="Times New Roman"/>
              </a:rPr>
              <a:t>AM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644640" y="5197855"/>
            <a:ext cx="8699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7100"/>
              </a:lnSpc>
              <a:spcBef>
                <a:spcPts val="100"/>
              </a:spcBef>
            </a:pPr>
            <a:r>
              <a:rPr sz="1050" b="1" spc="120" dirty="0">
                <a:latin typeface="Times New Roman"/>
                <a:cs typeface="Times New Roman"/>
              </a:rPr>
              <a:t>O-methyl  </a:t>
            </a:r>
            <a:r>
              <a:rPr sz="1050" b="1" spc="165" dirty="0">
                <a:latin typeface="Times New Roman"/>
                <a:cs typeface="Times New Roman"/>
              </a:rPr>
              <a:t>T</a:t>
            </a:r>
            <a:r>
              <a:rPr sz="1050" b="1" spc="100" dirty="0">
                <a:latin typeface="Times New Roman"/>
                <a:cs typeface="Times New Roman"/>
              </a:rPr>
              <a:t>r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130" dirty="0">
                <a:latin typeface="Times New Roman"/>
                <a:cs typeface="Times New Roman"/>
              </a:rPr>
              <a:t>n</a:t>
            </a:r>
            <a:r>
              <a:rPr sz="1050" b="1" spc="95" dirty="0">
                <a:latin typeface="Times New Roman"/>
                <a:cs typeface="Times New Roman"/>
              </a:rPr>
              <a:t>sf</a:t>
            </a:r>
            <a:r>
              <a:rPr sz="1050" b="1" spc="100" dirty="0">
                <a:latin typeface="Times New Roman"/>
                <a:cs typeface="Times New Roman"/>
              </a:rPr>
              <a:t>er</a:t>
            </a:r>
            <a:r>
              <a:rPr sz="1050" b="1" spc="110" dirty="0">
                <a:latin typeface="Times New Roman"/>
                <a:cs typeface="Times New Roman"/>
              </a:rPr>
              <a:t>ase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631430" y="575690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2184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84440" y="578230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1676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64069" y="5756909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64069" y="5974079"/>
            <a:ext cx="156210" cy="72390"/>
          </a:xfrm>
          <a:custGeom>
            <a:avLst/>
            <a:gdLst/>
            <a:ahLst/>
            <a:cxnLst/>
            <a:rect l="l" t="t" r="r" b="b"/>
            <a:pathLst>
              <a:path w="156209" h="72389">
                <a:moveTo>
                  <a:pt x="0" y="0"/>
                </a:moveTo>
                <a:lnTo>
                  <a:pt x="156209" y="723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76490" y="597535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40" h="71120">
                <a:moveTo>
                  <a:pt x="0" y="71120"/>
                </a:moveTo>
                <a:lnTo>
                  <a:pt x="154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64069" y="5756909"/>
            <a:ext cx="467359" cy="0"/>
          </a:xfrm>
          <a:custGeom>
            <a:avLst/>
            <a:gdLst/>
            <a:ahLst/>
            <a:cxnLst/>
            <a:rect l="l" t="t" r="r" b="b"/>
            <a:pathLst>
              <a:path w="467359">
                <a:moveTo>
                  <a:pt x="46735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94169" y="5755640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42430" y="578104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94169" y="597535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0" y="0"/>
                </a:moveTo>
                <a:lnTo>
                  <a:pt x="23495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29119" y="597407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0" y="109220"/>
                </a:moveTo>
                <a:lnTo>
                  <a:pt x="2349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31659" y="595375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20">
                <a:moveTo>
                  <a:pt x="0" y="83819"/>
                </a:moveTo>
                <a:lnTo>
                  <a:pt x="1803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29119" y="564769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234950" y="1092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31659" y="569340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20">
                <a:moveTo>
                  <a:pt x="180340" y="838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94169" y="564769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234950" y="0"/>
                </a:moveTo>
                <a:lnTo>
                  <a:pt x="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326630" y="5991859"/>
            <a:ext cx="154305" cy="3073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7000"/>
              </a:lnSpc>
              <a:spcBef>
                <a:spcPts val="38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614919" y="5350255"/>
            <a:ext cx="1482725" cy="426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71120" algn="l" rtl="0">
              <a:lnSpc>
                <a:spcPct val="134900"/>
              </a:lnSpc>
              <a:spcBef>
                <a:spcPts val="100"/>
              </a:spcBef>
            </a:pPr>
            <a:r>
              <a:rPr sz="1050" b="1" spc="165" dirty="0">
                <a:latin typeface="Times New Roman"/>
                <a:cs typeface="Times New Roman"/>
              </a:rPr>
              <a:t>SAH  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12" baseline="-27777" dirty="0">
                <a:latin typeface="Times New Roman"/>
                <a:cs typeface="Times New Roman"/>
              </a:rPr>
              <a:t>2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12" baseline="-27777" dirty="0">
                <a:latin typeface="Times New Roman"/>
                <a:cs typeface="Times New Roman"/>
              </a:rPr>
              <a:t>2</a:t>
            </a:r>
            <a:r>
              <a:rPr sz="1050" b="1" spc="180" dirty="0">
                <a:latin typeface="Times New Roman"/>
                <a:cs typeface="Times New Roman"/>
              </a:rPr>
              <a:t>N</a:t>
            </a:r>
            <a:r>
              <a:rPr sz="1050" b="1" spc="185" dirty="0">
                <a:latin typeface="Times New Roman"/>
                <a:cs typeface="Times New Roman"/>
              </a:rPr>
              <a:t>H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75" dirty="0">
                <a:latin typeface="Times New Roman"/>
                <a:cs typeface="Times New Roman"/>
              </a:rPr>
              <a:t>O</a:t>
            </a:r>
            <a:r>
              <a:rPr sz="1050" b="1" spc="19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20" baseline="-27777" dirty="0">
                <a:latin typeface="Times New Roman"/>
                <a:cs typeface="Times New Roman"/>
              </a:rPr>
              <a:t>3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225540" y="5633720"/>
            <a:ext cx="50990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65" dirty="0">
                <a:latin typeface="Times New Roman"/>
                <a:cs typeface="Times New Roman"/>
              </a:rPr>
              <a:t>CH</a:t>
            </a:r>
            <a:r>
              <a:rPr sz="1050" b="1" spc="247" baseline="-27777" dirty="0">
                <a:latin typeface="Times New Roman"/>
                <a:cs typeface="Times New Roman"/>
              </a:rPr>
              <a:t>3</a:t>
            </a:r>
            <a:r>
              <a:rPr sz="1050" b="1" spc="165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903979" y="86233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8342630" y="1014729"/>
            <a:ext cx="27368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NH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591550" y="1103629"/>
            <a:ext cx="8064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8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415019" y="117348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8251190" y="1358899"/>
            <a:ext cx="8064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8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002269" y="1271269"/>
            <a:ext cx="112331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CH</a:t>
            </a:r>
            <a:r>
              <a:rPr sz="1050" b="1" spc="430" dirty="0">
                <a:latin typeface="Times New Roman"/>
                <a:cs typeface="Times New Roman"/>
              </a:rPr>
              <a:t> </a:t>
            </a:r>
            <a:r>
              <a:rPr sz="1050" b="1" spc="185" dirty="0">
                <a:latin typeface="Times New Roman"/>
                <a:cs typeface="Times New Roman"/>
              </a:rPr>
              <a:t>CHCOOH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066790" y="1075689"/>
            <a:ext cx="32766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 algn="l" rtl="0">
              <a:lnSpc>
                <a:spcPts val="1230"/>
              </a:lnSpc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27" baseline="-23809" dirty="0">
                <a:latin typeface="Times New Roman"/>
                <a:cs typeface="Times New Roman"/>
              </a:rPr>
              <a:t>2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699000" y="2448560"/>
            <a:ext cx="492759" cy="147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130"/>
              </a:lnSpc>
            </a:pPr>
            <a:r>
              <a:rPr sz="950" b="1" spc="170" dirty="0">
                <a:latin typeface="Times New Roman"/>
                <a:cs typeface="Times New Roman"/>
              </a:rPr>
              <a:t>N</a:t>
            </a:r>
            <a:r>
              <a:rPr sz="950" b="1" spc="145" dirty="0">
                <a:latin typeface="Times New Roman"/>
                <a:cs typeface="Times New Roman"/>
              </a:rPr>
              <a:t>A</a:t>
            </a:r>
            <a:r>
              <a:rPr sz="950" b="1" spc="170" dirty="0">
                <a:latin typeface="Times New Roman"/>
                <a:cs typeface="Times New Roman"/>
              </a:rPr>
              <a:t>D</a:t>
            </a:r>
            <a:r>
              <a:rPr sz="950" b="1" spc="155" dirty="0">
                <a:latin typeface="Times New Roman"/>
                <a:cs typeface="Times New Roman"/>
              </a:rPr>
              <a:t>P</a:t>
            </a:r>
            <a:r>
              <a:rPr sz="900" b="1" spc="157" baseline="23148" dirty="0">
                <a:latin typeface="Times New Roman"/>
                <a:cs typeface="Times New Roman"/>
              </a:rPr>
              <a:t>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911850" y="2387600"/>
            <a:ext cx="833119" cy="147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120"/>
              </a:lnSpc>
            </a:pPr>
            <a:r>
              <a:rPr sz="950" b="1" spc="140" dirty="0">
                <a:latin typeface="Times New Roman"/>
                <a:cs typeface="Times New Roman"/>
              </a:rPr>
              <a:t>NADPH(H</a:t>
            </a:r>
            <a:r>
              <a:rPr sz="900" b="1" spc="209" baseline="23148" dirty="0">
                <a:latin typeface="Times New Roman"/>
                <a:cs typeface="Times New Roman"/>
              </a:rPr>
              <a:t>+</a:t>
            </a:r>
            <a:r>
              <a:rPr sz="950" b="1" spc="140" dirty="0">
                <a:latin typeface="Times New Roman"/>
                <a:cs typeface="Times New Roman"/>
              </a:rPr>
              <a:t>)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630669" y="2203450"/>
            <a:ext cx="1021080" cy="184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230"/>
              </a:lnSpc>
            </a:pPr>
            <a:r>
              <a:rPr sz="1050" b="1" spc="110" dirty="0">
                <a:latin typeface="Times New Roman"/>
                <a:cs typeface="Times New Roman"/>
              </a:rPr>
              <a:t>decarboxylase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022590" y="2203450"/>
            <a:ext cx="318770" cy="163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230"/>
              </a:lnSpc>
            </a:pPr>
            <a:r>
              <a:rPr sz="1050" b="1" spc="140" dirty="0">
                <a:latin typeface="Times New Roman"/>
                <a:cs typeface="Times New Roman"/>
              </a:rPr>
              <a:t>P</a:t>
            </a:r>
            <a:r>
              <a:rPr sz="1050" b="1" spc="145" dirty="0">
                <a:latin typeface="Times New Roman"/>
                <a:cs typeface="Times New Roman"/>
              </a:rPr>
              <a:t>L</a:t>
            </a:r>
            <a:r>
              <a:rPr sz="1050" b="1" spc="150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662419" y="3343909"/>
            <a:ext cx="2129790" cy="163830"/>
          </a:xfrm>
          <a:custGeom>
            <a:avLst/>
            <a:gdLst/>
            <a:ahLst/>
            <a:cxnLst/>
            <a:rect l="l" t="t" r="r" b="b"/>
            <a:pathLst>
              <a:path w="2129790" h="163829">
                <a:moveTo>
                  <a:pt x="0" y="163829"/>
                </a:moveTo>
                <a:lnTo>
                  <a:pt x="2129789" y="163829"/>
                </a:lnTo>
                <a:lnTo>
                  <a:pt x="2129789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6659880" y="3327400"/>
            <a:ext cx="1397000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45" dirty="0">
                <a:latin typeface="Times New Roman"/>
                <a:cs typeface="Times New Roman"/>
              </a:rPr>
              <a:t>5-OH </a:t>
            </a:r>
            <a:r>
              <a:rPr sz="1050" b="1" spc="120" dirty="0">
                <a:latin typeface="Times New Roman"/>
                <a:cs typeface="Times New Roman"/>
              </a:rPr>
              <a:t>Tryptamine</a:t>
            </a:r>
            <a:r>
              <a:rPr sz="1050" b="1" spc="-75" dirty="0">
                <a:latin typeface="Times New Roman"/>
                <a:cs typeface="Times New Roman"/>
              </a:rPr>
              <a:t> </a:t>
            </a:r>
            <a:r>
              <a:rPr sz="1050" b="1" spc="80" dirty="0">
                <a:latin typeface="Times New Roman"/>
                <a:cs typeface="Times New Roman"/>
              </a:rPr>
              <a:t>(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044159" y="3354481"/>
            <a:ext cx="68707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35"/>
              </a:lnSpc>
            </a:pPr>
            <a:r>
              <a:rPr sz="1050" b="1" spc="120" dirty="0">
                <a:latin typeface="Times New Roman"/>
                <a:cs typeface="Times New Roman"/>
              </a:rPr>
              <a:t>S</a:t>
            </a:r>
            <a:r>
              <a:rPr sz="1050" b="1" spc="114" dirty="0">
                <a:latin typeface="Times New Roman"/>
                <a:cs typeface="Times New Roman"/>
              </a:rPr>
              <a:t>e</a:t>
            </a:r>
            <a:r>
              <a:rPr sz="1050" b="1" spc="95" dirty="0">
                <a:latin typeface="Times New Roman"/>
                <a:cs typeface="Times New Roman"/>
              </a:rPr>
              <a:t>r</a:t>
            </a:r>
            <a:r>
              <a:rPr sz="1050" b="1" spc="110" dirty="0">
                <a:latin typeface="Times New Roman"/>
                <a:cs typeface="Times New Roman"/>
              </a:rPr>
              <a:t>oto</a:t>
            </a:r>
            <a:r>
              <a:rPr sz="1050" b="1" spc="120" dirty="0">
                <a:latin typeface="Times New Roman"/>
                <a:cs typeface="Times New Roman"/>
              </a:rPr>
              <a:t>n</a:t>
            </a:r>
            <a:r>
              <a:rPr sz="1050" b="1" spc="75" dirty="0">
                <a:latin typeface="Times New Roman"/>
                <a:cs typeface="Times New Roman"/>
              </a:rPr>
              <a:t>i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718169" y="3327400"/>
            <a:ext cx="806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80" dirty="0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851140" y="6276340"/>
            <a:ext cx="3810" cy="163830"/>
          </a:xfrm>
          <a:custGeom>
            <a:avLst/>
            <a:gdLst/>
            <a:ahLst/>
            <a:cxnLst/>
            <a:rect l="l" t="t" r="r" b="b"/>
            <a:pathLst>
              <a:path w="3809" h="163829">
                <a:moveTo>
                  <a:pt x="0" y="163830"/>
                </a:moveTo>
                <a:lnTo>
                  <a:pt x="3809" y="163830"/>
                </a:lnTo>
                <a:lnTo>
                  <a:pt x="3809" y="0"/>
                </a:lnTo>
                <a:lnTo>
                  <a:pt x="0" y="0"/>
                </a:lnTo>
                <a:lnTo>
                  <a:pt x="0" y="163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7030718" y="6447249"/>
            <a:ext cx="82613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35"/>
              </a:lnSpc>
            </a:pPr>
            <a:r>
              <a:rPr sz="1050" b="1" spc="165" dirty="0">
                <a:latin typeface="Times New Roman"/>
                <a:cs typeface="Times New Roman"/>
              </a:rPr>
              <a:t>Me</a:t>
            </a:r>
            <a:r>
              <a:rPr sz="1050" b="1" spc="100" dirty="0">
                <a:latin typeface="Times New Roman"/>
                <a:cs typeface="Times New Roman"/>
              </a:rPr>
              <a:t>lato</a:t>
            </a:r>
            <a:r>
              <a:rPr sz="1050" b="1" spc="120" dirty="0">
                <a:latin typeface="Times New Roman"/>
                <a:cs typeface="Times New Roman"/>
              </a:rPr>
              <a:t>n</a:t>
            </a:r>
            <a:r>
              <a:rPr sz="1050" b="1" spc="75" dirty="0">
                <a:latin typeface="Times New Roman"/>
                <a:cs typeface="Times New Roman"/>
              </a:rPr>
              <a:t>i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895850" y="1060449"/>
            <a:ext cx="882650" cy="3327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875" marR="5080" indent="-3810">
              <a:lnSpc>
                <a:spcPts val="1170"/>
              </a:lnSpc>
              <a:spcBef>
                <a:spcPts val="200"/>
              </a:spcBef>
            </a:pPr>
            <a:r>
              <a:rPr sz="1050" b="1" spc="170" dirty="0">
                <a:latin typeface="Times New Roman"/>
                <a:cs typeface="Times New Roman"/>
              </a:rPr>
              <a:t>T</a:t>
            </a:r>
            <a:r>
              <a:rPr sz="1050" b="1" spc="105" dirty="0">
                <a:latin typeface="Times New Roman"/>
                <a:cs typeface="Times New Roman"/>
              </a:rPr>
              <a:t>r</a:t>
            </a:r>
            <a:r>
              <a:rPr sz="1050" b="1" spc="120" dirty="0">
                <a:latin typeface="Times New Roman"/>
                <a:cs typeface="Times New Roman"/>
              </a:rPr>
              <a:t>yp</a:t>
            </a:r>
            <a:r>
              <a:rPr sz="1050" b="1" spc="105" dirty="0">
                <a:latin typeface="Times New Roman"/>
                <a:cs typeface="Times New Roman"/>
              </a:rPr>
              <a:t>tophan  </a:t>
            </a:r>
            <a:r>
              <a:rPr sz="1050" b="1" spc="145" dirty="0">
                <a:latin typeface="Times New Roman"/>
                <a:cs typeface="Times New Roman"/>
              </a:rPr>
              <a:t>h</a:t>
            </a:r>
            <a:r>
              <a:rPr sz="1050" b="1" spc="120" dirty="0">
                <a:latin typeface="Times New Roman"/>
                <a:cs typeface="Times New Roman"/>
              </a:rPr>
              <a:t>yd</a:t>
            </a:r>
            <a:r>
              <a:rPr sz="1050" b="1" spc="114" dirty="0">
                <a:latin typeface="Times New Roman"/>
                <a:cs typeface="Times New Roman"/>
              </a:rPr>
              <a:t>r</a:t>
            </a:r>
            <a:r>
              <a:rPr sz="1050" b="1" spc="105" dirty="0">
                <a:latin typeface="Times New Roman"/>
                <a:cs typeface="Times New Roman"/>
              </a:rPr>
              <a:t>o</a:t>
            </a:r>
            <a:r>
              <a:rPr sz="1050" b="1" spc="120" dirty="0">
                <a:latin typeface="Times New Roman"/>
                <a:cs typeface="Times New Roman"/>
              </a:rPr>
              <a:t>xy</a:t>
            </a:r>
            <a:r>
              <a:rPr sz="1050" b="1" spc="75" dirty="0">
                <a:latin typeface="Times New Roman"/>
                <a:cs typeface="Times New Roman"/>
              </a:rPr>
              <a:t>l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85" dirty="0">
                <a:latin typeface="Times New Roman"/>
                <a:cs typeface="Times New Roman"/>
              </a:rPr>
              <a:t>s</a:t>
            </a:r>
            <a:r>
              <a:rPr sz="1050" b="1" spc="110" dirty="0">
                <a:latin typeface="Times New Roman"/>
                <a:cs typeface="Times New Roman"/>
              </a:rPr>
              <a:t>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085330" y="1854200"/>
            <a:ext cx="130556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R="64135" algn="ctr">
              <a:lnSpc>
                <a:spcPts val="175"/>
              </a:lnSpc>
            </a:pPr>
            <a:r>
              <a:rPr sz="1050" b="1" spc="190" dirty="0">
                <a:latin typeface="Times New Roman"/>
                <a:cs typeface="Times New Roman"/>
              </a:rPr>
              <a:t>H</a:t>
            </a:r>
            <a:endParaRPr sz="1050" dirty="0">
              <a:latin typeface="Times New Roman"/>
              <a:cs typeface="Times New Roman"/>
            </a:endParaRPr>
          </a:p>
          <a:p>
            <a:pPr marL="10160" algn="l" rtl="0">
              <a:lnSpc>
                <a:spcPts val="1045"/>
              </a:lnSpc>
            </a:pPr>
            <a:r>
              <a:rPr sz="1050" b="1" spc="145" dirty="0">
                <a:latin typeface="Times New Roman"/>
                <a:cs typeface="Times New Roman"/>
              </a:rPr>
              <a:t>5-OH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spc="125" dirty="0">
                <a:latin typeface="Times New Roman"/>
                <a:cs typeface="Times New Roman"/>
              </a:rPr>
              <a:t>Tryptohpan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797040" y="3657600"/>
            <a:ext cx="868044" cy="334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95"/>
              </a:spcBef>
            </a:pPr>
            <a:r>
              <a:rPr sz="1050" b="1" spc="110" dirty="0">
                <a:latin typeface="Times New Roman"/>
                <a:cs typeface="Times New Roman"/>
              </a:rPr>
              <a:t>N-Acetyl  </a:t>
            </a:r>
            <a:r>
              <a:rPr sz="1050" b="1" spc="155" dirty="0">
                <a:latin typeface="Times New Roman"/>
                <a:cs typeface="Times New Roman"/>
              </a:rPr>
              <a:t>T</a:t>
            </a:r>
            <a:r>
              <a:rPr sz="1050" b="1" spc="114" dirty="0">
                <a:latin typeface="Times New Roman"/>
                <a:cs typeface="Times New Roman"/>
              </a:rPr>
              <a:t>r</a:t>
            </a:r>
            <a:r>
              <a:rPr sz="1050" b="1" spc="105" dirty="0">
                <a:latin typeface="Times New Roman"/>
                <a:cs typeface="Times New Roman"/>
              </a:rPr>
              <a:t>a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r>
              <a:rPr sz="1050" b="1" spc="100" dirty="0">
                <a:latin typeface="Times New Roman"/>
                <a:cs typeface="Times New Roman"/>
              </a:rPr>
              <a:t>s</a:t>
            </a:r>
            <a:r>
              <a:rPr sz="1050" b="1" spc="80" dirty="0">
                <a:latin typeface="Times New Roman"/>
                <a:cs typeface="Times New Roman"/>
              </a:rPr>
              <a:t>f</a:t>
            </a:r>
            <a:r>
              <a:rPr sz="1050" b="1" spc="105" dirty="0">
                <a:latin typeface="Times New Roman"/>
                <a:cs typeface="Times New Roman"/>
              </a:rPr>
              <a:t>er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85" dirty="0">
                <a:latin typeface="Times New Roman"/>
                <a:cs typeface="Times New Roman"/>
              </a:rPr>
              <a:t>s</a:t>
            </a:r>
            <a:r>
              <a:rPr sz="1050" b="1" spc="11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891019" y="4916170"/>
            <a:ext cx="1861820" cy="163830"/>
          </a:xfrm>
          <a:custGeom>
            <a:avLst/>
            <a:gdLst/>
            <a:ahLst/>
            <a:cxnLst/>
            <a:rect l="l" t="t" r="r" b="b"/>
            <a:pathLst>
              <a:path w="1861820" h="163829">
                <a:moveTo>
                  <a:pt x="0" y="163829"/>
                </a:moveTo>
                <a:lnTo>
                  <a:pt x="1861820" y="163829"/>
                </a:lnTo>
                <a:lnTo>
                  <a:pt x="1861820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887209" y="4899659"/>
            <a:ext cx="187388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05" dirty="0">
                <a:latin typeface="Times New Roman"/>
                <a:cs typeface="Times New Roman"/>
              </a:rPr>
              <a:t>N-acetyl </a:t>
            </a:r>
            <a:r>
              <a:rPr sz="1050" b="1" spc="145" dirty="0">
                <a:latin typeface="Times New Roman"/>
                <a:cs typeface="Times New Roman"/>
              </a:rPr>
              <a:t>5-OH</a:t>
            </a:r>
            <a:r>
              <a:rPr sz="1050" b="1" spc="-35" dirty="0">
                <a:latin typeface="Times New Roman"/>
                <a:cs typeface="Times New Roman"/>
              </a:rPr>
              <a:t> </a:t>
            </a:r>
            <a:r>
              <a:rPr sz="1050" b="1" spc="114" dirty="0">
                <a:latin typeface="Times New Roman"/>
                <a:cs typeface="Times New Roman"/>
              </a:rPr>
              <a:t>tryptamine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393815" y="6675120"/>
            <a:ext cx="2222500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160" algn="l" rtl="0">
              <a:lnSpc>
                <a:spcPts val="1050"/>
              </a:lnSpc>
            </a:pPr>
            <a:r>
              <a:rPr sz="1050" b="1" spc="105" dirty="0">
                <a:latin typeface="Times New Roman"/>
                <a:cs typeface="Times New Roman"/>
              </a:rPr>
              <a:t>(N-acetyl-5-methoxy-serotonin)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743200" y="1803400"/>
            <a:ext cx="863600" cy="163830"/>
          </a:xfrm>
          <a:custGeom>
            <a:avLst/>
            <a:gdLst/>
            <a:ahLst/>
            <a:cxnLst/>
            <a:rect l="l" t="t" r="r" b="b"/>
            <a:pathLst>
              <a:path w="863600" h="163830">
                <a:moveTo>
                  <a:pt x="0" y="163829"/>
                </a:moveTo>
                <a:lnTo>
                  <a:pt x="863600" y="163829"/>
                </a:lnTo>
                <a:lnTo>
                  <a:pt x="863600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739389" y="1788160"/>
            <a:ext cx="876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55" dirty="0">
                <a:latin typeface="Times New Roman"/>
                <a:cs typeface="Times New Roman"/>
              </a:rPr>
              <a:t>T</a:t>
            </a:r>
            <a:r>
              <a:rPr sz="1050" b="1" spc="105" dirty="0">
                <a:latin typeface="Times New Roman"/>
                <a:cs typeface="Times New Roman"/>
              </a:rPr>
              <a:t>r</a:t>
            </a:r>
            <a:r>
              <a:rPr sz="1050" b="1" spc="114" dirty="0">
                <a:latin typeface="Times New Roman"/>
                <a:cs typeface="Times New Roman"/>
              </a:rPr>
              <a:t>ypto</a:t>
            </a:r>
            <a:r>
              <a:rPr sz="1050" b="1" spc="120" dirty="0">
                <a:latin typeface="Times New Roman"/>
                <a:cs typeface="Times New Roman"/>
              </a:rPr>
              <a:t>p</a:t>
            </a:r>
            <a:r>
              <a:rPr sz="1050" b="1" spc="145" dirty="0">
                <a:latin typeface="Times New Roman"/>
                <a:cs typeface="Times New Roman"/>
              </a:rPr>
              <a:t>h</a:t>
            </a:r>
            <a:r>
              <a:rPr sz="1050" b="1" spc="105" dirty="0">
                <a:latin typeface="Times New Roman"/>
                <a:cs typeface="Times New Roman"/>
              </a:rPr>
              <a:t>a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44170" y="2691129"/>
            <a:ext cx="26816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910" algn="l" rtl="0">
              <a:lnSpc>
                <a:spcPct val="100000"/>
              </a:lnSpc>
              <a:spcBef>
                <a:spcPts val="100"/>
              </a:spcBef>
              <a:buChar char="*"/>
              <a:tabLst>
                <a:tab pos="181610" algn="l"/>
              </a:tabLst>
            </a:pPr>
            <a:r>
              <a:rPr sz="2000" spc="-250" dirty="0">
                <a:solidFill>
                  <a:srgbClr val="333399"/>
                </a:solidFill>
                <a:latin typeface="Arial Black"/>
                <a:cs typeface="Arial Black"/>
              </a:rPr>
              <a:t>Neurotransmitter</a:t>
            </a:r>
            <a:endParaRPr sz="2000" dirty="0">
              <a:latin typeface="Arial Black"/>
              <a:cs typeface="Arial Black"/>
            </a:endParaRPr>
          </a:p>
          <a:p>
            <a:pPr marL="181610" marR="5080" indent="-181610" algn="l" rtl="0">
              <a:lnSpc>
                <a:spcPct val="100400"/>
              </a:lnSpc>
              <a:spcBef>
                <a:spcPts val="2390"/>
              </a:spcBef>
              <a:buChar char="*"/>
              <a:tabLst>
                <a:tab pos="181610" algn="l"/>
              </a:tabLst>
            </a:pPr>
            <a:r>
              <a:rPr sz="2000" spc="-204" dirty="0">
                <a:solidFill>
                  <a:srgbClr val="333399"/>
                </a:solidFill>
                <a:latin typeface="Arial Black"/>
                <a:cs typeface="Arial Black"/>
              </a:rPr>
              <a:t>Founds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in </a:t>
            </a:r>
            <a:r>
              <a:rPr sz="2000" spc="-280" dirty="0">
                <a:solidFill>
                  <a:srgbClr val="333399"/>
                </a:solidFill>
                <a:latin typeface="Arial Black"/>
                <a:cs typeface="Arial Black"/>
              </a:rPr>
              <a:t>mast cells&amp; 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platelets.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44170" y="4216400"/>
            <a:ext cx="26212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910" algn="l" rtl="0">
              <a:lnSpc>
                <a:spcPct val="100000"/>
              </a:lnSpc>
              <a:spcBef>
                <a:spcPts val="100"/>
              </a:spcBef>
              <a:buChar char="*"/>
              <a:tabLst>
                <a:tab pos="181610" algn="l"/>
              </a:tabLst>
            </a:pPr>
            <a:r>
              <a:rPr sz="2000" spc="-254" dirty="0">
                <a:solidFill>
                  <a:srgbClr val="333399"/>
                </a:solidFill>
                <a:latin typeface="Arial Black"/>
                <a:cs typeface="Arial Black"/>
              </a:rPr>
              <a:t>Vasoconstrictor</a:t>
            </a:r>
            <a:endParaRPr sz="2000" dirty="0">
              <a:latin typeface="Arial Black"/>
              <a:cs typeface="Arial Black"/>
            </a:endParaRPr>
          </a:p>
          <a:p>
            <a:pPr marL="222250" algn="l" rtl="0">
              <a:lnSpc>
                <a:spcPct val="100000"/>
              </a:lnSpc>
            </a:pP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for </a:t>
            </a:r>
            <a:r>
              <a:rPr sz="2000" spc="-229" dirty="0">
                <a:solidFill>
                  <a:srgbClr val="333399"/>
                </a:solidFill>
                <a:latin typeface="Arial Black"/>
                <a:cs typeface="Arial Black"/>
              </a:rPr>
              <a:t>B.V.&amp;</a:t>
            </a:r>
            <a:r>
              <a:rPr sz="2000" spc="-4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bronchioles</a:t>
            </a:r>
            <a:endParaRPr sz="2000" dirty="0">
              <a:latin typeface="Arial Black"/>
              <a:cs typeface="Arial Black"/>
            </a:endParaRPr>
          </a:p>
          <a:p>
            <a:pPr marL="181610" marR="104139" indent="-181610" algn="l" rtl="0">
              <a:lnSpc>
                <a:spcPct val="100000"/>
              </a:lnSpc>
              <a:spcBef>
                <a:spcPts val="2400"/>
              </a:spcBef>
              <a:buChar char="*"/>
              <a:tabLst>
                <a:tab pos="181610" algn="l"/>
              </a:tabLst>
            </a:pPr>
            <a:r>
              <a:rPr sz="2000" spc="-254" dirty="0">
                <a:solidFill>
                  <a:srgbClr val="333399"/>
                </a:solidFill>
                <a:latin typeface="Arial Black"/>
                <a:cs typeface="Arial Black"/>
              </a:rPr>
              <a:t>Transmitter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in </a:t>
            </a:r>
            <a:r>
              <a:rPr sz="2000" spc="-190" dirty="0">
                <a:solidFill>
                  <a:srgbClr val="333399"/>
                </a:solidFill>
                <a:latin typeface="Arial Black"/>
                <a:cs typeface="Arial Black"/>
              </a:rPr>
              <a:t>GIT </a:t>
            </a:r>
            <a:r>
              <a:rPr sz="2000" spc="-285" dirty="0">
                <a:solidFill>
                  <a:srgbClr val="333399"/>
                </a:solidFill>
                <a:latin typeface="Arial Black"/>
                <a:cs typeface="Arial Black"/>
              </a:rPr>
              <a:t>to 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release </a:t>
            </a:r>
            <a:r>
              <a:rPr sz="2000" spc="-265" dirty="0">
                <a:solidFill>
                  <a:srgbClr val="333399"/>
                </a:solidFill>
                <a:latin typeface="Arial Black"/>
                <a:cs typeface="Arial Black"/>
              </a:rPr>
              <a:t>the </a:t>
            </a:r>
            <a:r>
              <a:rPr sz="2000" spc="-240" dirty="0">
                <a:solidFill>
                  <a:srgbClr val="333399"/>
                </a:solidFill>
                <a:latin typeface="Arial Black"/>
                <a:cs typeface="Arial Black"/>
              </a:rPr>
              <a:t>peptide 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hormones.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718300" y="14224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23300" y="14732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407400" y="44323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01000" y="3721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73800" y="58801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01079" y="125730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80010" y="0"/>
                </a:moveTo>
                <a:lnTo>
                  <a:pt x="0" y="26670"/>
                </a:lnTo>
                <a:lnTo>
                  <a:pt x="53340" y="80010"/>
                </a:lnTo>
                <a:lnTo>
                  <a:pt x="8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32740"/>
            <a:ext cx="4681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heavy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III]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Melatonin formation</a:t>
            </a:r>
            <a:r>
              <a:rPr sz="2400" i="1" u="heavy" spc="-4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pathway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40" y="848359"/>
            <a:ext cx="8632190" cy="5760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indent="-342900" algn="l" rtl="0">
              <a:lnSpc>
                <a:spcPct val="100000"/>
              </a:lnSpc>
              <a:spcBef>
                <a:spcPts val="100"/>
              </a:spcBef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hormone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pineal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brain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man.</a:t>
            </a:r>
            <a:endParaRPr sz="2000" dirty="0">
              <a:latin typeface="Arial"/>
              <a:cs typeface="Arial"/>
            </a:endParaRPr>
          </a:p>
          <a:p>
            <a:pPr marL="451484" algn="l" rtl="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Formed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by the acetylation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methylation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serotonin.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effects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hypothalamic-pituitary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system.</a:t>
            </a:r>
            <a:endParaRPr sz="2000" dirty="0">
              <a:latin typeface="Arial"/>
              <a:cs typeface="Arial"/>
            </a:endParaRPr>
          </a:p>
          <a:p>
            <a:pPr marL="451484" algn="l" rtl="0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blocks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MSH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ACTH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important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regulation 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gonad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adrenal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functions.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5588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has 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circadian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rhythm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due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its formation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occurs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only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 dark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,due  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high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activity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N-acetyl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transferase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enzyme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so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is 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biological  clock.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6096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keeps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integrity of cells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during aging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due to it has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an antioxidant 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property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18542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enhances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body defense against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infection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AIDS patients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  increasing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number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immune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cells.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Clr>
                <a:srgbClr val="333399"/>
              </a:buClr>
              <a:buFont typeface="Symbol"/>
              <a:buChar char=""/>
            </a:pPr>
            <a:endParaRPr sz="215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It reduces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risk of cancer&amp;heart</a:t>
            </a:r>
            <a:r>
              <a:rPr sz="20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diseases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216408"/>
            <a:ext cx="8648700" cy="642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6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891" y="202692"/>
            <a:ext cx="85852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190500"/>
            <a:ext cx="8610600" cy="646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4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190500"/>
            <a:ext cx="8661400" cy="646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75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08" y="202692"/>
            <a:ext cx="86360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862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66700"/>
            <a:ext cx="85979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7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55" y="1953767"/>
            <a:ext cx="8705088" cy="1417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163" y="1851660"/>
            <a:ext cx="8852916" cy="1761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981200"/>
            <a:ext cx="8610600" cy="132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1981200"/>
            <a:ext cx="8610600" cy="1323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181860" marR="293370" indent="-1893570">
              <a:lnSpc>
                <a:spcPct val="100000"/>
              </a:lnSpc>
              <a:spcBef>
                <a:spcPts val="35"/>
              </a:spcBef>
              <a:tabLst>
                <a:tab pos="2465070" algn="l"/>
              </a:tabLst>
            </a:pPr>
            <a:r>
              <a:rPr sz="4000" b="0" spc="10" dirty="0">
                <a:solidFill>
                  <a:srgbClr val="000000"/>
                </a:solidFill>
                <a:latin typeface="Garamond"/>
                <a:cs typeface="Garamond"/>
              </a:rPr>
              <a:t>Errors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Of	Amino </a:t>
            </a:r>
            <a:r>
              <a:rPr sz="4000" b="0" spc="-10" dirty="0">
                <a:solidFill>
                  <a:srgbClr val="000000"/>
                </a:solidFill>
                <a:latin typeface="Garamond"/>
                <a:cs typeface="Garamond"/>
              </a:rPr>
              <a:t>Acid Metabolism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And  Clinical</a:t>
            </a:r>
            <a:r>
              <a:rPr sz="4000" b="0" spc="-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Significance--</a:t>
            </a:r>
            <a:endParaRPr sz="40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9478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110" y="151129"/>
            <a:ext cx="544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DIGESTION OF</a:t>
            </a:r>
            <a:r>
              <a:rPr sz="3600" u="heavy" spc="-8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PROTEIN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7970" y="82930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970" y="170307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847090"/>
            <a:ext cx="8446770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l" rtl="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Proteins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are broken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down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hydrolyases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(peptidases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or 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proteases</a:t>
            </a:r>
            <a:r>
              <a:rPr lang="ar-EG" sz="260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650"/>
              </a:spcBef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Endopeptidases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attack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internal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bonds and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liberate</a:t>
            </a:r>
            <a:r>
              <a:rPr sz="2600" spc="5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large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117090"/>
            <a:ext cx="84442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374140" algn="l"/>
                <a:tab pos="3121660" algn="l"/>
                <a:tab pos="4573905" algn="l"/>
                <a:tab pos="5913120" algn="l"/>
                <a:tab pos="8210550" algn="l"/>
              </a:tabLst>
            </a:pP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ep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de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gm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s	</a:t>
            </a:r>
            <a:r>
              <a:rPr lang="ar-EG" sz="2600" spc="-1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n,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yp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n,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600" spc="-1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6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yp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	&amp;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970" y="297434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2430779"/>
            <a:ext cx="8192770" cy="9829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750"/>
              </a:spcBef>
            </a:pPr>
            <a:r>
              <a:rPr sz="2600" dirty="0" err="1">
                <a:solidFill>
                  <a:srgbClr val="333399"/>
                </a:solidFill>
                <a:latin typeface="Arial"/>
                <a:cs typeface="Arial"/>
              </a:rPr>
              <a:t>Elastase</a:t>
            </a:r>
            <a:r>
              <a:rPr lang="ar-EG" sz="260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650"/>
              </a:spcBef>
              <a:tabLst>
                <a:tab pos="2625725" algn="l"/>
              </a:tabLst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Exopeptidases	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remove one amino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acid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at a time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3317240"/>
            <a:ext cx="6984365" cy="914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 algn="l" rtl="0">
              <a:lnSpc>
                <a:spcPct val="117900"/>
              </a:lnSpc>
              <a:spcBef>
                <a:spcPts val="100"/>
              </a:spcBef>
              <a:tabLst>
                <a:tab pos="6725284" algn="l"/>
              </a:tabLst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OO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or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spc="2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250" spc="-525" baseline="-29629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250" spc="-277" baseline="-2962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sz="2250" spc="-277" baseline="-29629" dirty="0">
                <a:solidFill>
                  <a:srgbClr val="333399"/>
                </a:solidFill>
                <a:latin typeface="Arial"/>
                <a:cs typeface="Arial"/>
              </a:rPr>
              <a:t>  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no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ep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da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	&amp; 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carboxypeptidase</a:t>
            </a:r>
            <a:r>
              <a:rPr lang="ar-EG" sz="26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970" y="431545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4333240"/>
            <a:ext cx="825436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Endopeptidases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are important for </a:t>
            </a:r>
            <a:r>
              <a:rPr sz="2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initial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breakdown  of long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polypeptides into smaller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ones which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then 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attacked by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exopeptidases.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970" y="558672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5604509"/>
            <a:ext cx="72478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Digestion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can be divided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into: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gastric,  pancreatic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intestinal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phases.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6492"/>
            <a:ext cx="9144000" cy="660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2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59" y="262890"/>
            <a:ext cx="8539480" cy="951221"/>
          </a:xfrm>
          <a:prstGeom prst="rect">
            <a:avLst/>
          </a:prstGeom>
        </p:spPr>
        <p:txBody>
          <a:bodyPr vert="horz" wrap="square" lIns="0" tIns="105409" rIns="0" bIns="0" rtlCol="0">
            <a:spAutoFit/>
          </a:bodyPr>
          <a:lstStyle/>
          <a:p>
            <a:pPr marL="1133475" marR="5080" indent="5080">
              <a:lnSpc>
                <a:spcPts val="3350"/>
              </a:lnSpc>
              <a:spcBef>
                <a:spcPts val="219"/>
              </a:spcBef>
            </a:pP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I.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Gastric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Phase of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Protein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Digestion: 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(represents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15%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of protein</a:t>
            </a:r>
            <a:r>
              <a:rPr sz="2800" u="heavy" spc="-17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</a:t>
            </a:r>
            <a:r>
              <a:rPr lang="ar-EG" sz="2800" b="0" u="none" dirty="0">
                <a:solidFill>
                  <a:srgbClr val="8824B0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90650"/>
            <a:ext cx="808990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l" rtl="0">
              <a:lnSpc>
                <a:spcPct val="100000"/>
              </a:lnSpc>
              <a:spcBef>
                <a:spcPts val="100"/>
              </a:spcBef>
            </a:pPr>
            <a:r>
              <a:rPr lang="ar-EG" sz="2800" b="1" spc="-5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1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Pepsin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: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in adult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stomach ,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secreted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pepsinogen.It is  specific for peptide bond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formed by aromatic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or acidic 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940" y="3228339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0" y="0"/>
                </a:moveTo>
                <a:lnTo>
                  <a:pt x="156463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5055" y="3171825"/>
            <a:ext cx="23114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7059" y="3465829"/>
            <a:ext cx="6350" cy="622300"/>
          </a:xfrm>
          <a:custGeom>
            <a:avLst/>
            <a:gdLst/>
            <a:ahLst/>
            <a:cxnLst/>
            <a:rect l="l" t="t" r="r" b="b"/>
            <a:pathLst>
              <a:path w="6350" h="622300">
                <a:moveTo>
                  <a:pt x="6350" y="0"/>
                </a:moveTo>
                <a:lnTo>
                  <a:pt x="0" y="6223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0544" y="4078604"/>
            <a:ext cx="114300" cy="227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6559" y="3648709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59">
                <a:moveTo>
                  <a:pt x="0" y="0"/>
                </a:moveTo>
                <a:lnTo>
                  <a:pt x="145796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6559" y="3328670"/>
            <a:ext cx="2540" cy="320040"/>
          </a:xfrm>
          <a:custGeom>
            <a:avLst/>
            <a:gdLst/>
            <a:ahLst/>
            <a:cxnLst/>
            <a:rect l="l" t="t" r="r" b="b"/>
            <a:pathLst>
              <a:path w="2540" h="320039">
                <a:moveTo>
                  <a:pt x="0" y="320039"/>
                </a:moveTo>
                <a:lnTo>
                  <a:pt x="254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11315" y="3171825"/>
            <a:ext cx="115569" cy="227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0669" y="4566920"/>
            <a:ext cx="905510" cy="2540"/>
          </a:xfrm>
          <a:custGeom>
            <a:avLst/>
            <a:gdLst/>
            <a:ahLst/>
            <a:cxnLst/>
            <a:rect l="l" t="t" r="r" b="b"/>
            <a:pathLst>
              <a:path w="905509" h="2539">
                <a:moveTo>
                  <a:pt x="905509" y="253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0325" y="4510404"/>
            <a:ext cx="229870" cy="113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0" y="2961639"/>
            <a:ext cx="167005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3080"/>
              </a:lnSpc>
            </a:pPr>
            <a:r>
              <a:rPr sz="2600" b="1" spc="25" dirty="0">
                <a:latin typeface="Times New Roman"/>
                <a:cs typeface="Times New Roman"/>
              </a:rPr>
              <a:t>Pepsinogen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2359" y="2667000"/>
            <a:ext cx="75819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3080"/>
              </a:lnSpc>
            </a:pPr>
            <a:r>
              <a:rPr sz="2600" b="1" spc="55" dirty="0">
                <a:latin typeface="Times New Roman"/>
                <a:cs typeface="Times New Roman"/>
              </a:rPr>
              <a:t>H</a:t>
            </a:r>
            <a:r>
              <a:rPr sz="2600" b="1" spc="30" dirty="0">
                <a:latin typeface="Times New Roman"/>
                <a:cs typeface="Times New Roman"/>
              </a:rPr>
              <a:t>C</a:t>
            </a:r>
            <a:r>
              <a:rPr sz="2600" b="1" spc="40" dirty="0"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9719" y="2989579"/>
            <a:ext cx="99314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3080"/>
              </a:lnSpc>
            </a:pPr>
            <a:r>
              <a:rPr sz="2600" b="1" spc="5" dirty="0">
                <a:latin typeface="Times New Roman"/>
                <a:cs typeface="Times New Roman"/>
              </a:rPr>
              <a:t>Pe</a:t>
            </a:r>
            <a:r>
              <a:rPr sz="2600" b="1" spc="45" dirty="0">
                <a:latin typeface="Times New Roman"/>
                <a:cs typeface="Times New Roman"/>
              </a:rPr>
              <a:t>p</a:t>
            </a:r>
            <a:r>
              <a:rPr sz="2600" b="1" spc="20" dirty="0">
                <a:latin typeface="Times New Roman"/>
                <a:cs typeface="Times New Roman"/>
              </a:rPr>
              <a:t>s</a:t>
            </a:r>
            <a:r>
              <a:rPr sz="2600" b="1" spc="30" dirty="0"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9850" y="4253229"/>
            <a:ext cx="109347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5" dirty="0">
                <a:latin typeface="Times New Roman"/>
                <a:cs typeface="Times New Roman"/>
              </a:rPr>
              <a:t>P</a:t>
            </a:r>
            <a:r>
              <a:rPr sz="2600" b="1" spc="25" dirty="0">
                <a:latin typeface="Times New Roman"/>
                <a:cs typeface="Times New Roman"/>
              </a:rPr>
              <a:t>r</a:t>
            </a:r>
            <a:r>
              <a:rPr sz="2600" b="1" spc="20" dirty="0">
                <a:latin typeface="Times New Roman"/>
                <a:cs typeface="Times New Roman"/>
              </a:rPr>
              <a:t>ot</a:t>
            </a:r>
            <a:r>
              <a:rPr sz="2600" b="1" spc="15" dirty="0">
                <a:latin typeface="Times New Roman"/>
                <a:cs typeface="Times New Roman"/>
              </a:rPr>
              <a:t>e</a:t>
            </a:r>
            <a:r>
              <a:rPr sz="2600" b="1" spc="30" dirty="0"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4384040"/>
            <a:ext cx="617093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3080"/>
              </a:lnSpc>
            </a:pPr>
            <a:r>
              <a:rPr sz="2600" b="1" spc="25" dirty="0">
                <a:latin typeface="Times New Roman"/>
                <a:cs typeface="Times New Roman"/>
              </a:rPr>
              <a:t>oligopeptides </a:t>
            </a:r>
            <a:r>
              <a:rPr sz="2600" b="1" spc="50" dirty="0">
                <a:latin typeface="Times New Roman"/>
                <a:cs typeface="Times New Roman"/>
              </a:rPr>
              <a:t>&amp; </a:t>
            </a:r>
            <a:r>
              <a:rPr sz="2600" b="1" spc="25" dirty="0">
                <a:latin typeface="Times New Roman"/>
                <a:cs typeface="Times New Roman"/>
              </a:rPr>
              <a:t>polypeptides </a:t>
            </a:r>
            <a:r>
              <a:rPr sz="2600" b="1" spc="35" dirty="0">
                <a:latin typeface="Times New Roman"/>
                <a:cs typeface="Times New Roman"/>
              </a:rPr>
              <a:t>+ </a:t>
            </a:r>
            <a:r>
              <a:rPr sz="2600" b="1" spc="25" dirty="0">
                <a:latin typeface="Times New Roman"/>
                <a:cs typeface="Times New Roman"/>
              </a:rPr>
              <a:t>amino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acid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519" y="5215890"/>
            <a:ext cx="7602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ar-EG"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2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Rennin</a:t>
            </a:r>
            <a:r>
              <a:rPr sz="3200" b="1" spc="-5" dirty="0">
                <a:latin typeface="Times New Roman"/>
                <a:cs typeface="Times New Roman"/>
              </a:rPr>
              <a:t>: 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infants for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digestion of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milk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(casein</a:t>
            </a:r>
            <a:r>
              <a:rPr lang="ar-EG" sz="24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59"/>
            <a:ext cx="6939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1570" algn="l"/>
              </a:tabLst>
            </a:pP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II.</a:t>
            </a:r>
            <a:r>
              <a:rPr sz="2800" u="heavy" spc="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Pancreatic	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Phase of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Protein</a:t>
            </a:r>
            <a:r>
              <a:rPr sz="2800" u="heavy" spc="1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14680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162050"/>
            <a:ext cx="83064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phase ends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amino acids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small peptides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2-8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amino 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 residues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account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60% 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digestion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6548"/>
            <a:ext cx="9144000" cy="4797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7800" y="2286000"/>
            <a:ext cx="1219200" cy="53340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30504" marR="223520" indent="124460">
              <a:lnSpc>
                <a:spcPct val="100000"/>
              </a:lnSpc>
              <a:spcBef>
                <a:spcPts val="180"/>
              </a:spcBef>
            </a:pPr>
            <a:r>
              <a:rPr sz="1600" spc="-185" dirty="0">
                <a:latin typeface="Arial Black"/>
                <a:cs typeface="Arial Black"/>
              </a:rPr>
              <a:t>Small  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229" dirty="0">
                <a:latin typeface="Arial Black"/>
                <a:cs typeface="Arial Black"/>
              </a:rPr>
              <a:t>nt</a:t>
            </a:r>
            <a:r>
              <a:rPr sz="1600" spc="-215" dirty="0">
                <a:latin typeface="Arial Black"/>
                <a:cs typeface="Arial Black"/>
              </a:rPr>
              <a:t>est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185" dirty="0">
                <a:latin typeface="Arial Black"/>
                <a:cs typeface="Arial Black"/>
              </a:rPr>
              <a:t>ne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4191000"/>
            <a:ext cx="1066800" cy="534762"/>
          </a:xfrm>
          <a:prstGeom prst="rect">
            <a:avLst/>
          </a:prstGeom>
          <a:solidFill>
            <a:srgbClr val="EEC6B2"/>
          </a:solidFill>
          <a:ln w="93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5885" marR="77470" indent="-12700" algn="l" rtl="0">
              <a:lnSpc>
                <a:spcPct val="100000"/>
              </a:lnSpc>
              <a:spcBef>
                <a:spcPts val="330"/>
              </a:spcBef>
            </a:pPr>
            <a:r>
              <a:rPr sz="1600" spc="-90" dirty="0">
                <a:latin typeface="Arial Black"/>
                <a:cs typeface="Arial Black"/>
              </a:rPr>
              <a:t>D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229" dirty="0">
                <a:latin typeface="Arial Black"/>
                <a:cs typeface="Arial Black"/>
              </a:rPr>
              <a:t>et</a:t>
            </a:r>
            <a:r>
              <a:rPr sz="1600" spc="-185" dirty="0">
                <a:latin typeface="Arial Black"/>
                <a:cs typeface="Arial Black"/>
              </a:rPr>
              <a:t>ar</a:t>
            </a:r>
            <a:r>
              <a:rPr sz="1600" spc="-125" dirty="0">
                <a:latin typeface="Arial Black"/>
                <a:cs typeface="Arial Black"/>
              </a:rPr>
              <a:t>y  </a:t>
            </a:r>
            <a:r>
              <a:rPr sz="1600" spc="-190" dirty="0">
                <a:latin typeface="Arial Black"/>
                <a:cs typeface="Arial Black"/>
              </a:rPr>
              <a:t>p</a:t>
            </a:r>
            <a:r>
              <a:rPr sz="1600" spc="-185" dirty="0">
                <a:latin typeface="Arial Black"/>
                <a:cs typeface="Arial Black"/>
              </a:rPr>
              <a:t>r</a:t>
            </a:r>
            <a:r>
              <a:rPr sz="1600" spc="-229" dirty="0">
                <a:latin typeface="Arial Black"/>
                <a:cs typeface="Arial Black"/>
              </a:rPr>
              <a:t>ot</a:t>
            </a:r>
            <a:r>
              <a:rPr sz="1600" spc="-245" dirty="0">
                <a:latin typeface="Arial Black"/>
                <a:cs typeface="Arial Black"/>
              </a:rPr>
              <a:t>e</a:t>
            </a:r>
            <a:r>
              <a:rPr sz="1600" spc="-120" dirty="0">
                <a:latin typeface="Arial Black"/>
                <a:cs typeface="Arial Black"/>
              </a:rPr>
              <a:t>i</a:t>
            </a:r>
            <a:r>
              <a:rPr sz="1600" spc="-180" dirty="0">
                <a:latin typeface="Arial Black"/>
                <a:cs typeface="Arial Black"/>
              </a:rPr>
              <a:t>n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9940" y="4279900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476250" y="0"/>
                </a:moveTo>
                <a:lnTo>
                  <a:pt x="415038" y="2214"/>
                </a:lnTo>
                <a:lnTo>
                  <a:pt x="356511" y="8698"/>
                </a:lnTo>
                <a:lnTo>
                  <a:pt x="301054" y="19213"/>
                </a:lnTo>
                <a:lnTo>
                  <a:pt x="249051" y="33518"/>
                </a:lnTo>
                <a:lnTo>
                  <a:pt x="200887" y="51375"/>
                </a:lnTo>
                <a:lnTo>
                  <a:pt x="156948" y="72544"/>
                </a:lnTo>
                <a:lnTo>
                  <a:pt x="117619" y="96786"/>
                </a:lnTo>
                <a:lnTo>
                  <a:pt x="83284" y="123862"/>
                </a:lnTo>
                <a:lnTo>
                  <a:pt x="54328" y="153532"/>
                </a:lnTo>
                <a:lnTo>
                  <a:pt x="31137" y="185557"/>
                </a:lnTo>
                <a:lnTo>
                  <a:pt x="14095" y="219698"/>
                </a:lnTo>
                <a:lnTo>
                  <a:pt x="0" y="293369"/>
                </a:lnTo>
                <a:lnTo>
                  <a:pt x="3588" y="331024"/>
                </a:lnTo>
                <a:lnTo>
                  <a:pt x="31137" y="401182"/>
                </a:lnTo>
                <a:lnTo>
                  <a:pt x="54328" y="433207"/>
                </a:lnTo>
                <a:lnTo>
                  <a:pt x="83284" y="462877"/>
                </a:lnTo>
                <a:lnTo>
                  <a:pt x="117619" y="489953"/>
                </a:lnTo>
                <a:lnTo>
                  <a:pt x="156948" y="514195"/>
                </a:lnTo>
                <a:lnTo>
                  <a:pt x="200887" y="535364"/>
                </a:lnTo>
                <a:lnTo>
                  <a:pt x="249051" y="553221"/>
                </a:lnTo>
                <a:lnTo>
                  <a:pt x="301054" y="567526"/>
                </a:lnTo>
                <a:lnTo>
                  <a:pt x="356511" y="578041"/>
                </a:lnTo>
                <a:lnTo>
                  <a:pt x="415038" y="584525"/>
                </a:lnTo>
                <a:lnTo>
                  <a:pt x="476250" y="586739"/>
                </a:lnTo>
                <a:lnTo>
                  <a:pt x="537461" y="584525"/>
                </a:lnTo>
                <a:lnTo>
                  <a:pt x="595988" y="578041"/>
                </a:lnTo>
                <a:lnTo>
                  <a:pt x="651445" y="567526"/>
                </a:lnTo>
                <a:lnTo>
                  <a:pt x="703448" y="553221"/>
                </a:lnTo>
                <a:lnTo>
                  <a:pt x="751612" y="535364"/>
                </a:lnTo>
                <a:lnTo>
                  <a:pt x="795551" y="514195"/>
                </a:lnTo>
                <a:lnTo>
                  <a:pt x="834880" y="489953"/>
                </a:lnTo>
                <a:lnTo>
                  <a:pt x="869215" y="462877"/>
                </a:lnTo>
                <a:lnTo>
                  <a:pt x="898171" y="433207"/>
                </a:lnTo>
                <a:lnTo>
                  <a:pt x="921362" y="401182"/>
                </a:lnTo>
                <a:lnTo>
                  <a:pt x="938404" y="367041"/>
                </a:lnTo>
                <a:lnTo>
                  <a:pt x="952500" y="293369"/>
                </a:lnTo>
                <a:lnTo>
                  <a:pt x="948911" y="255715"/>
                </a:lnTo>
                <a:lnTo>
                  <a:pt x="921362" y="185557"/>
                </a:lnTo>
                <a:lnTo>
                  <a:pt x="898171" y="153532"/>
                </a:lnTo>
                <a:lnTo>
                  <a:pt x="869215" y="123862"/>
                </a:lnTo>
                <a:lnTo>
                  <a:pt x="834880" y="96786"/>
                </a:lnTo>
                <a:lnTo>
                  <a:pt x="795551" y="72544"/>
                </a:lnTo>
                <a:lnTo>
                  <a:pt x="751612" y="51375"/>
                </a:lnTo>
                <a:lnTo>
                  <a:pt x="703448" y="33518"/>
                </a:lnTo>
                <a:lnTo>
                  <a:pt x="651445" y="19213"/>
                </a:lnTo>
                <a:lnTo>
                  <a:pt x="595988" y="8698"/>
                </a:lnTo>
                <a:lnTo>
                  <a:pt x="537461" y="2214"/>
                </a:lnTo>
                <a:lnTo>
                  <a:pt x="4762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940" y="4279900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476250" y="0"/>
                </a:moveTo>
                <a:lnTo>
                  <a:pt x="537461" y="2214"/>
                </a:lnTo>
                <a:lnTo>
                  <a:pt x="595988" y="8698"/>
                </a:lnTo>
                <a:lnTo>
                  <a:pt x="651445" y="19213"/>
                </a:lnTo>
                <a:lnTo>
                  <a:pt x="703448" y="33518"/>
                </a:lnTo>
                <a:lnTo>
                  <a:pt x="751612" y="51375"/>
                </a:lnTo>
                <a:lnTo>
                  <a:pt x="795551" y="72544"/>
                </a:lnTo>
                <a:lnTo>
                  <a:pt x="834880" y="96786"/>
                </a:lnTo>
                <a:lnTo>
                  <a:pt x="869215" y="123862"/>
                </a:lnTo>
                <a:lnTo>
                  <a:pt x="898171" y="153532"/>
                </a:lnTo>
                <a:lnTo>
                  <a:pt x="921362" y="185557"/>
                </a:lnTo>
                <a:lnTo>
                  <a:pt x="938404" y="219698"/>
                </a:lnTo>
                <a:lnTo>
                  <a:pt x="952500" y="293369"/>
                </a:lnTo>
                <a:lnTo>
                  <a:pt x="948911" y="331024"/>
                </a:lnTo>
                <a:lnTo>
                  <a:pt x="921362" y="401182"/>
                </a:lnTo>
                <a:lnTo>
                  <a:pt x="898171" y="433207"/>
                </a:lnTo>
                <a:lnTo>
                  <a:pt x="869215" y="462877"/>
                </a:lnTo>
                <a:lnTo>
                  <a:pt x="834880" y="489953"/>
                </a:lnTo>
                <a:lnTo>
                  <a:pt x="795551" y="514195"/>
                </a:lnTo>
                <a:lnTo>
                  <a:pt x="751612" y="535364"/>
                </a:lnTo>
                <a:lnTo>
                  <a:pt x="703448" y="553221"/>
                </a:lnTo>
                <a:lnTo>
                  <a:pt x="651445" y="567526"/>
                </a:lnTo>
                <a:lnTo>
                  <a:pt x="595988" y="578041"/>
                </a:lnTo>
                <a:lnTo>
                  <a:pt x="537461" y="584525"/>
                </a:lnTo>
                <a:lnTo>
                  <a:pt x="476250" y="586739"/>
                </a:lnTo>
                <a:lnTo>
                  <a:pt x="415038" y="584525"/>
                </a:lnTo>
                <a:lnTo>
                  <a:pt x="356511" y="578041"/>
                </a:lnTo>
                <a:lnTo>
                  <a:pt x="301054" y="567526"/>
                </a:lnTo>
                <a:lnTo>
                  <a:pt x="249051" y="553221"/>
                </a:lnTo>
                <a:lnTo>
                  <a:pt x="200887" y="535364"/>
                </a:lnTo>
                <a:lnTo>
                  <a:pt x="156948" y="514195"/>
                </a:lnTo>
                <a:lnTo>
                  <a:pt x="117619" y="489953"/>
                </a:lnTo>
                <a:lnTo>
                  <a:pt x="83284" y="462877"/>
                </a:lnTo>
                <a:lnTo>
                  <a:pt x="54328" y="433207"/>
                </a:lnTo>
                <a:lnTo>
                  <a:pt x="31137" y="401182"/>
                </a:lnTo>
                <a:lnTo>
                  <a:pt x="14095" y="367041"/>
                </a:lnTo>
                <a:lnTo>
                  <a:pt x="0" y="293369"/>
                </a:lnTo>
                <a:lnTo>
                  <a:pt x="3588" y="255715"/>
                </a:lnTo>
                <a:lnTo>
                  <a:pt x="31137" y="185557"/>
                </a:lnTo>
                <a:lnTo>
                  <a:pt x="54328" y="153532"/>
                </a:lnTo>
                <a:lnTo>
                  <a:pt x="83284" y="123862"/>
                </a:lnTo>
                <a:lnTo>
                  <a:pt x="117619" y="96786"/>
                </a:lnTo>
                <a:lnTo>
                  <a:pt x="156948" y="72544"/>
                </a:lnTo>
                <a:lnTo>
                  <a:pt x="200887" y="51375"/>
                </a:lnTo>
                <a:lnTo>
                  <a:pt x="249051" y="33518"/>
                </a:lnTo>
                <a:lnTo>
                  <a:pt x="301054" y="19213"/>
                </a:lnTo>
                <a:lnTo>
                  <a:pt x="356511" y="8698"/>
                </a:lnTo>
                <a:lnTo>
                  <a:pt x="415038" y="2214"/>
                </a:lnTo>
                <a:lnTo>
                  <a:pt x="4762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9940" y="427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2440" y="4866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0109" y="4423409"/>
            <a:ext cx="772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 Black"/>
                <a:cs typeface="Arial Black"/>
              </a:rPr>
              <a:t>Trypsin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5300" y="5486400"/>
            <a:ext cx="1130300" cy="495300"/>
          </a:xfrm>
          <a:custGeom>
            <a:avLst/>
            <a:gdLst/>
            <a:ahLst/>
            <a:cxnLst/>
            <a:rect l="l" t="t" r="r" b="b"/>
            <a:pathLst>
              <a:path w="1130300" h="495300">
                <a:moveTo>
                  <a:pt x="565150" y="0"/>
                </a:moveTo>
                <a:lnTo>
                  <a:pt x="497778" y="1606"/>
                </a:lnTo>
                <a:lnTo>
                  <a:pt x="433073" y="6320"/>
                </a:lnTo>
                <a:lnTo>
                  <a:pt x="371406" y="13983"/>
                </a:lnTo>
                <a:lnTo>
                  <a:pt x="313149" y="24437"/>
                </a:lnTo>
                <a:lnTo>
                  <a:pt x="258674" y="37523"/>
                </a:lnTo>
                <a:lnTo>
                  <a:pt x="208354" y="53084"/>
                </a:lnTo>
                <a:lnTo>
                  <a:pt x="162559" y="70961"/>
                </a:lnTo>
                <a:lnTo>
                  <a:pt x="121664" y="90995"/>
                </a:lnTo>
                <a:lnTo>
                  <a:pt x="86039" y="113029"/>
                </a:lnTo>
                <a:lnTo>
                  <a:pt x="56057" y="136904"/>
                </a:lnTo>
                <a:lnTo>
                  <a:pt x="14510" y="189544"/>
                </a:lnTo>
                <a:lnTo>
                  <a:pt x="0" y="247650"/>
                </a:lnTo>
                <a:lnTo>
                  <a:pt x="3689" y="277306"/>
                </a:lnTo>
                <a:lnTo>
                  <a:pt x="32090" y="332837"/>
                </a:lnTo>
                <a:lnTo>
                  <a:pt x="86039" y="382270"/>
                </a:lnTo>
                <a:lnTo>
                  <a:pt x="121664" y="404304"/>
                </a:lnTo>
                <a:lnTo>
                  <a:pt x="162559" y="424338"/>
                </a:lnTo>
                <a:lnTo>
                  <a:pt x="208354" y="442215"/>
                </a:lnTo>
                <a:lnTo>
                  <a:pt x="258674" y="457776"/>
                </a:lnTo>
                <a:lnTo>
                  <a:pt x="313149" y="470862"/>
                </a:lnTo>
                <a:lnTo>
                  <a:pt x="371406" y="481316"/>
                </a:lnTo>
                <a:lnTo>
                  <a:pt x="433073" y="488979"/>
                </a:lnTo>
                <a:lnTo>
                  <a:pt x="497778" y="493693"/>
                </a:lnTo>
                <a:lnTo>
                  <a:pt x="565150" y="495300"/>
                </a:lnTo>
                <a:lnTo>
                  <a:pt x="632521" y="493693"/>
                </a:lnTo>
                <a:lnTo>
                  <a:pt x="697226" y="488979"/>
                </a:lnTo>
                <a:lnTo>
                  <a:pt x="758893" y="481316"/>
                </a:lnTo>
                <a:lnTo>
                  <a:pt x="817150" y="470862"/>
                </a:lnTo>
                <a:lnTo>
                  <a:pt x="871625" y="457776"/>
                </a:lnTo>
                <a:lnTo>
                  <a:pt x="921945" y="442215"/>
                </a:lnTo>
                <a:lnTo>
                  <a:pt x="967740" y="424338"/>
                </a:lnTo>
                <a:lnTo>
                  <a:pt x="1008635" y="404304"/>
                </a:lnTo>
                <a:lnTo>
                  <a:pt x="1044260" y="382270"/>
                </a:lnTo>
                <a:lnTo>
                  <a:pt x="1074242" y="358395"/>
                </a:lnTo>
                <a:lnTo>
                  <a:pt x="1115789" y="305755"/>
                </a:lnTo>
                <a:lnTo>
                  <a:pt x="1130300" y="247650"/>
                </a:lnTo>
                <a:lnTo>
                  <a:pt x="1126610" y="217993"/>
                </a:lnTo>
                <a:lnTo>
                  <a:pt x="1098209" y="162462"/>
                </a:lnTo>
                <a:lnTo>
                  <a:pt x="1044260" y="113029"/>
                </a:lnTo>
                <a:lnTo>
                  <a:pt x="1008635" y="90995"/>
                </a:lnTo>
                <a:lnTo>
                  <a:pt x="967740" y="70961"/>
                </a:lnTo>
                <a:lnTo>
                  <a:pt x="921945" y="53084"/>
                </a:lnTo>
                <a:lnTo>
                  <a:pt x="871625" y="37523"/>
                </a:lnTo>
                <a:lnTo>
                  <a:pt x="817150" y="24437"/>
                </a:lnTo>
                <a:lnTo>
                  <a:pt x="758893" y="13983"/>
                </a:lnTo>
                <a:lnTo>
                  <a:pt x="697226" y="6320"/>
                </a:lnTo>
                <a:lnTo>
                  <a:pt x="632521" y="1606"/>
                </a:lnTo>
                <a:lnTo>
                  <a:pt x="5651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5300" y="5486400"/>
            <a:ext cx="1130300" cy="495300"/>
          </a:xfrm>
          <a:custGeom>
            <a:avLst/>
            <a:gdLst/>
            <a:ahLst/>
            <a:cxnLst/>
            <a:rect l="l" t="t" r="r" b="b"/>
            <a:pathLst>
              <a:path w="1130300" h="495300">
                <a:moveTo>
                  <a:pt x="565150" y="0"/>
                </a:moveTo>
                <a:lnTo>
                  <a:pt x="632521" y="1606"/>
                </a:lnTo>
                <a:lnTo>
                  <a:pt x="697226" y="6320"/>
                </a:lnTo>
                <a:lnTo>
                  <a:pt x="758893" y="13983"/>
                </a:lnTo>
                <a:lnTo>
                  <a:pt x="817150" y="24437"/>
                </a:lnTo>
                <a:lnTo>
                  <a:pt x="871625" y="37523"/>
                </a:lnTo>
                <a:lnTo>
                  <a:pt x="921945" y="53084"/>
                </a:lnTo>
                <a:lnTo>
                  <a:pt x="967740" y="70961"/>
                </a:lnTo>
                <a:lnTo>
                  <a:pt x="1008635" y="90995"/>
                </a:lnTo>
                <a:lnTo>
                  <a:pt x="1044260" y="113029"/>
                </a:lnTo>
                <a:lnTo>
                  <a:pt x="1074242" y="136904"/>
                </a:lnTo>
                <a:lnTo>
                  <a:pt x="1115789" y="189544"/>
                </a:lnTo>
                <a:lnTo>
                  <a:pt x="1130300" y="247650"/>
                </a:lnTo>
                <a:lnTo>
                  <a:pt x="1126610" y="277306"/>
                </a:lnTo>
                <a:lnTo>
                  <a:pt x="1098209" y="332837"/>
                </a:lnTo>
                <a:lnTo>
                  <a:pt x="1044260" y="382270"/>
                </a:lnTo>
                <a:lnTo>
                  <a:pt x="1008635" y="404304"/>
                </a:lnTo>
                <a:lnTo>
                  <a:pt x="967740" y="424338"/>
                </a:lnTo>
                <a:lnTo>
                  <a:pt x="921945" y="442215"/>
                </a:lnTo>
                <a:lnTo>
                  <a:pt x="871625" y="457776"/>
                </a:lnTo>
                <a:lnTo>
                  <a:pt x="817150" y="470862"/>
                </a:lnTo>
                <a:lnTo>
                  <a:pt x="758893" y="481316"/>
                </a:lnTo>
                <a:lnTo>
                  <a:pt x="697226" y="488979"/>
                </a:lnTo>
                <a:lnTo>
                  <a:pt x="632521" y="493693"/>
                </a:lnTo>
                <a:lnTo>
                  <a:pt x="565150" y="495300"/>
                </a:lnTo>
                <a:lnTo>
                  <a:pt x="497778" y="493693"/>
                </a:lnTo>
                <a:lnTo>
                  <a:pt x="433073" y="488979"/>
                </a:lnTo>
                <a:lnTo>
                  <a:pt x="371406" y="481316"/>
                </a:lnTo>
                <a:lnTo>
                  <a:pt x="313149" y="470862"/>
                </a:lnTo>
                <a:lnTo>
                  <a:pt x="258674" y="457776"/>
                </a:lnTo>
                <a:lnTo>
                  <a:pt x="208354" y="442215"/>
                </a:lnTo>
                <a:lnTo>
                  <a:pt x="162559" y="424338"/>
                </a:lnTo>
                <a:lnTo>
                  <a:pt x="121664" y="404304"/>
                </a:lnTo>
                <a:lnTo>
                  <a:pt x="86039" y="382270"/>
                </a:lnTo>
                <a:lnTo>
                  <a:pt x="56057" y="358395"/>
                </a:lnTo>
                <a:lnTo>
                  <a:pt x="14510" y="305755"/>
                </a:lnTo>
                <a:lnTo>
                  <a:pt x="0" y="247650"/>
                </a:lnTo>
                <a:lnTo>
                  <a:pt x="3689" y="217993"/>
                </a:lnTo>
                <a:lnTo>
                  <a:pt x="32090" y="162462"/>
                </a:lnTo>
                <a:lnTo>
                  <a:pt x="86039" y="113029"/>
                </a:lnTo>
                <a:lnTo>
                  <a:pt x="121664" y="90995"/>
                </a:lnTo>
                <a:lnTo>
                  <a:pt x="162560" y="70961"/>
                </a:lnTo>
                <a:lnTo>
                  <a:pt x="208354" y="53084"/>
                </a:lnTo>
                <a:lnTo>
                  <a:pt x="258674" y="37523"/>
                </a:lnTo>
                <a:lnTo>
                  <a:pt x="313149" y="24437"/>
                </a:lnTo>
                <a:lnTo>
                  <a:pt x="371406" y="13983"/>
                </a:lnTo>
                <a:lnTo>
                  <a:pt x="433073" y="6320"/>
                </a:lnTo>
                <a:lnTo>
                  <a:pt x="497778" y="1606"/>
                </a:lnTo>
                <a:lnTo>
                  <a:pt x="5651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5600" y="598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19600" y="4368800"/>
            <a:ext cx="1358900" cy="454659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830"/>
              </a:spcBef>
            </a:pPr>
            <a:r>
              <a:rPr sz="1600" spc="-190" dirty="0">
                <a:latin typeface="Arial Black"/>
                <a:cs typeface="Arial Black"/>
              </a:rPr>
              <a:t>Chymotrypsin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4850" y="5594350"/>
            <a:ext cx="1511300" cy="37465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640"/>
              </a:spcBef>
            </a:pPr>
            <a:r>
              <a:rPr sz="1400" spc="-165" dirty="0">
                <a:latin typeface="Arial Black"/>
                <a:cs typeface="Arial Black"/>
              </a:rPr>
              <a:t>Chymotrypsinogen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84900" y="4305300"/>
            <a:ext cx="812800" cy="599440"/>
          </a:xfrm>
          <a:custGeom>
            <a:avLst/>
            <a:gdLst/>
            <a:ahLst/>
            <a:cxnLst/>
            <a:rect l="l" t="t" r="r" b="b"/>
            <a:pathLst>
              <a:path w="812800" h="599439">
                <a:moveTo>
                  <a:pt x="406400" y="0"/>
                </a:moveTo>
                <a:lnTo>
                  <a:pt x="350115" y="2647"/>
                </a:lnTo>
                <a:lnTo>
                  <a:pt x="296480" y="10383"/>
                </a:lnTo>
                <a:lnTo>
                  <a:pt x="245923" y="22899"/>
                </a:lnTo>
                <a:lnTo>
                  <a:pt x="198872" y="39887"/>
                </a:lnTo>
                <a:lnTo>
                  <a:pt x="155755" y="61037"/>
                </a:lnTo>
                <a:lnTo>
                  <a:pt x="116998" y="86042"/>
                </a:lnTo>
                <a:lnTo>
                  <a:pt x="83031" y="114592"/>
                </a:lnTo>
                <a:lnTo>
                  <a:pt x="54280" y="146379"/>
                </a:lnTo>
                <a:lnTo>
                  <a:pt x="31174" y="181094"/>
                </a:lnTo>
                <a:lnTo>
                  <a:pt x="14140" y="218428"/>
                </a:lnTo>
                <a:lnTo>
                  <a:pt x="3606" y="258073"/>
                </a:lnTo>
                <a:lnTo>
                  <a:pt x="0" y="299719"/>
                </a:lnTo>
                <a:lnTo>
                  <a:pt x="3606" y="341366"/>
                </a:lnTo>
                <a:lnTo>
                  <a:pt x="14140" y="381011"/>
                </a:lnTo>
                <a:lnTo>
                  <a:pt x="31174" y="418345"/>
                </a:lnTo>
                <a:lnTo>
                  <a:pt x="54280" y="453060"/>
                </a:lnTo>
                <a:lnTo>
                  <a:pt x="83031" y="484847"/>
                </a:lnTo>
                <a:lnTo>
                  <a:pt x="116998" y="513397"/>
                </a:lnTo>
                <a:lnTo>
                  <a:pt x="155755" y="538402"/>
                </a:lnTo>
                <a:lnTo>
                  <a:pt x="198872" y="559552"/>
                </a:lnTo>
                <a:lnTo>
                  <a:pt x="245923" y="576540"/>
                </a:lnTo>
                <a:lnTo>
                  <a:pt x="296480" y="589056"/>
                </a:lnTo>
                <a:lnTo>
                  <a:pt x="350115" y="596792"/>
                </a:lnTo>
                <a:lnTo>
                  <a:pt x="406400" y="599439"/>
                </a:lnTo>
                <a:lnTo>
                  <a:pt x="462684" y="596792"/>
                </a:lnTo>
                <a:lnTo>
                  <a:pt x="516319" y="589056"/>
                </a:lnTo>
                <a:lnTo>
                  <a:pt x="566876" y="576540"/>
                </a:lnTo>
                <a:lnTo>
                  <a:pt x="613927" y="559552"/>
                </a:lnTo>
                <a:lnTo>
                  <a:pt x="657044" y="538402"/>
                </a:lnTo>
                <a:lnTo>
                  <a:pt x="695801" y="513397"/>
                </a:lnTo>
                <a:lnTo>
                  <a:pt x="729768" y="484847"/>
                </a:lnTo>
                <a:lnTo>
                  <a:pt x="758519" y="453060"/>
                </a:lnTo>
                <a:lnTo>
                  <a:pt x="781625" y="418345"/>
                </a:lnTo>
                <a:lnTo>
                  <a:pt x="798659" y="381011"/>
                </a:lnTo>
                <a:lnTo>
                  <a:pt x="809193" y="341366"/>
                </a:lnTo>
                <a:lnTo>
                  <a:pt x="812800" y="299719"/>
                </a:lnTo>
                <a:lnTo>
                  <a:pt x="809193" y="258073"/>
                </a:lnTo>
                <a:lnTo>
                  <a:pt x="798659" y="218428"/>
                </a:lnTo>
                <a:lnTo>
                  <a:pt x="781625" y="181094"/>
                </a:lnTo>
                <a:lnTo>
                  <a:pt x="758519" y="146379"/>
                </a:lnTo>
                <a:lnTo>
                  <a:pt x="729768" y="114592"/>
                </a:lnTo>
                <a:lnTo>
                  <a:pt x="695801" y="86042"/>
                </a:lnTo>
                <a:lnTo>
                  <a:pt x="657044" y="61037"/>
                </a:lnTo>
                <a:lnTo>
                  <a:pt x="613927" y="39887"/>
                </a:lnTo>
                <a:lnTo>
                  <a:pt x="566876" y="22899"/>
                </a:lnTo>
                <a:lnTo>
                  <a:pt x="516319" y="10383"/>
                </a:lnTo>
                <a:lnTo>
                  <a:pt x="462684" y="2647"/>
                </a:lnTo>
                <a:lnTo>
                  <a:pt x="40640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84900" y="4305300"/>
            <a:ext cx="812800" cy="599440"/>
          </a:xfrm>
          <a:custGeom>
            <a:avLst/>
            <a:gdLst/>
            <a:ahLst/>
            <a:cxnLst/>
            <a:rect l="l" t="t" r="r" b="b"/>
            <a:pathLst>
              <a:path w="812800" h="599439">
                <a:moveTo>
                  <a:pt x="406400" y="0"/>
                </a:moveTo>
                <a:lnTo>
                  <a:pt x="462684" y="2647"/>
                </a:lnTo>
                <a:lnTo>
                  <a:pt x="516319" y="10383"/>
                </a:lnTo>
                <a:lnTo>
                  <a:pt x="566876" y="22899"/>
                </a:lnTo>
                <a:lnTo>
                  <a:pt x="613927" y="39887"/>
                </a:lnTo>
                <a:lnTo>
                  <a:pt x="657044" y="61037"/>
                </a:lnTo>
                <a:lnTo>
                  <a:pt x="695801" y="86042"/>
                </a:lnTo>
                <a:lnTo>
                  <a:pt x="729768" y="114592"/>
                </a:lnTo>
                <a:lnTo>
                  <a:pt x="758519" y="146379"/>
                </a:lnTo>
                <a:lnTo>
                  <a:pt x="781625" y="181094"/>
                </a:lnTo>
                <a:lnTo>
                  <a:pt x="798659" y="218428"/>
                </a:lnTo>
                <a:lnTo>
                  <a:pt x="809193" y="258073"/>
                </a:lnTo>
                <a:lnTo>
                  <a:pt x="812800" y="299719"/>
                </a:lnTo>
                <a:lnTo>
                  <a:pt x="809193" y="341366"/>
                </a:lnTo>
                <a:lnTo>
                  <a:pt x="798659" y="381011"/>
                </a:lnTo>
                <a:lnTo>
                  <a:pt x="781625" y="418345"/>
                </a:lnTo>
                <a:lnTo>
                  <a:pt x="758519" y="453060"/>
                </a:lnTo>
                <a:lnTo>
                  <a:pt x="729768" y="484847"/>
                </a:lnTo>
                <a:lnTo>
                  <a:pt x="695801" y="513397"/>
                </a:lnTo>
                <a:lnTo>
                  <a:pt x="657044" y="538402"/>
                </a:lnTo>
                <a:lnTo>
                  <a:pt x="613927" y="559552"/>
                </a:lnTo>
                <a:lnTo>
                  <a:pt x="566876" y="576540"/>
                </a:lnTo>
                <a:lnTo>
                  <a:pt x="516319" y="589056"/>
                </a:lnTo>
                <a:lnTo>
                  <a:pt x="462684" y="596792"/>
                </a:lnTo>
                <a:lnTo>
                  <a:pt x="406400" y="599439"/>
                </a:lnTo>
                <a:lnTo>
                  <a:pt x="350115" y="596792"/>
                </a:lnTo>
                <a:lnTo>
                  <a:pt x="296480" y="589056"/>
                </a:lnTo>
                <a:lnTo>
                  <a:pt x="245923" y="576540"/>
                </a:lnTo>
                <a:lnTo>
                  <a:pt x="198872" y="559552"/>
                </a:lnTo>
                <a:lnTo>
                  <a:pt x="155755" y="538402"/>
                </a:lnTo>
                <a:lnTo>
                  <a:pt x="116998" y="513397"/>
                </a:lnTo>
                <a:lnTo>
                  <a:pt x="83031" y="484847"/>
                </a:lnTo>
                <a:lnTo>
                  <a:pt x="54280" y="453060"/>
                </a:lnTo>
                <a:lnTo>
                  <a:pt x="31174" y="418345"/>
                </a:lnTo>
                <a:lnTo>
                  <a:pt x="14140" y="381011"/>
                </a:lnTo>
                <a:lnTo>
                  <a:pt x="3606" y="341366"/>
                </a:lnTo>
                <a:lnTo>
                  <a:pt x="0" y="299719"/>
                </a:lnTo>
                <a:lnTo>
                  <a:pt x="3606" y="258073"/>
                </a:lnTo>
                <a:lnTo>
                  <a:pt x="14140" y="218428"/>
                </a:lnTo>
                <a:lnTo>
                  <a:pt x="31174" y="181094"/>
                </a:lnTo>
                <a:lnTo>
                  <a:pt x="54280" y="146379"/>
                </a:lnTo>
                <a:lnTo>
                  <a:pt x="83031" y="114592"/>
                </a:lnTo>
                <a:lnTo>
                  <a:pt x="116998" y="86042"/>
                </a:lnTo>
                <a:lnTo>
                  <a:pt x="155755" y="61037"/>
                </a:lnTo>
                <a:lnTo>
                  <a:pt x="198872" y="39887"/>
                </a:lnTo>
                <a:lnTo>
                  <a:pt x="245923" y="22899"/>
                </a:lnTo>
                <a:lnTo>
                  <a:pt x="296480" y="10383"/>
                </a:lnTo>
                <a:lnTo>
                  <a:pt x="350115" y="2647"/>
                </a:lnTo>
                <a:lnTo>
                  <a:pt x="4064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4900" y="4305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7700" y="4904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35700" y="4485640"/>
            <a:ext cx="710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Black"/>
                <a:cs typeface="Arial Black"/>
              </a:rPr>
              <a:t>E</a:t>
            </a:r>
            <a:r>
              <a:rPr sz="1400" spc="-155" dirty="0">
                <a:latin typeface="Arial Black"/>
                <a:cs typeface="Arial Black"/>
              </a:rPr>
              <a:t>l</a:t>
            </a:r>
            <a:r>
              <a:rPr sz="1400" spc="-170" dirty="0">
                <a:latin typeface="Arial Black"/>
                <a:cs typeface="Arial Black"/>
              </a:rPr>
              <a:t>a</a:t>
            </a:r>
            <a:r>
              <a:rPr sz="1400" spc="-155" dirty="0">
                <a:latin typeface="Arial Black"/>
                <a:cs typeface="Arial Black"/>
              </a:rPr>
              <a:t>s</a:t>
            </a:r>
            <a:r>
              <a:rPr sz="1400" spc="-225" dirty="0">
                <a:latin typeface="Arial Black"/>
                <a:cs typeface="Arial Black"/>
              </a:rPr>
              <a:t>t</a:t>
            </a:r>
            <a:r>
              <a:rPr sz="1400" spc="-170" dirty="0">
                <a:latin typeface="Arial Black"/>
                <a:cs typeface="Arial Black"/>
              </a:rPr>
              <a:t>a</a:t>
            </a:r>
            <a:r>
              <a:rPr sz="1400" spc="-145" dirty="0">
                <a:latin typeface="Arial Black"/>
                <a:cs typeface="Arial Black"/>
              </a:rPr>
              <a:t>s</a:t>
            </a:r>
            <a:r>
              <a:rPr sz="1400" spc="-160" dirty="0">
                <a:latin typeface="Arial Black"/>
                <a:cs typeface="Arial Black"/>
              </a:rPr>
              <a:t>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3459" y="5590540"/>
            <a:ext cx="938530" cy="419100"/>
          </a:xfrm>
          <a:custGeom>
            <a:avLst/>
            <a:gdLst/>
            <a:ahLst/>
            <a:cxnLst/>
            <a:rect l="l" t="t" r="r" b="b"/>
            <a:pathLst>
              <a:path w="938529" h="419100">
                <a:moveTo>
                  <a:pt x="469899" y="0"/>
                </a:moveTo>
                <a:lnTo>
                  <a:pt x="404628" y="1867"/>
                </a:lnTo>
                <a:lnTo>
                  <a:pt x="342488" y="7320"/>
                </a:lnTo>
                <a:lnTo>
                  <a:pt x="283964" y="16132"/>
                </a:lnTo>
                <a:lnTo>
                  <a:pt x="229540" y="28081"/>
                </a:lnTo>
                <a:lnTo>
                  <a:pt x="179703" y="42939"/>
                </a:lnTo>
                <a:lnTo>
                  <a:pt x="134937" y="60483"/>
                </a:lnTo>
                <a:lnTo>
                  <a:pt x="95727" y="80488"/>
                </a:lnTo>
                <a:lnTo>
                  <a:pt x="62559" y="102728"/>
                </a:lnTo>
                <a:lnTo>
                  <a:pt x="16286" y="153017"/>
                </a:lnTo>
                <a:lnTo>
                  <a:pt x="0" y="209550"/>
                </a:lnTo>
                <a:lnTo>
                  <a:pt x="4152" y="238751"/>
                </a:lnTo>
                <a:lnTo>
                  <a:pt x="35917" y="292655"/>
                </a:lnTo>
                <a:lnTo>
                  <a:pt x="95727" y="339151"/>
                </a:lnTo>
                <a:lnTo>
                  <a:pt x="134937" y="359092"/>
                </a:lnTo>
                <a:lnTo>
                  <a:pt x="179703" y="376546"/>
                </a:lnTo>
                <a:lnTo>
                  <a:pt x="229540" y="391301"/>
                </a:lnTo>
                <a:lnTo>
                  <a:pt x="283964" y="403145"/>
                </a:lnTo>
                <a:lnTo>
                  <a:pt x="342488" y="411868"/>
                </a:lnTo>
                <a:lnTo>
                  <a:pt x="404628" y="417256"/>
                </a:lnTo>
                <a:lnTo>
                  <a:pt x="469899" y="419100"/>
                </a:lnTo>
                <a:lnTo>
                  <a:pt x="534879" y="417256"/>
                </a:lnTo>
                <a:lnTo>
                  <a:pt x="596776" y="411868"/>
                </a:lnTo>
                <a:lnTo>
                  <a:pt x="655101" y="403145"/>
                </a:lnTo>
                <a:lnTo>
                  <a:pt x="709365" y="391301"/>
                </a:lnTo>
                <a:lnTo>
                  <a:pt x="759078" y="376546"/>
                </a:lnTo>
                <a:lnTo>
                  <a:pt x="803751" y="359092"/>
                </a:lnTo>
                <a:lnTo>
                  <a:pt x="842894" y="339151"/>
                </a:lnTo>
                <a:lnTo>
                  <a:pt x="876017" y="316935"/>
                </a:lnTo>
                <a:lnTo>
                  <a:pt x="922249" y="266523"/>
                </a:lnTo>
                <a:lnTo>
                  <a:pt x="938530" y="209550"/>
                </a:lnTo>
                <a:lnTo>
                  <a:pt x="934378" y="180615"/>
                </a:lnTo>
                <a:lnTo>
                  <a:pt x="902632" y="126980"/>
                </a:lnTo>
                <a:lnTo>
                  <a:pt x="842894" y="80488"/>
                </a:lnTo>
                <a:lnTo>
                  <a:pt x="803751" y="60483"/>
                </a:lnTo>
                <a:lnTo>
                  <a:pt x="759078" y="42939"/>
                </a:lnTo>
                <a:lnTo>
                  <a:pt x="709365" y="28081"/>
                </a:lnTo>
                <a:lnTo>
                  <a:pt x="655101" y="16132"/>
                </a:lnTo>
                <a:lnTo>
                  <a:pt x="596776" y="7320"/>
                </a:lnTo>
                <a:lnTo>
                  <a:pt x="534879" y="1867"/>
                </a:lnTo>
                <a:lnTo>
                  <a:pt x="46989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3459" y="5590540"/>
            <a:ext cx="938530" cy="419100"/>
          </a:xfrm>
          <a:custGeom>
            <a:avLst/>
            <a:gdLst/>
            <a:ahLst/>
            <a:cxnLst/>
            <a:rect l="l" t="t" r="r" b="b"/>
            <a:pathLst>
              <a:path w="938529" h="419100">
                <a:moveTo>
                  <a:pt x="469899" y="0"/>
                </a:moveTo>
                <a:lnTo>
                  <a:pt x="534879" y="1867"/>
                </a:lnTo>
                <a:lnTo>
                  <a:pt x="596776" y="7320"/>
                </a:lnTo>
                <a:lnTo>
                  <a:pt x="655101" y="16132"/>
                </a:lnTo>
                <a:lnTo>
                  <a:pt x="709365" y="28081"/>
                </a:lnTo>
                <a:lnTo>
                  <a:pt x="759078" y="42939"/>
                </a:lnTo>
                <a:lnTo>
                  <a:pt x="803751" y="60483"/>
                </a:lnTo>
                <a:lnTo>
                  <a:pt x="842894" y="80488"/>
                </a:lnTo>
                <a:lnTo>
                  <a:pt x="876017" y="102728"/>
                </a:lnTo>
                <a:lnTo>
                  <a:pt x="922249" y="153017"/>
                </a:lnTo>
                <a:lnTo>
                  <a:pt x="938530" y="209550"/>
                </a:lnTo>
                <a:lnTo>
                  <a:pt x="934378" y="238751"/>
                </a:lnTo>
                <a:lnTo>
                  <a:pt x="902632" y="292655"/>
                </a:lnTo>
                <a:lnTo>
                  <a:pt x="842894" y="339151"/>
                </a:lnTo>
                <a:lnTo>
                  <a:pt x="803751" y="359092"/>
                </a:lnTo>
                <a:lnTo>
                  <a:pt x="759078" y="376546"/>
                </a:lnTo>
                <a:lnTo>
                  <a:pt x="709365" y="391301"/>
                </a:lnTo>
                <a:lnTo>
                  <a:pt x="655101" y="403145"/>
                </a:lnTo>
                <a:lnTo>
                  <a:pt x="596776" y="411868"/>
                </a:lnTo>
                <a:lnTo>
                  <a:pt x="534879" y="417256"/>
                </a:lnTo>
                <a:lnTo>
                  <a:pt x="469899" y="419100"/>
                </a:lnTo>
                <a:lnTo>
                  <a:pt x="404628" y="417256"/>
                </a:lnTo>
                <a:lnTo>
                  <a:pt x="342488" y="411868"/>
                </a:lnTo>
                <a:lnTo>
                  <a:pt x="283964" y="403145"/>
                </a:lnTo>
                <a:lnTo>
                  <a:pt x="229540" y="391301"/>
                </a:lnTo>
                <a:lnTo>
                  <a:pt x="179703" y="376546"/>
                </a:lnTo>
                <a:lnTo>
                  <a:pt x="134937" y="359092"/>
                </a:lnTo>
                <a:lnTo>
                  <a:pt x="95727" y="339151"/>
                </a:lnTo>
                <a:lnTo>
                  <a:pt x="62559" y="316935"/>
                </a:lnTo>
                <a:lnTo>
                  <a:pt x="16286" y="266523"/>
                </a:lnTo>
                <a:lnTo>
                  <a:pt x="0" y="209550"/>
                </a:lnTo>
                <a:lnTo>
                  <a:pt x="4152" y="180615"/>
                </a:lnTo>
                <a:lnTo>
                  <a:pt x="35917" y="126980"/>
                </a:lnTo>
                <a:lnTo>
                  <a:pt x="95727" y="80488"/>
                </a:lnTo>
                <a:lnTo>
                  <a:pt x="134937" y="60483"/>
                </a:lnTo>
                <a:lnTo>
                  <a:pt x="179703" y="42939"/>
                </a:lnTo>
                <a:lnTo>
                  <a:pt x="229540" y="28081"/>
                </a:lnTo>
                <a:lnTo>
                  <a:pt x="283964" y="16132"/>
                </a:lnTo>
                <a:lnTo>
                  <a:pt x="342488" y="7320"/>
                </a:lnTo>
                <a:lnTo>
                  <a:pt x="404628" y="1867"/>
                </a:lnTo>
                <a:lnTo>
                  <a:pt x="46989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3459" y="5590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33259" y="601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78220" y="5681979"/>
            <a:ext cx="967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Arial Black"/>
                <a:cs typeface="Arial Black"/>
              </a:rPr>
              <a:t>Proelastase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6989" y="5172709"/>
            <a:ext cx="1584325" cy="69596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1200" spc="-140" dirty="0">
                <a:latin typeface="Arial Black"/>
                <a:cs typeface="Arial Black"/>
              </a:rPr>
              <a:t>Enteropeptidase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454659">
              <a:lnSpc>
                <a:spcPct val="100000"/>
              </a:lnSpc>
            </a:pPr>
            <a:r>
              <a:rPr sz="1600" spc="-185" dirty="0">
                <a:latin typeface="Arial Black"/>
                <a:cs typeface="Arial Black"/>
              </a:rPr>
              <a:t>Trypsinogen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4820" y="2466339"/>
            <a:ext cx="551180" cy="5245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1230"/>
              </a:spcBef>
            </a:pPr>
            <a:r>
              <a:rPr sz="1400" spc="-160" dirty="0">
                <a:latin typeface="Arial Black"/>
                <a:cs typeface="Arial Black"/>
              </a:rPr>
              <a:t>B</a:t>
            </a:r>
            <a:r>
              <a:rPr sz="1400" spc="-165" dirty="0">
                <a:latin typeface="Arial Black"/>
                <a:cs typeface="Arial Black"/>
              </a:rPr>
              <a:t>A</a:t>
            </a:r>
            <a:r>
              <a:rPr sz="1400" spc="-80" dirty="0">
                <a:latin typeface="Arial Black"/>
                <a:cs typeface="Arial Black"/>
              </a:rPr>
              <a:t>S</a:t>
            </a:r>
            <a:r>
              <a:rPr sz="1400" spc="-160" dirty="0">
                <a:latin typeface="Arial Black"/>
                <a:cs typeface="Arial Black"/>
              </a:rPr>
              <a:t>I</a:t>
            </a:r>
            <a:r>
              <a:rPr sz="1400" spc="-80" dirty="0">
                <a:latin typeface="Arial Black"/>
                <a:cs typeface="Arial Black"/>
              </a:rPr>
              <a:t>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0379" y="2306320"/>
            <a:ext cx="1160780" cy="23495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0"/>
              </a:spcBef>
            </a:pPr>
            <a:r>
              <a:rPr sz="1200" spc="-105" dirty="0">
                <a:latin typeface="Arial Black"/>
                <a:cs typeface="Arial Black"/>
              </a:rPr>
              <a:t>UNCHARGED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08519" y="2381250"/>
            <a:ext cx="855980" cy="215900"/>
          </a:xfrm>
          <a:custGeom>
            <a:avLst/>
            <a:gdLst/>
            <a:ahLst/>
            <a:cxnLst/>
            <a:rect l="l" t="t" r="r" b="b"/>
            <a:pathLst>
              <a:path w="855979" h="215900">
                <a:moveTo>
                  <a:pt x="855979" y="0"/>
                </a:moveTo>
                <a:lnTo>
                  <a:pt x="0" y="0"/>
                </a:lnTo>
                <a:lnTo>
                  <a:pt x="0" y="215900"/>
                </a:lnTo>
                <a:lnTo>
                  <a:pt x="855979" y="215900"/>
                </a:lnTo>
                <a:lnTo>
                  <a:pt x="855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08519" y="2381250"/>
            <a:ext cx="855980" cy="215900"/>
          </a:xfrm>
          <a:custGeom>
            <a:avLst/>
            <a:gdLst/>
            <a:ahLst/>
            <a:cxnLst/>
            <a:rect l="l" t="t" r="r" b="b"/>
            <a:pathLst>
              <a:path w="855979" h="215900">
                <a:moveTo>
                  <a:pt x="427989" y="215900"/>
                </a:moveTo>
                <a:lnTo>
                  <a:pt x="0" y="215900"/>
                </a:lnTo>
                <a:lnTo>
                  <a:pt x="0" y="0"/>
                </a:lnTo>
                <a:lnTo>
                  <a:pt x="855979" y="0"/>
                </a:lnTo>
                <a:lnTo>
                  <a:pt x="855979" y="215900"/>
                </a:lnTo>
                <a:lnTo>
                  <a:pt x="427989" y="2159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61530" y="2369820"/>
            <a:ext cx="948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latin typeface="Arial Black"/>
                <a:cs typeface="Arial Black"/>
              </a:rPr>
              <a:t>ALIPHATIC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60080" y="2378710"/>
            <a:ext cx="637540" cy="40640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70"/>
              </a:spcBef>
            </a:pPr>
            <a:r>
              <a:rPr sz="1400" spc="-130" dirty="0">
                <a:latin typeface="Arial Black"/>
                <a:cs typeface="Arial Black"/>
              </a:rPr>
              <a:t>BASIC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1037589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40" y="0"/>
                </a:lnTo>
              </a:path>
            </a:pathLst>
          </a:custGeom>
          <a:ln w="19050">
            <a:solidFill>
              <a:srgbClr val="882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2580" y="104266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30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3639" y="640079"/>
            <a:ext cx="6768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8824B0"/>
                </a:solidFill>
                <a:latin typeface="Arial"/>
                <a:cs typeface="Arial"/>
              </a:rPr>
              <a:t>III.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Intestinal </a:t>
            </a:r>
            <a:r>
              <a:rPr sz="2800" b="1" spc="-10" dirty="0">
                <a:solidFill>
                  <a:srgbClr val="8824B0"/>
                </a:solidFill>
                <a:latin typeface="Arial"/>
                <a:cs typeface="Arial"/>
              </a:rPr>
              <a:t>Phase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of protein</a:t>
            </a:r>
            <a:r>
              <a:rPr sz="2800" b="1" spc="50" dirty="0">
                <a:solidFill>
                  <a:srgbClr val="8824B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digestion: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5610" y="1037589"/>
            <a:ext cx="6242050" cy="0"/>
          </a:xfrm>
          <a:custGeom>
            <a:avLst/>
            <a:gdLst/>
            <a:ahLst/>
            <a:cxnLst/>
            <a:rect l="l" t="t" r="r" b="b"/>
            <a:pathLst>
              <a:path w="6242050">
                <a:moveTo>
                  <a:pt x="0" y="0"/>
                </a:moveTo>
                <a:lnTo>
                  <a:pt x="6242050" y="0"/>
                </a:lnTo>
              </a:path>
            </a:pathLst>
          </a:custGeom>
          <a:ln w="19050">
            <a:solidFill>
              <a:srgbClr val="882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280159"/>
            <a:ext cx="7524750" cy="238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marR="5080" indent="-332740" rtl="0">
              <a:lnSpc>
                <a:spcPct val="120800"/>
              </a:lnSpc>
              <a:spcBef>
                <a:spcPts val="100"/>
              </a:spcBef>
            </a:pPr>
            <a:r>
              <a:rPr sz="4800" b="0" u="none" baseline="2604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Intestinal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enzymes are:  </a:t>
            </a:r>
            <a:r>
              <a:rPr sz="3200" u="none" spc="-5" dirty="0">
                <a:solidFill>
                  <a:srgbClr val="333399"/>
                </a:solidFill>
              </a:rPr>
              <a:t>aminopeptidases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(attack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peptide bond 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next to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amino terminal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of polypeptide)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&amp;  </a:t>
            </a:r>
            <a:r>
              <a:rPr sz="3200" u="none" spc="-5" dirty="0">
                <a:solidFill>
                  <a:srgbClr val="333399"/>
                </a:solidFill>
              </a:rPr>
              <a:t>dipeptidases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636010"/>
            <a:ext cx="7121525" cy="13512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0"/>
              </a:spcBef>
              <a:tabLst>
                <a:tab pos="410845" algn="l"/>
              </a:tabLst>
            </a:pPr>
            <a:r>
              <a:rPr sz="4800" baseline="2604" dirty="0">
                <a:solidFill>
                  <a:srgbClr val="333399"/>
                </a:solidFill>
                <a:latin typeface="Arial"/>
                <a:cs typeface="Arial"/>
              </a:rPr>
              <a:t>–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end product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3200" dirty="0">
              <a:latin typeface="Arial"/>
              <a:cs typeface="Arial"/>
            </a:endParaRPr>
          </a:p>
          <a:p>
            <a:pPr marL="683260" algn="l" rtl="0">
              <a:lnSpc>
                <a:spcPct val="100000"/>
              </a:lnSpc>
              <a:spcBef>
                <a:spcPts val="1000"/>
              </a:spcBef>
              <a:tabLst>
                <a:tab pos="2941320" algn="l"/>
                <a:tab pos="346011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dipeptides	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&amp;	tripeptides</a:t>
            </a:r>
            <a:r>
              <a:rPr sz="4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14180</TotalTime>
  <Words>2383</Words>
  <Application>Microsoft Office PowerPoint</Application>
  <PresentationFormat>عرض على الشاشة (4:3)</PresentationFormat>
  <Paragraphs>843</Paragraphs>
  <Slides>60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60</vt:i4>
      </vt:variant>
    </vt:vector>
  </HeadingPairs>
  <TitlesOfParts>
    <vt:vector size="65" baseType="lpstr">
      <vt:lpstr>Office Theme</vt:lpstr>
      <vt:lpstr>1_Office Theme</vt:lpstr>
      <vt:lpstr>2_Office Theme</vt:lpstr>
      <vt:lpstr>3_Office Theme</vt:lpstr>
      <vt:lpstr>4_Office Theme</vt:lpstr>
      <vt:lpstr>Metabolism of proteins &amp; amino acids by Dr/ Heba M. Kareem</vt:lpstr>
      <vt:lpstr>عرض تقديمي في PowerPoint</vt:lpstr>
      <vt:lpstr>Nitrogen Balance (NB(</vt:lpstr>
      <vt:lpstr>Three states are known for NB:</vt:lpstr>
      <vt:lpstr>عرض تقديمي في PowerPoint</vt:lpstr>
      <vt:lpstr>DIGESTION OF PROTEIN</vt:lpstr>
      <vt:lpstr>I. Gastric Phase of Protein Digestion:  (represents 15% of protein digestion(</vt:lpstr>
      <vt:lpstr>II. Pancreatic Phase of Protein Digestion</vt:lpstr>
      <vt:lpstr>– Intestinal enzymes are:  aminopeptidases (attack peptide bond  next to amino terminal of polypeptide) &amp;  dipeptidases</vt:lpstr>
      <vt:lpstr>Absorption of Amino Acids and  Di- &amp;Tripeptides:</vt:lpstr>
      <vt:lpstr>intact proteins:</vt:lpstr>
      <vt:lpstr>METABOLIC FATES OF AMINO  ACIDS:</vt:lpstr>
      <vt:lpstr>Protein Catabolism</vt:lpstr>
      <vt:lpstr>Sources &amp; fates  of amino acids:</vt:lpstr>
      <vt:lpstr>Metabolism OF AMINO ACIDS:</vt:lpstr>
      <vt:lpstr>-NH3</vt:lpstr>
      <vt:lpstr>-2 Amino Acid Oxidases:</vt:lpstr>
      <vt:lpstr>b) Non-oxidative deamination:   (Direct Deamination )</vt:lpstr>
      <vt:lpstr>-2 Deamination by desulfhydration : )cysteine(</vt:lpstr>
      <vt:lpstr>Transamination:</vt:lpstr>
      <vt:lpstr>Metabolic Significance of Transamination </vt:lpstr>
      <vt:lpstr>Transdeamination:</vt:lpstr>
      <vt:lpstr>THE FATE OF CARBON-SKELETONS OF  AMINO ACIDS</vt:lpstr>
      <vt:lpstr>The common metabolic intermediates that arised from the</vt:lpstr>
      <vt:lpstr>عرض تقديمي في PowerPoint</vt:lpstr>
      <vt:lpstr>METABOLISM OF AMMONIA Ammonia is formed in body from:</vt:lpstr>
      <vt:lpstr>Metabolic Disposal of Ammonia</vt:lpstr>
      <vt:lpstr>Glutaminase</vt:lpstr>
      <vt:lpstr>c) Urea Formation</vt:lpstr>
      <vt:lpstr>The Urea  Cycle</vt:lpstr>
      <vt:lpstr>عرض تقديمي في PowerPoint</vt:lpstr>
      <vt:lpstr>Metabolic Significant Aspects of Urea Cycle</vt:lpstr>
      <vt:lpstr>Importance of Urea Cycle</vt:lpstr>
      <vt:lpstr>Regulation of Urea Cycle</vt:lpstr>
      <vt:lpstr>-2 Regulation of the flux through the cycle: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2. Metabolism of Serine: nonessential &amp; glucogenic</vt:lpstr>
      <vt:lpstr>Degradative Pathways of Serine:</vt:lpstr>
      <vt:lpstr>عرض تقديمي في PowerPoint</vt:lpstr>
      <vt:lpstr>عرض تقديمي في PowerPoint</vt:lpstr>
      <vt:lpstr>In transmethylation there are:</vt:lpstr>
      <vt:lpstr> Metabolism of Cysteine&amp; Cystine:</vt:lpstr>
      <vt:lpstr>Degredative pathway of cysteine:</vt:lpstr>
      <vt:lpstr>Biochemical functions of cysteine</vt:lpstr>
      <vt:lpstr>4. Aromatic amino acids</vt:lpstr>
      <vt:lpstr>b) Tyrosine is a precursor of: -1DOPA (3,4 dihydroxy phenylalanine(</vt:lpstr>
      <vt:lpstr>-2Thyroid hormones:  Thyroxine Formation:</vt:lpstr>
      <vt:lpstr>II] Serotonin Pathway:</vt:lpstr>
      <vt:lpstr>III] Melatonin formation pathway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Errors Of Amino Acid Metabolism And  Clinical Significance--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</dc:title>
  <cp:lastModifiedBy>962797891825</cp:lastModifiedBy>
  <cp:revision>87</cp:revision>
  <dcterms:created xsi:type="dcterms:W3CDTF">2019-03-20T18:22:06Z</dcterms:created>
  <dcterms:modified xsi:type="dcterms:W3CDTF">2023-05-17T06:44:01Z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2019-03-20T00:00:00Z</vt:filetime>
  </property>
</Properties>
</file>