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451" r:id="rId3"/>
    <p:sldId id="504" r:id="rId4"/>
    <p:sldId id="505" r:id="rId5"/>
    <p:sldId id="496" r:id="rId6"/>
    <p:sldId id="275" r:id="rId7"/>
    <p:sldId id="386" r:id="rId8"/>
    <p:sldId id="276" r:id="rId9"/>
    <p:sldId id="327" r:id="rId10"/>
    <p:sldId id="397" r:id="rId11"/>
    <p:sldId id="398" r:id="rId12"/>
    <p:sldId id="405" r:id="rId13"/>
    <p:sldId id="257" r:id="rId14"/>
    <p:sldId id="500" r:id="rId15"/>
    <p:sldId id="478" r:id="rId16"/>
    <p:sldId id="507" r:id="rId17"/>
    <p:sldId id="479" r:id="rId18"/>
    <p:sldId id="508" r:id="rId19"/>
    <p:sldId id="470" r:id="rId20"/>
    <p:sldId id="506" r:id="rId21"/>
    <p:sldId id="509" r:id="rId22"/>
    <p:sldId id="480" r:id="rId23"/>
    <p:sldId id="502" r:id="rId24"/>
    <p:sldId id="490" r:id="rId25"/>
    <p:sldId id="499" r:id="rId26"/>
    <p:sldId id="501" r:id="rId27"/>
    <p:sldId id="491" r:id="rId28"/>
    <p:sldId id="510" r:id="rId29"/>
    <p:sldId id="511" r:id="rId30"/>
    <p:sldId id="485" r:id="rId31"/>
    <p:sldId id="481" r:id="rId32"/>
    <p:sldId id="482" r:id="rId33"/>
    <p:sldId id="483" r:id="rId34"/>
    <p:sldId id="271" r:id="rId35"/>
    <p:sldId id="272" r:id="rId36"/>
    <p:sldId id="513" r:id="rId37"/>
    <p:sldId id="411" r:id="rId38"/>
    <p:sldId id="447" r:id="rId39"/>
    <p:sldId id="439" r:id="rId40"/>
    <p:sldId id="446" r:id="rId41"/>
    <p:sldId id="489" r:id="rId42"/>
    <p:sldId id="443" r:id="rId43"/>
    <p:sldId id="512" r:id="rId44"/>
    <p:sldId id="430" r:id="rId45"/>
    <p:sldId id="514" r:id="rId46"/>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545" autoAdjust="0"/>
  </p:normalViewPr>
  <p:slideViewPr>
    <p:cSldViewPr>
      <p:cViewPr varScale="1">
        <p:scale>
          <a:sx n="47" d="100"/>
          <a:sy n="47" d="100"/>
        </p:scale>
        <p:origin x="2046" y="5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3197E9DD-4299-4084-98F4-5C1763CB1B1F}" type="datetimeFigureOut">
              <a:rPr lang="en-US" smtClean="0"/>
              <a:pPr/>
              <a:t>10/03/2023</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D4A3763F-FEA0-4185-BACA-671981FAE56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A3763F-FEA0-4185-BACA-671981FAE563}" type="slidenum">
              <a:rPr lang="en-US" smtClean="0"/>
              <a:pPr/>
              <a:t>1</a:t>
            </a:fld>
            <a:endParaRPr lang="en-US"/>
          </a:p>
        </p:txBody>
      </p:sp>
    </p:spTree>
    <p:extLst>
      <p:ext uri="{BB962C8B-B14F-4D97-AF65-F5344CB8AC3E}">
        <p14:creationId xmlns:p14="http://schemas.microsoft.com/office/powerpoint/2010/main" val="2048757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A3763F-FEA0-4185-BACA-671981FAE563}" type="slidenum">
              <a:rPr lang="en-US" smtClean="0"/>
              <a:pPr/>
              <a:t>3</a:t>
            </a:fld>
            <a:endParaRPr lang="en-US"/>
          </a:p>
        </p:txBody>
      </p:sp>
    </p:spTree>
    <p:extLst>
      <p:ext uri="{BB962C8B-B14F-4D97-AF65-F5344CB8AC3E}">
        <p14:creationId xmlns:p14="http://schemas.microsoft.com/office/powerpoint/2010/main" val="3571554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19</a:t>
            </a:fld>
            <a:endParaRPr lang="de-CH"/>
          </a:p>
        </p:txBody>
      </p:sp>
    </p:spTree>
    <p:extLst>
      <p:ext uri="{BB962C8B-B14F-4D97-AF65-F5344CB8AC3E}">
        <p14:creationId xmlns:p14="http://schemas.microsoft.com/office/powerpoint/2010/main" val="4141982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pc="-15" dirty="0" err="1" smtClean="0"/>
              <a:t>Osteopetrosis</a:t>
            </a:r>
            <a:endParaRPr lang="en-US" spc="-15" dirty="0" smtClean="0"/>
          </a:p>
          <a:p>
            <a:endParaRPr lang="en-US" dirty="0"/>
          </a:p>
        </p:txBody>
      </p:sp>
      <p:sp>
        <p:nvSpPr>
          <p:cNvPr id="4" name="Slide Number Placeholder 3"/>
          <p:cNvSpPr>
            <a:spLocks noGrp="1"/>
          </p:cNvSpPr>
          <p:nvPr>
            <p:ph type="sldNum" sz="quarter" idx="10"/>
          </p:nvPr>
        </p:nvSpPr>
        <p:spPr/>
        <p:txBody>
          <a:bodyPr/>
          <a:lstStyle/>
          <a:p>
            <a:fld id="{D4A3763F-FEA0-4185-BACA-671981FAE563}" type="slidenum">
              <a:rPr lang="en-US" smtClean="0"/>
              <a:pPr/>
              <a:t>37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DE6C011-D6EE-4729-AF27-05FEB211A1CB}" type="slidenum">
              <a:rPr lang="en-US" smtClean="0">
                <a:latin typeface="Times New Roman" pitchFamily="18" charset="0"/>
                <a:ea typeface="MS PGothic" pitchFamily="34" charset="-128"/>
                <a:cs typeface="Arial" pitchFamily="34" charset="0"/>
              </a:rPr>
              <a:pPr/>
              <a:t>39</a:t>
            </a:fld>
            <a:endParaRPr lang="en-US" smtClean="0">
              <a:latin typeface="Times New Roman" pitchFamily="18" charset="0"/>
              <a:ea typeface="MS PGothic" pitchFamily="34" charset="-128"/>
              <a:cs typeface="Arial" pitchFamily="34" charset="0"/>
            </a:endParaRPr>
          </a:p>
        </p:txBody>
      </p:sp>
      <p:sp>
        <p:nvSpPr>
          <p:cNvPr id="6656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6656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en-US" dirty="0" smtClean="0">
              <a:latin typeface="Times New Roman" pitchFamily="18" charset="0"/>
              <a:ea typeface="MS PGothic" pitchFamily="34" charset="-128"/>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3871FA66-2C93-4B99-81FC-99EC9043755B}" type="slidenum">
              <a:rPr lang="nl-NL" smtClean="0">
                <a:latin typeface="Arial" pitchFamily="34" charset="0"/>
                <a:ea typeface="MS PGothic" pitchFamily="34" charset="-128"/>
              </a:rPr>
              <a:pPr/>
              <a:t>42</a:t>
            </a:fld>
            <a:endParaRPr lang="nl-NL" smtClean="0">
              <a:latin typeface="Arial" pitchFamily="34" charset="0"/>
              <a:ea typeface="MS PGothic" pitchFamily="34" charset="-128"/>
            </a:endParaRPr>
          </a:p>
        </p:txBody>
      </p:sp>
      <p:sp>
        <p:nvSpPr>
          <p:cNvPr id="65539" name="Slide Image Placeholder 1"/>
          <p:cNvSpPr>
            <a:spLocks noGrp="1" noRot="1" noChangeAspect="1" noTextEdit="1"/>
          </p:cNvSpPr>
          <p:nvPr>
            <p:ph type="sldImg"/>
          </p:nvPr>
        </p:nvSpPr>
        <p:spPr>
          <a:ln/>
        </p:spPr>
      </p:sp>
      <p:sp>
        <p:nvSpPr>
          <p:cNvPr id="65540" name="Notes Placeholder 2"/>
          <p:cNvSpPr>
            <a:spLocks noGrp="1"/>
          </p:cNvSpPr>
          <p:nvPr>
            <p:ph type="body" idx="1"/>
          </p:nvPr>
        </p:nvSpPr>
        <p:spPr>
          <a:noFill/>
        </p:spPr>
        <p:txBody>
          <a:bodyPr/>
          <a:lstStyle/>
          <a:p>
            <a:pPr eaLnBrk="1" hangingPunct="1">
              <a:buFontTx/>
              <a:buChar char="-"/>
            </a:pPr>
            <a:endParaRPr lang="en-US" dirty="0" smtClean="0">
              <a:solidFill>
                <a:srgbClr val="0E2960"/>
              </a:solidFill>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9200" y="461594"/>
            <a:ext cx="7305598" cy="697230"/>
          </a:xfrm>
          <a:prstGeom prst="rect">
            <a:avLst/>
          </a:prstGeom>
        </p:spPr>
        <p:txBody>
          <a:bodyPr wrap="square" lIns="0" tIns="0" rIns="0" bIns="0">
            <a:spAutoFit/>
          </a:bodyPr>
          <a:lstStyle>
            <a:lvl1pPr>
              <a:defRPr sz="4400" b="0" i="0">
                <a:solidFill>
                  <a:schemeClr val="tx1"/>
                </a:solidFill>
                <a:latin typeface="Calibri"/>
                <a:cs typeface="Calibri"/>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10/03/2023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10/03/2023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10/03/2023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10/03/2023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10/03/2023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150938" y="617538"/>
            <a:ext cx="7804150" cy="5514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GB"/>
          </a:p>
        </p:txBody>
      </p:sp>
      <p:sp>
        <p:nvSpPr>
          <p:cNvPr id="4" name="Rectangle 12"/>
          <p:cNvSpPr>
            <a:spLocks noGrp="1" noChangeArrowheads="1"/>
          </p:cNvSpPr>
          <p:nvPr>
            <p:ph type="ftr" sz="quarter" idx="11"/>
          </p:nvPr>
        </p:nvSpPr>
        <p:spPr>
          <a:ln/>
        </p:spPr>
        <p:txBody>
          <a:bodyPr/>
          <a:lstStyle>
            <a:lvl1pPr>
              <a:defRPr/>
            </a:lvl1pPr>
          </a:lstStyle>
          <a:p>
            <a:pPr>
              <a:defRPr/>
            </a:pPr>
            <a:endParaRPr lang="en-GB"/>
          </a:p>
        </p:txBody>
      </p:sp>
      <p:sp>
        <p:nvSpPr>
          <p:cNvPr id="5" name="Rectangle 13"/>
          <p:cNvSpPr>
            <a:spLocks noGrp="1" noChangeArrowheads="1"/>
          </p:cNvSpPr>
          <p:nvPr>
            <p:ph type="sldNum" sz="quarter" idx="12"/>
          </p:nvPr>
        </p:nvSpPr>
        <p:spPr>
          <a:ln/>
        </p:spPr>
        <p:txBody>
          <a:bodyPr/>
          <a:lstStyle>
            <a:lvl1pPr>
              <a:defRPr/>
            </a:lvl1pPr>
          </a:lstStyle>
          <a:p>
            <a:pPr>
              <a:defRPr/>
            </a:pPr>
            <a:fld id="{EB8615EB-F23B-42BC-AAD6-D89A089E878B}"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990600"/>
          </a:xfrm>
        </p:spPr>
        <p:txBody>
          <a:bodyPr/>
          <a:lstStyle/>
          <a:p>
            <a:r>
              <a:rPr lang="en-CA" smtClean="0"/>
              <a:t>Click to edit Master title style</a:t>
            </a:r>
            <a:endParaRPr lang="en-US"/>
          </a:p>
        </p:txBody>
      </p:sp>
      <p:sp>
        <p:nvSpPr>
          <p:cNvPr id="3" name="Text Placeholder 2"/>
          <p:cNvSpPr>
            <a:spLocks noGrp="1"/>
          </p:cNvSpPr>
          <p:nvPr>
            <p:ph type="body" sz="half" idx="1"/>
          </p:nvPr>
        </p:nvSpPr>
        <p:spPr>
          <a:xfrm>
            <a:off x="685800" y="1828800"/>
            <a:ext cx="3818467" cy="434340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lipArt Placeholder 3"/>
          <p:cNvSpPr>
            <a:spLocks noGrp="1"/>
          </p:cNvSpPr>
          <p:nvPr>
            <p:ph type="clipArt" sz="half" idx="2"/>
          </p:nvPr>
        </p:nvSpPr>
        <p:spPr>
          <a:xfrm>
            <a:off x="4639734" y="1828800"/>
            <a:ext cx="3818467" cy="4343400"/>
          </a:xfrm>
        </p:spPr>
        <p:txBody>
          <a:bodyPr rtlCol="0">
            <a:normAutofit/>
          </a:bodyPr>
          <a:lstStyle/>
          <a:p>
            <a:pPr lvl="0"/>
            <a:endParaRPr lang="en-US" noProof="0"/>
          </a:p>
        </p:txBody>
      </p:sp>
      <p:sp>
        <p:nvSpPr>
          <p:cNvPr id="5" name="Date Placeholder 4"/>
          <p:cNvSpPr>
            <a:spLocks noGrp="1"/>
          </p:cNvSpPr>
          <p:nvPr>
            <p:ph type="dt" sz="half" idx="10"/>
          </p:nvPr>
        </p:nvSpPr>
        <p:spPr>
          <a:xfrm>
            <a:off x="685800" y="6270625"/>
            <a:ext cx="19050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70625"/>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70625"/>
            <a:ext cx="1905000" cy="457200"/>
          </a:xfrm>
        </p:spPr>
        <p:txBody>
          <a:bodyPr/>
          <a:lstStyle>
            <a:lvl1pPr>
              <a:defRPr/>
            </a:lvl1pPr>
          </a:lstStyle>
          <a:p>
            <a:pPr>
              <a:defRPr/>
            </a:pPr>
            <a:fld id="{13D0379D-2D0E-47E7-B3E4-D5013E4D427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313815" y="461594"/>
            <a:ext cx="6516369" cy="697230"/>
          </a:xfrm>
          <a:prstGeom prst="rect">
            <a:avLst/>
          </a:prstGeom>
        </p:spPr>
        <p:txBody>
          <a:bodyPr wrap="square" lIns="0" tIns="0" rIns="0" bIns="0">
            <a:spAutoFit/>
          </a:bodyPr>
          <a:lstStyle>
            <a:lvl1pPr>
              <a:defRPr sz="4400" b="0" i="0">
                <a:solidFill>
                  <a:schemeClr val="tx1"/>
                </a:solidFill>
                <a:latin typeface="Calibri"/>
                <a:cs typeface="Calibri"/>
              </a:defRPr>
            </a:lvl1pPr>
          </a:lstStyle>
          <a:p>
            <a:endParaRPr/>
          </a:p>
        </p:txBody>
      </p:sp>
      <p:sp>
        <p:nvSpPr>
          <p:cNvPr id="3" name="Holder 3"/>
          <p:cNvSpPr>
            <a:spLocks noGrp="1"/>
          </p:cNvSpPr>
          <p:nvPr>
            <p:ph type="body" idx="1"/>
          </p:nvPr>
        </p:nvSpPr>
        <p:spPr>
          <a:xfrm>
            <a:off x="535940" y="1510635"/>
            <a:ext cx="8072119" cy="295211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10/03/2023</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6.jpeg"/></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vmlDrawing" Target="../drawings/vmlDrawing2.vml"/><Relationship Id="rId5" Type="http://schemas.openxmlformats.org/officeDocument/2006/relationships/image" Target="../media/image42.png"/><Relationship Id="rId4" Type="http://schemas.openxmlformats.org/officeDocument/2006/relationships/oleObject" Target="../embeddings/oleObject2.bin"/></Relationships>
</file>

<file path=ppt/slides/_rels/slide43.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image" Target="../media/image43.jpe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01320" y="1143000"/>
            <a:ext cx="8437880" cy="936795"/>
          </a:xfrm>
          <a:prstGeom prst="rect">
            <a:avLst/>
          </a:prstGeom>
        </p:spPr>
        <p:txBody>
          <a:bodyPr vert="horz" wrap="square" lIns="0" tIns="13335" rIns="0" bIns="0" rtlCol="0">
            <a:spAutoFit/>
          </a:bodyPr>
          <a:lstStyle/>
          <a:p>
            <a:pPr marL="3048635" marR="5080" indent="-3036570">
              <a:lnSpc>
                <a:spcPct val="100000"/>
              </a:lnSpc>
              <a:spcBef>
                <a:spcPts val="105"/>
              </a:spcBef>
            </a:pPr>
            <a:r>
              <a:rPr lang="en-US" sz="6000" spc="-15" dirty="0" smtClean="0">
                <a:latin typeface="Calibri"/>
                <a:cs typeface="Calibri"/>
              </a:rPr>
              <a:t>Introduction to </a:t>
            </a:r>
            <a:r>
              <a:rPr lang="en-US" sz="6000" spc="-15" dirty="0" smtClean="0">
                <a:latin typeface="Calibri"/>
                <a:cs typeface="Calibri"/>
              </a:rPr>
              <a:t>Orthopedic</a:t>
            </a:r>
            <a:endParaRPr sz="6000" dirty="0">
              <a:latin typeface="Calibri"/>
              <a:cs typeface="Calibri"/>
            </a:endParaRPr>
          </a:p>
        </p:txBody>
      </p:sp>
      <p:sp>
        <p:nvSpPr>
          <p:cNvPr id="3" name="object 3"/>
          <p:cNvSpPr txBox="1"/>
          <p:nvPr/>
        </p:nvSpPr>
        <p:spPr>
          <a:xfrm>
            <a:off x="685800" y="3276600"/>
            <a:ext cx="7619999" cy="2167260"/>
          </a:xfrm>
          <a:prstGeom prst="rect">
            <a:avLst/>
          </a:prstGeom>
        </p:spPr>
        <p:txBody>
          <a:bodyPr vert="horz" wrap="square" lIns="0" tIns="12700" rIns="0" bIns="0" rtlCol="0">
            <a:spAutoFit/>
          </a:bodyPr>
          <a:lstStyle/>
          <a:p>
            <a:pPr algn="ctr"/>
            <a:r>
              <a:rPr lang="en-US" sz="4400" dirty="0">
                <a:ea typeface="Tahoma"/>
                <a:cs typeface="Tahoma"/>
              </a:rPr>
              <a:t>Dr. Belal Al-</a:t>
            </a:r>
            <a:r>
              <a:rPr lang="en-US" sz="4400" dirty="0" err="1">
                <a:ea typeface="Tahoma"/>
                <a:cs typeface="Tahoma"/>
              </a:rPr>
              <a:t>zu'bi</a:t>
            </a:r>
            <a:endParaRPr lang="en-US" sz="4400" dirty="0">
              <a:ea typeface="Tahoma"/>
              <a:cs typeface="Tahoma"/>
            </a:endParaRPr>
          </a:p>
          <a:p>
            <a:pPr algn="ctr"/>
            <a:r>
              <a:rPr lang="en-US" sz="3200" dirty="0">
                <a:ea typeface="Tahoma"/>
                <a:cs typeface="Tahoma"/>
              </a:rPr>
              <a:t>Assistant Professor, </a:t>
            </a:r>
            <a:r>
              <a:rPr lang="en-US" sz="3200" dirty="0" err="1">
                <a:ea typeface="Tahoma"/>
                <a:cs typeface="Tahoma"/>
              </a:rPr>
              <a:t>Mutah</a:t>
            </a:r>
            <a:r>
              <a:rPr lang="en-US" sz="3200" dirty="0">
                <a:ea typeface="Tahoma"/>
                <a:cs typeface="Tahoma"/>
              </a:rPr>
              <a:t> University</a:t>
            </a:r>
          </a:p>
          <a:p>
            <a:pPr algn="ctr"/>
            <a:r>
              <a:rPr lang="en-US" sz="3200" dirty="0">
                <a:ea typeface="Tahoma"/>
                <a:cs typeface="Tahoma"/>
              </a:rPr>
              <a:t>Orthopedic Sports Medicine, Arthroscopy, Foot and Ankle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61310" y="461594"/>
            <a:ext cx="3424554" cy="697230"/>
          </a:xfrm>
          <a:prstGeom prst="rect">
            <a:avLst/>
          </a:prstGeom>
        </p:spPr>
        <p:txBody>
          <a:bodyPr vert="horz" wrap="square" lIns="0" tIns="13335" rIns="0" bIns="0" rtlCol="0">
            <a:spAutoFit/>
          </a:bodyPr>
          <a:lstStyle/>
          <a:p>
            <a:pPr marL="12700">
              <a:lnSpc>
                <a:spcPct val="100000"/>
              </a:lnSpc>
              <a:spcBef>
                <a:spcPts val="105"/>
              </a:spcBef>
            </a:pPr>
            <a:r>
              <a:rPr dirty="0"/>
              <a:t>Ankle -</a:t>
            </a:r>
            <a:r>
              <a:rPr spc="-85" dirty="0"/>
              <a:t> </a:t>
            </a:r>
            <a:r>
              <a:rPr dirty="0"/>
              <a:t>Normal</a:t>
            </a:r>
          </a:p>
        </p:txBody>
      </p:sp>
      <p:sp>
        <p:nvSpPr>
          <p:cNvPr id="3" name="object 3"/>
          <p:cNvSpPr/>
          <p:nvPr/>
        </p:nvSpPr>
        <p:spPr>
          <a:xfrm>
            <a:off x="1447800" y="1389686"/>
            <a:ext cx="6400800" cy="546831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447800" y="1447800"/>
            <a:ext cx="6324600" cy="54102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61310" y="461594"/>
            <a:ext cx="3424554" cy="697230"/>
          </a:xfrm>
          <a:prstGeom prst="rect">
            <a:avLst/>
          </a:prstGeom>
        </p:spPr>
        <p:txBody>
          <a:bodyPr vert="horz" wrap="square" lIns="0" tIns="13335" rIns="0" bIns="0" rtlCol="0">
            <a:spAutoFit/>
          </a:bodyPr>
          <a:lstStyle/>
          <a:p>
            <a:pPr marL="12700">
              <a:lnSpc>
                <a:spcPct val="100000"/>
              </a:lnSpc>
              <a:spcBef>
                <a:spcPts val="105"/>
              </a:spcBef>
            </a:pPr>
            <a:r>
              <a:rPr dirty="0"/>
              <a:t>Ankle -</a:t>
            </a:r>
            <a:r>
              <a:rPr spc="-85" dirty="0"/>
              <a:t> </a:t>
            </a:r>
            <a:r>
              <a:rPr dirty="0"/>
              <a:t>Normal</a:t>
            </a:r>
          </a:p>
        </p:txBody>
      </p:sp>
      <p:sp>
        <p:nvSpPr>
          <p:cNvPr id="3" name="object 3"/>
          <p:cNvSpPr/>
          <p:nvPr/>
        </p:nvSpPr>
        <p:spPr>
          <a:xfrm>
            <a:off x="1981200" y="1295400"/>
            <a:ext cx="5943600" cy="55626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981200" y="1295400"/>
            <a:ext cx="5943600" cy="55626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86277" y="461594"/>
            <a:ext cx="3173095" cy="697230"/>
          </a:xfrm>
          <a:prstGeom prst="rect">
            <a:avLst/>
          </a:prstGeom>
        </p:spPr>
        <p:txBody>
          <a:bodyPr vert="horz" wrap="square" lIns="0" tIns="13335" rIns="0" bIns="0" rtlCol="0">
            <a:spAutoFit/>
          </a:bodyPr>
          <a:lstStyle/>
          <a:p>
            <a:pPr marL="12700">
              <a:lnSpc>
                <a:spcPct val="100000"/>
              </a:lnSpc>
              <a:spcBef>
                <a:spcPts val="105"/>
              </a:spcBef>
            </a:pPr>
            <a:r>
              <a:rPr spc="-10" dirty="0"/>
              <a:t>Foot </a:t>
            </a:r>
            <a:r>
              <a:rPr dirty="0"/>
              <a:t>-</a:t>
            </a:r>
            <a:r>
              <a:rPr spc="-90" dirty="0"/>
              <a:t> </a:t>
            </a:r>
            <a:r>
              <a:rPr dirty="0"/>
              <a:t>Normal</a:t>
            </a:r>
          </a:p>
        </p:txBody>
      </p:sp>
      <p:sp>
        <p:nvSpPr>
          <p:cNvPr id="3" name="object 3"/>
          <p:cNvSpPr/>
          <p:nvPr/>
        </p:nvSpPr>
        <p:spPr>
          <a:xfrm>
            <a:off x="1981200" y="1143000"/>
            <a:ext cx="5410200" cy="54864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981200" y="1143000"/>
            <a:ext cx="5410200" cy="54102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45460" y="461594"/>
            <a:ext cx="4617340" cy="690574"/>
          </a:xfrm>
          <a:prstGeom prst="rect">
            <a:avLst/>
          </a:prstGeom>
        </p:spPr>
        <p:txBody>
          <a:bodyPr vert="horz" wrap="square" lIns="0" tIns="13335" rIns="0" bIns="0" rtlCol="0">
            <a:spAutoFit/>
          </a:bodyPr>
          <a:lstStyle/>
          <a:p>
            <a:pPr marL="12700">
              <a:lnSpc>
                <a:spcPct val="100000"/>
              </a:lnSpc>
              <a:spcBef>
                <a:spcPts val="105"/>
              </a:spcBef>
            </a:pPr>
            <a:r>
              <a:rPr spc="-25" dirty="0"/>
              <a:t>Skeletal</a:t>
            </a:r>
            <a:r>
              <a:rPr spc="-80" dirty="0"/>
              <a:t> </a:t>
            </a:r>
            <a:r>
              <a:rPr spc="-10" dirty="0" smtClean="0"/>
              <a:t>condition</a:t>
            </a:r>
            <a:r>
              <a:rPr lang="en-US" spc="-10" dirty="0" smtClean="0"/>
              <a:t>s</a:t>
            </a:r>
            <a:endParaRPr spc="-10" dirty="0"/>
          </a:p>
        </p:txBody>
      </p:sp>
      <p:sp>
        <p:nvSpPr>
          <p:cNvPr id="3" name="object 3"/>
          <p:cNvSpPr txBox="1"/>
          <p:nvPr/>
        </p:nvSpPr>
        <p:spPr>
          <a:xfrm>
            <a:off x="535940" y="1510635"/>
            <a:ext cx="5219700" cy="2983509"/>
          </a:xfrm>
          <a:prstGeom prst="rect">
            <a:avLst/>
          </a:prstGeom>
        </p:spPr>
        <p:txBody>
          <a:bodyPr vert="horz" wrap="square" lIns="0" tIns="109855" rIns="0" bIns="0" rtlCol="0">
            <a:spAutoFit/>
          </a:bodyPr>
          <a:lstStyle/>
          <a:p>
            <a:pPr marL="355600" indent="-342900">
              <a:lnSpc>
                <a:spcPct val="100000"/>
              </a:lnSpc>
              <a:spcBef>
                <a:spcPts val="865"/>
              </a:spcBef>
              <a:buFont typeface="Arial"/>
              <a:buChar char="•"/>
              <a:tabLst>
                <a:tab pos="354965" algn="l"/>
                <a:tab pos="355600" algn="l"/>
              </a:tabLst>
            </a:pPr>
            <a:r>
              <a:rPr sz="3200" spc="-15" dirty="0" smtClean="0">
                <a:latin typeface="Calibri"/>
                <a:cs typeface="Calibri"/>
              </a:rPr>
              <a:t>Fractures</a:t>
            </a:r>
            <a:r>
              <a:rPr lang="en-US" sz="3200" spc="-15" dirty="0" smtClean="0">
                <a:latin typeface="Calibri"/>
                <a:cs typeface="Calibri"/>
              </a:rPr>
              <a:t> and trauma</a:t>
            </a:r>
            <a:endParaRPr sz="3200" dirty="0">
              <a:latin typeface="Calibri"/>
              <a:cs typeface="Calibri"/>
            </a:endParaRPr>
          </a:p>
          <a:p>
            <a:pPr marL="355600" indent="-342900">
              <a:lnSpc>
                <a:spcPct val="100000"/>
              </a:lnSpc>
              <a:spcBef>
                <a:spcPts val="770"/>
              </a:spcBef>
              <a:buFont typeface="Arial"/>
              <a:buChar char="•"/>
              <a:tabLst>
                <a:tab pos="354965" algn="l"/>
                <a:tab pos="355600" algn="l"/>
              </a:tabLst>
            </a:pPr>
            <a:r>
              <a:rPr lang="en-US" sz="3200" spc="-15" dirty="0" smtClean="0">
                <a:latin typeface="Calibri"/>
                <a:cs typeface="Calibri"/>
              </a:rPr>
              <a:t>Infection</a:t>
            </a:r>
            <a:endParaRPr lang="en-US" sz="3200" spc="-15" dirty="0" smtClean="0">
              <a:latin typeface="Calibri"/>
              <a:cs typeface="Calibri"/>
            </a:endParaRPr>
          </a:p>
          <a:p>
            <a:pPr marL="355600" indent="-342900">
              <a:lnSpc>
                <a:spcPct val="100000"/>
              </a:lnSpc>
              <a:spcBef>
                <a:spcPts val="770"/>
              </a:spcBef>
              <a:buFont typeface="Arial"/>
              <a:buChar char="•"/>
              <a:tabLst>
                <a:tab pos="354965" algn="l"/>
                <a:tab pos="355600" algn="l"/>
              </a:tabLst>
            </a:pPr>
            <a:r>
              <a:rPr lang="en-US" sz="3200" spc="-15" dirty="0" smtClean="0">
                <a:latin typeface="Calibri"/>
                <a:cs typeface="Calibri"/>
              </a:rPr>
              <a:t>Tumors</a:t>
            </a:r>
            <a:endParaRPr sz="3200" dirty="0">
              <a:latin typeface="Calibri"/>
              <a:cs typeface="Calibri"/>
            </a:endParaRPr>
          </a:p>
          <a:p>
            <a:pPr marL="355600" indent="-342900">
              <a:lnSpc>
                <a:spcPct val="100000"/>
              </a:lnSpc>
              <a:spcBef>
                <a:spcPts val="770"/>
              </a:spcBef>
              <a:buFont typeface="Arial"/>
              <a:buChar char="•"/>
              <a:tabLst>
                <a:tab pos="354965" algn="l"/>
                <a:tab pos="355600" algn="l"/>
              </a:tabLst>
            </a:pPr>
            <a:r>
              <a:rPr sz="3200" spc="-10" dirty="0">
                <a:latin typeface="Calibri"/>
                <a:cs typeface="Calibri"/>
              </a:rPr>
              <a:t>Structural</a:t>
            </a:r>
            <a:r>
              <a:rPr sz="3200" spc="-5" dirty="0">
                <a:latin typeface="Calibri"/>
                <a:cs typeface="Calibri"/>
              </a:rPr>
              <a:t> </a:t>
            </a:r>
            <a:r>
              <a:rPr sz="3200" dirty="0">
                <a:latin typeface="Calibri"/>
                <a:cs typeface="Calibri"/>
              </a:rPr>
              <a:t>anomalies</a:t>
            </a:r>
          </a:p>
          <a:p>
            <a:pPr marL="355600" indent="-342900">
              <a:lnSpc>
                <a:spcPct val="100000"/>
              </a:lnSpc>
              <a:spcBef>
                <a:spcPts val="770"/>
              </a:spcBef>
              <a:buFont typeface="Arial"/>
              <a:buChar char="•"/>
              <a:tabLst>
                <a:tab pos="354965" algn="l"/>
                <a:tab pos="355600" algn="l"/>
              </a:tabLst>
            </a:pPr>
            <a:r>
              <a:rPr sz="3200" spc="-15" dirty="0">
                <a:latin typeface="Calibri"/>
                <a:cs typeface="Calibri"/>
              </a:rPr>
              <a:t>Degenerative </a:t>
            </a:r>
            <a:r>
              <a:rPr sz="3200" spc="-10" dirty="0">
                <a:latin typeface="Calibri"/>
                <a:cs typeface="Calibri"/>
              </a:rPr>
              <a:t>joint</a:t>
            </a:r>
            <a:r>
              <a:rPr sz="3200" spc="-55" dirty="0">
                <a:latin typeface="Calibri"/>
                <a:cs typeface="Calibri"/>
              </a:rPr>
              <a:t> </a:t>
            </a:r>
            <a:r>
              <a:rPr sz="3200" spc="-5" dirty="0">
                <a:latin typeface="Calibri"/>
                <a:cs typeface="Calibri"/>
              </a:rPr>
              <a:t>conditions</a:t>
            </a:r>
            <a:endParaRPr sz="3200" dirty="0">
              <a:latin typeface="Calibri"/>
              <a:cs typeface="Calibri"/>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941" y="461594"/>
            <a:ext cx="8379460" cy="1354217"/>
          </a:xfrm>
        </p:spPr>
        <p:txBody>
          <a:bodyPr/>
          <a:lstStyle/>
          <a:p>
            <a:pPr algn="ctr"/>
            <a:r>
              <a:rPr lang="en-US" dirty="0"/>
              <a:t>ACUTE ORTHOPEDIC EMERGENCIES </a:t>
            </a:r>
          </a:p>
        </p:txBody>
      </p:sp>
      <p:sp>
        <p:nvSpPr>
          <p:cNvPr id="3" name="Text Placeholder 2"/>
          <p:cNvSpPr>
            <a:spLocks noGrp="1"/>
          </p:cNvSpPr>
          <p:nvPr>
            <p:ph type="body" idx="1"/>
          </p:nvPr>
        </p:nvSpPr>
        <p:spPr>
          <a:xfrm>
            <a:off x="535940" y="1510635"/>
            <a:ext cx="8072119" cy="4431983"/>
          </a:xfrm>
        </p:spPr>
        <p:txBody>
          <a:bodyPr/>
          <a:lstStyle/>
          <a:p>
            <a:r>
              <a:rPr lang="en-US" sz="2400" dirty="0" smtClean="0"/>
              <a:t>• </a:t>
            </a:r>
            <a:r>
              <a:rPr lang="en-US" sz="2400" dirty="0"/>
              <a:t>Open fractures</a:t>
            </a:r>
            <a:r>
              <a:rPr lang="en-US" sz="2400" dirty="0" smtClean="0"/>
              <a:t>.</a:t>
            </a:r>
          </a:p>
          <a:p>
            <a:r>
              <a:rPr lang="en-US" sz="2400" dirty="0" smtClean="0"/>
              <a:t>• </a:t>
            </a:r>
            <a:r>
              <a:rPr lang="en-US" sz="2400" dirty="0"/>
              <a:t>Multiple long bone fractures &amp; pelvic fractures. </a:t>
            </a:r>
            <a:endParaRPr lang="en-US" sz="2400" dirty="0" smtClean="0"/>
          </a:p>
          <a:p>
            <a:r>
              <a:rPr lang="en-US" sz="2400" dirty="0" smtClean="0"/>
              <a:t>• </a:t>
            </a:r>
            <a:r>
              <a:rPr lang="en-US" sz="2400" dirty="0"/>
              <a:t>Major joint dislocations, e.g. Knee, hip. </a:t>
            </a:r>
            <a:endParaRPr lang="en-US" sz="2400" dirty="0" smtClean="0"/>
          </a:p>
          <a:p>
            <a:r>
              <a:rPr lang="en-US" sz="2400" dirty="0" smtClean="0"/>
              <a:t>• </a:t>
            </a:r>
            <a:r>
              <a:rPr lang="en-US" sz="2400" dirty="0"/>
              <a:t>Fractures and dislocations with evidence of neurovascular compromise. </a:t>
            </a:r>
            <a:endParaRPr lang="en-US" sz="2400" dirty="0" smtClean="0"/>
          </a:p>
          <a:p>
            <a:r>
              <a:rPr lang="en-US" sz="2400" dirty="0" smtClean="0"/>
              <a:t>• </a:t>
            </a:r>
            <a:r>
              <a:rPr lang="en-US" sz="2400" dirty="0"/>
              <a:t>Compartment Syndrome. </a:t>
            </a:r>
            <a:endParaRPr lang="en-US" sz="2400" dirty="0" smtClean="0"/>
          </a:p>
          <a:p>
            <a:r>
              <a:rPr lang="en-US" sz="2400" dirty="0" smtClean="0"/>
              <a:t>• </a:t>
            </a:r>
            <a:r>
              <a:rPr lang="en-US" sz="2400" dirty="0"/>
              <a:t>Septic joint &amp; Osteomyelitis. </a:t>
            </a:r>
            <a:endParaRPr lang="en-US" sz="2400" dirty="0" smtClean="0"/>
          </a:p>
          <a:p>
            <a:endParaRPr lang="en-US" sz="2400" dirty="0" smtClean="0"/>
          </a:p>
          <a:p>
            <a:endParaRPr lang="en-US" sz="2400" dirty="0"/>
          </a:p>
          <a:p>
            <a:endParaRPr lang="en-US" sz="2400" dirty="0"/>
          </a:p>
          <a:p>
            <a:pPr algn="ctr"/>
            <a:r>
              <a:rPr lang="en-US" sz="2400" dirty="0" smtClean="0"/>
              <a:t>All </a:t>
            </a:r>
            <a:r>
              <a:rPr lang="en-US" sz="2400" dirty="0"/>
              <a:t>the above conditions need prompt and timely action or the patient may lose the limb or even life.</a:t>
            </a:r>
          </a:p>
        </p:txBody>
      </p:sp>
    </p:spTree>
    <p:extLst>
      <p:ext uri="{BB962C8B-B14F-4D97-AF65-F5344CB8AC3E}">
        <p14:creationId xmlns:p14="http://schemas.microsoft.com/office/powerpoint/2010/main" val="18826439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066800" y="304800"/>
            <a:ext cx="7793038" cy="1295400"/>
          </a:xfrm>
        </p:spPr>
        <p:txBody>
          <a:bodyPr/>
          <a:lstStyle/>
          <a:p>
            <a:pPr eaLnBrk="1" hangingPunct="1"/>
            <a:r>
              <a:rPr lang="en-GB" sz="3600" b="1" smtClean="0"/>
              <a:t>No patient ever died of a broken bone</a:t>
            </a:r>
          </a:p>
        </p:txBody>
      </p:sp>
      <p:sp>
        <p:nvSpPr>
          <p:cNvPr id="20483" name="Rectangle 3"/>
          <p:cNvSpPr>
            <a:spLocks noGrp="1" noChangeArrowheads="1"/>
          </p:cNvSpPr>
          <p:nvPr>
            <p:ph type="body" idx="1"/>
          </p:nvPr>
        </p:nvSpPr>
        <p:spPr>
          <a:xfrm>
            <a:off x="685800" y="1981200"/>
            <a:ext cx="7772400" cy="2714589"/>
          </a:xfrm>
        </p:spPr>
        <p:txBody>
          <a:bodyPr/>
          <a:lstStyle/>
          <a:p>
            <a:pPr eaLnBrk="1" hangingPunct="1">
              <a:lnSpc>
                <a:spcPct val="90000"/>
              </a:lnSpc>
            </a:pPr>
            <a:r>
              <a:rPr lang="en-GB" sz="2800" dirty="0" smtClean="0"/>
              <a:t>While the expert and expeditious care of orthopaedic trauma directly bears upon the patients morbidity and eventual functional recovery, the question of patients survival must be addressed prior to any orthopaedic consideration.</a:t>
            </a:r>
          </a:p>
          <a:p>
            <a:pPr eaLnBrk="1" hangingPunct="1">
              <a:lnSpc>
                <a:spcPct val="90000"/>
              </a:lnSpc>
              <a:buFont typeface="Wingdings" pitchFamily="2" charset="2"/>
              <a:buNone/>
            </a:pPr>
            <a:endParaRPr lang="en-GB" sz="2800" dirty="0" smtClean="0"/>
          </a:p>
          <a:p>
            <a:pPr algn="ctr" eaLnBrk="1" hangingPunct="1">
              <a:lnSpc>
                <a:spcPct val="90000"/>
              </a:lnSpc>
            </a:pPr>
            <a:r>
              <a:rPr lang="en-GB" sz="2800" b="1" dirty="0" smtClean="0"/>
              <a:t>Life, limb, wound, </a:t>
            </a:r>
            <a:r>
              <a:rPr lang="en-GB" sz="2800" b="1" dirty="0" smtClean="0"/>
              <a:t>fracture</a:t>
            </a:r>
            <a:endParaRPr lang="en-GB" sz="2800" b="1" dirty="0" smtClean="0"/>
          </a:p>
        </p:txBody>
      </p:sp>
    </p:spTree>
    <p:extLst>
      <p:ext uri="{BB962C8B-B14F-4D97-AF65-F5344CB8AC3E}">
        <p14:creationId xmlns:p14="http://schemas.microsoft.com/office/powerpoint/2010/main" val="421616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descr="How advanced cellular networks enable smart ambulances, EMS teleheal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0270" y="3048225"/>
            <a:ext cx="4329290" cy="380977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Basic Life Support (HCP) Level CPR/AED | First For Safe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158824"/>
            <a:ext cx="3959225" cy="3377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8913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150938" y="617538"/>
            <a:ext cx="7793037" cy="762000"/>
          </a:xfrm>
        </p:spPr>
        <p:txBody>
          <a:bodyPr/>
          <a:lstStyle/>
          <a:p>
            <a:pPr eaLnBrk="1" hangingPunct="1"/>
            <a:r>
              <a:rPr lang="en-GB" smtClean="0"/>
              <a:t>ATLS program.</a:t>
            </a:r>
          </a:p>
        </p:txBody>
      </p:sp>
      <p:sp>
        <p:nvSpPr>
          <p:cNvPr id="21507" name="Rectangle 3"/>
          <p:cNvSpPr>
            <a:spLocks noGrp="1" noChangeArrowheads="1"/>
          </p:cNvSpPr>
          <p:nvPr>
            <p:ph type="body" idx="1"/>
          </p:nvPr>
        </p:nvSpPr>
        <p:spPr>
          <a:xfrm>
            <a:off x="990600" y="2057400"/>
            <a:ext cx="7772400" cy="3323987"/>
          </a:xfrm>
        </p:spPr>
        <p:txBody>
          <a:bodyPr/>
          <a:lstStyle/>
          <a:p>
            <a:pPr marL="571500" indent="-571500" eaLnBrk="1" hangingPunct="1">
              <a:buFont typeface="Arial" panose="020B0604020202020204" pitchFamily="34" charset="0"/>
              <a:buChar char="•"/>
            </a:pPr>
            <a:r>
              <a:rPr lang="en-GB" sz="3600" dirty="0" smtClean="0"/>
              <a:t>Treat the greatest threat to life.</a:t>
            </a:r>
          </a:p>
          <a:p>
            <a:pPr marL="571500" indent="-571500" eaLnBrk="1" hangingPunct="1">
              <a:buFont typeface="Arial" panose="020B0604020202020204" pitchFamily="34" charset="0"/>
              <a:buChar char="•"/>
            </a:pPr>
            <a:r>
              <a:rPr lang="en-GB" sz="3600" dirty="0" smtClean="0"/>
              <a:t>The lack of definitive diagnosis should never impede the application of an indicated treatment.</a:t>
            </a:r>
          </a:p>
          <a:p>
            <a:pPr marL="571500" indent="-571500" eaLnBrk="1" hangingPunct="1">
              <a:buFont typeface="Arial" panose="020B0604020202020204" pitchFamily="34" charset="0"/>
              <a:buChar char="•"/>
            </a:pPr>
            <a:r>
              <a:rPr lang="en-GB" sz="3600" dirty="0" smtClean="0"/>
              <a:t>Detailed history was not essential to begin the evaluation and treatment</a:t>
            </a:r>
            <a:r>
              <a:rPr lang="en-GB" sz="3600" dirty="0" smtClean="0"/>
              <a:t>.</a:t>
            </a:r>
            <a:endParaRPr lang="en-GB" sz="3600" dirty="0" smtClean="0"/>
          </a:p>
        </p:txBody>
      </p:sp>
    </p:spTree>
    <p:extLst>
      <p:ext uri="{BB962C8B-B14F-4D97-AF65-F5344CB8AC3E}">
        <p14:creationId xmlns:p14="http://schemas.microsoft.com/office/powerpoint/2010/main" val="38570430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descr="ATLS (Advance Trauma Life Suppo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7222" cy="6852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65420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381000" y="0"/>
            <a:ext cx="8277225" cy="914400"/>
          </a:xfrm>
          <a:prstGeom prst="rect">
            <a:avLst/>
          </a:prstGeom>
        </p:spPr>
        <p:txBody>
          <a:bodyPr/>
          <a:lstStyle>
            <a:lvl1pPr algn="l" rtl="0" eaLnBrk="1" fontAlgn="base" hangingPunct="1">
              <a:lnSpc>
                <a:spcPct val="90000"/>
              </a:lnSpc>
              <a:spcBef>
                <a:spcPct val="0"/>
              </a:spcBef>
              <a:spcAft>
                <a:spcPct val="0"/>
              </a:spcAft>
              <a:defRPr sz="3200" b="1">
                <a:solidFill>
                  <a:srgbClr val="29529B"/>
                </a:solidFill>
                <a:latin typeface="+mj-lt"/>
                <a:ea typeface="+mj-ea"/>
                <a:cs typeface="+mj-cs"/>
              </a:defRPr>
            </a:lvl1pPr>
            <a:lvl2pPr algn="l" rtl="0" eaLnBrk="1" fontAlgn="base" hangingPunct="1">
              <a:lnSpc>
                <a:spcPct val="90000"/>
              </a:lnSpc>
              <a:spcBef>
                <a:spcPct val="0"/>
              </a:spcBef>
              <a:spcAft>
                <a:spcPct val="0"/>
              </a:spcAft>
              <a:defRPr sz="3200" b="1">
                <a:solidFill>
                  <a:srgbClr val="29529B"/>
                </a:solidFill>
                <a:latin typeface="Arial" charset="0"/>
              </a:defRPr>
            </a:lvl2pPr>
            <a:lvl3pPr algn="l" rtl="0" eaLnBrk="1" fontAlgn="base" hangingPunct="1">
              <a:lnSpc>
                <a:spcPct val="90000"/>
              </a:lnSpc>
              <a:spcBef>
                <a:spcPct val="0"/>
              </a:spcBef>
              <a:spcAft>
                <a:spcPct val="0"/>
              </a:spcAft>
              <a:defRPr sz="3200" b="1">
                <a:solidFill>
                  <a:srgbClr val="29529B"/>
                </a:solidFill>
                <a:latin typeface="Arial" charset="0"/>
              </a:defRPr>
            </a:lvl3pPr>
            <a:lvl4pPr algn="l" rtl="0" eaLnBrk="1" fontAlgn="base" hangingPunct="1">
              <a:lnSpc>
                <a:spcPct val="90000"/>
              </a:lnSpc>
              <a:spcBef>
                <a:spcPct val="0"/>
              </a:spcBef>
              <a:spcAft>
                <a:spcPct val="0"/>
              </a:spcAft>
              <a:defRPr sz="3200" b="1">
                <a:solidFill>
                  <a:srgbClr val="29529B"/>
                </a:solidFill>
                <a:latin typeface="Arial" charset="0"/>
              </a:defRPr>
            </a:lvl4pPr>
            <a:lvl5pPr algn="l" rtl="0" eaLnBrk="1" fontAlgn="base" hangingPunct="1">
              <a:lnSpc>
                <a:spcPct val="90000"/>
              </a:lnSpc>
              <a:spcBef>
                <a:spcPct val="0"/>
              </a:spcBef>
              <a:spcAft>
                <a:spcPct val="0"/>
              </a:spcAft>
              <a:defRPr sz="3200" b="1">
                <a:solidFill>
                  <a:srgbClr val="29529B"/>
                </a:solidFill>
                <a:latin typeface="Arial" charset="0"/>
              </a:defRPr>
            </a:lvl5pPr>
            <a:lvl6pPr marL="457200" algn="l" rtl="0" eaLnBrk="1" fontAlgn="base" hangingPunct="1">
              <a:lnSpc>
                <a:spcPct val="90000"/>
              </a:lnSpc>
              <a:spcBef>
                <a:spcPct val="0"/>
              </a:spcBef>
              <a:spcAft>
                <a:spcPct val="0"/>
              </a:spcAft>
              <a:defRPr sz="3200" b="1">
                <a:solidFill>
                  <a:srgbClr val="0E2960"/>
                </a:solidFill>
                <a:latin typeface="Arial" charset="0"/>
              </a:defRPr>
            </a:lvl6pPr>
            <a:lvl7pPr marL="914400" algn="l" rtl="0" eaLnBrk="1" fontAlgn="base" hangingPunct="1">
              <a:lnSpc>
                <a:spcPct val="90000"/>
              </a:lnSpc>
              <a:spcBef>
                <a:spcPct val="0"/>
              </a:spcBef>
              <a:spcAft>
                <a:spcPct val="0"/>
              </a:spcAft>
              <a:defRPr sz="3200" b="1">
                <a:solidFill>
                  <a:srgbClr val="0E2960"/>
                </a:solidFill>
                <a:latin typeface="Arial" charset="0"/>
              </a:defRPr>
            </a:lvl7pPr>
            <a:lvl8pPr marL="1371600" algn="l" rtl="0" eaLnBrk="1" fontAlgn="base" hangingPunct="1">
              <a:lnSpc>
                <a:spcPct val="90000"/>
              </a:lnSpc>
              <a:spcBef>
                <a:spcPct val="0"/>
              </a:spcBef>
              <a:spcAft>
                <a:spcPct val="0"/>
              </a:spcAft>
              <a:defRPr sz="3200" b="1">
                <a:solidFill>
                  <a:srgbClr val="0E2960"/>
                </a:solidFill>
                <a:latin typeface="Arial" charset="0"/>
              </a:defRPr>
            </a:lvl8pPr>
            <a:lvl9pPr marL="1828800" algn="l" rtl="0" eaLnBrk="1" fontAlgn="base" hangingPunct="1">
              <a:lnSpc>
                <a:spcPct val="90000"/>
              </a:lnSpc>
              <a:spcBef>
                <a:spcPct val="0"/>
              </a:spcBef>
              <a:spcAft>
                <a:spcPct val="0"/>
              </a:spcAft>
              <a:defRPr sz="3200" b="1">
                <a:solidFill>
                  <a:srgbClr val="0E2960"/>
                </a:solidFill>
                <a:latin typeface="Arial" charset="0"/>
              </a:defRPr>
            </a:lvl9pPr>
          </a:lstStyle>
          <a:p>
            <a:r>
              <a:rPr lang="en-US" dirty="0" err="1" smtClean="0"/>
              <a:t>Polytrauma</a:t>
            </a:r>
            <a:r>
              <a:rPr lang="en-US" dirty="0" smtClean="0"/>
              <a:t>?</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0" y="533400"/>
            <a:ext cx="6509990" cy="5205554"/>
          </a:xfrm>
          <a:prstGeom prst="rect">
            <a:avLst/>
          </a:prstGeom>
        </p:spPr>
      </p:pic>
      <p:sp>
        <p:nvSpPr>
          <p:cNvPr id="6" name="TextBox 5"/>
          <p:cNvSpPr txBox="1"/>
          <p:nvPr/>
        </p:nvSpPr>
        <p:spPr>
          <a:xfrm>
            <a:off x="609600" y="5715000"/>
            <a:ext cx="8534400" cy="954107"/>
          </a:xfrm>
          <a:prstGeom prst="rect">
            <a:avLst/>
          </a:prstGeom>
          <a:noFill/>
        </p:spPr>
        <p:txBody>
          <a:bodyPr wrap="square" rtlCol="0">
            <a:spAutoFit/>
          </a:bodyPr>
          <a:lstStyle/>
          <a:p>
            <a:r>
              <a:rPr lang="en-US" sz="2800" b="1" dirty="0" smtClean="0">
                <a:solidFill>
                  <a:srgbClr val="FF0000"/>
                </a:solidFill>
              </a:rPr>
              <a:t>priorities of saving life, saving limb, and disability-limiting surgery</a:t>
            </a:r>
            <a:endParaRPr lang="en-US" sz="2800" b="1" dirty="0">
              <a:solidFill>
                <a:srgbClr val="FF0000"/>
              </a:solidFill>
            </a:endParaRPr>
          </a:p>
        </p:txBody>
      </p:sp>
    </p:spTree>
    <p:extLst>
      <p:ext uri="{BB962C8B-B14F-4D97-AF65-F5344CB8AC3E}">
        <p14:creationId xmlns:p14="http://schemas.microsoft.com/office/powerpoint/2010/main" val="35699122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z="2800" b="1" smtClean="0"/>
              <a:t>Bone Histology</a:t>
            </a:r>
          </a:p>
        </p:txBody>
      </p:sp>
      <p:sp>
        <p:nvSpPr>
          <p:cNvPr id="4099" name="Rectangle 3"/>
          <p:cNvSpPr>
            <a:spLocks noGrp="1" noChangeArrowheads="1"/>
          </p:cNvSpPr>
          <p:nvPr>
            <p:ph type="body" idx="1"/>
          </p:nvPr>
        </p:nvSpPr>
        <p:spPr>
          <a:xfrm>
            <a:off x="535940" y="1510635"/>
            <a:ext cx="8072119" cy="3462486"/>
          </a:xfrm>
        </p:spPr>
        <p:txBody>
          <a:bodyPr/>
          <a:lstStyle/>
          <a:p>
            <a:pPr marL="552450" indent="-552450" eaLnBrk="1" hangingPunct="1">
              <a:buFont typeface="Wingdings" pitchFamily="2" charset="2"/>
              <a:buNone/>
            </a:pPr>
            <a:r>
              <a:rPr lang="en-US" sz="2500" dirty="0" smtClean="0"/>
              <a:t>Bone consists of :</a:t>
            </a:r>
            <a:endParaRPr lang="ar-SA" sz="2500" dirty="0" smtClean="0"/>
          </a:p>
          <a:p>
            <a:pPr marL="552450" indent="-552450" eaLnBrk="1" hangingPunct="1">
              <a:buFontTx/>
              <a:buAutoNum type="arabicPeriod"/>
            </a:pPr>
            <a:r>
              <a:rPr lang="en-US" sz="2500" dirty="0">
                <a:solidFill>
                  <a:srgbClr val="6666FF"/>
                </a:solidFill>
              </a:rPr>
              <a:t>C</a:t>
            </a:r>
            <a:r>
              <a:rPr lang="en-US" sz="2500" dirty="0" smtClean="0">
                <a:solidFill>
                  <a:srgbClr val="6666FF"/>
                </a:solidFill>
              </a:rPr>
              <a:t>ells</a:t>
            </a:r>
            <a:r>
              <a:rPr lang="en-US" sz="2500" dirty="0" smtClean="0">
                <a:solidFill>
                  <a:srgbClr val="6666FF"/>
                </a:solidFill>
              </a:rPr>
              <a:t>:</a:t>
            </a:r>
          </a:p>
          <a:p>
            <a:pPr marL="552450" indent="-552450" eaLnBrk="1" hangingPunct="1">
              <a:buFontTx/>
              <a:buNone/>
            </a:pPr>
            <a:r>
              <a:rPr lang="en-US" sz="2500" dirty="0" smtClean="0"/>
              <a:t>               </a:t>
            </a:r>
            <a:r>
              <a:rPr lang="en-US" sz="2500" dirty="0" err="1" smtClean="0"/>
              <a:t>osteoblasts</a:t>
            </a:r>
            <a:endParaRPr lang="en-US" sz="2500" dirty="0" smtClean="0"/>
          </a:p>
          <a:p>
            <a:pPr marL="552450" indent="-552450" eaLnBrk="1" hangingPunct="1">
              <a:buFontTx/>
              <a:buNone/>
            </a:pPr>
            <a:r>
              <a:rPr lang="en-US" sz="2500" dirty="0" smtClean="0"/>
              <a:t>               </a:t>
            </a:r>
            <a:r>
              <a:rPr lang="en-US" sz="2500" dirty="0" smtClean="0"/>
              <a:t>osteoclasts </a:t>
            </a:r>
            <a:r>
              <a:rPr lang="en-US" dirty="0" smtClean="0"/>
              <a:t>(</a:t>
            </a:r>
            <a:r>
              <a:rPr lang="en-US" dirty="0"/>
              <a:t>from monocyte/macrophage cell </a:t>
            </a:r>
            <a:r>
              <a:rPr lang="en-US" dirty="0" smtClean="0"/>
              <a:t>lineage)</a:t>
            </a:r>
            <a:endParaRPr lang="en-US" dirty="0" smtClean="0"/>
          </a:p>
          <a:p>
            <a:pPr marL="552450" indent="-552450" eaLnBrk="1" hangingPunct="1">
              <a:buFontTx/>
              <a:buNone/>
            </a:pPr>
            <a:r>
              <a:rPr lang="en-US" sz="2500" dirty="0" smtClean="0"/>
              <a:t>               </a:t>
            </a:r>
            <a:r>
              <a:rPr lang="en-US" sz="2500" dirty="0" err="1" smtClean="0"/>
              <a:t>osteocytes</a:t>
            </a:r>
            <a:endParaRPr lang="en-US" sz="2500" dirty="0" smtClean="0"/>
          </a:p>
          <a:p>
            <a:pPr marL="552450" indent="-552450" eaLnBrk="1" hangingPunct="1">
              <a:buFontTx/>
              <a:buNone/>
            </a:pPr>
            <a:r>
              <a:rPr lang="en-US" sz="2500" dirty="0" smtClean="0"/>
              <a:t>2. </a:t>
            </a:r>
            <a:r>
              <a:rPr lang="en-US" sz="2500" dirty="0" smtClean="0">
                <a:solidFill>
                  <a:srgbClr val="6666FF"/>
                </a:solidFill>
              </a:rPr>
              <a:t>Extracellular matrix:</a:t>
            </a:r>
          </a:p>
          <a:p>
            <a:pPr marL="552450" indent="-552450" eaLnBrk="1" hangingPunct="1">
              <a:buFont typeface="Wingdings" pitchFamily="2" charset="2"/>
              <a:buNone/>
            </a:pPr>
            <a:r>
              <a:rPr lang="en-US" sz="2500" dirty="0" smtClean="0"/>
              <a:t>              A. </a:t>
            </a:r>
            <a:r>
              <a:rPr lang="en-US" sz="2500" dirty="0" smtClean="0"/>
              <a:t>Organic</a:t>
            </a:r>
            <a:r>
              <a:rPr lang="ar-SA" sz="2500" dirty="0" smtClean="0"/>
              <a:t>   </a:t>
            </a:r>
            <a:r>
              <a:rPr lang="en-US" sz="2500" dirty="0" smtClean="0"/>
              <a:t>(35%)</a:t>
            </a:r>
            <a:r>
              <a:rPr lang="ar-SA" sz="2500" dirty="0" smtClean="0"/>
              <a:t> </a:t>
            </a:r>
            <a:r>
              <a:rPr lang="en-US" sz="2500" dirty="0" smtClean="0"/>
              <a:t>        </a:t>
            </a:r>
            <a:r>
              <a:rPr lang="en-US" sz="2500" dirty="0" smtClean="0"/>
              <a:t>collagen fibers</a:t>
            </a:r>
            <a:r>
              <a:rPr lang="ar-SA" sz="2500" dirty="0" smtClean="0"/>
              <a:t>       </a:t>
            </a:r>
            <a:r>
              <a:rPr lang="en-US" sz="2500" dirty="0" smtClean="0"/>
              <a:t>      </a:t>
            </a:r>
          </a:p>
          <a:p>
            <a:pPr marL="552450" indent="-552450" eaLnBrk="1" hangingPunct="1">
              <a:buFont typeface="Wingdings" pitchFamily="2" charset="2"/>
              <a:buNone/>
            </a:pPr>
            <a:r>
              <a:rPr lang="en-US" sz="2500" dirty="0" smtClean="0"/>
              <a:t>              B. </a:t>
            </a:r>
            <a:r>
              <a:rPr lang="en-US" sz="2500" dirty="0" smtClean="0"/>
              <a:t>Inorganic</a:t>
            </a:r>
            <a:r>
              <a:rPr lang="ar-SA" sz="2500" dirty="0" smtClean="0"/>
              <a:t> </a:t>
            </a:r>
            <a:r>
              <a:rPr lang="ar-SA" sz="2400" dirty="0" smtClean="0"/>
              <a:t>        </a:t>
            </a:r>
            <a:r>
              <a:rPr lang="en-US" sz="2400" dirty="0" smtClean="0"/>
              <a:t>(65%)</a:t>
            </a:r>
            <a:r>
              <a:rPr lang="ar-SA" sz="2400" dirty="0" smtClean="0"/>
              <a:t>    </a:t>
            </a:r>
            <a:r>
              <a:rPr lang="en-US" sz="2400" dirty="0" err="1" smtClean="0"/>
              <a:t>hydroxyapetite</a:t>
            </a:r>
            <a:r>
              <a:rPr lang="en-US" sz="2400" dirty="0" smtClean="0"/>
              <a:t> </a:t>
            </a:r>
            <a:endParaRPr lang="en-US" sz="2400" dirty="0" smtClean="0"/>
          </a:p>
          <a:p>
            <a:pPr marL="552450" indent="-552450" eaLnBrk="1" hangingPunct="1"/>
            <a:endParaRPr lang="en-US" sz="25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Intra-abdominal Trau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0" y="228600"/>
            <a:ext cx="3600450" cy="2700338"/>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Airbags: How They Work And Types - AUTOJO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170554"/>
            <a:ext cx="5715000" cy="3667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12946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Oral Health Care During Pregnan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414060"/>
            <a:ext cx="8082280" cy="4469340"/>
          </a:xfrm>
          <a:prstGeom prst="rect">
            <a:avLst/>
          </a:prstGeom>
          <a:noFill/>
          <a:extLst>
            <a:ext uri="{909E8E84-426E-40DD-AFC4-6F175D3DCCD1}">
              <a14:hiddenFill xmlns:a14="http://schemas.microsoft.com/office/drawing/2010/main">
                <a:solidFill>
                  <a:srgbClr val="FFFFFF"/>
                </a:solidFill>
              </a14:hiddenFill>
            </a:ext>
          </a:extLst>
        </p:spPr>
      </p:pic>
      <p:pic>
        <p:nvPicPr>
          <p:cNvPr id="10252" name="Picture 12" descr="Trauma in Pregnancy: Assessment, Management, and Prevention | AAF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259163"/>
            <a:ext cx="2133600" cy="2154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9182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150938" y="617538"/>
            <a:ext cx="7793037" cy="914400"/>
          </a:xfrm>
        </p:spPr>
        <p:txBody>
          <a:bodyPr/>
          <a:lstStyle/>
          <a:p>
            <a:pPr eaLnBrk="1" hangingPunct="1"/>
            <a:r>
              <a:rPr lang="en-GB" smtClean="0"/>
              <a:t>Description of fractures</a:t>
            </a:r>
          </a:p>
        </p:txBody>
      </p:sp>
      <p:sp>
        <p:nvSpPr>
          <p:cNvPr id="22531" name="Rectangle 3"/>
          <p:cNvSpPr>
            <a:spLocks noGrp="1" noChangeArrowheads="1"/>
          </p:cNvSpPr>
          <p:nvPr>
            <p:ph type="body" idx="1"/>
          </p:nvPr>
        </p:nvSpPr>
        <p:spPr>
          <a:xfrm>
            <a:off x="304800" y="2093913"/>
            <a:ext cx="8650288" cy="2000548"/>
          </a:xfrm>
        </p:spPr>
        <p:txBody>
          <a:bodyPr/>
          <a:lstStyle/>
          <a:p>
            <a:pPr eaLnBrk="1" hangingPunct="1">
              <a:buNone/>
            </a:pPr>
            <a:endParaRPr lang="en-GB" dirty="0" smtClean="0"/>
          </a:p>
          <a:p>
            <a:pPr marL="457200" indent="-457200" eaLnBrk="1" hangingPunct="1">
              <a:buFont typeface="Arial" panose="020B0604020202020204" pitchFamily="34" charset="0"/>
              <a:buChar char="•"/>
            </a:pPr>
            <a:r>
              <a:rPr lang="en-GB" sz="2800" dirty="0" smtClean="0"/>
              <a:t>Fracture: discontinuity of </a:t>
            </a:r>
            <a:r>
              <a:rPr lang="en-GB" sz="2800" dirty="0" smtClean="0"/>
              <a:t>bone (cortex).</a:t>
            </a:r>
            <a:endParaRPr lang="en-GB" sz="2800" dirty="0" smtClean="0"/>
          </a:p>
          <a:p>
            <a:pPr marL="457200" indent="-457200" eaLnBrk="1" hangingPunct="1">
              <a:buFont typeface="Arial" panose="020B0604020202020204" pitchFamily="34" charset="0"/>
              <a:buChar char="•"/>
            </a:pPr>
            <a:r>
              <a:rPr lang="en-GB" sz="2800" dirty="0" smtClean="0"/>
              <a:t>Fractures can be categorized in several ways, pathologic or traumatic, stress, location in bone, mechanism of injury, status of soft tissue…etc.</a:t>
            </a:r>
          </a:p>
        </p:txBody>
      </p:sp>
    </p:spTree>
    <p:extLst>
      <p:ext uri="{BB962C8B-B14F-4D97-AF65-F5344CB8AC3E}">
        <p14:creationId xmlns:p14="http://schemas.microsoft.com/office/powerpoint/2010/main" val="16840801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The deforming forces (red arrows) of the proximal and distal fragments... |  Download Scientific Diagra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8" name="Picture 8" descr="Subtrochanteric Femur Fracture's Most Common Deformity After Antegrade  Nailing | OrthoFix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685800"/>
            <a:ext cx="4648200" cy="557178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Clavicle Fractu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439138"/>
            <a:ext cx="3349625" cy="4818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869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150938" y="617538"/>
            <a:ext cx="7793037" cy="762000"/>
          </a:xfrm>
        </p:spPr>
        <p:txBody>
          <a:bodyPr/>
          <a:lstStyle/>
          <a:p>
            <a:pPr eaLnBrk="1" hangingPunct="1"/>
            <a:r>
              <a:rPr lang="en-GB" smtClean="0"/>
              <a:t>Clinical features of fractures:</a:t>
            </a:r>
          </a:p>
        </p:txBody>
      </p:sp>
      <p:sp>
        <p:nvSpPr>
          <p:cNvPr id="39939" name="Rectangle 3"/>
          <p:cNvSpPr>
            <a:spLocks noGrp="1" noChangeArrowheads="1"/>
          </p:cNvSpPr>
          <p:nvPr>
            <p:ph type="body" idx="1"/>
          </p:nvPr>
        </p:nvSpPr>
        <p:spPr>
          <a:xfrm>
            <a:off x="685800" y="1981200"/>
            <a:ext cx="7772400" cy="2954655"/>
          </a:xfrm>
        </p:spPr>
        <p:txBody>
          <a:bodyPr/>
          <a:lstStyle/>
          <a:p>
            <a:pPr marL="457200" indent="-457200" eaLnBrk="1" hangingPunct="1">
              <a:buFont typeface="Arial" panose="020B0604020202020204" pitchFamily="34" charset="0"/>
              <a:buChar char="•"/>
            </a:pPr>
            <a:r>
              <a:rPr lang="en-GB" sz="3200" dirty="0" smtClean="0"/>
              <a:t>Pain and tenderness.</a:t>
            </a:r>
          </a:p>
          <a:p>
            <a:pPr marL="457200" indent="-457200" eaLnBrk="1" hangingPunct="1">
              <a:buFont typeface="Arial" panose="020B0604020202020204" pitchFamily="34" charset="0"/>
              <a:buChar char="•"/>
            </a:pPr>
            <a:r>
              <a:rPr lang="en-GB" sz="3200" dirty="0" smtClean="0"/>
              <a:t>Loss of function.</a:t>
            </a:r>
          </a:p>
          <a:p>
            <a:pPr marL="457200" indent="-457200" eaLnBrk="1" hangingPunct="1">
              <a:buFont typeface="Arial" panose="020B0604020202020204" pitchFamily="34" charset="0"/>
              <a:buChar char="•"/>
            </a:pPr>
            <a:r>
              <a:rPr lang="en-GB" sz="3200" dirty="0" smtClean="0"/>
              <a:t>Deformity</a:t>
            </a:r>
            <a:r>
              <a:rPr lang="en-GB" sz="3200" dirty="0" smtClean="0"/>
              <a:t>.</a:t>
            </a:r>
            <a:endParaRPr lang="en-GB" sz="3200" dirty="0" smtClean="0"/>
          </a:p>
          <a:p>
            <a:pPr marL="457200" indent="-457200" eaLnBrk="1" hangingPunct="1">
              <a:buFont typeface="Arial" panose="020B0604020202020204" pitchFamily="34" charset="0"/>
              <a:buChar char="•"/>
            </a:pPr>
            <a:r>
              <a:rPr lang="en-GB" sz="3200" dirty="0" smtClean="0"/>
              <a:t>Abnormal mobility and </a:t>
            </a:r>
            <a:r>
              <a:rPr lang="en-GB" sz="3200" dirty="0" smtClean="0"/>
              <a:t>crepitus.</a:t>
            </a:r>
            <a:endParaRPr lang="en-GB" sz="3200" dirty="0" smtClean="0"/>
          </a:p>
          <a:p>
            <a:pPr marL="457200" indent="-457200" eaLnBrk="1" hangingPunct="1">
              <a:buFont typeface="Arial" panose="020B0604020202020204" pitchFamily="34" charset="0"/>
              <a:buChar char="•"/>
            </a:pPr>
            <a:r>
              <a:rPr lang="en-GB" sz="3200" dirty="0" smtClean="0"/>
              <a:t>Neurovascular injury.</a:t>
            </a:r>
          </a:p>
          <a:p>
            <a:pPr marL="457200" indent="-457200" eaLnBrk="1" hangingPunct="1">
              <a:buFont typeface="Arial" panose="020B0604020202020204" pitchFamily="34" charset="0"/>
              <a:buChar char="•"/>
            </a:pPr>
            <a:r>
              <a:rPr lang="en-GB" sz="3200" dirty="0" smtClean="0"/>
              <a:t>X-ray findings.</a:t>
            </a:r>
          </a:p>
        </p:txBody>
      </p:sp>
    </p:spTree>
    <p:extLst>
      <p:ext uri="{BB962C8B-B14F-4D97-AF65-F5344CB8AC3E}">
        <p14:creationId xmlns:p14="http://schemas.microsoft.com/office/powerpoint/2010/main" val="8299907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Complication of Fractures </a:t>
            </a:r>
          </a:p>
        </p:txBody>
      </p:sp>
      <p:sp>
        <p:nvSpPr>
          <p:cNvPr id="3" name="Text Placeholder 2"/>
          <p:cNvSpPr>
            <a:spLocks noGrp="1"/>
          </p:cNvSpPr>
          <p:nvPr>
            <p:ph type="body" idx="1"/>
          </p:nvPr>
        </p:nvSpPr>
        <p:spPr>
          <a:xfrm>
            <a:off x="535939" y="1905000"/>
            <a:ext cx="8072119" cy="4493538"/>
          </a:xfrm>
        </p:spPr>
        <p:txBody>
          <a:bodyPr/>
          <a:lstStyle/>
          <a:p>
            <a:r>
              <a:rPr lang="en-US" sz="2800" b="1" dirty="0" smtClean="0"/>
              <a:t>Local</a:t>
            </a:r>
            <a:r>
              <a:rPr lang="en-US" dirty="0"/>
              <a:t>: </a:t>
            </a:r>
            <a:endParaRPr lang="en-US" dirty="0" smtClean="0"/>
          </a:p>
          <a:p>
            <a:r>
              <a:rPr lang="en-US" sz="2400" b="1" dirty="0" smtClean="0"/>
              <a:t>• </a:t>
            </a:r>
            <a:r>
              <a:rPr lang="en-US" sz="2400" b="1" dirty="0"/>
              <a:t>Early</a:t>
            </a:r>
            <a:r>
              <a:rPr lang="en-US" sz="2400" b="1" dirty="0" smtClean="0"/>
              <a:t>:</a:t>
            </a:r>
          </a:p>
          <a:p>
            <a:r>
              <a:rPr lang="en-US" dirty="0" smtClean="0"/>
              <a:t> </a:t>
            </a:r>
            <a:r>
              <a:rPr lang="en-US" dirty="0"/>
              <a:t>– </a:t>
            </a:r>
            <a:r>
              <a:rPr lang="en-US" sz="2400" dirty="0"/>
              <a:t>Compartment </a:t>
            </a:r>
            <a:r>
              <a:rPr lang="en-US" sz="2400" dirty="0" smtClean="0"/>
              <a:t>syndrome</a:t>
            </a:r>
          </a:p>
          <a:p>
            <a:r>
              <a:rPr lang="en-US" sz="2400" dirty="0" smtClean="0"/>
              <a:t> </a:t>
            </a:r>
            <a:r>
              <a:rPr lang="en-US" sz="2400" dirty="0"/>
              <a:t>– Neurovascular injury </a:t>
            </a:r>
            <a:endParaRPr lang="en-US" sz="2400" dirty="0" smtClean="0"/>
          </a:p>
          <a:p>
            <a:r>
              <a:rPr lang="en-US" sz="2400" dirty="0" smtClean="0"/>
              <a:t>– </a:t>
            </a:r>
            <a:r>
              <a:rPr lang="en-US" sz="2400" dirty="0"/>
              <a:t>Infection </a:t>
            </a:r>
            <a:endParaRPr lang="en-US" sz="2400" dirty="0" smtClean="0"/>
          </a:p>
          <a:p>
            <a:endParaRPr lang="en-US" sz="2400" b="1" dirty="0" smtClean="0"/>
          </a:p>
          <a:p>
            <a:r>
              <a:rPr lang="en-US" sz="2400" b="1" dirty="0" smtClean="0"/>
              <a:t>• </a:t>
            </a:r>
            <a:r>
              <a:rPr lang="en-US" sz="2400" b="1" dirty="0"/>
              <a:t>Late: </a:t>
            </a:r>
            <a:endParaRPr lang="en-US" sz="2400" b="1" dirty="0" smtClean="0"/>
          </a:p>
          <a:p>
            <a:r>
              <a:rPr lang="en-US" sz="2400" dirty="0" smtClean="0"/>
              <a:t>– </a:t>
            </a:r>
            <a:r>
              <a:rPr lang="en-US" sz="2400" dirty="0"/>
              <a:t>Mal/nonunion </a:t>
            </a:r>
            <a:endParaRPr lang="en-US" sz="2400" dirty="0" smtClean="0"/>
          </a:p>
          <a:p>
            <a:r>
              <a:rPr lang="en-US" sz="2400" dirty="0" smtClean="0"/>
              <a:t>– </a:t>
            </a:r>
            <a:r>
              <a:rPr lang="en-US" sz="2400" dirty="0"/>
              <a:t>Avascular necrosis (AVN</a:t>
            </a:r>
            <a:r>
              <a:rPr lang="en-US" sz="2400" dirty="0" smtClean="0"/>
              <a:t>)</a:t>
            </a:r>
          </a:p>
          <a:p>
            <a:r>
              <a:rPr lang="en-US" sz="2400" dirty="0" smtClean="0"/>
              <a:t> </a:t>
            </a:r>
            <a:r>
              <a:rPr lang="en-US" sz="2400" dirty="0"/>
              <a:t>– Osteomyelitis </a:t>
            </a:r>
            <a:endParaRPr lang="en-US" sz="2400" dirty="0" smtClean="0"/>
          </a:p>
          <a:p>
            <a:r>
              <a:rPr lang="en-US" sz="2400" dirty="0" smtClean="0"/>
              <a:t>– </a:t>
            </a:r>
            <a:r>
              <a:rPr lang="en-US" sz="2400" dirty="0"/>
              <a:t>Post-traumatic </a:t>
            </a:r>
            <a:r>
              <a:rPr lang="en-US" sz="2400" dirty="0" smtClean="0"/>
              <a:t>arthritis</a:t>
            </a:r>
          </a:p>
          <a:p>
            <a:r>
              <a:rPr lang="en-US" sz="2400" dirty="0" smtClean="0"/>
              <a:t> </a:t>
            </a:r>
          </a:p>
        </p:txBody>
      </p:sp>
    </p:spTree>
    <p:extLst>
      <p:ext uri="{BB962C8B-B14F-4D97-AF65-F5344CB8AC3E}">
        <p14:creationId xmlns:p14="http://schemas.microsoft.com/office/powerpoint/2010/main" val="24497583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Complication of Fractures </a:t>
            </a:r>
          </a:p>
        </p:txBody>
      </p:sp>
      <p:sp>
        <p:nvSpPr>
          <p:cNvPr id="3" name="Text Placeholder 2"/>
          <p:cNvSpPr>
            <a:spLocks noGrp="1"/>
          </p:cNvSpPr>
          <p:nvPr>
            <p:ph type="body" idx="1"/>
          </p:nvPr>
        </p:nvSpPr>
        <p:spPr>
          <a:xfrm>
            <a:off x="535940" y="1510635"/>
            <a:ext cx="8072119" cy="2462213"/>
          </a:xfrm>
        </p:spPr>
        <p:txBody>
          <a:bodyPr/>
          <a:lstStyle/>
          <a:p>
            <a:r>
              <a:rPr lang="en-US" sz="2800" b="1" dirty="0"/>
              <a:t>Systemic:</a:t>
            </a:r>
          </a:p>
          <a:p>
            <a:r>
              <a:rPr lang="en-US" dirty="0"/>
              <a:t> </a:t>
            </a:r>
          </a:p>
          <a:p>
            <a:r>
              <a:rPr lang="en-US" dirty="0"/>
              <a:t>– </a:t>
            </a:r>
            <a:r>
              <a:rPr lang="en-US" sz="2400" dirty="0"/>
              <a:t>Deep vein thrombosis</a:t>
            </a:r>
          </a:p>
          <a:p>
            <a:r>
              <a:rPr lang="en-US" sz="2400" dirty="0"/>
              <a:t> – Pulmonary embolism</a:t>
            </a:r>
          </a:p>
          <a:p>
            <a:r>
              <a:rPr lang="en-US" sz="2400" dirty="0"/>
              <a:t> – Acute respiratory distress syndrome (ARDS)</a:t>
            </a:r>
          </a:p>
          <a:p>
            <a:r>
              <a:rPr lang="en-US" sz="2400" dirty="0"/>
              <a:t> – Hemorrhagic shock </a:t>
            </a:r>
          </a:p>
          <a:p>
            <a:endParaRPr lang="en-US" dirty="0"/>
          </a:p>
        </p:txBody>
      </p:sp>
    </p:spTree>
    <p:extLst>
      <p:ext uri="{BB962C8B-B14F-4D97-AF65-F5344CB8AC3E}">
        <p14:creationId xmlns:p14="http://schemas.microsoft.com/office/powerpoint/2010/main" val="11684670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150938" y="617538"/>
            <a:ext cx="7793037" cy="685800"/>
          </a:xfrm>
        </p:spPr>
        <p:txBody>
          <a:bodyPr/>
          <a:lstStyle/>
          <a:p>
            <a:pPr eaLnBrk="1" hangingPunct="1"/>
            <a:r>
              <a:rPr lang="en-GB" dirty="0" smtClean="0"/>
              <a:t>Treatment of fracture</a:t>
            </a:r>
            <a:endParaRPr lang="en-GB" dirty="0" smtClean="0"/>
          </a:p>
        </p:txBody>
      </p:sp>
      <p:sp>
        <p:nvSpPr>
          <p:cNvPr id="44035" name="Rectangle 3"/>
          <p:cNvSpPr>
            <a:spLocks noGrp="1" noChangeArrowheads="1"/>
          </p:cNvSpPr>
          <p:nvPr>
            <p:ph type="body" idx="1"/>
          </p:nvPr>
        </p:nvSpPr>
        <p:spPr>
          <a:xfrm>
            <a:off x="1066800" y="1905000"/>
            <a:ext cx="7772400" cy="4431983"/>
          </a:xfrm>
        </p:spPr>
        <p:txBody>
          <a:bodyPr/>
          <a:lstStyle/>
          <a:p>
            <a:pPr marL="742950" indent="-742950" eaLnBrk="1" hangingPunct="1">
              <a:buFont typeface="Arial" panose="020B0604020202020204" pitchFamily="34" charset="0"/>
              <a:buChar char="•"/>
            </a:pPr>
            <a:r>
              <a:rPr lang="en-GB" sz="3600" b="1" dirty="0" smtClean="0"/>
              <a:t>Reduction</a:t>
            </a:r>
            <a:r>
              <a:rPr lang="en-GB" sz="3600" dirty="0" smtClean="0"/>
              <a:t>:</a:t>
            </a:r>
            <a:endParaRPr lang="en-GB" sz="3600" dirty="0" smtClean="0"/>
          </a:p>
          <a:p>
            <a:pPr eaLnBrk="1" hangingPunct="1"/>
            <a:r>
              <a:rPr lang="en-GB" sz="3600" dirty="0" smtClean="0"/>
              <a:t>                   </a:t>
            </a:r>
            <a:r>
              <a:rPr lang="en-GB" sz="3600" dirty="0" smtClean="0"/>
              <a:t>closed or open</a:t>
            </a:r>
            <a:r>
              <a:rPr lang="en-GB" sz="3600" dirty="0" smtClean="0"/>
              <a:t>.</a:t>
            </a:r>
          </a:p>
          <a:p>
            <a:pPr marL="742950" indent="-742950" eaLnBrk="1" hangingPunct="1">
              <a:buFont typeface="Arial" panose="020B0604020202020204" pitchFamily="34" charset="0"/>
              <a:buChar char="•"/>
            </a:pPr>
            <a:endParaRPr lang="en-GB" sz="3600" dirty="0" smtClean="0"/>
          </a:p>
          <a:p>
            <a:pPr marL="742950" indent="-742950" eaLnBrk="1" hangingPunct="1">
              <a:buFont typeface="Arial" panose="020B0604020202020204" pitchFamily="34" charset="0"/>
              <a:buChar char="•"/>
            </a:pPr>
            <a:r>
              <a:rPr lang="en-GB" sz="3600" b="1" dirty="0" smtClean="0"/>
              <a:t>Immobilization</a:t>
            </a:r>
            <a:r>
              <a:rPr lang="en-GB" sz="3600" dirty="0" smtClean="0"/>
              <a:t>:</a:t>
            </a:r>
          </a:p>
          <a:p>
            <a:pPr eaLnBrk="1" hangingPunct="1"/>
            <a:r>
              <a:rPr lang="en-GB" sz="3600" dirty="0" smtClean="0"/>
              <a:t>      </a:t>
            </a:r>
            <a:r>
              <a:rPr lang="en-GB" sz="3600" dirty="0" smtClean="0"/>
              <a:t>       </a:t>
            </a:r>
            <a:r>
              <a:rPr lang="en-GB" sz="3600" dirty="0" smtClean="0"/>
              <a:t>traction, cast, external fixation, </a:t>
            </a:r>
            <a:r>
              <a:rPr lang="en-GB" sz="3600" dirty="0" smtClean="0"/>
              <a:t>  internal </a:t>
            </a:r>
            <a:r>
              <a:rPr lang="en-GB" sz="3600" dirty="0" smtClean="0"/>
              <a:t>fixation</a:t>
            </a:r>
            <a:r>
              <a:rPr lang="en-GB" sz="3600" dirty="0" smtClean="0"/>
              <a:t>.</a:t>
            </a:r>
          </a:p>
          <a:p>
            <a:pPr marL="742950" indent="-742950" eaLnBrk="1" hangingPunct="1">
              <a:buFont typeface="Arial" panose="020B0604020202020204" pitchFamily="34" charset="0"/>
              <a:buChar char="•"/>
            </a:pPr>
            <a:endParaRPr lang="en-GB" sz="3600" dirty="0" smtClean="0"/>
          </a:p>
          <a:p>
            <a:pPr marL="742950" indent="-742950" eaLnBrk="1" hangingPunct="1">
              <a:buFont typeface="Arial" panose="020B0604020202020204" pitchFamily="34" charset="0"/>
              <a:buChar char="•"/>
            </a:pPr>
            <a:r>
              <a:rPr lang="en-GB" sz="3600" b="1" dirty="0" smtClean="0"/>
              <a:t>Rehabilitation</a:t>
            </a:r>
            <a:r>
              <a:rPr lang="en-GB" sz="3600" dirty="0" smtClean="0"/>
              <a:t>. </a:t>
            </a:r>
          </a:p>
        </p:txBody>
      </p:sp>
    </p:spTree>
    <p:extLst>
      <p:ext uri="{BB962C8B-B14F-4D97-AF65-F5344CB8AC3E}">
        <p14:creationId xmlns:p14="http://schemas.microsoft.com/office/powerpoint/2010/main" val="37048000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descr="https://upload.orthobullets.com/topic/9009/images/fractue%20heal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94384"/>
            <a:ext cx="9058170" cy="3459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2845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2971"/>
          <a:stretch/>
        </p:blipFill>
        <p:spPr>
          <a:xfrm>
            <a:off x="1676400" y="0"/>
            <a:ext cx="4944140" cy="6858000"/>
          </a:xfrm>
          <a:prstGeom prst="rect">
            <a:avLst/>
          </a:prstGeom>
        </p:spPr>
      </p:pic>
    </p:spTree>
    <p:extLst>
      <p:ext uri="{BB962C8B-B14F-4D97-AF65-F5344CB8AC3E}">
        <p14:creationId xmlns:p14="http://schemas.microsoft.com/office/powerpoint/2010/main" val="35069018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7677785" cy="738664"/>
          </a:xfrm>
        </p:spPr>
        <p:txBody>
          <a:bodyPr/>
          <a:lstStyle/>
          <a:p>
            <a:r>
              <a:rPr lang="en-US" sz="2400" b="1" dirty="0"/>
              <a:t>Bone can be classified based on both anatomy and structure</a:t>
            </a:r>
            <a:br>
              <a:rPr lang="en-US" sz="2400" b="1" dirty="0"/>
            </a:br>
            <a:endParaRPr lang="en-US" sz="2400" b="1" dirty="0"/>
          </a:p>
        </p:txBody>
      </p:sp>
      <p:sp>
        <p:nvSpPr>
          <p:cNvPr id="3" name="Text Placeholder 2"/>
          <p:cNvSpPr>
            <a:spLocks noGrp="1"/>
          </p:cNvSpPr>
          <p:nvPr>
            <p:ph type="body" idx="1"/>
          </p:nvPr>
        </p:nvSpPr>
        <p:spPr>
          <a:xfrm>
            <a:off x="685800" y="1412796"/>
            <a:ext cx="8072119" cy="4001095"/>
          </a:xfrm>
        </p:spPr>
        <p:txBody>
          <a:bodyPr/>
          <a:lstStyle/>
          <a:p>
            <a:pPr fontAlgn="base"/>
            <a:r>
              <a:rPr lang="en-US" sz="6000" dirty="0"/>
              <a:t>A</a:t>
            </a:r>
            <a:r>
              <a:rPr lang="en-US" sz="6000" dirty="0" smtClean="0"/>
              <a:t>natomic</a:t>
            </a:r>
            <a:endParaRPr lang="en-US" sz="6000" dirty="0"/>
          </a:p>
          <a:p>
            <a:pPr marL="742950" indent="-742950" fontAlgn="base">
              <a:buFont typeface="+mj-lt"/>
              <a:buAutoNum type="arabicPeriod"/>
            </a:pPr>
            <a:r>
              <a:rPr lang="en-US" sz="4000" dirty="0"/>
              <a:t>L</a:t>
            </a:r>
            <a:r>
              <a:rPr lang="en-US" sz="4000" dirty="0" smtClean="0"/>
              <a:t>ong </a:t>
            </a:r>
            <a:r>
              <a:rPr lang="en-US" sz="4000" dirty="0"/>
              <a:t>bones</a:t>
            </a:r>
          </a:p>
          <a:p>
            <a:pPr marL="742950" indent="-742950" fontAlgn="base">
              <a:buFont typeface="+mj-lt"/>
              <a:buAutoNum type="arabicPeriod"/>
            </a:pPr>
            <a:r>
              <a:rPr lang="en-US" sz="4000" dirty="0"/>
              <a:t>S</a:t>
            </a:r>
            <a:r>
              <a:rPr lang="en-US" sz="4000" dirty="0" smtClean="0"/>
              <a:t>hort </a:t>
            </a:r>
            <a:r>
              <a:rPr lang="en-US" sz="4000" dirty="0"/>
              <a:t>bones</a:t>
            </a:r>
          </a:p>
          <a:p>
            <a:pPr marL="742950" indent="-742950" fontAlgn="base">
              <a:buFont typeface="+mj-lt"/>
              <a:buAutoNum type="arabicPeriod"/>
            </a:pPr>
            <a:r>
              <a:rPr lang="en-US" sz="4000" dirty="0"/>
              <a:t>F</a:t>
            </a:r>
            <a:r>
              <a:rPr lang="en-US" sz="4000" dirty="0" smtClean="0"/>
              <a:t>lat </a:t>
            </a:r>
            <a:r>
              <a:rPr lang="en-US" sz="4000" dirty="0"/>
              <a:t>bones</a:t>
            </a:r>
          </a:p>
          <a:p>
            <a:pPr marL="742950" indent="-742950" fontAlgn="base">
              <a:buFont typeface="+mj-lt"/>
              <a:buAutoNum type="arabicPeriod"/>
            </a:pPr>
            <a:r>
              <a:rPr lang="en-US" sz="4000" dirty="0"/>
              <a:t>S</a:t>
            </a:r>
            <a:r>
              <a:rPr lang="en-US" sz="4000" dirty="0" smtClean="0"/>
              <a:t>esamoid </a:t>
            </a:r>
            <a:r>
              <a:rPr lang="en-US" sz="4000" dirty="0"/>
              <a:t>bones</a:t>
            </a:r>
          </a:p>
          <a:p>
            <a:pPr marL="742950" indent="-742950" fontAlgn="base">
              <a:buFont typeface="+mj-lt"/>
              <a:buAutoNum type="arabicPeriod"/>
            </a:pPr>
            <a:r>
              <a:rPr lang="en-US" sz="4000" dirty="0"/>
              <a:t>I</a:t>
            </a:r>
            <a:r>
              <a:rPr lang="en-US" sz="4000" dirty="0" smtClean="0"/>
              <a:t>rregular bones</a:t>
            </a:r>
            <a:endParaRPr lang="en-US" sz="4000" dirty="0"/>
          </a:p>
        </p:txBody>
      </p:sp>
    </p:spTree>
    <p:extLst>
      <p:ext uri="{BB962C8B-B14F-4D97-AF65-F5344CB8AC3E}">
        <p14:creationId xmlns:p14="http://schemas.microsoft.com/office/powerpoint/2010/main" val="35858391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2"/>
          <p:cNvGraphicFramePr>
            <a:graphicFrameLocks noGrp="1" noChangeAspect="1"/>
          </p:cNvGraphicFramePr>
          <p:nvPr>
            <p:ph/>
          </p:nvPr>
        </p:nvGraphicFramePr>
        <p:xfrm>
          <a:off x="2038350" y="0"/>
          <a:ext cx="4954588" cy="6858000"/>
        </p:xfrm>
        <a:graphic>
          <a:graphicData uri="http://schemas.openxmlformats.org/presentationml/2006/ole">
            <mc:AlternateContent xmlns:mc="http://schemas.openxmlformats.org/markup-compatibility/2006">
              <mc:Choice xmlns:v="urn:schemas-microsoft-com:vml" Requires="v">
                <p:oleObj spid="_x0000_s3087" name="PhotoHouse" r:id="rId3" imgW="3669841" imgH="5079365" progId="">
                  <p:embed/>
                </p:oleObj>
              </mc:Choice>
              <mc:Fallback>
                <p:oleObj name="PhotoHouse" r:id="rId3" imgW="3669841" imgH="5079365" progId="">
                  <p:embed/>
                  <p:pic>
                    <p:nvPicPr>
                      <p:cNvPr id="614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8350" y="0"/>
                        <a:ext cx="4954588" cy="685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7744597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150938" y="617538"/>
            <a:ext cx="7793037" cy="914400"/>
          </a:xfrm>
        </p:spPr>
        <p:txBody>
          <a:bodyPr/>
          <a:lstStyle/>
          <a:p>
            <a:pPr eaLnBrk="1" hangingPunct="1"/>
            <a:r>
              <a:rPr lang="en-GB" smtClean="0"/>
              <a:t>Pathologic fractures.</a:t>
            </a:r>
          </a:p>
        </p:txBody>
      </p:sp>
      <p:sp>
        <p:nvSpPr>
          <p:cNvPr id="23555" name="Rectangle 3"/>
          <p:cNvSpPr>
            <a:spLocks noGrp="1" noChangeArrowheads="1"/>
          </p:cNvSpPr>
          <p:nvPr>
            <p:ph type="body" idx="1"/>
          </p:nvPr>
        </p:nvSpPr>
        <p:spPr>
          <a:xfrm>
            <a:off x="685800" y="2057400"/>
            <a:ext cx="7772400" cy="2585323"/>
          </a:xfrm>
        </p:spPr>
        <p:txBody>
          <a:bodyPr/>
          <a:lstStyle/>
          <a:p>
            <a:pPr marL="457200" indent="-457200" eaLnBrk="1" hangingPunct="1">
              <a:buFont typeface="Arial" panose="020B0604020202020204" pitchFamily="34" charset="0"/>
              <a:buChar char="•"/>
            </a:pPr>
            <a:r>
              <a:rPr lang="en-GB" sz="2800" dirty="0" smtClean="0"/>
              <a:t>A bone is broken through an area weakened by pre existing disease, by a degree of stress that would have left a normal bone intact.</a:t>
            </a:r>
          </a:p>
          <a:p>
            <a:pPr marL="457200" indent="-457200" eaLnBrk="1" hangingPunct="1">
              <a:buFont typeface="Arial" panose="020B0604020202020204" pitchFamily="34" charset="0"/>
              <a:buChar char="•"/>
            </a:pPr>
            <a:r>
              <a:rPr lang="en-GB" sz="2800" dirty="0" smtClean="0"/>
              <a:t>Underlying </a:t>
            </a:r>
            <a:r>
              <a:rPr lang="en-GB" sz="2800" dirty="0" smtClean="0"/>
              <a:t>cause.</a:t>
            </a:r>
          </a:p>
          <a:p>
            <a:pPr marL="457200" indent="-457200" eaLnBrk="1" hangingPunct="1">
              <a:buFont typeface="Arial" panose="020B0604020202020204" pitchFamily="34" charset="0"/>
              <a:buChar char="•"/>
            </a:pPr>
            <a:r>
              <a:rPr lang="en-GB" sz="2800" dirty="0" smtClean="0"/>
              <a:t>Osteoporosis, metabolic, infection, malignancy…etc</a:t>
            </a:r>
            <a:r>
              <a:rPr lang="en-GB" sz="2800" dirty="0" smtClean="0"/>
              <a:t>.</a:t>
            </a:r>
            <a:endParaRPr lang="en-GB" sz="2800" dirty="0" smtClean="0"/>
          </a:p>
        </p:txBody>
      </p:sp>
    </p:spTree>
    <p:extLst>
      <p:ext uri="{BB962C8B-B14F-4D97-AF65-F5344CB8AC3E}">
        <p14:creationId xmlns:p14="http://schemas.microsoft.com/office/powerpoint/2010/main" val="1995528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600200" y="533400"/>
            <a:ext cx="7315200" cy="1066800"/>
          </a:xfrm>
        </p:spPr>
        <p:txBody>
          <a:bodyPr/>
          <a:lstStyle/>
          <a:p>
            <a:pPr eaLnBrk="1" hangingPunct="1"/>
            <a:r>
              <a:rPr lang="en-GB" smtClean="0"/>
              <a:t>Stress fractures</a:t>
            </a:r>
          </a:p>
        </p:txBody>
      </p:sp>
      <p:sp>
        <p:nvSpPr>
          <p:cNvPr id="24579" name="Rectangle 3"/>
          <p:cNvSpPr>
            <a:spLocks noGrp="1" noChangeArrowheads="1"/>
          </p:cNvSpPr>
          <p:nvPr>
            <p:ph type="body" idx="1"/>
          </p:nvPr>
        </p:nvSpPr>
        <p:spPr>
          <a:xfrm>
            <a:off x="685800" y="2133600"/>
            <a:ext cx="7772400" cy="1723549"/>
          </a:xfrm>
        </p:spPr>
        <p:txBody>
          <a:bodyPr/>
          <a:lstStyle/>
          <a:p>
            <a:pPr marL="457200" indent="-457200" eaLnBrk="1" hangingPunct="1">
              <a:buFont typeface="Arial" panose="020B0604020202020204" pitchFamily="34" charset="0"/>
              <a:buChar char="•"/>
            </a:pPr>
            <a:r>
              <a:rPr lang="en-GB" sz="2800" dirty="0" smtClean="0"/>
              <a:t>Bone reacts to repeated loading. </a:t>
            </a:r>
            <a:endParaRPr lang="en-GB" sz="2800" dirty="0" smtClean="0"/>
          </a:p>
          <a:p>
            <a:pPr marL="457200" indent="-457200" eaLnBrk="1" hangingPunct="1">
              <a:buFont typeface="Arial" panose="020B0604020202020204" pitchFamily="34" charset="0"/>
              <a:buChar char="•"/>
            </a:pPr>
            <a:r>
              <a:rPr lang="en-GB" sz="2800" dirty="0"/>
              <a:t>O</a:t>
            </a:r>
            <a:r>
              <a:rPr lang="en-GB" sz="2800" dirty="0" smtClean="0"/>
              <a:t>n </a:t>
            </a:r>
            <a:r>
              <a:rPr lang="en-GB" sz="2800" dirty="0" smtClean="0"/>
              <a:t>occasion, it becomes fatigued and a crack develops, which may lead to a complete fracture.</a:t>
            </a:r>
          </a:p>
          <a:p>
            <a:pPr marL="457200" indent="-457200" eaLnBrk="1" hangingPunct="1">
              <a:buFont typeface="Arial" panose="020B0604020202020204" pitchFamily="34" charset="0"/>
              <a:buChar char="•"/>
            </a:pPr>
            <a:r>
              <a:rPr lang="en-GB" sz="2800" dirty="0" smtClean="0"/>
              <a:t>Military installations, ballet dancers, athletes</a:t>
            </a:r>
            <a:r>
              <a:rPr lang="en-GB" sz="2800" dirty="0" smtClean="0"/>
              <a:t>.</a:t>
            </a:r>
            <a:endParaRPr lang="en-GB" sz="2800" dirty="0" smtClean="0"/>
          </a:p>
        </p:txBody>
      </p:sp>
    </p:spTree>
    <p:extLst>
      <p:ext uri="{BB962C8B-B14F-4D97-AF65-F5344CB8AC3E}">
        <p14:creationId xmlns:p14="http://schemas.microsoft.com/office/powerpoint/2010/main" val="24259324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9" descr="stress fracture 4th mt"/>
          <p:cNvPicPr>
            <a:picLocks noGrp="1" noChangeAspect="1" noChangeArrowheads="1"/>
          </p:cNvPicPr>
          <p:nvPr>
            <p:ph/>
          </p:nvPr>
        </p:nvPicPr>
        <p:blipFill>
          <a:blip r:embed="rId2" cstate="print"/>
          <a:srcRect/>
          <a:stretch>
            <a:fillRect/>
          </a:stretch>
        </p:blipFill>
        <p:spPr>
          <a:xfrm>
            <a:off x="0" y="0"/>
            <a:ext cx="9144000" cy="6858000"/>
          </a:xfrm>
          <a:noFill/>
        </p:spPr>
      </p:pic>
    </p:spTree>
    <p:extLst>
      <p:ext uri="{BB962C8B-B14F-4D97-AF65-F5344CB8AC3E}">
        <p14:creationId xmlns:p14="http://schemas.microsoft.com/office/powerpoint/2010/main" val="25928236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98117" y="461594"/>
            <a:ext cx="5752465" cy="697230"/>
          </a:xfrm>
          <a:prstGeom prst="rect">
            <a:avLst/>
          </a:prstGeom>
        </p:spPr>
        <p:txBody>
          <a:bodyPr vert="horz" wrap="square" lIns="0" tIns="13335" rIns="0" bIns="0" rtlCol="0">
            <a:spAutoFit/>
          </a:bodyPr>
          <a:lstStyle/>
          <a:p>
            <a:pPr marL="12700">
              <a:lnSpc>
                <a:spcPct val="100000"/>
              </a:lnSpc>
              <a:spcBef>
                <a:spcPts val="105"/>
              </a:spcBef>
            </a:pPr>
            <a:r>
              <a:rPr dirty="0"/>
              <a:t>Bone and </a:t>
            </a:r>
            <a:r>
              <a:rPr spc="-5" dirty="0"/>
              <a:t>joint</a:t>
            </a:r>
            <a:r>
              <a:rPr spc="-75" dirty="0"/>
              <a:t> </a:t>
            </a:r>
            <a:r>
              <a:rPr spc="-5" dirty="0"/>
              <a:t>alignment</a:t>
            </a:r>
          </a:p>
        </p:txBody>
      </p:sp>
      <p:sp>
        <p:nvSpPr>
          <p:cNvPr id="3" name="object 3"/>
          <p:cNvSpPr/>
          <p:nvPr/>
        </p:nvSpPr>
        <p:spPr>
          <a:xfrm>
            <a:off x="3200400" y="1143004"/>
            <a:ext cx="5305425" cy="571499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124200" y="1143004"/>
            <a:ext cx="5391150" cy="5714996"/>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43200" y="457200"/>
            <a:ext cx="3931030" cy="690574"/>
          </a:xfrm>
          <a:prstGeom prst="rect">
            <a:avLst/>
          </a:prstGeom>
        </p:spPr>
        <p:txBody>
          <a:bodyPr vert="horz" wrap="square" lIns="0" tIns="13335" rIns="0" bIns="0" rtlCol="0">
            <a:spAutoFit/>
          </a:bodyPr>
          <a:lstStyle/>
          <a:p>
            <a:pPr marL="12700">
              <a:lnSpc>
                <a:spcPct val="100000"/>
              </a:lnSpc>
              <a:spcBef>
                <a:spcPts val="105"/>
              </a:spcBef>
            </a:pPr>
            <a:r>
              <a:rPr lang="en-US" spc="-5" dirty="0" smtClean="0"/>
              <a:t>Osteoarthritis</a:t>
            </a:r>
            <a:endParaRPr dirty="0"/>
          </a:p>
        </p:txBody>
      </p:sp>
      <p:pic>
        <p:nvPicPr>
          <p:cNvPr id="15362" name="Picture 2" descr="Imaging of Musculoskeletal Disorders - Osteoarthrit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524000"/>
            <a:ext cx="6786563" cy="4343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6386" name="Picture 2" descr="Definition and Diagnosis of Osteoporosis - Public Health and Preventive  Medic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6411382" cy="4808538"/>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Arms / Elbows | Bursitis — Direct Orthopedic Ca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3916680"/>
            <a:ext cx="297180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67699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86277" y="461594"/>
            <a:ext cx="3174365" cy="697230"/>
          </a:xfrm>
          <a:prstGeom prst="rect">
            <a:avLst/>
          </a:prstGeom>
        </p:spPr>
        <p:txBody>
          <a:bodyPr vert="horz" wrap="square" lIns="0" tIns="13335" rIns="0" bIns="0" rtlCol="0">
            <a:spAutoFit/>
          </a:bodyPr>
          <a:lstStyle/>
          <a:p>
            <a:pPr marL="12700">
              <a:lnSpc>
                <a:spcPct val="100000"/>
              </a:lnSpc>
              <a:spcBef>
                <a:spcPts val="105"/>
              </a:spcBef>
            </a:pPr>
            <a:endParaRPr spc="-15" dirty="0"/>
          </a:p>
        </p:txBody>
      </p:sp>
      <p:pic>
        <p:nvPicPr>
          <p:cNvPr id="13314" name="Picture 2" descr="Osteopetrosis | Radiology Reference Article | Radiopaedia.or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51824"/>
            <a:ext cx="3152775" cy="421005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Faceboo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2775" y="1827300"/>
            <a:ext cx="5970905" cy="38384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IMG_1829"/>
          <p:cNvPicPr>
            <a:picLocks noChangeAspect="1" noChangeArrowheads="1"/>
          </p:cNvPicPr>
          <p:nvPr/>
        </p:nvPicPr>
        <p:blipFill>
          <a:blip r:embed="rId2" cstate="print"/>
          <a:srcRect/>
          <a:stretch>
            <a:fillRect/>
          </a:stretch>
        </p:blipFill>
        <p:spPr bwMode="auto">
          <a:xfrm>
            <a:off x="439738" y="1295400"/>
            <a:ext cx="5700712" cy="5410200"/>
          </a:xfrm>
          <a:prstGeom prst="rect">
            <a:avLst/>
          </a:prstGeom>
          <a:noFill/>
          <a:ln w="9525">
            <a:noFill/>
            <a:miter lim="800000"/>
            <a:headEnd/>
            <a:tailEnd/>
          </a:ln>
        </p:spPr>
      </p:pic>
      <p:pic>
        <p:nvPicPr>
          <p:cNvPr id="51203" name="Picture 3" descr="심재구2"/>
          <p:cNvPicPr>
            <a:picLocks noChangeAspect="1" noChangeArrowheads="1"/>
          </p:cNvPicPr>
          <p:nvPr/>
        </p:nvPicPr>
        <p:blipFill>
          <a:blip r:embed="rId3" cstate="print"/>
          <a:srcRect/>
          <a:stretch>
            <a:fillRect/>
          </a:stretch>
        </p:blipFill>
        <p:spPr bwMode="auto">
          <a:xfrm>
            <a:off x="6388100" y="304800"/>
            <a:ext cx="2527300" cy="6400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fontAlgn="auto" hangingPunct="1">
              <a:spcAft>
                <a:spcPts val="0"/>
              </a:spcAft>
              <a:defRPr/>
            </a:pPr>
            <a:endParaRPr lang="en-US" sz="3800" dirty="0" smtClean="0">
              <a:ea typeface="ＭＳ Ｐゴシック" pitchFamily="34" charset="-128"/>
            </a:endParaRPr>
          </a:p>
        </p:txBody>
      </p:sp>
      <p:pic>
        <p:nvPicPr>
          <p:cNvPr id="16387" name="Picture 3" descr="Slide11a"/>
          <p:cNvPicPr>
            <a:picLocks noGrp="1" noChangeAspect="1" noChangeArrowheads="1"/>
          </p:cNvPicPr>
          <p:nvPr>
            <p:ph type="clipArt" sz="half" idx="2"/>
          </p:nvPr>
        </p:nvPicPr>
        <p:blipFill>
          <a:blip r:embed="rId3" cstate="print"/>
          <a:srcRect/>
          <a:stretch>
            <a:fillRect/>
          </a:stretch>
        </p:blipFill>
        <p:spPr>
          <a:xfrm>
            <a:off x="838200" y="1295400"/>
            <a:ext cx="2803525" cy="4343400"/>
          </a:xfrm>
        </p:spPr>
      </p:pic>
      <p:pic>
        <p:nvPicPr>
          <p:cNvPr id="16388" name="Picture 4" descr="Slide11b"/>
          <p:cNvPicPr>
            <a:picLocks noChangeAspect="1" noChangeArrowheads="1"/>
          </p:cNvPicPr>
          <p:nvPr/>
        </p:nvPicPr>
        <p:blipFill>
          <a:blip r:embed="rId4" cstate="print"/>
          <a:srcRect/>
          <a:stretch>
            <a:fillRect/>
          </a:stretch>
        </p:blipFill>
        <p:spPr bwMode="auto">
          <a:xfrm>
            <a:off x="4343400" y="1524000"/>
            <a:ext cx="4114800" cy="3703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a:xfrm>
            <a:off x="535940" y="1510635"/>
            <a:ext cx="8072119" cy="5539978"/>
          </a:xfrm>
        </p:spPr>
        <p:txBody>
          <a:bodyPr/>
          <a:lstStyle/>
          <a:p>
            <a:pPr fontAlgn="base"/>
            <a:r>
              <a:rPr lang="en-US" sz="4000" dirty="0"/>
              <a:t>Structure</a:t>
            </a:r>
          </a:p>
          <a:p>
            <a:pPr marL="571500" indent="-571500" fontAlgn="base">
              <a:buFont typeface="Arial" panose="020B0604020202020204" pitchFamily="34" charset="0"/>
              <a:buChar char="•"/>
            </a:pPr>
            <a:r>
              <a:rPr lang="en-US" sz="4000" dirty="0"/>
              <a:t>Macroscopic level</a:t>
            </a:r>
          </a:p>
          <a:p>
            <a:pPr marL="742950" indent="-742950" fontAlgn="base">
              <a:buFont typeface="+mj-lt"/>
              <a:buAutoNum type="arabicPeriod"/>
            </a:pPr>
            <a:r>
              <a:rPr lang="en-US" sz="4000" dirty="0"/>
              <a:t>Cortical</a:t>
            </a:r>
          </a:p>
          <a:p>
            <a:pPr marL="742950" indent="-742950" fontAlgn="base">
              <a:buFont typeface="+mj-lt"/>
              <a:buAutoNum type="arabicPeriod"/>
            </a:pPr>
            <a:r>
              <a:rPr lang="en-US" sz="4000" dirty="0"/>
              <a:t>Cancellous</a:t>
            </a:r>
          </a:p>
          <a:p>
            <a:pPr marL="571500" indent="-571500" fontAlgn="base">
              <a:buFont typeface="Arial" panose="020B0604020202020204" pitchFamily="34" charset="0"/>
              <a:buChar char="•"/>
            </a:pPr>
            <a:r>
              <a:rPr lang="en-US" sz="4000" dirty="0"/>
              <a:t>Microscopic level</a:t>
            </a:r>
          </a:p>
          <a:p>
            <a:pPr marL="742950" indent="-742950" fontAlgn="base">
              <a:buFont typeface="+mj-lt"/>
              <a:buAutoNum type="arabicPeriod"/>
            </a:pPr>
            <a:r>
              <a:rPr lang="en-US" sz="4000" dirty="0"/>
              <a:t>Lamellar</a:t>
            </a:r>
          </a:p>
          <a:p>
            <a:pPr marL="742950" indent="-742950" fontAlgn="base">
              <a:buFont typeface="+mj-lt"/>
              <a:buAutoNum type="arabicPeriod"/>
            </a:pPr>
            <a:r>
              <a:rPr lang="en-US" sz="4000" dirty="0"/>
              <a:t>Woven bone</a:t>
            </a:r>
          </a:p>
          <a:p>
            <a:endParaRPr lang="en-US" sz="4000" dirty="0"/>
          </a:p>
          <a:p>
            <a:endParaRPr lang="en-US" sz="4000" dirty="0"/>
          </a:p>
        </p:txBody>
      </p:sp>
    </p:spTree>
    <p:extLst>
      <p:ext uri="{BB962C8B-B14F-4D97-AF65-F5344CB8AC3E}">
        <p14:creationId xmlns:p14="http://schemas.microsoft.com/office/powerpoint/2010/main" val="41948237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idx="4294967295"/>
          </p:nvPr>
        </p:nvSpPr>
        <p:spPr/>
        <p:txBody>
          <a:bodyPr lIns="90487" tIns="44450" rIns="90487" bIns="44450" anchor="ctr"/>
          <a:lstStyle/>
          <a:p>
            <a:endParaRPr lang="en-NZ"/>
          </a:p>
        </p:txBody>
      </p:sp>
      <p:pic>
        <p:nvPicPr>
          <p:cNvPr id="209923" name="Picture 3" descr="DSCN1193.JPG                                                   00067B7CMacintosh HD                   BBA76DE9:"/>
          <p:cNvPicPr>
            <a:picLocks noChangeAspect="1" noChangeArrowheads="1"/>
          </p:cNvPicPr>
          <p:nvPr/>
        </p:nvPicPr>
        <p:blipFill>
          <a:blip r:embed="rId2" cstate="print"/>
          <a:srcRect/>
          <a:stretch>
            <a:fillRect/>
          </a:stretch>
        </p:blipFill>
        <p:spPr bwMode="auto">
          <a:xfrm>
            <a:off x="0" y="-3175"/>
            <a:ext cx="9144000" cy="6862763"/>
          </a:xfrm>
          <a:prstGeom prst="rect">
            <a:avLst/>
          </a:prstGeom>
          <a:noFill/>
          <a:ln w="9525">
            <a:noFill/>
            <a:miter lim="800000"/>
            <a:headEnd/>
            <a:tailEnd/>
          </a:ln>
        </p:spPr>
      </p:pic>
      <p:sp>
        <p:nvSpPr>
          <p:cNvPr id="209925" name="Text Box 5"/>
          <p:cNvSpPr txBox="1">
            <a:spLocks noChangeArrowheads="1"/>
          </p:cNvSpPr>
          <p:nvPr/>
        </p:nvSpPr>
        <p:spPr bwMode="auto">
          <a:xfrm>
            <a:off x="76200" y="6400800"/>
            <a:ext cx="2209800" cy="457200"/>
          </a:xfrm>
          <a:prstGeom prst="rect">
            <a:avLst/>
          </a:prstGeom>
          <a:noFill/>
          <a:ln w="9525">
            <a:noFill/>
            <a:miter lim="800000"/>
            <a:headEnd/>
            <a:tailEnd/>
          </a:ln>
          <a:effectLst/>
        </p:spPr>
        <p:txBody>
          <a:bodyPr>
            <a:spAutoFit/>
          </a:bodyPr>
          <a:lstStyle/>
          <a:p>
            <a:pPr>
              <a:spcBef>
                <a:spcPct val="50000"/>
              </a:spcBef>
            </a:pPr>
            <a:r>
              <a:rPr lang="en-US" sz="2400" b="1">
                <a:solidFill>
                  <a:schemeClr val="bg1"/>
                </a:solidFill>
              </a:rPr>
              <a:t>Day 1</a:t>
            </a:r>
            <a:endParaRPr lang="en-NZ" sz="2400" b="1">
              <a:solidFill>
                <a:schemeClr val="bg1"/>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1988840"/>
            <a:ext cx="7360989" cy="4739759"/>
          </a:xfrm>
        </p:spPr>
        <p:txBody>
          <a:bodyPr/>
          <a:lstStyle/>
          <a:p>
            <a:r>
              <a:rPr lang="en-US" dirty="0" smtClean="0"/>
              <a:t/>
            </a:r>
            <a:br>
              <a:rPr lang="en-US" dirty="0" smtClean="0"/>
            </a:br>
            <a:r>
              <a:rPr lang="en-US" b="1" dirty="0" smtClean="0"/>
              <a:t>A</a:t>
            </a:r>
            <a:r>
              <a:rPr lang="en-US" dirty="0" smtClean="0"/>
              <a:t>nalgesia. </a:t>
            </a:r>
            <a:br>
              <a:rPr lang="en-US" dirty="0" smtClean="0"/>
            </a:br>
            <a:r>
              <a:rPr lang="en-US" b="1" dirty="0" smtClean="0"/>
              <a:t>A</a:t>
            </a:r>
            <a:r>
              <a:rPr lang="en-US" dirty="0" smtClean="0"/>
              <a:t>nti tetanus </a:t>
            </a:r>
            <a:r>
              <a:rPr lang="en-US" dirty="0" err="1" smtClean="0"/>
              <a:t>toxoid</a:t>
            </a:r>
            <a:r>
              <a:rPr lang="en-US" dirty="0" smtClean="0"/>
              <a:t>.</a:t>
            </a:r>
            <a:br>
              <a:rPr lang="en-US" dirty="0" smtClean="0"/>
            </a:br>
            <a:r>
              <a:rPr lang="en-US" b="1" dirty="0" smtClean="0"/>
              <a:t>A</a:t>
            </a:r>
            <a:r>
              <a:rPr lang="en-US" dirty="0" smtClean="0"/>
              <a:t>ntibiotics.</a:t>
            </a:r>
            <a:br>
              <a:rPr lang="en-US" dirty="0" smtClean="0"/>
            </a:br>
            <a:r>
              <a:rPr lang="en-US" b="1" dirty="0" smtClean="0"/>
              <a:t>A</a:t>
            </a:r>
            <a:r>
              <a:rPr lang="en-US" dirty="0" smtClean="0"/>
              <a:t>dequate Irrigation</a:t>
            </a:r>
            <a:r>
              <a:rPr lang="en-US" dirty="0" smtClean="0"/>
              <a:t>.</a:t>
            </a:r>
            <a:r>
              <a:rPr lang="ar-JO" dirty="0" smtClean="0"/>
              <a:t/>
            </a:r>
            <a:br>
              <a:rPr lang="ar-JO" dirty="0" smtClean="0"/>
            </a:br>
            <a:r>
              <a:rPr lang="en-US" dirty="0" smtClean="0"/>
              <a:t>Dressing and casting. </a:t>
            </a:r>
            <a:r>
              <a:rPr lang="en-US" dirty="0" smtClean="0"/>
              <a:t/>
            </a:r>
            <a:br>
              <a:rPr lang="en-US" dirty="0" smtClean="0"/>
            </a:br>
            <a:endParaRPr lang="en-US" dirty="0"/>
          </a:p>
        </p:txBody>
      </p:sp>
    </p:spTree>
    <p:extLst>
      <p:ext uri="{BB962C8B-B14F-4D97-AF65-F5344CB8AC3E}">
        <p14:creationId xmlns:p14="http://schemas.microsoft.com/office/powerpoint/2010/main" val="6583570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323850" y="668338"/>
            <a:ext cx="2928938" cy="457200"/>
          </a:xfrm>
          <a:prstGeom prst="rect">
            <a:avLst/>
          </a:prstGeom>
          <a:noFill/>
          <a:ln w="9525">
            <a:noFill/>
            <a:miter lim="800000"/>
            <a:headEnd/>
            <a:tailEnd/>
          </a:ln>
        </p:spPr>
        <p:txBody>
          <a:bodyPr wrap="none">
            <a:spAutoFit/>
          </a:bodyPr>
          <a:lstStyle/>
          <a:p>
            <a:r>
              <a:rPr lang="en-US" sz="2400" b="0">
                <a:solidFill>
                  <a:schemeClr val="bg1"/>
                </a:solidFill>
              </a:rPr>
              <a:t>4 hours</a:t>
            </a:r>
            <a:r>
              <a:rPr lang="nl-NL" sz="2400" b="0">
                <a:solidFill>
                  <a:schemeClr val="bg1"/>
                </a:solidFill>
              </a:rPr>
              <a:t> </a:t>
            </a:r>
            <a:r>
              <a:rPr lang="en-US" sz="2400" b="0">
                <a:solidFill>
                  <a:schemeClr val="bg1"/>
                </a:solidFill>
              </a:rPr>
              <a:t>after </a:t>
            </a:r>
            <a:r>
              <a:rPr lang="nl-NL" sz="2400" b="0">
                <a:solidFill>
                  <a:schemeClr val="bg1"/>
                </a:solidFill>
              </a:rPr>
              <a:t>trauma</a:t>
            </a:r>
          </a:p>
        </p:txBody>
      </p:sp>
      <p:graphicFrame>
        <p:nvGraphicFramePr>
          <p:cNvPr id="21507" name="Object 6"/>
          <p:cNvGraphicFramePr>
            <a:graphicFrameLocks noChangeAspect="1"/>
          </p:cNvGraphicFramePr>
          <p:nvPr/>
        </p:nvGraphicFramePr>
        <p:xfrm>
          <a:off x="320675" y="1362075"/>
          <a:ext cx="8572500" cy="4154488"/>
        </p:xfrm>
        <a:graphic>
          <a:graphicData uri="http://schemas.openxmlformats.org/presentationml/2006/ole">
            <mc:AlternateContent xmlns:mc="http://schemas.openxmlformats.org/markup-compatibility/2006">
              <mc:Choice xmlns:v="urn:schemas-microsoft-com:vml" Requires="v">
                <p:oleObj spid="_x0000_s2065" name="Image" r:id="rId4" imgW="3367455" imgH="1651959" progId="">
                  <p:embed/>
                </p:oleObj>
              </mc:Choice>
              <mc:Fallback>
                <p:oleObj name="Image" r:id="rId4" imgW="3367455" imgH="1651959"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675" y="1362075"/>
                        <a:ext cx="8572500" cy="415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Septic Arthritis - UCLA-Olive View Internal Medic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95400"/>
            <a:ext cx="4016373" cy="419100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The Role of Knee Aspiration in the Infected Total Knee Arthroplasty |  Musculoskeletal K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295400"/>
            <a:ext cx="3876675" cy="4007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21398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533399" y="1399590"/>
            <a:ext cx="8077200" cy="4853940"/>
          </a:xfrm>
          <a:prstGeom prst="rect">
            <a:avLst/>
          </a:prstGeom>
          <a:blipFill>
            <a:blip r:embed="rId2" cstate="print"/>
            <a:stretch>
              <a:fillRect/>
            </a:stretch>
          </a:blipFill>
        </p:spPr>
        <p:txBody>
          <a:bodyPr wrap="square" lIns="0" tIns="0" rIns="0" bIns="0" rtlCol="0"/>
          <a:lstStyle/>
          <a:p>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ts val="1650"/>
              </a:lnSpc>
            </a:pPr>
            <a:fld id="{81D60167-4931-47E6-BA6A-407CBD079E47}" type="slidenum">
              <a:rPr dirty="0"/>
              <a:pPr marL="25400">
                <a:lnSpc>
                  <a:spcPts val="1650"/>
                </a:lnSpc>
              </a:pPr>
              <a:t>44</a:t>
            </a:fld>
            <a:endParaRPr dirty="0"/>
          </a:p>
        </p:txBody>
      </p:sp>
      <p:sp>
        <p:nvSpPr>
          <p:cNvPr id="4" name="Title 3"/>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E05BE-908D-DFB7-73CE-EED37175EE7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601F8B1-F309-8792-85B6-5E8C8E471E41}"/>
              </a:ext>
            </a:extLst>
          </p:cNvPr>
          <p:cNvSpPr>
            <a:spLocks noGrp="1"/>
          </p:cNvSpPr>
          <p:nvPr>
            <p:ph idx="1"/>
          </p:nvPr>
        </p:nvSpPr>
        <p:spPr/>
        <p:txBody>
          <a:bodyPr vert="horz" wrap="square" lIns="68580" tIns="34290" rIns="68580" bIns="34290" rtlCol="0" anchor="t">
            <a:normAutofit/>
          </a:bodyPr>
          <a:lstStyle/>
          <a:p>
            <a:pPr algn="ctr"/>
            <a:r>
              <a:rPr lang="en-US" sz="6000" b="1">
                <a:cs typeface="Calibri"/>
              </a:rPr>
              <a:t>Summary </a:t>
            </a:r>
          </a:p>
          <a:p>
            <a:pPr algn="ctr"/>
            <a:endParaRPr lang="en-US" sz="6000" b="1">
              <a:cs typeface="Calibri"/>
            </a:endParaRPr>
          </a:p>
          <a:p>
            <a:pPr algn="ctr"/>
            <a:r>
              <a:rPr lang="en-US" sz="6000" b="1">
                <a:cs typeface="Calibri"/>
              </a:rPr>
              <a:t>Questions ???</a:t>
            </a:r>
          </a:p>
        </p:txBody>
      </p:sp>
    </p:spTree>
    <p:extLst>
      <p:ext uri="{BB962C8B-B14F-4D97-AF65-F5344CB8AC3E}">
        <p14:creationId xmlns:p14="http://schemas.microsoft.com/office/powerpoint/2010/main" val="2231516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Types of Bone </a:t>
            </a:r>
          </a:p>
        </p:txBody>
      </p:sp>
      <p:sp>
        <p:nvSpPr>
          <p:cNvPr id="3" name="Text Placeholder 2"/>
          <p:cNvSpPr>
            <a:spLocks noGrp="1"/>
          </p:cNvSpPr>
          <p:nvPr>
            <p:ph type="body" idx="1"/>
          </p:nvPr>
        </p:nvSpPr>
        <p:spPr>
          <a:xfrm>
            <a:off x="228600" y="1828800"/>
            <a:ext cx="8686800" cy="3939540"/>
          </a:xfrm>
        </p:spPr>
        <p:txBody>
          <a:bodyPr/>
          <a:lstStyle/>
          <a:p>
            <a:pPr marL="285750" indent="-285750" rtl="0">
              <a:buFont typeface="Arial" panose="020B0604020202020204" pitchFamily="34" charset="0"/>
              <a:buChar char="•"/>
            </a:pPr>
            <a:r>
              <a:rPr lang="en-US" sz="3200" dirty="0"/>
              <a:t>Lamellar Bone </a:t>
            </a:r>
            <a:endParaRPr lang="en-US" sz="3200" dirty="0" smtClean="0"/>
          </a:p>
          <a:p>
            <a:pPr marL="742950" lvl="1" indent="-285750" rtl="0">
              <a:buFont typeface="Arial" panose="020B0604020202020204" pitchFamily="34" charset="0"/>
              <a:buChar char="•"/>
            </a:pPr>
            <a:r>
              <a:rPr lang="en-US" sz="3200" dirty="0" smtClean="0"/>
              <a:t> </a:t>
            </a:r>
            <a:r>
              <a:rPr lang="en-US" sz="3200" dirty="0"/>
              <a:t>Collagen fibers arranged in parallel </a:t>
            </a:r>
            <a:r>
              <a:rPr lang="en-US" sz="3200" dirty="0" smtClean="0"/>
              <a:t>layers</a:t>
            </a:r>
          </a:p>
          <a:p>
            <a:pPr marL="742950" lvl="1" indent="-285750" rtl="0">
              <a:buFont typeface="Arial" panose="020B0604020202020204" pitchFamily="34" charset="0"/>
              <a:buChar char="•"/>
            </a:pPr>
            <a:r>
              <a:rPr lang="en-US" sz="3200" dirty="0" smtClean="0"/>
              <a:t>  </a:t>
            </a:r>
            <a:r>
              <a:rPr lang="en-US" sz="3200" dirty="0"/>
              <a:t>Normal adult bone </a:t>
            </a:r>
            <a:endParaRPr lang="en-US" sz="3200" dirty="0" smtClean="0"/>
          </a:p>
          <a:p>
            <a:pPr rtl="0"/>
            <a:r>
              <a:rPr lang="en-US" sz="3200" dirty="0" smtClean="0"/>
              <a:t>• </a:t>
            </a:r>
            <a:r>
              <a:rPr lang="en-US" sz="3200" dirty="0"/>
              <a:t>Woven Bone (non-lamellar) </a:t>
            </a:r>
            <a:endParaRPr lang="en-US" sz="3200" dirty="0" smtClean="0"/>
          </a:p>
          <a:p>
            <a:pPr marL="742950" lvl="1" indent="-285750" rtl="0">
              <a:buFont typeface="Arial" panose="020B0604020202020204" pitchFamily="34" charset="0"/>
              <a:buChar char="•"/>
            </a:pPr>
            <a:r>
              <a:rPr lang="en-US" sz="3200" dirty="0" smtClean="0"/>
              <a:t> </a:t>
            </a:r>
            <a:r>
              <a:rPr lang="en-US" sz="3200" dirty="0"/>
              <a:t>Randomly oriented collagen </a:t>
            </a:r>
            <a:r>
              <a:rPr lang="en-US" sz="3200" dirty="0" smtClean="0"/>
              <a:t>fibers</a:t>
            </a:r>
          </a:p>
          <a:p>
            <a:pPr marL="742950" lvl="1" indent="-285750" rtl="0">
              <a:buFont typeface="Arial" panose="020B0604020202020204" pitchFamily="34" charset="0"/>
              <a:buChar char="•"/>
            </a:pPr>
            <a:r>
              <a:rPr lang="en-US" sz="3200" dirty="0" smtClean="0"/>
              <a:t>  </a:t>
            </a:r>
            <a:r>
              <a:rPr lang="en-US" sz="3200" dirty="0"/>
              <a:t>In adults, seen at sites of fracture healing, tendon or ligament attachment and in pathological conditions</a:t>
            </a:r>
          </a:p>
        </p:txBody>
      </p:sp>
    </p:spTree>
    <p:extLst>
      <p:ext uri="{BB962C8B-B14F-4D97-AF65-F5344CB8AC3E}">
        <p14:creationId xmlns:p14="http://schemas.microsoft.com/office/powerpoint/2010/main" val="19508788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a:off x="1971675" y="1066800"/>
            <a:ext cx="5419725" cy="5791196"/>
          </a:xfrm>
          <a:prstGeom prst="rect">
            <a:avLst/>
          </a:prstGeom>
          <a:blipFill>
            <a:blip r:embed="rId2" cstate="print"/>
            <a:stretch>
              <a:fillRect/>
            </a:stretch>
          </a:blipFill>
        </p:spPr>
        <p:txBody>
          <a:bodyPr wrap="square" lIns="0" tIns="0" rIns="0" bIns="0" rtlCol="0"/>
          <a:lstStyle/>
          <a:p>
            <a:endParaRPr/>
          </a:p>
        </p:txBody>
      </p:sp>
      <p:sp>
        <p:nvSpPr>
          <p:cNvPr id="2" name="object 2"/>
          <p:cNvSpPr txBox="1">
            <a:spLocks noGrp="1"/>
          </p:cNvSpPr>
          <p:nvPr>
            <p:ph type="title"/>
          </p:nvPr>
        </p:nvSpPr>
        <p:spPr>
          <a:xfrm>
            <a:off x="2888742" y="461594"/>
            <a:ext cx="3369945" cy="697230"/>
          </a:xfrm>
          <a:prstGeom prst="rect">
            <a:avLst/>
          </a:prstGeom>
        </p:spPr>
        <p:txBody>
          <a:bodyPr vert="horz" wrap="square" lIns="0" tIns="13335" rIns="0" bIns="0" rtlCol="0">
            <a:spAutoFit/>
          </a:bodyPr>
          <a:lstStyle/>
          <a:p>
            <a:pPr marL="12700">
              <a:lnSpc>
                <a:spcPct val="100000"/>
              </a:lnSpc>
              <a:spcBef>
                <a:spcPts val="105"/>
              </a:spcBef>
            </a:pPr>
            <a:r>
              <a:rPr dirty="0"/>
              <a:t>Bone</a:t>
            </a:r>
            <a:r>
              <a:rPr spc="-85" dirty="0"/>
              <a:t> </a:t>
            </a:r>
            <a:r>
              <a:rPr spc="-25" dirty="0"/>
              <a:t>Anatomy</a:t>
            </a:r>
          </a:p>
        </p:txBody>
      </p:sp>
      <p:sp>
        <p:nvSpPr>
          <p:cNvPr id="3" name="object 3"/>
          <p:cNvSpPr/>
          <p:nvPr/>
        </p:nvSpPr>
        <p:spPr>
          <a:xfrm>
            <a:off x="2057400" y="1143000"/>
            <a:ext cx="5334000" cy="5714996"/>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34461" y="461594"/>
            <a:ext cx="3276600" cy="697230"/>
          </a:xfrm>
          <a:prstGeom prst="rect">
            <a:avLst/>
          </a:prstGeom>
        </p:spPr>
        <p:txBody>
          <a:bodyPr vert="horz" wrap="square" lIns="0" tIns="13335" rIns="0" bIns="0" rtlCol="0">
            <a:spAutoFit/>
          </a:bodyPr>
          <a:lstStyle/>
          <a:p>
            <a:pPr marL="12700">
              <a:lnSpc>
                <a:spcPct val="100000"/>
              </a:lnSpc>
              <a:spcBef>
                <a:spcPts val="105"/>
              </a:spcBef>
            </a:pPr>
            <a:r>
              <a:rPr spc="-20" dirty="0"/>
              <a:t>Knee </a:t>
            </a:r>
            <a:r>
              <a:rPr dirty="0"/>
              <a:t>-</a:t>
            </a:r>
            <a:r>
              <a:rPr spc="-65" dirty="0"/>
              <a:t> </a:t>
            </a:r>
            <a:r>
              <a:rPr dirty="0"/>
              <a:t>Normal</a:t>
            </a:r>
          </a:p>
        </p:txBody>
      </p:sp>
      <p:sp>
        <p:nvSpPr>
          <p:cNvPr id="3" name="object 3"/>
          <p:cNvSpPr/>
          <p:nvPr/>
        </p:nvSpPr>
        <p:spPr>
          <a:xfrm>
            <a:off x="1066800" y="1752600"/>
            <a:ext cx="7162800" cy="4541519"/>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066800" y="1828800"/>
            <a:ext cx="7086600" cy="43434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34461" y="461594"/>
            <a:ext cx="3279140" cy="697230"/>
          </a:xfrm>
          <a:prstGeom prst="rect">
            <a:avLst/>
          </a:prstGeom>
        </p:spPr>
        <p:txBody>
          <a:bodyPr vert="horz" wrap="square" lIns="0" tIns="13335" rIns="0" bIns="0" rtlCol="0">
            <a:spAutoFit/>
          </a:bodyPr>
          <a:lstStyle/>
          <a:p>
            <a:pPr marL="12700">
              <a:lnSpc>
                <a:spcPct val="100000"/>
              </a:lnSpc>
              <a:spcBef>
                <a:spcPts val="105"/>
              </a:spcBef>
            </a:pPr>
            <a:r>
              <a:rPr spc="-5" dirty="0"/>
              <a:t>Joint</a:t>
            </a:r>
            <a:r>
              <a:rPr spc="-80" dirty="0"/>
              <a:t> </a:t>
            </a:r>
            <a:r>
              <a:rPr spc="-25" dirty="0"/>
              <a:t>Anatomy</a:t>
            </a:r>
          </a:p>
        </p:txBody>
      </p:sp>
      <p:sp>
        <p:nvSpPr>
          <p:cNvPr id="3" name="object 3"/>
          <p:cNvSpPr/>
          <p:nvPr/>
        </p:nvSpPr>
        <p:spPr>
          <a:xfrm>
            <a:off x="2362200" y="1447800"/>
            <a:ext cx="5391150" cy="4943475"/>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362200" y="1447800"/>
            <a:ext cx="5372100" cy="489585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97885" y="461594"/>
            <a:ext cx="3351529" cy="697230"/>
          </a:xfrm>
          <a:prstGeom prst="rect">
            <a:avLst/>
          </a:prstGeom>
        </p:spPr>
        <p:txBody>
          <a:bodyPr vert="horz" wrap="square" lIns="0" tIns="13335" rIns="0" bIns="0" rtlCol="0">
            <a:spAutoFit/>
          </a:bodyPr>
          <a:lstStyle/>
          <a:p>
            <a:pPr marL="12700">
              <a:lnSpc>
                <a:spcPct val="100000"/>
              </a:lnSpc>
              <a:spcBef>
                <a:spcPts val="105"/>
              </a:spcBef>
            </a:pPr>
            <a:r>
              <a:rPr spc="-35" dirty="0"/>
              <a:t>Wrist </a:t>
            </a:r>
            <a:r>
              <a:rPr dirty="0"/>
              <a:t>-</a:t>
            </a:r>
            <a:r>
              <a:rPr spc="-50" dirty="0"/>
              <a:t> </a:t>
            </a:r>
            <a:r>
              <a:rPr dirty="0"/>
              <a:t>Normal</a:t>
            </a:r>
          </a:p>
        </p:txBody>
      </p:sp>
      <p:sp>
        <p:nvSpPr>
          <p:cNvPr id="3" name="object 3"/>
          <p:cNvSpPr/>
          <p:nvPr/>
        </p:nvSpPr>
        <p:spPr>
          <a:xfrm>
            <a:off x="0" y="1495424"/>
            <a:ext cx="5381625" cy="5362571"/>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724400" y="1428749"/>
            <a:ext cx="4419599" cy="5429246"/>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724400" y="1476374"/>
            <a:ext cx="4419599" cy="5381621"/>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7045</TotalTime>
  <Words>586</Words>
  <Application>Microsoft Office PowerPoint</Application>
  <PresentationFormat>On-screen Show (4:3)</PresentationFormat>
  <Paragraphs>131</Paragraphs>
  <Slides>45</Slides>
  <Notes>6</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45</vt:i4>
      </vt:variant>
    </vt:vector>
  </HeadingPairs>
  <TitlesOfParts>
    <vt:vector size="55" baseType="lpstr">
      <vt:lpstr>ＭＳ Ｐゴシック</vt:lpstr>
      <vt:lpstr>ＭＳ Ｐゴシック</vt:lpstr>
      <vt:lpstr>Arial</vt:lpstr>
      <vt:lpstr>Calibri</vt:lpstr>
      <vt:lpstr>Tahoma</vt:lpstr>
      <vt:lpstr>Times New Roman</vt:lpstr>
      <vt:lpstr>Wingdings</vt:lpstr>
      <vt:lpstr>Office Theme</vt:lpstr>
      <vt:lpstr>PhotoHouse</vt:lpstr>
      <vt:lpstr>Image</vt:lpstr>
      <vt:lpstr>PowerPoint Presentation</vt:lpstr>
      <vt:lpstr>Bone Histology</vt:lpstr>
      <vt:lpstr>Bone can be classified based on both anatomy and structure </vt:lpstr>
      <vt:lpstr>PowerPoint Presentation</vt:lpstr>
      <vt:lpstr>Types of Bone </vt:lpstr>
      <vt:lpstr>Bone Anatomy</vt:lpstr>
      <vt:lpstr>Knee - Normal</vt:lpstr>
      <vt:lpstr>Joint Anatomy</vt:lpstr>
      <vt:lpstr>Wrist - Normal</vt:lpstr>
      <vt:lpstr>Ankle - Normal</vt:lpstr>
      <vt:lpstr>Ankle - Normal</vt:lpstr>
      <vt:lpstr>Foot - Normal</vt:lpstr>
      <vt:lpstr>Skeletal conditions</vt:lpstr>
      <vt:lpstr>ACUTE ORTHOPEDIC EMERGENCIES </vt:lpstr>
      <vt:lpstr>No patient ever died of a broken bone</vt:lpstr>
      <vt:lpstr>PowerPoint Presentation</vt:lpstr>
      <vt:lpstr>ATLS program.</vt:lpstr>
      <vt:lpstr>PowerPoint Presentation</vt:lpstr>
      <vt:lpstr>PowerPoint Presentation</vt:lpstr>
      <vt:lpstr>PowerPoint Presentation</vt:lpstr>
      <vt:lpstr>PowerPoint Presentation</vt:lpstr>
      <vt:lpstr>Description of fractures</vt:lpstr>
      <vt:lpstr>PowerPoint Presentation</vt:lpstr>
      <vt:lpstr>Clinical features of fractures:</vt:lpstr>
      <vt:lpstr>Complication of Fractures </vt:lpstr>
      <vt:lpstr>Complication of Fractures </vt:lpstr>
      <vt:lpstr>Treatment of fracture</vt:lpstr>
      <vt:lpstr>PowerPoint Presentation</vt:lpstr>
      <vt:lpstr>PowerPoint Presentation</vt:lpstr>
      <vt:lpstr>PowerPoint Presentation</vt:lpstr>
      <vt:lpstr>Pathologic fractures.</vt:lpstr>
      <vt:lpstr>Stress fractures</vt:lpstr>
      <vt:lpstr>PowerPoint Presentation</vt:lpstr>
      <vt:lpstr>Bone and joint alignment</vt:lpstr>
      <vt:lpstr>Osteoarthritis</vt:lpstr>
      <vt:lpstr>PowerPoint Presentation</vt:lpstr>
      <vt:lpstr>PowerPoint Presentation</vt:lpstr>
      <vt:lpstr>PowerPoint Presentation</vt:lpstr>
      <vt:lpstr>PowerPoint Presentation</vt:lpstr>
      <vt:lpstr>PowerPoint Presentation</vt:lpstr>
      <vt:lpstr> Analgesia.  Anti tetanus toxoid. Antibiotics. Adequate Irrigation. Dressing and casting.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cp:lastModifiedBy>
  <cp:revision>46</cp:revision>
  <dcterms:created xsi:type="dcterms:W3CDTF">2019-10-13T15:32:47Z</dcterms:created>
  <dcterms:modified xsi:type="dcterms:W3CDTF">2023-03-14T19:42:13Z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2013-04-21T00:00:00Z</vt:filetime>
  </property>
  <property fmtid="{D5CDD505-2E9C-101B-9397-08002B2CF9AE}" pid="3" name="Creator">
    <vt:lpwstr>Microsoft® Office PowerPoint® 2007</vt:lpwstr>
  </property>
  <property fmtid="{D5CDD505-2E9C-101B-9397-08002B2CF9AE}" pid="4" name="LastSaved">
    <vt:filetime>2019-10-13T00:00:00Z</vt:filetime>
  </property>
</Properties>
</file>