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53"/>
  </p:notesMasterIdLst>
  <p:sldIdLst>
    <p:sldId id="455" r:id="rId2"/>
    <p:sldId id="301" r:id="rId3"/>
    <p:sldId id="302" r:id="rId4"/>
    <p:sldId id="258" r:id="rId5"/>
    <p:sldId id="303" r:id="rId6"/>
    <p:sldId id="387" r:id="rId7"/>
    <p:sldId id="388" r:id="rId8"/>
    <p:sldId id="389" r:id="rId9"/>
    <p:sldId id="304" r:id="rId10"/>
    <p:sldId id="261" r:id="rId11"/>
    <p:sldId id="262" r:id="rId12"/>
    <p:sldId id="449" r:id="rId13"/>
    <p:sldId id="450" r:id="rId14"/>
    <p:sldId id="451" r:id="rId15"/>
    <p:sldId id="454" r:id="rId16"/>
    <p:sldId id="438" r:id="rId17"/>
    <p:sldId id="267" r:id="rId18"/>
    <p:sldId id="269" r:id="rId19"/>
    <p:sldId id="270" r:id="rId20"/>
    <p:sldId id="299" r:id="rId21"/>
    <p:sldId id="271" r:id="rId22"/>
    <p:sldId id="459" r:id="rId23"/>
    <p:sldId id="272" r:id="rId24"/>
    <p:sldId id="297" r:id="rId25"/>
    <p:sldId id="300" r:id="rId26"/>
    <p:sldId id="266" r:id="rId27"/>
    <p:sldId id="456" r:id="rId28"/>
    <p:sldId id="461" r:id="rId29"/>
    <p:sldId id="463" r:id="rId30"/>
    <p:sldId id="306" r:id="rId31"/>
    <p:sldId id="318" r:id="rId32"/>
    <p:sldId id="307" r:id="rId33"/>
    <p:sldId id="320" r:id="rId34"/>
    <p:sldId id="328" r:id="rId35"/>
    <p:sldId id="308" r:id="rId36"/>
    <p:sldId id="309" r:id="rId37"/>
    <p:sldId id="324" r:id="rId38"/>
    <p:sldId id="323" r:id="rId39"/>
    <p:sldId id="321" r:id="rId40"/>
    <p:sldId id="322" r:id="rId41"/>
    <p:sldId id="311" r:id="rId42"/>
    <p:sldId id="312" r:id="rId43"/>
    <p:sldId id="333" r:id="rId44"/>
    <p:sldId id="313" r:id="rId45"/>
    <p:sldId id="334" r:id="rId46"/>
    <p:sldId id="314" r:id="rId47"/>
    <p:sldId id="319" r:id="rId48"/>
    <p:sldId id="315" r:id="rId49"/>
    <p:sldId id="458" r:id="rId50"/>
    <p:sldId id="464" r:id="rId51"/>
    <p:sldId id="31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09" autoAdjust="0"/>
    <p:restoredTop sz="90719" autoAdjust="0"/>
  </p:normalViewPr>
  <p:slideViewPr>
    <p:cSldViewPr>
      <p:cViewPr varScale="1">
        <p:scale>
          <a:sx n="72" d="100"/>
          <a:sy n="72" d="100"/>
        </p:scale>
        <p:origin x="115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407B0-D860-6846-AEAC-0E4CAACA81A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5988D216-A06A-1D47-8A20-E769207CAB5C}">
      <dgm:prSet phldrT="[نص]" phldr="0"/>
      <dgm:spPr/>
      <dgm:t>
        <a:bodyPr/>
        <a:lstStyle/>
        <a:p>
          <a:pPr rtl="1"/>
          <a:r>
            <a:rPr lang="en-US" b="1" dirty="0"/>
            <a:t>Classification</a:t>
          </a:r>
          <a:endParaRPr lang="ar-SA" dirty="0"/>
        </a:p>
      </dgm:t>
    </dgm:pt>
    <dgm:pt modelId="{97A3E413-4572-9C4E-B99D-31204017601C}" type="parTrans" cxnId="{579E42F4-3E9C-6F45-991D-271B777E4245}">
      <dgm:prSet/>
      <dgm:spPr/>
      <dgm:t>
        <a:bodyPr/>
        <a:lstStyle/>
        <a:p>
          <a:pPr rtl="1"/>
          <a:endParaRPr lang="ar-SA"/>
        </a:p>
      </dgm:t>
    </dgm:pt>
    <dgm:pt modelId="{0DC40D94-C212-B842-A96B-89E0D6CE234F}" type="sibTrans" cxnId="{579E42F4-3E9C-6F45-991D-271B777E4245}">
      <dgm:prSet/>
      <dgm:spPr/>
      <dgm:t>
        <a:bodyPr/>
        <a:lstStyle/>
        <a:p>
          <a:pPr rtl="1"/>
          <a:endParaRPr lang="ar-SA"/>
        </a:p>
      </dgm:t>
    </dgm:pt>
    <dgm:pt modelId="{7A20E734-9521-F64D-8AA3-00A262FDEB8F}">
      <dgm:prSet phldrT="[نص]" phldr="0"/>
      <dgm:spPr/>
      <dgm:t>
        <a:bodyPr/>
        <a:lstStyle/>
        <a:p>
          <a:pPr rtl="1"/>
          <a:r>
            <a:rPr lang="en-US" b="1" dirty="0">
              <a:latin typeface="Times New Roman" panose="02020603050405020304" pitchFamily="18" charset="0"/>
              <a:cs typeface="Times New Roman" panose="02020603050405020304" pitchFamily="18" charset="0"/>
            </a:rPr>
            <a:t>E</a:t>
          </a:r>
          <a:r>
            <a:rPr lang="x-none" b="1">
              <a:latin typeface="Times New Roman" panose="02020603050405020304" pitchFamily="18" charset="0"/>
              <a:cs typeface="Times New Roman" panose="02020603050405020304" pitchFamily="18" charset="0"/>
            </a:rPr>
            <a:t>lective</a:t>
          </a:r>
          <a:endParaRPr lang="ar-SA" dirty="0"/>
        </a:p>
      </dgm:t>
    </dgm:pt>
    <dgm:pt modelId="{C2CBADC5-0A37-6546-B3D0-11F1CB4030EC}" type="parTrans" cxnId="{E503CE68-59B3-434E-8162-5AA8D3C58EE0}">
      <dgm:prSet/>
      <dgm:spPr/>
      <dgm:t>
        <a:bodyPr/>
        <a:lstStyle/>
        <a:p>
          <a:pPr rtl="1"/>
          <a:endParaRPr lang="ar-SA"/>
        </a:p>
      </dgm:t>
    </dgm:pt>
    <dgm:pt modelId="{9BF8DCF6-D57F-AF44-BBFD-DED4CF29EEB0}" type="sibTrans" cxnId="{E503CE68-59B3-434E-8162-5AA8D3C58EE0}">
      <dgm:prSet/>
      <dgm:spPr/>
      <dgm:t>
        <a:bodyPr/>
        <a:lstStyle/>
        <a:p>
          <a:pPr rtl="1"/>
          <a:endParaRPr lang="ar-SA"/>
        </a:p>
      </dgm:t>
    </dgm:pt>
    <dgm:pt modelId="{939460F6-6897-8B4E-90B8-52AC0A7AB2E0}">
      <dgm:prSet phldrT="[نص]" phldr="0"/>
      <dgm:spPr/>
      <dgm:t>
        <a:bodyPr/>
        <a:lstStyle/>
        <a:p>
          <a:pPr rtl="1"/>
          <a:r>
            <a:rPr lang="en-US" b="1" dirty="0">
              <a:latin typeface="Times New Roman" panose="02020603050405020304" pitchFamily="18" charset="0"/>
              <a:cs typeface="Times New Roman" panose="02020603050405020304" pitchFamily="18" charset="0"/>
            </a:rPr>
            <a:t>Emergency</a:t>
          </a:r>
          <a:endParaRPr lang="ar-SA" dirty="0"/>
        </a:p>
      </dgm:t>
    </dgm:pt>
    <dgm:pt modelId="{597F1350-0887-D045-A0A9-657D088A7062}" type="parTrans" cxnId="{FAEFF04A-6F66-6342-B005-D3B9122483B1}">
      <dgm:prSet/>
      <dgm:spPr/>
      <dgm:t>
        <a:bodyPr/>
        <a:lstStyle/>
        <a:p>
          <a:pPr rtl="1"/>
          <a:endParaRPr lang="ar-SA"/>
        </a:p>
      </dgm:t>
    </dgm:pt>
    <dgm:pt modelId="{B3EB68F2-8213-504F-8EEA-4D9B92C3521D}" type="sibTrans" cxnId="{FAEFF04A-6F66-6342-B005-D3B9122483B1}">
      <dgm:prSet/>
      <dgm:spPr/>
      <dgm:t>
        <a:bodyPr/>
        <a:lstStyle/>
        <a:p>
          <a:pPr rtl="1"/>
          <a:endParaRPr lang="ar-SA"/>
        </a:p>
      </dgm:t>
    </dgm:pt>
    <dgm:pt modelId="{137B59F7-41BC-454F-AE1D-E8C2862961CE}" type="pres">
      <dgm:prSet presAssocID="{592407B0-D860-6846-AEAC-0E4CAACA81AE}" presName="hierChild1" presStyleCnt="0">
        <dgm:presLayoutVars>
          <dgm:chPref val="1"/>
          <dgm:dir/>
          <dgm:animOne val="branch"/>
          <dgm:animLvl val="lvl"/>
          <dgm:resizeHandles/>
        </dgm:presLayoutVars>
      </dgm:prSet>
      <dgm:spPr/>
    </dgm:pt>
    <dgm:pt modelId="{5AC3E91E-E6A7-A946-95E3-01B78B6DACB4}" type="pres">
      <dgm:prSet presAssocID="{5988D216-A06A-1D47-8A20-E769207CAB5C}" presName="hierRoot1" presStyleCnt="0"/>
      <dgm:spPr/>
    </dgm:pt>
    <dgm:pt modelId="{C7354DAA-542A-AD4B-AB1B-4B3E4C538584}" type="pres">
      <dgm:prSet presAssocID="{5988D216-A06A-1D47-8A20-E769207CAB5C}" presName="composite" presStyleCnt="0"/>
      <dgm:spPr/>
    </dgm:pt>
    <dgm:pt modelId="{97B545A8-CC18-9748-8140-2E94C4BAB58F}" type="pres">
      <dgm:prSet presAssocID="{5988D216-A06A-1D47-8A20-E769207CAB5C}" presName="background" presStyleLbl="node0" presStyleIdx="0" presStyleCnt="1"/>
      <dgm:spPr/>
    </dgm:pt>
    <dgm:pt modelId="{29274791-782A-7A45-ACB2-B821B12E6EBC}" type="pres">
      <dgm:prSet presAssocID="{5988D216-A06A-1D47-8A20-E769207CAB5C}" presName="text" presStyleLbl="fgAcc0" presStyleIdx="0" presStyleCnt="1">
        <dgm:presLayoutVars>
          <dgm:chPref val="3"/>
        </dgm:presLayoutVars>
      </dgm:prSet>
      <dgm:spPr/>
    </dgm:pt>
    <dgm:pt modelId="{E9FAD15A-A3D8-9F44-892D-67A1C1643EF0}" type="pres">
      <dgm:prSet presAssocID="{5988D216-A06A-1D47-8A20-E769207CAB5C}" presName="hierChild2" presStyleCnt="0"/>
      <dgm:spPr/>
    </dgm:pt>
    <dgm:pt modelId="{5D9706B9-8443-2F49-B34F-3BB418034542}" type="pres">
      <dgm:prSet presAssocID="{C2CBADC5-0A37-6546-B3D0-11F1CB4030EC}" presName="Name10" presStyleLbl="parChTrans1D2" presStyleIdx="0" presStyleCnt="2"/>
      <dgm:spPr/>
    </dgm:pt>
    <dgm:pt modelId="{5526BB4A-F0E6-544E-8009-81513125BA0E}" type="pres">
      <dgm:prSet presAssocID="{7A20E734-9521-F64D-8AA3-00A262FDEB8F}" presName="hierRoot2" presStyleCnt="0"/>
      <dgm:spPr/>
    </dgm:pt>
    <dgm:pt modelId="{33FFC96F-1901-E34C-BEB9-F21385F9B425}" type="pres">
      <dgm:prSet presAssocID="{7A20E734-9521-F64D-8AA3-00A262FDEB8F}" presName="composite2" presStyleCnt="0"/>
      <dgm:spPr/>
    </dgm:pt>
    <dgm:pt modelId="{1B55556B-E7A4-AE45-B0F4-DE1588801502}" type="pres">
      <dgm:prSet presAssocID="{7A20E734-9521-F64D-8AA3-00A262FDEB8F}" presName="background2" presStyleLbl="node2" presStyleIdx="0" presStyleCnt="2"/>
      <dgm:spPr/>
    </dgm:pt>
    <dgm:pt modelId="{604027EF-89EF-1D4D-BF3A-02F54096A176}" type="pres">
      <dgm:prSet presAssocID="{7A20E734-9521-F64D-8AA3-00A262FDEB8F}" presName="text2" presStyleLbl="fgAcc2" presStyleIdx="0" presStyleCnt="2">
        <dgm:presLayoutVars>
          <dgm:chPref val="3"/>
        </dgm:presLayoutVars>
      </dgm:prSet>
      <dgm:spPr/>
    </dgm:pt>
    <dgm:pt modelId="{D8EEE120-DC84-F64B-A802-4D6AB4FF34FA}" type="pres">
      <dgm:prSet presAssocID="{7A20E734-9521-F64D-8AA3-00A262FDEB8F}" presName="hierChild3" presStyleCnt="0"/>
      <dgm:spPr/>
    </dgm:pt>
    <dgm:pt modelId="{0BEE4104-321F-7145-98FF-6D749C016C88}" type="pres">
      <dgm:prSet presAssocID="{597F1350-0887-D045-A0A9-657D088A7062}" presName="Name10" presStyleLbl="parChTrans1D2" presStyleIdx="1" presStyleCnt="2"/>
      <dgm:spPr/>
    </dgm:pt>
    <dgm:pt modelId="{EBC5B0A7-DBB5-6046-9B4B-DA1FC2E54D4F}" type="pres">
      <dgm:prSet presAssocID="{939460F6-6897-8B4E-90B8-52AC0A7AB2E0}" presName="hierRoot2" presStyleCnt="0"/>
      <dgm:spPr/>
    </dgm:pt>
    <dgm:pt modelId="{F3E0A694-FAFB-314D-974F-245FAA7E556B}" type="pres">
      <dgm:prSet presAssocID="{939460F6-6897-8B4E-90B8-52AC0A7AB2E0}" presName="composite2" presStyleCnt="0"/>
      <dgm:spPr/>
    </dgm:pt>
    <dgm:pt modelId="{8B492A4C-3DC4-DC43-9CCA-40871C014A04}" type="pres">
      <dgm:prSet presAssocID="{939460F6-6897-8B4E-90B8-52AC0A7AB2E0}" presName="background2" presStyleLbl="node2" presStyleIdx="1" presStyleCnt="2"/>
      <dgm:spPr/>
    </dgm:pt>
    <dgm:pt modelId="{CF96ADE3-DEE2-A14A-BE2D-B641E1D26CAA}" type="pres">
      <dgm:prSet presAssocID="{939460F6-6897-8B4E-90B8-52AC0A7AB2E0}" presName="text2" presStyleLbl="fgAcc2" presStyleIdx="1" presStyleCnt="2">
        <dgm:presLayoutVars>
          <dgm:chPref val="3"/>
        </dgm:presLayoutVars>
      </dgm:prSet>
      <dgm:spPr/>
    </dgm:pt>
    <dgm:pt modelId="{188BDB29-2581-8546-8D30-E86A10E96718}" type="pres">
      <dgm:prSet presAssocID="{939460F6-6897-8B4E-90B8-52AC0A7AB2E0}" presName="hierChild3" presStyleCnt="0"/>
      <dgm:spPr/>
    </dgm:pt>
  </dgm:ptLst>
  <dgm:cxnLst>
    <dgm:cxn modelId="{FE7F8326-DAAD-C743-B613-B2813EAC9037}" type="presOf" srcId="{597F1350-0887-D045-A0A9-657D088A7062}" destId="{0BEE4104-321F-7145-98FF-6D749C016C88}" srcOrd="0" destOrd="0" presId="urn:microsoft.com/office/officeart/2005/8/layout/hierarchy1"/>
    <dgm:cxn modelId="{E503CE68-59B3-434E-8162-5AA8D3C58EE0}" srcId="{5988D216-A06A-1D47-8A20-E769207CAB5C}" destId="{7A20E734-9521-F64D-8AA3-00A262FDEB8F}" srcOrd="0" destOrd="0" parTransId="{C2CBADC5-0A37-6546-B3D0-11F1CB4030EC}" sibTransId="{9BF8DCF6-D57F-AF44-BBFD-DED4CF29EEB0}"/>
    <dgm:cxn modelId="{FAEFF04A-6F66-6342-B005-D3B9122483B1}" srcId="{5988D216-A06A-1D47-8A20-E769207CAB5C}" destId="{939460F6-6897-8B4E-90B8-52AC0A7AB2E0}" srcOrd="1" destOrd="0" parTransId="{597F1350-0887-D045-A0A9-657D088A7062}" sibTransId="{B3EB68F2-8213-504F-8EEA-4D9B92C3521D}"/>
    <dgm:cxn modelId="{3738C48C-B2B2-504E-BB8E-A3D92129C8C3}" type="presOf" srcId="{939460F6-6897-8B4E-90B8-52AC0A7AB2E0}" destId="{CF96ADE3-DEE2-A14A-BE2D-B641E1D26CAA}" srcOrd="0" destOrd="0" presId="urn:microsoft.com/office/officeart/2005/8/layout/hierarchy1"/>
    <dgm:cxn modelId="{B0A69B91-FC2A-4A40-998F-AD4B02FC78CE}" type="presOf" srcId="{C2CBADC5-0A37-6546-B3D0-11F1CB4030EC}" destId="{5D9706B9-8443-2F49-B34F-3BB418034542}" srcOrd="0" destOrd="0" presId="urn:microsoft.com/office/officeart/2005/8/layout/hierarchy1"/>
    <dgm:cxn modelId="{05E302A1-5364-D344-8AEB-EA5F8859A44C}" type="presOf" srcId="{5988D216-A06A-1D47-8A20-E769207CAB5C}" destId="{29274791-782A-7A45-ACB2-B821B12E6EBC}" srcOrd="0" destOrd="0" presId="urn:microsoft.com/office/officeart/2005/8/layout/hierarchy1"/>
    <dgm:cxn modelId="{439167AC-D5B3-4449-BBEB-516D75E2E189}" type="presOf" srcId="{7A20E734-9521-F64D-8AA3-00A262FDEB8F}" destId="{604027EF-89EF-1D4D-BF3A-02F54096A176}" srcOrd="0" destOrd="0" presId="urn:microsoft.com/office/officeart/2005/8/layout/hierarchy1"/>
    <dgm:cxn modelId="{FBADA4E8-41AC-0E49-A0BA-B8413D0F18B6}" type="presOf" srcId="{592407B0-D860-6846-AEAC-0E4CAACA81AE}" destId="{137B59F7-41BC-454F-AE1D-E8C2862961CE}" srcOrd="0" destOrd="0" presId="urn:microsoft.com/office/officeart/2005/8/layout/hierarchy1"/>
    <dgm:cxn modelId="{579E42F4-3E9C-6F45-991D-271B777E4245}" srcId="{592407B0-D860-6846-AEAC-0E4CAACA81AE}" destId="{5988D216-A06A-1D47-8A20-E769207CAB5C}" srcOrd="0" destOrd="0" parTransId="{97A3E413-4572-9C4E-B99D-31204017601C}" sibTransId="{0DC40D94-C212-B842-A96B-89E0D6CE234F}"/>
    <dgm:cxn modelId="{1D170526-8086-4C43-AC3D-0223A46340FF}" type="presParOf" srcId="{137B59F7-41BC-454F-AE1D-E8C2862961CE}" destId="{5AC3E91E-E6A7-A946-95E3-01B78B6DACB4}" srcOrd="0" destOrd="0" presId="urn:microsoft.com/office/officeart/2005/8/layout/hierarchy1"/>
    <dgm:cxn modelId="{AC5F9802-3A6F-3749-B7E6-52447A48D6D9}" type="presParOf" srcId="{5AC3E91E-E6A7-A946-95E3-01B78B6DACB4}" destId="{C7354DAA-542A-AD4B-AB1B-4B3E4C538584}" srcOrd="0" destOrd="0" presId="urn:microsoft.com/office/officeart/2005/8/layout/hierarchy1"/>
    <dgm:cxn modelId="{FFB2AFD3-4804-324B-ADEB-3AFD41B52CD9}" type="presParOf" srcId="{C7354DAA-542A-AD4B-AB1B-4B3E4C538584}" destId="{97B545A8-CC18-9748-8140-2E94C4BAB58F}" srcOrd="0" destOrd="0" presId="urn:microsoft.com/office/officeart/2005/8/layout/hierarchy1"/>
    <dgm:cxn modelId="{6E5F0071-3D0D-214A-AB66-D6A7D5AA8D5E}" type="presParOf" srcId="{C7354DAA-542A-AD4B-AB1B-4B3E4C538584}" destId="{29274791-782A-7A45-ACB2-B821B12E6EBC}" srcOrd="1" destOrd="0" presId="urn:microsoft.com/office/officeart/2005/8/layout/hierarchy1"/>
    <dgm:cxn modelId="{D9AECC11-3883-8C44-8894-3B6173F741BA}" type="presParOf" srcId="{5AC3E91E-E6A7-A946-95E3-01B78B6DACB4}" destId="{E9FAD15A-A3D8-9F44-892D-67A1C1643EF0}" srcOrd="1" destOrd="0" presId="urn:microsoft.com/office/officeart/2005/8/layout/hierarchy1"/>
    <dgm:cxn modelId="{516C9F4A-B132-C84A-AFBC-11CF7DF30B96}" type="presParOf" srcId="{E9FAD15A-A3D8-9F44-892D-67A1C1643EF0}" destId="{5D9706B9-8443-2F49-B34F-3BB418034542}" srcOrd="0" destOrd="0" presId="urn:microsoft.com/office/officeart/2005/8/layout/hierarchy1"/>
    <dgm:cxn modelId="{04C6F1C4-A290-8F47-8D61-81DBBB124FA2}" type="presParOf" srcId="{E9FAD15A-A3D8-9F44-892D-67A1C1643EF0}" destId="{5526BB4A-F0E6-544E-8009-81513125BA0E}" srcOrd="1" destOrd="0" presId="urn:microsoft.com/office/officeart/2005/8/layout/hierarchy1"/>
    <dgm:cxn modelId="{B777FE12-397A-FF4E-A42E-AE2A4008D2E4}" type="presParOf" srcId="{5526BB4A-F0E6-544E-8009-81513125BA0E}" destId="{33FFC96F-1901-E34C-BEB9-F21385F9B425}" srcOrd="0" destOrd="0" presId="urn:microsoft.com/office/officeart/2005/8/layout/hierarchy1"/>
    <dgm:cxn modelId="{B3AE474A-353C-5F42-8B97-78D9F99E792B}" type="presParOf" srcId="{33FFC96F-1901-E34C-BEB9-F21385F9B425}" destId="{1B55556B-E7A4-AE45-B0F4-DE1588801502}" srcOrd="0" destOrd="0" presId="urn:microsoft.com/office/officeart/2005/8/layout/hierarchy1"/>
    <dgm:cxn modelId="{1266C27B-0CEA-5741-A904-1145B7C37E59}" type="presParOf" srcId="{33FFC96F-1901-E34C-BEB9-F21385F9B425}" destId="{604027EF-89EF-1D4D-BF3A-02F54096A176}" srcOrd="1" destOrd="0" presId="urn:microsoft.com/office/officeart/2005/8/layout/hierarchy1"/>
    <dgm:cxn modelId="{3BF29845-FFDB-6E40-B014-C1DDA5AA4ADD}" type="presParOf" srcId="{5526BB4A-F0E6-544E-8009-81513125BA0E}" destId="{D8EEE120-DC84-F64B-A802-4D6AB4FF34FA}" srcOrd="1" destOrd="0" presId="urn:microsoft.com/office/officeart/2005/8/layout/hierarchy1"/>
    <dgm:cxn modelId="{7B175D51-5032-684C-81EC-9E88F01B41A7}" type="presParOf" srcId="{E9FAD15A-A3D8-9F44-892D-67A1C1643EF0}" destId="{0BEE4104-321F-7145-98FF-6D749C016C88}" srcOrd="2" destOrd="0" presId="urn:microsoft.com/office/officeart/2005/8/layout/hierarchy1"/>
    <dgm:cxn modelId="{A57D4156-D2B9-C646-A69B-83FADBCE050F}" type="presParOf" srcId="{E9FAD15A-A3D8-9F44-892D-67A1C1643EF0}" destId="{EBC5B0A7-DBB5-6046-9B4B-DA1FC2E54D4F}" srcOrd="3" destOrd="0" presId="urn:microsoft.com/office/officeart/2005/8/layout/hierarchy1"/>
    <dgm:cxn modelId="{A8CD9029-FE96-5742-B4F1-596F11C0904D}" type="presParOf" srcId="{EBC5B0A7-DBB5-6046-9B4B-DA1FC2E54D4F}" destId="{F3E0A694-FAFB-314D-974F-245FAA7E556B}" srcOrd="0" destOrd="0" presId="urn:microsoft.com/office/officeart/2005/8/layout/hierarchy1"/>
    <dgm:cxn modelId="{C1FE4637-DA26-1349-B3C0-5321BCB623AF}" type="presParOf" srcId="{F3E0A694-FAFB-314D-974F-245FAA7E556B}" destId="{8B492A4C-3DC4-DC43-9CCA-40871C014A04}" srcOrd="0" destOrd="0" presId="urn:microsoft.com/office/officeart/2005/8/layout/hierarchy1"/>
    <dgm:cxn modelId="{19F4E2B7-139C-E043-B197-2E5A6EB09C1F}" type="presParOf" srcId="{F3E0A694-FAFB-314D-974F-245FAA7E556B}" destId="{CF96ADE3-DEE2-A14A-BE2D-B641E1D26CAA}" srcOrd="1" destOrd="0" presId="urn:microsoft.com/office/officeart/2005/8/layout/hierarchy1"/>
    <dgm:cxn modelId="{3538DD9A-FECE-904B-BC1E-1C91F23E551B}" type="presParOf" srcId="{EBC5B0A7-DBB5-6046-9B4B-DA1FC2E54D4F}" destId="{188BDB29-2581-8546-8D30-E86A10E967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CF5CD-4A7C-C441-9050-37937E66005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E0E88ABA-ECD1-834F-9CFA-04A9048DE790}">
      <dgm:prSet phldrT="[نص]" phldr="0"/>
      <dgm:spPr/>
      <dgm:t>
        <a:bodyPr/>
        <a:lstStyle/>
        <a:p>
          <a:pPr rtl="1"/>
          <a:r>
            <a:rPr lang="en-US" b="1" dirty="0">
              <a:solidFill>
                <a:srgbClr val="FF0000"/>
              </a:solidFill>
            </a:rPr>
            <a:t>Indications</a:t>
          </a:r>
          <a:endParaRPr lang="ar-SA" dirty="0"/>
        </a:p>
      </dgm:t>
    </dgm:pt>
    <dgm:pt modelId="{E827A2CB-2AD8-9440-99F3-D86667810494}" type="parTrans" cxnId="{5D418DEE-B0A5-0E4A-9F8C-C31D9566448C}">
      <dgm:prSet/>
      <dgm:spPr/>
      <dgm:t>
        <a:bodyPr/>
        <a:lstStyle/>
        <a:p>
          <a:pPr rtl="1"/>
          <a:endParaRPr lang="ar-SA"/>
        </a:p>
      </dgm:t>
    </dgm:pt>
    <dgm:pt modelId="{493D85CB-3E98-6042-8BAF-CB5DEBB5BBEA}" type="sibTrans" cxnId="{5D418DEE-B0A5-0E4A-9F8C-C31D9566448C}">
      <dgm:prSet/>
      <dgm:spPr/>
      <dgm:t>
        <a:bodyPr/>
        <a:lstStyle/>
        <a:p>
          <a:pPr rtl="1"/>
          <a:endParaRPr lang="ar-SA"/>
        </a:p>
      </dgm:t>
    </dgm:pt>
    <dgm:pt modelId="{C6A58737-2161-774C-904F-A1EB8BF99C76}">
      <dgm:prSet phldrT="[نص]" phldr="0"/>
      <dgm:spPr/>
      <dgm:t>
        <a:bodyPr/>
        <a:lstStyle/>
        <a:p>
          <a:pPr rtl="1"/>
          <a:r>
            <a:rPr lang="en-US" dirty="0"/>
            <a:t>Maternal indications.</a:t>
          </a:r>
          <a:endParaRPr lang="ar-SA" dirty="0"/>
        </a:p>
      </dgm:t>
    </dgm:pt>
    <dgm:pt modelId="{2021422F-382F-1F45-BEF5-8EE583B2F6EA}" type="parTrans" cxnId="{5DEA2263-036A-354E-9E85-5C94A0D0D39E}">
      <dgm:prSet/>
      <dgm:spPr/>
      <dgm:t>
        <a:bodyPr/>
        <a:lstStyle/>
        <a:p>
          <a:pPr rtl="1"/>
          <a:endParaRPr lang="ar-SA"/>
        </a:p>
      </dgm:t>
    </dgm:pt>
    <dgm:pt modelId="{B42B9821-62BB-A74C-8629-138BA70DE74A}" type="sibTrans" cxnId="{5DEA2263-036A-354E-9E85-5C94A0D0D39E}">
      <dgm:prSet/>
      <dgm:spPr/>
      <dgm:t>
        <a:bodyPr/>
        <a:lstStyle/>
        <a:p>
          <a:pPr rtl="1"/>
          <a:endParaRPr lang="ar-SA"/>
        </a:p>
      </dgm:t>
    </dgm:pt>
    <dgm:pt modelId="{091908F6-BE71-DA42-945D-A6F0884A12D1}">
      <dgm:prSet/>
      <dgm:spPr/>
      <dgm:t>
        <a:bodyPr/>
        <a:lstStyle/>
        <a:p>
          <a:pPr rtl="1"/>
          <a:r>
            <a:rPr lang="en-US"/>
            <a:t>Fetal indications.</a:t>
          </a:r>
          <a:endParaRPr lang="ar-JO"/>
        </a:p>
      </dgm:t>
    </dgm:pt>
    <dgm:pt modelId="{AD76E15E-341B-6840-AA0B-19140431A25C}" type="parTrans" cxnId="{6493A3A3-98A9-8F45-8FF5-5C532E3F0706}">
      <dgm:prSet/>
      <dgm:spPr/>
      <dgm:t>
        <a:bodyPr/>
        <a:lstStyle/>
        <a:p>
          <a:pPr rtl="1"/>
          <a:endParaRPr lang="ar-SA"/>
        </a:p>
      </dgm:t>
    </dgm:pt>
    <dgm:pt modelId="{7D2A243D-69EC-6F48-A150-B85CA6E1C928}" type="sibTrans" cxnId="{6493A3A3-98A9-8F45-8FF5-5C532E3F0706}">
      <dgm:prSet/>
      <dgm:spPr/>
      <dgm:t>
        <a:bodyPr/>
        <a:lstStyle/>
        <a:p>
          <a:pPr rtl="1"/>
          <a:endParaRPr lang="ar-SA"/>
        </a:p>
      </dgm:t>
    </dgm:pt>
    <dgm:pt modelId="{7857F258-D6A6-E346-8725-DEB5EBAF66BA}" type="pres">
      <dgm:prSet presAssocID="{BC1CF5CD-4A7C-C441-9050-37937E660059}" presName="hierChild1" presStyleCnt="0">
        <dgm:presLayoutVars>
          <dgm:chPref val="1"/>
          <dgm:dir/>
          <dgm:animOne val="branch"/>
          <dgm:animLvl val="lvl"/>
          <dgm:resizeHandles/>
        </dgm:presLayoutVars>
      </dgm:prSet>
      <dgm:spPr/>
    </dgm:pt>
    <dgm:pt modelId="{28874702-D1D8-4948-AC33-FB368688F5C2}" type="pres">
      <dgm:prSet presAssocID="{E0E88ABA-ECD1-834F-9CFA-04A9048DE790}" presName="hierRoot1" presStyleCnt="0"/>
      <dgm:spPr/>
    </dgm:pt>
    <dgm:pt modelId="{4EB5772D-F853-9B4E-A9C9-05A32AD5F009}" type="pres">
      <dgm:prSet presAssocID="{E0E88ABA-ECD1-834F-9CFA-04A9048DE790}" presName="composite" presStyleCnt="0"/>
      <dgm:spPr/>
    </dgm:pt>
    <dgm:pt modelId="{66883EB7-0414-E94C-BCA4-E05838D40275}" type="pres">
      <dgm:prSet presAssocID="{E0E88ABA-ECD1-834F-9CFA-04A9048DE790}" presName="background" presStyleLbl="node0" presStyleIdx="0" presStyleCnt="1"/>
      <dgm:spPr/>
    </dgm:pt>
    <dgm:pt modelId="{9D9BE742-D2FA-A342-BDC0-F3989E83FC46}" type="pres">
      <dgm:prSet presAssocID="{E0E88ABA-ECD1-834F-9CFA-04A9048DE790}" presName="text" presStyleLbl="fgAcc0" presStyleIdx="0" presStyleCnt="1">
        <dgm:presLayoutVars>
          <dgm:chPref val="3"/>
        </dgm:presLayoutVars>
      </dgm:prSet>
      <dgm:spPr/>
    </dgm:pt>
    <dgm:pt modelId="{4EC80C4B-AD39-5C4E-83B0-93929B850970}" type="pres">
      <dgm:prSet presAssocID="{E0E88ABA-ECD1-834F-9CFA-04A9048DE790}" presName="hierChild2" presStyleCnt="0"/>
      <dgm:spPr/>
    </dgm:pt>
    <dgm:pt modelId="{D0942B42-46C9-294C-8E22-3A4808B2D9D1}" type="pres">
      <dgm:prSet presAssocID="{AD76E15E-341B-6840-AA0B-19140431A25C}" presName="Name10" presStyleLbl="parChTrans1D2" presStyleIdx="0" presStyleCnt="2"/>
      <dgm:spPr/>
    </dgm:pt>
    <dgm:pt modelId="{730D6983-6DB2-3643-94A9-DA536017B0A9}" type="pres">
      <dgm:prSet presAssocID="{091908F6-BE71-DA42-945D-A6F0884A12D1}" presName="hierRoot2" presStyleCnt="0"/>
      <dgm:spPr/>
    </dgm:pt>
    <dgm:pt modelId="{95DD360A-3FCB-5940-8E61-83EFD8D5EA68}" type="pres">
      <dgm:prSet presAssocID="{091908F6-BE71-DA42-945D-A6F0884A12D1}" presName="composite2" presStyleCnt="0"/>
      <dgm:spPr/>
    </dgm:pt>
    <dgm:pt modelId="{1CBA55F7-6B25-8447-AD0C-9FCF519BD2F4}" type="pres">
      <dgm:prSet presAssocID="{091908F6-BE71-DA42-945D-A6F0884A12D1}" presName="background2" presStyleLbl="node2" presStyleIdx="0" presStyleCnt="2"/>
      <dgm:spPr/>
    </dgm:pt>
    <dgm:pt modelId="{534437EB-721E-4C44-B5F2-71BB8AD6784E}" type="pres">
      <dgm:prSet presAssocID="{091908F6-BE71-DA42-945D-A6F0884A12D1}" presName="text2" presStyleLbl="fgAcc2" presStyleIdx="0" presStyleCnt="2">
        <dgm:presLayoutVars>
          <dgm:chPref val="3"/>
        </dgm:presLayoutVars>
      </dgm:prSet>
      <dgm:spPr/>
    </dgm:pt>
    <dgm:pt modelId="{C66274DF-242D-4B47-A78B-F9B661119F38}" type="pres">
      <dgm:prSet presAssocID="{091908F6-BE71-DA42-945D-A6F0884A12D1}" presName="hierChild3" presStyleCnt="0"/>
      <dgm:spPr/>
    </dgm:pt>
    <dgm:pt modelId="{8BFD85D1-31EB-7749-904A-0DCD5D0011AA}" type="pres">
      <dgm:prSet presAssocID="{2021422F-382F-1F45-BEF5-8EE583B2F6EA}" presName="Name10" presStyleLbl="parChTrans1D2" presStyleIdx="1" presStyleCnt="2"/>
      <dgm:spPr/>
    </dgm:pt>
    <dgm:pt modelId="{3DD70B5E-1B4D-4544-AB30-1A878C9B4849}" type="pres">
      <dgm:prSet presAssocID="{C6A58737-2161-774C-904F-A1EB8BF99C76}" presName="hierRoot2" presStyleCnt="0"/>
      <dgm:spPr/>
    </dgm:pt>
    <dgm:pt modelId="{627FCE90-9143-CE40-BEE2-15F62A9EF303}" type="pres">
      <dgm:prSet presAssocID="{C6A58737-2161-774C-904F-A1EB8BF99C76}" presName="composite2" presStyleCnt="0"/>
      <dgm:spPr/>
    </dgm:pt>
    <dgm:pt modelId="{0CA66E06-90C3-6047-9837-29CDC2BF4F7A}" type="pres">
      <dgm:prSet presAssocID="{C6A58737-2161-774C-904F-A1EB8BF99C76}" presName="background2" presStyleLbl="node2" presStyleIdx="1" presStyleCnt="2"/>
      <dgm:spPr/>
    </dgm:pt>
    <dgm:pt modelId="{FEB6D576-3992-A44B-932C-AB4FC4135C24}" type="pres">
      <dgm:prSet presAssocID="{C6A58737-2161-774C-904F-A1EB8BF99C76}" presName="text2" presStyleLbl="fgAcc2" presStyleIdx="1" presStyleCnt="2">
        <dgm:presLayoutVars>
          <dgm:chPref val="3"/>
        </dgm:presLayoutVars>
      </dgm:prSet>
      <dgm:spPr/>
    </dgm:pt>
    <dgm:pt modelId="{D2EE80AE-92FE-A84F-88C9-6CB90DC553F9}" type="pres">
      <dgm:prSet presAssocID="{C6A58737-2161-774C-904F-A1EB8BF99C76}" presName="hierChild3" presStyleCnt="0"/>
      <dgm:spPr/>
    </dgm:pt>
  </dgm:ptLst>
  <dgm:cxnLst>
    <dgm:cxn modelId="{BD096C2C-39E7-EC45-AA51-AE14B650A1F4}" type="presOf" srcId="{BC1CF5CD-4A7C-C441-9050-37937E660059}" destId="{7857F258-D6A6-E346-8725-DEB5EBAF66BA}" srcOrd="0" destOrd="0" presId="urn:microsoft.com/office/officeart/2005/8/layout/hierarchy1"/>
    <dgm:cxn modelId="{8939B73E-4682-A145-84A2-4F96D1232F5B}" type="presOf" srcId="{AD76E15E-341B-6840-AA0B-19140431A25C}" destId="{D0942B42-46C9-294C-8E22-3A4808B2D9D1}" srcOrd="0" destOrd="0" presId="urn:microsoft.com/office/officeart/2005/8/layout/hierarchy1"/>
    <dgm:cxn modelId="{5DEA2263-036A-354E-9E85-5C94A0D0D39E}" srcId="{E0E88ABA-ECD1-834F-9CFA-04A9048DE790}" destId="{C6A58737-2161-774C-904F-A1EB8BF99C76}" srcOrd="1" destOrd="0" parTransId="{2021422F-382F-1F45-BEF5-8EE583B2F6EA}" sibTransId="{B42B9821-62BB-A74C-8629-138BA70DE74A}"/>
    <dgm:cxn modelId="{7680579D-BC0A-354E-BE9C-324463A56E79}" type="presOf" srcId="{091908F6-BE71-DA42-945D-A6F0884A12D1}" destId="{534437EB-721E-4C44-B5F2-71BB8AD6784E}" srcOrd="0" destOrd="0" presId="urn:microsoft.com/office/officeart/2005/8/layout/hierarchy1"/>
    <dgm:cxn modelId="{6493A3A3-98A9-8F45-8FF5-5C532E3F0706}" srcId="{E0E88ABA-ECD1-834F-9CFA-04A9048DE790}" destId="{091908F6-BE71-DA42-945D-A6F0884A12D1}" srcOrd="0" destOrd="0" parTransId="{AD76E15E-341B-6840-AA0B-19140431A25C}" sibTransId="{7D2A243D-69EC-6F48-A150-B85CA6E1C928}"/>
    <dgm:cxn modelId="{4A61D5CE-FE2D-7C41-9EC1-9DE87C0CDB4C}" type="presOf" srcId="{C6A58737-2161-774C-904F-A1EB8BF99C76}" destId="{FEB6D576-3992-A44B-932C-AB4FC4135C24}" srcOrd="0" destOrd="0" presId="urn:microsoft.com/office/officeart/2005/8/layout/hierarchy1"/>
    <dgm:cxn modelId="{964581D6-98D8-424D-9356-2C3EA0FBB884}" type="presOf" srcId="{E0E88ABA-ECD1-834F-9CFA-04A9048DE790}" destId="{9D9BE742-D2FA-A342-BDC0-F3989E83FC46}" srcOrd="0" destOrd="0" presId="urn:microsoft.com/office/officeart/2005/8/layout/hierarchy1"/>
    <dgm:cxn modelId="{F38B3EDF-235E-1B46-ADA8-19DA5C87DF38}" type="presOf" srcId="{2021422F-382F-1F45-BEF5-8EE583B2F6EA}" destId="{8BFD85D1-31EB-7749-904A-0DCD5D0011AA}" srcOrd="0" destOrd="0" presId="urn:microsoft.com/office/officeart/2005/8/layout/hierarchy1"/>
    <dgm:cxn modelId="{5D418DEE-B0A5-0E4A-9F8C-C31D9566448C}" srcId="{BC1CF5CD-4A7C-C441-9050-37937E660059}" destId="{E0E88ABA-ECD1-834F-9CFA-04A9048DE790}" srcOrd="0" destOrd="0" parTransId="{E827A2CB-2AD8-9440-99F3-D86667810494}" sibTransId="{493D85CB-3E98-6042-8BAF-CB5DEBB5BBEA}"/>
    <dgm:cxn modelId="{E6F3888A-4383-8A40-91DE-07EAFCD065D7}" type="presParOf" srcId="{7857F258-D6A6-E346-8725-DEB5EBAF66BA}" destId="{28874702-D1D8-4948-AC33-FB368688F5C2}" srcOrd="0" destOrd="0" presId="urn:microsoft.com/office/officeart/2005/8/layout/hierarchy1"/>
    <dgm:cxn modelId="{3541DA79-D2F2-9043-A3C3-3FD5FE3A6863}" type="presParOf" srcId="{28874702-D1D8-4948-AC33-FB368688F5C2}" destId="{4EB5772D-F853-9B4E-A9C9-05A32AD5F009}" srcOrd="0" destOrd="0" presId="urn:microsoft.com/office/officeart/2005/8/layout/hierarchy1"/>
    <dgm:cxn modelId="{17A09064-71CA-9945-B99D-A89C10857972}" type="presParOf" srcId="{4EB5772D-F853-9B4E-A9C9-05A32AD5F009}" destId="{66883EB7-0414-E94C-BCA4-E05838D40275}" srcOrd="0" destOrd="0" presId="urn:microsoft.com/office/officeart/2005/8/layout/hierarchy1"/>
    <dgm:cxn modelId="{C3579E87-79D6-2549-9F2D-EDE68F1DFCE3}" type="presParOf" srcId="{4EB5772D-F853-9B4E-A9C9-05A32AD5F009}" destId="{9D9BE742-D2FA-A342-BDC0-F3989E83FC46}" srcOrd="1" destOrd="0" presId="urn:microsoft.com/office/officeart/2005/8/layout/hierarchy1"/>
    <dgm:cxn modelId="{4887C9B9-83DE-8546-9273-C5EEC8ACC9A8}" type="presParOf" srcId="{28874702-D1D8-4948-AC33-FB368688F5C2}" destId="{4EC80C4B-AD39-5C4E-83B0-93929B850970}" srcOrd="1" destOrd="0" presId="urn:microsoft.com/office/officeart/2005/8/layout/hierarchy1"/>
    <dgm:cxn modelId="{92EBDF31-EAEA-0941-A2F0-BF9B9B472B28}" type="presParOf" srcId="{4EC80C4B-AD39-5C4E-83B0-93929B850970}" destId="{D0942B42-46C9-294C-8E22-3A4808B2D9D1}" srcOrd="0" destOrd="0" presId="urn:microsoft.com/office/officeart/2005/8/layout/hierarchy1"/>
    <dgm:cxn modelId="{0A144001-90B1-2441-9C42-AF19ABC3B554}" type="presParOf" srcId="{4EC80C4B-AD39-5C4E-83B0-93929B850970}" destId="{730D6983-6DB2-3643-94A9-DA536017B0A9}" srcOrd="1" destOrd="0" presId="urn:microsoft.com/office/officeart/2005/8/layout/hierarchy1"/>
    <dgm:cxn modelId="{06DAD594-6F96-5140-8306-CFA48DAE57C8}" type="presParOf" srcId="{730D6983-6DB2-3643-94A9-DA536017B0A9}" destId="{95DD360A-3FCB-5940-8E61-83EFD8D5EA68}" srcOrd="0" destOrd="0" presId="urn:microsoft.com/office/officeart/2005/8/layout/hierarchy1"/>
    <dgm:cxn modelId="{1962031A-E85F-614F-B1CC-3679112A1605}" type="presParOf" srcId="{95DD360A-3FCB-5940-8E61-83EFD8D5EA68}" destId="{1CBA55F7-6B25-8447-AD0C-9FCF519BD2F4}" srcOrd="0" destOrd="0" presId="urn:microsoft.com/office/officeart/2005/8/layout/hierarchy1"/>
    <dgm:cxn modelId="{1D48FB2A-6FE9-8049-B30E-5FBA8CC81105}" type="presParOf" srcId="{95DD360A-3FCB-5940-8E61-83EFD8D5EA68}" destId="{534437EB-721E-4C44-B5F2-71BB8AD6784E}" srcOrd="1" destOrd="0" presId="urn:microsoft.com/office/officeart/2005/8/layout/hierarchy1"/>
    <dgm:cxn modelId="{DD381CBA-08E1-E045-B9AD-3E8E59D26CED}" type="presParOf" srcId="{730D6983-6DB2-3643-94A9-DA536017B0A9}" destId="{C66274DF-242D-4B47-A78B-F9B661119F38}" srcOrd="1" destOrd="0" presId="urn:microsoft.com/office/officeart/2005/8/layout/hierarchy1"/>
    <dgm:cxn modelId="{D3DD6816-2F35-4743-9856-D41832A8AD93}" type="presParOf" srcId="{4EC80C4B-AD39-5C4E-83B0-93929B850970}" destId="{8BFD85D1-31EB-7749-904A-0DCD5D0011AA}" srcOrd="2" destOrd="0" presId="urn:microsoft.com/office/officeart/2005/8/layout/hierarchy1"/>
    <dgm:cxn modelId="{5A908EDB-0FAB-BA42-8A98-5334BA63F0D9}" type="presParOf" srcId="{4EC80C4B-AD39-5C4E-83B0-93929B850970}" destId="{3DD70B5E-1B4D-4544-AB30-1A878C9B4849}" srcOrd="3" destOrd="0" presId="urn:microsoft.com/office/officeart/2005/8/layout/hierarchy1"/>
    <dgm:cxn modelId="{DA3EDF76-DC87-354A-841D-295B9BD8ABD6}" type="presParOf" srcId="{3DD70B5E-1B4D-4544-AB30-1A878C9B4849}" destId="{627FCE90-9143-CE40-BEE2-15F62A9EF303}" srcOrd="0" destOrd="0" presId="urn:microsoft.com/office/officeart/2005/8/layout/hierarchy1"/>
    <dgm:cxn modelId="{EF1DE9B0-4A4A-DA48-B03B-0467A3D19B68}" type="presParOf" srcId="{627FCE90-9143-CE40-BEE2-15F62A9EF303}" destId="{0CA66E06-90C3-6047-9837-29CDC2BF4F7A}" srcOrd="0" destOrd="0" presId="urn:microsoft.com/office/officeart/2005/8/layout/hierarchy1"/>
    <dgm:cxn modelId="{6569D3A2-1B84-B64E-8517-7592FF249F8F}" type="presParOf" srcId="{627FCE90-9143-CE40-BEE2-15F62A9EF303}" destId="{FEB6D576-3992-A44B-932C-AB4FC4135C24}" srcOrd="1" destOrd="0" presId="urn:microsoft.com/office/officeart/2005/8/layout/hierarchy1"/>
    <dgm:cxn modelId="{096F7A43-DF66-FA40-945F-69DEF97D21FA}" type="presParOf" srcId="{3DD70B5E-1B4D-4544-AB30-1A878C9B4849}" destId="{D2EE80AE-92FE-A84F-88C9-6CB90DC553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8A9EE0-FB7B-894D-AADE-6D32DE9D60FA}" type="doc">
      <dgm:prSet loTypeId="urn:microsoft.com/office/officeart/2005/8/layout/orgChart1" loCatId="hierarchy" qsTypeId="urn:microsoft.com/office/officeart/2005/8/quickstyle/3d1" qsCatId="3D" csTypeId="urn:microsoft.com/office/officeart/2005/8/colors/accent5_3" csCatId="accent5" phldr="1"/>
      <dgm:spPr/>
      <dgm:t>
        <a:bodyPr/>
        <a:lstStyle/>
        <a:p>
          <a:pPr rtl="1"/>
          <a:endParaRPr lang="ar-SA"/>
        </a:p>
      </dgm:t>
    </dgm:pt>
    <dgm:pt modelId="{095876CB-46F9-664D-BE3B-C4B68337B30B}">
      <dgm:prSet phldrT="[نص]" phldr="0" custT="1"/>
      <dgm:spPr/>
      <dgm:t>
        <a:bodyPr/>
        <a:lstStyle/>
        <a:p>
          <a:pPr rtl="1"/>
          <a:r>
            <a:rPr lang="en-GB" sz="4000" dirty="0"/>
            <a:t>Complications</a:t>
          </a:r>
          <a:r>
            <a:rPr lang="en-GB" sz="2100" dirty="0"/>
            <a:t> </a:t>
          </a:r>
          <a:endParaRPr lang="ar-SA" sz="2100" dirty="0"/>
        </a:p>
      </dgm:t>
    </dgm:pt>
    <dgm:pt modelId="{CEA15FFB-2B8F-C043-B560-3ADAE07C4FD5}" type="parTrans" cxnId="{C94A127C-F510-F446-9102-9B45662F980F}">
      <dgm:prSet/>
      <dgm:spPr/>
      <dgm:t>
        <a:bodyPr/>
        <a:lstStyle/>
        <a:p>
          <a:pPr rtl="1"/>
          <a:endParaRPr lang="ar-SA"/>
        </a:p>
      </dgm:t>
    </dgm:pt>
    <dgm:pt modelId="{469E1E39-0571-E24C-9DFE-C3507FCC1B23}" type="sibTrans" cxnId="{C94A127C-F510-F446-9102-9B45662F980F}">
      <dgm:prSet/>
      <dgm:spPr/>
      <dgm:t>
        <a:bodyPr/>
        <a:lstStyle/>
        <a:p>
          <a:pPr rtl="1"/>
          <a:endParaRPr lang="ar-SA"/>
        </a:p>
      </dgm:t>
    </dgm:pt>
    <dgm:pt modelId="{6BAEB68B-8093-5A48-9B19-DF42D1A2FFCC}">
      <dgm:prSet phldrT="[نص]" phldr="0" custT="1"/>
      <dgm:spPr/>
      <dgm:t>
        <a:bodyPr/>
        <a:lstStyle/>
        <a:p>
          <a:pPr rtl="1"/>
          <a:r>
            <a:rPr lang="en-US" sz="1800" b="1" dirty="0" err="1">
              <a:latin typeface="Andalus" panose="02020603050405020304" pitchFamily="18" charset="-78"/>
              <a:cs typeface="Andalus" panose="02020603050405020304" pitchFamily="18" charset="-78"/>
            </a:rPr>
            <a:t>Intraoperative</a:t>
          </a:r>
          <a:r>
            <a:rPr lang="en-US" sz="1800" b="1" dirty="0">
              <a:latin typeface="Andalus" panose="02020603050405020304" pitchFamily="18" charset="-78"/>
              <a:cs typeface="Andalus" panose="02020603050405020304" pitchFamily="18" charset="-78"/>
            </a:rPr>
            <a:t> complications</a:t>
          </a:r>
          <a:endParaRPr lang="ar-SA" sz="1800" b="1" dirty="0"/>
        </a:p>
      </dgm:t>
    </dgm:pt>
    <dgm:pt modelId="{718ABD3A-D130-F946-B963-3558B4BDBC05}" type="parTrans" cxnId="{81BF1E73-E3DD-5047-A5E2-8A4667783543}">
      <dgm:prSet/>
      <dgm:spPr/>
      <dgm:t>
        <a:bodyPr/>
        <a:lstStyle/>
        <a:p>
          <a:pPr rtl="1"/>
          <a:endParaRPr lang="ar-SA"/>
        </a:p>
      </dgm:t>
    </dgm:pt>
    <dgm:pt modelId="{EB8B3400-56A6-BF4E-AC10-ECF624C6B03F}" type="sibTrans" cxnId="{81BF1E73-E3DD-5047-A5E2-8A4667783543}">
      <dgm:prSet/>
      <dgm:spPr/>
      <dgm:t>
        <a:bodyPr/>
        <a:lstStyle/>
        <a:p>
          <a:pPr rtl="1"/>
          <a:endParaRPr lang="ar-SA"/>
        </a:p>
      </dgm:t>
    </dgm:pt>
    <dgm:pt modelId="{9B10BDB9-02AB-D547-ACD2-D49A2ECE0833}">
      <dgm:prSet phldrT="[نص]" phldr="0" custT="1"/>
      <dgm:spPr/>
      <dgm:t>
        <a:bodyPr/>
        <a:lstStyle/>
        <a:p>
          <a:pPr rtl="1"/>
          <a:r>
            <a:rPr lang="en-US" sz="1800" b="1" dirty="0">
              <a:latin typeface="Andalus" panose="02020603050405020304" pitchFamily="18" charset="-78"/>
              <a:cs typeface="Andalus" panose="02020603050405020304" pitchFamily="18" charset="-78"/>
            </a:rPr>
            <a:t>EARLY POST-OPERATIVE COMPLICATION</a:t>
          </a:r>
          <a:endParaRPr lang="ar-SA" sz="1800" b="1" dirty="0"/>
        </a:p>
      </dgm:t>
    </dgm:pt>
    <dgm:pt modelId="{ED930726-5693-F146-A5D9-F168A15DB23D}" type="parTrans" cxnId="{614EC460-CD7F-9E47-A90C-63F15540C881}">
      <dgm:prSet/>
      <dgm:spPr/>
      <dgm:t>
        <a:bodyPr/>
        <a:lstStyle/>
        <a:p>
          <a:pPr rtl="1"/>
          <a:endParaRPr lang="ar-SA"/>
        </a:p>
      </dgm:t>
    </dgm:pt>
    <dgm:pt modelId="{DE2C3BCE-0DED-BA47-95C8-0313700D4D91}" type="sibTrans" cxnId="{614EC460-CD7F-9E47-A90C-63F15540C881}">
      <dgm:prSet/>
      <dgm:spPr/>
      <dgm:t>
        <a:bodyPr/>
        <a:lstStyle/>
        <a:p>
          <a:pPr rtl="1"/>
          <a:endParaRPr lang="ar-SA"/>
        </a:p>
      </dgm:t>
    </dgm:pt>
    <dgm:pt modelId="{8780E77F-D53C-364F-AFB2-F4B595F80BBF}">
      <dgm:prSet phldrT="[نص]" phldr="0" custT="1"/>
      <dgm:spPr/>
      <dgm:t>
        <a:bodyPr/>
        <a:lstStyle/>
        <a:p>
          <a:pPr rtl="1"/>
          <a:r>
            <a:rPr lang="en-US" sz="1600" b="1" dirty="0">
              <a:latin typeface="Andalus" panose="02020603050405020304" pitchFamily="18" charset="-78"/>
              <a:cs typeface="Andalus" panose="02020603050405020304" pitchFamily="18" charset="-78"/>
            </a:rPr>
            <a:t>DELAYED POST-OPERATIVE COMPLICATIONS</a:t>
          </a:r>
          <a:endParaRPr lang="ar-SA" sz="1600" dirty="0"/>
        </a:p>
      </dgm:t>
    </dgm:pt>
    <dgm:pt modelId="{F1F4327B-65B0-E247-BF95-44BDDF9AA64E}" type="parTrans" cxnId="{2809C8CA-96D9-B14A-99DE-2A58AA39E1C3}">
      <dgm:prSet/>
      <dgm:spPr/>
      <dgm:t>
        <a:bodyPr/>
        <a:lstStyle/>
        <a:p>
          <a:pPr rtl="1"/>
          <a:endParaRPr lang="ar-SA"/>
        </a:p>
      </dgm:t>
    </dgm:pt>
    <dgm:pt modelId="{02B5C609-0B06-7841-A022-20A03F5749DA}" type="sibTrans" cxnId="{2809C8CA-96D9-B14A-99DE-2A58AA39E1C3}">
      <dgm:prSet/>
      <dgm:spPr/>
      <dgm:t>
        <a:bodyPr/>
        <a:lstStyle/>
        <a:p>
          <a:pPr rtl="1"/>
          <a:endParaRPr lang="ar-SA"/>
        </a:p>
      </dgm:t>
    </dgm:pt>
    <dgm:pt modelId="{86FFC2BC-02E5-6945-9F98-D0EAB80152CC}">
      <dgm:prSet custT="1"/>
      <dgm:spPr/>
      <dgm:t>
        <a:bodyPr/>
        <a:lstStyle/>
        <a:p>
          <a:pPr rtl="1"/>
          <a:r>
            <a:rPr lang="en-US" sz="2400" b="1" dirty="0"/>
            <a:t>Neonatal Complication</a:t>
          </a:r>
          <a:endParaRPr lang="ar-SA" sz="2400" dirty="0"/>
        </a:p>
      </dgm:t>
    </dgm:pt>
    <dgm:pt modelId="{400753E7-5346-914F-B326-860E547D9ACC}" type="parTrans" cxnId="{BB9831AF-2AC6-E84D-B6AA-6892C2415715}">
      <dgm:prSet/>
      <dgm:spPr/>
      <dgm:t>
        <a:bodyPr/>
        <a:lstStyle/>
        <a:p>
          <a:pPr rtl="1"/>
          <a:endParaRPr lang="ar-SA"/>
        </a:p>
      </dgm:t>
    </dgm:pt>
    <dgm:pt modelId="{816D4A5F-A7F3-ED47-B1FF-5B9AC46D5EDB}" type="sibTrans" cxnId="{BB9831AF-2AC6-E84D-B6AA-6892C2415715}">
      <dgm:prSet/>
      <dgm:spPr/>
      <dgm:t>
        <a:bodyPr/>
        <a:lstStyle/>
        <a:p>
          <a:pPr rtl="1"/>
          <a:endParaRPr lang="ar-SA"/>
        </a:p>
      </dgm:t>
    </dgm:pt>
    <dgm:pt modelId="{24CF5538-5CCF-4412-BF8A-54A78EB9096C}" type="pres">
      <dgm:prSet presAssocID="{6B8A9EE0-FB7B-894D-AADE-6D32DE9D60FA}" presName="hierChild1" presStyleCnt="0">
        <dgm:presLayoutVars>
          <dgm:orgChart val="1"/>
          <dgm:chPref val="1"/>
          <dgm:dir/>
          <dgm:animOne val="branch"/>
          <dgm:animLvl val="lvl"/>
          <dgm:resizeHandles/>
        </dgm:presLayoutVars>
      </dgm:prSet>
      <dgm:spPr/>
    </dgm:pt>
    <dgm:pt modelId="{173588AE-0524-4026-9181-DC49101FDCE4}" type="pres">
      <dgm:prSet presAssocID="{095876CB-46F9-664D-BE3B-C4B68337B30B}" presName="hierRoot1" presStyleCnt="0">
        <dgm:presLayoutVars>
          <dgm:hierBranch val="init"/>
        </dgm:presLayoutVars>
      </dgm:prSet>
      <dgm:spPr/>
    </dgm:pt>
    <dgm:pt modelId="{BD91E69F-B0D5-4AFC-B99D-1C405AC07D0F}" type="pres">
      <dgm:prSet presAssocID="{095876CB-46F9-664D-BE3B-C4B68337B30B}" presName="rootComposite1" presStyleCnt="0"/>
      <dgm:spPr/>
    </dgm:pt>
    <dgm:pt modelId="{85DC0E74-10ED-4674-AE60-1886E278ECD2}" type="pres">
      <dgm:prSet presAssocID="{095876CB-46F9-664D-BE3B-C4B68337B30B}" presName="rootText1" presStyleLbl="node0" presStyleIdx="0" presStyleCnt="1" custScaleX="210115">
        <dgm:presLayoutVars>
          <dgm:chPref val="3"/>
        </dgm:presLayoutVars>
      </dgm:prSet>
      <dgm:spPr/>
    </dgm:pt>
    <dgm:pt modelId="{C60830E2-9100-43B5-8DB2-DF468F2FDF41}" type="pres">
      <dgm:prSet presAssocID="{095876CB-46F9-664D-BE3B-C4B68337B30B}" presName="rootConnector1" presStyleLbl="node1" presStyleIdx="0" presStyleCnt="0"/>
      <dgm:spPr/>
    </dgm:pt>
    <dgm:pt modelId="{4649BEA6-E8C7-443F-8467-AFACE6A735F9}" type="pres">
      <dgm:prSet presAssocID="{095876CB-46F9-664D-BE3B-C4B68337B30B}" presName="hierChild2" presStyleCnt="0"/>
      <dgm:spPr/>
    </dgm:pt>
    <dgm:pt modelId="{66C59D21-4C5E-41EB-B1A7-9C3660D8188F}" type="pres">
      <dgm:prSet presAssocID="{718ABD3A-D130-F946-B963-3558B4BDBC05}" presName="Name37" presStyleLbl="parChTrans1D2" presStyleIdx="0" presStyleCnt="4"/>
      <dgm:spPr/>
    </dgm:pt>
    <dgm:pt modelId="{FADFC019-EAA1-4756-A790-78F895B44116}" type="pres">
      <dgm:prSet presAssocID="{6BAEB68B-8093-5A48-9B19-DF42D1A2FFCC}" presName="hierRoot2" presStyleCnt="0">
        <dgm:presLayoutVars>
          <dgm:hierBranch val="init"/>
        </dgm:presLayoutVars>
      </dgm:prSet>
      <dgm:spPr/>
    </dgm:pt>
    <dgm:pt modelId="{41947A8C-156E-4541-9567-DF743329F546}" type="pres">
      <dgm:prSet presAssocID="{6BAEB68B-8093-5A48-9B19-DF42D1A2FFCC}" presName="rootComposite" presStyleCnt="0"/>
      <dgm:spPr/>
    </dgm:pt>
    <dgm:pt modelId="{76DFFE1D-CE61-45F2-98A3-FF3D2D2590B6}" type="pres">
      <dgm:prSet presAssocID="{6BAEB68B-8093-5A48-9B19-DF42D1A2FFCC}" presName="rootText" presStyleLbl="node2" presStyleIdx="0" presStyleCnt="4">
        <dgm:presLayoutVars>
          <dgm:chPref val="3"/>
        </dgm:presLayoutVars>
      </dgm:prSet>
      <dgm:spPr/>
    </dgm:pt>
    <dgm:pt modelId="{8286762F-3826-4F61-B8B6-5B7FAEB62E6D}" type="pres">
      <dgm:prSet presAssocID="{6BAEB68B-8093-5A48-9B19-DF42D1A2FFCC}" presName="rootConnector" presStyleLbl="node2" presStyleIdx="0" presStyleCnt="4"/>
      <dgm:spPr/>
    </dgm:pt>
    <dgm:pt modelId="{0B5DD94C-5DAF-4EBC-BE81-8AD063792E62}" type="pres">
      <dgm:prSet presAssocID="{6BAEB68B-8093-5A48-9B19-DF42D1A2FFCC}" presName="hierChild4" presStyleCnt="0"/>
      <dgm:spPr/>
    </dgm:pt>
    <dgm:pt modelId="{A0E1FFB1-C092-42E4-B7CA-27A95FDB4BCC}" type="pres">
      <dgm:prSet presAssocID="{6BAEB68B-8093-5A48-9B19-DF42D1A2FFCC}" presName="hierChild5" presStyleCnt="0"/>
      <dgm:spPr/>
    </dgm:pt>
    <dgm:pt modelId="{A3402BDA-E5BF-441C-B25E-7243B494895A}" type="pres">
      <dgm:prSet presAssocID="{ED930726-5693-F146-A5D9-F168A15DB23D}" presName="Name37" presStyleLbl="parChTrans1D2" presStyleIdx="1" presStyleCnt="4"/>
      <dgm:spPr/>
    </dgm:pt>
    <dgm:pt modelId="{A40ADBEF-D9BD-4555-8A5B-0567E31CB143}" type="pres">
      <dgm:prSet presAssocID="{9B10BDB9-02AB-D547-ACD2-D49A2ECE0833}" presName="hierRoot2" presStyleCnt="0">
        <dgm:presLayoutVars>
          <dgm:hierBranch val="init"/>
        </dgm:presLayoutVars>
      </dgm:prSet>
      <dgm:spPr/>
    </dgm:pt>
    <dgm:pt modelId="{31E99CFA-B60C-49A4-8D86-9B5FE363A816}" type="pres">
      <dgm:prSet presAssocID="{9B10BDB9-02AB-D547-ACD2-D49A2ECE0833}" presName="rootComposite" presStyleCnt="0"/>
      <dgm:spPr/>
    </dgm:pt>
    <dgm:pt modelId="{EE5DEFB1-972F-4B8F-A39D-CE4A3F082A5D}" type="pres">
      <dgm:prSet presAssocID="{9B10BDB9-02AB-D547-ACD2-D49A2ECE0833}" presName="rootText" presStyleLbl="node2" presStyleIdx="1" presStyleCnt="4">
        <dgm:presLayoutVars>
          <dgm:chPref val="3"/>
        </dgm:presLayoutVars>
      </dgm:prSet>
      <dgm:spPr/>
    </dgm:pt>
    <dgm:pt modelId="{07D83CD4-B9C0-4012-8C2C-E95D05ADEF1B}" type="pres">
      <dgm:prSet presAssocID="{9B10BDB9-02AB-D547-ACD2-D49A2ECE0833}" presName="rootConnector" presStyleLbl="node2" presStyleIdx="1" presStyleCnt="4"/>
      <dgm:spPr/>
    </dgm:pt>
    <dgm:pt modelId="{2C678AC8-76A4-4E17-B37C-9ED5C15BD614}" type="pres">
      <dgm:prSet presAssocID="{9B10BDB9-02AB-D547-ACD2-D49A2ECE0833}" presName="hierChild4" presStyleCnt="0"/>
      <dgm:spPr/>
    </dgm:pt>
    <dgm:pt modelId="{FE0AD605-6C7C-45C5-8539-FE9EC99BA7AE}" type="pres">
      <dgm:prSet presAssocID="{9B10BDB9-02AB-D547-ACD2-D49A2ECE0833}" presName="hierChild5" presStyleCnt="0"/>
      <dgm:spPr/>
    </dgm:pt>
    <dgm:pt modelId="{ECF92A3D-12CB-4853-84F2-2D0CB4856896}" type="pres">
      <dgm:prSet presAssocID="{F1F4327B-65B0-E247-BF95-44BDDF9AA64E}" presName="Name37" presStyleLbl="parChTrans1D2" presStyleIdx="2" presStyleCnt="4"/>
      <dgm:spPr/>
    </dgm:pt>
    <dgm:pt modelId="{016DC2BA-EB34-49B4-A946-3B6A34784BD5}" type="pres">
      <dgm:prSet presAssocID="{8780E77F-D53C-364F-AFB2-F4B595F80BBF}" presName="hierRoot2" presStyleCnt="0">
        <dgm:presLayoutVars>
          <dgm:hierBranch val="init"/>
        </dgm:presLayoutVars>
      </dgm:prSet>
      <dgm:spPr/>
    </dgm:pt>
    <dgm:pt modelId="{78A2DC61-572F-43B0-88B4-6EC7297D7428}" type="pres">
      <dgm:prSet presAssocID="{8780E77F-D53C-364F-AFB2-F4B595F80BBF}" presName="rootComposite" presStyleCnt="0"/>
      <dgm:spPr/>
    </dgm:pt>
    <dgm:pt modelId="{E3BC8C03-6E8E-4DAD-8E76-41CEEDF9E858}" type="pres">
      <dgm:prSet presAssocID="{8780E77F-D53C-364F-AFB2-F4B595F80BBF}" presName="rootText" presStyleLbl="node2" presStyleIdx="2" presStyleCnt="4">
        <dgm:presLayoutVars>
          <dgm:chPref val="3"/>
        </dgm:presLayoutVars>
      </dgm:prSet>
      <dgm:spPr/>
    </dgm:pt>
    <dgm:pt modelId="{474533C1-B6FD-4589-8B17-26D8369EEDC7}" type="pres">
      <dgm:prSet presAssocID="{8780E77F-D53C-364F-AFB2-F4B595F80BBF}" presName="rootConnector" presStyleLbl="node2" presStyleIdx="2" presStyleCnt="4"/>
      <dgm:spPr/>
    </dgm:pt>
    <dgm:pt modelId="{2B62B5DC-0AB0-4172-A108-A1E0520CFC86}" type="pres">
      <dgm:prSet presAssocID="{8780E77F-D53C-364F-AFB2-F4B595F80BBF}" presName="hierChild4" presStyleCnt="0"/>
      <dgm:spPr/>
    </dgm:pt>
    <dgm:pt modelId="{554DA8E0-67B0-4E90-BCB4-3F96DFE462EA}" type="pres">
      <dgm:prSet presAssocID="{8780E77F-D53C-364F-AFB2-F4B595F80BBF}" presName="hierChild5" presStyleCnt="0"/>
      <dgm:spPr/>
    </dgm:pt>
    <dgm:pt modelId="{CCBE17BE-3642-4E3E-848F-3071CA23DE0F}" type="pres">
      <dgm:prSet presAssocID="{400753E7-5346-914F-B326-860E547D9ACC}" presName="Name37" presStyleLbl="parChTrans1D2" presStyleIdx="3" presStyleCnt="4"/>
      <dgm:spPr/>
    </dgm:pt>
    <dgm:pt modelId="{F24F25B2-2CFB-4631-8F6C-D02A3F18A99A}" type="pres">
      <dgm:prSet presAssocID="{86FFC2BC-02E5-6945-9F98-D0EAB80152CC}" presName="hierRoot2" presStyleCnt="0">
        <dgm:presLayoutVars>
          <dgm:hierBranch val="init"/>
        </dgm:presLayoutVars>
      </dgm:prSet>
      <dgm:spPr/>
    </dgm:pt>
    <dgm:pt modelId="{B1C82DB6-DE50-473A-BB29-A3680B8722C2}" type="pres">
      <dgm:prSet presAssocID="{86FFC2BC-02E5-6945-9F98-D0EAB80152CC}" presName="rootComposite" presStyleCnt="0"/>
      <dgm:spPr/>
    </dgm:pt>
    <dgm:pt modelId="{6AE0F021-FB27-46EA-BD8C-89FDFDEB3795}" type="pres">
      <dgm:prSet presAssocID="{86FFC2BC-02E5-6945-9F98-D0EAB80152CC}" presName="rootText" presStyleLbl="node2" presStyleIdx="3" presStyleCnt="4">
        <dgm:presLayoutVars>
          <dgm:chPref val="3"/>
        </dgm:presLayoutVars>
      </dgm:prSet>
      <dgm:spPr/>
    </dgm:pt>
    <dgm:pt modelId="{F220CDCE-20F0-4941-9C12-47E6510D9E1F}" type="pres">
      <dgm:prSet presAssocID="{86FFC2BC-02E5-6945-9F98-D0EAB80152CC}" presName="rootConnector" presStyleLbl="node2" presStyleIdx="3" presStyleCnt="4"/>
      <dgm:spPr/>
    </dgm:pt>
    <dgm:pt modelId="{8493EB58-8274-41B9-8988-8E37E9B7745A}" type="pres">
      <dgm:prSet presAssocID="{86FFC2BC-02E5-6945-9F98-D0EAB80152CC}" presName="hierChild4" presStyleCnt="0"/>
      <dgm:spPr/>
    </dgm:pt>
    <dgm:pt modelId="{23459191-1F00-40A0-B3F5-E06A854FBFFD}" type="pres">
      <dgm:prSet presAssocID="{86FFC2BC-02E5-6945-9F98-D0EAB80152CC}" presName="hierChild5" presStyleCnt="0"/>
      <dgm:spPr/>
    </dgm:pt>
    <dgm:pt modelId="{200D8B32-A9E0-4C4A-BAB5-1052EE16787A}" type="pres">
      <dgm:prSet presAssocID="{095876CB-46F9-664D-BE3B-C4B68337B30B}" presName="hierChild3" presStyleCnt="0"/>
      <dgm:spPr/>
    </dgm:pt>
  </dgm:ptLst>
  <dgm:cxnLst>
    <dgm:cxn modelId="{99EB4718-8103-467A-87CD-10F438F54974}" type="presOf" srcId="{6B8A9EE0-FB7B-894D-AADE-6D32DE9D60FA}" destId="{24CF5538-5CCF-4412-BF8A-54A78EB9096C}" srcOrd="0" destOrd="0" presId="urn:microsoft.com/office/officeart/2005/8/layout/orgChart1"/>
    <dgm:cxn modelId="{2C18DD19-8734-4D53-8EBF-BC3A60B2CB03}" type="presOf" srcId="{ED930726-5693-F146-A5D9-F168A15DB23D}" destId="{A3402BDA-E5BF-441C-B25E-7243B494895A}" srcOrd="0" destOrd="0" presId="urn:microsoft.com/office/officeart/2005/8/layout/orgChart1"/>
    <dgm:cxn modelId="{9DC7472D-2A6D-4E80-B826-76EFCCD54B96}" type="presOf" srcId="{9B10BDB9-02AB-D547-ACD2-D49A2ECE0833}" destId="{07D83CD4-B9C0-4012-8C2C-E95D05ADEF1B}" srcOrd="1" destOrd="0" presId="urn:microsoft.com/office/officeart/2005/8/layout/orgChart1"/>
    <dgm:cxn modelId="{67F16134-6A5C-448E-9A10-FBE9F8D4CF9E}" type="presOf" srcId="{F1F4327B-65B0-E247-BF95-44BDDF9AA64E}" destId="{ECF92A3D-12CB-4853-84F2-2D0CB4856896}" srcOrd="0" destOrd="0" presId="urn:microsoft.com/office/officeart/2005/8/layout/orgChart1"/>
    <dgm:cxn modelId="{614EC460-CD7F-9E47-A90C-63F15540C881}" srcId="{095876CB-46F9-664D-BE3B-C4B68337B30B}" destId="{9B10BDB9-02AB-D547-ACD2-D49A2ECE0833}" srcOrd="1" destOrd="0" parTransId="{ED930726-5693-F146-A5D9-F168A15DB23D}" sibTransId="{DE2C3BCE-0DED-BA47-95C8-0313700D4D91}"/>
    <dgm:cxn modelId="{48200551-3E49-4DFC-9079-E135D44BAA7E}" type="presOf" srcId="{8780E77F-D53C-364F-AFB2-F4B595F80BBF}" destId="{E3BC8C03-6E8E-4DAD-8E76-41CEEDF9E858}" srcOrd="0" destOrd="0" presId="urn:microsoft.com/office/officeart/2005/8/layout/orgChart1"/>
    <dgm:cxn modelId="{81BF1E73-E3DD-5047-A5E2-8A4667783543}" srcId="{095876CB-46F9-664D-BE3B-C4B68337B30B}" destId="{6BAEB68B-8093-5A48-9B19-DF42D1A2FFCC}" srcOrd="0" destOrd="0" parTransId="{718ABD3A-D130-F946-B963-3558B4BDBC05}" sibTransId="{EB8B3400-56A6-BF4E-AC10-ECF624C6B03F}"/>
    <dgm:cxn modelId="{C94A127C-F510-F446-9102-9B45662F980F}" srcId="{6B8A9EE0-FB7B-894D-AADE-6D32DE9D60FA}" destId="{095876CB-46F9-664D-BE3B-C4B68337B30B}" srcOrd="0" destOrd="0" parTransId="{CEA15FFB-2B8F-C043-B560-3ADAE07C4FD5}" sibTransId="{469E1E39-0571-E24C-9DFE-C3507FCC1B23}"/>
    <dgm:cxn modelId="{0F65D67F-8648-4966-9A45-4FF6A6518EF5}" type="presOf" srcId="{86FFC2BC-02E5-6945-9F98-D0EAB80152CC}" destId="{6AE0F021-FB27-46EA-BD8C-89FDFDEB3795}" srcOrd="0" destOrd="0" presId="urn:microsoft.com/office/officeart/2005/8/layout/orgChart1"/>
    <dgm:cxn modelId="{DF0C6889-3AA4-4B41-AE5C-E12AFEBEC78E}" type="presOf" srcId="{718ABD3A-D130-F946-B963-3558B4BDBC05}" destId="{66C59D21-4C5E-41EB-B1A7-9C3660D8188F}" srcOrd="0" destOrd="0" presId="urn:microsoft.com/office/officeart/2005/8/layout/orgChart1"/>
    <dgm:cxn modelId="{9E463399-EB2A-40BD-B032-2939DA405D0A}" type="presOf" srcId="{095876CB-46F9-664D-BE3B-C4B68337B30B}" destId="{85DC0E74-10ED-4674-AE60-1886E278ECD2}" srcOrd="0" destOrd="0" presId="urn:microsoft.com/office/officeart/2005/8/layout/orgChart1"/>
    <dgm:cxn modelId="{752E7CA2-D0AD-4389-AAE4-785E0CD41C34}" type="presOf" srcId="{400753E7-5346-914F-B326-860E547D9ACC}" destId="{CCBE17BE-3642-4E3E-848F-3071CA23DE0F}" srcOrd="0" destOrd="0" presId="urn:microsoft.com/office/officeart/2005/8/layout/orgChart1"/>
    <dgm:cxn modelId="{BB9831AF-2AC6-E84D-B6AA-6892C2415715}" srcId="{095876CB-46F9-664D-BE3B-C4B68337B30B}" destId="{86FFC2BC-02E5-6945-9F98-D0EAB80152CC}" srcOrd="3" destOrd="0" parTransId="{400753E7-5346-914F-B326-860E547D9ACC}" sibTransId="{816D4A5F-A7F3-ED47-B1FF-5B9AC46D5EDB}"/>
    <dgm:cxn modelId="{89575EB9-FE49-436D-90B6-509689543BB8}" type="presOf" srcId="{9B10BDB9-02AB-D547-ACD2-D49A2ECE0833}" destId="{EE5DEFB1-972F-4B8F-A39D-CE4A3F082A5D}" srcOrd="0" destOrd="0" presId="urn:microsoft.com/office/officeart/2005/8/layout/orgChart1"/>
    <dgm:cxn modelId="{7B6AA3C8-FB70-45F8-8F66-2AC603200804}" type="presOf" srcId="{6BAEB68B-8093-5A48-9B19-DF42D1A2FFCC}" destId="{76DFFE1D-CE61-45F2-98A3-FF3D2D2590B6}" srcOrd="0" destOrd="0" presId="urn:microsoft.com/office/officeart/2005/8/layout/orgChart1"/>
    <dgm:cxn modelId="{2809C8CA-96D9-B14A-99DE-2A58AA39E1C3}" srcId="{095876CB-46F9-664D-BE3B-C4B68337B30B}" destId="{8780E77F-D53C-364F-AFB2-F4B595F80BBF}" srcOrd="2" destOrd="0" parTransId="{F1F4327B-65B0-E247-BF95-44BDDF9AA64E}" sibTransId="{02B5C609-0B06-7841-A022-20A03F5749DA}"/>
    <dgm:cxn modelId="{5BCC8BCE-35BF-4546-8EA2-9841F3B60065}" type="presOf" srcId="{6BAEB68B-8093-5A48-9B19-DF42D1A2FFCC}" destId="{8286762F-3826-4F61-B8B6-5B7FAEB62E6D}" srcOrd="1" destOrd="0" presId="urn:microsoft.com/office/officeart/2005/8/layout/orgChart1"/>
    <dgm:cxn modelId="{0007F9EA-F160-45EA-AC81-FAAF503FEE3C}" type="presOf" srcId="{095876CB-46F9-664D-BE3B-C4B68337B30B}" destId="{C60830E2-9100-43B5-8DB2-DF468F2FDF41}" srcOrd="1" destOrd="0" presId="urn:microsoft.com/office/officeart/2005/8/layout/orgChart1"/>
    <dgm:cxn modelId="{290864ED-D9ED-4605-B188-6A923D6E9BBD}" type="presOf" srcId="{86FFC2BC-02E5-6945-9F98-D0EAB80152CC}" destId="{F220CDCE-20F0-4941-9C12-47E6510D9E1F}" srcOrd="1" destOrd="0" presId="urn:microsoft.com/office/officeart/2005/8/layout/orgChart1"/>
    <dgm:cxn modelId="{0B1DDAF0-0346-4B16-9622-06E246CE873D}" type="presOf" srcId="{8780E77F-D53C-364F-AFB2-F4B595F80BBF}" destId="{474533C1-B6FD-4589-8B17-26D8369EEDC7}" srcOrd="1" destOrd="0" presId="urn:microsoft.com/office/officeart/2005/8/layout/orgChart1"/>
    <dgm:cxn modelId="{713601E0-EAD2-4670-A35C-410DF91753CB}" type="presParOf" srcId="{24CF5538-5CCF-4412-BF8A-54A78EB9096C}" destId="{173588AE-0524-4026-9181-DC49101FDCE4}" srcOrd="0" destOrd="0" presId="urn:microsoft.com/office/officeart/2005/8/layout/orgChart1"/>
    <dgm:cxn modelId="{E5E7E13C-47BF-4317-8ED3-9DD4745C045E}" type="presParOf" srcId="{173588AE-0524-4026-9181-DC49101FDCE4}" destId="{BD91E69F-B0D5-4AFC-B99D-1C405AC07D0F}" srcOrd="0" destOrd="0" presId="urn:microsoft.com/office/officeart/2005/8/layout/orgChart1"/>
    <dgm:cxn modelId="{700549D3-65A6-4682-B3FD-DEAE16CA693F}" type="presParOf" srcId="{BD91E69F-B0D5-4AFC-B99D-1C405AC07D0F}" destId="{85DC0E74-10ED-4674-AE60-1886E278ECD2}" srcOrd="0" destOrd="0" presId="urn:microsoft.com/office/officeart/2005/8/layout/orgChart1"/>
    <dgm:cxn modelId="{EAB9453B-6D4D-4046-A715-C7F19FA96F1A}" type="presParOf" srcId="{BD91E69F-B0D5-4AFC-B99D-1C405AC07D0F}" destId="{C60830E2-9100-43B5-8DB2-DF468F2FDF41}" srcOrd="1" destOrd="0" presId="urn:microsoft.com/office/officeart/2005/8/layout/orgChart1"/>
    <dgm:cxn modelId="{1D972E4F-E6B5-44D1-94D2-9ABC7B267793}" type="presParOf" srcId="{173588AE-0524-4026-9181-DC49101FDCE4}" destId="{4649BEA6-E8C7-443F-8467-AFACE6A735F9}" srcOrd="1" destOrd="0" presId="urn:microsoft.com/office/officeart/2005/8/layout/orgChart1"/>
    <dgm:cxn modelId="{67E4E6C9-7F11-48BC-B1CE-3D7A0747991A}" type="presParOf" srcId="{4649BEA6-E8C7-443F-8467-AFACE6A735F9}" destId="{66C59D21-4C5E-41EB-B1A7-9C3660D8188F}" srcOrd="0" destOrd="0" presId="urn:microsoft.com/office/officeart/2005/8/layout/orgChart1"/>
    <dgm:cxn modelId="{DE5FA65B-8DA7-4C22-BBAF-7A089B58A006}" type="presParOf" srcId="{4649BEA6-E8C7-443F-8467-AFACE6A735F9}" destId="{FADFC019-EAA1-4756-A790-78F895B44116}" srcOrd="1" destOrd="0" presId="urn:microsoft.com/office/officeart/2005/8/layout/orgChart1"/>
    <dgm:cxn modelId="{BB9165A1-6534-43E9-A88F-21450AE00748}" type="presParOf" srcId="{FADFC019-EAA1-4756-A790-78F895B44116}" destId="{41947A8C-156E-4541-9567-DF743329F546}" srcOrd="0" destOrd="0" presId="urn:microsoft.com/office/officeart/2005/8/layout/orgChart1"/>
    <dgm:cxn modelId="{DF6CE7D7-4160-4EC0-89A2-27DECDB35E92}" type="presParOf" srcId="{41947A8C-156E-4541-9567-DF743329F546}" destId="{76DFFE1D-CE61-45F2-98A3-FF3D2D2590B6}" srcOrd="0" destOrd="0" presId="urn:microsoft.com/office/officeart/2005/8/layout/orgChart1"/>
    <dgm:cxn modelId="{B5500979-BCB9-48DD-BED7-EA659660B084}" type="presParOf" srcId="{41947A8C-156E-4541-9567-DF743329F546}" destId="{8286762F-3826-4F61-B8B6-5B7FAEB62E6D}" srcOrd="1" destOrd="0" presId="urn:microsoft.com/office/officeart/2005/8/layout/orgChart1"/>
    <dgm:cxn modelId="{FA5F1D28-AAF1-45E3-AE8C-B921A5126A9D}" type="presParOf" srcId="{FADFC019-EAA1-4756-A790-78F895B44116}" destId="{0B5DD94C-5DAF-4EBC-BE81-8AD063792E62}" srcOrd="1" destOrd="0" presId="urn:microsoft.com/office/officeart/2005/8/layout/orgChart1"/>
    <dgm:cxn modelId="{0F7C87C9-63E2-4231-9916-A126F62D7C34}" type="presParOf" srcId="{FADFC019-EAA1-4756-A790-78F895B44116}" destId="{A0E1FFB1-C092-42E4-B7CA-27A95FDB4BCC}" srcOrd="2" destOrd="0" presId="urn:microsoft.com/office/officeart/2005/8/layout/orgChart1"/>
    <dgm:cxn modelId="{88DC32AB-3840-4990-9CFA-46C80EE2A1A9}" type="presParOf" srcId="{4649BEA6-E8C7-443F-8467-AFACE6A735F9}" destId="{A3402BDA-E5BF-441C-B25E-7243B494895A}" srcOrd="2" destOrd="0" presId="urn:microsoft.com/office/officeart/2005/8/layout/orgChart1"/>
    <dgm:cxn modelId="{28E03F4D-67F7-4BBC-928F-161AC547F6D1}" type="presParOf" srcId="{4649BEA6-E8C7-443F-8467-AFACE6A735F9}" destId="{A40ADBEF-D9BD-4555-8A5B-0567E31CB143}" srcOrd="3" destOrd="0" presId="urn:microsoft.com/office/officeart/2005/8/layout/orgChart1"/>
    <dgm:cxn modelId="{BEF88156-BAF8-4815-A6A9-3373FF12B4DC}" type="presParOf" srcId="{A40ADBEF-D9BD-4555-8A5B-0567E31CB143}" destId="{31E99CFA-B60C-49A4-8D86-9B5FE363A816}" srcOrd="0" destOrd="0" presId="urn:microsoft.com/office/officeart/2005/8/layout/orgChart1"/>
    <dgm:cxn modelId="{2BF55412-61CB-48A3-A20C-E3839201E2DE}" type="presParOf" srcId="{31E99CFA-B60C-49A4-8D86-9B5FE363A816}" destId="{EE5DEFB1-972F-4B8F-A39D-CE4A3F082A5D}" srcOrd="0" destOrd="0" presId="urn:microsoft.com/office/officeart/2005/8/layout/orgChart1"/>
    <dgm:cxn modelId="{E06211C7-379E-4FE1-8A72-910B69D68BDE}" type="presParOf" srcId="{31E99CFA-B60C-49A4-8D86-9B5FE363A816}" destId="{07D83CD4-B9C0-4012-8C2C-E95D05ADEF1B}" srcOrd="1" destOrd="0" presId="urn:microsoft.com/office/officeart/2005/8/layout/orgChart1"/>
    <dgm:cxn modelId="{548CA35A-6A9A-4EAA-A07D-4DCE7A2827A6}" type="presParOf" srcId="{A40ADBEF-D9BD-4555-8A5B-0567E31CB143}" destId="{2C678AC8-76A4-4E17-B37C-9ED5C15BD614}" srcOrd="1" destOrd="0" presId="urn:microsoft.com/office/officeart/2005/8/layout/orgChart1"/>
    <dgm:cxn modelId="{CE1295B6-909F-4DA5-89D8-82A876EE947A}" type="presParOf" srcId="{A40ADBEF-D9BD-4555-8A5B-0567E31CB143}" destId="{FE0AD605-6C7C-45C5-8539-FE9EC99BA7AE}" srcOrd="2" destOrd="0" presId="urn:microsoft.com/office/officeart/2005/8/layout/orgChart1"/>
    <dgm:cxn modelId="{3A9375A8-C63C-458B-B9C7-F8C8AAEEA2F3}" type="presParOf" srcId="{4649BEA6-E8C7-443F-8467-AFACE6A735F9}" destId="{ECF92A3D-12CB-4853-84F2-2D0CB4856896}" srcOrd="4" destOrd="0" presId="urn:microsoft.com/office/officeart/2005/8/layout/orgChart1"/>
    <dgm:cxn modelId="{23FF4653-FCB8-42FE-A264-5950AE4A5ACE}" type="presParOf" srcId="{4649BEA6-E8C7-443F-8467-AFACE6A735F9}" destId="{016DC2BA-EB34-49B4-A946-3B6A34784BD5}" srcOrd="5" destOrd="0" presId="urn:microsoft.com/office/officeart/2005/8/layout/orgChart1"/>
    <dgm:cxn modelId="{3361B74D-B60F-4503-9F77-6A3082578E66}" type="presParOf" srcId="{016DC2BA-EB34-49B4-A946-3B6A34784BD5}" destId="{78A2DC61-572F-43B0-88B4-6EC7297D7428}" srcOrd="0" destOrd="0" presId="urn:microsoft.com/office/officeart/2005/8/layout/orgChart1"/>
    <dgm:cxn modelId="{EA8FEFDB-BE22-4F32-AF32-720F87BC2F6E}" type="presParOf" srcId="{78A2DC61-572F-43B0-88B4-6EC7297D7428}" destId="{E3BC8C03-6E8E-4DAD-8E76-41CEEDF9E858}" srcOrd="0" destOrd="0" presId="urn:microsoft.com/office/officeart/2005/8/layout/orgChart1"/>
    <dgm:cxn modelId="{BF204D26-4C44-4711-93FC-4FA33F182D34}" type="presParOf" srcId="{78A2DC61-572F-43B0-88B4-6EC7297D7428}" destId="{474533C1-B6FD-4589-8B17-26D8369EEDC7}" srcOrd="1" destOrd="0" presId="urn:microsoft.com/office/officeart/2005/8/layout/orgChart1"/>
    <dgm:cxn modelId="{76E36A5B-EED9-46B1-BE26-7112C9B4C232}" type="presParOf" srcId="{016DC2BA-EB34-49B4-A946-3B6A34784BD5}" destId="{2B62B5DC-0AB0-4172-A108-A1E0520CFC86}" srcOrd="1" destOrd="0" presId="urn:microsoft.com/office/officeart/2005/8/layout/orgChart1"/>
    <dgm:cxn modelId="{664D1F43-0EDE-477C-81DB-B5366F4F1A92}" type="presParOf" srcId="{016DC2BA-EB34-49B4-A946-3B6A34784BD5}" destId="{554DA8E0-67B0-4E90-BCB4-3F96DFE462EA}" srcOrd="2" destOrd="0" presId="urn:microsoft.com/office/officeart/2005/8/layout/orgChart1"/>
    <dgm:cxn modelId="{7CEE1037-ACA9-4FB6-9DAC-0428092D3990}" type="presParOf" srcId="{4649BEA6-E8C7-443F-8467-AFACE6A735F9}" destId="{CCBE17BE-3642-4E3E-848F-3071CA23DE0F}" srcOrd="6" destOrd="0" presId="urn:microsoft.com/office/officeart/2005/8/layout/orgChart1"/>
    <dgm:cxn modelId="{697AA0E6-95F1-4C9A-A2AC-A23039C63C07}" type="presParOf" srcId="{4649BEA6-E8C7-443F-8467-AFACE6A735F9}" destId="{F24F25B2-2CFB-4631-8F6C-D02A3F18A99A}" srcOrd="7" destOrd="0" presId="urn:microsoft.com/office/officeart/2005/8/layout/orgChart1"/>
    <dgm:cxn modelId="{5BA3F478-74D7-40EA-95CF-92BBF4CF8DF8}" type="presParOf" srcId="{F24F25B2-2CFB-4631-8F6C-D02A3F18A99A}" destId="{B1C82DB6-DE50-473A-BB29-A3680B8722C2}" srcOrd="0" destOrd="0" presId="urn:microsoft.com/office/officeart/2005/8/layout/orgChart1"/>
    <dgm:cxn modelId="{1554E23D-9182-434C-9EC2-76656F40704C}" type="presParOf" srcId="{B1C82DB6-DE50-473A-BB29-A3680B8722C2}" destId="{6AE0F021-FB27-46EA-BD8C-89FDFDEB3795}" srcOrd="0" destOrd="0" presId="urn:microsoft.com/office/officeart/2005/8/layout/orgChart1"/>
    <dgm:cxn modelId="{3F8A6240-DE1F-45A1-A9F2-1F8303A8BF46}" type="presParOf" srcId="{B1C82DB6-DE50-473A-BB29-A3680B8722C2}" destId="{F220CDCE-20F0-4941-9C12-47E6510D9E1F}" srcOrd="1" destOrd="0" presId="urn:microsoft.com/office/officeart/2005/8/layout/orgChart1"/>
    <dgm:cxn modelId="{591FCE8D-9800-43DA-8EFE-B8A14F84A513}" type="presParOf" srcId="{F24F25B2-2CFB-4631-8F6C-D02A3F18A99A}" destId="{8493EB58-8274-41B9-8988-8E37E9B7745A}" srcOrd="1" destOrd="0" presId="urn:microsoft.com/office/officeart/2005/8/layout/orgChart1"/>
    <dgm:cxn modelId="{28B8B554-12DC-4447-9D09-1A735E04E961}" type="presParOf" srcId="{F24F25B2-2CFB-4631-8F6C-D02A3F18A99A}" destId="{23459191-1F00-40A0-B3F5-E06A854FBFFD}" srcOrd="2" destOrd="0" presId="urn:microsoft.com/office/officeart/2005/8/layout/orgChart1"/>
    <dgm:cxn modelId="{E91B420E-6109-46D4-B491-3A40661B14B6}" type="presParOf" srcId="{173588AE-0524-4026-9181-DC49101FDCE4}" destId="{200D8B32-A9E0-4C4A-BAB5-1052EE1678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E4104-321F-7145-98FF-6D749C016C88}">
      <dsp:nvSpPr>
        <dsp:cNvPr id="0" name=""/>
        <dsp:cNvSpPr/>
      </dsp:nvSpPr>
      <dsp:spPr>
        <a:xfrm>
          <a:off x="4510226" y="1231615"/>
          <a:ext cx="1184350" cy="563642"/>
        </a:xfrm>
        <a:custGeom>
          <a:avLst/>
          <a:gdLst/>
          <a:ahLst/>
          <a:cxnLst/>
          <a:rect l="0" t="0" r="0" b="0"/>
          <a:pathLst>
            <a:path>
              <a:moveTo>
                <a:pt x="0" y="0"/>
              </a:moveTo>
              <a:lnTo>
                <a:pt x="0" y="384106"/>
              </a:lnTo>
              <a:lnTo>
                <a:pt x="1184350" y="384106"/>
              </a:lnTo>
              <a:lnTo>
                <a:pt x="1184350" y="563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706B9-8443-2F49-B34F-3BB418034542}">
      <dsp:nvSpPr>
        <dsp:cNvPr id="0" name=""/>
        <dsp:cNvSpPr/>
      </dsp:nvSpPr>
      <dsp:spPr>
        <a:xfrm>
          <a:off x="3325876" y="1231615"/>
          <a:ext cx="1184350" cy="563642"/>
        </a:xfrm>
        <a:custGeom>
          <a:avLst/>
          <a:gdLst/>
          <a:ahLst/>
          <a:cxnLst/>
          <a:rect l="0" t="0" r="0" b="0"/>
          <a:pathLst>
            <a:path>
              <a:moveTo>
                <a:pt x="1184350" y="0"/>
              </a:moveTo>
              <a:lnTo>
                <a:pt x="1184350" y="384106"/>
              </a:lnTo>
              <a:lnTo>
                <a:pt x="0" y="384106"/>
              </a:lnTo>
              <a:lnTo>
                <a:pt x="0" y="563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B545A8-CC18-9748-8140-2E94C4BAB58F}">
      <dsp:nvSpPr>
        <dsp:cNvPr id="0" name=""/>
        <dsp:cNvSpPr/>
      </dsp:nvSpPr>
      <dsp:spPr>
        <a:xfrm>
          <a:off x="3541212" y="968"/>
          <a:ext cx="1938027" cy="12306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74791-782A-7A45-ACB2-B821B12E6EBC}">
      <dsp:nvSpPr>
        <dsp:cNvPr id="0" name=""/>
        <dsp:cNvSpPr/>
      </dsp:nvSpPr>
      <dsp:spPr>
        <a:xfrm>
          <a:off x="3756548" y="205537"/>
          <a:ext cx="1938027" cy="123064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en-US" sz="2100" b="1" kern="1200" dirty="0"/>
            <a:t>Classification</a:t>
          </a:r>
          <a:endParaRPr lang="ar-SA" sz="2100" kern="1200" dirty="0"/>
        </a:p>
      </dsp:txBody>
      <dsp:txXfrm>
        <a:off x="3792592" y="241581"/>
        <a:ext cx="1865939" cy="1158559"/>
      </dsp:txXfrm>
    </dsp:sp>
    <dsp:sp modelId="{1B55556B-E7A4-AE45-B0F4-DE1588801502}">
      <dsp:nvSpPr>
        <dsp:cNvPr id="0" name=""/>
        <dsp:cNvSpPr/>
      </dsp:nvSpPr>
      <dsp:spPr>
        <a:xfrm>
          <a:off x="2356862" y="1795258"/>
          <a:ext cx="1938027" cy="12306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027EF-89EF-1D4D-BF3A-02F54096A176}">
      <dsp:nvSpPr>
        <dsp:cNvPr id="0" name=""/>
        <dsp:cNvSpPr/>
      </dsp:nvSpPr>
      <dsp:spPr>
        <a:xfrm>
          <a:off x="2572198" y="1999828"/>
          <a:ext cx="1938027" cy="123064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E</a:t>
          </a:r>
          <a:r>
            <a:rPr lang="x-none" sz="2100" b="1" kern="1200">
              <a:latin typeface="Times New Roman" panose="02020603050405020304" pitchFamily="18" charset="0"/>
              <a:cs typeface="Times New Roman" panose="02020603050405020304" pitchFamily="18" charset="0"/>
            </a:rPr>
            <a:t>lective</a:t>
          </a:r>
          <a:endParaRPr lang="ar-SA" sz="2100" kern="1200" dirty="0"/>
        </a:p>
      </dsp:txBody>
      <dsp:txXfrm>
        <a:off x="2608242" y="2035872"/>
        <a:ext cx="1865939" cy="1158559"/>
      </dsp:txXfrm>
    </dsp:sp>
    <dsp:sp modelId="{8B492A4C-3DC4-DC43-9CCA-40871C014A04}">
      <dsp:nvSpPr>
        <dsp:cNvPr id="0" name=""/>
        <dsp:cNvSpPr/>
      </dsp:nvSpPr>
      <dsp:spPr>
        <a:xfrm>
          <a:off x="4725562" y="1795258"/>
          <a:ext cx="1938027" cy="12306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6ADE3-DEE2-A14A-BE2D-B641E1D26CAA}">
      <dsp:nvSpPr>
        <dsp:cNvPr id="0" name=""/>
        <dsp:cNvSpPr/>
      </dsp:nvSpPr>
      <dsp:spPr>
        <a:xfrm>
          <a:off x="4940899" y="1999828"/>
          <a:ext cx="1938027" cy="123064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en-US" sz="2100" b="1" kern="1200" dirty="0">
              <a:latin typeface="Times New Roman" panose="02020603050405020304" pitchFamily="18" charset="0"/>
              <a:cs typeface="Times New Roman" panose="02020603050405020304" pitchFamily="18" charset="0"/>
            </a:rPr>
            <a:t>Emergency</a:t>
          </a:r>
          <a:endParaRPr lang="ar-SA" sz="2100" kern="1200" dirty="0"/>
        </a:p>
      </dsp:txBody>
      <dsp:txXfrm>
        <a:off x="4976943" y="2035872"/>
        <a:ext cx="1865939" cy="1158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D85D1-31EB-7749-904A-0DCD5D0011AA}">
      <dsp:nvSpPr>
        <dsp:cNvPr id="0" name=""/>
        <dsp:cNvSpPr/>
      </dsp:nvSpPr>
      <dsp:spPr>
        <a:xfrm>
          <a:off x="5561215" y="2403840"/>
          <a:ext cx="2312523" cy="1100550"/>
        </a:xfrm>
        <a:custGeom>
          <a:avLst/>
          <a:gdLst/>
          <a:ahLst/>
          <a:cxnLst/>
          <a:rect l="0" t="0" r="0" b="0"/>
          <a:pathLst>
            <a:path>
              <a:moveTo>
                <a:pt x="0" y="0"/>
              </a:moveTo>
              <a:lnTo>
                <a:pt x="0" y="749993"/>
              </a:lnTo>
              <a:lnTo>
                <a:pt x="2312523" y="749993"/>
              </a:lnTo>
              <a:lnTo>
                <a:pt x="2312523" y="110055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42B42-46C9-294C-8E22-3A4808B2D9D1}">
      <dsp:nvSpPr>
        <dsp:cNvPr id="0" name=""/>
        <dsp:cNvSpPr/>
      </dsp:nvSpPr>
      <dsp:spPr>
        <a:xfrm>
          <a:off x="3248692" y="2403840"/>
          <a:ext cx="2312523" cy="1100550"/>
        </a:xfrm>
        <a:custGeom>
          <a:avLst/>
          <a:gdLst/>
          <a:ahLst/>
          <a:cxnLst/>
          <a:rect l="0" t="0" r="0" b="0"/>
          <a:pathLst>
            <a:path>
              <a:moveTo>
                <a:pt x="2312523" y="0"/>
              </a:moveTo>
              <a:lnTo>
                <a:pt x="2312523" y="749993"/>
              </a:lnTo>
              <a:lnTo>
                <a:pt x="0" y="749993"/>
              </a:lnTo>
              <a:lnTo>
                <a:pt x="0" y="110055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83EB7-0414-E94C-BCA4-E05838D40275}">
      <dsp:nvSpPr>
        <dsp:cNvPr id="0" name=""/>
        <dsp:cNvSpPr/>
      </dsp:nvSpPr>
      <dsp:spPr>
        <a:xfrm>
          <a:off x="3669150" y="918"/>
          <a:ext cx="3784128" cy="24029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BE742-D2FA-A342-BDC0-F3989E83FC46}">
      <dsp:nvSpPr>
        <dsp:cNvPr id="0" name=""/>
        <dsp:cNvSpPr/>
      </dsp:nvSpPr>
      <dsp:spPr>
        <a:xfrm>
          <a:off x="4089609" y="400354"/>
          <a:ext cx="3784128" cy="24029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en-US" sz="4900" b="1" kern="1200" dirty="0">
              <a:solidFill>
                <a:srgbClr val="FF0000"/>
              </a:solidFill>
            </a:rPr>
            <a:t>Indications</a:t>
          </a:r>
          <a:endParaRPr lang="ar-SA" sz="4900" kern="1200" dirty="0"/>
        </a:p>
      </dsp:txBody>
      <dsp:txXfrm>
        <a:off x="4159988" y="470733"/>
        <a:ext cx="3643370" cy="2262163"/>
      </dsp:txXfrm>
    </dsp:sp>
    <dsp:sp modelId="{1CBA55F7-6B25-8447-AD0C-9FCF519BD2F4}">
      <dsp:nvSpPr>
        <dsp:cNvPr id="0" name=""/>
        <dsp:cNvSpPr/>
      </dsp:nvSpPr>
      <dsp:spPr>
        <a:xfrm>
          <a:off x="1356627" y="3504390"/>
          <a:ext cx="3784128" cy="24029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437EB-721E-4C44-B5F2-71BB8AD6784E}">
      <dsp:nvSpPr>
        <dsp:cNvPr id="0" name=""/>
        <dsp:cNvSpPr/>
      </dsp:nvSpPr>
      <dsp:spPr>
        <a:xfrm>
          <a:off x="1777086" y="3903826"/>
          <a:ext cx="3784128" cy="24029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en-US" sz="4900" kern="1200"/>
            <a:t>Fetal indications.</a:t>
          </a:r>
          <a:endParaRPr lang="ar-JO" sz="4900" kern="1200"/>
        </a:p>
      </dsp:txBody>
      <dsp:txXfrm>
        <a:off x="1847465" y="3974205"/>
        <a:ext cx="3643370" cy="2262163"/>
      </dsp:txXfrm>
    </dsp:sp>
    <dsp:sp modelId="{0CA66E06-90C3-6047-9837-29CDC2BF4F7A}">
      <dsp:nvSpPr>
        <dsp:cNvPr id="0" name=""/>
        <dsp:cNvSpPr/>
      </dsp:nvSpPr>
      <dsp:spPr>
        <a:xfrm>
          <a:off x="5981673" y="3504390"/>
          <a:ext cx="3784128" cy="24029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6D576-3992-A44B-932C-AB4FC4135C24}">
      <dsp:nvSpPr>
        <dsp:cNvPr id="0" name=""/>
        <dsp:cNvSpPr/>
      </dsp:nvSpPr>
      <dsp:spPr>
        <a:xfrm>
          <a:off x="6402132" y="3903826"/>
          <a:ext cx="3784128" cy="24029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1">
            <a:lnSpc>
              <a:spcPct val="90000"/>
            </a:lnSpc>
            <a:spcBef>
              <a:spcPct val="0"/>
            </a:spcBef>
            <a:spcAft>
              <a:spcPct val="35000"/>
            </a:spcAft>
            <a:buNone/>
          </a:pPr>
          <a:r>
            <a:rPr lang="en-US" sz="4900" kern="1200" dirty="0"/>
            <a:t>Maternal indications.</a:t>
          </a:r>
          <a:endParaRPr lang="ar-SA" sz="4900" kern="1200" dirty="0"/>
        </a:p>
      </dsp:txBody>
      <dsp:txXfrm>
        <a:off x="6472511" y="3974205"/>
        <a:ext cx="3643370" cy="2262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17BE-3642-4E3E-848F-3071CA23DE0F}">
      <dsp:nvSpPr>
        <dsp:cNvPr id="0" name=""/>
        <dsp:cNvSpPr/>
      </dsp:nvSpPr>
      <dsp:spPr>
        <a:xfrm>
          <a:off x="4703081" y="1471218"/>
          <a:ext cx="3683482" cy="426188"/>
        </a:xfrm>
        <a:custGeom>
          <a:avLst/>
          <a:gdLst/>
          <a:ahLst/>
          <a:cxnLst/>
          <a:rect l="0" t="0" r="0" b="0"/>
          <a:pathLst>
            <a:path>
              <a:moveTo>
                <a:pt x="0" y="0"/>
              </a:moveTo>
              <a:lnTo>
                <a:pt x="0" y="213094"/>
              </a:lnTo>
              <a:lnTo>
                <a:pt x="3683482" y="213094"/>
              </a:lnTo>
              <a:lnTo>
                <a:pt x="3683482" y="426188"/>
              </a:lnTo>
            </a:path>
          </a:pathLst>
        </a:custGeom>
        <a:noFill/>
        <a:ln w="19050" cap="rnd" cmpd="sng" algn="ctr">
          <a:solidFill>
            <a:schemeClr val="accent5">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F92A3D-12CB-4853-84F2-2D0CB4856896}">
      <dsp:nvSpPr>
        <dsp:cNvPr id="0" name=""/>
        <dsp:cNvSpPr/>
      </dsp:nvSpPr>
      <dsp:spPr>
        <a:xfrm>
          <a:off x="4703081" y="1471218"/>
          <a:ext cx="1227827" cy="426188"/>
        </a:xfrm>
        <a:custGeom>
          <a:avLst/>
          <a:gdLst/>
          <a:ahLst/>
          <a:cxnLst/>
          <a:rect l="0" t="0" r="0" b="0"/>
          <a:pathLst>
            <a:path>
              <a:moveTo>
                <a:pt x="0" y="0"/>
              </a:moveTo>
              <a:lnTo>
                <a:pt x="0" y="213094"/>
              </a:lnTo>
              <a:lnTo>
                <a:pt x="1227827" y="213094"/>
              </a:lnTo>
              <a:lnTo>
                <a:pt x="1227827" y="426188"/>
              </a:lnTo>
            </a:path>
          </a:pathLst>
        </a:custGeom>
        <a:noFill/>
        <a:ln w="19050" cap="rnd" cmpd="sng" algn="ctr">
          <a:solidFill>
            <a:schemeClr val="accent5">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402BDA-E5BF-441C-B25E-7243B494895A}">
      <dsp:nvSpPr>
        <dsp:cNvPr id="0" name=""/>
        <dsp:cNvSpPr/>
      </dsp:nvSpPr>
      <dsp:spPr>
        <a:xfrm>
          <a:off x="3475253" y="1471218"/>
          <a:ext cx="1227827" cy="426188"/>
        </a:xfrm>
        <a:custGeom>
          <a:avLst/>
          <a:gdLst/>
          <a:ahLst/>
          <a:cxnLst/>
          <a:rect l="0" t="0" r="0" b="0"/>
          <a:pathLst>
            <a:path>
              <a:moveTo>
                <a:pt x="1227827" y="0"/>
              </a:moveTo>
              <a:lnTo>
                <a:pt x="1227827" y="213094"/>
              </a:lnTo>
              <a:lnTo>
                <a:pt x="0" y="213094"/>
              </a:lnTo>
              <a:lnTo>
                <a:pt x="0" y="426188"/>
              </a:lnTo>
            </a:path>
          </a:pathLst>
        </a:custGeom>
        <a:noFill/>
        <a:ln w="19050" cap="rnd" cmpd="sng" algn="ctr">
          <a:solidFill>
            <a:schemeClr val="accent5">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C59D21-4C5E-41EB-B1A7-9C3660D8188F}">
      <dsp:nvSpPr>
        <dsp:cNvPr id="0" name=""/>
        <dsp:cNvSpPr/>
      </dsp:nvSpPr>
      <dsp:spPr>
        <a:xfrm>
          <a:off x="1019598" y="1471218"/>
          <a:ext cx="3683482" cy="426188"/>
        </a:xfrm>
        <a:custGeom>
          <a:avLst/>
          <a:gdLst/>
          <a:ahLst/>
          <a:cxnLst/>
          <a:rect l="0" t="0" r="0" b="0"/>
          <a:pathLst>
            <a:path>
              <a:moveTo>
                <a:pt x="3683482" y="0"/>
              </a:moveTo>
              <a:lnTo>
                <a:pt x="3683482" y="213094"/>
              </a:lnTo>
              <a:lnTo>
                <a:pt x="0" y="213094"/>
              </a:lnTo>
              <a:lnTo>
                <a:pt x="0" y="426188"/>
              </a:lnTo>
            </a:path>
          </a:pathLst>
        </a:custGeom>
        <a:noFill/>
        <a:ln w="19050" cap="rnd" cmpd="sng" algn="ctr">
          <a:solidFill>
            <a:schemeClr val="accent5">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DC0E74-10ED-4674-AE60-1886E278ECD2}">
      <dsp:nvSpPr>
        <dsp:cNvPr id="0" name=""/>
        <dsp:cNvSpPr/>
      </dsp:nvSpPr>
      <dsp:spPr>
        <a:xfrm>
          <a:off x="2570974" y="456485"/>
          <a:ext cx="4264213" cy="1014733"/>
        </a:xfrm>
        <a:prstGeom prst="rect">
          <a:avLst/>
        </a:prstGeom>
        <a:gradFill rotWithShape="0">
          <a:gsLst>
            <a:gs pos="0">
              <a:schemeClr val="accent5">
                <a:shade val="80000"/>
                <a:hueOff val="0"/>
                <a:satOff val="0"/>
                <a:lumOff val="0"/>
                <a:alphaOff val="0"/>
                <a:tint val="96000"/>
                <a:lumMod val="100000"/>
              </a:schemeClr>
            </a:gs>
            <a:gs pos="78000">
              <a:schemeClr val="accent5">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en-GB" sz="4000" kern="1200" dirty="0"/>
            <a:t>Complications</a:t>
          </a:r>
          <a:r>
            <a:rPr lang="en-GB" sz="2100" kern="1200" dirty="0"/>
            <a:t> </a:t>
          </a:r>
          <a:endParaRPr lang="ar-SA" sz="2100" kern="1200" dirty="0"/>
        </a:p>
      </dsp:txBody>
      <dsp:txXfrm>
        <a:off x="2570974" y="456485"/>
        <a:ext cx="4264213" cy="1014733"/>
      </dsp:txXfrm>
    </dsp:sp>
    <dsp:sp modelId="{76DFFE1D-CE61-45F2-98A3-FF3D2D2590B6}">
      <dsp:nvSpPr>
        <dsp:cNvPr id="0" name=""/>
        <dsp:cNvSpPr/>
      </dsp:nvSpPr>
      <dsp:spPr>
        <a:xfrm>
          <a:off x="4865" y="1897406"/>
          <a:ext cx="2029466" cy="1014733"/>
        </a:xfrm>
        <a:prstGeom prst="rect">
          <a:avLst/>
        </a:prstGeom>
        <a:gradFill rotWithShape="0">
          <a:gsLst>
            <a:gs pos="0">
              <a:schemeClr val="accent5">
                <a:tint val="99000"/>
                <a:hueOff val="0"/>
                <a:satOff val="0"/>
                <a:lumOff val="0"/>
                <a:alphaOff val="0"/>
                <a:tint val="96000"/>
                <a:lumMod val="100000"/>
              </a:schemeClr>
            </a:gs>
            <a:gs pos="78000">
              <a:schemeClr val="accent5">
                <a:tint val="99000"/>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b="1" kern="1200" dirty="0" err="1">
              <a:latin typeface="Andalus" panose="02020603050405020304" pitchFamily="18" charset="-78"/>
              <a:cs typeface="Andalus" panose="02020603050405020304" pitchFamily="18" charset="-78"/>
            </a:rPr>
            <a:t>Intraoperative</a:t>
          </a:r>
          <a:r>
            <a:rPr lang="en-US" sz="1800" b="1" kern="1200" dirty="0">
              <a:latin typeface="Andalus" panose="02020603050405020304" pitchFamily="18" charset="-78"/>
              <a:cs typeface="Andalus" panose="02020603050405020304" pitchFamily="18" charset="-78"/>
            </a:rPr>
            <a:t> complications</a:t>
          </a:r>
          <a:endParaRPr lang="ar-SA" sz="1800" b="1" kern="1200" dirty="0"/>
        </a:p>
      </dsp:txBody>
      <dsp:txXfrm>
        <a:off x="4865" y="1897406"/>
        <a:ext cx="2029466" cy="1014733"/>
      </dsp:txXfrm>
    </dsp:sp>
    <dsp:sp modelId="{EE5DEFB1-972F-4B8F-A39D-CE4A3F082A5D}">
      <dsp:nvSpPr>
        <dsp:cNvPr id="0" name=""/>
        <dsp:cNvSpPr/>
      </dsp:nvSpPr>
      <dsp:spPr>
        <a:xfrm>
          <a:off x="2460520" y="1897406"/>
          <a:ext cx="2029466" cy="1014733"/>
        </a:xfrm>
        <a:prstGeom prst="rect">
          <a:avLst/>
        </a:prstGeom>
        <a:gradFill rotWithShape="0">
          <a:gsLst>
            <a:gs pos="0">
              <a:schemeClr val="accent5">
                <a:tint val="99000"/>
                <a:hueOff val="0"/>
                <a:satOff val="0"/>
                <a:lumOff val="0"/>
                <a:alphaOff val="0"/>
                <a:tint val="96000"/>
                <a:lumMod val="100000"/>
              </a:schemeClr>
            </a:gs>
            <a:gs pos="78000">
              <a:schemeClr val="accent5">
                <a:tint val="99000"/>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b="1" kern="1200" dirty="0">
              <a:latin typeface="Andalus" panose="02020603050405020304" pitchFamily="18" charset="-78"/>
              <a:cs typeface="Andalus" panose="02020603050405020304" pitchFamily="18" charset="-78"/>
            </a:rPr>
            <a:t>EARLY POST-OPERATIVE COMPLICATION</a:t>
          </a:r>
          <a:endParaRPr lang="ar-SA" sz="1800" b="1" kern="1200" dirty="0"/>
        </a:p>
      </dsp:txBody>
      <dsp:txXfrm>
        <a:off x="2460520" y="1897406"/>
        <a:ext cx="2029466" cy="1014733"/>
      </dsp:txXfrm>
    </dsp:sp>
    <dsp:sp modelId="{E3BC8C03-6E8E-4DAD-8E76-41CEEDF9E858}">
      <dsp:nvSpPr>
        <dsp:cNvPr id="0" name=""/>
        <dsp:cNvSpPr/>
      </dsp:nvSpPr>
      <dsp:spPr>
        <a:xfrm>
          <a:off x="4916175" y="1897406"/>
          <a:ext cx="2029466" cy="1014733"/>
        </a:xfrm>
        <a:prstGeom prst="rect">
          <a:avLst/>
        </a:prstGeom>
        <a:gradFill rotWithShape="0">
          <a:gsLst>
            <a:gs pos="0">
              <a:schemeClr val="accent5">
                <a:tint val="99000"/>
                <a:hueOff val="0"/>
                <a:satOff val="0"/>
                <a:lumOff val="0"/>
                <a:alphaOff val="0"/>
                <a:tint val="96000"/>
                <a:lumMod val="100000"/>
              </a:schemeClr>
            </a:gs>
            <a:gs pos="78000">
              <a:schemeClr val="accent5">
                <a:tint val="99000"/>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b="1" kern="1200" dirty="0">
              <a:latin typeface="Andalus" panose="02020603050405020304" pitchFamily="18" charset="-78"/>
              <a:cs typeface="Andalus" panose="02020603050405020304" pitchFamily="18" charset="-78"/>
            </a:rPr>
            <a:t>DELAYED POST-OPERATIVE COMPLICATIONS</a:t>
          </a:r>
          <a:endParaRPr lang="ar-SA" sz="1600" kern="1200" dirty="0"/>
        </a:p>
      </dsp:txBody>
      <dsp:txXfrm>
        <a:off x="4916175" y="1897406"/>
        <a:ext cx="2029466" cy="1014733"/>
      </dsp:txXfrm>
    </dsp:sp>
    <dsp:sp modelId="{6AE0F021-FB27-46EA-BD8C-89FDFDEB3795}">
      <dsp:nvSpPr>
        <dsp:cNvPr id="0" name=""/>
        <dsp:cNvSpPr/>
      </dsp:nvSpPr>
      <dsp:spPr>
        <a:xfrm>
          <a:off x="7371829" y="1897406"/>
          <a:ext cx="2029466" cy="1014733"/>
        </a:xfrm>
        <a:prstGeom prst="rect">
          <a:avLst/>
        </a:prstGeom>
        <a:gradFill rotWithShape="0">
          <a:gsLst>
            <a:gs pos="0">
              <a:schemeClr val="accent5">
                <a:tint val="99000"/>
                <a:hueOff val="0"/>
                <a:satOff val="0"/>
                <a:lumOff val="0"/>
                <a:alphaOff val="0"/>
                <a:tint val="96000"/>
                <a:lumMod val="100000"/>
              </a:schemeClr>
            </a:gs>
            <a:gs pos="78000">
              <a:schemeClr val="accent5">
                <a:tint val="99000"/>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en-US" sz="2400" b="1" kern="1200" dirty="0"/>
            <a:t>Neonatal Complication</a:t>
          </a:r>
          <a:endParaRPr lang="ar-SA" sz="2400" kern="1200" dirty="0"/>
        </a:p>
      </dsp:txBody>
      <dsp:txXfrm>
        <a:off x="7371829" y="1897406"/>
        <a:ext cx="2029466" cy="10147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3B920-143C-4C0A-8471-33AF867D4D95}" type="datetimeFigureOut">
              <a:rPr lang="en-US" smtClean="0"/>
              <a:pPr/>
              <a:t>10/18/2023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3C449-0673-4563-ADDC-6E220519CDB7}" type="slidenum">
              <a:rPr lang="en-US" smtClean="0"/>
              <a:pPr/>
              <a:t>‹#›</a:t>
            </a:fld>
            <a:endParaRPr lang="en-US"/>
          </a:p>
        </p:txBody>
      </p:sp>
    </p:spTree>
    <p:extLst>
      <p:ext uri="{BB962C8B-B14F-4D97-AF65-F5344CB8AC3E}">
        <p14:creationId xmlns:p14="http://schemas.microsoft.com/office/powerpoint/2010/main" val="399363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is due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advances in surgical techniques, anesthetic care, blood transfusions, and antibiotics.</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important to remember that the operation is being offered because of perceived benefits, both maternal and fetal in many</a:t>
            </a:r>
            <a:br>
              <a:rPr lang="en-US" dirty="0"/>
            </a:br>
            <a:r>
              <a:rPr lang="en-US" dirty="0"/>
              <a:t>cases</a:t>
            </a:r>
            <a:endParaRPr lang="ar-JO" dirty="0"/>
          </a:p>
          <a:p>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Placenta previa on anterior surface</a:t>
            </a:r>
            <a:r>
              <a:rPr lang="en-US" baseline="0" dirty="0"/>
              <a:t> </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3C449-0673-4563-ADDC-6E220519CD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604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dirty="0">
                <a:solidFill>
                  <a:srgbClr val="FF0000"/>
                </a:solidFill>
              </a:rPr>
              <a:t>Muscle closure ... Increase</a:t>
            </a:r>
            <a:r>
              <a:rPr lang="en-US" sz="1200" b="1" baseline="0" dirty="0">
                <a:solidFill>
                  <a:srgbClr val="FF0000"/>
                </a:solidFill>
              </a:rPr>
              <a:t> postpartum pain </a:t>
            </a:r>
          </a:p>
          <a:p>
            <a:r>
              <a:rPr lang="en-US" sz="1200" b="1" dirty="0">
                <a:solidFill>
                  <a:srgbClr val="FF0000"/>
                </a:solidFill>
              </a:rPr>
              <a:t>Abdominal</a:t>
            </a:r>
            <a:r>
              <a:rPr lang="en-US" sz="1200" dirty="0">
                <a:solidFill>
                  <a:srgbClr val="FF0000"/>
                </a:solidFill>
              </a:rPr>
              <a:t> closure </a:t>
            </a:r>
            <a:r>
              <a:rPr lang="en-US" sz="1200" dirty="0"/>
              <a:t>is performed in the anatomical planes with high strength, low reactivity materials, such </a:t>
            </a:r>
            <a:r>
              <a:rPr lang="en-US" sz="1200" b="0" dirty="0"/>
              <a:t>as</a:t>
            </a:r>
            <a:r>
              <a:rPr lang="en-US" sz="1200" dirty="0"/>
              <a:t> polyglycolic acid or polyglactin</a:t>
            </a:r>
            <a:endParaRPr lang="ar-JO" dirty="0"/>
          </a:p>
        </p:txBody>
      </p:sp>
      <p:sp>
        <p:nvSpPr>
          <p:cNvPr id="4" name="Slide Number Placeholder 3"/>
          <p:cNvSpPr>
            <a:spLocks noGrp="1"/>
          </p:cNvSpPr>
          <p:nvPr>
            <p:ph type="sldNum" sz="quarter" idx="10"/>
          </p:nvPr>
        </p:nvSpPr>
        <p:spPr/>
        <p:txBody>
          <a:bodyPr/>
          <a:lstStyle/>
          <a:p>
            <a:fld id="{6F73C449-0673-4563-ADDC-6E220519CDB7}"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342900" indent="-342900">
              <a:buFont typeface="+mj-lt"/>
              <a:buAutoNum type="arabicPeriod"/>
            </a:pPr>
            <a:r>
              <a:rPr lang="en-GB" dirty="0" err="1"/>
              <a:t>Anesthesia</a:t>
            </a:r>
            <a:r>
              <a:rPr lang="en-GB" dirty="0"/>
              <a:t> complication:::</a:t>
            </a:r>
          </a:p>
          <a:p>
            <a:pPr marL="342900" indent="-342900">
              <a:buFont typeface="+mj-lt"/>
              <a:buAutoNum type="arabicPeriod"/>
            </a:pPr>
            <a:endParaRPr lang="en-GB" dirty="0"/>
          </a:p>
          <a:p>
            <a:pPr marL="342900" indent="-342900">
              <a:buFont typeface="+mj-lt"/>
              <a:buAutoNum type="arabicPeriod"/>
            </a:pPr>
            <a:r>
              <a:rPr lang="en-GB" dirty="0"/>
              <a:t>Abscess and Meningitis</a:t>
            </a:r>
          </a:p>
          <a:p>
            <a:pPr marL="342900" indent="-342900">
              <a:buFont typeface="+mj-lt"/>
              <a:buAutoNum type="arabicPeriod"/>
            </a:pPr>
            <a:r>
              <a:rPr lang="en-GB" dirty="0"/>
              <a:t> epidural </a:t>
            </a:r>
            <a:r>
              <a:rPr lang="en-GB" dirty="0" err="1"/>
              <a:t>hematoma</a:t>
            </a:r>
            <a:endParaRPr lang="en-GB" dirty="0"/>
          </a:p>
          <a:p>
            <a:pPr marL="342900" indent="-342900">
              <a:buFont typeface="+mj-lt"/>
              <a:buAutoNum type="arabicPeriod"/>
            </a:pPr>
            <a:r>
              <a:rPr lang="en-GB" dirty="0"/>
              <a:t>Failed intubation</a:t>
            </a:r>
          </a:p>
          <a:p>
            <a:pPr marL="342900" indent="-342900">
              <a:buFont typeface="+mj-lt"/>
              <a:buAutoNum type="arabicPeriod"/>
            </a:pPr>
            <a:r>
              <a:rPr lang="en-GB" dirty="0"/>
              <a:t>High </a:t>
            </a:r>
            <a:r>
              <a:rPr lang="en-GB" dirty="0" err="1"/>
              <a:t>neuroaxial</a:t>
            </a:r>
            <a:r>
              <a:rPr lang="en-GB" dirty="0"/>
              <a:t> block </a:t>
            </a:r>
          </a:p>
          <a:p>
            <a:pPr marL="342900" indent="-342900">
              <a:buFont typeface="+mj-lt"/>
              <a:buAutoNum type="arabicPeriod"/>
            </a:pPr>
            <a:r>
              <a:rPr lang="en-GB" dirty="0"/>
              <a:t>Neurologic injury</a:t>
            </a:r>
          </a:p>
          <a:p>
            <a:pPr marL="342900" indent="-342900">
              <a:buFont typeface="+mj-lt"/>
              <a:buAutoNum type="arabicPeriod"/>
            </a:pPr>
            <a:r>
              <a:rPr lang="en-GB" dirty="0"/>
              <a:t>Respiratory arrest</a:t>
            </a:r>
            <a:endParaRPr lang="ar-JO" dirty="0"/>
          </a:p>
        </p:txBody>
      </p:sp>
      <p:sp>
        <p:nvSpPr>
          <p:cNvPr id="4" name="عنصر نائب لرقم الشريحة 3"/>
          <p:cNvSpPr>
            <a:spLocks noGrp="1"/>
          </p:cNvSpPr>
          <p:nvPr>
            <p:ph type="sldNum" sz="quarter" idx="5"/>
          </p:nvPr>
        </p:nvSpPr>
        <p:spPr/>
        <p:txBody>
          <a:bodyPr/>
          <a:lstStyle/>
          <a:p>
            <a:fld id="{6F73C449-0673-4563-ADDC-6E220519CDB7}" type="slidenum">
              <a:rPr lang="en-US" smtClean="0"/>
              <a:pPr/>
              <a:t>27</a:t>
            </a:fld>
            <a:endParaRPr lang="en-US"/>
          </a:p>
        </p:txBody>
      </p:sp>
    </p:spTree>
    <p:extLst>
      <p:ext uri="{BB962C8B-B14F-4D97-AF65-F5344CB8AC3E}">
        <p14:creationId xmlns:p14="http://schemas.microsoft.com/office/powerpoint/2010/main" val="62313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73C449-0673-4563-ADDC-6E220519CDB7}" type="slidenum">
              <a:rPr lang="en-US" smtClean="0"/>
              <a:pPr/>
              <a:t>32</a:t>
            </a:fld>
            <a:endParaRPr lang="en-US"/>
          </a:p>
        </p:txBody>
      </p:sp>
    </p:spTree>
    <p:extLst>
      <p:ext uri="{BB962C8B-B14F-4D97-AF65-F5344CB8AC3E}">
        <p14:creationId xmlns:p14="http://schemas.microsoft.com/office/powerpoint/2010/main" val="424969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158324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10571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69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3542161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5889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3427695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3650868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220026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204426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238203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104745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116395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77459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237918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CA05E2-FF0D-4E72-A3BA-F897EACC8CF4}"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67ECA-A56E-40E2-A891-10A750600007}" type="slidenum">
              <a:rPr lang="en-US" smtClean="0"/>
              <a:pPr/>
              <a:t>‹#›</a:t>
            </a:fld>
            <a:endParaRPr lang="en-US"/>
          </a:p>
        </p:txBody>
      </p:sp>
    </p:spTree>
    <p:extLst>
      <p:ext uri="{BB962C8B-B14F-4D97-AF65-F5344CB8AC3E}">
        <p14:creationId xmlns:p14="http://schemas.microsoft.com/office/powerpoint/2010/main" val="189815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67ECA-A56E-40E2-A891-10A750600007}" type="slidenum">
              <a:rPr lang="en-US" smtClean="0"/>
              <a:pPr/>
              <a:t>‹#›</a:t>
            </a:fld>
            <a:endParaRPr lang="en-US"/>
          </a:p>
        </p:txBody>
      </p:sp>
      <p:sp>
        <p:nvSpPr>
          <p:cNvPr id="5" name="Date Placeholder 4"/>
          <p:cNvSpPr>
            <a:spLocks noGrp="1"/>
          </p:cNvSpPr>
          <p:nvPr>
            <p:ph type="dt" sz="half" idx="10"/>
          </p:nvPr>
        </p:nvSpPr>
        <p:spPr/>
        <p:txBody>
          <a:bodyPr/>
          <a:lstStyle/>
          <a:p>
            <a:fld id="{68CA05E2-FF0D-4E72-A3BA-F897EACC8CF4}" type="datetimeFigureOut">
              <a:rPr lang="en-US" smtClean="0"/>
              <a:pPr/>
              <a:t>10/18/2023</a:t>
            </a:fld>
            <a:endParaRPr lang="en-US"/>
          </a:p>
        </p:txBody>
      </p:sp>
    </p:spTree>
    <p:extLst>
      <p:ext uri="{BB962C8B-B14F-4D97-AF65-F5344CB8AC3E}">
        <p14:creationId xmlns:p14="http://schemas.microsoft.com/office/powerpoint/2010/main" val="272632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CA05E2-FF0D-4E72-A3BA-F897EACC8CF4}" type="datetimeFigureOut">
              <a:rPr lang="en-US" smtClean="0"/>
              <a:pPr/>
              <a:t>10/18/2023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067ECA-A56E-40E2-A891-10A750600007}" type="slidenum">
              <a:rPr lang="en-US" smtClean="0"/>
              <a:pPr/>
              <a:t>‹#›</a:t>
            </a:fld>
            <a:endParaRPr lang="en-US"/>
          </a:p>
        </p:txBody>
      </p:sp>
    </p:spTree>
    <p:extLst>
      <p:ext uri="{BB962C8B-B14F-4D97-AF65-F5344CB8AC3E}">
        <p14:creationId xmlns:p14="http://schemas.microsoft.com/office/powerpoint/2010/main" val="14889959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yoclinic.org/tests-procedures/vbac/about/pac-20395249"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9F741A-4C4A-4746-8204-9DB084ECD6CA}"/>
              </a:ext>
            </a:extLst>
          </p:cNvPr>
          <p:cNvSpPr>
            <a:spLocks noGrp="1"/>
          </p:cNvSpPr>
          <p:nvPr>
            <p:ph type="title"/>
          </p:nvPr>
        </p:nvSpPr>
        <p:spPr>
          <a:xfrm>
            <a:off x="1092200" y="774348"/>
            <a:ext cx="10515600" cy="1325563"/>
          </a:xfr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spcAft>
                <a:spcPts val="600"/>
              </a:spcAft>
            </a:pPr>
            <a:r>
              <a:rPr lang="en-GB" sz="72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Vaginal birth after caesarean section </a:t>
            </a:r>
            <a:endParaRPr lang="ar-JO" sz="72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عنصر نائب للمحتوى 2">
            <a:extLst>
              <a:ext uri="{FF2B5EF4-FFF2-40B4-BE49-F238E27FC236}">
                <a16:creationId xmlns:a16="http://schemas.microsoft.com/office/drawing/2014/main" id="{19F38FCF-1868-52DA-ADBD-D670CFEC92FD}"/>
              </a:ext>
            </a:extLst>
          </p:cNvPr>
          <p:cNvSpPr>
            <a:spLocks noGrp="1"/>
          </p:cNvSpPr>
          <p:nvPr>
            <p:ph idx="1"/>
          </p:nvPr>
        </p:nvSpPr>
        <p:spPr>
          <a:xfrm>
            <a:off x="2436492" y="3346979"/>
            <a:ext cx="7319016" cy="3028597"/>
          </a:xfrm>
        </p:spPr>
        <p:txBody>
          <a:bodyPr>
            <a:normAutofit/>
          </a:bodyPr>
          <a:lstStyle/>
          <a:p>
            <a:pPr algn="ctr"/>
            <a:r>
              <a:rPr lang="en-GB" sz="2800" b="1" dirty="0"/>
              <a:t>Supervisor by : </a:t>
            </a:r>
          </a:p>
          <a:p>
            <a:pPr algn="ctr"/>
            <a:r>
              <a:rPr lang="en-GB" sz="2800" b="1" dirty="0"/>
              <a:t>Dr Ahlam Kharabsheh </a:t>
            </a:r>
          </a:p>
          <a:p>
            <a:pPr algn="ctr"/>
            <a:r>
              <a:rPr lang="en-GB" sz="2800" b="1" dirty="0"/>
              <a:t>Done by : </a:t>
            </a:r>
          </a:p>
          <a:p>
            <a:pPr algn="ctr"/>
            <a:r>
              <a:rPr lang="en-GB" sz="2800" b="1" dirty="0"/>
              <a:t>Safa’a</a:t>
            </a:r>
            <a:r>
              <a:rPr lang="ar-SA" sz="2800" b="1" dirty="0"/>
              <a:t> </a:t>
            </a:r>
            <a:r>
              <a:rPr lang="en-US" sz="2800" b="1" spc="-50" dirty="0">
                <a:latin typeface="+mj-lt"/>
                <a:ea typeface="+mj-ea"/>
                <a:cs typeface="+mj-cs"/>
              </a:rPr>
              <a:t>jaafreh</a:t>
            </a:r>
            <a:endParaRPr lang="en-GB" sz="2800" b="1" dirty="0"/>
          </a:p>
          <a:p>
            <a:pPr algn="ctr"/>
            <a:r>
              <a:rPr lang="en-GB" sz="2800" b="1" dirty="0"/>
              <a:t>Leen</a:t>
            </a:r>
            <a:r>
              <a:rPr lang="ar-SA" sz="2800" b="1" dirty="0"/>
              <a:t> </a:t>
            </a:r>
            <a:r>
              <a:rPr lang="en-US" sz="2800" b="1" dirty="0"/>
              <a:t>allaan</a:t>
            </a:r>
            <a:endParaRPr lang="en-GB" sz="2800" b="1" dirty="0"/>
          </a:p>
        </p:txBody>
      </p:sp>
    </p:spTree>
    <p:extLst>
      <p:ext uri="{BB962C8B-B14F-4D97-AF65-F5344CB8AC3E}">
        <p14:creationId xmlns:p14="http://schemas.microsoft.com/office/powerpoint/2010/main" val="177597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611C2-DD7C-4502-9371-B96FB8554AB0}"/>
              </a:ext>
            </a:extLst>
          </p:cNvPr>
          <p:cNvPicPr>
            <a:picLocks noChangeAspect="1"/>
          </p:cNvPicPr>
          <p:nvPr/>
        </p:nvPicPr>
        <p:blipFill rotWithShape="1">
          <a:blip r:embed="rId2">
            <a:extLst>
              <a:ext uri="{28A0092B-C50C-407E-A947-70E740481C1C}">
                <a14:useLocalDpi xmlns:a14="http://schemas.microsoft.com/office/drawing/2010/main" val="0"/>
              </a:ext>
            </a:extLst>
          </a:blip>
          <a:srcRect t="12766" b="8837"/>
          <a:stretch/>
        </p:blipFill>
        <p:spPr>
          <a:xfrm>
            <a:off x="20" y="10"/>
            <a:ext cx="12191980" cy="6857990"/>
          </a:xfrm>
          <a:prstGeom prst="rect">
            <a:avLst/>
          </a:prstGeom>
        </p:spPr>
      </p:pic>
      <p:sp>
        <p:nvSpPr>
          <p:cNvPr id="2" name="Title 1"/>
          <p:cNvSpPr>
            <a:spLocks noGrp="1"/>
          </p:cNvSpPr>
          <p:nvPr>
            <p:ph type="title"/>
          </p:nvPr>
        </p:nvSpPr>
        <p:spPr>
          <a:xfrm>
            <a:off x="-168696" y="116632"/>
            <a:ext cx="11210925" cy="744836"/>
          </a:xfrm>
        </p:spPr>
        <p:txBody>
          <a:bodyPr vert="horz" lIns="91440" tIns="45720" rIns="91440" bIns="45720" rtlCol="0" anchor="ctr">
            <a:normAutofit/>
          </a:bodyPr>
          <a:lstStyle/>
          <a:p>
            <a:pPr algn="ctr" defTabSz="914400"/>
            <a:r>
              <a:rPr lang="en-US" sz="3600" b="1" dirty="0">
                <a:solidFill>
                  <a:srgbClr val="0070C0"/>
                </a:solidFill>
                <a:highlight>
                  <a:srgbClr val="FFFF00"/>
                </a:highlight>
              </a:rPr>
              <a:t>Procedure</a:t>
            </a:r>
          </a:p>
        </p:txBody>
      </p:sp>
    </p:spTree>
    <p:extLst>
      <p:ext uri="{BB962C8B-B14F-4D97-AF65-F5344CB8AC3E}">
        <p14:creationId xmlns:p14="http://schemas.microsoft.com/office/powerpoint/2010/main" val="25017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732" y="128305"/>
            <a:ext cx="5778706" cy="877664"/>
          </a:xfr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defTabSz="914400">
              <a:spcAft>
                <a:spcPts val="600"/>
              </a:spcAft>
            </a:pPr>
            <a:r>
              <a:rPr lang="en-US" sz="37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Informed consent</a:t>
            </a:r>
          </a:p>
        </p:txBody>
      </p:sp>
      <p:sp>
        <p:nvSpPr>
          <p:cNvPr id="3" name="Content Placeholder 2"/>
          <p:cNvSpPr>
            <a:spLocks noGrp="1"/>
          </p:cNvSpPr>
          <p:nvPr>
            <p:ph idx="1"/>
          </p:nvPr>
        </p:nvSpPr>
        <p:spPr>
          <a:xfrm>
            <a:off x="191344" y="1035944"/>
            <a:ext cx="8202699" cy="5822056"/>
          </a:xfrm>
        </p:spPr>
        <p:txBody>
          <a:bodyPr>
            <a:noAutofit/>
          </a:bodyPr>
          <a:lstStyle/>
          <a:p>
            <a:r>
              <a:rPr lang="en-US" sz="2000" dirty="0"/>
              <a:t>Informed consent must always be obtained prior to surgery and ideally the possibility of caesarean section and the potential indications will have been discussed in the antenatal period.</a:t>
            </a:r>
          </a:p>
          <a:p>
            <a:r>
              <a:rPr lang="en-US" sz="2000" dirty="0"/>
              <a:t>The level of information provided in the acute setting must be commensurate with the urgency of the procedure, and a common sense approach is needed. Although it is difficult to impart complete and thorough information when caesarean sections are performed as urgent procedures, women must understand what is being planned and why. It is important to remember that no other adult may give consent for another (although it is good practice to keep the birth partner fully informed). </a:t>
            </a:r>
          </a:p>
          <a:p>
            <a:r>
              <a:rPr lang="en-US" sz="2000" dirty="0"/>
              <a:t>Where there is incapacity to consent (as may occur with conditions such as eclampsia), the doctor is expected to act in the woman’s best interests</a:t>
            </a:r>
          </a:p>
          <a:p>
            <a:r>
              <a:rPr lang="en-US" sz="2000" dirty="0"/>
              <a:t>The national consent forms require both the risks and benefits to be discussed with patients and recorded on the consent form. </a:t>
            </a:r>
          </a:p>
          <a:p>
            <a:r>
              <a:rPr lang="en-US" sz="2000" dirty="0"/>
              <a:t>Common medical practice is to highlight risks but not benefits.</a:t>
            </a:r>
          </a:p>
          <a:p>
            <a:endParaRPr lang="en-US" sz="2000" dirty="0"/>
          </a:p>
        </p:txBody>
      </p:sp>
    </p:spTree>
    <p:extLst>
      <p:ext uri="{BB962C8B-B14F-4D97-AF65-F5344CB8AC3E}">
        <p14:creationId xmlns:p14="http://schemas.microsoft.com/office/powerpoint/2010/main" val="184995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defTabSz="914400">
              <a:spcAft>
                <a:spcPts val="600"/>
              </a:spcAft>
            </a:pPr>
            <a:r>
              <a:rPr lang="en-US" altLang="en-US" sz="5400" b="1" i="1" u="sng">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Arial" panose="020B0604020202020204" pitchFamily="34" charset="0"/>
              </a:rPr>
              <a:t>Operation </a:t>
            </a:r>
            <a:r>
              <a:rPr lang="en-US" sz="5400" b="1" i="1" u="sng">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Steps</a:t>
            </a:r>
          </a:p>
        </p:txBody>
      </p:sp>
      <p:sp>
        <p:nvSpPr>
          <p:cNvPr id="3" name="Content Placeholder 2"/>
          <p:cNvSpPr>
            <a:spLocks noGrp="1"/>
          </p:cNvSpPr>
          <p:nvPr>
            <p:ph idx="1"/>
          </p:nvPr>
        </p:nvSpPr>
        <p:spPr>
          <a:xfrm>
            <a:off x="838200" y="1929384"/>
            <a:ext cx="10515600" cy="4251960"/>
          </a:xfrm>
        </p:spPr>
        <p:txBody>
          <a:bodyPr>
            <a:normAutofit/>
          </a:bodyPr>
          <a:lstStyle/>
          <a:p>
            <a:pPr marL="514350" indent="-514350" rtl="0">
              <a:buFont typeface="+mj-lt"/>
              <a:buAutoNum type="arabicPeriod"/>
            </a:pPr>
            <a:r>
              <a:rPr lang="en-US" altLang="en-US" sz="2200">
                <a:latin typeface="+mn-lt"/>
                <a:ea typeface="Arial" panose="020B0604020202020204" pitchFamily="34" charset="0"/>
                <a:cs typeface="Times New Roman" panose="02020603050405020304" pitchFamily="18" charset="0"/>
                <a:sym typeface="Arial" panose="020B0604020202020204" pitchFamily="34" charset="0"/>
              </a:rPr>
              <a:t>Pre-operative preparation </a:t>
            </a:r>
          </a:p>
          <a:p>
            <a:pPr marL="514350" indent="-514350" rtl="0">
              <a:buFont typeface="+mj-lt"/>
              <a:buAutoNum type="arabicPeriod"/>
            </a:pPr>
            <a:r>
              <a:rPr lang="en-US" altLang="en-US" sz="2200">
                <a:ea typeface="Arial" panose="020B0604020202020204" pitchFamily="34" charset="0"/>
                <a:cs typeface="Times New Roman" panose="02020603050405020304" pitchFamily="18" charset="0"/>
                <a:sym typeface="Arial" panose="020B0604020202020204" pitchFamily="34" charset="0"/>
              </a:rPr>
              <a:t>Anesthesia</a:t>
            </a:r>
            <a:endParaRPr lang="en-US" sz="2200"/>
          </a:p>
          <a:p>
            <a:pPr marL="514350" indent="-514350" rtl="0">
              <a:buFont typeface="+mj-lt"/>
              <a:buAutoNum type="arabicPeriod"/>
            </a:pPr>
            <a:r>
              <a:rPr lang="en-US" sz="2200"/>
              <a:t>Abdominal Incision</a:t>
            </a:r>
          </a:p>
          <a:p>
            <a:pPr marL="514350" indent="-514350" rtl="0">
              <a:buFont typeface="+mj-lt"/>
              <a:buAutoNum type="arabicPeriod"/>
            </a:pPr>
            <a:r>
              <a:rPr lang="en-US" sz="2200"/>
              <a:t>Uterine Incision</a:t>
            </a:r>
          </a:p>
          <a:p>
            <a:pPr marL="514350" indent="-514350" rtl="0">
              <a:buFont typeface="+mj-lt"/>
              <a:buAutoNum type="arabicPeriod"/>
            </a:pPr>
            <a:r>
              <a:rPr lang="en-US" sz="2200"/>
              <a:t>Fetal Delivery </a:t>
            </a:r>
          </a:p>
          <a:p>
            <a:pPr marL="514350" indent="-514350" rtl="0">
              <a:buFont typeface="+mj-lt"/>
              <a:buAutoNum type="arabicPeriod"/>
            </a:pPr>
            <a:r>
              <a:rPr lang="en-US" sz="2200"/>
              <a:t>Placental Delivery</a:t>
            </a:r>
          </a:p>
          <a:p>
            <a:pPr marL="514350" indent="-514350" rtl="0">
              <a:buFont typeface="+mj-lt"/>
              <a:buAutoNum type="arabicPeriod"/>
            </a:pPr>
            <a:r>
              <a:rPr lang="en-US" sz="2200"/>
              <a:t>Uterine Repair (Exteriorization)</a:t>
            </a:r>
          </a:p>
          <a:p>
            <a:pPr marL="514350" indent="-514350" rtl="0">
              <a:buFont typeface="+mj-lt"/>
              <a:buAutoNum type="arabicPeriod"/>
            </a:pPr>
            <a:r>
              <a:rPr lang="en-US" sz="2200"/>
              <a:t>Abdominal Closure</a:t>
            </a:r>
          </a:p>
          <a:p>
            <a:pPr marL="514350" indent="-514350" rtl="0">
              <a:buFont typeface="+mj-lt"/>
              <a:buAutoNum type="arabicPeriod"/>
            </a:pPr>
            <a:endParaRPr lang="en-US" sz="2200"/>
          </a:p>
          <a:p>
            <a:pPr rtl="0"/>
            <a:endParaRPr lang="en-US" sz="2200"/>
          </a:p>
        </p:txBody>
      </p:sp>
    </p:spTree>
    <p:extLst>
      <p:ext uri="{BB962C8B-B14F-4D97-AF65-F5344CB8AC3E}">
        <p14:creationId xmlns:p14="http://schemas.microsoft.com/office/powerpoint/2010/main" val="387821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4AB2B-400A-BB87-4FD7-28045D135433}"/>
              </a:ext>
            </a:extLst>
          </p:cNvPr>
          <p:cNvSpPr>
            <a:spLocks noGrp="1"/>
          </p:cNvSpPr>
          <p:nvPr>
            <p:ph idx="1"/>
          </p:nvPr>
        </p:nvSpPr>
        <p:spPr>
          <a:xfrm>
            <a:off x="127000" y="332657"/>
            <a:ext cx="9137352" cy="6840759"/>
          </a:xfrm>
        </p:spPr>
        <p:txBody>
          <a:bodyPr>
            <a:normAutofit/>
          </a:bodyPr>
          <a:lstStyle/>
          <a:p>
            <a:r>
              <a:rPr lang="en-US" sz="44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mj-cs"/>
              </a:rPr>
              <a:t>Preoperative management</a:t>
            </a:r>
            <a:br>
              <a:rPr lang="en-US" sz="1400" b="1" dirty="0"/>
            </a:br>
            <a:r>
              <a:rPr lang="en-US" sz="2000" dirty="0"/>
              <a:t>Guidelines recommend a minimum preoperative fasting time of at least 2 hours from clear liquids, 6 hours from a light meal, and 8 hours from a regular meal. However, patients are usually asked not to eat anything for 12 hours prior to the procedure</a:t>
            </a:r>
            <a:br>
              <a:rPr lang="en-US" sz="2000" dirty="0"/>
            </a:br>
            <a:br>
              <a:rPr lang="en-US" sz="2000" dirty="0"/>
            </a:br>
            <a:r>
              <a:rPr lang="en-US" sz="2000" dirty="0"/>
              <a:t>The following are also included in preoperative management:</a:t>
            </a:r>
            <a:br>
              <a:rPr lang="en-US" sz="2000" dirty="0"/>
            </a:br>
            <a:r>
              <a:rPr lang="en-US" sz="2000" dirty="0"/>
              <a:t>• Placement of an intravenous (IV) line </a:t>
            </a:r>
            <a:br>
              <a:rPr lang="en-US" sz="2000" dirty="0"/>
            </a:br>
            <a:r>
              <a:rPr lang="en-US" sz="2000" dirty="0"/>
              <a:t>• Infusion of IV fluids (</a:t>
            </a:r>
            <a:r>
              <a:rPr lang="en-US" sz="2000" dirty="0" err="1"/>
              <a:t>eg</a:t>
            </a:r>
            <a:r>
              <a:rPr lang="en-US" sz="2000" dirty="0"/>
              <a:t>, lactated Ringer solution or saline with 5% dextrose) </a:t>
            </a:r>
            <a:br>
              <a:rPr lang="en-US" sz="2000" dirty="0"/>
            </a:br>
            <a:r>
              <a:rPr lang="en-US" sz="2000" dirty="0"/>
              <a:t>• Placement of a Foley catheter (to drain the bladder and to monitor urine output) </a:t>
            </a:r>
            <a:br>
              <a:rPr lang="en-US" sz="2000" dirty="0"/>
            </a:br>
            <a:r>
              <a:rPr lang="en-US" sz="2000" dirty="0"/>
              <a:t>• Placement of an external fetal monitor and monitors for the patient’s blood pressure, pulse, and oxygen saturation </a:t>
            </a:r>
            <a:br>
              <a:rPr lang="en-US" sz="2000" dirty="0"/>
            </a:br>
            <a:r>
              <a:rPr lang="en-US" sz="2000" dirty="0"/>
              <a:t>• Preoperative antibiotic prophylaxis (decreases risk of endometritis after elective cesarean delivery by 76%, regardless of the type of cesarean delivery [emergent or elective])</a:t>
            </a:r>
            <a:br>
              <a:rPr lang="en-US" sz="2000" dirty="0"/>
            </a:br>
            <a:r>
              <a:rPr lang="en-US" sz="2000" dirty="0"/>
              <a:t>• Evaluation by the surgeon and the anesthesiologist </a:t>
            </a:r>
            <a:br>
              <a:rPr lang="en-US" sz="2000" dirty="0"/>
            </a:br>
            <a:br>
              <a:rPr lang="en-US" sz="2000" dirty="0"/>
            </a:br>
            <a:endParaRPr lang="en-US" sz="2000" dirty="0"/>
          </a:p>
        </p:txBody>
      </p:sp>
    </p:spTree>
    <p:extLst>
      <p:ext uri="{BB962C8B-B14F-4D97-AF65-F5344CB8AC3E}">
        <p14:creationId xmlns:p14="http://schemas.microsoft.com/office/powerpoint/2010/main" val="270373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D603B-55A6-BF1B-A9E7-B9C85BE3FBA3}"/>
              </a:ext>
            </a:extLst>
          </p:cNvPr>
          <p:cNvSpPr>
            <a:spLocks noGrp="1"/>
          </p:cNvSpPr>
          <p:nvPr>
            <p:ph idx="1"/>
          </p:nvPr>
        </p:nvSpPr>
        <p:spPr>
          <a:xfrm>
            <a:off x="183444" y="764705"/>
            <a:ext cx="9152916" cy="6093295"/>
          </a:xfrm>
        </p:spPr>
        <p:txBody>
          <a:bodyPr/>
          <a:lstStyle/>
          <a:p>
            <a:r>
              <a:rPr lang="en-US" sz="54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mj-cs"/>
              </a:rPr>
              <a:t>Laboratory testing</a:t>
            </a:r>
            <a:br>
              <a:rPr lang="en-US" dirty="0"/>
            </a:br>
            <a:br>
              <a:rPr lang="en-US" dirty="0"/>
            </a:br>
            <a:r>
              <a:rPr lang="en-US" sz="2800" dirty="0"/>
              <a:t>The following laboratory studies may be obtained prior to cesarean delivery:</a:t>
            </a:r>
            <a:br>
              <a:rPr lang="en-US" sz="2800" dirty="0"/>
            </a:br>
            <a:r>
              <a:rPr lang="en-US" sz="2800" dirty="0"/>
              <a:t>• Complete blood cell count </a:t>
            </a:r>
            <a:br>
              <a:rPr lang="en-US" sz="2800" dirty="0"/>
            </a:br>
            <a:r>
              <a:rPr lang="en-US" sz="2800" dirty="0"/>
              <a:t>• Blood type and screen, cross-match </a:t>
            </a:r>
            <a:br>
              <a:rPr lang="en-US" sz="2800" dirty="0"/>
            </a:br>
            <a:r>
              <a:rPr lang="en-US" sz="2800" dirty="0"/>
              <a:t>• Screening tests for human immunodeficiency virus, hepatitis B, syphilis </a:t>
            </a:r>
            <a:br>
              <a:rPr lang="en-US" sz="2800" dirty="0"/>
            </a:br>
            <a:r>
              <a:rPr lang="en-US" sz="2800" dirty="0"/>
              <a:t>• Coagulation studies (</a:t>
            </a:r>
            <a:r>
              <a:rPr lang="en-US" sz="2800" dirty="0" err="1"/>
              <a:t>eg</a:t>
            </a:r>
            <a:r>
              <a:rPr lang="en-US" sz="2800" dirty="0"/>
              <a:t>, prothrombin and activated partial thromboplastin times, fibrinogen level</a:t>
            </a:r>
            <a:r>
              <a:rPr lang="en-US" dirty="0"/>
              <a:t>)</a:t>
            </a:r>
          </a:p>
        </p:txBody>
      </p:sp>
    </p:spTree>
    <p:extLst>
      <p:ext uri="{BB962C8B-B14F-4D97-AF65-F5344CB8AC3E}">
        <p14:creationId xmlns:p14="http://schemas.microsoft.com/office/powerpoint/2010/main" val="296998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A46218-EE11-3AB2-10FF-5B07B0C02490}"/>
              </a:ext>
            </a:extLst>
          </p:cNvPr>
          <p:cNvSpPr>
            <a:spLocks noGrp="1"/>
          </p:cNvSpPr>
          <p:nvPr>
            <p:ph type="title"/>
          </p:nvPr>
        </p:nvSpPr>
        <p:spPr>
          <a:xfrm>
            <a:off x="818023" y="-153118"/>
            <a:ext cx="10515600" cy="1325563"/>
          </a:xfrm>
        </p:spPr>
        <p:txBody>
          <a:bodyPr>
            <a:normAutofit/>
          </a:bodyPr>
          <a:lstStyle/>
          <a:p>
            <a:pPr algn="ctr" defTabSz="914400">
              <a:spcAft>
                <a:spcPts val="600"/>
              </a:spcAft>
            </a:pPr>
            <a:r>
              <a:rPr lang="en-US" sz="54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 Anesthesia</a:t>
            </a:r>
            <a:endParaRPr lang="ar-JO" sz="54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عنصر نائب للمحتوى 2">
            <a:extLst>
              <a:ext uri="{FF2B5EF4-FFF2-40B4-BE49-F238E27FC236}">
                <a16:creationId xmlns:a16="http://schemas.microsoft.com/office/drawing/2014/main" id="{6A8FCDA9-0682-F620-2CBD-04D023CC0F13}"/>
              </a:ext>
            </a:extLst>
          </p:cNvPr>
          <p:cNvSpPr>
            <a:spLocks noGrp="1"/>
          </p:cNvSpPr>
          <p:nvPr>
            <p:ph idx="1"/>
          </p:nvPr>
        </p:nvSpPr>
        <p:spPr/>
        <p:txBody>
          <a:bodyPr/>
          <a:lstStyle/>
          <a:p>
            <a:endParaRPr lang="ar-JO"/>
          </a:p>
        </p:txBody>
      </p:sp>
      <p:graphicFrame>
        <p:nvGraphicFramePr>
          <p:cNvPr id="5" name="جدول 4">
            <a:extLst>
              <a:ext uri="{FF2B5EF4-FFF2-40B4-BE49-F238E27FC236}">
                <a16:creationId xmlns:a16="http://schemas.microsoft.com/office/drawing/2014/main" id="{80450102-1A7C-7E4E-F2BD-985BDD180F18}"/>
              </a:ext>
            </a:extLst>
          </p:cNvPr>
          <p:cNvGraphicFramePr/>
          <p:nvPr>
            <p:extLst>
              <p:ext uri="{D42A27DB-BD31-4B8C-83A1-F6EECF244321}">
                <p14:modId xmlns:p14="http://schemas.microsoft.com/office/powerpoint/2010/main" val="1794270584"/>
              </p:ext>
            </p:extLst>
          </p:nvPr>
        </p:nvGraphicFramePr>
        <p:xfrm>
          <a:off x="0" y="959556"/>
          <a:ext cx="12192000" cy="6246483"/>
        </p:xfrm>
        <a:graphic>
          <a:graphicData uri="http://schemas.openxmlformats.org/drawingml/2006/table">
            <a:tbl>
              <a:tblPr firstRow="1" bandRow="1">
                <a:tableStyleId>{5C22544A-7EE6-4342-B048-85BDC9FD1C3A}</a:tableStyleId>
              </a:tblPr>
              <a:tblGrid>
                <a:gridCol w="629715">
                  <a:extLst>
                    <a:ext uri="{9D8B030D-6E8A-4147-A177-3AD203B41FA5}">
                      <a16:colId xmlns:a16="http://schemas.microsoft.com/office/drawing/2014/main" val="448844448"/>
                    </a:ext>
                  </a:extLst>
                </a:gridCol>
                <a:gridCol w="3854095">
                  <a:extLst>
                    <a:ext uri="{9D8B030D-6E8A-4147-A177-3AD203B41FA5}">
                      <a16:colId xmlns:a16="http://schemas.microsoft.com/office/drawing/2014/main" val="2610189475"/>
                    </a:ext>
                  </a:extLst>
                </a:gridCol>
                <a:gridCol w="3854095">
                  <a:extLst>
                    <a:ext uri="{9D8B030D-6E8A-4147-A177-3AD203B41FA5}">
                      <a16:colId xmlns:a16="http://schemas.microsoft.com/office/drawing/2014/main" val="2101626530"/>
                    </a:ext>
                  </a:extLst>
                </a:gridCol>
                <a:gridCol w="3854095">
                  <a:extLst>
                    <a:ext uri="{9D8B030D-6E8A-4147-A177-3AD203B41FA5}">
                      <a16:colId xmlns:a16="http://schemas.microsoft.com/office/drawing/2014/main" val="760378731"/>
                    </a:ext>
                  </a:extLst>
                </a:gridCol>
              </a:tblGrid>
              <a:tr h="379747">
                <a:tc>
                  <a:txBody>
                    <a:bodyPr/>
                    <a:lstStyle/>
                    <a:p>
                      <a:pPr algn="ctr"/>
                      <a:endParaRPr lang="en-US" sz="1800" dirty="0">
                        <a:solidFill>
                          <a:schemeClr val="bg1"/>
                        </a:solidFill>
                      </a:endParaRPr>
                    </a:p>
                  </a:txBody>
                  <a:tcPr marL="53009" marR="53009" marT="26504" marB="26504" anchor="ctr">
                    <a:solidFill>
                      <a:schemeClr val="accent1">
                        <a:lumMod val="75000"/>
                      </a:schemeClr>
                    </a:solidFill>
                  </a:tcPr>
                </a:tc>
                <a:tc>
                  <a:txBody>
                    <a:bodyPr/>
                    <a:lstStyle/>
                    <a:p>
                      <a:pPr algn="ctr"/>
                      <a:r>
                        <a:rPr lang="en-US" sz="1800" dirty="0">
                          <a:solidFill>
                            <a:schemeClr val="bg1"/>
                          </a:solidFill>
                        </a:rPr>
                        <a:t>Spinal anesthesia </a:t>
                      </a:r>
                    </a:p>
                  </a:txBody>
                  <a:tcPr marL="53009" marR="53009" marT="26504" marB="26504" anchor="ctr">
                    <a:solidFill>
                      <a:schemeClr val="accent1">
                        <a:lumMod val="75000"/>
                      </a:schemeClr>
                    </a:solidFill>
                  </a:tcPr>
                </a:tc>
                <a:tc>
                  <a:txBody>
                    <a:bodyPr/>
                    <a:lstStyle/>
                    <a:p>
                      <a:pPr algn="ctr"/>
                      <a:r>
                        <a:rPr lang="en-US" sz="1800" dirty="0">
                          <a:solidFill>
                            <a:schemeClr val="bg1"/>
                          </a:solidFill>
                        </a:rPr>
                        <a:t>Epidural anesthesia </a:t>
                      </a:r>
                    </a:p>
                  </a:txBody>
                  <a:tcPr marL="53009" marR="53009" marT="26504" marB="26504" anchor="ctr">
                    <a:solidFill>
                      <a:schemeClr val="accent1">
                        <a:lumMod val="75000"/>
                      </a:schemeClr>
                    </a:solidFill>
                  </a:tcPr>
                </a:tc>
                <a:tc>
                  <a:txBody>
                    <a:bodyPr/>
                    <a:lstStyle/>
                    <a:p>
                      <a:pPr algn="ctr"/>
                      <a:r>
                        <a:rPr lang="en-US" sz="1800" dirty="0">
                          <a:solidFill>
                            <a:schemeClr val="bg1"/>
                          </a:solidFill>
                        </a:rPr>
                        <a:t>General anesthesia </a:t>
                      </a:r>
                    </a:p>
                  </a:txBody>
                  <a:tcPr marL="53009" marR="53009" marT="26504" marB="26504" anchor="ctr">
                    <a:solidFill>
                      <a:schemeClr val="accent1">
                        <a:lumMod val="75000"/>
                      </a:schemeClr>
                    </a:solidFill>
                  </a:tcPr>
                </a:tc>
                <a:extLst>
                  <a:ext uri="{0D108BD9-81ED-4DB2-BD59-A6C34878D82A}">
                    <a16:rowId xmlns:a16="http://schemas.microsoft.com/office/drawing/2014/main" val="3146736099"/>
                  </a:ext>
                </a:extLst>
              </a:tr>
              <a:tr h="2758758">
                <a:tc>
                  <a:txBody>
                    <a:bodyPr/>
                    <a:lstStyle/>
                    <a:p>
                      <a:pPr marL="0" indent="0" algn="ctr">
                        <a:buFont typeface="+mj-lt"/>
                        <a:buNone/>
                      </a:pPr>
                      <a:r>
                        <a:rPr lang="en-US" sz="1800" b="1" dirty="0">
                          <a:solidFill>
                            <a:schemeClr val="bg1"/>
                          </a:solidFill>
                        </a:rPr>
                        <a:t>Advantages</a:t>
                      </a:r>
                    </a:p>
                  </a:txBody>
                  <a:tcPr marL="53009" marR="53009" marT="26504" marB="26504" vert="vert270" anchor="ctr">
                    <a:solidFill>
                      <a:schemeClr val="accent1">
                        <a:lumMod val="75000"/>
                      </a:schemeClr>
                    </a:solidFill>
                  </a:tcPr>
                </a:tc>
                <a:tc>
                  <a:txBody>
                    <a:bodyPr/>
                    <a:lstStyle/>
                    <a:p>
                      <a:pPr marL="342900" indent="-342900">
                        <a:buFont typeface="+mj-lt"/>
                        <a:buAutoNum type="arabicPeriod"/>
                      </a:pPr>
                      <a:r>
                        <a:rPr lang="en-US" sz="1800" dirty="0">
                          <a:solidFill>
                            <a:schemeClr val="bg1"/>
                          </a:solidFill>
                        </a:rPr>
                        <a:t>Simple and Rapid onset </a:t>
                      </a:r>
                    </a:p>
                    <a:p>
                      <a:pPr marL="342900" indent="-342900">
                        <a:buFont typeface="+mj-lt"/>
                        <a:buAutoNum type="arabicPeriod"/>
                      </a:pPr>
                      <a:r>
                        <a:rPr lang="en-US" sz="1800" dirty="0">
                          <a:solidFill>
                            <a:schemeClr val="bg1"/>
                          </a:solidFill>
                        </a:rPr>
                        <a:t>Minimal fetal exposure to drug </a:t>
                      </a:r>
                    </a:p>
                    <a:p>
                      <a:pPr marL="342900" indent="-342900">
                        <a:buFont typeface="+mj-lt"/>
                        <a:buAutoNum type="arabicPeriod"/>
                      </a:pPr>
                      <a:r>
                        <a:rPr lang="en-US" sz="1800" dirty="0">
                          <a:solidFill>
                            <a:schemeClr val="bg1"/>
                          </a:solidFill>
                        </a:rPr>
                        <a:t>Allow time for careful abdominal wall incision and good hemostasis </a:t>
                      </a:r>
                    </a:p>
                    <a:p>
                      <a:pPr marL="342900" indent="-342900">
                        <a:buFont typeface="+mj-lt"/>
                        <a:buAutoNum type="arabicPeriod"/>
                      </a:pPr>
                      <a:r>
                        <a:rPr lang="en-US" sz="1800" dirty="0">
                          <a:solidFill>
                            <a:schemeClr val="bg1"/>
                          </a:solidFill>
                        </a:rPr>
                        <a:t>Patient is awake and take part in birth occasion </a:t>
                      </a:r>
                    </a:p>
                    <a:p>
                      <a:pPr marL="342900" indent="-342900">
                        <a:buFont typeface="+mj-lt"/>
                        <a:buAutoNum type="arabicPeriod"/>
                      </a:pPr>
                      <a:r>
                        <a:rPr lang="en-US" sz="1800" dirty="0">
                          <a:solidFill>
                            <a:schemeClr val="bg1"/>
                          </a:solidFill>
                        </a:rPr>
                        <a:t>Avoidance of complication of general anesthesia as uterine atony and pulmonary aspiration </a:t>
                      </a:r>
                    </a:p>
                  </a:txBody>
                  <a:tcPr marL="53009" marR="53009" marT="26504" marB="26504">
                    <a:solidFill>
                      <a:schemeClr val="accent1">
                        <a:lumMod val="75000"/>
                      </a:schemeClr>
                    </a:solidFill>
                  </a:tcPr>
                </a:tc>
                <a:tc>
                  <a:txBody>
                    <a:bodyPr/>
                    <a:lstStyle/>
                    <a:p>
                      <a:pPr marL="342900" indent="-342900">
                        <a:buFont typeface="+mj-lt"/>
                        <a:buAutoNum type="arabicPeriod"/>
                      </a:pPr>
                      <a:r>
                        <a:rPr lang="en-US" sz="1800" dirty="0">
                          <a:solidFill>
                            <a:schemeClr val="bg1"/>
                          </a:solidFill>
                        </a:rPr>
                        <a:t>Less incidence of hypotension because of slow onset of sympathetic block </a:t>
                      </a:r>
                    </a:p>
                    <a:p>
                      <a:pPr marL="342900" indent="-342900">
                        <a:buFont typeface="+mj-lt"/>
                        <a:buAutoNum type="arabicPeriod"/>
                      </a:pPr>
                      <a:r>
                        <a:rPr lang="en-US" sz="1800" dirty="0">
                          <a:solidFill>
                            <a:schemeClr val="bg1"/>
                          </a:solidFill>
                        </a:rPr>
                        <a:t>Less incidence of spinal headache </a:t>
                      </a:r>
                    </a:p>
                    <a:p>
                      <a:pPr marL="342900" indent="-342900">
                        <a:buFont typeface="+mj-lt"/>
                        <a:buAutoNum type="arabicPeriod"/>
                      </a:pPr>
                      <a:r>
                        <a:rPr lang="en-US" sz="1800" dirty="0">
                          <a:solidFill>
                            <a:schemeClr val="bg1"/>
                          </a:solidFill>
                        </a:rPr>
                        <a:t>Allow repeated administration through epidural catheter if the surgery is prolonged </a:t>
                      </a:r>
                    </a:p>
                    <a:p>
                      <a:pPr marL="342900" indent="-342900">
                        <a:buFont typeface="+mj-lt"/>
                        <a:buAutoNum type="arabicPeriod"/>
                      </a:pPr>
                      <a:r>
                        <a:rPr lang="en-US" sz="1800" dirty="0">
                          <a:solidFill>
                            <a:schemeClr val="bg1"/>
                          </a:solidFill>
                        </a:rPr>
                        <a:t>Epidural catheter allow administration of post-operative analgesia</a:t>
                      </a:r>
                    </a:p>
                  </a:txBody>
                  <a:tcPr marL="53009" marR="53009" marT="26504" marB="26504">
                    <a:solidFill>
                      <a:schemeClr val="accent1">
                        <a:lumMod val="75000"/>
                      </a:schemeClr>
                    </a:solidFill>
                  </a:tcPr>
                </a:tc>
                <a:tc>
                  <a:txBody>
                    <a:bodyPr/>
                    <a:lstStyle/>
                    <a:p>
                      <a:pPr marL="342900" indent="-342900">
                        <a:buFont typeface="+mj-lt"/>
                        <a:buAutoNum type="arabicPeriod"/>
                      </a:pPr>
                      <a:r>
                        <a:rPr lang="en-US" sz="1800" dirty="0">
                          <a:solidFill>
                            <a:schemeClr val="bg1"/>
                          </a:solidFill>
                        </a:rPr>
                        <a:t>Can be given quickly (suitable for emergency CS) </a:t>
                      </a:r>
                    </a:p>
                    <a:p>
                      <a:pPr marL="342900" indent="-342900">
                        <a:buFont typeface="+mj-lt"/>
                        <a:buAutoNum type="arabicPeriod"/>
                      </a:pPr>
                      <a:r>
                        <a:rPr lang="en-US" sz="1800" dirty="0">
                          <a:solidFill>
                            <a:schemeClr val="bg1"/>
                          </a:solidFill>
                        </a:rPr>
                        <a:t>Blood pressure and breathing are easily controlled </a:t>
                      </a:r>
                    </a:p>
                    <a:p>
                      <a:pPr marL="342900" indent="-342900">
                        <a:buFont typeface="+mj-lt"/>
                        <a:buAutoNum type="arabicPeriod"/>
                      </a:pPr>
                      <a:r>
                        <a:rPr lang="en-US" sz="1800" dirty="0">
                          <a:solidFill>
                            <a:schemeClr val="bg1"/>
                          </a:solidFill>
                        </a:rPr>
                        <a:t>Better in patient with psychological problems</a:t>
                      </a:r>
                    </a:p>
                  </a:txBody>
                  <a:tcPr marL="53009" marR="53009" marT="26504" marB="26504">
                    <a:solidFill>
                      <a:schemeClr val="accent1">
                        <a:lumMod val="75000"/>
                      </a:schemeClr>
                    </a:solidFill>
                  </a:tcPr>
                </a:tc>
                <a:extLst>
                  <a:ext uri="{0D108BD9-81ED-4DB2-BD59-A6C34878D82A}">
                    <a16:rowId xmlns:a16="http://schemas.microsoft.com/office/drawing/2014/main" val="2595709918"/>
                  </a:ext>
                </a:extLst>
              </a:tr>
              <a:tr h="2590606">
                <a:tc>
                  <a:txBody>
                    <a:bodyPr/>
                    <a:lstStyle/>
                    <a:p>
                      <a:pPr marL="0" indent="0" algn="ctr">
                        <a:buFont typeface="+mj-lt"/>
                        <a:buNone/>
                      </a:pPr>
                      <a:r>
                        <a:rPr lang="en-US" sz="1800" b="1" dirty="0">
                          <a:solidFill>
                            <a:schemeClr val="bg1"/>
                          </a:solidFill>
                        </a:rPr>
                        <a:t>Disadvantages</a:t>
                      </a:r>
                    </a:p>
                  </a:txBody>
                  <a:tcPr marL="53009" marR="53009" marT="26504" marB="26504" vert="vert270" anchor="ctr">
                    <a:solidFill>
                      <a:schemeClr val="accent1">
                        <a:lumMod val="75000"/>
                      </a:schemeClr>
                    </a:solidFill>
                  </a:tcPr>
                </a:tc>
                <a:tc>
                  <a:txBody>
                    <a:bodyPr/>
                    <a:lstStyle/>
                    <a:p>
                      <a:pPr marL="342900" indent="-342900">
                        <a:buFont typeface="+mj-lt"/>
                        <a:buAutoNum type="arabicPeriod"/>
                      </a:pPr>
                      <a:r>
                        <a:rPr lang="en-US" sz="1800" dirty="0">
                          <a:solidFill>
                            <a:schemeClr val="bg1"/>
                          </a:solidFill>
                        </a:rPr>
                        <a:t>Hypotension </a:t>
                      </a:r>
                    </a:p>
                    <a:p>
                      <a:pPr marL="342900" indent="-342900">
                        <a:buFont typeface="+mj-lt"/>
                        <a:buAutoNum type="arabicPeriod"/>
                      </a:pPr>
                      <a:r>
                        <a:rPr lang="en-US" sz="1800" dirty="0">
                          <a:solidFill>
                            <a:schemeClr val="bg1"/>
                          </a:solidFill>
                        </a:rPr>
                        <a:t>Intrapartum nausea and vomiting </a:t>
                      </a:r>
                    </a:p>
                    <a:p>
                      <a:pPr marL="342900" indent="-342900">
                        <a:buFont typeface="+mj-lt"/>
                        <a:buAutoNum type="arabicPeriod"/>
                      </a:pPr>
                      <a:r>
                        <a:rPr lang="en-US" sz="1800" dirty="0">
                          <a:solidFill>
                            <a:schemeClr val="bg1"/>
                          </a:solidFill>
                        </a:rPr>
                        <a:t>Spinal headache </a:t>
                      </a:r>
                    </a:p>
                    <a:p>
                      <a:pPr marL="342900" indent="-342900">
                        <a:buFont typeface="+mj-lt"/>
                        <a:buAutoNum type="arabicPeriod"/>
                      </a:pPr>
                      <a:r>
                        <a:rPr lang="en-US" sz="1800" dirty="0">
                          <a:solidFill>
                            <a:schemeClr val="bg1"/>
                          </a:solidFill>
                        </a:rPr>
                        <a:t>Post-operative shivering</a:t>
                      </a:r>
                    </a:p>
                  </a:txBody>
                  <a:tcPr marL="53009" marR="53009" marT="26504" marB="26504">
                    <a:solidFill>
                      <a:schemeClr val="accent1">
                        <a:lumMod val="75000"/>
                      </a:schemeClr>
                    </a:solidFill>
                  </a:tcPr>
                </a:tc>
                <a:tc>
                  <a:txBody>
                    <a:bodyPr/>
                    <a:lstStyle/>
                    <a:p>
                      <a:pPr marL="342900" indent="-342900">
                        <a:buFont typeface="+mj-lt"/>
                        <a:buAutoNum type="arabicPeriod"/>
                      </a:pPr>
                      <a:r>
                        <a:rPr lang="en-GB" sz="1800" dirty="0">
                          <a:solidFill>
                            <a:schemeClr val="bg1"/>
                          </a:solidFill>
                        </a:rPr>
                        <a:t>Hypotension</a:t>
                      </a:r>
                      <a:endParaRPr lang="ar-SA" sz="1800" dirty="0">
                        <a:solidFill>
                          <a:schemeClr val="bg1"/>
                        </a:solidFill>
                      </a:endParaRPr>
                    </a:p>
                    <a:p>
                      <a:pPr marL="342900" indent="-342900">
                        <a:buFont typeface="+mj-lt"/>
                        <a:buAutoNum type="arabicPeriod"/>
                      </a:pPr>
                      <a:r>
                        <a:rPr lang="en-GB" sz="1800" dirty="0">
                          <a:solidFill>
                            <a:schemeClr val="bg1"/>
                          </a:solidFill>
                        </a:rPr>
                        <a:t>Itchy skin</a:t>
                      </a:r>
                      <a:endParaRPr lang="ar-SA" sz="1800" dirty="0">
                        <a:solidFill>
                          <a:schemeClr val="bg1"/>
                        </a:solidFill>
                      </a:endParaRPr>
                    </a:p>
                    <a:p>
                      <a:pPr marL="342900" indent="-342900">
                        <a:buFont typeface="+mj-lt"/>
                        <a:buAutoNum type="arabicPeriod"/>
                      </a:pPr>
                      <a:r>
                        <a:rPr lang="en-GB" sz="1800" dirty="0">
                          <a:solidFill>
                            <a:schemeClr val="bg1"/>
                          </a:solidFill>
                        </a:rPr>
                        <a:t>Temporary loss of bladder control</a:t>
                      </a:r>
                      <a:endParaRPr lang="en-US" sz="1800" dirty="0">
                        <a:solidFill>
                          <a:schemeClr val="bg1"/>
                        </a:solidFill>
                      </a:endParaRPr>
                    </a:p>
                  </a:txBody>
                  <a:tcPr marL="53009" marR="53009" marT="26504" marB="26504">
                    <a:solidFill>
                      <a:schemeClr val="accent1">
                        <a:lumMod val="75000"/>
                      </a:schemeClr>
                    </a:solidFill>
                  </a:tcPr>
                </a:tc>
                <a:tc>
                  <a:txBody>
                    <a:bodyPr/>
                    <a:lstStyle/>
                    <a:p>
                      <a:pPr marL="342900" indent="-342900">
                        <a:buFont typeface="+mj-lt"/>
                        <a:buAutoNum type="arabicPeriod"/>
                      </a:pPr>
                      <a:r>
                        <a:rPr lang="en-US" sz="1800" dirty="0">
                          <a:solidFill>
                            <a:schemeClr val="bg1"/>
                          </a:solidFill>
                        </a:rPr>
                        <a:t>Extraction of the fetus should be within 15 min. Nitrous oxide can cross placental blood barrier cardio depressant effect on the fetus </a:t>
                      </a:r>
                    </a:p>
                    <a:p>
                      <a:pPr marL="342900" indent="-342900">
                        <a:buFont typeface="+mj-lt"/>
                        <a:buAutoNum type="arabicPeriod"/>
                      </a:pPr>
                      <a:r>
                        <a:rPr lang="en-US" sz="1800" dirty="0">
                          <a:solidFill>
                            <a:schemeClr val="bg1"/>
                          </a:solidFill>
                        </a:rPr>
                        <a:t>Acid aspiration syndrome </a:t>
                      </a:r>
                    </a:p>
                    <a:p>
                      <a:pPr marL="342900" indent="-342900">
                        <a:buFont typeface="+mj-lt"/>
                        <a:buAutoNum type="arabicPeriod"/>
                      </a:pPr>
                      <a:r>
                        <a:rPr lang="en-US" sz="1800" dirty="0">
                          <a:solidFill>
                            <a:schemeClr val="bg1"/>
                          </a:solidFill>
                        </a:rPr>
                        <a:t>High incidence of uterine atony (Effect of halothane) </a:t>
                      </a:r>
                    </a:p>
                    <a:p>
                      <a:pPr marL="342900" indent="-342900">
                        <a:buFont typeface="+mj-lt"/>
                        <a:buAutoNum type="arabicPeriod"/>
                      </a:pPr>
                      <a:r>
                        <a:rPr lang="en-US" sz="1800" dirty="0">
                          <a:solidFill>
                            <a:schemeClr val="bg1"/>
                          </a:solidFill>
                        </a:rPr>
                        <a:t>The patient doses not take apart in birth occasion</a:t>
                      </a:r>
                    </a:p>
                  </a:txBody>
                  <a:tcPr marL="53009" marR="53009" marT="26504" marB="26504">
                    <a:solidFill>
                      <a:schemeClr val="accent1">
                        <a:lumMod val="75000"/>
                      </a:schemeClr>
                    </a:solidFill>
                  </a:tcPr>
                </a:tc>
                <a:extLst>
                  <a:ext uri="{0D108BD9-81ED-4DB2-BD59-A6C34878D82A}">
                    <a16:rowId xmlns:a16="http://schemas.microsoft.com/office/drawing/2014/main" val="2904714886"/>
                  </a:ext>
                </a:extLst>
              </a:tr>
            </a:tbl>
          </a:graphicData>
        </a:graphic>
      </p:graphicFrame>
    </p:spTree>
    <p:extLst>
      <p:ext uri="{BB962C8B-B14F-4D97-AF65-F5344CB8AC3E}">
        <p14:creationId xmlns:p14="http://schemas.microsoft.com/office/powerpoint/2010/main" val="295008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24039"/>
            <a:ext cx="4447066" cy="582785"/>
          </a:xfrm>
        </p:spPr>
        <p:txBody>
          <a:bodyPr anchor="b">
            <a:normAutofit fontScale="90000"/>
          </a:bodyPr>
          <a:lstStyle/>
          <a:p>
            <a:pPr defTabSz="514350" fontAlgn="base">
              <a:spcAft>
                <a:spcPct val="0"/>
              </a:spcAft>
              <a:buClr>
                <a:srgbClr val="7B9899"/>
              </a:buClr>
              <a:buSzPct val="25000"/>
            </a:pPr>
            <a:r>
              <a:rPr lang="en-US" sz="3500" b="1" dirty="0"/>
              <a:t>3. Abdominal Incision</a:t>
            </a:r>
            <a:endParaRPr lang="en-US" altLang="en-US" sz="3500" b="1" dirty="0">
              <a:latin typeface="+mn-lt"/>
              <a:ea typeface="Arial" panose="020B0604020202020204" pitchFamily="34" charset="0"/>
              <a:cs typeface="Times New Roman" panose="02020603050405020304" pitchFamily="18" charset="0"/>
              <a:sym typeface="Arial" panose="020B0604020202020204" pitchFamily="34" charset="0"/>
            </a:endParaRPr>
          </a:p>
        </p:txBody>
      </p:sp>
      <p:sp>
        <p:nvSpPr>
          <p:cNvPr id="3" name="Content Placeholder 2"/>
          <p:cNvSpPr>
            <a:spLocks noGrp="1"/>
          </p:cNvSpPr>
          <p:nvPr>
            <p:ph idx="1"/>
          </p:nvPr>
        </p:nvSpPr>
        <p:spPr>
          <a:xfrm>
            <a:off x="1725351" y="1030227"/>
            <a:ext cx="4902604" cy="5805254"/>
          </a:xfrm>
        </p:spPr>
        <p:txBody>
          <a:bodyPr>
            <a:noAutofit/>
          </a:bodyPr>
          <a:lstStyle/>
          <a:p>
            <a:pPr marL="0" indent="0">
              <a:buNone/>
            </a:pPr>
            <a:r>
              <a:rPr lang="en-US" sz="2400" b="1" dirty="0">
                <a:cs typeface="Times New Roman" pitchFamily="18" charset="0"/>
              </a:rPr>
              <a:t>Vertical Incision (median or para-median) </a:t>
            </a:r>
          </a:p>
          <a:p>
            <a:pPr rtl="0"/>
            <a:r>
              <a:rPr lang="en-US" sz="2400" dirty="0">
                <a:cs typeface="Times New Roman" pitchFamily="18" charset="0"/>
              </a:rPr>
              <a:t>Performed in the midline.</a:t>
            </a:r>
          </a:p>
          <a:p>
            <a:pPr rtl="0"/>
            <a:r>
              <a:rPr lang="en-US" sz="2400" dirty="0">
                <a:cs typeface="Times New Roman" pitchFamily="18" charset="0"/>
              </a:rPr>
              <a:t>Extending from just below the umbilicus to a point 2 cm above the symphysis pubis.</a:t>
            </a:r>
          </a:p>
          <a:p>
            <a:pPr marL="0" indent="0">
              <a:buNone/>
            </a:pPr>
            <a:endParaRPr lang="en-US" sz="2400" dirty="0">
              <a:cs typeface="Times New Roman" pitchFamily="18" charset="0"/>
            </a:endParaRPr>
          </a:p>
          <a:p>
            <a:pPr marL="0" indent="0">
              <a:buNone/>
            </a:pPr>
            <a:r>
              <a:rPr lang="en-US" sz="2400" b="1" dirty="0">
                <a:cs typeface="Times New Roman" pitchFamily="18" charset="0"/>
              </a:rPr>
              <a:t>Transverse </a:t>
            </a:r>
            <a:r>
              <a:rPr lang="en-US" sz="2400" b="1" dirty="0" err="1">
                <a:cs typeface="Times New Roman" pitchFamily="18" charset="0"/>
              </a:rPr>
              <a:t>suprapupic</a:t>
            </a:r>
            <a:r>
              <a:rPr lang="en-US" sz="2400" b="1" dirty="0">
                <a:cs typeface="Times New Roman" pitchFamily="18" charset="0"/>
              </a:rPr>
              <a:t> (Pfannenstiel) Incision </a:t>
            </a:r>
          </a:p>
          <a:p>
            <a:pPr rtl="0"/>
            <a:r>
              <a:rPr lang="en-US" sz="2400" dirty="0">
                <a:cs typeface="Times New Roman" pitchFamily="18" charset="0"/>
              </a:rPr>
              <a:t>Performed transversely.</a:t>
            </a:r>
          </a:p>
          <a:p>
            <a:pPr rtl="0"/>
            <a:r>
              <a:rPr lang="en-US" sz="2400" dirty="0">
                <a:cs typeface="Times New Roman" pitchFamily="18" charset="0"/>
              </a:rPr>
              <a:t>Extend for about 15 cm at a point 2 cm above the symphysis pubis.</a:t>
            </a: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76033" t="17466" r="1653" b="2178"/>
          <a:stretch/>
        </p:blipFill>
        <p:spPr>
          <a:xfrm>
            <a:off x="7794119" y="806824"/>
            <a:ext cx="1901902" cy="5136776"/>
          </a:xfrm>
          <a:prstGeom prst="rect">
            <a:avLst/>
          </a:prstGeom>
        </p:spPr>
      </p:pic>
    </p:spTree>
    <p:extLst>
      <p:ext uri="{BB962C8B-B14F-4D97-AF65-F5344CB8AC3E}">
        <p14:creationId xmlns:p14="http://schemas.microsoft.com/office/powerpoint/2010/main" val="270652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39"/>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34353" y="14762"/>
            <a:ext cx="9123293" cy="65294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01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79878"/>
            <a:ext cx="6455648" cy="667060"/>
          </a:xfrm>
        </p:spPr>
        <p:txBody>
          <a:bodyPr anchor="t">
            <a:normAutofit/>
          </a:bodyPr>
          <a:lstStyle/>
          <a:p>
            <a:pPr algn="ctr"/>
            <a:r>
              <a:rPr lang="en-US" sz="3500" b="1" dirty="0"/>
              <a:t>4- Uterine incision</a:t>
            </a:r>
          </a:p>
        </p:txBody>
      </p:sp>
      <p:sp>
        <p:nvSpPr>
          <p:cNvPr id="3" name="Content Placeholder 2"/>
          <p:cNvSpPr>
            <a:spLocks noGrp="1"/>
          </p:cNvSpPr>
          <p:nvPr>
            <p:ph idx="1"/>
          </p:nvPr>
        </p:nvSpPr>
        <p:spPr>
          <a:xfrm>
            <a:off x="263352" y="980229"/>
            <a:ext cx="9577064" cy="7128791"/>
          </a:xfrm>
        </p:spPr>
        <p:txBody>
          <a:bodyPr anchor="t">
            <a:normAutofit/>
          </a:bodyPr>
          <a:lstStyle/>
          <a:p>
            <a:r>
              <a:rPr lang="en-US" sz="2200" dirty="0"/>
              <a:t>A lower uterine segment transverse incision is used in over </a:t>
            </a:r>
            <a:r>
              <a:rPr lang="en-US" sz="2200" b="1" u="sng" dirty="0"/>
              <a:t>95%</a:t>
            </a:r>
            <a:r>
              <a:rPr lang="en-US" sz="2200" b="1" dirty="0"/>
              <a:t> </a:t>
            </a:r>
            <a:r>
              <a:rPr lang="en-US" sz="2200" dirty="0"/>
              <a:t>of caesarean deliveries due </a:t>
            </a:r>
            <a:r>
              <a:rPr lang="en-US" sz="2200" u="sng" dirty="0"/>
              <a:t>to ease of repair, reduced blood loss and low incidence of dehiscence or rupture in subsequent pregnancies </a:t>
            </a:r>
          </a:p>
          <a:p>
            <a:r>
              <a:rPr lang="en-US" sz="2200" dirty="0"/>
              <a:t>In the low transverse cesarean delivery (LTCD), the uterine incision is made transversely in the lower uterine segment after a bladder flap is established.</a:t>
            </a:r>
          </a:p>
          <a:p>
            <a:r>
              <a:rPr lang="en-US" sz="2200" dirty="0"/>
              <a:t>There are relatively few </a:t>
            </a:r>
            <a:r>
              <a:rPr lang="en-US" sz="2200" b="1" dirty="0"/>
              <a:t>absolute indications for classical caesarean </a:t>
            </a:r>
            <a:r>
              <a:rPr lang="en-US" sz="2200" dirty="0"/>
              <a:t>section , which incorporates the upper uterine segment in a vertical incision .</a:t>
            </a:r>
          </a:p>
          <a:p>
            <a:r>
              <a:rPr lang="en-US" sz="2200" b="1" dirty="0"/>
              <a:t>These include </a:t>
            </a:r>
            <a:r>
              <a:rPr lang="en-US" sz="2200" dirty="0"/>
              <a:t>: a lower uterine segment obscured by fibroids or a lower segment covered with dense adhesions, both of which may make entry difficult. </a:t>
            </a:r>
            <a:r>
              <a:rPr lang="en-US" sz="2200" b="1" dirty="0"/>
              <a:t>Other indications include </a:t>
            </a:r>
            <a:r>
              <a:rPr lang="en-US" sz="2200" dirty="0"/>
              <a:t>placenta previa , transverse lie with the back down, fetal abnormality (e.g. conjoined twins) or caesarean section in the presence of a carcinoma of the cervix (so as to avoid damage to the cervix and its vascular and lymphatic supply).</a:t>
            </a:r>
          </a:p>
          <a:p>
            <a:endParaRPr lang="en-US" sz="2200" dirty="0"/>
          </a:p>
          <a:p>
            <a:endParaRPr lang="en-US" sz="2200" dirty="0"/>
          </a:p>
        </p:txBody>
      </p:sp>
    </p:spTree>
    <p:extLst>
      <p:ext uri="{BB962C8B-B14F-4D97-AF65-F5344CB8AC3E}">
        <p14:creationId xmlns:p14="http://schemas.microsoft.com/office/powerpoint/2010/main" val="364467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0" t="18940" r="31842" b="51984"/>
          <a:stretch/>
        </p:blipFill>
        <p:spPr bwMode="auto">
          <a:xfrm>
            <a:off x="2006601" y="980729"/>
            <a:ext cx="8178799" cy="51845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72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9" y="294538"/>
            <a:ext cx="9895951" cy="1033669"/>
          </a:xfrm>
        </p:spPr>
        <p:txBody>
          <a:bodyPr>
            <a:normAutofit/>
          </a:bodyPr>
          <a:lstStyle/>
          <a:p>
            <a:r>
              <a:rPr lang="en-US" sz="4000" b="1">
                <a:solidFill>
                  <a:srgbClr val="FFFFFF"/>
                </a:solidFill>
              </a:rPr>
              <a:t>Cesarean section </a:t>
            </a:r>
            <a:endParaRPr lang="ar-JO" sz="4000" b="1">
              <a:solidFill>
                <a:srgbClr val="FFFFFF"/>
              </a:solidFill>
            </a:endParaRPr>
          </a:p>
        </p:txBody>
      </p:sp>
      <p:sp>
        <p:nvSpPr>
          <p:cNvPr id="3" name="Content Placeholder 2"/>
          <p:cNvSpPr>
            <a:spLocks noGrp="1"/>
          </p:cNvSpPr>
          <p:nvPr>
            <p:ph idx="1"/>
          </p:nvPr>
        </p:nvSpPr>
        <p:spPr>
          <a:xfrm>
            <a:off x="101599" y="620688"/>
            <a:ext cx="10026849" cy="6138534"/>
          </a:xfrm>
        </p:spPr>
        <p:txBody>
          <a:bodyPr anchor="ctr">
            <a:noAutofit/>
          </a:bodyPr>
          <a:lstStyle/>
          <a:p>
            <a:r>
              <a:rPr lang="en-US" sz="2000" dirty="0"/>
              <a:t>A caesarean section is a surgical procedure in which incisions are made through a woman’s abdomen (laparotomy) and uterus (hysterotomy) to deliver one or more babies.</a:t>
            </a:r>
          </a:p>
          <a:p>
            <a:r>
              <a:rPr lang="en-US" sz="2000" dirty="0"/>
              <a:t>The rate of cesarean deliveries has increased over fivefold, from </a:t>
            </a:r>
            <a:br>
              <a:rPr lang="en-US" sz="2000" dirty="0"/>
            </a:br>
            <a:r>
              <a:rPr lang="en-US" sz="2000" dirty="0"/>
              <a:t>5% of births in 1970 to at least 25-30% of births currently.</a:t>
            </a:r>
          </a:p>
          <a:p>
            <a:r>
              <a:rPr lang="en-US" sz="2000" dirty="0"/>
              <a:t>The perinatal and neonatal mortality and significant neonatal morbidity have been shown to improve from 5.0% for those delivered vaginally to 1.6% for those delivered by cesarean.</a:t>
            </a:r>
          </a:p>
          <a:p>
            <a:r>
              <a:rPr lang="en-US" sz="2000" dirty="0"/>
              <a:t>The overall maternal mortality rate from cesarean delivery is currently less than 1 in 1000, but this is about five times greater than the rate for vaginal delivery </a:t>
            </a:r>
            <a:r>
              <a:rPr lang="en-US" sz="2000" b="1" dirty="0"/>
              <a:t>(recent studies)?</a:t>
            </a:r>
          </a:p>
          <a:p>
            <a:r>
              <a:rPr lang="en-US" sz="2000" dirty="0"/>
              <a:t>The maternal morbidity associated with cesarean delivery is increased compared with vaginal delivery because of increased postpartum infections, hemorrhage, and thromboembolism.</a:t>
            </a:r>
          </a:p>
          <a:p>
            <a:pPr>
              <a:buNone/>
            </a:pPr>
            <a:endParaRPr lang="ar-JO"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210709"/>
            <a:ext cx="8424936" cy="5170619"/>
          </a:xfrm>
        </p:spPr>
        <p:txBody>
          <a:bodyPr anchor="t">
            <a:normAutofit/>
          </a:bodyPr>
          <a:lstStyle/>
          <a:p>
            <a:r>
              <a:rPr lang="en-US" sz="2400" dirty="0"/>
              <a:t>Once the uterus is incised, the membranes are ruptured if still intact, and the operator’s hand is positioned below the presenting part.</a:t>
            </a:r>
          </a:p>
          <a:p>
            <a:endParaRPr lang="en-US" sz="2400" dirty="0"/>
          </a:p>
          <a:p>
            <a:r>
              <a:rPr lang="en-US" sz="2400" dirty="0"/>
              <a:t> If cephalic, the head is flexed and delivered by elevation through the uterine incision either manually or with forceps.</a:t>
            </a:r>
          </a:p>
          <a:p>
            <a:endParaRPr lang="en-US" sz="2400" dirty="0"/>
          </a:p>
          <a:p>
            <a:r>
              <a:rPr lang="en-US" sz="2400" dirty="0"/>
              <a:t> Fundal pressure is applied by the assistant to aid delivery; this should not commence until the presenting part is located within the incision – for fear of converting the lie from longitudinal to transverse.</a:t>
            </a:r>
          </a:p>
        </p:txBody>
      </p:sp>
      <p:sp>
        <p:nvSpPr>
          <p:cNvPr id="2" name="TextBox 1">
            <a:extLst>
              <a:ext uri="{FF2B5EF4-FFF2-40B4-BE49-F238E27FC236}">
                <a16:creationId xmlns:a16="http://schemas.microsoft.com/office/drawing/2014/main" id="{A96115B7-CD60-0F65-E561-F21C7E4836FA}"/>
              </a:ext>
            </a:extLst>
          </p:cNvPr>
          <p:cNvSpPr txBox="1"/>
          <p:nvPr/>
        </p:nvSpPr>
        <p:spPr>
          <a:xfrm>
            <a:off x="1919536" y="280913"/>
            <a:ext cx="3816424" cy="584775"/>
          </a:xfrm>
          <a:prstGeom prst="rect">
            <a:avLst/>
          </a:prstGeom>
          <a:noFill/>
        </p:spPr>
        <p:txBody>
          <a:bodyPr wrap="square" rtlCol="0">
            <a:spAutoFit/>
          </a:bodyPr>
          <a:lstStyle/>
          <a:p>
            <a:r>
              <a:rPr lang="en-US" sz="3200" dirty="0"/>
              <a:t>5-Fetal Delivery</a:t>
            </a:r>
          </a:p>
        </p:txBody>
      </p:sp>
    </p:spTree>
    <p:extLst>
      <p:ext uri="{BB962C8B-B14F-4D97-AF65-F5344CB8AC3E}">
        <p14:creationId xmlns:p14="http://schemas.microsoft.com/office/powerpoint/2010/main" val="400785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9CC42B-C0F5-4FF4-B85C-D6CEC4506CE2}"/>
              </a:ext>
            </a:extLst>
          </p:cNvPr>
          <p:cNvPicPr>
            <a:picLocks noChangeAspect="1"/>
          </p:cNvPicPr>
          <p:nvPr/>
        </p:nvPicPr>
        <p:blipFill>
          <a:blip r:embed="rId2"/>
          <a:stretch>
            <a:fillRect/>
          </a:stretch>
        </p:blipFill>
        <p:spPr>
          <a:xfrm>
            <a:off x="432085" y="1178702"/>
            <a:ext cx="5528835" cy="4842585"/>
          </a:xfrm>
          <a:prstGeom prst="rect">
            <a:avLst/>
          </a:prstGeom>
        </p:spPr>
      </p:pic>
      <p:pic>
        <p:nvPicPr>
          <p:cNvPr id="6" name="Content Placeholder 4">
            <a:extLst>
              <a:ext uri="{FF2B5EF4-FFF2-40B4-BE49-F238E27FC236}">
                <a16:creationId xmlns:a16="http://schemas.microsoft.com/office/drawing/2014/main" id="{E96A749E-49D6-4F8E-8541-F96423EE3D46}"/>
              </a:ext>
            </a:extLst>
          </p:cNvPr>
          <p:cNvPicPr>
            <a:picLocks noChangeAspect="1"/>
          </p:cNvPicPr>
          <p:nvPr/>
        </p:nvPicPr>
        <p:blipFill>
          <a:blip r:embed="rId3"/>
          <a:stretch>
            <a:fillRect/>
          </a:stretch>
        </p:blipFill>
        <p:spPr>
          <a:xfrm>
            <a:off x="5993757" y="1052736"/>
            <a:ext cx="5528834" cy="5341416"/>
          </a:xfrm>
          <a:prstGeom prst="rect">
            <a:avLst/>
          </a:prstGeom>
        </p:spPr>
      </p:pic>
    </p:spTree>
    <p:extLst>
      <p:ext uri="{BB962C8B-B14F-4D97-AF65-F5344CB8AC3E}">
        <p14:creationId xmlns:p14="http://schemas.microsoft.com/office/powerpoint/2010/main" val="150172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BC753E-F111-3D4E-B227-524F05BE06D7}"/>
              </a:ext>
            </a:extLst>
          </p:cNvPr>
          <p:cNvSpPr txBox="1"/>
          <p:nvPr/>
        </p:nvSpPr>
        <p:spPr>
          <a:xfrm>
            <a:off x="1644894" y="1268760"/>
            <a:ext cx="8522742" cy="1938992"/>
          </a:xfrm>
          <a:prstGeom prst="rect">
            <a:avLst/>
          </a:prstGeom>
          <a:noFill/>
        </p:spPr>
        <p:txBody>
          <a:bodyPr wrap="square">
            <a:spAutoFit/>
          </a:bodyPr>
          <a:lstStyle/>
          <a:p>
            <a:r>
              <a:rPr lang="en-US" sz="2400" dirty="0"/>
              <a:t>Once the fetus is delivered, an oxytocic agent (5 IU </a:t>
            </a:r>
            <a:r>
              <a:rPr lang="en-US" sz="2400" dirty="0" err="1"/>
              <a:t>Syntocinon</a:t>
            </a:r>
            <a:r>
              <a:rPr lang="en-US" sz="2400" dirty="0"/>
              <a:t>™ IV) is administered to aid uterine contraction and placental separation.</a:t>
            </a:r>
          </a:p>
          <a:p>
            <a:r>
              <a:rPr lang="en-US" sz="2400" dirty="0"/>
              <a:t> The placenta is delivered by controlled cord traction; </a:t>
            </a:r>
            <a:r>
              <a:rPr lang="en-US" sz="2400" u="sng" dirty="0"/>
              <a:t>manual removal significantly increases the intraoperative blood loss and postoperative infectious morbidity</a:t>
            </a:r>
            <a:endParaRPr lang="en-US" sz="2400" dirty="0"/>
          </a:p>
        </p:txBody>
      </p:sp>
      <p:sp>
        <p:nvSpPr>
          <p:cNvPr id="6" name="TextBox 5">
            <a:extLst>
              <a:ext uri="{FF2B5EF4-FFF2-40B4-BE49-F238E27FC236}">
                <a16:creationId xmlns:a16="http://schemas.microsoft.com/office/drawing/2014/main" id="{16E84B60-33E9-2904-04AE-D6C174FF2D26}"/>
              </a:ext>
            </a:extLst>
          </p:cNvPr>
          <p:cNvSpPr txBox="1"/>
          <p:nvPr/>
        </p:nvSpPr>
        <p:spPr>
          <a:xfrm flipH="1">
            <a:off x="1919537" y="372770"/>
            <a:ext cx="3986729" cy="523220"/>
          </a:xfrm>
          <a:prstGeom prst="rect">
            <a:avLst/>
          </a:prstGeom>
          <a:noFill/>
        </p:spPr>
        <p:txBody>
          <a:bodyPr wrap="square" rtlCol="0">
            <a:spAutoFit/>
          </a:bodyPr>
          <a:lstStyle/>
          <a:p>
            <a:r>
              <a:rPr lang="en-US" sz="2800" b="1" dirty="0"/>
              <a:t>After Fetal Delivery</a:t>
            </a:r>
          </a:p>
        </p:txBody>
      </p:sp>
      <p:pic>
        <p:nvPicPr>
          <p:cNvPr id="7" name="Content Placeholder 4">
            <a:extLst>
              <a:ext uri="{FF2B5EF4-FFF2-40B4-BE49-F238E27FC236}">
                <a16:creationId xmlns:a16="http://schemas.microsoft.com/office/drawing/2014/main" id="{94337B53-EC15-4244-6304-7F264652B1B7}"/>
              </a:ext>
            </a:extLst>
          </p:cNvPr>
          <p:cNvPicPr>
            <a:picLocks noChangeAspect="1"/>
          </p:cNvPicPr>
          <p:nvPr/>
        </p:nvPicPr>
        <p:blipFill>
          <a:blip r:embed="rId3"/>
          <a:stretch>
            <a:fillRect/>
          </a:stretch>
        </p:blipFill>
        <p:spPr>
          <a:xfrm>
            <a:off x="2756883" y="3650249"/>
            <a:ext cx="6298766" cy="3024335"/>
          </a:xfrm>
          <a:prstGeom prst="rect">
            <a:avLst/>
          </a:prstGeom>
        </p:spPr>
      </p:pic>
    </p:spTree>
    <p:extLst>
      <p:ext uri="{BB962C8B-B14F-4D97-AF65-F5344CB8AC3E}">
        <p14:creationId xmlns:p14="http://schemas.microsoft.com/office/powerpoint/2010/main" val="51904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602" y="224758"/>
            <a:ext cx="4223399" cy="4421876"/>
          </a:xfrm>
        </p:spPr>
        <p:txBody>
          <a:bodyPr anchor="t">
            <a:normAutofit/>
          </a:bodyPr>
          <a:lstStyle/>
          <a:p>
            <a:r>
              <a:rPr lang="en-US" sz="3500" b="1" dirty="0"/>
              <a:t>Closure :</a:t>
            </a:r>
          </a:p>
        </p:txBody>
      </p:sp>
      <p:sp>
        <p:nvSpPr>
          <p:cNvPr id="3" name="Content Placeholder 2"/>
          <p:cNvSpPr>
            <a:spLocks noGrp="1"/>
          </p:cNvSpPr>
          <p:nvPr>
            <p:ph idx="1"/>
          </p:nvPr>
        </p:nvSpPr>
        <p:spPr>
          <a:xfrm>
            <a:off x="695401" y="962166"/>
            <a:ext cx="9038882" cy="5671075"/>
          </a:xfrm>
        </p:spPr>
        <p:txBody>
          <a:bodyPr anchor="t">
            <a:normAutofit fontScale="92500" lnSpcReduction="10000"/>
          </a:bodyPr>
          <a:lstStyle/>
          <a:p>
            <a:r>
              <a:rPr lang="en-US" sz="2600" dirty="0"/>
              <a:t>Closure of the </a:t>
            </a:r>
            <a:r>
              <a:rPr lang="en-US" sz="2600" b="1" dirty="0"/>
              <a:t>uterus</a:t>
            </a:r>
            <a:r>
              <a:rPr lang="en-US" sz="2600" dirty="0"/>
              <a:t> should be performed in either single </a:t>
            </a:r>
            <a:r>
              <a:rPr lang="en-US" sz="2600" b="1" u="sng" dirty="0"/>
              <a:t>or</a:t>
            </a:r>
            <a:r>
              <a:rPr lang="en-US" sz="2600" dirty="0"/>
              <a:t> double layers with continuous </a:t>
            </a:r>
            <a:r>
              <a:rPr lang="en-US" sz="2600" b="1" u="sng" dirty="0"/>
              <a:t>or</a:t>
            </a:r>
            <a:r>
              <a:rPr lang="en-US" sz="2600" dirty="0"/>
              <a:t> interrupted sutures. The initial suture should be placed just lateral to the incision angle, and the closure continued to a point just lateral to the angle on the opposite side.</a:t>
            </a:r>
          </a:p>
          <a:p>
            <a:r>
              <a:rPr lang="en-US" sz="2600" dirty="0"/>
              <a:t> A running stitch is often employed and this may be locked to improve </a:t>
            </a:r>
            <a:r>
              <a:rPr lang="en-US" sz="2600" dirty="0" err="1"/>
              <a:t>haemostasis</a:t>
            </a:r>
            <a:r>
              <a:rPr lang="en-US" sz="2600" dirty="0"/>
              <a:t>.</a:t>
            </a:r>
          </a:p>
          <a:p>
            <a:r>
              <a:rPr lang="en-US" sz="2600" dirty="0"/>
              <a:t> A second layer is commonly used as a means to improve </a:t>
            </a:r>
            <a:r>
              <a:rPr lang="en-US" sz="2600" dirty="0" err="1"/>
              <a:t>haemostasis</a:t>
            </a:r>
            <a:r>
              <a:rPr lang="en-US" sz="2600" dirty="0"/>
              <a:t> and with the aim to improve the integrity of the scar</a:t>
            </a:r>
          </a:p>
          <a:p>
            <a:r>
              <a:rPr lang="en-US" sz="2600" b="1" dirty="0"/>
              <a:t>Peritoneal</a:t>
            </a:r>
            <a:r>
              <a:rPr lang="en-US" sz="2600" dirty="0"/>
              <a:t> closure is not routine and depends on the operator’s preference. </a:t>
            </a:r>
            <a:r>
              <a:rPr lang="en-US" sz="2600" b="1" dirty="0"/>
              <a:t>(post partum fever)</a:t>
            </a:r>
          </a:p>
          <a:p>
            <a:r>
              <a:rPr lang="en-US" sz="2600" dirty="0"/>
              <a:t>The skin can be closed with either absorbable </a:t>
            </a:r>
            <a:r>
              <a:rPr lang="en-US" sz="2600" b="1" u="sng" dirty="0"/>
              <a:t>or</a:t>
            </a:r>
            <a:r>
              <a:rPr lang="en-US" sz="2600" dirty="0"/>
              <a:t> non-absorbable suture material </a:t>
            </a:r>
            <a:r>
              <a:rPr lang="en-US" sz="2600" b="1" u="sng" dirty="0"/>
              <a:t>or </a:t>
            </a:r>
            <a:r>
              <a:rPr lang="en-US" sz="2600" dirty="0"/>
              <a:t>with clips, again depending on operator preference</a:t>
            </a:r>
          </a:p>
          <a:p>
            <a:pPr>
              <a:buNone/>
            </a:pPr>
            <a:endParaRPr lang="en-US" sz="1700" dirty="0"/>
          </a:p>
        </p:txBody>
      </p:sp>
    </p:spTree>
    <p:extLst>
      <p:ext uri="{BB962C8B-B14F-4D97-AF65-F5344CB8AC3E}">
        <p14:creationId xmlns:p14="http://schemas.microsoft.com/office/powerpoint/2010/main" val="282663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35" t="10227" r="37196" b="8928"/>
          <a:stretch/>
        </p:blipFill>
        <p:spPr bwMode="auto">
          <a:xfrm>
            <a:off x="1127448" y="84295"/>
            <a:ext cx="9145016" cy="668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1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432" y="212825"/>
            <a:ext cx="9649072" cy="6069963"/>
          </a:xfrm>
        </p:spPr>
      </p:pic>
    </p:spTree>
    <p:extLst>
      <p:ext uri="{BB962C8B-B14F-4D97-AF65-F5344CB8AC3E}">
        <p14:creationId xmlns:p14="http://schemas.microsoft.com/office/powerpoint/2010/main" val="176722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09D-F45C-4D99-8236-E67E701DD192}"/>
              </a:ext>
            </a:extLst>
          </p:cNvPr>
          <p:cNvSpPr>
            <a:spLocks noGrp="1"/>
          </p:cNvSpPr>
          <p:nvPr>
            <p:ph type="title"/>
          </p:nvPr>
        </p:nvSpPr>
        <p:spPr>
          <a:xfrm>
            <a:off x="1631505" y="586856"/>
            <a:ext cx="2643562" cy="3387497"/>
          </a:xfrm>
        </p:spPr>
        <p:txBody>
          <a:bodyPr anchor="b">
            <a:normAutofit/>
          </a:bodyPr>
          <a:lstStyle/>
          <a:p>
            <a:pPr algn="ctr"/>
            <a:r>
              <a:rPr lang="en-US" sz="3500" dirty="0">
                <a:solidFill>
                  <a:srgbClr val="FFFFFF"/>
                </a:solidFill>
              </a:rPr>
              <a:t>Post-operative care</a:t>
            </a:r>
          </a:p>
        </p:txBody>
      </p:sp>
      <p:sp>
        <p:nvSpPr>
          <p:cNvPr id="3" name="Content Placeholder 2">
            <a:extLst>
              <a:ext uri="{FF2B5EF4-FFF2-40B4-BE49-F238E27FC236}">
                <a16:creationId xmlns:a16="http://schemas.microsoft.com/office/drawing/2014/main" id="{7D43D30C-A3E6-F014-AD37-533E38BB99D0}"/>
              </a:ext>
            </a:extLst>
          </p:cNvPr>
          <p:cNvSpPr>
            <a:spLocks noGrp="1"/>
          </p:cNvSpPr>
          <p:nvPr>
            <p:ph idx="1"/>
          </p:nvPr>
        </p:nvSpPr>
        <p:spPr>
          <a:xfrm>
            <a:off x="1127448" y="649481"/>
            <a:ext cx="8920757" cy="5546047"/>
          </a:xfrm>
        </p:spPr>
        <p:txBody>
          <a:bodyPr anchor="ctr">
            <a:normAutofit/>
          </a:bodyPr>
          <a:lstStyle/>
          <a:p>
            <a:pPr marL="385763" indent="-385763">
              <a:buFont typeface="+mj-lt"/>
              <a:buAutoNum type="arabicPeriod"/>
            </a:pPr>
            <a:r>
              <a:rPr lang="en-US" sz="1700" b="1" dirty="0"/>
              <a:t>Maternal Monitoring </a:t>
            </a:r>
          </a:p>
          <a:p>
            <a:pPr lvl="1"/>
            <a:r>
              <a:rPr lang="en-US" sz="1700" dirty="0"/>
              <a:t>In the immediate post-operative period</a:t>
            </a:r>
          </a:p>
          <a:p>
            <a:pPr lvl="1"/>
            <a:r>
              <a:rPr lang="en-US" sz="1700" dirty="0"/>
              <a:t>Vital signs, uterine tone, vaginal and incisional bleeding, and urine output are monitored closely.</a:t>
            </a:r>
          </a:p>
          <a:p>
            <a:pPr marL="385763" indent="-385763">
              <a:buFont typeface="+mj-lt"/>
              <a:buAutoNum type="arabicPeriod"/>
            </a:pPr>
            <a:r>
              <a:rPr lang="en-US" sz="1700" b="1" dirty="0"/>
              <a:t>Pain Relieving</a:t>
            </a:r>
          </a:p>
          <a:p>
            <a:pPr lvl="1"/>
            <a:r>
              <a:rPr lang="en-US" sz="1700" dirty="0"/>
              <a:t>Analgesia followed by oral NSAIDs. </a:t>
            </a:r>
          </a:p>
          <a:p>
            <a:pPr marL="385763" indent="-385763">
              <a:buFont typeface="+mj-lt"/>
              <a:buAutoNum type="arabicPeriod"/>
            </a:pPr>
            <a:r>
              <a:rPr lang="en-US" sz="1700" b="1" dirty="0"/>
              <a:t>Bladder catheter</a:t>
            </a:r>
          </a:p>
          <a:p>
            <a:pPr lvl="1"/>
            <a:r>
              <a:rPr lang="en-US" sz="1700" dirty="0"/>
              <a:t>Removing the catheter as soon as possible minimizes the risk of infection.</a:t>
            </a:r>
          </a:p>
          <a:p>
            <a:pPr marL="385763" indent="-385763">
              <a:buFont typeface="+mj-lt"/>
              <a:buAutoNum type="arabicPeriod"/>
            </a:pPr>
            <a:r>
              <a:rPr lang="en-US" sz="1700" b="1" dirty="0"/>
              <a:t>Diet and activity</a:t>
            </a:r>
          </a:p>
          <a:p>
            <a:pPr lvl="1"/>
            <a:r>
              <a:rPr lang="en-US" sz="1700" dirty="0"/>
              <a:t>Early ambulation (when the effects of anesthesia have abated) and oral intake (within 6 hours of delivery) are encouraged</a:t>
            </a:r>
          </a:p>
          <a:p>
            <a:pPr marL="385763" indent="-385763">
              <a:buFont typeface="+mj-lt"/>
              <a:buAutoNum type="arabicPeriod"/>
            </a:pPr>
            <a:r>
              <a:rPr lang="en-US" sz="1700" b="1" dirty="0"/>
              <a:t>Breast-feeding</a:t>
            </a:r>
          </a:p>
          <a:p>
            <a:pPr lvl="1"/>
            <a:r>
              <a:rPr lang="en-US" sz="1700" dirty="0"/>
              <a:t>Can be initiated in the delivery room.</a:t>
            </a:r>
          </a:p>
          <a:p>
            <a:pPr marL="385763" indent="-385763">
              <a:buFont typeface="+mj-lt"/>
              <a:buAutoNum type="arabicPeriod"/>
            </a:pPr>
            <a:r>
              <a:rPr lang="en-US" sz="1700" b="1" dirty="0"/>
              <a:t>Wound care</a:t>
            </a:r>
          </a:p>
          <a:p>
            <a:pPr lvl="1"/>
            <a:r>
              <a:rPr lang="en-US" sz="1700" dirty="0"/>
              <a:t>Dressings can be removed, and patients may shower within 48 hours of surgery.</a:t>
            </a:r>
          </a:p>
        </p:txBody>
      </p:sp>
    </p:spTree>
    <p:extLst>
      <p:ext uri="{BB962C8B-B14F-4D97-AF65-F5344CB8AC3E}">
        <p14:creationId xmlns:p14="http://schemas.microsoft.com/office/powerpoint/2010/main" val="1012120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a:extLst>
              <a:ext uri="{FF2B5EF4-FFF2-40B4-BE49-F238E27FC236}">
                <a16:creationId xmlns:a16="http://schemas.microsoft.com/office/drawing/2014/main" id="{EE59B003-2E72-1BB3-A0F4-FB337B502D28}"/>
              </a:ext>
            </a:extLst>
          </p:cNvPr>
          <p:cNvGraphicFramePr>
            <a:graphicFrameLocks noGrp="1"/>
          </p:cNvGraphicFramePr>
          <p:nvPr>
            <p:ph idx="1"/>
          </p:nvPr>
        </p:nvGraphicFramePr>
        <p:xfrm>
          <a:off x="1254244" y="-171400"/>
          <a:ext cx="9406162" cy="336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معالجة متعاقبة 1">
            <a:extLst>
              <a:ext uri="{FF2B5EF4-FFF2-40B4-BE49-F238E27FC236}">
                <a16:creationId xmlns:a16="http://schemas.microsoft.com/office/drawing/2014/main" id="{82D8AF4F-7756-5B19-350C-D084AEF3D6E3}"/>
              </a:ext>
            </a:extLst>
          </p:cNvPr>
          <p:cNvSpPr/>
          <p:nvPr/>
        </p:nvSpPr>
        <p:spPr>
          <a:xfrm>
            <a:off x="1605635" y="3197225"/>
            <a:ext cx="1936751" cy="2762250"/>
          </a:xfrm>
          <a:prstGeom prst="flowChartAlternateProcess">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257175" indent="-257175">
              <a:buFont typeface="+mj-lt"/>
              <a:buAutoNum type="arabicPeriod"/>
            </a:pPr>
            <a:r>
              <a:rPr lang="en-GB" sz="1600" dirty="0" err="1">
                <a:solidFill>
                  <a:schemeClr val="tx1"/>
                </a:solidFill>
              </a:rPr>
              <a:t>Hemorrhage</a:t>
            </a:r>
            <a:endParaRPr lang="en-GB" sz="1600" dirty="0">
              <a:solidFill>
                <a:schemeClr val="tx1"/>
              </a:solidFill>
            </a:endParaRPr>
          </a:p>
          <a:p>
            <a:pPr marL="257175" indent="-257175">
              <a:buFont typeface="+mj-lt"/>
              <a:buAutoNum type="arabicPeriod"/>
            </a:pPr>
            <a:r>
              <a:rPr lang="en-GB" sz="1600" dirty="0">
                <a:solidFill>
                  <a:schemeClr val="tx1"/>
                </a:solidFill>
              </a:rPr>
              <a:t>Uterine laceration</a:t>
            </a:r>
          </a:p>
          <a:p>
            <a:pPr marL="257175" indent="-257175">
              <a:buFont typeface="+mj-lt"/>
              <a:buAutoNum type="arabicPeriod"/>
            </a:pPr>
            <a:r>
              <a:rPr lang="en-GB" sz="1600" dirty="0">
                <a:solidFill>
                  <a:schemeClr val="tx1"/>
                </a:solidFill>
              </a:rPr>
              <a:t> Complications of </a:t>
            </a:r>
            <a:r>
              <a:rPr lang="en-GB" sz="1600" dirty="0" err="1">
                <a:solidFill>
                  <a:schemeClr val="tx1"/>
                </a:solidFill>
              </a:rPr>
              <a:t>anesthesia</a:t>
            </a:r>
            <a:endParaRPr lang="en-GB" sz="1600" dirty="0">
              <a:solidFill>
                <a:schemeClr val="tx1"/>
              </a:solidFill>
            </a:endParaRPr>
          </a:p>
          <a:p>
            <a:pPr marL="257175" indent="-257175">
              <a:buFont typeface="+mj-lt"/>
              <a:buAutoNum type="arabicPeriod"/>
            </a:pPr>
            <a:r>
              <a:rPr lang="en-GB" sz="1600" dirty="0">
                <a:solidFill>
                  <a:schemeClr val="tx1"/>
                </a:solidFill>
              </a:rPr>
              <a:t> Urinary tract injury</a:t>
            </a:r>
          </a:p>
          <a:p>
            <a:pPr marL="257175" indent="-257175">
              <a:buFont typeface="+mj-lt"/>
              <a:buAutoNum type="arabicPeriod"/>
            </a:pPr>
            <a:r>
              <a:rPr lang="en-GB" sz="1600" dirty="0">
                <a:solidFill>
                  <a:schemeClr val="tx1"/>
                </a:solidFill>
              </a:rPr>
              <a:t>Bowel injury</a:t>
            </a:r>
          </a:p>
          <a:p>
            <a:pPr marL="257175" indent="-257175">
              <a:buFont typeface="+mj-lt"/>
              <a:buAutoNum type="arabicPeriod"/>
            </a:pPr>
            <a:r>
              <a:rPr lang="en-GB" sz="1600" dirty="0">
                <a:solidFill>
                  <a:schemeClr val="tx1"/>
                </a:solidFill>
              </a:rPr>
              <a:t> </a:t>
            </a:r>
            <a:r>
              <a:rPr lang="en-GB" sz="1600" dirty="0" err="1">
                <a:solidFill>
                  <a:schemeClr val="tx1"/>
                </a:solidFill>
              </a:rPr>
              <a:t>Fetal</a:t>
            </a:r>
            <a:r>
              <a:rPr lang="en-GB" sz="1600" dirty="0">
                <a:solidFill>
                  <a:schemeClr val="tx1"/>
                </a:solidFill>
              </a:rPr>
              <a:t> injury</a:t>
            </a:r>
          </a:p>
          <a:p>
            <a:pPr marL="257175" indent="-257175">
              <a:buFont typeface="+mj-lt"/>
              <a:buAutoNum type="arabicPeriod"/>
            </a:pPr>
            <a:r>
              <a:rPr lang="en-GB" sz="1600" dirty="0">
                <a:solidFill>
                  <a:schemeClr val="tx1"/>
                </a:solidFill>
              </a:rPr>
              <a:t> Hysterectomy</a:t>
            </a:r>
            <a:endParaRPr lang="ar-JO" sz="1600" dirty="0">
              <a:solidFill>
                <a:schemeClr val="tx1"/>
              </a:solidFill>
            </a:endParaRPr>
          </a:p>
        </p:txBody>
      </p:sp>
      <p:sp>
        <p:nvSpPr>
          <p:cNvPr id="5" name="معالجة متعاقبة 4">
            <a:extLst>
              <a:ext uri="{FF2B5EF4-FFF2-40B4-BE49-F238E27FC236}">
                <a16:creationId xmlns:a16="http://schemas.microsoft.com/office/drawing/2014/main" id="{4DD04E8A-7218-D5B6-E4B1-2C89F2061498}"/>
              </a:ext>
            </a:extLst>
          </p:cNvPr>
          <p:cNvSpPr/>
          <p:nvPr/>
        </p:nvSpPr>
        <p:spPr>
          <a:xfrm>
            <a:off x="3863753" y="3197225"/>
            <a:ext cx="2232248" cy="2762250"/>
          </a:xfrm>
          <a:prstGeom prst="flowChartAlternateProcess">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7175" indent="-257175">
              <a:buFont typeface="+mj-lt"/>
              <a:buAutoNum type="arabicPeriod"/>
            </a:pPr>
            <a:r>
              <a:rPr lang="en-GB" sz="1600" dirty="0" err="1">
                <a:solidFill>
                  <a:schemeClr val="tx1"/>
                </a:solidFill>
              </a:rPr>
              <a:t>Hemorrhage</a:t>
            </a:r>
            <a:endParaRPr lang="ar-SA" sz="1600" dirty="0">
              <a:solidFill>
                <a:schemeClr val="tx1"/>
              </a:solidFill>
            </a:endParaRPr>
          </a:p>
          <a:p>
            <a:pPr marL="257175" indent="-257175">
              <a:buFont typeface="+mj-lt"/>
              <a:buAutoNum type="arabicPeriod"/>
            </a:pPr>
            <a:r>
              <a:rPr lang="en-GB" sz="1600" dirty="0" err="1">
                <a:solidFill>
                  <a:schemeClr val="tx1"/>
                </a:solidFill>
              </a:rPr>
              <a:t>Endomyometritis</a:t>
            </a:r>
            <a:endParaRPr lang="ar-SA" sz="1600" dirty="0">
              <a:solidFill>
                <a:schemeClr val="tx1"/>
              </a:solidFill>
            </a:endParaRPr>
          </a:p>
          <a:p>
            <a:pPr marL="257175" indent="-257175">
              <a:buFont typeface="+mj-lt"/>
              <a:buAutoNum type="arabicPeriod"/>
            </a:pPr>
            <a:r>
              <a:rPr lang="en-GB" sz="1600" dirty="0">
                <a:solidFill>
                  <a:schemeClr val="tx1"/>
                </a:solidFill>
              </a:rPr>
              <a:t>wound infection</a:t>
            </a:r>
            <a:endParaRPr lang="ar-SA" sz="1600" dirty="0">
              <a:solidFill>
                <a:schemeClr val="tx1"/>
              </a:solidFill>
            </a:endParaRPr>
          </a:p>
          <a:p>
            <a:pPr marL="257175" indent="-257175">
              <a:buFont typeface="+mj-lt"/>
              <a:buAutoNum type="arabicPeriod"/>
            </a:pPr>
            <a:r>
              <a:rPr lang="en-GB" sz="1600" dirty="0">
                <a:solidFill>
                  <a:schemeClr val="tx1"/>
                </a:solidFill>
              </a:rPr>
              <a:t> urinary tract infection</a:t>
            </a:r>
            <a:endParaRPr lang="ar-SA" sz="1600" dirty="0">
              <a:solidFill>
                <a:schemeClr val="tx1"/>
              </a:solidFill>
            </a:endParaRPr>
          </a:p>
          <a:p>
            <a:pPr marL="257175" indent="-257175">
              <a:buFont typeface="+mj-lt"/>
              <a:buAutoNum type="arabicPeriod"/>
            </a:pPr>
            <a:r>
              <a:rPr lang="en-GB" sz="1600" dirty="0">
                <a:solidFill>
                  <a:schemeClr val="tx1"/>
                </a:solidFill>
              </a:rPr>
              <a:t>gastrointestinal complications</a:t>
            </a:r>
            <a:endParaRPr lang="ar-SA" sz="1600" dirty="0">
              <a:solidFill>
                <a:schemeClr val="tx1"/>
              </a:solidFill>
            </a:endParaRPr>
          </a:p>
          <a:p>
            <a:pPr marL="257175" indent="-257175">
              <a:buFont typeface="+mj-lt"/>
              <a:buAutoNum type="arabicPeriod"/>
            </a:pPr>
            <a:r>
              <a:rPr lang="en-GB" sz="1600" dirty="0">
                <a:solidFill>
                  <a:schemeClr val="tx1"/>
                </a:solidFill>
              </a:rPr>
              <a:t> Thromboembolic Complications </a:t>
            </a:r>
            <a:endParaRPr lang="ar-SA" sz="1600" dirty="0">
              <a:solidFill>
                <a:schemeClr val="tx1"/>
              </a:solidFill>
            </a:endParaRPr>
          </a:p>
          <a:p>
            <a:pPr marL="257175" indent="-257175">
              <a:buFont typeface="+mj-lt"/>
              <a:buAutoNum type="arabicPeriod"/>
            </a:pPr>
            <a:r>
              <a:rPr lang="en-GB" sz="1600" dirty="0">
                <a:solidFill>
                  <a:schemeClr val="tx1"/>
                </a:solidFill>
              </a:rPr>
              <a:t>Septic Thrombophlebitis</a:t>
            </a:r>
            <a:endParaRPr lang="ar-JO" sz="1600" dirty="0">
              <a:solidFill>
                <a:schemeClr val="tx1"/>
              </a:solidFill>
            </a:endParaRPr>
          </a:p>
        </p:txBody>
      </p:sp>
      <p:sp>
        <p:nvSpPr>
          <p:cNvPr id="9" name="معالجة متعاقبة 8">
            <a:extLst>
              <a:ext uri="{FF2B5EF4-FFF2-40B4-BE49-F238E27FC236}">
                <a16:creationId xmlns:a16="http://schemas.microsoft.com/office/drawing/2014/main" id="{8A8F8868-4734-7AC4-E0D5-29AD544D4F0A}"/>
              </a:ext>
            </a:extLst>
          </p:cNvPr>
          <p:cNvSpPr/>
          <p:nvPr/>
        </p:nvSpPr>
        <p:spPr>
          <a:xfrm>
            <a:off x="6347741" y="3197225"/>
            <a:ext cx="1830917" cy="2762250"/>
          </a:xfrm>
          <a:prstGeom prst="flowChartAlternateProcess">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7175" indent="-257175">
              <a:buFont typeface="+mj-lt"/>
              <a:buAutoNum type="arabicPeriod"/>
            </a:pPr>
            <a:r>
              <a:rPr lang="en-GB" sz="1600" dirty="0">
                <a:solidFill>
                  <a:schemeClr val="tx1"/>
                </a:solidFill>
              </a:rPr>
              <a:t>Adhesion Formation</a:t>
            </a:r>
            <a:endParaRPr lang="ar-SA" sz="1600" dirty="0">
              <a:solidFill>
                <a:schemeClr val="tx1"/>
              </a:solidFill>
            </a:endParaRPr>
          </a:p>
          <a:p>
            <a:pPr marL="257175" indent="-257175">
              <a:buFont typeface="+mj-lt"/>
              <a:buAutoNum type="arabicPeriod"/>
            </a:pPr>
            <a:r>
              <a:rPr lang="en-GB" sz="1600" dirty="0">
                <a:solidFill>
                  <a:schemeClr val="tx1"/>
                </a:solidFill>
              </a:rPr>
              <a:t> Uterine Rupture </a:t>
            </a:r>
            <a:endParaRPr lang="ar-SA" sz="1600" dirty="0">
              <a:solidFill>
                <a:schemeClr val="tx1"/>
              </a:solidFill>
            </a:endParaRPr>
          </a:p>
          <a:p>
            <a:pPr marL="257175" indent="-257175">
              <a:buFont typeface="+mj-lt"/>
              <a:buAutoNum type="arabicPeriod"/>
            </a:pPr>
            <a:r>
              <a:rPr lang="en-GB" sz="1600" dirty="0">
                <a:solidFill>
                  <a:schemeClr val="tx1"/>
                </a:solidFill>
              </a:rPr>
              <a:t>Abnormal placentation </a:t>
            </a:r>
            <a:endParaRPr lang="ar-SA" sz="1600" dirty="0">
              <a:solidFill>
                <a:schemeClr val="tx1"/>
              </a:solidFill>
            </a:endParaRPr>
          </a:p>
          <a:p>
            <a:pPr marL="257175" indent="-257175">
              <a:buFont typeface="+mj-lt"/>
              <a:buAutoNum type="arabicPeriod"/>
            </a:pPr>
            <a:r>
              <a:rPr lang="en-GB" sz="1600" dirty="0">
                <a:solidFill>
                  <a:schemeClr val="tx1"/>
                </a:solidFill>
              </a:rPr>
              <a:t>Scar complications</a:t>
            </a:r>
            <a:endParaRPr lang="ar-JO" sz="1600" dirty="0">
              <a:solidFill>
                <a:schemeClr val="tx1"/>
              </a:solidFill>
            </a:endParaRPr>
          </a:p>
        </p:txBody>
      </p:sp>
      <p:sp>
        <p:nvSpPr>
          <p:cNvPr id="12" name="معالجة متعاقبة 11">
            <a:extLst>
              <a:ext uri="{FF2B5EF4-FFF2-40B4-BE49-F238E27FC236}">
                <a16:creationId xmlns:a16="http://schemas.microsoft.com/office/drawing/2014/main" id="{93F88D3E-0E53-50F3-9DD2-6C7585B4DA11}"/>
              </a:ext>
            </a:extLst>
          </p:cNvPr>
          <p:cNvSpPr/>
          <p:nvPr/>
        </p:nvSpPr>
        <p:spPr>
          <a:xfrm>
            <a:off x="8755450" y="3197225"/>
            <a:ext cx="1830917" cy="2762250"/>
          </a:xfrm>
          <a:prstGeom prst="flowChartAlternateProcess">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7175" indent="-257175">
              <a:buFont typeface="+mj-lt"/>
              <a:buAutoNum type="arabicPeriod"/>
            </a:pPr>
            <a:r>
              <a:rPr lang="en-GB" sz="2000" dirty="0">
                <a:solidFill>
                  <a:schemeClr val="tx1"/>
                </a:solidFill>
              </a:rPr>
              <a:t>Respiratory Difficulties..</a:t>
            </a:r>
            <a:endParaRPr lang="ar-SA" sz="2000" dirty="0">
              <a:solidFill>
                <a:schemeClr val="tx1"/>
              </a:solidFill>
            </a:endParaRPr>
          </a:p>
          <a:p>
            <a:pPr marL="257175" indent="-257175">
              <a:buFont typeface="+mj-lt"/>
              <a:buAutoNum type="arabicPeriod"/>
            </a:pPr>
            <a:r>
              <a:rPr lang="en-GB" sz="2000" dirty="0">
                <a:solidFill>
                  <a:schemeClr val="tx1"/>
                </a:solidFill>
              </a:rPr>
              <a:t> Iatrogenic injury..</a:t>
            </a:r>
            <a:endParaRPr lang="ar-SA" sz="2000" dirty="0">
              <a:solidFill>
                <a:schemeClr val="tx1"/>
              </a:solidFill>
            </a:endParaRPr>
          </a:p>
          <a:p>
            <a:pPr marL="257175" indent="-257175">
              <a:buFont typeface="+mj-lt"/>
              <a:buAutoNum type="arabicPeriod"/>
            </a:pPr>
            <a:r>
              <a:rPr lang="en-GB" sz="2000" dirty="0">
                <a:solidFill>
                  <a:schemeClr val="tx1"/>
                </a:solidFill>
              </a:rPr>
              <a:t> Failure to Breast-feed.</a:t>
            </a:r>
            <a:endParaRPr lang="ar-JO" sz="2000" dirty="0">
              <a:solidFill>
                <a:schemeClr val="tx1"/>
              </a:solidFill>
            </a:endParaRPr>
          </a:p>
        </p:txBody>
      </p:sp>
    </p:spTree>
    <p:extLst>
      <p:ext uri="{BB962C8B-B14F-4D97-AF65-F5344CB8AC3E}">
        <p14:creationId xmlns:p14="http://schemas.microsoft.com/office/powerpoint/2010/main" val="1908068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E85565-E74C-0779-94FD-068BEB695D65}"/>
              </a:ext>
            </a:extLst>
          </p:cNvPr>
          <p:cNvSpPr txBox="1"/>
          <p:nvPr/>
        </p:nvSpPr>
        <p:spPr>
          <a:xfrm>
            <a:off x="1703513" y="962167"/>
            <a:ext cx="7939007" cy="474317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A 30-year-old woman, gravida 2, para 1, at 32 weeks' gestation comes to the physician for a routine prenatal visit. She feels well, and her pregnancy has been uncomplicated. Her first child was born by cesarean delivery at 39 weeks' gestation. She has no history of serious illness, and her only medication is a prenatal vitamin. Vital signs are within normal limits. Abdominal examination shows a well-healed vertical midline scar. Ultrasonography shows the fetus in breech presentation. Fetal heart rate is 140/min. The patient is worried about delivery because her last baby was in breech presentation. She asks the physician if the baby can be delivered vaginally</a:t>
            </a:r>
            <a:r>
              <a:rPr lang="en-US" sz="2400" b="1" dirty="0"/>
              <a:t>. Which of the following is the most appropriate response by the physician?</a:t>
            </a:r>
          </a:p>
        </p:txBody>
      </p:sp>
      <p:sp>
        <p:nvSpPr>
          <p:cNvPr id="6" name="TextBox 5">
            <a:extLst>
              <a:ext uri="{FF2B5EF4-FFF2-40B4-BE49-F238E27FC236}">
                <a16:creationId xmlns:a16="http://schemas.microsoft.com/office/drawing/2014/main" id="{B0C7C7EB-6C6A-87C2-07C0-07BBC86A1CDA}"/>
              </a:ext>
            </a:extLst>
          </p:cNvPr>
          <p:cNvSpPr txBox="1"/>
          <p:nvPr/>
        </p:nvSpPr>
        <p:spPr>
          <a:xfrm>
            <a:off x="1703513" y="157919"/>
            <a:ext cx="4887481" cy="646331"/>
          </a:xfrm>
          <a:prstGeom prst="rect">
            <a:avLst/>
          </a:prstGeom>
          <a:noFill/>
        </p:spPr>
        <p:txBody>
          <a:bodyPr wrap="square" rtlCol="0">
            <a:spAutoFit/>
          </a:bodyPr>
          <a:lstStyle/>
          <a:p>
            <a:r>
              <a:rPr lang="en-US" sz="3600" b="1" dirty="0"/>
              <a:t>Case  for discussion:</a:t>
            </a:r>
          </a:p>
        </p:txBody>
      </p:sp>
    </p:spTree>
    <p:extLst>
      <p:ext uri="{BB962C8B-B14F-4D97-AF65-F5344CB8AC3E}">
        <p14:creationId xmlns:p14="http://schemas.microsoft.com/office/powerpoint/2010/main" val="2397859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EFFFB-2AF4-B304-8923-01C1532DBCC5}"/>
              </a:ext>
            </a:extLst>
          </p:cNvPr>
          <p:cNvSpPr txBox="1"/>
          <p:nvPr/>
        </p:nvSpPr>
        <p:spPr>
          <a:xfrm>
            <a:off x="1847528" y="407593"/>
            <a:ext cx="8208912" cy="5386090"/>
          </a:xfrm>
          <a:prstGeom prst="rect">
            <a:avLst/>
          </a:prstGeom>
          <a:noFill/>
        </p:spPr>
        <p:txBody>
          <a:bodyPr wrap="square">
            <a:spAutoFit/>
          </a:bodyPr>
          <a:lstStyle/>
          <a:p>
            <a:r>
              <a:rPr lang="en-US" sz="2400" dirty="0">
                <a:solidFill>
                  <a:srgbClr val="000000"/>
                </a:solidFill>
                <a:latin typeface="Roboto" panose="02000000000000000000" pitchFamily="2" charset="0"/>
              </a:rPr>
              <a:t>A-</a:t>
            </a:r>
            <a:r>
              <a:rPr lang="en-US" sz="2000" dirty="0">
                <a:solidFill>
                  <a:srgbClr val="000000"/>
                </a:solidFill>
                <a:latin typeface="Roboto" panose="02000000000000000000" pitchFamily="2" charset="0"/>
              </a:rPr>
              <a:t>"Given your previous cesarean birth, I recommend scheduling a cesarean delivery for 37 weeks' gestation.“</a:t>
            </a:r>
          </a:p>
          <a:p>
            <a:br>
              <a:rPr lang="en-US" sz="2000" dirty="0"/>
            </a:br>
            <a:r>
              <a:rPr lang="en-US" sz="2000" dirty="0">
                <a:solidFill>
                  <a:srgbClr val="000000"/>
                </a:solidFill>
                <a:latin typeface="Roboto" panose="02000000000000000000" pitchFamily="2" charset="0"/>
              </a:rPr>
              <a:t>B-"We usually perform a cesarean delivery if the baby is in breech presentation at the time of labor, but we can try assisted vaginal delivery first if you wish to avoid surgery.“</a:t>
            </a:r>
          </a:p>
          <a:p>
            <a:br>
              <a:rPr lang="en-US" sz="2000" dirty="0"/>
            </a:br>
            <a:r>
              <a:rPr lang="en-US" sz="2000" dirty="0">
                <a:solidFill>
                  <a:srgbClr val="000000"/>
                </a:solidFill>
                <a:latin typeface="Roboto" panose="02000000000000000000" pitchFamily="2" charset="0"/>
              </a:rPr>
              <a:t>C-"Because you had only one cesarean delivery in the past, the risk of uterine rupture during vaginal birth is low. Therefore, we can attempt a trial of labor.“</a:t>
            </a:r>
          </a:p>
          <a:p>
            <a:br>
              <a:rPr lang="en-US" sz="2000" dirty="0"/>
            </a:br>
            <a:r>
              <a:rPr lang="en-US" sz="2000" dirty="0">
                <a:solidFill>
                  <a:srgbClr val="000000"/>
                </a:solidFill>
                <a:latin typeface="Roboto" panose="02000000000000000000" pitchFamily="2" charset="0"/>
              </a:rPr>
              <a:t>D-"Most fetuses spontaneously convert to cephalic presentation as they get closer to term. If that happens, a vaginal delivery will be possible.“</a:t>
            </a:r>
          </a:p>
          <a:p>
            <a:br>
              <a:rPr lang="en-US" sz="2000" dirty="0"/>
            </a:br>
            <a:r>
              <a:rPr lang="en-US" sz="2000" dirty="0">
                <a:solidFill>
                  <a:srgbClr val="000000"/>
                </a:solidFill>
                <a:latin typeface="Roboto" panose="02000000000000000000" pitchFamily="2" charset="0"/>
              </a:rPr>
              <a:t>E-"The baby is in breech presentation, and given your history, I recommend performing an external cephalic version."</a:t>
            </a:r>
            <a:endParaRPr lang="en-US" sz="2000" dirty="0"/>
          </a:p>
        </p:txBody>
      </p:sp>
    </p:spTree>
    <p:extLst>
      <p:ext uri="{BB962C8B-B14F-4D97-AF65-F5344CB8AC3E}">
        <p14:creationId xmlns:p14="http://schemas.microsoft.com/office/powerpoint/2010/main" val="87689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a:extLst>
              <a:ext uri="{FF2B5EF4-FFF2-40B4-BE49-F238E27FC236}">
                <a16:creationId xmlns:a16="http://schemas.microsoft.com/office/drawing/2014/main" id="{7499BE07-ECAC-661C-AFE8-9DD0612661ED}"/>
              </a:ext>
            </a:extLst>
          </p:cNvPr>
          <p:cNvGraphicFramePr/>
          <p:nvPr>
            <p:extLst>
              <p:ext uri="{D42A27DB-BD31-4B8C-83A1-F6EECF244321}">
                <p14:modId xmlns:p14="http://schemas.microsoft.com/office/powerpoint/2010/main" val="918406618"/>
              </p:ext>
            </p:extLst>
          </p:nvPr>
        </p:nvGraphicFramePr>
        <p:xfrm>
          <a:off x="-874888" y="124187"/>
          <a:ext cx="9235789" cy="3231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مجموعة 12">
            <a:extLst>
              <a:ext uri="{FF2B5EF4-FFF2-40B4-BE49-F238E27FC236}">
                <a16:creationId xmlns:a16="http://schemas.microsoft.com/office/drawing/2014/main" id="{529945B1-77B2-BAC0-4B6C-9FA9072404B5}"/>
              </a:ext>
            </a:extLst>
          </p:cNvPr>
          <p:cNvGrpSpPr/>
          <p:nvPr/>
        </p:nvGrpSpPr>
        <p:grpSpPr>
          <a:xfrm>
            <a:off x="4092222" y="3502367"/>
            <a:ext cx="7972777" cy="2504981"/>
            <a:chOff x="11094765" y="5177813"/>
            <a:chExt cx="2645264" cy="1679743"/>
          </a:xfrm>
        </p:grpSpPr>
        <p:sp>
          <p:nvSpPr>
            <p:cNvPr id="11" name="مستطيل: زوايا مستديرة 10">
              <a:extLst>
                <a:ext uri="{FF2B5EF4-FFF2-40B4-BE49-F238E27FC236}">
                  <a16:creationId xmlns:a16="http://schemas.microsoft.com/office/drawing/2014/main" id="{85E7DBC2-82ED-1391-FEC6-2A4CA51EC66B}"/>
                </a:ext>
              </a:extLst>
            </p:cNvPr>
            <p:cNvSpPr/>
            <p:nvPr/>
          </p:nvSpPr>
          <p:spPr>
            <a:xfrm>
              <a:off x="11094765" y="5177813"/>
              <a:ext cx="2645264" cy="167974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مستطيل: زوايا مستديرة 4">
              <a:extLst>
                <a:ext uri="{FF2B5EF4-FFF2-40B4-BE49-F238E27FC236}">
                  <a16:creationId xmlns:a16="http://schemas.microsoft.com/office/drawing/2014/main" id="{6AFC25A2-A377-C795-D88A-E75679263B2A}"/>
                </a:ext>
              </a:extLst>
            </p:cNvPr>
            <p:cNvSpPr txBox="1"/>
            <p:nvPr/>
          </p:nvSpPr>
          <p:spPr>
            <a:xfrm>
              <a:off x="11143963" y="5227011"/>
              <a:ext cx="2546868" cy="15813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When the cesarean section is done because of sudden deterioration in maternal\fetal condition or during labour due to </a:t>
              </a:r>
              <a:r>
                <a:rPr lang="en-US" sz="2800" kern="1200" dirty="0" err="1">
                  <a:latin typeface="Times New Roman" panose="02020603050405020304" pitchFamily="18" charset="0"/>
                  <a:cs typeface="Times New Roman" panose="02020603050405020304" pitchFamily="18" charset="0"/>
                </a:rPr>
                <a:t>nonprogress</a:t>
              </a:r>
              <a:r>
                <a:rPr lang="en-US" sz="2800" kern="1200" dirty="0">
                  <a:latin typeface="Times New Roman" panose="02020603050405020304" pitchFamily="18" charset="0"/>
                  <a:cs typeface="Times New Roman" panose="02020603050405020304" pitchFamily="18" charset="0"/>
                </a:rPr>
                <a:t>\failed induction\failed trial. </a:t>
              </a:r>
              <a:endParaRPr lang="ar-SA" sz="2800" kern="1200" dirty="0"/>
            </a:p>
          </p:txBody>
        </p:sp>
      </p:grpSp>
      <p:grpSp>
        <p:nvGrpSpPr>
          <p:cNvPr id="20" name="مجموعة 19">
            <a:extLst>
              <a:ext uri="{FF2B5EF4-FFF2-40B4-BE49-F238E27FC236}">
                <a16:creationId xmlns:a16="http://schemas.microsoft.com/office/drawing/2014/main" id="{7193595F-BC6B-72D4-8B99-7FF0C2DCE4CF}"/>
              </a:ext>
            </a:extLst>
          </p:cNvPr>
          <p:cNvGrpSpPr/>
          <p:nvPr/>
        </p:nvGrpSpPr>
        <p:grpSpPr>
          <a:xfrm>
            <a:off x="0" y="3502367"/>
            <a:ext cx="3711176" cy="2504981"/>
            <a:chOff x="7861664" y="5177813"/>
            <a:chExt cx="2645264" cy="1679743"/>
          </a:xfrm>
        </p:grpSpPr>
        <p:sp>
          <p:nvSpPr>
            <p:cNvPr id="18" name="مستطيل: زوايا مستديرة 17">
              <a:extLst>
                <a:ext uri="{FF2B5EF4-FFF2-40B4-BE49-F238E27FC236}">
                  <a16:creationId xmlns:a16="http://schemas.microsoft.com/office/drawing/2014/main" id="{20DE7E62-5EF3-FFF9-769A-32A9F9D6824D}"/>
                </a:ext>
              </a:extLst>
            </p:cNvPr>
            <p:cNvSpPr/>
            <p:nvPr/>
          </p:nvSpPr>
          <p:spPr>
            <a:xfrm>
              <a:off x="7861664" y="5177813"/>
              <a:ext cx="2645264" cy="167974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مستطيل: زوايا مستديرة 4">
              <a:extLst>
                <a:ext uri="{FF2B5EF4-FFF2-40B4-BE49-F238E27FC236}">
                  <a16:creationId xmlns:a16="http://schemas.microsoft.com/office/drawing/2014/main" id="{D68475FE-D63C-16CE-1260-30928FCF38AF}"/>
                </a:ext>
              </a:extLst>
            </p:cNvPr>
            <p:cNvSpPr txBox="1"/>
            <p:nvPr/>
          </p:nvSpPr>
          <p:spPr>
            <a:xfrm>
              <a:off x="7910862" y="5227011"/>
              <a:ext cx="2546868" cy="15813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en-US" sz="3300" kern="1200" dirty="0">
                  <a:latin typeface="Times New Roman" panose="02020603050405020304" pitchFamily="18" charset="0"/>
                  <a:cs typeface="Times New Roman" panose="02020603050405020304" pitchFamily="18" charset="0"/>
                </a:rPr>
                <a:t>Arranged ahead of time </a:t>
              </a:r>
              <a:r>
                <a:rPr lang="x-none" sz="3300" kern="1200">
                  <a:latin typeface="Times New Roman" panose="02020603050405020304" pitchFamily="18" charset="0"/>
                  <a:cs typeface="Times New Roman" panose="02020603050405020304" pitchFamily="18" charset="0"/>
                </a:rPr>
                <a:t>( planned ) .</a:t>
              </a:r>
              <a:endParaRPr lang="ar-SA" sz="3300" kern="1200"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03912" y="1680201"/>
            <a:ext cx="4410051" cy="2367559"/>
          </a:xfrm>
        </p:spPr>
        <p:txBody>
          <a:bodyPr>
            <a:normAutofit/>
          </a:bodyPr>
          <a:lstStyle/>
          <a:p>
            <a:pPr algn="l">
              <a:lnSpc>
                <a:spcPct val="90000"/>
              </a:lnSpc>
            </a:pPr>
            <a:r>
              <a:rPr lang="en-US" sz="4600" b="1" dirty="0">
                <a:sym typeface="+mn-ea"/>
                <a:hlinkClick r:id="rId2"/>
              </a:rPr>
              <a:t>Vaginal birth after cesarean  (VBAC)</a:t>
            </a:r>
          </a:p>
        </p:txBody>
      </p:sp>
      <p:sp>
        <p:nvSpPr>
          <p:cNvPr id="3" name="Subtitle 2"/>
          <p:cNvSpPr>
            <a:spLocks noGrp="1"/>
          </p:cNvSpPr>
          <p:nvPr>
            <p:ph type="subTitle" idx="1"/>
          </p:nvPr>
        </p:nvSpPr>
        <p:spPr>
          <a:xfrm>
            <a:off x="5519936" y="4080900"/>
            <a:ext cx="4410719" cy="1096899"/>
          </a:xfrm>
        </p:spPr>
        <p:txBody>
          <a:bodyPr>
            <a:noAutofit/>
          </a:bodyPr>
          <a:lstStyle/>
          <a:p>
            <a:pPr algn="l"/>
            <a:r>
              <a:rPr lang="en-US" sz="2800" b="1" dirty="0">
                <a:solidFill>
                  <a:srgbClr val="0070C0"/>
                </a:solidFill>
              </a:rPr>
              <a:t>By :</a:t>
            </a:r>
          </a:p>
          <a:p>
            <a:pPr algn="l"/>
            <a:r>
              <a:rPr lang="en-US" sz="2800" b="1" dirty="0">
                <a:solidFill>
                  <a:srgbClr val="0070C0"/>
                </a:solidFill>
              </a:rPr>
              <a:t>Mothana Al-Takhaineh</a:t>
            </a:r>
          </a:p>
          <a:p>
            <a:pPr algn="l"/>
            <a:r>
              <a:rPr lang="en-US" sz="2800" b="1" dirty="0">
                <a:solidFill>
                  <a:srgbClr val="0070C0"/>
                </a:solidFill>
              </a:rPr>
              <a:t>Neveen Masarwah</a:t>
            </a:r>
          </a:p>
        </p:txBody>
      </p:sp>
      <p:pic>
        <p:nvPicPr>
          <p:cNvPr id="5" name="Picture 4">
            <a:extLst>
              <a:ext uri="{FF2B5EF4-FFF2-40B4-BE49-F238E27FC236}">
                <a16:creationId xmlns:a16="http://schemas.microsoft.com/office/drawing/2014/main" id="{84873A9A-B5DE-8717-6AA3-1330911544EF}"/>
              </a:ext>
            </a:extLst>
          </p:cNvPr>
          <p:cNvPicPr>
            <a:picLocks noChangeAspect="1"/>
          </p:cNvPicPr>
          <p:nvPr/>
        </p:nvPicPr>
        <p:blipFill rotWithShape="1">
          <a:blip r:embed="rId3"/>
          <a:srcRect t="9745" r="3" b="3"/>
          <a:stretch/>
        </p:blipFill>
        <p:spPr>
          <a:xfrm>
            <a:off x="695400" y="692696"/>
            <a:ext cx="4271292" cy="494233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1843-1844-4D9D-D3BC-FA537BC723D6}"/>
              </a:ext>
            </a:extLst>
          </p:cNvPr>
          <p:cNvSpPr>
            <a:spLocks noGrp="1"/>
          </p:cNvSpPr>
          <p:nvPr>
            <p:ph type="title"/>
          </p:nvPr>
        </p:nvSpPr>
        <p:spPr/>
        <p:txBody>
          <a:bodyPr>
            <a:normAutofit fontScale="90000"/>
          </a:bodyPr>
          <a:lstStyle/>
          <a:p>
            <a:r>
              <a:rPr lang="en-US" b="1" i="0" dirty="0">
                <a:solidFill>
                  <a:srgbClr val="000000"/>
                </a:solidFill>
                <a:effectLst/>
                <a:latin typeface="Times New Roman" panose="02020603050405020304" pitchFamily="18" charset="0"/>
              </a:rPr>
              <a:t>Objectives:</a:t>
            </a:r>
            <a:br>
              <a:rPr lang="en-US" b="0" i="0" dirty="0">
                <a:solidFill>
                  <a:srgbClr val="000000"/>
                </a:solidFill>
                <a:effectLst/>
                <a:latin typeface="Times New Roman" panose="02020603050405020304" pitchFamily="18" charset="0"/>
              </a:rPr>
            </a:br>
            <a:br>
              <a:rPr lang="en-US" b="0" i="0" dirty="0">
                <a:solidFill>
                  <a:srgbClr val="000000"/>
                </a:solidFill>
                <a:effectLst/>
                <a:latin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1FF0BC4-B687-45AD-9F2B-E5C5015D4D57}"/>
              </a:ext>
            </a:extLst>
          </p:cNvPr>
          <p:cNvSpPr>
            <a:spLocks noGrp="1"/>
          </p:cNvSpPr>
          <p:nvPr>
            <p:ph idx="1"/>
          </p:nvPr>
        </p:nvSpPr>
        <p:spPr>
          <a:xfrm>
            <a:off x="677334" y="1484785"/>
            <a:ext cx="8596668" cy="4556578"/>
          </a:xfrm>
        </p:spPr>
        <p:txBody>
          <a:bodyPr>
            <a:normAutofit lnSpcReduction="10000"/>
          </a:bodyPr>
          <a:lstStyle/>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the potential risks of vaginal birth after cesarean section.</a:t>
            </a:r>
          </a:p>
          <a:p>
            <a:pPr algn="l">
              <a:buFont typeface="Arial" panose="020B0604020202020204" pitchFamily="34" charset="0"/>
              <a:buChar char="•"/>
            </a:pPr>
            <a:endParaRPr lang="en-US" sz="2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the potential benefits of vaginal birth after cesarean section.</a:t>
            </a:r>
          </a:p>
          <a:p>
            <a:pPr algn="l">
              <a:buFont typeface="Arial" panose="020B0604020202020204" pitchFamily="34" charset="0"/>
              <a:buChar char="•"/>
            </a:pPr>
            <a:endParaRPr lang="en-US" sz="2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Describe the factors that influence the outcomes of vaginal birth after cesarean section.</a:t>
            </a:r>
          </a:p>
          <a:p>
            <a:pPr algn="l">
              <a:buFont typeface="Arial" panose="020B0604020202020204" pitchFamily="34" charset="0"/>
              <a:buChar char="•"/>
            </a:pPr>
            <a:endParaRPr lang="en-US" sz="24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2400" b="0" i="0" dirty="0">
                <a:solidFill>
                  <a:srgbClr val="000000"/>
                </a:solidFill>
                <a:effectLst/>
                <a:latin typeface="Times New Roman" panose="02020603050405020304" pitchFamily="18" charset="0"/>
              </a:rPr>
              <a:t>Explain the importance of improving care coordination, with particular emphasis on communication between interprofessional medical teams, to enhance outcomes for patients undergoing vaginal birth after cesarean section.</a:t>
            </a:r>
          </a:p>
          <a:p>
            <a:endParaRPr lang="en-US" dirty="0"/>
          </a:p>
        </p:txBody>
      </p:sp>
    </p:spTree>
    <p:extLst>
      <p:ext uri="{BB962C8B-B14F-4D97-AF65-F5344CB8AC3E}">
        <p14:creationId xmlns:p14="http://schemas.microsoft.com/office/powerpoint/2010/main" val="2597768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476672"/>
            <a:ext cx="9937105" cy="6264696"/>
          </a:xfrm>
        </p:spPr>
        <p:txBody>
          <a:bodyPr>
            <a:normAutofit/>
          </a:bodyPr>
          <a:lstStyle/>
          <a:p>
            <a:r>
              <a:rPr lang="en-US" b="1" dirty="0">
                <a:solidFill>
                  <a:srgbClr val="FF0000"/>
                </a:solidFill>
                <a:sym typeface="+mn-ea"/>
              </a:rPr>
              <a:t>Vaginal birth after cesarean section (VBAC) :- </a:t>
            </a:r>
            <a:r>
              <a:rPr lang="en-US" b="0" i="0" dirty="0">
                <a:solidFill>
                  <a:srgbClr val="000000"/>
                </a:solidFill>
                <a:effectLst/>
                <a:latin typeface="Times New Roman" panose="02020603050405020304" pitchFamily="18" charset="0"/>
              </a:rPr>
              <a:t>is the term applied to women who undergo vaginal delivery following cesarean delivery in a prior pregnancy.</a:t>
            </a:r>
            <a:endParaRPr lang="en-US" dirty="0">
              <a:solidFill>
                <a:schemeClr val="tx1"/>
              </a:solidFill>
            </a:endParaRPr>
          </a:p>
          <a:p>
            <a:endParaRPr lang="en-US" b="1" dirty="0">
              <a:solidFill>
                <a:srgbClr val="FF0000"/>
              </a:solidFill>
              <a:sym typeface="+mn-ea"/>
            </a:endParaRPr>
          </a:p>
          <a:p>
            <a:r>
              <a:rPr lang="en-US" dirty="0">
                <a:sym typeface="+mn-ea"/>
              </a:rPr>
              <a:t>Attempting to have a VBAC is called  </a:t>
            </a:r>
            <a:r>
              <a:rPr lang="en-US" b="1" dirty="0">
                <a:highlight>
                  <a:srgbClr val="FFFF00"/>
                </a:highlight>
                <a:sym typeface="+mn-ea"/>
              </a:rPr>
              <a:t>trial of labor after cesarean section (TOLAC). </a:t>
            </a:r>
          </a:p>
          <a:p>
            <a:r>
              <a:rPr lang="en-US" b="1" dirty="0">
                <a:solidFill>
                  <a:srgbClr val="FF0000"/>
                </a:solidFill>
                <a:sym typeface="+mn-ea"/>
              </a:rPr>
              <a:t>planned repetitive cesarian delivery (PRCD) </a:t>
            </a:r>
            <a:r>
              <a:rPr lang="en-US" dirty="0">
                <a:sym typeface="+mn-ea"/>
              </a:rPr>
              <a:t>:</a:t>
            </a:r>
            <a:r>
              <a:rPr lang="en-US" b="1" dirty="0">
                <a:solidFill>
                  <a:schemeClr val="tx1"/>
                </a:solidFill>
              </a:rPr>
              <a:t>A planned cesarean delivery in a patient who has had a prior cesarean section</a:t>
            </a:r>
          </a:p>
          <a:p>
            <a:pPr marL="0" indent="0">
              <a:buNone/>
            </a:pPr>
            <a:endParaRPr lang="en-US" dirty="0">
              <a:solidFill>
                <a:schemeClr val="tx1"/>
              </a:solidFill>
            </a:endParaRPr>
          </a:p>
          <a:p>
            <a:r>
              <a:rPr lang="en-US" dirty="0">
                <a:solidFill>
                  <a:srgbClr val="FF0000"/>
                </a:solidFill>
                <a:sym typeface="+mn-ea"/>
              </a:rPr>
              <a:t> the success rate </a:t>
            </a:r>
            <a:r>
              <a:rPr lang="en-US" dirty="0">
                <a:sym typeface="+mn-ea"/>
              </a:rPr>
              <a:t>for women in the U.S. who attempted a trial of labor after one previous cesarean was</a:t>
            </a:r>
            <a:r>
              <a:rPr lang="en-US" dirty="0">
                <a:solidFill>
                  <a:srgbClr val="FF0000"/>
                </a:solidFill>
                <a:sym typeface="+mn-ea"/>
              </a:rPr>
              <a:t> </a:t>
            </a:r>
            <a:r>
              <a:rPr lang="en-US" b="1" dirty="0">
                <a:solidFill>
                  <a:srgbClr val="FF0000"/>
                </a:solidFill>
                <a:sym typeface="+mn-ea"/>
              </a:rPr>
              <a:t>70-80% .</a:t>
            </a:r>
          </a:p>
          <a:p>
            <a:r>
              <a:rPr lang="en-US" dirty="0">
                <a:sym typeface="+mn-ea"/>
              </a:rPr>
              <a:t>The complications of CS include massive postpartum hemorrhage, placenta previa, and related placental disorders. </a:t>
            </a:r>
          </a:p>
          <a:p>
            <a:pPr marL="0" indent="0">
              <a:buNone/>
            </a:pPr>
            <a:r>
              <a:rPr lang="en-US" dirty="0">
                <a:sym typeface="+mn-ea"/>
              </a:rPr>
              <a:t> By avoiding multiple cesarean deliveries, patients planning large families may particularly stand to benefit from undergoing vaginal birth after cesarean section.</a:t>
            </a:r>
          </a:p>
          <a:p>
            <a:pPr marL="0" indent="0">
              <a:buNone/>
            </a:pPr>
            <a:r>
              <a:rPr lang="en-US" dirty="0">
                <a:solidFill>
                  <a:srgbClr val="FF0000"/>
                </a:solidFill>
                <a:sym typeface="+mn-ea"/>
              </a:rPr>
              <a:t>Decision making </a:t>
            </a:r>
            <a:r>
              <a:rPr lang="en-US" dirty="0">
                <a:sym typeface="+mn-ea"/>
              </a:rPr>
              <a:t>regarding mode of delivery must take into consideration the patient's obstetric history, data on the risks and benefits of TOLAC versus PRCD (planned repetitive cesarian delivery) , and availability of TOLAC in the selected birth setting. </a:t>
            </a:r>
          </a:p>
          <a:p>
            <a:pPr marL="0" indent="0">
              <a:buNone/>
            </a:pPr>
            <a:endParaRPr lang="en-US" dirty="0">
              <a:solidFill>
                <a:schemeClr val="tx1"/>
              </a:solidFill>
            </a:endParaRPr>
          </a:p>
          <a:p>
            <a:endParaRPr lang="en-US" dirty="0">
              <a:solidFill>
                <a:schemeClr val="tx1"/>
              </a:solidFill>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70B92-8AD3-7331-C4B6-5F723D79E323}"/>
              </a:ext>
            </a:extLst>
          </p:cNvPr>
          <p:cNvSpPr>
            <a:spLocks noGrp="1"/>
          </p:cNvSpPr>
          <p:nvPr>
            <p:ph idx="1"/>
          </p:nvPr>
        </p:nvSpPr>
        <p:spPr>
          <a:xfrm>
            <a:off x="335360" y="980728"/>
            <a:ext cx="9703990" cy="5328592"/>
          </a:xfrm>
        </p:spPr>
        <p:txBody>
          <a:bodyPr>
            <a:normAutofit lnSpcReduction="10000"/>
          </a:bodyPr>
          <a:lstStyle/>
          <a:p>
            <a:r>
              <a:rPr lang="en-US" sz="2800" dirty="0">
                <a:solidFill>
                  <a:srgbClr val="FF0000"/>
                </a:solidFill>
                <a:latin typeface="Times New Roman" panose="02020603050405020304" pitchFamily="18" charset="0"/>
              </a:rPr>
              <a:t>The old phrase "once a cesarean, always a cesarean“ is no longer true .</a:t>
            </a:r>
          </a:p>
          <a:p>
            <a:endParaRPr lang="en-US" sz="2400" dirty="0">
              <a:solidFill>
                <a:srgbClr val="2A2A2A"/>
              </a:solidFill>
              <a:latin typeface="proxima_nova_rgregular"/>
            </a:endParaRPr>
          </a:p>
          <a:p>
            <a:r>
              <a:rPr lang="en-US" sz="2400" dirty="0">
                <a:solidFill>
                  <a:srgbClr val="2A2A2A"/>
                </a:solidFill>
                <a:latin typeface="proxima_nova_rgregular"/>
              </a:rPr>
              <a:t>Despite the known risks (0.5-1% rate of uterine rupture), TOLAC remains an attractive option for many patients and leads to a successful outcome in a high proportion of case, this has led to decrease cesarian delivery overall .</a:t>
            </a:r>
          </a:p>
          <a:p>
            <a:endParaRPr lang="en-US" sz="2400" dirty="0">
              <a:solidFill>
                <a:srgbClr val="2A2A2A"/>
              </a:solidFill>
              <a:latin typeface="proxima_nova_rgregular"/>
            </a:endParaRPr>
          </a:p>
          <a:p>
            <a:r>
              <a:rPr lang="en-US" sz="2800" dirty="0">
                <a:solidFill>
                  <a:srgbClr val="000000"/>
                </a:solidFill>
                <a:latin typeface="Times New Roman" panose="02020603050405020304" pitchFamily="18" charset="0"/>
              </a:rPr>
              <a:t>the number of patients undergoing VBAC delivery began to increase, but then it decreased ,and many factors cause this decreasing such as the major complication like </a:t>
            </a:r>
            <a:r>
              <a:rPr lang="en-US" sz="2800" dirty="0" err="1">
                <a:solidFill>
                  <a:srgbClr val="FF0000"/>
                </a:solidFill>
                <a:latin typeface="Times New Roman" panose="02020603050405020304" pitchFamily="18" charset="0"/>
              </a:rPr>
              <a:t>ut</a:t>
            </a:r>
            <a:r>
              <a:rPr lang="en-US" sz="2800" dirty="0">
                <a:solidFill>
                  <a:srgbClr val="FF0000"/>
                </a:solidFill>
                <a:latin typeface="Times New Roman" panose="02020603050405020304" pitchFamily="18" charset="0"/>
              </a:rPr>
              <a:t> rupture and need the facilities with staff immediately available to provide emergency care.</a:t>
            </a:r>
            <a:endParaRPr lang="en-US" sz="2400" dirty="0">
              <a:solidFill>
                <a:srgbClr val="FF0000"/>
              </a:solidFill>
              <a:latin typeface="proxima_nova_rgregular"/>
            </a:endParaRPr>
          </a:p>
          <a:p>
            <a:endParaRPr lang="en-US" dirty="0">
              <a:solidFill>
                <a:srgbClr val="2A2A2A"/>
              </a:solidFill>
              <a:latin typeface="proxima_nova_rgregular"/>
            </a:endParaRPr>
          </a:p>
          <a:p>
            <a:endParaRPr lang="en-US" dirty="0"/>
          </a:p>
        </p:txBody>
      </p:sp>
    </p:spTree>
    <p:extLst>
      <p:ext uri="{BB962C8B-B14F-4D97-AF65-F5344CB8AC3E}">
        <p14:creationId xmlns:p14="http://schemas.microsoft.com/office/powerpoint/2010/main" val="4047458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3CEB60B-FAFD-98E4-C54E-630F0AC16487}"/>
              </a:ext>
            </a:extLst>
          </p:cNvPr>
          <p:cNvPicPr>
            <a:picLocks noGrp="1" noChangeAspect="1"/>
          </p:cNvPicPr>
          <p:nvPr>
            <p:ph idx="1"/>
          </p:nvPr>
        </p:nvPicPr>
        <p:blipFill>
          <a:blip r:embed="rId2"/>
          <a:stretch>
            <a:fillRect/>
          </a:stretch>
        </p:blipFill>
        <p:spPr>
          <a:xfrm>
            <a:off x="407368" y="885063"/>
            <a:ext cx="10657183" cy="3552049"/>
          </a:xfrm>
          <a:prstGeom prst="rect">
            <a:avLst/>
          </a:prstGeom>
        </p:spPr>
      </p:pic>
      <p:sp>
        <p:nvSpPr>
          <p:cNvPr id="6" name="Title 1">
            <a:extLst>
              <a:ext uri="{FF2B5EF4-FFF2-40B4-BE49-F238E27FC236}">
                <a16:creationId xmlns:a16="http://schemas.microsoft.com/office/drawing/2014/main" id="{6064F1B0-6B3D-FE38-268E-57E5BAD9FFE2}"/>
              </a:ext>
            </a:extLst>
          </p:cNvPr>
          <p:cNvSpPr txBox="1">
            <a:spLocks/>
          </p:cNvSpPr>
          <p:nvPr/>
        </p:nvSpPr>
        <p:spPr>
          <a:xfrm>
            <a:off x="3287688" y="5074587"/>
            <a:ext cx="7029152" cy="18544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br>
              <a:rPr lang="en-US" sz="2000" dirty="0">
                <a:solidFill>
                  <a:srgbClr val="000000"/>
                </a:solidFill>
                <a:latin typeface="Times New Roman" panose="02020603050405020304" pitchFamily="18" charset="0"/>
              </a:rPr>
            </a:br>
            <a:br>
              <a:rPr lang="en-US" sz="2000" dirty="0">
                <a:solidFill>
                  <a:srgbClr val="000000"/>
                </a:solidFill>
                <a:latin typeface="Times New Roman" panose="02020603050405020304" pitchFamily="18" charset="0"/>
              </a:rPr>
            </a:br>
            <a:r>
              <a:rPr lang="en-US" sz="2000" b="1" dirty="0">
                <a:solidFill>
                  <a:srgbClr val="FF0000"/>
                </a:solidFill>
                <a:sym typeface="+mn-ea"/>
              </a:rPr>
              <a:t>Vaginal birth after cesarean section (VBAC) rate  </a:t>
            </a:r>
            <a:endParaRPr lang="en-US" sz="2000" dirty="0"/>
          </a:p>
        </p:txBody>
      </p:sp>
    </p:spTree>
    <p:extLst>
      <p:ext uri="{BB962C8B-B14F-4D97-AF65-F5344CB8AC3E}">
        <p14:creationId xmlns:p14="http://schemas.microsoft.com/office/powerpoint/2010/main" val="757260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964" y="922656"/>
            <a:ext cx="8414386" cy="309881"/>
          </a:xfrm>
        </p:spPr>
        <p:txBody>
          <a:bodyPr>
            <a:normAutofit fontScale="90000"/>
          </a:bodyPr>
          <a:lstStyle/>
          <a:p>
            <a:pPr algn="l"/>
            <a:br>
              <a:rPr lang="en-US" b="1" u="sng" dirty="0">
                <a:ln/>
                <a:solidFill>
                  <a:srgbClr val="FF0000"/>
                </a:solidFill>
                <a:effectLst>
                  <a:outerShdw blurRad="38100" dist="19050" dir="2700000" algn="tl" rotWithShape="0">
                    <a:schemeClr val="dk1">
                      <a:alpha val="40000"/>
                    </a:schemeClr>
                  </a:outerShdw>
                </a:effectLst>
                <a:sym typeface="+mn-ea"/>
              </a:rPr>
            </a:b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695400" y="188641"/>
            <a:ext cx="9871636" cy="6048671"/>
          </a:xfrm>
        </p:spPr>
        <p:txBody>
          <a:bodyPr>
            <a:normAutofit/>
          </a:bodyPr>
          <a:lstStyle/>
          <a:p>
            <a:pPr marL="0" indent="0">
              <a:buNone/>
            </a:pPr>
            <a:r>
              <a:rPr lang="en-US" sz="3200" b="1" dirty="0">
                <a:sym typeface="+mn-ea"/>
              </a:rPr>
              <a:t>  benefits of VBAC :</a:t>
            </a:r>
          </a:p>
          <a:p>
            <a:endParaRPr lang="en-US" b="1" dirty="0">
              <a:solidFill>
                <a:schemeClr val="tx1"/>
              </a:solidFill>
              <a:sym typeface="+mn-ea"/>
            </a:endParaRPr>
          </a:p>
          <a:p>
            <a:r>
              <a:rPr lang="en-US" b="1" dirty="0">
                <a:solidFill>
                  <a:schemeClr val="tx1"/>
                </a:solidFill>
                <a:sym typeface="+mn-ea"/>
              </a:rPr>
              <a:t>Impact on future pregnancies.</a:t>
            </a:r>
          </a:p>
          <a:p>
            <a:endParaRPr lang="en-US" b="1" dirty="0">
              <a:solidFill>
                <a:schemeClr val="tx1"/>
              </a:solidFill>
              <a:sym typeface="+mn-ea"/>
            </a:endParaRPr>
          </a:p>
          <a:p>
            <a:r>
              <a:rPr lang="en-US" b="1" dirty="0">
                <a:solidFill>
                  <a:schemeClr val="tx1"/>
                </a:solidFill>
                <a:sym typeface="+mn-ea"/>
              </a:rPr>
              <a:t>Lower risk of surgical complications</a:t>
            </a:r>
            <a:r>
              <a:rPr lang="en-US" b="1" dirty="0">
                <a:sym typeface="+mn-ea"/>
              </a:rPr>
              <a:t>.</a:t>
            </a:r>
            <a:r>
              <a:rPr lang="en-US" dirty="0">
                <a:sym typeface="+mn-ea"/>
              </a:rPr>
              <a:t> Successful VBAC is associated with </a:t>
            </a:r>
            <a:r>
              <a:rPr lang="en-US" b="1" dirty="0">
                <a:solidFill>
                  <a:srgbClr val="FF0000"/>
                </a:solidFill>
                <a:sym typeface="+mn-ea"/>
              </a:rPr>
              <a:t>lower rates of excessive bleeding, infection and blood clotting in one or more of the deep veins in the body (deep vein thrombosis).</a:t>
            </a:r>
            <a:r>
              <a:rPr lang="en-US" dirty="0">
                <a:sym typeface="+mn-ea"/>
              </a:rPr>
              <a:t> VBAC also might decrease the risk of surgical removal of the uterus (hysterectomy) and injury to abdominal organs, such as the bladder or bowel.</a:t>
            </a:r>
            <a:endParaRPr lang="en-US" dirty="0">
              <a:solidFill>
                <a:schemeClr val="tx1"/>
              </a:solidFill>
            </a:endParaRPr>
          </a:p>
          <a:p>
            <a:r>
              <a:rPr lang="en-US" b="1" dirty="0">
                <a:solidFill>
                  <a:schemeClr val="tx1"/>
                </a:solidFill>
                <a:sym typeface="+mn-ea"/>
              </a:rPr>
              <a:t>Shorter recovery time and shorter hospitalization.</a:t>
            </a:r>
            <a:r>
              <a:rPr lang="en-US" dirty="0">
                <a:sym typeface="+mn-ea"/>
              </a:rPr>
              <a:t> </a:t>
            </a:r>
          </a:p>
          <a:p>
            <a:endParaRPr lang="en-US" dirty="0">
              <a:sym typeface="+mn-ea"/>
            </a:endParaRPr>
          </a:p>
          <a:p>
            <a:r>
              <a:rPr lang="en-US" b="1" dirty="0">
                <a:solidFill>
                  <a:schemeClr val="tx1"/>
                </a:solidFill>
                <a:sym typeface="+mn-ea"/>
              </a:rPr>
              <a:t>Opportunity for an individualized birth plan</a:t>
            </a:r>
            <a:r>
              <a:rPr lang="en-US" b="1" dirty="0">
                <a:solidFill>
                  <a:srgbClr val="FF0000"/>
                </a:solidFill>
                <a:sym typeface="+mn-ea"/>
              </a:rPr>
              <a:t>.</a:t>
            </a:r>
            <a:r>
              <a:rPr lang="en-US" dirty="0">
                <a:sym typeface="+mn-ea"/>
              </a:rPr>
              <a:t> For some women, it's important to experience a vaginal delivery.</a:t>
            </a:r>
            <a:endParaRPr lang="en-US" dirty="0">
              <a:solidFill>
                <a:schemeClr val="tx1"/>
              </a:solidFill>
            </a:endParaRPr>
          </a:p>
          <a:p>
            <a:endParaRPr lang="en-US" dirty="0">
              <a:solidFill>
                <a:schemeClr val="tx1"/>
              </a:solidFill>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649224"/>
            <a:ext cx="4483920" cy="1472184"/>
          </a:xfrm>
        </p:spPr>
        <p:txBody>
          <a:bodyPr anchor="b">
            <a:normAutofit fontScale="90000"/>
          </a:bodyPr>
          <a:lstStyle/>
          <a:p>
            <a:r>
              <a:rPr lang="en-US" b="1" dirty="0">
                <a:sym typeface="+mn-ea"/>
              </a:rPr>
              <a:t>RISKS OF TOLAC VERSUS PRCD</a:t>
            </a:r>
            <a:br>
              <a:rPr lang="en-US" b="1" dirty="0"/>
            </a:br>
            <a:endParaRPr lang="en-US" b="1" dirty="0"/>
          </a:p>
        </p:txBody>
      </p:sp>
      <p:sp>
        <p:nvSpPr>
          <p:cNvPr id="3" name="Content Placeholder 2"/>
          <p:cNvSpPr>
            <a:spLocks noGrp="1"/>
          </p:cNvSpPr>
          <p:nvPr>
            <p:ph idx="1"/>
          </p:nvPr>
        </p:nvSpPr>
        <p:spPr>
          <a:xfrm>
            <a:off x="479377" y="2121408"/>
            <a:ext cx="5131992" cy="4087368"/>
          </a:xfrm>
        </p:spPr>
        <p:txBody>
          <a:bodyPr anchor="t">
            <a:normAutofit/>
          </a:bodyPr>
          <a:lstStyle/>
          <a:p>
            <a:pPr>
              <a:buFont typeface="Wingdings" panose="05000000000000000000" pitchFamily="2" charset="2"/>
              <a:buChar char="q"/>
            </a:pPr>
            <a:r>
              <a:rPr lang="en-US" sz="2000" b="1" dirty="0">
                <a:sym typeface="+mn-ea"/>
              </a:rPr>
              <a:t>Maternal outcomes</a:t>
            </a:r>
            <a:r>
              <a:rPr lang="en-US" sz="2000" dirty="0">
                <a:sym typeface="+mn-ea"/>
              </a:rPr>
              <a:t>  </a:t>
            </a:r>
          </a:p>
          <a:p>
            <a:pPr marL="457200" indent="-457200">
              <a:buFont typeface="+mj-lt"/>
              <a:buAutoNum type="arabicPeriod"/>
            </a:pPr>
            <a:r>
              <a:rPr lang="en-US" sz="2000" b="1" dirty="0">
                <a:solidFill>
                  <a:srgbClr val="FF0000"/>
                </a:solidFill>
                <a:sym typeface="+mn-ea"/>
              </a:rPr>
              <a:t> Uterine rupture</a:t>
            </a:r>
            <a:endParaRPr lang="en-US" sz="2000" b="1" dirty="0">
              <a:solidFill>
                <a:srgbClr val="FF0000"/>
              </a:solidFill>
            </a:endParaRPr>
          </a:p>
          <a:p>
            <a:pPr marL="0" indent="0">
              <a:buNone/>
            </a:pPr>
            <a:r>
              <a:rPr lang="en-US" sz="2000" dirty="0">
                <a:sym typeface="+mn-ea"/>
              </a:rPr>
              <a:t> – The incidence of uterine rupture is low , but when it occurs, it is often associated with TOLAC more than PRCD and is potentially life threatening. </a:t>
            </a:r>
          </a:p>
          <a:p>
            <a:pPr marL="0" indent="0">
              <a:buNone/>
            </a:pPr>
            <a:r>
              <a:rPr lang="en-US" sz="2000" dirty="0"/>
              <a:t> --patients who have had 2 prior cesarean deliveries have 5 times the risk of uterine rupture compared with patients who have had only 1 prior cesarean delivery</a:t>
            </a:r>
          </a:p>
          <a:p>
            <a:pPr marL="0" indent="0">
              <a:buNone/>
            </a:pPr>
            <a:endParaRPr lang="en-US" sz="2000" dirty="0"/>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F335E40F-5630-9BFF-6D9F-926C15753262}"/>
              </a:ext>
            </a:extLst>
          </p:cNvPr>
          <p:cNvPicPr>
            <a:picLocks noChangeAspect="1"/>
          </p:cNvPicPr>
          <p:nvPr/>
        </p:nvPicPr>
        <p:blipFill rotWithShape="1">
          <a:blip r:embed="rId2"/>
          <a:srcRect r="8082" b="-3"/>
          <a:stretch/>
        </p:blipFill>
        <p:spPr>
          <a:xfrm>
            <a:off x="5879977" y="188641"/>
            <a:ext cx="5616623" cy="66207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CBCD2-FBB5-1745-567C-9218CDA142CF}"/>
              </a:ext>
            </a:extLst>
          </p:cNvPr>
          <p:cNvSpPr>
            <a:spLocks noGrp="1"/>
          </p:cNvSpPr>
          <p:nvPr>
            <p:ph idx="1"/>
          </p:nvPr>
        </p:nvSpPr>
        <p:spPr>
          <a:xfrm>
            <a:off x="479376" y="1556793"/>
            <a:ext cx="8794626" cy="4484570"/>
          </a:xfrm>
        </p:spPr>
        <p:txBody>
          <a:bodyPr/>
          <a:lstStyle/>
          <a:p>
            <a:endParaRPr lang="en-US" dirty="0"/>
          </a:p>
          <a:p>
            <a:pPr marL="0" indent="0">
              <a:buNone/>
            </a:pPr>
            <a:r>
              <a:rPr lang="en-US" sz="2400" b="1" dirty="0">
                <a:solidFill>
                  <a:srgbClr val="FF0000"/>
                </a:solidFill>
              </a:rPr>
              <a:t>2.   Risk if failed VBAC </a:t>
            </a:r>
            <a:r>
              <a:rPr lang="en-US" sz="2400" dirty="0"/>
              <a:t>, which associated with higher risk of chorioamnionitis , PPH , Blood transfusion , hysterectomy. </a:t>
            </a:r>
          </a:p>
          <a:p>
            <a:endParaRPr lang="en-US" sz="2400" dirty="0"/>
          </a:p>
          <a:p>
            <a:pPr>
              <a:buFont typeface="Wingdings" panose="05000000000000000000" pitchFamily="2" charset="2"/>
              <a:buChar char="q"/>
            </a:pPr>
            <a:r>
              <a:rPr lang="en-US" sz="2400" b="1" dirty="0">
                <a:solidFill>
                  <a:schemeClr val="tx1"/>
                </a:solidFill>
                <a:sym typeface="+mn-ea"/>
              </a:rPr>
              <a:t>Perinatal mortality and neonatal mortality </a:t>
            </a:r>
          </a:p>
          <a:p>
            <a:pPr marL="0" indent="0">
              <a:buNone/>
            </a:pPr>
            <a:r>
              <a:rPr lang="en-US" sz="2400" dirty="0">
                <a:sym typeface="+mn-ea"/>
              </a:rPr>
              <a:t>– Perinatal mortality and neonatal mortality rates were </a:t>
            </a:r>
            <a:r>
              <a:rPr lang="en-US" sz="2400" dirty="0">
                <a:solidFill>
                  <a:srgbClr val="FF0000"/>
                </a:solidFill>
                <a:sym typeface="+mn-ea"/>
              </a:rPr>
              <a:t>higher for TOLAC than for PRCD</a:t>
            </a:r>
            <a:endParaRPr lang="en-US" sz="2400" dirty="0">
              <a:solidFill>
                <a:srgbClr val="FF0000"/>
              </a:solidFill>
            </a:endParaRPr>
          </a:p>
          <a:p>
            <a:endParaRPr lang="en-US" dirty="0"/>
          </a:p>
        </p:txBody>
      </p:sp>
    </p:spTree>
    <p:extLst>
      <p:ext uri="{BB962C8B-B14F-4D97-AF65-F5344CB8AC3E}">
        <p14:creationId xmlns:p14="http://schemas.microsoft.com/office/powerpoint/2010/main" val="1708959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09E0-60F7-8E5C-980D-424A30E2A2CA}"/>
              </a:ext>
            </a:extLst>
          </p:cNvPr>
          <p:cNvSpPr>
            <a:spLocks noGrp="1"/>
          </p:cNvSpPr>
          <p:nvPr>
            <p:ph type="title"/>
          </p:nvPr>
        </p:nvSpPr>
        <p:spPr>
          <a:xfrm>
            <a:off x="2567608" y="-99392"/>
            <a:ext cx="7886700" cy="1325563"/>
          </a:xfrm>
        </p:spPr>
        <p:txBody>
          <a:bodyPr>
            <a:normAutofit/>
          </a:bodyPr>
          <a:lstStyle/>
          <a:p>
            <a:r>
              <a:rPr lang="en-US" b="1" dirty="0">
                <a:solidFill>
                  <a:srgbClr val="FF0000"/>
                </a:solidFill>
              </a:rPr>
              <a:t>Chance of success of the VBAC</a:t>
            </a:r>
          </a:p>
        </p:txBody>
      </p:sp>
      <p:pic>
        <p:nvPicPr>
          <p:cNvPr id="4" name="Content Placeholder 3">
            <a:extLst>
              <a:ext uri="{FF2B5EF4-FFF2-40B4-BE49-F238E27FC236}">
                <a16:creationId xmlns:a16="http://schemas.microsoft.com/office/drawing/2014/main" id="{4BBD3B7D-2895-0BB8-6A35-B12A3B0937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416" y="908720"/>
            <a:ext cx="10945216" cy="5936503"/>
          </a:xfrm>
        </p:spPr>
      </p:pic>
    </p:spTree>
    <p:extLst>
      <p:ext uri="{BB962C8B-B14F-4D97-AF65-F5344CB8AC3E}">
        <p14:creationId xmlns:p14="http://schemas.microsoft.com/office/powerpoint/2010/main" val="2928155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0243A-CE43-8F87-B38E-604D763598DF}"/>
              </a:ext>
            </a:extLst>
          </p:cNvPr>
          <p:cNvSpPr>
            <a:spLocks noGrp="1"/>
          </p:cNvSpPr>
          <p:nvPr>
            <p:ph idx="1"/>
          </p:nvPr>
        </p:nvSpPr>
        <p:spPr>
          <a:xfrm>
            <a:off x="911424" y="404664"/>
            <a:ext cx="9289032" cy="5976664"/>
          </a:xfrm>
        </p:spPr>
        <p:txBody>
          <a:bodyPr>
            <a:normAutofit/>
          </a:bodyPr>
          <a:lstStyle/>
          <a:p>
            <a:pPr marL="0" indent="0">
              <a:buNone/>
            </a:pPr>
            <a:endParaRPr lang="ar-SA" b="1" i="0" dirty="0">
              <a:solidFill>
                <a:srgbClr val="2A2A2A"/>
              </a:solidFill>
              <a:effectLst/>
              <a:latin typeface="proxima_nova_rgregular"/>
            </a:endParaRPr>
          </a:p>
          <a:p>
            <a:pPr marL="0" indent="0">
              <a:buNone/>
            </a:pPr>
            <a:r>
              <a:rPr lang="en-US" b="1" i="0" dirty="0">
                <a:solidFill>
                  <a:srgbClr val="2A2A2A"/>
                </a:solidFill>
                <a:effectLst/>
                <a:latin typeface="proxima_nova_rgregular"/>
              </a:rPr>
              <a:t>the 2017 ACOG guidelines make the following recommendations to VBAC</a:t>
            </a:r>
            <a:r>
              <a:rPr lang="en-US" b="1" i="0" baseline="30000" dirty="0">
                <a:solidFill>
                  <a:srgbClr val="2A2A2A"/>
                </a:solidFill>
                <a:effectLst/>
                <a:latin typeface="proxima_nova_rgregular"/>
              </a:rPr>
              <a:t>  </a:t>
            </a:r>
            <a:r>
              <a:rPr lang="en-US" b="1" i="0" dirty="0">
                <a:solidFill>
                  <a:srgbClr val="2A2A2A"/>
                </a:solidFill>
                <a:effectLst/>
                <a:latin typeface="proxima_nova_rgregular"/>
              </a:rPr>
              <a:t>:</a:t>
            </a:r>
            <a:endParaRPr lang="ar-SA" b="1" i="0" dirty="0">
              <a:solidFill>
                <a:srgbClr val="2A2A2A"/>
              </a:solidFill>
              <a:effectLst/>
              <a:latin typeface="proxima_nova_rgregular"/>
            </a:endParaRPr>
          </a:p>
          <a:p>
            <a:pPr marL="0" indent="0">
              <a:buNone/>
            </a:pPr>
            <a:endParaRPr lang="en-US" b="0" i="0" dirty="0">
              <a:solidFill>
                <a:srgbClr val="2A2A2A"/>
              </a:solidFill>
              <a:effectLst/>
              <a:latin typeface="proxima_nova_rgregular"/>
            </a:endParaRPr>
          </a:p>
          <a:p>
            <a:r>
              <a:rPr lang="en-US" b="0" i="0" dirty="0">
                <a:solidFill>
                  <a:schemeClr val="tx1"/>
                </a:solidFill>
                <a:effectLst/>
                <a:latin typeface="proxima_nova_rgregular"/>
              </a:rPr>
              <a:t>Most women with a prior one cesarean delivery with a low transverse incision are candidates for VBAC and should be offered TOLAC.</a:t>
            </a:r>
          </a:p>
          <a:p>
            <a:endParaRPr lang="en-US" b="0" i="0" dirty="0">
              <a:solidFill>
                <a:schemeClr val="tx1"/>
              </a:solidFill>
              <a:effectLst/>
              <a:latin typeface="proxima_nova_rgregular"/>
            </a:endParaRPr>
          </a:p>
          <a:p>
            <a:r>
              <a:rPr lang="en-US" b="0" i="0" dirty="0">
                <a:solidFill>
                  <a:schemeClr val="tx1"/>
                </a:solidFill>
                <a:effectLst/>
                <a:latin typeface="proxima_nova_rgregular"/>
              </a:rPr>
              <a:t>Epidural anesthesia may be used as part of TOLAC.</a:t>
            </a:r>
          </a:p>
          <a:p>
            <a:endParaRPr lang="en-US" b="0" i="0" dirty="0">
              <a:solidFill>
                <a:schemeClr val="tx1"/>
              </a:solidFill>
              <a:effectLst/>
              <a:latin typeface="proxima_nova_rgregular"/>
            </a:endParaRPr>
          </a:p>
          <a:p>
            <a:r>
              <a:rPr lang="en-US" b="0" i="0" dirty="0">
                <a:solidFill>
                  <a:schemeClr val="tx1"/>
                </a:solidFill>
                <a:effectLst/>
                <a:latin typeface="proxima_nova_rgregular"/>
              </a:rPr>
              <a:t>Misoprostol should not be used for patients who have had a prior cesarean delivery or major uterine surgery.</a:t>
            </a:r>
          </a:p>
          <a:p>
            <a:endParaRPr lang="en-US" dirty="0">
              <a:solidFill>
                <a:schemeClr val="tx1"/>
              </a:solidFill>
            </a:endParaRPr>
          </a:p>
          <a:p>
            <a:r>
              <a:rPr lang="en-US" dirty="0">
                <a:solidFill>
                  <a:schemeClr val="tx1"/>
                </a:solidFill>
              </a:rPr>
              <a:t>Contraindicated in patients with a history of &gt; 2 prior low-transverse cesarean deliveries or classic cesarean delivery.</a:t>
            </a:r>
          </a:p>
        </p:txBody>
      </p:sp>
    </p:spTree>
    <p:extLst>
      <p:ext uri="{BB962C8B-B14F-4D97-AF65-F5344CB8AC3E}">
        <p14:creationId xmlns:p14="http://schemas.microsoft.com/office/powerpoint/2010/main" val="375456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9300" y="538956"/>
            <a:ext cx="8985250" cy="1118394"/>
          </a:xfr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defTabSz="914400">
              <a:spcAft>
                <a:spcPts val="600"/>
              </a:spcAft>
            </a:pPr>
            <a:r>
              <a:rPr lang="en-US" sz="3700" b="1" i="1" u="sng">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Classification</a:t>
            </a:r>
            <a:br>
              <a:rPr lang="en-US" sz="3700" b="1" i="1" u="sng">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US" sz="3700" b="1" i="1" u="sng">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Content Placeholder 2"/>
          <p:cNvSpPr>
            <a:spLocks noGrp="1"/>
          </p:cNvSpPr>
          <p:nvPr>
            <p:ph idx="1"/>
          </p:nvPr>
        </p:nvSpPr>
        <p:spPr>
          <a:xfrm>
            <a:off x="0" y="1484784"/>
            <a:ext cx="9840416" cy="5256583"/>
          </a:xfrm>
        </p:spPr>
        <p:txBody>
          <a:bodyPr>
            <a:normAutofit/>
          </a:bodyPr>
          <a:lstStyle/>
          <a:p>
            <a:r>
              <a:rPr lang="en-US" sz="2400" dirty="0"/>
              <a:t> There is sometimes confusion between elective caesarean section and non-</a:t>
            </a:r>
            <a:r>
              <a:rPr lang="en-US" sz="2400" dirty="0" err="1"/>
              <a:t>labour</a:t>
            </a:r>
            <a:r>
              <a:rPr lang="en-US" sz="2400" dirty="0"/>
              <a:t> emergency caesarean section. </a:t>
            </a:r>
          </a:p>
          <a:p>
            <a:endParaRPr lang="en-US" sz="2400" dirty="0"/>
          </a:p>
          <a:p>
            <a:r>
              <a:rPr lang="en-US" sz="2400" dirty="0"/>
              <a:t>This can be overcome by using the term scheduled caesarean section for procedures that are planned ahead of time, All other caesarean sections can be classified as emergency, irrespective of whether the woman was in </a:t>
            </a:r>
            <a:r>
              <a:rPr lang="en-US" sz="2400" dirty="0" err="1"/>
              <a:t>labour</a:t>
            </a:r>
            <a:r>
              <a:rPr lang="en-US" sz="2400" dirty="0"/>
              <a:t> or not. </a:t>
            </a:r>
          </a:p>
          <a:p>
            <a:endParaRPr lang="en-US" sz="2400" dirty="0"/>
          </a:p>
          <a:p>
            <a:r>
              <a:rPr lang="en-US" sz="2400" dirty="0"/>
              <a:t>The degree of urgency should be described clearly using a standard classification to ensure that there is effective communication between the members of the multidisciplinary team, particularly the theatre staff, </a:t>
            </a:r>
            <a:r>
              <a:rPr lang="en-US" sz="2400" dirty="0" err="1"/>
              <a:t>anaesthetist</a:t>
            </a:r>
            <a:r>
              <a:rPr lang="en-US" sz="2400" dirty="0"/>
              <a:t> and obstetrician.</a:t>
            </a:r>
          </a:p>
        </p:txBody>
      </p:sp>
      <p:pic>
        <p:nvPicPr>
          <p:cNvPr id="25" name="Graphic 24" descr="Help">
            <a:extLst>
              <a:ext uri="{FF2B5EF4-FFF2-40B4-BE49-F238E27FC236}">
                <a16:creationId xmlns:a16="http://schemas.microsoft.com/office/drawing/2014/main" id="{5673D23A-E46F-9FEF-757A-572635A701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1801385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619369-86FD-F2B1-BADE-65A42BF636CD}"/>
              </a:ext>
            </a:extLst>
          </p:cNvPr>
          <p:cNvSpPr>
            <a:spLocks noGrp="1"/>
          </p:cNvSpPr>
          <p:nvPr>
            <p:ph type="title"/>
          </p:nvPr>
        </p:nvSpPr>
        <p:spPr>
          <a:xfrm>
            <a:off x="2870436" y="188640"/>
            <a:ext cx="6019080" cy="800708"/>
          </a:xfrm>
        </p:spPr>
        <p:txBody>
          <a:bodyPr>
            <a:normAutofit fontScale="90000"/>
          </a:bodyPr>
          <a:lstStyle/>
          <a:p>
            <a:pPr algn="ctr"/>
            <a:r>
              <a:rPr lang="en-US" sz="4445" b="1" dirty="0">
                <a:solidFill>
                  <a:srgbClr val="FF0000"/>
                </a:solidFill>
                <a:sym typeface="+mn-ea"/>
              </a:rPr>
              <a:t>CANDIDATES FOR TOLAC</a:t>
            </a:r>
            <a:br>
              <a:rPr lang="en-US" sz="4445" b="1" dirty="0">
                <a:solidFill>
                  <a:srgbClr val="FF0000"/>
                </a:solidFill>
              </a:rPr>
            </a:br>
            <a:endParaRPr lang="en-US" sz="4445" b="1" dirty="0"/>
          </a:p>
        </p:txBody>
      </p:sp>
      <p:sp>
        <p:nvSpPr>
          <p:cNvPr id="3" name="Content Placeholder 2">
            <a:extLst>
              <a:ext uri="{FF2B5EF4-FFF2-40B4-BE49-F238E27FC236}">
                <a16:creationId xmlns:a16="http://schemas.microsoft.com/office/drawing/2014/main" id="{2DF1F64F-3888-A294-2A05-D57378715214}"/>
              </a:ext>
            </a:extLst>
          </p:cNvPr>
          <p:cNvSpPr>
            <a:spLocks noGrp="1"/>
          </p:cNvSpPr>
          <p:nvPr>
            <p:ph idx="1"/>
          </p:nvPr>
        </p:nvSpPr>
        <p:spPr>
          <a:xfrm>
            <a:off x="1703512" y="800708"/>
            <a:ext cx="8352928" cy="5868652"/>
          </a:xfrm>
        </p:spPr>
        <p:txBody>
          <a:bodyPr>
            <a:normAutofit fontScale="92500" lnSpcReduction="20000"/>
          </a:bodyPr>
          <a:lstStyle/>
          <a:p>
            <a:pPr marL="0" indent="0">
              <a:buNone/>
            </a:pPr>
            <a:r>
              <a:rPr lang="en-US" sz="2200" b="1" dirty="0">
                <a:solidFill>
                  <a:srgbClr val="FF0000"/>
                </a:solidFill>
                <a:sym typeface="+mn-ea"/>
              </a:rPr>
              <a:t>Optimal candidates:</a:t>
            </a:r>
            <a:endParaRPr lang="en-US" sz="2200" dirty="0"/>
          </a:p>
          <a:p>
            <a:pPr marL="0" indent="0">
              <a:buNone/>
            </a:pPr>
            <a:r>
              <a:rPr lang="en-US" sz="2200" dirty="0">
                <a:solidFill>
                  <a:schemeClr val="tx1"/>
                </a:solidFill>
                <a:sym typeface="+mn-ea"/>
              </a:rPr>
              <a:t>The ideal candidates for TOLAC are women with a high likelihood of VBAC and a very low likelihood of intrapartum uterine rupture.</a:t>
            </a:r>
          </a:p>
          <a:p>
            <a:pPr>
              <a:buFont typeface="Wingdings" panose="05000000000000000000" pitchFamily="2" charset="2"/>
              <a:buChar char="q"/>
            </a:pPr>
            <a:r>
              <a:rPr lang="en-US" sz="2400" dirty="0">
                <a:solidFill>
                  <a:schemeClr val="tx1"/>
                </a:solidFill>
                <a:latin typeface="Times New Roman" panose="02020603050405020304" pitchFamily="18" charset="0"/>
              </a:rPr>
              <a:t>Patients entering labor spontaneously have higher success rates as well, when compared to women undergoing induction of labor.</a:t>
            </a:r>
            <a:endParaRPr lang="en-US" sz="2400" dirty="0">
              <a:solidFill>
                <a:schemeClr val="tx1"/>
              </a:solidFill>
            </a:endParaRPr>
          </a:p>
          <a:p>
            <a:pPr>
              <a:buFont typeface="Wingdings" panose="05000000000000000000" pitchFamily="2" charset="2"/>
              <a:buChar char="q"/>
            </a:pPr>
            <a:endParaRPr lang="en-US" sz="2200" dirty="0">
              <a:solidFill>
                <a:schemeClr val="tx1"/>
              </a:solidFill>
            </a:endParaRPr>
          </a:p>
          <a:p>
            <a:pPr>
              <a:buFont typeface="Wingdings" panose="05000000000000000000" pitchFamily="2" charset="2"/>
              <a:buChar char="q"/>
            </a:pPr>
            <a:r>
              <a:rPr lang="en-US" sz="2200" b="1" dirty="0">
                <a:solidFill>
                  <a:schemeClr val="tx1"/>
                </a:solidFill>
              </a:rPr>
              <a:t>TOLAC may be considered for the following patients (ACOG) guidelines :</a:t>
            </a:r>
          </a:p>
          <a:p>
            <a:endParaRPr lang="en-US" sz="2200" dirty="0">
              <a:solidFill>
                <a:schemeClr val="tx1"/>
              </a:solidFill>
            </a:endParaRPr>
          </a:p>
          <a:p>
            <a:r>
              <a:rPr lang="en-US" sz="2200" dirty="0">
                <a:solidFill>
                  <a:schemeClr val="tx1"/>
                </a:solidFill>
              </a:rPr>
              <a:t>Women with 2 previous low transverse cesarean deliveries</a:t>
            </a:r>
          </a:p>
          <a:p>
            <a:pPr marL="0" indent="0">
              <a:buNone/>
            </a:pPr>
            <a:endParaRPr lang="en-US" sz="2200" dirty="0">
              <a:solidFill>
                <a:schemeClr val="tx1"/>
              </a:solidFill>
            </a:endParaRPr>
          </a:p>
          <a:p>
            <a:r>
              <a:rPr lang="en-US" sz="2200" dirty="0">
                <a:solidFill>
                  <a:schemeClr val="tx1"/>
                </a:solidFill>
              </a:rPr>
              <a:t>Women with 1 previous cesarean delivery of unknown incision type, unless clinical suspicion of a previous classical uterine incision is high .</a:t>
            </a:r>
          </a:p>
          <a:p>
            <a:pPr marL="0" indent="0">
              <a:buNone/>
            </a:pPr>
            <a:r>
              <a:rPr lang="en-US" sz="2200" dirty="0">
                <a:solidFill>
                  <a:schemeClr val="tx1"/>
                </a:solidFill>
              </a:rPr>
              <a:t>   </a:t>
            </a:r>
          </a:p>
          <a:p>
            <a:r>
              <a:rPr lang="ar-SA" sz="2200" dirty="0">
                <a:solidFill>
                  <a:schemeClr val="tx1"/>
                </a:solidFill>
              </a:rPr>
              <a:t>Women </a:t>
            </a:r>
            <a:r>
              <a:rPr lang="ar-SA" sz="2200" dirty="0" err="1">
                <a:solidFill>
                  <a:schemeClr val="tx1"/>
                </a:solidFill>
              </a:rPr>
              <a:t>with</a:t>
            </a:r>
            <a:r>
              <a:rPr lang="ar-SA" sz="2200" dirty="0">
                <a:solidFill>
                  <a:schemeClr val="tx1"/>
                </a:solidFill>
              </a:rPr>
              <a:t> 1 </a:t>
            </a:r>
            <a:r>
              <a:rPr lang="ar-SA" sz="2200" dirty="0" err="1">
                <a:solidFill>
                  <a:schemeClr val="tx1"/>
                </a:solidFill>
              </a:rPr>
              <a:t>previous</a:t>
            </a:r>
            <a:r>
              <a:rPr lang="ar-SA" sz="2200" dirty="0">
                <a:solidFill>
                  <a:schemeClr val="tx1"/>
                </a:solidFill>
              </a:rPr>
              <a:t> </a:t>
            </a:r>
            <a:r>
              <a:rPr lang="ar-SA" sz="2200" dirty="0" err="1">
                <a:solidFill>
                  <a:schemeClr val="tx1"/>
                </a:solidFill>
              </a:rPr>
              <a:t>cesarean</a:t>
            </a:r>
            <a:r>
              <a:rPr lang="ar-SA" sz="2200" dirty="0">
                <a:solidFill>
                  <a:schemeClr val="tx1"/>
                </a:solidFill>
              </a:rPr>
              <a:t> </a:t>
            </a:r>
            <a:r>
              <a:rPr lang="ar-SA" sz="2200" dirty="0" err="1">
                <a:solidFill>
                  <a:schemeClr val="tx1"/>
                </a:solidFill>
              </a:rPr>
              <a:t>delivery</a:t>
            </a:r>
            <a:r>
              <a:rPr lang="ar-SA" sz="2200" dirty="0">
                <a:solidFill>
                  <a:schemeClr val="tx1"/>
                </a:solidFill>
              </a:rPr>
              <a:t> </a:t>
            </a:r>
            <a:r>
              <a:rPr lang="ar-SA" sz="2200" dirty="0" err="1">
                <a:solidFill>
                  <a:schemeClr val="tx1"/>
                </a:solidFill>
              </a:rPr>
              <a:t>of</a:t>
            </a:r>
            <a:r>
              <a:rPr lang="ar-SA" sz="2200" dirty="0">
                <a:solidFill>
                  <a:schemeClr val="tx1"/>
                </a:solidFill>
              </a:rPr>
              <a:t> </a:t>
            </a:r>
            <a:r>
              <a:rPr lang="ar-SA" sz="2200" dirty="0" err="1">
                <a:solidFill>
                  <a:srgbClr val="FF0000"/>
                </a:solidFill>
              </a:rPr>
              <a:t>unknown</a:t>
            </a:r>
            <a:r>
              <a:rPr lang="ar-SA" sz="2200" dirty="0">
                <a:solidFill>
                  <a:srgbClr val="FF0000"/>
                </a:solidFill>
              </a:rPr>
              <a:t> </a:t>
            </a:r>
            <a:r>
              <a:rPr lang="ar-SA" sz="2200" dirty="0" err="1">
                <a:solidFill>
                  <a:srgbClr val="FF0000"/>
                </a:solidFill>
              </a:rPr>
              <a:t>incision</a:t>
            </a:r>
            <a:r>
              <a:rPr lang="ar-SA" sz="2200" dirty="0">
                <a:solidFill>
                  <a:srgbClr val="FF0000"/>
                </a:solidFill>
              </a:rPr>
              <a:t> </a:t>
            </a:r>
            <a:r>
              <a:rPr lang="ar-SA" sz="2200" dirty="0" err="1">
                <a:solidFill>
                  <a:srgbClr val="FF0000"/>
                </a:solidFill>
              </a:rPr>
              <a:t>type</a:t>
            </a:r>
            <a:r>
              <a:rPr lang="ar-SA" sz="2200" dirty="0">
                <a:solidFill>
                  <a:schemeClr val="tx1"/>
                </a:solidFill>
              </a:rPr>
              <a:t>, </a:t>
            </a:r>
            <a:r>
              <a:rPr lang="ar-SA" sz="2200" dirty="0" err="1">
                <a:solidFill>
                  <a:schemeClr val="tx1"/>
                </a:solidFill>
              </a:rPr>
              <a:t>unless</a:t>
            </a:r>
            <a:r>
              <a:rPr lang="ar-SA" sz="2200" dirty="0">
                <a:solidFill>
                  <a:schemeClr val="tx1"/>
                </a:solidFill>
              </a:rPr>
              <a:t> </a:t>
            </a:r>
            <a:r>
              <a:rPr lang="ar-SA" sz="2200" dirty="0" err="1">
                <a:solidFill>
                  <a:schemeClr val="tx1"/>
                </a:solidFill>
              </a:rPr>
              <a:t>clinical</a:t>
            </a:r>
            <a:r>
              <a:rPr lang="ar-SA" sz="2200" dirty="0">
                <a:solidFill>
                  <a:schemeClr val="tx1"/>
                </a:solidFill>
              </a:rPr>
              <a:t> </a:t>
            </a:r>
            <a:r>
              <a:rPr lang="ar-SA" sz="2200" dirty="0" err="1">
                <a:solidFill>
                  <a:schemeClr val="tx1"/>
                </a:solidFill>
              </a:rPr>
              <a:t>suspicion</a:t>
            </a:r>
            <a:r>
              <a:rPr lang="ar-SA" sz="2200" dirty="0">
                <a:solidFill>
                  <a:schemeClr val="tx1"/>
                </a:solidFill>
              </a:rPr>
              <a:t> </a:t>
            </a:r>
            <a:r>
              <a:rPr lang="ar-SA" sz="2200" dirty="0" err="1">
                <a:solidFill>
                  <a:schemeClr val="tx1"/>
                </a:solidFill>
              </a:rPr>
              <a:t>of</a:t>
            </a:r>
            <a:r>
              <a:rPr lang="ar-SA" sz="2200" dirty="0">
                <a:solidFill>
                  <a:schemeClr val="tx1"/>
                </a:solidFill>
              </a:rPr>
              <a:t> a </a:t>
            </a:r>
            <a:r>
              <a:rPr lang="ar-SA" sz="2200" dirty="0" err="1">
                <a:solidFill>
                  <a:schemeClr val="tx1"/>
                </a:solidFill>
              </a:rPr>
              <a:t>previous</a:t>
            </a:r>
            <a:r>
              <a:rPr lang="ar-SA" sz="2200" dirty="0">
                <a:solidFill>
                  <a:schemeClr val="tx1"/>
                </a:solidFill>
              </a:rPr>
              <a:t> </a:t>
            </a:r>
            <a:r>
              <a:rPr lang="ar-SA" sz="2200" dirty="0" err="1">
                <a:solidFill>
                  <a:schemeClr val="tx1"/>
                </a:solidFill>
              </a:rPr>
              <a:t>classical</a:t>
            </a:r>
            <a:r>
              <a:rPr lang="ar-SA" sz="2200" dirty="0">
                <a:solidFill>
                  <a:schemeClr val="tx1"/>
                </a:solidFill>
              </a:rPr>
              <a:t> </a:t>
            </a:r>
            <a:r>
              <a:rPr lang="ar-SA" sz="2200" dirty="0" err="1">
                <a:solidFill>
                  <a:schemeClr val="tx1"/>
                </a:solidFill>
              </a:rPr>
              <a:t>uterine</a:t>
            </a:r>
            <a:r>
              <a:rPr lang="ar-SA" sz="2200" dirty="0">
                <a:solidFill>
                  <a:schemeClr val="tx1"/>
                </a:solidFill>
              </a:rPr>
              <a:t> </a:t>
            </a:r>
            <a:r>
              <a:rPr lang="ar-SA" sz="2200" dirty="0" err="1">
                <a:solidFill>
                  <a:schemeClr val="tx1"/>
                </a:solidFill>
              </a:rPr>
              <a:t>incision</a:t>
            </a:r>
            <a:r>
              <a:rPr lang="ar-SA" sz="2200" dirty="0">
                <a:solidFill>
                  <a:schemeClr val="tx1"/>
                </a:solidFill>
              </a:rPr>
              <a:t> </a:t>
            </a:r>
            <a:r>
              <a:rPr lang="ar-SA" sz="2200" dirty="0" err="1">
                <a:solidFill>
                  <a:schemeClr val="tx1"/>
                </a:solidFill>
              </a:rPr>
              <a:t>is</a:t>
            </a:r>
            <a:r>
              <a:rPr lang="ar-SA" sz="2200" dirty="0">
                <a:solidFill>
                  <a:schemeClr val="tx1"/>
                </a:solidFill>
              </a:rPr>
              <a:t> </a:t>
            </a:r>
            <a:r>
              <a:rPr lang="ar-SA" sz="2200" dirty="0" err="1">
                <a:solidFill>
                  <a:schemeClr val="tx1"/>
                </a:solidFill>
              </a:rPr>
              <a:t>high</a:t>
            </a:r>
            <a:r>
              <a:rPr lang="en-US" sz="2200" dirty="0">
                <a:solidFill>
                  <a:schemeClr val="tx1"/>
                </a:solidFill>
              </a:rPr>
              <a:t>.</a:t>
            </a:r>
          </a:p>
          <a:p>
            <a:endParaRPr lang="en-US" dirty="0"/>
          </a:p>
        </p:txBody>
      </p:sp>
    </p:spTree>
    <p:extLst>
      <p:ext uri="{BB962C8B-B14F-4D97-AF65-F5344CB8AC3E}">
        <p14:creationId xmlns:p14="http://schemas.microsoft.com/office/powerpoint/2010/main" val="1320329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66764"/>
            <a:ext cx="7886700" cy="759618"/>
          </a:xfrm>
        </p:spPr>
        <p:txBody>
          <a:bodyPr>
            <a:noAutofit/>
          </a:bodyPr>
          <a:lstStyle/>
          <a:p>
            <a:pPr algn="ctr"/>
            <a:r>
              <a:rPr lang="en-US" sz="2800" b="1" dirty="0">
                <a:solidFill>
                  <a:srgbClr val="FF0000"/>
                </a:solidFill>
                <a:latin typeface="Times New Roman" panose="02020603050405020304" pitchFamily="18" charset="0"/>
              </a:rPr>
              <a:t>Some women will not be candidates for TOLAC</a:t>
            </a:r>
            <a:r>
              <a:rPr lang="en-US" b="1" dirty="0">
                <a:solidFill>
                  <a:srgbClr val="FF0000"/>
                </a:solidFill>
                <a:sym typeface="+mn-ea"/>
              </a:rPr>
              <a:t>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551384" y="1124744"/>
            <a:ext cx="9685076" cy="5333983"/>
          </a:xfrm>
        </p:spPr>
        <p:txBody>
          <a:bodyPr>
            <a:normAutofit/>
          </a:bodyPr>
          <a:lstStyle/>
          <a:p>
            <a:r>
              <a:rPr lang="en-US" sz="1900" b="1" i="0" dirty="0">
                <a:solidFill>
                  <a:srgbClr val="000000"/>
                </a:solidFill>
                <a:effectLst/>
              </a:rPr>
              <a:t>Women with a high vertical (or classical, T or J </a:t>
            </a:r>
            <a:r>
              <a:rPr lang="en-US" sz="1900" b="1" dirty="0">
                <a:solidFill>
                  <a:srgbClr val="000000"/>
                </a:solidFill>
              </a:rPr>
              <a:t>shaped) incision on the uterus</a:t>
            </a:r>
            <a:r>
              <a:rPr lang="en-US" sz="1900" b="1" i="0" dirty="0">
                <a:solidFill>
                  <a:srgbClr val="000000"/>
                </a:solidFill>
                <a:effectLst/>
              </a:rPr>
              <a:t>, a PRCD is the recommended mode of delivery.</a:t>
            </a:r>
          </a:p>
          <a:p>
            <a:r>
              <a:rPr lang="en-US" sz="1900" b="1" i="0" dirty="0">
                <a:solidFill>
                  <a:srgbClr val="000000"/>
                </a:solidFill>
                <a:effectLst/>
              </a:rPr>
              <a:t>Patients with a prior history of uterine rupture also have a high rate of uterine rupture and PRCD is recommended prior to the onset of labor.</a:t>
            </a:r>
            <a:endParaRPr lang="en-US" sz="1900" b="1" dirty="0">
              <a:solidFill>
                <a:schemeClr val="tx1"/>
              </a:solidFill>
              <a:sym typeface="+mn-ea"/>
            </a:endParaRPr>
          </a:p>
          <a:p>
            <a:pPr marL="0" indent="0">
              <a:buNone/>
            </a:pPr>
            <a:r>
              <a:rPr lang="en-US" sz="1900" b="1" i="0" dirty="0">
                <a:solidFill>
                  <a:srgbClr val="000000"/>
                </a:solidFill>
                <a:effectLst/>
              </a:rPr>
              <a:t> </a:t>
            </a:r>
          </a:p>
          <a:p>
            <a:r>
              <a:rPr lang="en-US" sz="1900" b="1" dirty="0">
                <a:solidFill>
                  <a:srgbClr val="000000"/>
                </a:solidFill>
              </a:rPr>
              <a:t>Women with more than two prior C- sections and no previous vaginal deliveries </a:t>
            </a:r>
          </a:p>
          <a:p>
            <a:r>
              <a:rPr lang="en-US" sz="1900" b="1" dirty="0">
                <a:solidFill>
                  <a:schemeClr val="tx1"/>
                </a:solidFill>
                <a:cs typeface="Times New Roman" panose="02020603050405020304" pitchFamily="18" charset="0"/>
                <a:sym typeface="+mn-ea"/>
              </a:rPr>
              <a:t>Previous delivery less than 18 months.</a:t>
            </a:r>
          </a:p>
          <a:p>
            <a:r>
              <a:rPr lang="en-US" sz="1900" b="1" dirty="0">
                <a:solidFill>
                  <a:schemeClr val="tx1"/>
                </a:solidFill>
                <a:sym typeface="+mn-ea"/>
              </a:rPr>
              <a:t>Women with a small pelvis or delivery a large baby </a:t>
            </a:r>
          </a:p>
          <a:p>
            <a:r>
              <a:rPr lang="en-US" sz="1900" b="1" dirty="0">
                <a:solidFill>
                  <a:schemeClr val="tx1"/>
                </a:solidFill>
                <a:cs typeface="Times New Roman" panose="02020603050405020304" pitchFamily="18" charset="0"/>
              </a:rPr>
              <a:t>Patients with contraindications to labor or vaginal birth (e.g., placenta previa,</a:t>
            </a:r>
            <a:r>
              <a:rPr lang="en-US" sz="2200" b="1" dirty="0"/>
              <a:t> clin</a:t>
            </a:r>
            <a:r>
              <a:rPr lang="en-US" sz="2200" b="1" dirty="0">
                <a:solidFill>
                  <a:schemeClr val="tx1"/>
                </a:solidFill>
              </a:rPr>
              <a:t>ically inadequate pelvis (CPD), breech</a:t>
            </a:r>
            <a:r>
              <a:rPr lang="en-US" sz="1900" b="1" dirty="0">
                <a:solidFill>
                  <a:schemeClr val="tx1"/>
                </a:solidFill>
                <a:cs typeface="Times New Roman" panose="02020603050405020304" pitchFamily="18" charset="0"/>
              </a:rPr>
              <a:t> )</a:t>
            </a:r>
          </a:p>
          <a:p>
            <a:endParaRPr lang="en-US" sz="1900" b="1" dirty="0">
              <a:solidFill>
                <a:schemeClr val="tx1"/>
              </a:solidFill>
              <a:sym typeface="+mn-ea"/>
            </a:endParaRPr>
          </a:p>
          <a:p>
            <a:r>
              <a:rPr lang="en-US" sz="1900" b="1" dirty="0">
                <a:solidFill>
                  <a:schemeClr val="tx1"/>
                </a:solidFill>
                <a:sym typeface="+mn-ea"/>
              </a:rPr>
              <a:t>Women with a history of extensive uterine surgery </a:t>
            </a:r>
            <a:endParaRPr lang="en-US" sz="1900" b="1" dirty="0">
              <a:solidFill>
                <a:srgbClr val="000000"/>
              </a:solidFill>
            </a:endParaRPr>
          </a:p>
          <a:p>
            <a:r>
              <a:rPr lang="en-US" sz="1900" b="1" i="0" dirty="0">
                <a:solidFill>
                  <a:srgbClr val="000000"/>
                </a:solidFill>
                <a:effectLst/>
              </a:rPr>
              <a:t> Trans fundal uterine incision like fibroid surgery.</a:t>
            </a:r>
          </a:p>
          <a:p>
            <a:pPr marL="0" indent="0">
              <a:buNone/>
            </a:pPr>
            <a:endParaRPr lang="en-US" sz="1900" b="1" i="0" dirty="0">
              <a:solidFill>
                <a:srgbClr val="000000"/>
              </a:solidFill>
              <a:effectLst/>
            </a:endParaRPr>
          </a:p>
          <a:p>
            <a:endParaRPr lang="en-US" sz="1900" b="1" dirty="0">
              <a:solidFill>
                <a:srgbClr val="000000"/>
              </a:solidFill>
              <a:sym typeface="+mn-ea"/>
            </a:endParaRPr>
          </a:p>
          <a:p>
            <a:endParaRPr lang="en-US" sz="1900" b="1" dirty="0">
              <a:solidFill>
                <a:schemeClr val="tx1"/>
              </a:solidFill>
              <a:cs typeface="Times New Roman" panose="02020603050405020304" pitchFamily="18" charset="0"/>
              <a:sym typeface="+mn-ea"/>
            </a:endParaRPr>
          </a:p>
          <a:p>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b="1" dirty="0">
              <a:solidFill>
                <a:schemeClr val="tx1"/>
              </a:solidFill>
              <a:sym typeface="+mn-ea"/>
            </a:endParaRPr>
          </a:p>
          <a:p>
            <a:endParaRPr lang="en-US" b="1" dirty="0">
              <a:sym typeface="+mn-ea"/>
            </a:endParaRPr>
          </a:p>
          <a:p>
            <a:endParaRPr lang="en-US"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
            <a:ext cx="8964488" cy="1690689"/>
          </a:xfrm>
        </p:spPr>
        <p:txBody>
          <a:bodyPr>
            <a:normAutofit fontScale="90000"/>
          </a:bodyPr>
          <a:lstStyle/>
          <a:p>
            <a:pPr algn="ctr"/>
            <a:r>
              <a:rPr lang="en-US" sz="3600" b="1" dirty="0" err="1">
                <a:solidFill>
                  <a:srgbClr val="0070C0"/>
                </a:solidFill>
                <a:sym typeface="+mn-ea"/>
              </a:rPr>
              <a:t>Intrapartum</a:t>
            </a:r>
            <a:r>
              <a:rPr lang="en-US" sz="3600" b="1" dirty="0">
                <a:solidFill>
                  <a:srgbClr val="0070C0"/>
                </a:solidFill>
                <a:sym typeface="+mn-ea"/>
              </a:rPr>
              <a:t> management in settings of TOLAC</a:t>
            </a:r>
            <a:br>
              <a:rPr lang="en-US" sz="3600" b="1" dirty="0">
                <a:solidFill>
                  <a:srgbClr val="FF0000"/>
                </a:solidFill>
              </a:rPr>
            </a:br>
            <a:endParaRPr lang="en-US" sz="3600" b="1" dirty="0">
              <a:solidFill>
                <a:srgbClr val="FF0000"/>
              </a:solidFill>
            </a:endParaRPr>
          </a:p>
        </p:txBody>
      </p:sp>
      <p:sp>
        <p:nvSpPr>
          <p:cNvPr id="3" name="Content Placeholder 2"/>
          <p:cNvSpPr>
            <a:spLocks noGrp="1"/>
          </p:cNvSpPr>
          <p:nvPr>
            <p:ph idx="1"/>
          </p:nvPr>
        </p:nvSpPr>
        <p:spPr>
          <a:xfrm>
            <a:off x="623392" y="871312"/>
            <a:ext cx="9049703" cy="4870894"/>
          </a:xfrm>
        </p:spPr>
        <p:txBody>
          <a:bodyPr>
            <a:noAutofit/>
          </a:bodyPr>
          <a:lstStyle/>
          <a:p>
            <a:r>
              <a:rPr lang="en-US" sz="2400" dirty="0">
                <a:sym typeface="+mn-ea"/>
              </a:rPr>
              <a:t>Intrapartum management of patients undergoing a trial of labor after cesarean (TOLAC) is similar to that in patients with an unscarred uterus, with some unique considerations, such as choice of cervical ripening/induction agent, intensity of cardiotocography, and required resources. The additional considerations derive from the increased risk for uterine rupture in these patients.</a:t>
            </a:r>
          </a:p>
          <a:p>
            <a:endParaRPr lang="en-US" sz="2400" dirty="0">
              <a:sym typeface="+mn-ea"/>
            </a:endParaRPr>
          </a:p>
          <a:p>
            <a:endParaRPr lang="en-US" sz="2400" dirty="0"/>
          </a:p>
          <a:p>
            <a:r>
              <a:rPr lang="en-US" sz="2400" dirty="0">
                <a:sym typeface="+mn-ea"/>
              </a:rPr>
              <a:t> Facilities in which women attempt a trial of labor after cesarean (TOLAC) should have the resources (personnel and equipment) necessary to perform emergency cesarean birth given the increased risk of uterine rupture in this setting. </a:t>
            </a:r>
            <a:endParaRPr lang="en-US" sz="2400" dirty="0"/>
          </a:p>
          <a:p>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67000" y="2"/>
            <a:ext cx="6858000" cy="764703"/>
          </a:xfrm>
        </p:spPr>
        <p:txBody>
          <a:bodyPr>
            <a:normAutofit fontScale="90000"/>
          </a:bodyPr>
          <a:lstStyle/>
          <a:p>
            <a:r>
              <a:rPr lang="en-US" dirty="0"/>
              <a:t> </a:t>
            </a:r>
          </a:p>
        </p:txBody>
      </p:sp>
      <p:sp>
        <p:nvSpPr>
          <p:cNvPr id="3" name="عنوان فرعي 2"/>
          <p:cNvSpPr>
            <a:spLocks noGrp="1"/>
          </p:cNvSpPr>
          <p:nvPr>
            <p:ph type="subTitle" idx="1"/>
          </p:nvPr>
        </p:nvSpPr>
        <p:spPr>
          <a:xfrm>
            <a:off x="839416" y="382352"/>
            <a:ext cx="8136904" cy="6142991"/>
          </a:xfrm>
        </p:spPr>
        <p:txBody>
          <a:bodyPr>
            <a:normAutofit/>
          </a:bodyPr>
          <a:lstStyle/>
          <a:p>
            <a:pPr algn="l">
              <a:buFont typeface="Wingdings" pitchFamily="2" charset="2"/>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Upon admission for TOLAC, women should be consented for both TOLAC and repeat cesarean birth.</a:t>
            </a:r>
          </a:p>
          <a:p>
            <a:pPr algn="l">
              <a:buFont typeface="Wingdings" pitchFamily="2" charset="2"/>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Informed consent should include a discussion of the risk of uterine rupture as well as the success rate of TOLAC (i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n all studies, CPD had the lowest VBAC success rate, however</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Patients with a prior vaginal delivery have higher rates of successful VBAC).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endParaRPr>
          </a:p>
          <a:p>
            <a:pPr algn="l">
              <a:buFont typeface="Wingdings" pitchFamily="2" charset="2"/>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We obtain a baseline hemoglobin or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sym typeface="+mn-ea"/>
              </a:rPr>
              <a:t>hematocrit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and blood type and screen. We recommend placement of intravenous access at admission in case cesarean birth and/or blood product administration become necessary.</a:t>
            </a:r>
          </a:p>
          <a:p>
            <a:pPr algn="l">
              <a:buFont typeface="Wingdings" pitchFamily="2" charset="2"/>
              <a:buChar cha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epidural analgesia may be useful in improving patient comfort with the benefit of providing a rapid option for anesthesia if cesarean delivery is required.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
            <a:ext cx="7886700" cy="1691005"/>
          </a:xfrm>
        </p:spPr>
        <p:txBody>
          <a:bodyPr>
            <a:normAutofit/>
          </a:bodyPr>
          <a:lstStyle/>
          <a:p>
            <a:pPr algn="ctr"/>
            <a:r>
              <a:rPr lang="en-US" b="1" dirty="0">
                <a:solidFill>
                  <a:srgbClr val="0070C0"/>
                </a:solidFill>
                <a:effectLst/>
                <a:sym typeface="+mn-ea"/>
              </a:rPr>
              <a:t>assessment of labor progress</a:t>
            </a:r>
            <a:br>
              <a:rPr lang="en-US" b="1" dirty="0">
                <a:solidFill>
                  <a:srgbClr val="0070C0"/>
                </a:solidFill>
                <a:effectLst/>
              </a:rPr>
            </a:br>
            <a:endParaRPr lang="en-US" b="1" dirty="0">
              <a:solidFill>
                <a:srgbClr val="0070C0"/>
              </a:solidFill>
              <a:effectLst/>
            </a:endParaRPr>
          </a:p>
        </p:txBody>
      </p:sp>
      <p:sp>
        <p:nvSpPr>
          <p:cNvPr id="3" name="Content Placeholder 2"/>
          <p:cNvSpPr>
            <a:spLocks noGrp="1"/>
          </p:cNvSpPr>
          <p:nvPr>
            <p:ph idx="1"/>
          </p:nvPr>
        </p:nvSpPr>
        <p:spPr>
          <a:xfrm>
            <a:off x="191344" y="670701"/>
            <a:ext cx="9144476" cy="5516597"/>
          </a:xfrm>
        </p:spPr>
        <p:txBody>
          <a:bodyPr>
            <a:noAutofit/>
          </a:bodyPr>
          <a:lstStyle/>
          <a:p>
            <a:pPr marL="0" indent="0">
              <a:buNone/>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sym typeface="+mn-ea"/>
              </a:rPr>
              <a:t> clinicians generally have a lower threshold for diagnosing failure to   progress in women undergoing TOLAC than in women with an unscarred uterus</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Font typeface="Wingdings" pitchFamily="2" charset="2"/>
              <a:buChar cha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Prolonged latent phase</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Patients with a prolonged latent phase can be offered therapeutic rest,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oxytocin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or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amniotomy</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to assist with transition to active phase, similar to the management of patients without a scarred uterus</a:t>
            </a:r>
          </a:p>
          <a:p>
            <a:pPr>
              <a:buFont typeface="Wingdings" pitchFamily="2" charset="2"/>
              <a:buChar char="§"/>
            </a:pP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Prolonged second stage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Decision-making regarding management of the second stage does not need to be modified in patients undergoing TOLAC. However, there should be a low threshold for operative birth if uterine rupture is suspected based on maternal vital signs or symptoms or the fetal heart rate.</a:t>
            </a:r>
          </a:p>
          <a:p>
            <a:pPr>
              <a:buNone/>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an observational study show that The likelihood of vaginal birth decreased with an increasing duration of the second stage, In addition, the frequency of uterine rupture or dehiscence significantly increased over time</a:t>
            </a:r>
          </a:p>
          <a:p>
            <a:pPr>
              <a:buNone/>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7888" y="2"/>
            <a:ext cx="7886700" cy="476671"/>
          </a:xfrm>
        </p:spPr>
        <p:txBody>
          <a:bodyPr>
            <a:normAutofit fontScale="90000"/>
          </a:bodyPr>
          <a:lstStyle/>
          <a:p>
            <a:r>
              <a:rPr lang="en-US" dirty="0"/>
              <a:t> </a:t>
            </a:r>
          </a:p>
        </p:txBody>
      </p:sp>
      <p:sp>
        <p:nvSpPr>
          <p:cNvPr id="3" name="عنصر نائب للنص 2"/>
          <p:cNvSpPr>
            <a:spLocks noGrp="1"/>
          </p:cNvSpPr>
          <p:nvPr>
            <p:ph type="body" idx="1"/>
          </p:nvPr>
        </p:nvSpPr>
        <p:spPr>
          <a:xfrm>
            <a:off x="983432" y="696340"/>
            <a:ext cx="7886700" cy="5036915"/>
          </a:xfrm>
        </p:spPr>
        <p:txBody>
          <a:bodyPr>
            <a:noAutofit/>
          </a:bodyPr>
          <a:lstStyle/>
          <a:p>
            <a:pPr>
              <a:buFont typeface="Wingdings" pitchFamily="2" charset="2"/>
              <a:buChar char="§"/>
            </a:pPr>
            <a:r>
              <a:rPr lang="en-US" sz="2400" dirty="0">
                <a:solidFill>
                  <a:schemeClr val="tx1"/>
                </a:solidFill>
              </a:rPr>
              <a:t> Patients should have fetal heart rate monitored closely in labor and attention should be made to appropriate labor progress. Continuous fetal heart rate monitoring is strongly recommended. If concerns arise about possible uterine dehiscence or rupture cesarean delivery should be performed promptly.</a:t>
            </a:r>
          </a:p>
          <a:p>
            <a:pPr>
              <a:buFont typeface="Wingdings" pitchFamily="2" charset="2"/>
              <a:buChar char="§"/>
            </a:pPr>
            <a:endParaRPr lang="en-US" sz="2400" b="1" dirty="0"/>
          </a:p>
          <a:p>
            <a:pPr>
              <a:buFont typeface="Wingdings" pitchFamily="2" charset="2"/>
              <a:buChar char="§"/>
            </a:pPr>
            <a:endParaRPr lang="en-US" sz="2400" dirty="0">
              <a:solidFill>
                <a:schemeClr val="tx1"/>
              </a:solidFill>
            </a:endParaRPr>
          </a:p>
          <a:p>
            <a:pPr>
              <a:buFont typeface="Wingdings" pitchFamily="2" charset="2"/>
              <a:buChar char="§"/>
            </a:pPr>
            <a:r>
              <a:rPr lang="en-US" sz="2400" dirty="0">
                <a:solidFill>
                  <a:schemeClr val="tx1"/>
                </a:solidFill>
              </a:rPr>
              <a:t> </a:t>
            </a:r>
          </a:p>
          <a:p>
            <a:pPr>
              <a:buFont typeface="Wingdings" pitchFamily="2" charset="2"/>
              <a:buChar char="§"/>
            </a:pPr>
            <a:endParaRPr lang="en-US" sz="2400" dirty="0">
              <a:solidFill>
                <a:schemeClr val="tx1"/>
              </a:solidFill>
            </a:endParaRPr>
          </a:p>
          <a:p>
            <a:pPr>
              <a:buFont typeface="Wingdings" pitchFamily="2" charset="2"/>
              <a:buChar char="§"/>
            </a:pPr>
            <a:r>
              <a:rPr lang="en-US" sz="2400" dirty="0">
                <a:solidFill>
                  <a:schemeClr val="tx1"/>
                </a:solidFill>
              </a:rPr>
              <a:t> Even with close and meticulous monitoring uterine rupture can occur suddenly and without warning resulting in fetal compromise, fetal death.</a:t>
            </a:r>
          </a:p>
        </p:txBody>
      </p:sp>
      <p:sp>
        <p:nvSpPr>
          <p:cNvPr id="4" name="مستطيل مستدير الزوايا 3"/>
          <p:cNvSpPr/>
          <p:nvPr/>
        </p:nvSpPr>
        <p:spPr>
          <a:xfrm>
            <a:off x="479376" y="3214797"/>
            <a:ext cx="3744416"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x</a:t>
            </a:r>
            <a:r>
              <a:rPr lang="en-US" b="1" dirty="0">
                <a:solidFill>
                  <a:srgbClr val="0070C0"/>
                </a:solidFill>
              </a:rPr>
              <a:t> Uterine Rupture</a:t>
            </a:r>
            <a:r>
              <a:rPr lang="en-US" dirty="0"/>
              <a:t>: Complete disruption of all uterine layers, including the </a:t>
            </a:r>
            <a:r>
              <a:rPr lang="en-US" dirty="0" err="1"/>
              <a:t>serosa</a:t>
            </a:r>
            <a:endParaRPr lang="en-US" b="1" dirty="0"/>
          </a:p>
          <a:p>
            <a:pPr algn="ctr"/>
            <a:endParaRPr lang="en-US" dirty="0">
              <a:solidFill>
                <a:schemeClr val="tx1"/>
              </a:solidFill>
            </a:endParaRPr>
          </a:p>
        </p:txBody>
      </p:sp>
      <p:sp>
        <p:nvSpPr>
          <p:cNvPr id="6" name="مستطيل مستدير الزوايا 5"/>
          <p:cNvSpPr/>
          <p:nvPr/>
        </p:nvSpPr>
        <p:spPr>
          <a:xfrm>
            <a:off x="5447928" y="3214797"/>
            <a:ext cx="4248472" cy="16561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70C0"/>
                </a:solidFill>
              </a:rPr>
              <a:t>x Uterine dehiscence: </a:t>
            </a:r>
            <a:r>
              <a:rPr lang="en-US" dirty="0"/>
              <a:t>an incomplete, and frequently clinically occult, uterine scar separation where the </a:t>
            </a:r>
            <a:r>
              <a:rPr lang="en-US" dirty="0" err="1"/>
              <a:t>serosa</a:t>
            </a:r>
            <a:r>
              <a:rPr lang="en-US" dirty="0"/>
              <a:t> remains intact </a:t>
            </a:r>
            <a:endParaRPr lang="en-US"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9415958" cy="5844624"/>
          </a:xfrm>
        </p:spPr>
        <p:txBody>
          <a:bodyPr>
            <a:normAutofit fontScale="90000" lnSpcReduction="10000"/>
          </a:bodyPr>
          <a:lstStyle/>
          <a:p>
            <a:pPr marL="0" indent="0">
              <a:buNone/>
            </a:pPr>
            <a:endParaRPr lang="en-US" sz="2500" b="1" dirty="0">
              <a:solidFill>
                <a:srgbClr val="FF0000"/>
              </a:solidFill>
            </a:endParaRPr>
          </a:p>
          <a:p>
            <a:pPr marL="0" indent="0">
              <a:buFont typeface="Wingdings" pitchFamily="2" charset="2"/>
              <a:buChar char="§"/>
            </a:pPr>
            <a:r>
              <a:rPr lang="en-US" sz="2500" dirty="0"/>
              <a:t> The most common sign of uterine rupture is an abnormality of the fetal heart rate, which is seen in approximately 70% of cases of uterine </a:t>
            </a:r>
            <a:r>
              <a:rPr lang="en-US" sz="2000" dirty="0"/>
              <a:t>rupture </a:t>
            </a:r>
          </a:p>
          <a:p>
            <a:pPr marL="0" indent="0">
              <a:buFont typeface="Wingdings" pitchFamily="2" charset="2"/>
              <a:buChar char="§"/>
            </a:pPr>
            <a:endParaRPr lang="en-US" sz="2000" dirty="0"/>
          </a:p>
          <a:p>
            <a:pPr marL="0" indent="0">
              <a:buFont typeface="Wingdings" pitchFamily="2" charset="2"/>
              <a:buChar char="§"/>
            </a:pPr>
            <a:r>
              <a:rPr lang="en-US" sz="2500" dirty="0"/>
              <a:t> Other findings which may be seen if uterine rupture occurs include </a:t>
            </a:r>
            <a:r>
              <a:rPr lang="en-US" sz="2500" dirty="0">
                <a:sym typeface="+mn-ea"/>
              </a:rPr>
              <a:t>weakening contractions, loss of fetal station, abdominal pain, suprapubic pain at the level of the hysterotomy, need for frequent epidural dosing, vaginal bleeding, maternal hemodynamic instability, and hematuria.</a:t>
            </a:r>
            <a:endParaRPr lang="en-US" sz="2500" dirty="0"/>
          </a:p>
          <a:p>
            <a:pPr marL="0" indent="0">
              <a:buFont typeface="Wingdings" pitchFamily="2" charset="2"/>
              <a:buChar char="§"/>
            </a:pPr>
            <a:endParaRPr lang="en-US" sz="2500" dirty="0"/>
          </a:p>
          <a:p>
            <a:pPr marL="0" indent="0">
              <a:buFont typeface="Wingdings" pitchFamily="2" charset="2"/>
              <a:buChar char="§"/>
            </a:pPr>
            <a:endParaRPr lang="en-US" sz="2500" dirty="0"/>
          </a:p>
          <a:p>
            <a:pPr marL="0" indent="0">
              <a:buFont typeface="Wingdings" pitchFamily="2" charset="2"/>
              <a:buChar char="§"/>
            </a:pPr>
            <a:r>
              <a:rPr lang="en-US" sz="2500" dirty="0">
                <a:sym typeface="+mn-ea"/>
              </a:rPr>
              <a:t> Clinical vigilance and careful evaluation are especially warranted in women with persistent complaints of pain despite neuraxial anesthesia or need for frequent anesthetic redosing to achieve adequate pain control.</a:t>
            </a:r>
          </a:p>
          <a:p>
            <a:pPr>
              <a:buFont typeface="Wingdings" pitchFamily="2" charset="2"/>
              <a:buChar char="§"/>
            </a:pPr>
            <a:endParaRPr lang="en-US" sz="25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39616" y="-171400"/>
            <a:ext cx="6858000" cy="1268759"/>
          </a:xfrm>
        </p:spPr>
        <p:txBody>
          <a:bodyPr>
            <a:normAutofit/>
          </a:bodyPr>
          <a:lstStyle/>
          <a:p>
            <a:r>
              <a:rPr lang="en-US" sz="5400" b="1" dirty="0">
                <a:solidFill>
                  <a:srgbClr val="0070C0"/>
                </a:solidFill>
              </a:rPr>
              <a:t>Induction of labor</a:t>
            </a:r>
          </a:p>
        </p:txBody>
      </p:sp>
      <p:sp>
        <p:nvSpPr>
          <p:cNvPr id="3" name="عنوان فرعي 2"/>
          <p:cNvSpPr>
            <a:spLocks noGrp="1"/>
          </p:cNvSpPr>
          <p:nvPr>
            <p:ph type="subTitle" idx="1"/>
          </p:nvPr>
        </p:nvSpPr>
        <p:spPr>
          <a:xfrm>
            <a:off x="928664" y="1128461"/>
            <a:ext cx="8568952" cy="4464496"/>
          </a:xfrm>
        </p:spPr>
        <p:txBody>
          <a:bodyPr>
            <a:noAutofit/>
          </a:bodyPr>
          <a:lstStyle/>
          <a:p>
            <a:pPr algn="l">
              <a:buFont typeface="Wingdings" pitchFamily="2" charset="2"/>
              <a:buChar char="§"/>
            </a:pPr>
            <a:r>
              <a:rPr lang="en-US" sz="2500" dirty="0">
                <a:solidFill>
                  <a:schemeClr val="tx1">
                    <a:lumMod val="95000"/>
                    <a:lumOff val="5000"/>
                  </a:schemeClr>
                </a:solidFill>
              </a:rPr>
              <a:t>Patients who undergo induction of labor are at a higher risk of cesarean delivery than women who experience spontaneous labor.</a:t>
            </a:r>
          </a:p>
          <a:p>
            <a:pPr algn="l">
              <a:buFont typeface="Wingdings" pitchFamily="2" charset="2"/>
              <a:buChar char="§"/>
            </a:pPr>
            <a:endParaRPr lang="en-US" sz="2500" dirty="0">
              <a:solidFill>
                <a:schemeClr val="tx1">
                  <a:lumMod val="95000"/>
                  <a:lumOff val="5000"/>
                </a:schemeClr>
              </a:solidFill>
            </a:endParaRPr>
          </a:p>
          <a:p>
            <a:pPr algn="l">
              <a:buFont typeface="Wingdings" pitchFamily="2" charset="2"/>
              <a:buChar char="§"/>
            </a:pPr>
            <a:r>
              <a:rPr lang="en-US" sz="2500" dirty="0">
                <a:solidFill>
                  <a:schemeClr val="tx1">
                    <a:lumMod val="95000"/>
                    <a:lumOff val="5000"/>
                  </a:schemeClr>
                </a:solidFill>
              </a:rPr>
              <a:t> Several studies have demonstrated that women who are induced in TOLAC have a 2- to 3-fold increased risk of cesarean delivery compared with those who present with spontaneous labor.</a:t>
            </a:r>
          </a:p>
          <a:p>
            <a:pPr algn="l">
              <a:buFont typeface="Wingdings" pitchFamily="2" charset="2"/>
              <a:buChar char="§"/>
            </a:pPr>
            <a:endParaRPr lang="en-US" sz="2500" dirty="0">
              <a:solidFill>
                <a:schemeClr val="tx1">
                  <a:lumMod val="95000"/>
                  <a:lumOff val="5000"/>
                </a:schemeClr>
              </a:solidFill>
            </a:endParaRPr>
          </a:p>
          <a:p>
            <a:pPr algn="l">
              <a:buFont typeface="Wingdings" pitchFamily="2" charset="2"/>
              <a:buChar char="§"/>
            </a:pPr>
            <a:r>
              <a:rPr lang="en-US" sz="2500" dirty="0">
                <a:solidFill>
                  <a:schemeClr val="tx1">
                    <a:lumMod val="95000"/>
                    <a:lumOff val="5000"/>
                  </a:schemeClr>
                </a:solidFill>
              </a:rPr>
              <a:t>One study demonstrated that patients who could be induced with </a:t>
            </a:r>
            <a:r>
              <a:rPr lang="en-US" sz="2500" dirty="0" err="1">
                <a:solidFill>
                  <a:schemeClr val="tx1">
                    <a:lumMod val="95000"/>
                    <a:lumOff val="5000"/>
                  </a:schemeClr>
                </a:solidFill>
              </a:rPr>
              <a:t>oxytocin</a:t>
            </a:r>
            <a:r>
              <a:rPr lang="en-US" sz="2500" dirty="0">
                <a:solidFill>
                  <a:schemeClr val="tx1">
                    <a:lumMod val="95000"/>
                    <a:lumOff val="5000"/>
                  </a:schemeClr>
                </a:solidFill>
              </a:rPr>
              <a:t> had a significantly lower cesarean delivery rate compared with those induced with a Foley catheter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04665"/>
            <a:ext cx="7886700" cy="1063751"/>
          </a:xfrm>
        </p:spPr>
        <p:txBody>
          <a:bodyPr>
            <a:noAutofit/>
          </a:bodyPr>
          <a:lstStyle/>
          <a:p>
            <a:pPr algn="ctr"/>
            <a:r>
              <a:rPr lang="en-US" sz="5400" b="1" dirty="0">
                <a:solidFill>
                  <a:srgbClr val="0070C0"/>
                </a:solidFill>
                <a:sym typeface="+mn-ea"/>
              </a:rPr>
              <a:t>Induction of labor</a:t>
            </a:r>
            <a:br>
              <a:rPr lang="en-US" sz="5400" b="1" dirty="0">
                <a:solidFill>
                  <a:srgbClr val="FF0000"/>
                </a:solidFill>
              </a:rPr>
            </a:br>
            <a:endParaRPr lang="en-US" sz="5400" b="1" dirty="0">
              <a:solidFill>
                <a:srgbClr val="FF0000"/>
              </a:solidFill>
            </a:endParaRPr>
          </a:p>
        </p:txBody>
      </p:sp>
      <p:sp>
        <p:nvSpPr>
          <p:cNvPr id="3" name="Content Placeholder 2"/>
          <p:cNvSpPr>
            <a:spLocks noGrp="1"/>
          </p:cNvSpPr>
          <p:nvPr>
            <p:ph idx="1"/>
          </p:nvPr>
        </p:nvSpPr>
        <p:spPr>
          <a:xfrm>
            <a:off x="1524001" y="928670"/>
            <a:ext cx="9144476" cy="5515610"/>
          </a:xfrm>
        </p:spPr>
        <p:txBody>
          <a:bodyPr>
            <a:noAutofit/>
          </a:bodyPr>
          <a:lstStyle/>
          <a:p>
            <a:pPr marL="0" indent="0">
              <a:buNone/>
            </a:pPr>
            <a:endParaRPr lang="en-US" sz="2300" dirty="0">
              <a:solidFill>
                <a:srgbClr val="FF0000"/>
              </a:solidFill>
            </a:endParaRPr>
          </a:p>
          <a:p>
            <a:pPr marL="0" indent="0">
              <a:buFont typeface="Wingdings" pitchFamily="2" charset="2"/>
              <a:buChar char="§"/>
            </a:pPr>
            <a:r>
              <a:rPr lang="en-US" sz="2300" b="1" dirty="0">
                <a:sym typeface="+mn-ea"/>
              </a:rPr>
              <a:t>However</a:t>
            </a:r>
            <a:r>
              <a:rPr lang="en-US" sz="2300" dirty="0">
                <a:sym typeface="+mn-ea"/>
              </a:rPr>
              <a:t>, factors that attenuate the risk of rupture in these women should also be considered. Women with a prior vaginal delivery and/or a favorable cervix do not appear to be at increased risk of uterine rupture with induction ; Avoidance of a prostaglandin for cervical ripening is also important.</a:t>
            </a:r>
            <a:endParaRPr lang="en-US" sz="2300" dirty="0"/>
          </a:p>
          <a:p>
            <a:pPr marL="0" indent="0">
              <a:buFont typeface="Wingdings" pitchFamily="2" charset="2"/>
              <a:buChar char="§"/>
            </a:pPr>
            <a:endParaRPr lang="en-US" sz="2300" dirty="0"/>
          </a:p>
          <a:p>
            <a:pPr marL="0" indent="0">
              <a:buFont typeface="Wingdings" pitchFamily="2" charset="2"/>
              <a:buChar char="§"/>
            </a:pPr>
            <a:r>
              <a:rPr lang="en-US" sz="2300" dirty="0">
                <a:sym typeface="+mn-ea"/>
              </a:rPr>
              <a:t>Transcervical catheters, oxytocin, and amniotomy are reasonable options for cervical ripening and labor induction in TOLAC.</a:t>
            </a:r>
            <a:endParaRPr lang="en-US" sz="2300" dirty="0"/>
          </a:p>
          <a:p>
            <a:pPr marL="0" indent="0">
              <a:buFont typeface="Wingdings" pitchFamily="2" charset="2"/>
              <a:buChar char="§"/>
            </a:pPr>
            <a:endParaRPr lang="en-US" sz="2300" dirty="0"/>
          </a:p>
          <a:p>
            <a:pPr marL="0" indent="0">
              <a:buFont typeface="Wingdings" pitchFamily="2" charset="2"/>
              <a:buChar char="§"/>
            </a:pPr>
            <a:r>
              <a:rPr lang="en-US" sz="2300" dirty="0">
                <a:sym typeface="+mn-ea"/>
              </a:rPr>
              <a:t>Labor pattern during induction — Compared with inductions in women without a previous cesarean birth, induced labor in women undergoing TOLAC appears to be associated with slower progression in the latent phase but an equivalent labor course in the active phase.</a:t>
            </a:r>
            <a:endParaRPr lang="en-US" sz="2300" dirty="0"/>
          </a:p>
          <a:p>
            <a:pPr>
              <a:buFont typeface="Wingdings" pitchFamily="2" charset="2"/>
              <a:buChar char="§"/>
            </a:pPr>
            <a:endParaRPr lang="en-US" sz="13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67000" y="2"/>
            <a:ext cx="6858000" cy="1052735"/>
          </a:xfrm>
        </p:spPr>
        <p:txBody>
          <a:bodyPr/>
          <a:lstStyle/>
          <a:p>
            <a:r>
              <a:rPr lang="en-US" b="1" dirty="0">
                <a:solidFill>
                  <a:srgbClr val="0070C0"/>
                </a:solidFill>
              </a:rPr>
              <a:t>DELIVERY</a:t>
            </a:r>
          </a:p>
        </p:txBody>
      </p:sp>
      <p:sp>
        <p:nvSpPr>
          <p:cNvPr id="3" name="عنوان فرعي 2"/>
          <p:cNvSpPr>
            <a:spLocks noGrp="1"/>
          </p:cNvSpPr>
          <p:nvPr>
            <p:ph type="subTitle" idx="1"/>
          </p:nvPr>
        </p:nvSpPr>
        <p:spPr>
          <a:xfrm>
            <a:off x="983432" y="1043113"/>
            <a:ext cx="7992888" cy="4680520"/>
          </a:xfrm>
        </p:spPr>
        <p:txBody>
          <a:bodyPr>
            <a:noAutofit/>
          </a:bodyPr>
          <a:lstStyle/>
          <a:p>
            <a:pPr algn="l">
              <a:buFont typeface="Wingdings" pitchFamily="2" charset="2"/>
              <a:buChar char="§"/>
            </a:pPr>
            <a:r>
              <a:rPr lang="en-US" sz="2000" b="1" dirty="0">
                <a:solidFill>
                  <a:schemeClr val="tx1">
                    <a:lumMod val="95000"/>
                    <a:lumOff val="5000"/>
                  </a:schemeClr>
                </a:solidFill>
              </a:rPr>
              <a:t>Operative vaginal birth </a:t>
            </a:r>
            <a:r>
              <a:rPr lang="en-US" sz="2000" dirty="0">
                <a:solidFill>
                  <a:schemeClr val="tx1">
                    <a:lumMod val="95000"/>
                    <a:lumOff val="5000"/>
                  </a:schemeClr>
                </a:solidFill>
              </a:rPr>
              <a:t>: The indications, contraindications, prerequisites, and procedure for operative vaginal birth are the same as in patients without a scarred uterus.</a:t>
            </a:r>
          </a:p>
          <a:p>
            <a:pPr algn="l">
              <a:buFont typeface="Wingdings" pitchFamily="2" charset="2"/>
              <a:buChar char="§"/>
            </a:pPr>
            <a:endParaRPr lang="en-US" sz="2000" dirty="0">
              <a:solidFill>
                <a:schemeClr val="tx1">
                  <a:lumMod val="95000"/>
                  <a:lumOff val="5000"/>
                </a:schemeClr>
              </a:solidFill>
            </a:endParaRPr>
          </a:p>
          <a:p>
            <a:pPr algn="l">
              <a:buFont typeface="Wingdings" pitchFamily="2" charset="2"/>
              <a:buChar char="§"/>
            </a:pPr>
            <a:r>
              <a:rPr lang="en-US" sz="2000" b="1" dirty="0">
                <a:solidFill>
                  <a:schemeClr val="tx1">
                    <a:lumMod val="95000"/>
                    <a:lumOff val="5000"/>
                  </a:schemeClr>
                </a:solidFill>
              </a:rPr>
              <a:t>Management of a retained placenta:</a:t>
            </a:r>
            <a:r>
              <a:rPr lang="en-US" sz="2000" dirty="0">
                <a:solidFill>
                  <a:schemeClr val="tx1">
                    <a:lumMod val="95000"/>
                    <a:lumOff val="5000"/>
                  </a:schemeClr>
                </a:solidFill>
              </a:rPr>
              <a:t> The third stage of labor should be managed as per usual practice for any vaginal birth. If the placenta is retained (</a:t>
            </a:r>
            <a:r>
              <a:rPr lang="en-US" sz="2000" dirty="0" err="1">
                <a:solidFill>
                  <a:schemeClr val="tx1">
                    <a:lumMod val="95000"/>
                    <a:lumOff val="5000"/>
                  </a:schemeClr>
                </a:solidFill>
              </a:rPr>
              <a:t>ie</a:t>
            </a:r>
            <a:r>
              <a:rPr lang="en-US" sz="2000" dirty="0">
                <a:solidFill>
                  <a:schemeClr val="tx1">
                    <a:lumMod val="95000"/>
                    <a:lumOff val="5000"/>
                  </a:schemeClr>
                </a:solidFill>
              </a:rPr>
              <a:t>, does not deliver with gentle cord traction for over 30 minutes), consideration should be given to the possibility of abnormal </a:t>
            </a:r>
            <a:r>
              <a:rPr lang="en-US" sz="2000" dirty="0" err="1">
                <a:solidFill>
                  <a:schemeClr val="tx1">
                    <a:lumMod val="95000"/>
                    <a:lumOff val="5000"/>
                  </a:schemeClr>
                </a:solidFill>
              </a:rPr>
              <a:t>placentation</a:t>
            </a:r>
            <a:endParaRPr lang="en-US" sz="2000" dirty="0">
              <a:solidFill>
                <a:schemeClr val="tx1">
                  <a:lumMod val="95000"/>
                  <a:lumOff val="5000"/>
                </a:schemeClr>
              </a:solidFill>
            </a:endParaRPr>
          </a:p>
          <a:p>
            <a:pPr algn="l">
              <a:buFont typeface="Wingdings" pitchFamily="2" charset="2"/>
              <a:buChar char="§"/>
            </a:pPr>
            <a:r>
              <a:rPr lang="en-US" sz="2000" dirty="0">
                <a:solidFill>
                  <a:schemeClr val="tx1">
                    <a:lumMod val="95000"/>
                    <a:lumOff val="5000"/>
                  </a:schemeClr>
                </a:solidFill>
              </a:rPr>
              <a:t>Bedside ultrasound can be used to determine whether the placenta is merely trapped or still adherent, and if adherent, whether signs of Placenta </a:t>
            </a:r>
            <a:r>
              <a:rPr lang="en-US" sz="2000" dirty="0" err="1">
                <a:solidFill>
                  <a:schemeClr val="tx1">
                    <a:lumMod val="95000"/>
                    <a:lumOff val="5000"/>
                  </a:schemeClr>
                </a:solidFill>
              </a:rPr>
              <a:t>accreta</a:t>
            </a:r>
            <a:r>
              <a:rPr lang="en-US" sz="2000" dirty="0">
                <a:solidFill>
                  <a:schemeClr val="tx1">
                    <a:lumMod val="95000"/>
                    <a:lumOff val="5000"/>
                  </a:schemeClr>
                </a:solidFill>
              </a:rPr>
              <a:t> </a:t>
            </a:r>
            <a:r>
              <a:rPr lang="en-US" sz="2000" dirty="0" err="1">
                <a:solidFill>
                  <a:schemeClr val="tx1">
                    <a:lumMod val="95000"/>
                    <a:lumOff val="5000"/>
                  </a:schemeClr>
                </a:solidFill>
              </a:rPr>
              <a:t>apectrum</a:t>
            </a:r>
            <a:r>
              <a:rPr lang="en-US" sz="2000" dirty="0">
                <a:solidFill>
                  <a:schemeClr val="tx1">
                    <a:lumMod val="95000"/>
                    <a:lumOff val="5000"/>
                  </a:schemeClr>
                </a:solidFill>
              </a:rPr>
              <a:t> are present. A prudent approach in TOLAC patients is to evaluate the placenta </a:t>
            </a:r>
            <a:r>
              <a:rPr lang="en-US" sz="2000" dirty="0" err="1">
                <a:solidFill>
                  <a:schemeClr val="tx1">
                    <a:lumMod val="95000"/>
                    <a:lumOff val="5000"/>
                  </a:schemeClr>
                </a:solidFill>
              </a:rPr>
              <a:t>sonographically</a:t>
            </a:r>
            <a:r>
              <a:rPr lang="en-US" sz="2000" dirty="0">
                <a:solidFill>
                  <a:schemeClr val="tx1">
                    <a:lumMod val="95000"/>
                    <a:lumOff val="5000"/>
                  </a:schemeClr>
                </a:solidFill>
              </a:rPr>
              <a:t> prior to manual removal and to only attempt manual removal in the operating room so that hysterectomy can be performed rapidly if PAS is unexpectedly </a:t>
            </a:r>
            <a:r>
              <a:rPr lang="en-US" sz="2200" dirty="0">
                <a:solidFill>
                  <a:schemeClr val="tx1">
                    <a:lumMod val="95000"/>
                    <a:lumOff val="5000"/>
                  </a:schemeClr>
                </a:solidFill>
              </a:rPr>
              <a:t>encountered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a:extLst>
              <a:ext uri="{FF2B5EF4-FFF2-40B4-BE49-F238E27FC236}">
                <a16:creationId xmlns:a16="http://schemas.microsoft.com/office/drawing/2014/main" id="{48CA0354-7CC5-7EAE-DC23-BBB2E91DE665}"/>
              </a:ext>
            </a:extLst>
          </p:cNvPr>
          <p:cNvGraphicFramePr/>
          <p:nvPr>
            <p:extLst>
              <p:ext uri="{D42A27DB-BD31-4B8C-83A1-F6EECF244321}">
                <p14:modId xmlns:p14="http://schemas.microsoft.com/office/powerpoint/2010/main" val="582717527"/>
              </p:ext>
            </p:extLst>
          </p:nvPr>
        </p:nvGraphicFramePr>
        <p:xfrm>
          <a:off x="0" y="987778"/>
          <a:ext cx="12192000" cy="5870222"/>
        </p:xfrm>
        <a:graphic>
          <a:graphicData uri="http://schemas.openxmlformats.org/drawingml/2006/table">
            <a:tbl>
              <a:tblPr firstRow="1" bandRow="1">
                <a:tableStyleId>{69CF1AB2-1976-4502-BF36-3FF5EA218861}</a:tableStyleId>
              </a:tblPr>
              <a:tblGrid>
                <a:gridCol w="1373350">
                  <a:extLst>
                    <a:ext uri="{9D8B030D-6E8A-4147-A177-3AD203B41FA5}">
                      <a16:colId xmlns:a16="http://schemas.microsoft.com/office/drawing/2014/main" val="1911742899"/>
                    </a:ext>
                  </a:extLst>
                </a:gridCol>
                <a:gridCol w="6394746">
                  <a:extLst>
                    <a:ext uri="{9D8B030D-6E8A-4147-A177-3AD203B41FA5}">
                      <a16:colId xmlns:a16="http://schemas.microsoft.com/office/drawing/2014/main" val="2609987649"/>
                    </a:ext>
                  </a:extLst>
                </a:gridCol>
                <a:gridCol w="4423904">
                  <a:extLst>
                    <a:ext uri="{9D8B030D-6E8A-4147-A177-3AD203B41FA5}">
                      <a16:colId xmlns:a16="http://schemas.microsoft.com/office/drawing/2014/main" val="2450144563"/>
                    </a:ext>
                  </a:extLst>
                </a:gridCol>
              </a:tblGrid>
              <a:tr h="1076169">
                <a:tc>
                  <a:txBody>
                    <a:bodyPr/>
                    <a:lstStyle/>
                    <a:p>
                      <a:pPr algn="ctr"/>
                      <a:r>
                        <a:rPr lang="en-US" sz="2400" b="0" dirty="0">
                          <a:solidFill>
                            <a:schemeClr val="bg1"/>
                          </a:solidFill>
                        </a:rPr>
                        <a:t>Category 1</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400" b="0" dirty="0">
                          <a:solidFill>
                            <a:schemeClr val="bg1"/>
                          </a:solidFill>
                        </a:rPr>
                        <a:t>Immediate threat to the life of the mother or the baby</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400" b="0" dirty="0">
                          <a:solidFill>
                            <a:schemeClr val="bg1"/>
                          </a:solidFill>
                        </a:rPr>
                        <a:t>Immediate delivery (within 30 minutes)</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65288135"/>
                  </a:ext>
                </a:extLst>
              </a:tr>
              <a:tr h="1858942">
                <a:tc>
                  <a:txBody>
                    <a:bodyPr/>
                    <a:lstStyle/>
                    <a:p>
                      <a:pPr algn="ctr"/>
                      <a:r>
                        <a:rPr lang="en-US" sz="2400" dirty="0">
                          <a:solidFill>
                            <a:schemeClr val="bg1"/>
                          </a:solidFill>
                        </a:rPr>
                        <a:t>Category 2</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No immediate threat to life of woman or fetusCategory 4</a:t>
                      </a:r>
                    </a:p>
                    <a:p>
                      <a:pPr algn="ctr"/>
                      <a:endParaRPr lang="en-US" sz="2400" dirty="0">
                        <a:solidFill>
                          <a:schemeClr val="bg1"/>
                        </a:solidFill>
                      </a:endParaRP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400" dirty="0">
                          <a:solidFill>
                            <a:schemeClr val="bg1"/>
                          </a:solidFill>
                        </a:rPr>
                        <a:t>Urgent delivery (within 90 minutes)</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49783601"/>
                  </a:ext>
                </a:extLst>
              </a:tr>
              <a:tr h="1076169">
                <a:tc>
                  <a:txBody>
                    <a:bodyPr/>
                    <a:lstStyle/>
                    <a:p>
                      <a:pPr algn="ctr"/>
                      <a:r>
                        <a:rPr lang="en-US" sz="2400" dirty="0">
                          <a:solidFill>
                            <a:schemeClr val="bg1"/>
                          </a:solidFill>
                        </a:rPr>
                        <a:t>Category 3</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No maternal or fetal compromise but require early delivery</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400" dirty="0">
                          <a:solidFill>
                            <a:schemeClr val="bg1"/>
                          </a:solidFill>
                        </a:rPr>
                        <a:t>Early delivery</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06882582"/>
                  </a:ext>
                </a:extLst>
              </a:tr>
              <a:tr h="1858942">
                <a:tc>
                  <a:txBody>
                    <a:bodyPr/>
                    <a:lstStyle/>
                    <a:p>
                      <a:pPr algn="ctr"/>
                      <a:r>
                        <a:rPr lang="en-US" sz="2400" dirty="0">
                          <a:solidFill>
                            <a:schemeClr val="bg1"/>
                          </a:solidFill>
                        </a:rPr>
                        <a:t>Category 4</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400" dirty="0">
                          <a:solidFill>
                            <a:schemeClr val="bg1"/>
                          </a:solidFill>
                        </a:rPr>
                        <a:t>No maternal or fetal compromise and doesn’t require early deliver</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400" dirty="0">
                          <a:solidFill>
                            <a:schemeClr val="bg1"/>
                          </a:solidFill>
                        </a:rPr>
                        <a:t>At a time to suit the woman and maternity services</a:t>
                      </a:r>
                    </a:p>
                  </a:txBody>
                  <a:tcPr marL="57122" marR="57122" marT="28561" marB="285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219981"/>
                  </a:ext>
                </a:extLst>
              </a:tr>
            </a:tbl>
          </a:graphicData>
        </a:graphic>
      </p:graphicFrame>
      <p:sp>
        <p:nvSpPr>
          <p:cNvPr id="7" name="عنوان 6">
            <a:extLst>
              <a:ext uri="{FF2B5EF4-FFF2-40B4-BE49-F238E27FC236}">
                <a16:creationId xmlns:a16="http://schemas.microsoft.com/office/drawing/2014/main" id="{64E50838-17C0-BB47-B5DC-339D580456CE}"/>
              </a:ext>
            </a:extLst>
          </p:cNvPr>
          <p:cNvSpPr>
            <a:spLocks noGrp="1"/>
          </p:cNvSpPr>
          <p:nvPr>
            <p:ph type="title"/>
          </p:nvPr>
        </p:nvSpPr>
        <p:spPr>
          <a:xfrm>
            <a:off x="640645" y="-227541"/>
            <a:ext cx="10515600" cy="1325563"/>
          </a:xfrm>
        </p:spPr>
        <p:txBody>
          <a:bodyPr/>
          <a:lstStyle/>
          <a:p>
            <a:pPr algn="ctr"/>
            <a:r>
              <a:rPr lang="en-US" sz="3600" b="1" dirty="0">
                <a:solidFill>
                  <a:schemeClr val="accent1">
                    <a:lumMod val="50000"/>
                  </a:schemeClr>
                </a:solidFill>
                <a:latin typeface="Times New Roman" panose="02020603050405020304" pitchFamily="18" charset="0"/>
                <a:cs typeface="Times New Roman" panose="02020603050405020304" pitchFamily="18" charset="0"/>
              </a:rPr>
              <a:t>Emergency</a:t>
            </a:r>
            <a:endParaRPr lang="ar-JO" dirty="0">
              <a:solidFill>
                <a:schemeClr val="accent1">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67000" y="-243408"/>
            <a:ext cx="6858000" cy="1152129"/>
          </a:xfrm>
        </p:spPr>
        <p:txBody>
          <a:bodyPr>
            <a:normAutofit/>
          </a:bodyPr>
          <a:lstStyle/>
          <a:p>
            <a:pPr algn="l"/>
            <a:r>
              <a:rPr lang="en-US" dirty="0">
                <a:solidFill>
                  <a:srgbClr val="0070C0"/>
                </a:solidFill>
              </a:rPr>
              <a:t>case</a:t>
            </a:r>
          </a:p>
        </p:txBody>
      </p:sp>
      <p:sp>
        <p:nvSpPr>
          <p:cNvPr id="3" name="عنوان فرعي 2"/>
          <p:cNvSpPr>
            <a:spLocks noGrp="1"/>
          </p:cNvSpPr>
          <p:nvPr>
            <p:ph type="subTitle" idx="1"/>
          </p:nvPr>
        </p:nvSpPr>
        <p:spPr>
          <a:xfrm>
            <a:off x="479376" y="1412776"/>
            <a:ext cx="9649072" cy="4608512"/>
          </a:xfrm>
        </p:spPr>
        <p:txBody>
          <a:bodyPr>
            <a:normAutofit fontScale="92500" lnSpcReduction="10000"/>
          </a:bodyPr>
          <a:lstStyle/>
          <a:p>
            <a:pPr algn="l"/>
            <a:r>
              <a:rPr lang="en-US" sz="2400" dirty="0" err="1">
                <a:solidFill>
                  <a:schemeClr val="tx1">
                    <a:lumMod val="95000"/>
                    <a:lumOff val="5000"/>
                  </a:schemeClr>
                </a:solidFill>
              </a:rPr>
              <a:t>Mrs</a:t>
            </a:r>
            <a:r>
              <a:rPr lang="en-US" sz="2400" dirty="0">
                <a:solidFill>
                  <a:schemeClr val="tx1">
                    <a:lumMod val="95000"/>
                    <a:lumOff val="5000"/>
                  </a:schemeClr>
                </a:solidFill>
              </a:rPr>
              <a:t> sara, 25 </a:t>
            </a:r>
            <a:r>
              <a:rPr lang="en-US" sz="2400" dirty="0" err="1">
                <a:solidFill>
                  <a:schemeClr val="tx1">
                    <a:lumMod val="95000"/>
                    <a:lumOff val="5000"/>
                  </a:schemeClr>
                </a:solidFill>
              </a:rPr>
              <a:t>yo</a:t>
            </a:r>
            <a:r>
              <a:rPr lang="en-US" sz="2400" dirty="0">
                <a:solidFill>
                  <a:schemeClr val="tx1">
                    <a:lumMod val="95000"/>
                    <a:lumOff val="5000"/>
                  </a:schemeClr>
                </a:solidFill>
              </a:rPr>
              <a:t> female pt, G2P1 (prior lower segment caesarean delivery), GA:32,  offered VBAC after counselling by a senior obstetrician.</a:t>
            </a:r>
          </a:p>
          <a:p>
            <a:pPr algn="l"/>
            <a:endParaRPr lang="en-US" sz="2400" dirty="0">
              <a:solidFill>
                <a:schemeClr val="tx1">
                  <a:lumMod val="95000"/>
                  <a:lumOff val="5000"/>
                </a:schemeClr>
              </a:solidFill>
            </a:endParaRPr>
          </a:p>
          <a:p>
            <a:pPr algn="l"/>
            <a:r>
              <a:rPr lang="en-US" sz="2400" dirty="0">
                <a:solidFill>
                  <a:schemeClr val="tx1">
                    <a:lumMod val="95000"/>
                    <a:lumOff val="5000"/>
                  </a:schemeClr>
                </a:solidFill>
              </a:rPr>
              <a:t> What's relative points should be counselling about?</a:t>
            </a:r>
          </a:p>
          <a:p>
            <a:pPr algn="l"/>
            <a:endParaRPr lang="en-US" sz="2400" dirty="0">
              <a:solidFill>
                <a:schemeClr val="tx1">
                  <a:lumMod val="95000"/>
                  <a:lumOff val="5000"/>
                </a:schemeClr>
              </a:solidFill>
            </a:endParaRPr>
          </a:p>
          <a:p>
            <a:pPr algn="l"/>
            <a:endParaRPr lang="en-US" sz="2400" dirty="0">
              <a:solidFill>
                <a:schemeClr val="tx1">
                  <a:lumMod val="95000"/>
                  <a:lumOff val="5000"/>
                </a:schemeClr>
              </a:solidFill>
            </a:endParaRPr>
          </a:p>
          <a:p>
            <a:pPr algn="l"/>
            <a:r>
              <a:rPr lang="en-US" sz="2400" dirty="0">
                <a:solidFill>
                  <a:schemeClr val="tx1">
                    <a:lumMod val="95000"/>
                    <a:lumOff val="5000"/>
                  </a:schemeClr>
                </a:solidFill>
              </a:rPr>
              <a:t> Contraindication to VBAC ?</a:t>
            </a:r>
          </a:p>
          <a:p>
            <a:pPr algn="l"/>
            <a:endParaRPr lang="en-US" sz="2400" dirty="0">
              <a:solidFill>
                <a:schemeClr val="tx1">
                  <a:lumMod val="95000"/>
                  <a:lumOff val="5000"/>
                </a:schemeClr>
              </a:solidFill>
            </a:endParaRPr>
          </a:p>
          <a:p>
            <a:pPr algn="l"/>
            <a:r>
              <a:rPr lang="en-US" sz="2400" dirty="0">
                <a:solidFill>
                  <a:schemeClr val="tx1">
                    <a:lumMod val="95000"/>
                    <a:lumOff val="5000"/>
                  </a:schemeClr>
                </a:solidFill>
              </a:rPr>
              <a:t> How should women with a previous caesarean birth be advised in relation to induction or augmentation of </a:t>
            </a:r>
            <a:r>
              <a:rPr lang="en-US" sz="2400" dirty="0" err="1">
                <a:solidFill>
                  <a:schemeClr val="tx1">
                    <a:lumMod val="95000"/>
                    <a:lumOff val="5000"/>
                  </a:schemeClr>
                </a:solidFill>
              </a:rPr>
              <a:t>labour</a:t>
            </a:r>
            <a:r>
              <a:rPr lang="en-US" sz="2400" dirty="0">
                <a:solidFill>
                  <a:schemeClr val="tx1">
                    <a:lumMod val="95000"/>
                    <a:lumOff val="5000"/>
                  </a:schemeClr>
                </a:solidFill>
              </a:rPr>
              <a:t>?</a:t>
            </a:r>
            <a:endParaRPr lang="ar-JO" sz="2400" dirty="0">
              <a:solidFill>
                <a:schemeClr val="tx1">
                  <a:lumMod val="95000"/>
                  <a:lumOff val="5000"/>
                </a:schemeClr>
              </a:solidFill>
            </a:endParaRPr>
          </a:p>
          <a:p>
            <a:br>
              <a:rPr lang="ar-JO" dirty="0">
                <a:solidFill>
                  <a:schemeClr val="tx1">
                    <a:lumMod val="95000"/>
                    <a:lumOff val="5000"/>
                  </a:schemeClr>
                </a:solidFill>
              </a:rPr>
            </a:br>
            <a:endParaRPr lang="en-US" dirty="0">
              <a:solidFill>
                <a:schemeClr val="tx1">
                  <a:lumMod val="95000"/>
                  <a:lumOff val="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2636912"/>
            <a:ext cx="9793088" cy="4033847"/>
          </a:xfrm>
        </p:spPr>
        <p:txBody>
          <a:bodyPr>
            <a:normAutofit/>
          </a:bodyPr>
          <a:lstStyle/>
          <a:p>
            <a:pPr algn="ctr">
              <a:buNone/>
            </a:pPr>
            <a:r>
              <a:rPr lang="en-US" sz="18000" b="1" dirty="0">
                <a:latin typeface="Palace Script MT" pitchFamily="66" charset="0"/>
              </a:rPr>
              <a:t>Thank you</a:t>
            </a:r>
            <a:endParaRPr lang="ar-JO" sz="18000" b="1" dirty="0">
              <a:latin typeface="Palace Script MT" pitchFamily="66" charset="0"/>
            </a:endParaRPr>
          </a:p>
          <a:p>
            <a:pPr algn="ctr">
              <a:buNone/>
            </a:pPr>
            <a:endParaRPr lang="ar-JO" sz="15000" b="1" dirty="0">
              <a:latin typeface="Edwardian Script ITC" pitchFamily="66" charset="0"/>
              <a:ea typeface="PMingLiU-ExtB" pitchFamily="18" charset="-120"/>
            </a:endParaRPr>
          </a:p>
        </p:txBody>
      </p:sp>
      <p:sp>
        <p:nvSpPr>
          <p:cNvPr id="2" name="TextBox 1">
            <a:extLst>
              <a:ext uri="{FF2B5EF4-FFF2-40B4-BE49-F238E27FC236}">
                <a16:creationId xmlns:a16="http://schemas.microsoft.com/office/drawing/2014/main" id="{EE0C0233-3C1A-CA4C-C473-8E4CEFE4B743}"/>
              </a:ext>
            </a:extLst>
          </p:cNvPr>
          <p:cNvSpPr txBox="1"/>
          <p:nvPr/>
        </p:nvSpPr>
        <p:spPr>
          <a:xfrm>
            <a:off x="623392" y="548680"/>
            <a:ext cx="8352928" cy="1754326"/>
          </a:xfrm>
          <a:prstGeom prst="rect">
            <a:avLst/>
          </a:prstGeom>
          <a:noFill/>
        </p:spPr>
        <p:txBody>
          <a:bodyPr wrap="square" rtlCol="0">
            <a:spAutoFit/>
          </a:bodyPr>
          <a:lstStyle/>
          <a:p>
            <a:r>
              <a:rPr lang="en-US" dirty="0"/>
              <a:t>References :</a:t>
            </a:r>
          </a:p>
          <a:p>
            <a:endParaRPr lang="en-US" dirty="0"/>
          </a:p>
          <a:p>
            <a:r>
              <a:rPr lang="en-US" dirty="0"/>
              <a:t>Medscape </a:t>
            </a:r>
          </a:p>
          <a:p>
            <a:r>
              <a:rPr lang="en-US" dirty="0"/>
              <a:t>Pubmed </a:t>
            </a:r>
          </a:p>
          <a:p>
            <a:r>
              <a:rPr lang="en-US" dirty="0"/>
              <a:t>Amboss </a:t>
            </a:r>
          </a:p>
          <a:p>
            <a:r>
              <a:rPr lang="en-US" dirty="0"/>
              <a:t>Hacker and moores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a:extLst>
              <a:ext uri="{FF2B5EF4-FFF2-40B4-BE49-F238E27FC236}">
                <a16:creationId xmlns:a16="http://schemas.microsoft.com/office/drawing/2014/main" id="{94D8CD7D-6E50-61B6-4F45-01AC34C3E3E3}"/>
              </a:ext>
            </a:extLst>
          </p:cNvPr>
          <p:cNvGraphicFramePr/>
          <p:nvPr>
            <p:extLst>
              <p:ext uri="{D42A27DB-BD31-4B8C-83A1-F6EECF244321}">
                <p14:modId xmlns:p14="http://schemas.microsoft.com/office/powerpoint/2010/main" val="2692687649"/>
              </p:ext>
            </p:extLst>
          </p:nvPr>
        </p:nvGraphicFramePr>
        <p:xfrm>
          <a:off x="183444" y="141111"/>
          <a:ext cx="11542889" cy="630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91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B8B5CA9-6A94-8D0E-04CE-176285692596}"/>
              </a:ext>
            </a:extLst>
          </p:cNvPr>
          <p:cNvSpPr txBox="1"/>
          <p:nvPr/>
        </p:nvSpPr>
        <p:spPr>
          <a:xfrm>
            <a:off x="395874" y="405685"/>
            <a:ext cx="11184411" cy="155930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700" b="1" i="1" u="sng">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mj-cs"/>
              </a:rPr>
              <a:t>Fetal indications for cesarean delivery, including:</a:t>
            </a:r>
          </a:p>
        </p:txBody>
      </p:sp>
      <p:sp>
        <p:nvSpPr>
          <p:cNvPr id="3" name="Content Placeholder 2"/>
          <p:cNvSpPr>
            <a:spLocks noGrp="1"/>
          </p:cNvSpPr>
          <p:nvPr>
            <p:ph idx="1"/>
          </p:nvPr>
        </p:nvSpPr>
        <p:spPr>
          <a:xfrm>
            <a:off x="233032" y="1964986"/>
            <a:ext cx="11958190" cy="4737792"/>
          </a:xfrm>
        </p:spPr>
        <p:txBody>
          <a:bodyPr vert="horz" lIns="91440" tIns="45720" rIns="91440" bIns="45720" rtlCol="0" anchor="ctr">
            <a:normAutofit/>
          </a:bodyPr>
          <a:lstStyle/>
          <a:p>
            <a:pPr indent="-228600" defTabSz="914400"/>
            <a:endParaRPr lang="en-US" sz="3200" dirty="0"/>
          </a:p>
          <a:p>
            <a:pPr marL="914400" lvl="1" indent="-228600" defTabSz="914400"/>
            <a:r>
              <a:rPr lang="en-US" sz="2600" b="1" dirty="0"/>
              <a:t>Fetal compromise (acute or chronic)</a:t>
            </a:r>
          </a:p>
          <a:p>
            <a:pPr marL="914400" lvl="1" indent="-228600" defTabSz="914400"/>
            <a:r>
              <a:rPr lang="en-US" sz="2600" b="1" dirty="0"/>
              <a:t>Transverse lie </a:t>
            </a:r>
            <a:r>
              <a:rPr lang="en-US" sz="2600" dirty="0"/>
              <a:t>and </a:t>
            </a:r>
            <a:r>
              <a:rPr lang="en-US" sz="2600" b="1" dirty="0"/>
              <a:t>Mal-presentation</a:t>
            </a:r>
            <a:r>
              <a:rPr lang="en-US" sz="2600" dirty="0"/>
              <a:t> as breech, brow, chin post, shoulder and compound presentations</a:t>
            </a:r>
          </a:p>
          <a:p>
            <a:pPr marL="914400" lvl="1" indent="-228600" defTabSz="914400"/>
            <a:r>
              <a:rPr lang="en-US" sz="2600" b="1" dirty="0"/>
              <a:t>Dystocia</a:t>
            </a:r>
          </a:p>
          <a:p>
            <a:pPr marL="914400" lvl="1" indent="-228600" defTabSz="914400"/>
            <a:r>
              <a:rPr lang="en-US" sz="2600" b="1" dirty="0"/>
              <a:t>Severe PET- </a:t>
            </a:r>
            <a:r>
              <a:rPr lang="en-US" sz="2600" dirty="0"/>
              <a:t>relative contraindication </a:t>
            </a:r>
          </a:p>
          <a:p>
            <a:pPr marL="914400" lvl="1" indent="-228600" defTabSz="914400"/>
            <a:r>
              <a:rPr lang="en-US" sz="2600" b="1" dirty="0"/>
              <a:t>Cord Prolapse</a:t>
            </a:r>
          </a:p>
          <a:p>
            <a:pPr marL="914400" lvl="1" indent="-228600" defTabSz="914400"/>
            <a:r>
              <a:rPr lang="en-US" sz="2600" b="1" dirty="0"/>
              <a:t>Fetal Macrosomia </a:t>
            </a:r>
            <a:r>
              <a:rPr lang="en-US" sz="2600" dirty="0"/>
              <a:t>(&gt; 4.2 Kg)</a:t>
            </a:r>
          </a:p>
          <a:p>
            <a:pPr marL="914400" lvl="1" indent="-228600" defTabSz="914400"/>
            <a:r>
              <a:rPr lang="en-US" sz="2600" b="1" dirty="0"/>
              <a:t>Multiple Pregnancy</a:t>
            </a:r>
          </a:p>
          <a:p>
            <a:pPr indent="-228600" defTabSz="914400"/>
            <a:endParaRPr lang="en-US" sz="3200" dirty="0"/>
          </a:p>
        </p:txBody>
      </p:sp>
    </p:spTree>
    <p:extLst>
      <p:ext uri="{BB962C8B-B14F-4D97-AF65-F5344CB8AC3E}">
        <p14:creationId xmlns:p14="http://schemas.microsoft.com/office/powerpoint/2010/main" val="21432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08429"/>
            <a:ext cx="10056440" cy="5449571"/>
          </a:xfrm>
        </p:spPr>
        <p:txBody>
          <a:bodyPr>
            <a:noAutofit/>
          </a:bodyPr>
          <a:lstStyle/>
          <a:p>
            <a:pPr algn="l" rtl="0"/>
            <a:endParaRPr lang="en-US" sz="2000" dirty="0">
              <a:solidFill>
                <a:srgbClr val="FF0000"/>
              </a:solidFill>
            </a:endParaRPr>
          </a:p>
          <a:p>
            <a:pPr marL="914400" lvl="1" indent="-514350" algn="l" rtl="0">
              <a:buFont typeface="+mj-lt"/>
              <a:buAutoNum type="arabicPeriod"/>
            </a:pPr>
            <a:r>
              <a:rPr lang="en-US" sz="2000" b="1" dirty="0"/>
              <a:t>Maternal request</a:t>
            </a:r>
          </a:p>
          <a:p>
            <a:pPr marL="914400" lvl="1" indent="-514350" algn="l" rtl="0">
              <a:buFont typeface="+mj-lt"/>
              <a:buAutoNum type="arabicPeriod"/>
            </a:pPr>
            <a:r>
              <a:rPr lang="en-US" sz="2000" b="1" dirty="0"/>
              <a:t>Repeat cesarean delivery </a:t>
            </a:r>
          </a:p>
          <a:p>
            <a:pPr marL="914400" lvl="1" indent="-514350" algn="l" rtl="0">
              <a:buFont typeface="+mj-lt"/>
              <a:buAutoNum type="arabicPeriod"/>
            </a:pPr>
            <a:r>
              <a:rPr lang="en-US" sz="2000" b="1" dirty="0"/>
              <a:t>Obstructive lesions </a:t>
            </a:r>
            <a:r>
              <a:rPr lang="en-US" sz="2000" dirty="0"/>
              <a:t>in the lower genital tract as leiomyomas of the lower uterine segment that interfere with engagement of the fetal head.</a:t>
            </a:r>
          </a:p>
          <a:p>
            <a:pPr marL="914400" lvl="1" indent="-514350" algn="l" rtl="0">
              <a:buFont typeface="+mj-lt"/>
              <a:buAutoNum type="arabicPeriod"/>
            </a:pPr>
            <a:r>
              <a:rPr lang="en-US" sz="2000" b="1" dirty="0"/>
              <a:t>Pelvic abnormalities </a:t>
            </a:r>
            <a:r>
              <a:rPr lang="en-US" sz="2000" dirty="0"/>
              <a:t>that preclude engagement or interfere with descent of the fetal presentation in labor. </a:t>
            </a:r>
          </a:p>
          <a:p>
            <a:pPr marL="914400" lvl="1" indent="-514350" algn="l" rtl="0">
              <a:buFont typeface="+mj-lt"/>
              <a:buAutoNum type="arabicPeriod"/>
            </a:pPr>
            <a:r>
              <a:rPr lang="en-US" sz="2000" b="1" dirty="0"/>
              <a:t>Certain cardiac conditions </a:t>
            </a:r>
            <a:r>
              <a:rPr lang="en-US" sz="2000" dirty="0"/>
              <a:t>that preclude normal valsalva done by patients during a vaginal delivery.</a:t>
            </a:r>
          </a:p>
          <a:p>
            <a:pPr marL="914400" lvl="1" indent="-514350" algn="l" rtl="0">
              <a:buFont typeface="+mj-lt"/>
              <a:buAutoNum type="arabicPeriod"/>
            </a:pPr>
            <a:r>
              <a:rPr lang="en-US" sz="2000" b="1" dirty="0"/>
              <a:t>Abnormal placentation </a:t>
            </a:r>
            <a:r>
              <a:rPr lang="en-US" sz="2000" dirty="0"/>
              <a:t>as placenta abruption, placenta</a:t>
            </a:r>
            <a:r>
              <a:rPr lang="en-US" sz="2000" b="1" dirty="0"/>
              <a:t> </a:t>
            </a:r>
            <a:r>
              <a:rPr lang="en-US" sz="2000" dirty="0"/>
              <a:t>previa, placenta accrete. </a:t>
            </a:r>
          </a:p>
          <a:p>
            <a:pPr marL="914400" lvl="1" indent="-514350" algn="l" rtl="0">
              <a:buFont typeface="+mj-lt"/>
              <a:buAutoNum type="arabicPeriod"/>
            </a:pPr>
            <a:r>
              <a:rPr lang="en-US" sz="2000" b="1" dirty="0"/>
              <a:t>Active genital herpes </a:t>
            </a:r>
            <a:r>
              <a:rPr lang="en-US" sz="2000" dirty="0"/>
              <a:t>or </a:t>
            </a:r>
            <a:r>
              <a:rPr lang="en-US" sz="2000" b="1" dirty="0"/>
              <a:t>Maternal HIV infection</a:t>
            </a:r>
            <a:r>
              <a:rPr lang="en-US" sz="2000" dirty="0"/>
              <a:t>. </a:t>
            </a:r>
          </a:p>
          <a:p>
            <a:pPr marL="0" indent="0" algn="l" rtl="0">
              <a:buNone/>
            </a:pPr>
            <a:endParaRPr lang="en-US" sz="2000" dirty="0"/>
          </a:p>
        </p:txBody>
      </p:sp>
      <p:sp>
        <p:nvSpPr>
          <p:cNvPr id="4" name="مربع نص 3">
            <a:extLst>
              <a:ext uri="{FF2B5EF4-FFF2-40B4-BE49-F238E27FC236}">
                <a16:creationId xmlns:a16="http://schemas.microsoft.com/office/drawing/2014/main" id="{D7B8EF60-7868-7101-83BE-ED7F6DFACB8A}"/>
              </a:ext>
            </a:extLst>
          </p:cNvPr>
          <p:cNvSpPr txBox="1"/>
          <p:nvPr/>
        </p:nvSpPr>
        <p:spPr>
          <a:xfrm>
            <a:off x="465667" y="744560"/>
            <a:ext cx="11726333" cy="604781"/>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defPPr>
              <a:defRPr lang="en-US"/>
            </a:defPPr>
            <a:lvl1pPr>
              <a:lnSpc>
                <a:spcPct val="90000"/>
              </a:lnSpc>
              <a:spcBef>
                <a:spcPct val="0"/>
              </a:spcBef>
              <a:spcAft>
                <a:spcPts val="600"/>
              </a:spcAft>
              <a:defRPr sz="3700" b="1" i="1" u="sng">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mj-cs"/>
              </a:defRPr>
            </a:lvl1pPr>
          </a:lstStyle>
          <a:p>
            <a:r>
              <a:rPr lang="en-US" dirty="0"/>
              <a:t>Maternal indications for cesarean delivery, including:</a:t>
            </a:r>
            <a:endParaRPr lang="ar-JO" dirty="0"/>
          </a:p>
        </p:txBody>
      </p:sp>
    </p:spTree>
    <p:extLst>
      <p:ext uri="{BB962C8B-B14F-4D97-AF65-F5344CB8AC3E}">
        <p14:creationId xmlns:p14="http://schemas.microsoft.com/office/powerpoint/2010/main" val="287817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5">
            <a:extLst>
              <a:ext uri="{FF2B5EF4-FFF2-40B4-BE49-F238E27FC236}">
                <a16:creationId xmlns:a16="http://schemas.microsoft.com/office/drawing/2014/main" id="{38F91873-D22B-4419-91A9-2002D78E756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406" t="21561" r="7256" b="21949"/>
          <a:stretch/>
        </p:blipFill>
        <p:spPr>
          <a:xfrm>
            <a:off x="0" y="0"/>
            <a:ext cx="12290778" cy="6858000"/>
          </a:xfrm>
        </p:spPr>
      </p:pic>
    </p:spTree>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2401</TotalTime>
  <Words>4101</Words>
  <Application>Microsoft Office PowerPoint</Application>
  <PresentationFormat>Widescreen</PresentationFormat>
  <Paragraphs>352</Paragraphs>
  <Slides>51</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Andalus</vt:lpstr>
      <vt:lpstr>Arial</vt:lpstr>
      <vt:lpstr>Calibri</vt:lpstr>
      <vt:lpstr>Edwardian Script ITC</vt:lpstr>
      <vt:lpstr>Palace Script MT</vt:lpstr>
      <vt:lpstr>proxima_nova_rgregular</vt:lpstr>
      <vt:lpstr>Roboto</vt:lpstr>
      <vt:lpstr>Times New Roman</vt:lpstr>
      <vt:lpstr>Trebuchet MS</vt:lpstr>
      <vt:lpstr>Wingdings</vt:lpstr>
      <vt:lpstr>Wingdings 3</vt:lpstr>
      <vt:lpstr>Facet</vt:lpstr>
      <vt:lpstr>Vaginal birth after caesarean section </vt:lpstr>
      <vt:lpstr>Cesarean section </vt:lpstr>
      <vt:lpstr>PowerPoint Presentation</vt:lpstr>
      <vt:lpstr>Classification </vt:lpstr>
      <vt:lpstr>Emergency</vt:lpstr>
      <vt:lpstr>PowerPoint Presentation</vt:lpstr>
      <vt:lpstr>PowerPoint Presentation</vt:lpstr>
      <vt:lpstr>PowerPoint Presentation</vt:lpstr>
      <vt:lpstr>PowerPoint Presentation</vt:lpstr>
      <vt:lpstr>Procedure</vt:lpstr>
      <vt:lpstr>Informed consent</vt:lpstr>
      <vt:lpstr>Operation Steps</vt:lpstr>
      <vt:lpstr>PowerPoint Presentation</vt:lpstr>
      <vt:lpstr>PowerPoint Presentation</vt:lpstr>
      <vt:lpstr>2- Anesthesia</vt:lpstr>
      <vt:lpstr>3. Abdominal Incision</vt:lpstr>
      <vt:lpstr>PowerPoint Presentation</vt:lpstr>
      <vt:lpstr>4- Uterine incision</vt:lpstr>
      <vt:lpstr>PowerPoint Presentation</vt:lpstr>
      <vt:lpstr>PowerPoint Presentation</vt:lpstr>
      <vt:lpstr>PowerPoint Presentation</vt:lpstr>
      <vt:lpstr>PowerPoint Presentation</vt:lpstr>
      <vt:lpstr>Closure :</vt:lpstr>
      <vt:lpstr>PowerPoint Presentation</vt:lpstr>
      <vt:lpstr>PowerPoint Presentation</vt:lpstr>
      <vt:lpstr>Post-operative care</vt:lpstr>
      <vt:lpstr>PowerPoint Presentation</vt:lpstr>
      <vt:lpstr>PowerPoint Presentation</vt:lpstr>
      <vt:lpstr>PowerPoint Presentation</vt:lpstr>
      <vt:lpstr>Vaginal birth after cesarean  (VBAC)</vt:lpstr>
      <vt:lpstr>Objectives:  </vt:lpstr>
      <vt:lpstr>PowerPoint Presentation</vt:lpstr>
      <vt:lpstr>PowerPoint Presentation</vt:lpstr>
      <vt:lpstr>PowerPoint Presentation</vt:lpstr>
      <vt:lpstr>  </vt:lpstr>
      <vt:lpstr>RISKS OF TOLAC VERSUS PRCD </vt:lpstr>
      <vt:lpstr>PowerPoint Presentation</vt:lpstr>
      <vt:lpstr>Chance of success of the VBAC</vt:lpstr>
      <vt:lpstr>PowerPoint Presentation</vt:lpstr>
      <vt:lpstr>CANDIDATES FOR TOLAC </vt:lpstr>
      <vt:lpstr>Some women will not be candidates for TOLAC  </vt:lpstr>
      <vt:lpstr>Intrapartum management in settings of TOLAC </vt:lpstr>
      <vt:lpstr> </vt:lpstr>
      <vt:lpstr>assessment of labor progress </vt:lpstr>
      <vt:lpstr> </vt:lpstr>
      <vt:lpstr>PowerPoint Presentation</vt:lpstr>
      <vt:lpstr>Induction of labor</vt:lpstr>
      <vt:lpstr>Induction of labor </vt:lpstr>
      <vt:lpstr>DELIVERY</vt:lpstr>
      <vt:lpstr>case</vt:lpstr>
      <vt:lpstr>PowerPoint Presentation</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MQ</dc:creator>
  <cp:lastModifiedBy>mothana takhaineh</cp:lastModifiedBy>
  <cp:revision>57</cp:revision>
  <dcterms:created xsi:type="dcterms:W3CDTF">2021-09-21T16:10:06Z</dcterms:created>
  <dcterms:modified xsi:type="dcterms:W3CDTF">2023-10-18T21:05:26Z</dcterms:modified>
</cp:coreProperties>
</file>