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1"/>
  </p:notesMasterIdLst>
  <p:sldIdLst>
    <p:sldId id="256" r:id="rId2"/>
    <p:sldId id="258" r:id="rId3"/>
    <p:sldId id="260" r:id="rId4"/>
    <p:sldId id="261" r:id="rId5"/>
    <p:sldId id="262" r:id="rId6"/>
    <p:sldId id="332" r:id="rId7"/>
    <p:sldId id="333" r:id="rId8"/>
    <p:sldId id="334" r:id="rId9"/>
    <p:sldId id="335" r:id="rId10"/>
    <p:sldId id="336" r:id="rId11"/>
    <p:sldId id="337" r:id="rId12"/>
    <p:sldId id="348" r:id="rId13"/>
    <p:sldId id="338" r:id="rId14"/>
    <p:sldId id="339" r:id="rId15"/>
    <p:sldId id="340" r:id="rId16"/>
    <p:sldId id="341" r:id="rId17"/>
    <p:sldId id="342" r:id="rId18"/>
    <p:sldId id="343" r:id="rId19"/>
    <p:sldId id="344" r:id="rId20"/>
    <p:sldId id="345" r:id="rId21"/>
    <p:sldId id="346" r:id="rId22"/>
    <p:sldId id="347" r:id="rId23"/>
    <p:sldId id="349" r:id="rId24"/>
    <p:sldId id="350" r:id="rId25"/>
    <p:sldId id="351" r:id="rId26"/>
    <p:sldId id="305" r:id="rId27"/>
    <p:sldId id="306" r:id="rId28"/>
    <p:sldId id="327" r:id="rId29"/>
    <p:sldId id="353" r:id="rId30"/>
    <p:sldId id="354" r:id="rId31"/>
    <p:sldId id="355" r:id="rId32"/>
    <p:sldId id="373" r:id="rId33"/>
    <p:sldId id="357" r:id="rId34"/>
    <p:sldId id="358" r:id="rId35"/>
    <p:sldId id="372" r:id="rId36"/>
    <p:sldId id="359" r:id="rId37"/>
    <p:sldId id="360" r:id="rId38"/>
    <p:sldId id="361" r:id="rId39"/>
    <p:sldId id="362" r:id="rId40"/>
    <p:sldId id="363" r:id="rId41"/>
    <p:sldId id="364" r:id="rId42"/>
    <p:sldId id="365" r:id="rId43"/>
    <p:sldId id="366" r:id="rId44"/>
    <p:sldId id="374" r:id="rId45"/>
    <p:sldId id="367" r:id="rId46"/>
    <p:sldId id="368" r:id="rId47"/>
    <p:sldId id="369" r:id="rId48"/>
    <p:sldId id="376" r:id="rId49"/>
    <p:sldId id="371" r:id="rId5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56" autoAdjust="0"/>
    <p:restoredTop sz="94660"/>
  </p:normalViewPr>
  <p:slideViewPr>
    <p:cSldViewPr>
      <p:cViewPr varScale="1">
        <p:scale>
          <a:sx n="88" d="100"/>
          <a:sy n="88" d="100"/>
        </p:scale>
        <p:origin x="133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90CD17E-F6E4-43BE-9694-2C58D371E277}" type="datetimeFigureOut">
              <a:rPr lang="en-US" smtClean="0"/>
              <a:pPr/>
              <a:t>06/03/2023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B5590FF-C8B0-496C-9CA1-E5DC8A97F386}" type="slidenum">
              <a:rPr lang="en-US" smtClean="0"/>
              <a:pPr/>
              <a:t>‹#›</a:t>
            </a:fld>
            <a:endParaRPr lang="en-US"/>
          </a:p>
        </p:txBody>
      </p:sp>
    </p:spTree>
    <p:extLst>
      <p:ext uri="{BB962C8B-B14F-4D97-AF65-F5344CB8AC3E}">
        <p14:creationId xmlns:p14="http://schemas.microsoft.com/office/powerpoint/2010/main" val="15482614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590FF-C8B0-496C-9CA1-E5DC8A97F386}" type="slidenum">
              <a:rPr lang="en-US" smtClean="0"/>
              <a:pPr/>
              <a:t>12</a:t>
            </a:fld>
            <a:endParaRPr lang="en-US"/>
          </a:p>
        </p:txBody>
      </p:sp>
    </p:spTree>
    <p:extLst>
      <p:ext uri="{BB962C8B-B14F-4D97-AF65-F5344CB8AC3E}">
        <p14:creationId xmlns:p14="http://schemas.microsoft.com/office/powerpoint/2010/main" val="1324954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14/08/1444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14/08/1444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14/08/1444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14/08/1444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14/08/1444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14/08/1444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14/08/1444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14/08/1444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14/08/1444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14/08/1444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14/08/1444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14/08/1444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412777"/>
            <a:ext cx="7772400" cy="1440159"/>
          </a:xfrm>
        </p:spPr>
        <p:txBody>
          <a:bodyPr/>
          <a:lstStyle/>
          <a:p>
            <a:r>
              <a:rPr lang="en-US" b="1" dirty="0" smtClean="0">
                <a:solidFill>
                  <a:srgbClr val="FF0000"/>
                </a:solidFill>
                <a:latin typeface="Algerian" pitchFamily="82" charset="0"/>
              </a:rPr>
              <a:t>VISION</a:t>
            </a:r>
            <a:endParaRPr lang="en-US" dirty="0">
              <a:solidFill>
                <a:srgbClr val="FF0000"/>
              </a:solidFill>
              <a:latin typeface="Algerian" pitchFamily="82" charset="0"/>
            </a:endParaRPr>
          </a:p>
        </p:txBody>
      </p:sp>
      <p:sp>
        <p:nvSpPr>
          <p:cNvPr id="3" name="عنوان فرعي 2"/>
          <p:cNvSpPr>
            <a:spLocks noGrp="1"/>
          </p:cNvSpPr>
          <p:nvPr>
            <p:ph type="subTitle" idx="1"/>
          </p:nvPr>
        </p:nvSpPr>
        <p:spPr/>
        <p:txBody>
          <a:bodyPr>
            <a:normAutofit fontScale="85000" lnSpcReduction="10000"/>
          </a:bodyPr>
          <a:lstStyle/>
          <a:p>
            <a:pPr rtl="0"/>
            <a:r>
              <a:rPr lang="en-US" b="1" i="1" dirty="0" smtClean="0">
                <a:solidFill>
                  <a:schemeClr val="tx1"/>
                </a:solidFill>
              </a:rPr>
              <a:t>By</a:t>
            </a:r>
            <a:r>
              <a:rPr lang="en-US" b="1" dirty="0" smtClean="0">
                <a:solidFill>
                  <a:schemeClr val="tx1"/>
                </a:solidFill>
              </a:rPr>
              <a:t> </a:t>
            </a:r>
          </a:p>
          <a:p>
            <a:pPr rtl="0"/>
            <a:r>
              <a:rPr lang="en-US" b="1" dirty="0" smtClean="0">
                <a:solidFill>
                  <a:schemeClr val="tx1"/>
                </a:solidFill>
              </a:rPr>
              <a:t>DR. Nour A. Mohammed</a:t>
            </a:r>
          </a:p>
          <a:p>
            <a:pPr rtl="0"/>
            <a:r>
              <a:rPr lang="en-US" sz="4400" b="1" dirty="0">
                <a:solidFill>
                  <a:srgbClr val="FF0000"/>
                </a:solidFill>
                <a:latin typeface="Algerian" pitchFamily="82" charset="0"/>
                <a:ea typeface="+mj-ea"/>
                <a:cs typeface="+mj-cs"/>
              </a:rPr>
              <a:t>MUTAH SCHOOL OF MEDICINE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1520" y="274638"/>
            <a:ext cx="8568952" cy="6178698"/>
          </a:xfrm>
          <a:prstGeom prst="rect">
            <a:avLst/>
          </a:prstGeom>
        </p:spPr>
      </p:pic>
    </p:spTree>
    <p:extLst>
      <p:ext uri="{BB962C8B-B14F-4D97-AF65-F5344CB8AC3E}">
        <p14:creationId xmlns:p14="http://schemas.microsoft.com/office/powerpoint/2010/main" val="2389041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1520" y="274638"/>
            <a:ext cx="8435280" cy="6106690"/>
          </a:xfrm>
          <a:prstGeom prst="rect">
            <a:avLst/>
          </a:prstGeom>
        </p:spPr>
      </p:pic>
    </p:spTree>
    <p:extLst>
      <p:ext uri="{BB962C8B-B14F-4D97-AF65-F5344CB8AC3E}">
        <p14:creationId xmlns:p14="http://schemas.microsoft.com/office/powerpoint/2010/main" val="3072783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457200" y="274638"/>
            <a:ext cx="8229600" cy="6106690"/>
          </a:xfrm>
          <a:prstGeom prst="rect">
            <a:avLst/>
          </a:prstGeom>
        </p:spPr>
      </p:pic>
    </p:spTree>
    <p:extLst>
      <p:ext uri="{BB962C8B-B14F-4D97-AF65-F5344CB8AC3E}">
        <p14:creationId xmlns:p14="http://schemas.microsoft.com/office/powerpoint/2010/main" val="442071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274638"/>
            <a:ext cx="8075240" cy="6250706"/>
          </a:xfrm>
          <a:prstGeom prst="rect">
            <a:avLst/>
          </a:prstGeom>
        </p:spPr>
      </p:pic>
    </p:spTree>
    <p:extLst>
      <p:ext uri="{BB962C8B-B14F-4D97-AF65-F5344CB8AC3E}">
        <p14:creationId xmlns:p14="http://schemas.microsoft.com/office/powerpoint/2010/main" val="2226996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23528" y="274638"/>
            <a:ext cx="8496944" cy="6034682"/>
          </a:xfrm>
          <a:prstGeom prst="rect">
            <a:avLst/>
          </a:prstGeom>
        </p:spPr>
      </p:pic>
    </p:spTree>
    <p:extLst>
      <p:ext uri="{BB962C8B-B14F-4D97-AF65-F5344CB8AC3E}">
        <p14:creationId xmlns:p14="http://schemas.microsoft.com/office/powerpoint/2010/main" val="2071631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274638"/>
            <a:ext cx="8229599" cy="6322714"/>
          </a:xfrm>
          <a:prstGeom prst="rect">
            <a:avLst/>
          </a:prstGeom>
        </p:spPr>
      </p:pic>
    </p:spTree>
    <p:extLst>
      <p:ext uri="{BB962C8B-B14F-4D97-AF65-F5344CB8AC3E}">
        <p14:creationId xmlns:p14="http://schemas.microsoft.com/office/powerpoint/2010/main" val="688128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95536" y="0"/>
            <a:ext cx="8291263" cy="6093296"/>
          </a:xfrm>
          <a:prstGeom prst="rect">
            <a:avLst/>
          </a:prstGeom>
        </p:spPr>
      </p:pic>
    </p:spTree>
    <p:extLst>
      <p:ext uri="{BB962C8B-B14F-4D97-AF65-F5344CB8AC3E}">
        <p14:creationId xmlns:p14="http://schemas.microsoft.com/office/powerpoint/2010/main" val="4108503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1520" y="274638"/>
            <a:ext cx="8435279" cy="5890666"/>
          </a:xfrm>
          <a:prstGeom prst="rect">
            <a:avLst/>
          </a:prstGeom>
        </p:spPr>
      </p:pic>
    </p:spTree>
    <p:extLst>
      <p:ext uri="{BB962C8B-B14F-4D97-AF65-F5344CB8AC3E}">
        <p14:creationId xmlns:p14="http://schemas.microsoft.com/office/powerpoint/2010/main" val="1826243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95536" y="274638"/>
            <a:ext cx="8291263" cy="6178698"/>
          </a:xfrm>
          <a:prstGeom prst="rect">
            <a:avLst/>
          </a:prstGeom>
        </p:spPr>
      </p:pic>
    </p:spTree>
    <p:extLst>
      <p:ext uri="{BB962C8B-B14F-4D97-AF65-F5344CB8AC3E}">
        <p14:creationId xmlns:p14="http://schemas.microsoft.com/office/powerpoint/2010/main" val="4011772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274638"/>
            <a:ext cx="8229600" cy="6250706"/>
          </a:xfrm>
          <a:prstGeom prst="rect">
            <a:avLst/>
          </a:prstGeom>
        </p:spPr>
      </p:pic>
    </p:spTree>
    <p:extLst>
      <p:ext uri="{BB962C8B-B14F-4D97-AF65-F5344CB8AC3E}">
        <p14:creationId xmlns:p14="http://schemas.microsoft.com/office/powerpoint/2010/main" val="3468718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latin typeface="Algerian" pitchFamily="82" charset="0"/>
              </a:rPr>
              <a:t>VISION</a:t>
            </a:r>
            <a:r>
              <a:rPr lang="en-US" dirty="0" smtClean="0"/>
              <a:t/>
            </a:r>
            <a:br>
              <a:rPr lang="en-US" dirty="0" smtClean="0"/>
            </a:br>
            <a:endParaRPr lang="en-US" dirty="0"/>
          </a:p>
        </p:txBody>
      </p:sp>
      <p:sp>
        <p:nvSpPr>
          <p:cNvPr id="3" name="عنصر نائب للمحتوى 2"/>
          <p:cNvSpPr>
            <a:spLocks noGrp="1"/>
          </p:cNvSpPr>
          <p:nvPr>
            <p:ph idx="1"/>
          </p:nvPr>
        </p:nvSpPr>
        <p:spPr>
          <a:xfrm>
            <a:off x="179512" y="908720"/>
            <a:ext cx="8964488" cy="5760640"/>
          </a:xfrm>
        </p:spPr>
        <p:txBody>
          <a:bodyPr vert="horz" lIns="91440" tIns="45720" rIns="91440" bIns="45720" rtlCol="1">
            <a:normAutofit/>
          </a:bodyPr>
          <a:lstStyle/>
          <a:p>
            <a:pPr algn="l" rtl="0"/>
            <a:r>
              <a:rPr lang="en-US" dirty="0" smtClean="0">
                <a:latin typeface="Andalus" pitchFamily="18" charset="-78"/>
                <a:cs typeface="Andalus" pitchFamily="18" charset="-78"/>
              </a:rPr>
              <a:t>Vision is mediated by the "visual system" which</a:t>
            </a:r>
            <a:br>
              <a:rPr lang="en-US" dirty="0" smtClean="0">
                <a:latin typeface="Andalus" pitchFamily="18" charset="-78"/>
                <a:cs typeface="Andalus" pitchFamily="18" charset="-78"/>
              </a:rPr>
            </a:br>
            <a:r>
              <a:rPr lang="en-US" dirty="0" smtClean="0">
                <a:latin typeface="Andalus" pitchFamily="18" charset="-78"/>
                <a:cs typeface="Andalus" pitchFamily="18" charset="-78"/>
              </a:rPr>
              <a:t>includes:-</a:t>
            </a:r>
          </a:p>
          <a:p>
            <a:pPr lvl="0" algn="l" rtl="0"/>
            <a:r>
              <a:rPr lang="en-US" dirty="0" smtClean="0">
                <a:solidFill>
                  <a:srgbClr val="FF0000"/>
                </a:solidFill>
                <a:latin typeface="Andalus" pitchFamily="18" charset="-78"/>
                <a:cs typeface="Andalus" pitchFamily="18" charset="-78"/>
              </a:rPr>
              <a:t>The eye </a:t>
            </a:r>
            <a:r>
              <a:rPr lang="en-US" dirty="0" smtClean="0">
                <a:latin typeface="Andalus" pitchFamily="18" charset="-78"/>
                <a:cs typeface="Andalus" pitchFamily="18" charset="-78"/>
              </a:rPr>
              <a:t>which is special organ that can transform light into action potential.</a:t>
            </a:r>
          </a:p>
          <a:p>
            <a:pPr lvl="0" algn="l" rtl="0"/>
            <a:r>
              <a:rPr lang="en-US" dirty="0" smtClean="0">
                <a:solidFill>
                  <a:srgbClr val="FF0000"/>
                </a:solidFill>
                <a:latin typeface="Andalus" pitchFamily="18" charset="-78"/>
                <a:cs typeface="Andalus" pitchFamily="18" charset="-78"/>
              </a:rPr>
              <a:t>Visual pathway </a:t>
            </a:r>
            <a:r>
              <a:rPr lang="en-US" dirty="0" smtClean="0">
                <a:latin typeface="Andalus" pitchFamily="18" charset="-78"/>
                <a:cs typeface="Andalus" pitchFamily="18" charset="-78"/>
              </a:rPr>
              <a:t>is group of nerve fibers and nerve cells that transmits this action potential till the Visual center in the brain. </a:t>
            </a:r>
          </a:p>
          <a:p>
            <a:pPr lvl="0" algn="l" rtl="0"/>
            <a:r>
              <a:rPr lang="en-US" dirty="0" smtClean="0">
                <a:solidFill>
                  <a:srgbClr val="FF0000"/>
                </a:solidFill>
                <a:latin typeface="Andalus" pitchFamily="18" charset="-78"/>
                <a:cs typeface="Andalus" pitchFamily="18" charset="-78"/>
              </a:rPr>
              <a:t>Visual centers </a:t>
            </a:r>
            <a:r>
              <a:rPr lang="en-US" dirty="0" smtClean="0">
                <a:latin typeface="Andalus" pitchFamily="18" charset="-78"/>
                <a:cs typeface="Andalus" pitchFamily="18" charset="-78"/>
              </a:rPr>
              <a:t>which lie in the visual cortex in the occipital lobe and it can receive and translate this action potential into seen objects.	</a:t>
            </a:r>
          </a:p>
          <a:p>
            <a:pPr algn="l" rtl="0"/>
            <a:endParaRPr lang="en-US"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1520" y="116632"/>
            <a:ext cx="8640960" cy="6408712"/>
          </a:xfrm>
          <a:prstGeom prst="rect">
            <a:avLst/>
          </a:prstGeom>
        </p:spPr>
      </p:pic>
    </p:spTree>
    <p:extLst>
      <p:ext uri="{BB962C8B-B14F-4D97-AF65-F5344CB8AC3E}">
        <p14:creationId xmlns:p14="http://schemas.microsoft.com/office/powerpoint/2010/main" val="2525638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3528" y="274638"/>
            <a:ext cx="8496943" cy="6178698"/>
          </a:xfrm>
          <a:prstGeom prst="rect">
            <a:avLst/>
          </a:prstGeom>
        </p:spPr>
      </p:pic>
    </p:spTree>
    <p:extLst>
      <p:ext uri="{BB962C8B-B14F-4D97-AF65-F5344CB8AC3E}">
        <p14:creationId xmlns:p14="http://schemas.microsoft.com/office/powerpoint/2010/main" val="58946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274638"/>
            <a:ext cx="8435280" cy="6178698"/>
          </a:xfrm>
          <a:prstGeom prst="rect">
            <a:avLst/>
          </a:prstGeom>
        </p:spPr>
      </p:pic>
    </p:spTree>
    <p:extLst>
      <p:ext uri="{BB962C8B-B14F-4D97-AF65-F5344CB8AC3E}">
        <p14:creationId xmlns:p14="http://schemas.microsoft.com/office/powerpoint/2010/main" val="3584680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3528" y="274638"/>
            <a:ext cx="8496943" cy="6034682"/>
          </a:xfrm>
          <a:prstGeom prst="rect">
            <a:avLst/>
          </a:prstGeom>
        </p:spPr>
      </p:pic>
    </p:spTree>
    <p:extLst>
      <p:ext uri="{BB962C8B-B14F-4D97-AF65-F5344CB8AC3E}">
        <p14:creationId xmlns:p14="http://schemas.microsoft.com/office/powerpoint/2010/main" val="1994840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274638"/>
            <a:ext cx="8363271" cy="6250706"/>
          </a:xfrm>
          <a:prstGeom prst="rect">
            <a:avLst/>
          </a:prstGeom>
        </p:spPr>
      </p:pic>
    </p:spTree>
    <p:extLst>
      <p:ext uri="{BB962C8B-B14F-4D97-AF65-F5344CB8AC3E}">
        <p14:creationId xmlns:p14="http://schemas.microsoft.com/office/powerpoint/2010/main" val="4029323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274638"/>
            <a:ext cx="8229600" cy="6322714"/>
          </a:xfrm>
          <a:prstGeom prst="rect">
            <a:avLst/>
          </a:prstGeom>
        </p:spPr>
      </p:pic>
    </p:spTree>
    <p:extLst>
      <p:ext uri="{BB962C8B-B14F-4D97-AF65-F5344CB8AC3E}">
        <p14:creationId xmlns:p14="http://schemas.microsoft.com/office/powerpoint/2010/main" val="752229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latin typeface="Algerian" pitchFamily="82" charset="0"/>
              </a:rPr>
              <a:t>LIGHT</a:t>
            </a:r>
            <a:r>
              <a:rPr lang="en-US" dirty="0" smtClean="0">
                <a:solidFill>
                  <a:srgbClr val="FF0000"/>
                </a:solidFill>
                <a:latin typeface="Algerian" pitchFamily="82" charset="0"/>
              </a:rPr>
              <a:t/>
            </a:r>
            <a:br>
              <a:rPr lang="en-US" dirty="0" smtClean="0">
                <a:solidFill>
                  <a:srgbClr val="FF0000"/>
                </a:solidFill>
                <a:latin typeface="Algerian" pitchFamily="82" charset="0"/>
              </a:rPr>
            </a:br>
            <a:endParaRPr lang="en-US" dirty="0">
              <a:solidFill>
                <a:srgbClr val="FF0000"/>
              </a:solidFill>
              <a:latin typeface="Algerian" pitchFamily="82" charset="0"/>
            </a:endParaRPr>
          </a:p>
        </p:txBody>
      </p:sp>
      <p:sp>
        <p:nvSpPr>
          <p:cNvPr id="3" name="عنصر نائب للمحتوى 2"/>
          <p:cNvSpPr>
            <a:spLocks noGrp="1"/>
          </p:cNvSpPr>
          <p:nvPr>
            <p:ph idx="1"/>
          </p:nvPr>
        </p:nvSpPr>
        <p:spPr>
          <a:xfrm>
            <a:off x="107504" y="836712"/>
            <a:ext cx="9011344" cy="6021288"/>
          </a:xfrm>
        </p:spPr>
        <p:txBody>
          <a:bodyPr>
            <a:normAutofit/>
          </a:bodyPr>
          <a:lstStyle/>
          <a:p>
            <a:pPr algn="l" rtl="0"/>
            <a:r>
              <a:rPr lang="en-US" sz="2400" dirty="0" smtClean="0">
                <a:latin typeface="Andalus" pitchFamily="18" charset="-78"/>
                <a:cs typeface="Andalus" pitchFamily="18" charset="-78"/>
              </a:rPr>
              <a:t>Light is the adequate stimulus of the photoreceptors in the retina. </a:t>
            </a:r>
          </a:p>
          <a:p>
            <a:pPr algn="l" rtl="0"/>
            <a:r>
              <a:rPr lang="en-US" sz="2400" dirty="0" smtClean="0">
                <a:latin typeface="Andalus" pitchFamily="18" charset="-78"/>
                <a:cs typeface="Andalus" pitchFamily="18" charset="-78"/>
              </a:rPr>
              <a:t>Visible light is a form of electromagnetic energy travelles in waves having a wave lengths between 4000 - 7000 A° (angstrom) (10</a:t>
            </a:r>
            <a:r>
              <a:rPr lang="en-US" sz="2400" baseline="30000" dirty="0" smtClean="0">
                <a:latin typeface="Andalus" pitchFamily="18" charset="-78"/>
                <a:cs typeface="Andalus" pitchFamily="18" charset="-78"/>
              </a:rPr>
              <a:t>-10</a:t>
            </a:r>
            <a:r>
              <a:rPr lang="en-US" sz="2400" dirty="0" smtClean="0">
                <a:latin typeface="Andalus" pitchFamily="18" charset="-78"/>
                <a:cs typeface="Andalus" pitchFamily="18" charset="-78"/>
              </a:rPr>
              <a:t> meter). </a:t>
            </a:r>
          </a:p>
          <a:p>
            <a:pPr algn="l" rtl="0"/>
            <a:r>
              <a:rPr lang="en-US" sz="2400" dirty="0" smtClean="0">
                <a:latin typeface="Andalus" pitchFamily="18" charset="-78"/>
                <a:cs typeface="Andalus" pitchFamily="18" charset="-78"/>
              </a:rPr>
              <a:t>Each separate wave length gives different color sensation ranges from red color (7000 A°) till the violet color (4000 A°) </a:t>
            </a:r>
          </a:p>
          <a:p>
            <a:pPr algn="l" rtl="0"/>
            <a:r>
              <a:rPr lang="en-US" sz="2400" dirty="0" smtClean="0">
                <a:latin typeface="Andalus" pitchFamily="18" charset="-78"/>
                <a:cs typeface="Andalus" pitchFamily="18" charset="-78"/>
              </a:rPr>
              <a:t>Mixing of all wave lengths of visible spectrum together gives the sensation of day light.</a:t>
            </a:r>
          </a:p>
          <a:p>
            <a:pPr algn="l" rtl="0"/>
            <a:r>
              <a:rPr lang="en-US" sz="2400" dirty="0" smtClean="0">
                <a:latin typeface="Andalus" pitchFamily="18" charset="-78"/>
                <a:cs typeface="Andalus" pitchFamily="18" charset="-78"/>
              </a:rPr>
              <a:t>adjacent to the visible spectrum are the areas of the ultraviolet and infrared radiations which are not perceived by the eye </a:t>
            </a:r>
            <a:endParaRPr lang="en-US" sz="24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143000"/>
          </a:xfrm>
        </p:spPr>
        <p:txBody>
          <a:bodyPr>
            <a:normAutofit fontScale="90000"/>
          </a:bodyPr>
          <a:lstStyle/>
          <a:p>
            <a:r>
              <a:rPr lang="en-US" b="1" i="1" dirty="0" smtClean="0">
                <a:solidFill>
                  <a:srgbClr val="FF0000"/>
                </a:solidFill>
              </a:rPr>
              <a:t>When light strikes a surface it either:-</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عنصر نائب للمحتوى 2"/>
          <p:cNvSpPr>
            <a:spLocks noGrp="1"/>
          </p:cNvSpPr>
          <p:nvPr>
            <p:ph idx="1"/>
          </p:nvPr>
        </p:nvSpPr>
        <p:spPr>
          <a:xfrm>
            <a:off x="0" y="1124744"/>
            <a:ext cx="9144000" cy="6120680"/>
          </a:xfrm>
        </p:spPr>
        <p:txBody>
          <a:bodyPr>
            <a:normAutofit fontScale="92500" lnSpcReduction="10000"/>
          </a:bodyPr>
          <a:lstStyle/>
          <a:p>
            <a:pPr lvl="0" algn="l" rtl="0"/>
            <a:r>
              <a:rPr lang="en-US" b="1" dirty="0" smtClean="0">
                <a:solidFill>
                  <a:srgbClr val="FF0000"/>
                </a:solidFill>
                <a:latin typeface="Andalus" pitchFamily="18" charset="-78"/>
                <a:cs typeface="Andalus" pitchFamily="18" charset="-78"/>
              </a:rPr>
              <a:t>Reflected</a:t>
            </a:r>
            <a:r>
              <a:rPr lang="en-US" dirty="0" smtClean="0">
                <a:latin typeface="Andalus" pitchFamily="18" charset="-78"/>
                <a:cs typeface="Andalus" pitchFamily="18" charset="-78"/>
              </a:rPr>
              <a:t> from the surface in which it lies, thus the surface becomes visible.</a:t>
            </a:r>
          </a:p>
          <a:p>
            <a:pPr lvl="0" algn="l" rtl="0"/>
            <a:r>
              <a:rPr lang="en-US" b="1" dirty="0" smtClean="0">
                <a:solidFill>
                  <a:srgbClr val="FF0000"/>
                </a:solidFill>
                <a:latin typeface="Andalus" pitchFamily="18" charset="-78"/>
                <a:cs typeface="Andalus" pitchFamily="18" charset="-78"/>
              </a:rPr>
              <a:t>Refracted,</a:t>
            </a:r>
            <a:r>
              <a:rPr lang="en-US" dirty="0" smtClean="0">
                <a:latin typeface="Andalus" pitchFamily="18" charset="-78"/>
                <a:cs typeface="Andalus" pitchFamily="18" charset="-78"/>
              </a:rPr>
              <a:t> this occurs when light rays pass from one transparent media to another. This means that the light rays bend and the extent of bending depends on the density of the media (refractive index of the media). </a:t>
            </a:r>
          </a:p>
          <a:p>
            <a:pPr lvl="0" algn="l" rtl="0"/>
            <a:r>
              <a:rPr lang="en-US" dirty="0" smtClean="0">
                <a:latin typeface="Andalus" pitchFamily="18" charset="-78"/>
                <a:cs typeface="Andalus" pitchFamily="18" charset="-78"/>
              </a:rPr>
              <a:t>Refractive index is the ratio between velocity of light in air and its velocity in the transparent media e.g., refractive index of air is 1 while refractive index of water = 1.33</a:t>
            </a:r>
          </a:p>
          <a:p>
            <a:pPr lvl="0" algn="l" rtl="0"/>
            <a:r>
              <a:rPr lang="en-US" b="1" dirty="0" smtClean="0">
                <a:solidFill>
                  <a:srgbClr val="FF0000"/>
                </a:solidFill>
                <a:latin typeface="Andalus" pitchFamily="18" charset="-78"/>
                <a:cs typeface="Andalus" pitchFamily="18" charset="-78"/>
              </a:rPr>
              <a:t>Absorbed</a:t>
            </a:r>
            <a:r>
              <a:rPr lang="en-US" dirty="0" smtClean="0">
                <a:latin typeface="Andalus" pitchFamily="18" charset="-78"/>
                <a:cs typeface="Andalus" pitchFamily="18" charset="-78"/>
              </a:rPr>
              <a:t> by the molecules of the object in which the light pass through. The light here is converted to another form of energy e.g. heat.</a:t>
            </a:r>
          </a:p>
          <a:p>
            <a:pPr algn="l" rtl="0"/>
            <a:endParaRPr lang="en-US"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Principle of Refraction</a:t>
            </a:r>
          </a:p>
        </p:txBody>
      </p:sp>
      <p:sp>
        <p:nvSpPr>
          <p:cNvPr id="117763" name="Text Box 3"/>
          <p:cNvSpPr txBox="1">
            <a:spLocks noChangeArrowheads="1"/>
          </p:cNvSpPr>
          <p:nvPr/>
        </p:nvSpPr>
        <p:spPr bwMode="auto">
          <a:xfrm>
            <a:off x="381000" y="5181600"/>
            <a:ext cx="7543800" cy="830997"/>
          </a:xfrm>
          <a:prstGeom prst="rect">
            <a:avLst/>
          </a:prstGeom>
          <a:noFill/>
          <a:ln w="9525">
            <a:noFill/>
            <a:miter lim="800000"/>
            <a:headEnd/>
            <a:tailEnd/>
          </a:ln>
          <a:effectLst/>
        </p:spPr>
        <p:txBody>
          <a:bodyPr>
            <a:spAutoFit/>
          </a:bodyPr>
          <a:lstStyle/>
          <a:p>
            <a:pPr algn="ctr" rtl="0"/>
            <a:r>
              <a:rPr lang="en-US" sz="2400" b="1" dirty="0"/>
              <a:t>Light striking the lens or cornea at a 90 degree angle is not bent.</a:t>
            </a:r>
          </a:p>
        </p:txBody>
      </p:sp>
      <p:pic>
        <p:nvPicPr>
          <p:cNvPr id="117764" name="Picture 4" descr="16_30a"/>
          <p:cNvPicPr>
            <a:picLocks noChangeAspect="1" noChangeArrowheads="1"/>
          </p:cNvPicPr>
          <p:nvPr/>
        </p:nvPicPr>
        <p:blipFill>
          <a:blip r:embed="rId2" cstate="print"/>
          <a:srcRect/>
          <a:stretch>
            <a:fillRect/>
          </a:stretch>
        </p:blipFill>
        <p:spPr bwMode="auto">
          <a:xfrm>
            <a:off x="228600" y="1377950"/>
            <a:ext cx="7310438" cy="31083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07504" y="274638"/>
            <a:ext cx="8928992" cy="6394722"/>
          </a:xfrm>
          <a:prstGeom prst="rect">
            <a:avLst/>
          </a:prstGeom>
        </p:spPr>
      </p:pic>
    </p:spTree>
    <p:extLst>
      <p:ext uri="{BB962C8B-B14F-4D97-AF65-F5344CB8AC3E}">
        <p14:creationId xmlns:p14="http://schemas.microsoft.com/office/powerpoint/2010/main" val="997005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940966"/>
          </a:xfrm>
        </p:spPr>
        <p:txBody>
          <a:bodyPr>
            <a:normAutofit fontScale="90000"/>
          </a:bodyPr>
          <a:lstStyle/>
          <a:p>
            <a:pPr rtl="0"/>
            <a:r>
              <a:rPr lang="en-US" b="1" i="1" dirty="0" smtClean="0"/>
              <a:t>The eye is composed of 3 coats</a:t>
            </a:r>
            <a:r>
              <a:rPr lang="en-US" dirty="0" smtClean="0"/>
              <a:t/>
            </a:r>
            <a:br>
              <a:rPr lang="en-US" dirty="0" smtClean="0"/>
            </a:br>
            <a:r>
              <a:rPr lang="en-US" b="1" dirty="0" smtClean="0">
                <a:solidFill>
                  <a:srgbClr val="FF0000"/>
                </a:solidFill>
                <a:latin typeface="Andalus" pitchFamily="18" charset="-78"/>
                <a:cs typeface="Andalus" pitchFamily="18" charset="-78"/>
              </a:rPr>
              <a:t>A- The outer coat </a:t>
            </a:r>
            <a:br>
              <a:rPr lang="en-US" b="1" dirty="0" smtClean="0">
                <a:solidFill>
                  <a:srgbClr val="FF0000"/>
                </a:solidFill>
                <a:latin typeface="Andalus" pitchFamily="18" charset="-78"/>
                <a:cs typeface="Andalus" pitchFamily="18" charset="-78"/>
              </a:rPr>
            </a:br>
            <a:endParaRPr lang="en-US" dirty="0"/>
          </a:p>
        </p:txBody>
      </p:sp>
      <p:sp>
        <p:nvSpPr>
          <p:cNvPr id="3" name="عنصر نائب للمحتوى 2"/>
          <p:cNvSpPr>
            <a:spLocks noGrp="1"/>
          </p:cNvSpPr>
          <p:nvPr>
            <p:ph idx="1"/>
          </p:nvPr>
        </p:nvSpPr>
        <p:spPr>
          <a:xfrm>
            <a:off x="457200" y="1417638"/>
            <a:ext cx="8579296" cy="5323730"/>
          </a:xfrm>
        </p:spPr>
        <p:txBody>
          <a:bodyPr vert="horz" lIns="91440" tIns="45720" rIns="91440" bIns="45720" rtlCol="1">
            <a:normAutofit/>
          </a:bodyPr>
          <a:lstStyle/>
          <a:p>
            <a:pPr algn="l" rtl="0">
              <a:lnSpc>
                <a:spcPct val="90000"/>
              </a:lnSpc>
            </a:pPr>
            <a:r>
              <a:rPr lang="en-US" dirty="0" smtClean="0">
                <a:latin typeface="Andalus" pitchFamily="18" charset="-78"/>
                <a:cs typeface="Andalus" pitchFamily="18" charset="-78"/>
              </a:rPr>
              <a:t>Its posterior 5/6 is opaque protective membrane called the "sclera" which is relatively vascular </a:t>
            </a:r>
          </a:p>
          <a:p>
            <a:pPr algn="l" rtl="0">
              <a:lnSpc>
                <a:spcPct val="90000"/>
              </a:lnSpc>
            </a:pPr>
            <a:r>
              <a:rPr lang="en-US" dirty="0" smtClean="0">
                <a:latin typeface="Andalus" pitchFamily="18" charset="-78"/>
                <a:cs typeface="Andalus" pitchFamily="18" charset="-78"/>
              </a:rPr>
              <a:t> The anterior1/6 is circular disc highly transparent membrane called the "cornea". </a:t>
            </a:r>
          </a:p>
          <a:p>
            <a:pPr algn="l" rtl="0">
              <a:lnSpc>
                <a:spcPct val="90000"/>
              </a:lnSpc>
            </a:pPr>
            <a:r>
              <a:rPr lang="en-US" dirty="0" smtClean="0">
                <a:latin typeface="Andalus" pitchFamily="18" charset="-78"/>
                <a:cs typeface="Andalus" pitchFamily="18" charset="-78"/>
              </a:rPr>
              <a:t>The sclera is covered by thin membranous sac called the "conjunctiva" which is absent on the cornea but is reflected to line the inner surface of the eye lids. </a:t>
            </a:r>
          </a:p>
          <a:p>
            <a:pPr algn="l" rtl="0">
              <a:lnSpc>
                <a:spcPct val="90000"/>
              </a:lnSpc>
            </a:pPr>
            <a:r>
              <a:rPr lang="en-US" dirty="0" smtClean="0">
                <a:latin typeface="Andalus" pitchFamily="18" charset="-78"/>
                <a:cs typeface="Andalus" pitchFamily="18" charset="-78"/>
              </a:rPr>
              <a:t>The junction of the sclera with the cornea is called the '</a:t>
            </a:r>
            <a:r>
              <a:rPr lang="en-US" dirty="0" err="1" smtClean="0">
                <a:latin typeface="Andalus" pitchFamily="18" charset="-78"/>
                <a:cs typeface="Andalus" pitchFamily="18" charset="-78"/>
              </a:rPr>
              <a:t>limbus</a:t>
            </a:r>
            <a:r>
              <a:rPr lang="en-US" dirty="0" smtClean="0">
                <a:latin typeface="Andalus" pitchFamily="18" charset="-78"/>
                <a:cs typeface="Andalus" pitchFamily="18" charset="-78"/>
              </a:rPr>
              <a:t>".</a:t>
            </a:r>
          </a:p>
          <a:p>
            <a:pPr algn="l" rtl="0">
              <a:lnSpc>
                <a:spcPct val="90000"/>
              </a:lnSpc>
            </a:pPr>
            <a:endParaRPr lang="en-US"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51520" y="188640"/>
            <a:ext cx="8568952" cy="6264696"/>
          </a:xfrm>
          <a:prstGeom prst="rect">
            <a:avLst/>
          </a:prstGeom>
        </p:spPr>
      </p:pic>
    </p:spTree>
    <p:extLst>
      <p:ext uri="{BB962C8B-B14F-4D97-AF65-F5344CB8AC3E}">
        <p14:creationId xmlns:p14="http://schemas.microsoft.com/office/powerpoint/2010/main" val="2014284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57200" y="548680"/>
            <a:ext cx="8507288" cy="5544616"/>
          </a:xfrm>
          <a:prstGeom prst="rect">
            <a:avLst/>
          </a:prstGeom>
        </p:spPr>
      </p:pic>
    </p:spTree>
    <p:extLst>
      <p:ext uri="{BB962C8B-B14F-4D97-AF65-F5344CB8AC3E}">
        <p14:creationId xmlns:p14="http://schemas.microsoft.com/office/powerpoint/2010/main" val="333935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51520" y="188640"/>
            <a:ext cx="8712967" cy="6552727"/>
          </a:xfrm>
          <a:prstGeom prst="rect">
            <a:avLst/>
          </a:prstGeom>
        </p:spPr>
      </p:pic>
    </p:spTree>
    <p:extLst>
      <p:ext uri="{BB962C8B-B14F-4D97-AF65-F5344CB8AC3E}">
        <p14:creationId xmlns:p14="http://schemas.microsoft.com/office/powerpoint/2010/main" val="764455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57200" y="476672"/>
            <a:ext cx="8229600" cy="5904656"/>
          </a:xfrm>
          <a:prstGeom prst="rect">
            <a:avLst/>
          </a:prstGeom>
        </p:spPr>
      </p:pic>
    </p:spTree>
    <p:extLst>
      <p:ext uri="{BB962C8B-B14F-4D97-AF65-F5344CB8AC3E}">
        <p14:creationId xmlns:p14="http://schemas.microsoft.com/office/powerpoint/2010/main" val="847229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79512" y="404664"/>
            <a:ext cx="8507288" cy="5832648"/>
          </a:xfrm>
          <a:prstGeom prst="rect">
            <a:avLst/>
          </a:prstGeom>
        </p:spPr>
      </p:pic>
    </p:spTree>
    <p:extLst>
      <p:ext uri="{BB962C8B-B14F-4D97-AF65-F5344CB8AC3E}">
        <p14:creationId xmlns:p14="http://schemas.microsoft.com/office/powerpoint/2010/main" val="475517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539552" y="548680"/>
            <a:ext cx="8424936" cy="5976664"/>
          </a:xfrm>
          <a:prstGeom prst="rect">
            <a:avLst/>
          </a:prstGeom>
        </p:spPr>
      </p:pic>
    </p:spTree>
    <p:extLst>
      <p:ext uri="{BB962C8B-B14F-4D97-AF65-F5344CB8AC3E}">
        <p14:creationId xmlns:p14="http://schemas.microsoft.com/office/powerpoint/2010/main" val="63271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57200" y="274638"/>
            <a:ext cx="8229599" cy="6394722"/>
          </a:xfrm>
          <a:prstGeom prst="rect">
            <a:avLst/>
          </a:prstGeom>
        </p:spPr>
      </p:pic>
    </p:spTree>
    <p:extLst>
      <p:ext uri="{BB962C8B-B14F-4D97-AF65-F5344CB8AC3E}">
        <p14:creationId xmlns:p14="http://schemas.microsoft.com/office/powerpoint/2010/main" val="6168682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57200" y="274638"/>
            <a:ext cx="8229600" cy="6106690"/>
          </a:xfrm>
          <a:prstGeom prst="rect">
            <a:avLst/>
          </a:prstGeom>
        </p:spPr>
      </p:pic>
    </p:spTree>
    <p:extLst>
      <p:ext uri="{BB962C8B-B14F-4D97-AF65-F5344CB8AC3E}">
        <p14:creationId xmlns:p14="http://schemas.microsoft.com/office/powerpoint/2010/main" val="3534279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51520" y="116632"/>
            <a:ext cx="8640960" cy="6552728"/>
          </a:xfrm>
          <a:prstGeom prst="rect">
            <a:avLst/>
          </a:prstGeom>
        </p:spPr>
      </p:pic>
    </p:spTree>
    <p:extLst>
      <p:ext uri="{BB962C8B-B14F-4D97-AF65-F5344CB8AC3E}">
        <p14:creationId xmlns:p14="http://schemas.microsoft.com/office/powerpoint/2010/main" val="4241024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457200" y="620688"/>
            <a:ext cx="8229600" cy="5328592"/>
          </a:xfrm>
          <a:prstGeom prst="rect">
            <a:avLst/>
          </a:prstGeom>
        </p:spPr>
      </p:pic>
    </p:spTree>
    <p:extLst>
      <p:ext uri="{BB962C8B-B14F-4D97-AF65-F5344CB8AC3E}">
        <p14:creationId xmlns:p14="http://schemas.microsoft.com/office/powerpoint/2010/main" val="3309921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827584"/>
          </a:xfrm>
        </p:spPr>
        <p:txBody>
          <a:bodyPr>
            <a:normAutofit/>
          </a:bodyPr>
          <a:lstStyle/>
          <a:p>
            <a:r>
              <a:rPr lang="en-US" dirty="0" smtClean="0">
                <a:solidFill>
                  <a:srgbClr val="FF0000"/>
                </a:solidFill>
                <a:latin typeface="Andalus" pitchFamily="18" charset="-78"/>
                <a:cs typeface="Andalus" pitchFamily="18" charset="-78"/>
              </a:rPr>
              <a:t>B- The middle coat </a:t>
            </a:r>
            <a:endParaRPr lang="en-US" dirty="0"/>
          </a:p>
        </p:txBody>
      </p:sp>
      <p:sp>
        <p:nvSpPr>
          <p:cNvPr id="3" name="عنصر نائب للمحتوى 2"/>
          <p:cNvSpPr>
            <a:spLocks noGrp="1"/>
          </p:cNvSpPr>
          <p:nvPr>
            <p:ph idx="1"/>
          </p:nvPr>
        </p:nvSpPr>
        <p:spPr>
          <a:xfrm>
            <a:off x="0" y="548680"/>
            <a:ext cx="9036496" cy="6309320"/>
          </a:xfrm>
        </p:spPr>
        <p:txBody>
          <a:bodyPr vert="horz" lIns="91440" tIns="45720" rIns="91440" bIns="45720" rtlCol="1">
            <a:noAutofit/>
          </a:bodyPr>
          <a:lstStyle/>
          <a:p>
            <a:pPr algn="l" rtl="0">
              <a:spcBef>
                <a:spcPts val="1800"/>
              </a:spcBef>
            </a:pPr>
            <a:r>
              <a:rPr lang="en-US" sz="2400" dirty="0" smtClean="0">
                <a:latin typeface="Andalus" pitchFamily="18" charset="-78"/>
                <a:cs typeface="Andalus" pitchFamily="18" charset="-78"/>
              </a:rPr>
              <a:t>It is loosely attached to the sclera, its posterior 2/3 is formed of the </a:t>
            </a:r>
            <a:r>
              <a:rPr lang="en-US" sz="2400" b="1" i="1" dirty="0" smtClean="0">
                <a:solidFill>
                  <a:srgbClr val="FF0066"/>
                </a:solidFill>
                <a:latin typeface="Andalus" pitchFamily="18" charset="-78"/>
                <a:cs typeface="Andalus" pitchFamily="18" charset="-78"/>
              </a:rPr>
              <a:t>"choroids" </a:t>
            </a:r>
            <a:r>
              <a:rPr lang="en-US" sz="2400" dirty="0" smtClean="0">
                <a:latin typeface="Andalus" pitchFamily="18" charset="-78"/>
                <a:cs typeface="Andalus" pitchFamily="18" charset="-78"/>
              </a:rPr>
              <a:t>(tuft of blood vessels for nourishing the retina). </a:t>
            </a:r>
          </a:p>
          <a:p>
            <a:pPr algn="l" rtl="0">
              <a:spcBef>
                <a:spcPts val="1800"/>
              </a:spcBef>
            </a:pPr>
            <a:r>
              <a:rPr lang="en-US" sz="2400" dirty="0" smtClean="0">
                <a:latin typeface="Andalus" pitchFamily="18" charset="-78"/>
                <a:cs typeface="Andalus" pitchFamily="18" charset="-78"/>
              </a:rPr>
              <a:t>The anterior third forms the </a:t>
            </a:r>
            <a:r>
              <a:rPr lang="en-US" sz="2400" b="1" i="1" dirty="0" smtClean="0">
                <a:solidFill>
                  <a:srgbClr val="FF0066"/>
                </a:solidFill>
                <a:latin typeface="Andalus" pitchFamily="18" charset="-78"/>
                <a:cs typeface="Andalus" pitchFamily="18" charset="-78"/>
              </a:rPr>
              <a:t>"ciliary body" </a:t>
            </a:r>
            <a:r>
              <a:rPr lang="en-US" sz="2400" dirty="0" smtClean="0">
                <a:latin typeface="Andalus" pitchFamily="18" charset="-78"/>
                <a:cs typeface="Andalus" pitchFamily="18" charset="-78"/>
              </a:rPr>
              <a:t>which includes the:</a:t>
            </a:r>
          </a:p>
          <a:p>
            <a:pPr algn="l" rtl="0">
              <a:spcBef>
                <a:spcPts val="1800"/>
              </a:spcBef>
              <a:buNone/>
            </a:pPr>
            <a:r>
              <a:rPr lang="en-US" sz="2400" b="1" dirty="0" smtClean="0">
                <a:solidFill>
                  <a:srgbClr val="0070C0"/>
                </a:solidFill>
                <a:latin typeface="Andalus" pitchFamily="18" charset="-78"/>
                <a:cs typeface="Andalus" pitchFamily="18" charset="-78"/>
              </a:rPr>
              <a:t>a- Ciliary muscles </a:t>
            </a:r>
            <a:r>
              <a:rPr lang="en-US" sz="2400" dirty="0" smtClean="0">
                <a:latin typeface="Andalus" pitchFamily="18" charset="-78"/>
                <a:cs typeface="Andalus" pitchFamily="18" charset="-78"/>
              </a:rPr>
              <a:t>which control the process of accommodation.</a:t>
            </a:r>
          </a:p>
          <a:p>
            <a:pPr algn="l" rtl="0">
              <a:spcBef>
                <a:spcPts val="1800"/>
              </a:spcBef>
              <a:buNone/>
            </a:pPr>
            <a:r>
              <a:rPr lang="en-US" sz="2400" b="1" dirty="0" smtClean="0">
                <a:solidFill>
                  <a:srgbClr val="0070C0"/>
                </a:solidFill>
                <a:latin typeface="Andalus" pitchFamily="18" charset="-78"/>
                <a:cs typeface="Andalus" pitchFamily="18" charset="-78"/>
              </a:rPr>
              <a:t>b- The ciliary processes </a:t>
            </a:r>
            <a:r>
              <a:rPr lang="en-US" sz="2400" dirty="0" smtClean="0">
                <a:latin typeface="Andalus" pitchFamily="18" charset="-78"/>
                <a:cs typeface="Andalus" pitchFamily="18" charset="-78"/>
              </a:rPr>
              <a:t>which secret the </a:t>
            </a:r>
            <a:r>
              <a:rPr lang="en-US" sz="2400" b="1" dirty="0" smtClean="0">
                <a:latin typeface="Andalus" pitchFamily="18" charset="-78"/>
                <a:cs typeface="Andalus" pitchFamily="18" charset="-78"/>
              </a:rPr>
              <a:t>aqueous humor</a:t>
            </a:r>
            <a:r>
              <a:rPr lang="en-US" sz="2400" dirty="0" smtClean="0">
                <a:latin typeface="Andalus" pitchFamily="18" charset="-78"/>
                <a:cs typeface="Andalus" pitchFamily="18" charset="-78"/>
              </a:rPr>
              <a:t>.</a:t>
            </a:r>
          </a:p>
          <a:p>
            <a:pPr algn="l" rtl="0">
              <a:spcBef>
                <a:spcPts val="1800"/>
              </a:spcBef>
              <a:buNone/>
            </a:pPr>
            <a:r>
              <a:rPr lang="en-US" sz="2400" b="1" dirty="0" smtClean="0">
                <a:solidFill>
                  <a:srgbClr val="0070C0"/>
                </a:solidFill>
                <a:latin typeface="Andalus" pitchFamily="18" charset="-78"/>
                <a:cs typeface="Andalus" pitchFamily="18" charset="-78"/>
              </a:rPr>
              <a:t>c- The suspensory ligament </a:t>
            </a:r>
            <a:r>
              <a:rPr lang="en-US" sz="2400" dirty="0" smtClean="0">
                <a:latin typeface="Andalus" pitchFamily="18" charset="-78"/>
                <a:cs typeface="Andalus" pitchFamily="18" charset="-78"/>
              </a:rPr>
              <a:t>which holds the lens in it's position.</a:t>
            </a:r>
          </a:p>
          <a:p>
            <a:pPr algn="l" rtl="0">
              <a:spcBef>
                <a:spcPts val="1800"/>
              </a:spcBef>
            </a:pPr>
            <a:r>
              <a:rPr lang="en-US" sz="2400" dirty="0" smtClean="0">
                <a:latin typeface="Andalus" pitchFamily="18" charset="-78"/>
                <a:cs typeface="Andalus" pitchFamily="18" charset="-78"/>
              </a:rPr>
              <a:t> The anterior continuation of the ciliary body forms the </a:t>
            </a:r>
            <a:r>
              <a:rPr lang="en-US" sz="2400" b="1" i="1" dirty="0" smtClean="0">
                <a:solidFill>
                  <a:srgbClr val="FF0066"/>
                </a:solidFill>
                <a:latin typeface="Andalus" pitchFamily="18" charset="-78"/>
                <a:cs typeface="Andalus" pitchFamily="18" charset="-78"/>
              </a:rPr>
              <a:t>"iris". </a:t>
            </a:r>
          </a:p>
          <a:p>
            <a:pPr algn="l" rtl="0">
              <a:spcBef>
                <a:spcPts val="1800"/>
              </a:spcBef>
            </a:pPr>
            <a:r>
              <a:rPr lang="en-US" sz="2400" dirty="0" smtClean="0">
                <a:latin typeface="Andalus" pitchFamily="18" charset="-78"/>
                <a:cs typeface="Andalus" pitchFamily="18" charset="-78"/>
              </a:rPr>
              <a:t>The space between the cornea anteriorly and the iris posteriorly is called the </a:t>
            </a:r>
            <a:r>
              <a:rPr lang="en-US" sz="2400" b="1" i="1" dirty="0" smtClean="0">
                <a:solidFill>
                  <a:srgbClr val="FF0066"/>
                </a:solidFill>
                <a:latin typeface="Andalus" pitchFamily="18" charset="-78"/>
                <a:cs typeface="Andalus" pitchFamily="18" charset="-78"/>
              </a:rPr>
              <a:t>anterior chamber</a:t>
            </a:r>
            <a:r>
              <a:rPr lang="en-US" sz="2400" dirty="0" smtClean="0">
                <a:latin typeface="Andalus" pitchFamily="18" charset="-78"/>
                <a:cs typeface="Andalus" pitchFamily="18" charset="-78"/>
              </a:rPr>
              <a:t>. </a:t>
            </a:r>
          </a:p>
          <a:p>
            <a:pPr algn="l" rtl="0">
              <a:spcBef>
                <a:spcPts val="1800"/>
              </a:spcBef>
            </a:pPr>
            <a:r>
              <a:rPr lang="en-US" sz="2400" dirty="0" smtClean="0">
                <a:latin typeface="Andalus" pitchFamily="18" charset="-78"/>
                <a:cs typeface="Andalus" pitchFamily="18" charset="-78"/>
              </a:rPr>
              <a:t>The space between iris anteriorly and the lens posteriorly is called the </a:t>
            </a:r>
            <a:r>
              <a:rPr lang="en-US" sz="2400" b="1" i="1" dirty="0" smtClean="0">
                <a:solidFill>
                  <a:srgbClr val="FF0066"/>
                </a:solidFill>
                <a:latin typeface="Andalus" pitchFamily="18" charset="-78"/>
                <a:cs typeface="Andalus" pitchFamily="18" charset="-78"/>
              </a:rPr>
              <a:t>posterior chamber</a:t>
            </a:r>
            <a:r>
              <a:rPr lang="en-US" sz="2400" dirty="0" smtClean="0">
                <a:latin typeface="Andalus" pitchFamily="18" charset="-78"/>
                <a:cs typeface="Andalus" pitchFamily="18" charset="-78"/>
              </a:rPr>
              <a:t>. </a:t>
            </a:r>
          </a:p>
          <a:p>
            <a:pPr algn="l" rtl="0">
              <a:spcBef>
                <a:spcPts val="1800"/>
              </a:spcBef>
            </a:pPr>
            <a:r>
              <a:rPr lang="en-US" sz="2400" dirty="0" smtClean="0">
                <a:latin typeface="Andalus" pitchFamily="18" charset="-78"/>
                <a:cs typeface="Andalus" pitchFamily="18" charset="-78"/>
              </a:rPr>
              <a:t>Both chambers are filled with </a:t>
            </a:r>
            <a:r>
              <a:rPr lang="en-US" sz="2400" b="1" i="1" dirty="0" smtClean="0">
                <a:solidFill>
                  <a:srgbClr val="FF0066"/>
                </a:solidFill>
                <a:latin typeface="Andalus" pitchFamily="18" charset="-78"/>
                <a:cs typeface="Andalus" pitchFamily="18" charset="-78"/>
              </a:rPr>
              <a:t>the aqueous humor</a:t>
            </a:r>
            <a:r>
              <a:rPr lang="en-US" sz="2400" dirty="0" smtClean="0">
                <a:latin typeface="Andalus" pitchFamily="18" charset="-78"/>
                <a:cs typeface="Andalus" pitchFamily="18" charset="-78"/>
              </a:rPr>
              <a:t>. </a:t>
            </a:r>
          </a:p>
          <a:p>
            <a:pPr algn="l" rtl="0">
              <a:spcBef>
                <a:spcPts val="1800"/>
              </a:spcBef>
            </a:pPr>
            <a:endParaRPr lang="en-US" sz="24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51520" y="274638"/>
            <a:ext cx="8435280" cy="6106690"/>
          </a:xfrm>
          <a:prstGeom prst="rect">
            <a:avLst/>
          </a:prstGeom>
        </p:spPr>
      </p:pic>
    </p:spTree>
    <p:extLst>
      <p:ext uri="{BB962C8B-B14F-4D97-AF65-F5344CB8AC3E}">
        <p14:creationId xmlns:p14="http://schemas.microsoft.com/office/powerpoint/2010/main" val="2387817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395536" y="404664"/>
            <a:ext cx="8291264" cy="6264696"/>
          </a:xfrm>
          <a:prstGeom prst="rect">
            <a:avLst/>
          </a:prstGeom>
        </p:spPr>
      </p:pic>
    </p:spTree>
    <p:extLst>
      <p:ext uri="{BB962C8B-B14F-4D97-AF65-F5344CB8AC3E}">
        <p14:creationId xmlns:p14="http://schemas.microsoft.com/office/powerpoint/2010/main" val="3963253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79512" y="274638"/>
            <a:ext cx="8712968" cy="5890666"/>
          </a:xfrm>
          <a:prstGeom prst="rect">
            <a:avLst/>
          </a:prstGeom>
        </p:spPr>
      </p:pic>
    </p:spTree>
    <p:extLst>
      <p:ext uri="{BB962C8B-B14F-4D97-AF65-F5344CB8AC3E}">
        <p14:creationId xmlns:p14="http://schemas.microsoft.com/office/powerpoint/2010/main" val="4554604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51520" y="620688"/>
            <a:ext cx="8640960" cy="5184576"/>
          </a:xfrm>
          <a:prstGeom prst="rect">
            <a:avLst/>
          </a:prstGeom>
        </p:spPr>
      </p:pic>
    </p:spTree>
    <p:extLst>
      <p:ext uri="{BB962C8B-B14F-4D97-AF65-F5344CB8AC3E}">
        <p14:creationId xmlns:p14="http://schemas.microsoft.com/office/powerpoint/2010/main" val="4228711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75656" y="188640"/>
            <a:ext cx="7344816" cy="6552728"/>
          </a:xfrm>
          <a:prstGeom prst="rect">
            <a:avLst/>
          </a:prstGeom>
        </p:spPr>
      </p:pic>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5496382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79512" y="548680"/>
            <a:ext cx="8640960" cy="5688632"/>
          </a:xfrm>
          <a:prstGeom prst="rect">
            <a:avLst/>
          </a:prstGeom>
        </p:spPr>
      </p:pic>
    </p:spTree>
    <p:extLst>
      <p:ext uri="{BB962C8B-B14F-4D97-AF65-F5344CB8AC3E}">
        <p14:creationId xmlns:p14="http://schemas.microsoft.com/office/powerpoint/2010/main" val="33566965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23528" y="404664"/>
            <a:ext cx="8496944" cy="5976664"/>
          </a:xfrm>
          <a:prstGeom prst="rect">
            <a:avLst/>
          </a:prstGeom>
        </p:spPr>
      </p:pic>
    </p:spTree>
    <p:extLst>
      <p:ext uri="{BB962C8B-B14F-4D97-AF65-F5344CB8AC3E}">
        <p14:creationId xmlns:p14="http://schemas.microsoft.com/office/powerpoint/2010/main" val="41133202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51520" y="116632"/>
            <a:ext cx="8640960" cy="6624736"/>
          </a:xfrm>
          <a:prstGeom prst="rect">
            <a:avLst/>
          </a:prstGeom>
        </p:spPr>
      </p:pic>
    </p:spTree>
    <p:extLst>
      <p:ext uri="{BB962C8B-B14F-4D97-AF65-F5344CB8AC3E}">
        <p14:creationId xmlns:p14="http://schemas.microsoft.com/office/powerpoint/2010/main" val="8882148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solidFill>
                  <a:srgbClr val="00B050"/>
                </a:solidFill>
                <a:latin typeface="Times New Roman" panose="02020603050405020304" pitchFamily="18" charset="0"/>
                <a:cs typeface="Times New Roman" panose="02020603050405020304" pitchFamily="18" charset="0"/>
              </a:rPr>
              <a:t>B-Neural theory of color vision</a:t>
            </a:r>
            <a:endParaRPr lang="en-US" dirty="0">
              <a:solidFill>
                <a:srgbClr val="00B050"/>
              </a:solidFill>
            </a:endParaRPr>
          </a:p>
        </p:txBody>
      </p:sp>
      <p:sp>
        <p:nvSpPr>
          <p:cNvPr id="4" name="Content Placeholder 3"/>
          <p:cNvSpPr>
            <a:spLocks noGrp="1"/>
          </p:cNvSpPr>
          <p:nvPr>
            <p:ph idx="1"/>
          </p:nvPr>
        </p:nvSpPr>
        <p:spPr>
          <a:xfrm>
            <a:off x="457200" y="1417638"/>
            <a:ext cx="8363272" cy="4963690"/>
          </a:xfrm>
        </p:spPr>
        <p:txBody>
          <a:bodyPr>
            <a:normAutofit fontScale="92500" lnSpcReduction="10000"/>
          </a:bodyPr>
          <a:lstStyle/>
          <a:p>
            <a:pPr algn="just" rtl="0"/>
            <a:r>
              <a:rPr lang="en-US" altLang="en-US" dirty="0" smtClean="0">
                <a:solidFill>
                  <a:srgbClr val="002060"/>
                </a:solidFill>
                <a:latin typeface="Times New Roman" panose="02020603050405020304" pitchFamily="18" charset="0"/>
                <a:cs typeface="Times New Roman" panose="02020603050405020304" pitchFamily="18" charset="0"/>
              </a:rPr>
              <a:t>Neural </a:t>
            </a:r>
            <a:r>
              <a:rPr lang="en-US" altLang="en-US" dirty="0">
                <a:solidFill>
                  <a:srgbClr val="002060"/>
                </a:solidFill>
                <a:latin typeface="Times New Roman" panose="02020603050405020304" pitchFamily="18" charset="0"/>
                <a:cs typeface="Times New Roman" panose="02020603050405020304" pitchFamily="18" charset="0"/>
              </a:rPr>
              <a:t>theory states that </a:t>
            </a:r>
            <a:r>
              <a:rPr lang="en-US" altLang="en-US" b="1" dirty="0">
                <a:solidFill>
                  <a:srgbClr val="00B050"/>
                </a:solidFill>
                <a:latin typeface="Times New Roman" panose="02020603050405020304" pitchFamily="18" charset="0"/>
                <a:cs typeface="Times New Roman" panose="02020603050405020304" pitchFamily="18" charset="0"/>
              </a:rPr>
              <a:t>perception of colors </a:t>
            </a:r>
            <a:r>
              <a:rPr lang="en-US" altLang="en-US" dirty="0">
                <a:solidFill>
                  <a:srgbClr val="002060"/>
                </a:solidFill>
                <a:latin typeface="Times New Roman" panose="02020603050405020304" pitchFamily="18" charset="0"/>
                <a:cs typeface="Times New Roman" panose="02020603050405020304" pitchFamily="18" charset="0"/>
              </a:rPr>
              <a:t>is mainly a function of </a:t>
            </a:r>
            <a:r>
              <a:rPr lang="en-US" altLang="en-US" b="1" dirty="0">
                <a:solidFill>
                  <a:srgbClr val="002060"/>
                </a:solidFill>
                <a:latin typeface="Times New Roman" panose="02020603050405020304" pitchFamily="18" charset="0"/>
                <a:cs typeface="Times New Roman" panose="02020603050405020304" pitchFamily="18" charset="0"/>
              </a:rPr>
              <a:t>group of neural cells </a:t>
            </a:r>
            <a:r>
              <a:rPr lang="en-US" altLang="en-US" dirty="0">
                <a:solidFill>
                  <a:srgbClr val="002060"/>
                </a:solidFill>
                <a:latin typeface="Times New Roman" panose="02020603050405020304" pitchFamily="18" charset="0"/>
                <a:cs typeface="Times New Roman" panose="02020603050405020304" pitchFamily="18" charset="0"/>
              </a:rPr>
              <a:t>starts at </a:t>
            </a:r>
            <a:r>
              <a:rPr lang="en-US" altLang="en-US" b="1" dirty="0">
                <a:solidFill>
                  <a:srgbClr val="00B050"/>
                </a:solidFill>
                <a:latin typeface="Times New Roman" panose="02020603050405020304" pitchFamily="18" charset="0"/>
                <a:cs typeface="Times New Roman" panose="02020603050405020304" pitchFamily="18" charset="0"/>
              </a:rPr>
              <a:t>X ganglion </a:t>
            </a:r>
            <a:r>
              <a:rPr lang="en-US" altLang="en-US" dirty="0">
                <a:solidFill>
                  <a:srgbClr val="002060"/>
                </a:solidFill>
                <a:latin typeface="Times New Roman" panose="02020603050405020304" pitchFamily="18" charset="0"/>
                <a:cs typeface="Times New Roman" panose="02020603050405020304" pitchFamily="18" charset="0"/>
              </a:rPr>
              <a:t>cells in the retina. </a:t>
            </a:r>
            <a:endParaRPr lang="en-US" altLang="en-US" dirty="0" smtClean="0">
              <a:solidFill>
                <a:srgbClr val="002060"/>
              </a:solidFill>
              <a:latin typeface="Times New Roman" panose="02020603050405020304" pitchFamily="18" charset="0"/>
              <a:cs typeface="Times New Roman" panose="02020603050405020304" pitchFamily="18" charset="0"/>
            </a:endParaRPr>
          </a:p>
          <a:p>
            <a:pPr algn="just" rtl="0"/>
            <a:r>
              <a:rPr lang="en-US" altLang="en-US" dirty="0" smtClean="0">
                <a:solidFill>
                  <a:srgbClr val="002060"/>
                </a:solidFill>
                <a:latin typeface="Times New Roman" panose="02020603050405020304" pitchFamily="18" charset="0"/>
                <a:cs typeface="Times New Roman" panose="02020603050405020304" pitchFamily="18" charset="0"/>
              </a:rPr>
              <a:t>Then </a:t>
            </a:r>
            <a:r>
              <a:rPr lang="en-US" altLang="en-US" dirty="0">
                <a:solidFill>
                  <a:srgbClr val="002060"/>
                </a:solidFill>
                <a:latin typeface="Times New Roman" panose="02020603050405020304" pitchFamily="18" charset="0"/>
                <a:cs typeface="Times New Roman" panose="02020603050405020304" pitchFamily="18" charset="0"/>
              </a:rPr>
              <a:t>from theses X ganglion cells to another group of cells in the </a:t>
            </a:r>
            <a:r>
              <a:rPr lang="en-US" altLang="en-US" b="1" dirty="0">
                <a:solidFill>
                  <a:srgbClr val="002060"/>
                </a:solidFill>
                <a:latin typeface="Times New Roman" panose="02020603050405020304" pitchFamily="18" charset="0"/>
                <a:cs typeface="Times New Roman" panose="02020603050405020304" pitchFamily="18" charset="0"/>
              </a:rPr>
              <a:t>lateral geniculate body in the thalamus </a:t>
            </a:r>
            <a:r>
              <a:rPr lang="en-US" altLang="en-US" dirty="0">
                <a:solidFill>
                  <a:srgbClr val="002060"/>
                </a:solidFill>
                <a:latin typeface="Times New Roman" panose="02020603050405020304" pitchFamily="18" charset="0"/>
                <a:cs typeface="Times New Roman" panose="02020603050405020304" pitchFamily="18" charset="0"/>
              </a:rPr>
              <a:t>called </a:t>
            </a:r>
            <a:r>
              <a:rPr lang="en-US" altLang="en-US" b="1" dirty="0">
                <a:solidFill>
                  <a:srgbClr val="00B050"/>
                </a:solidFill>
                <a:latin typeface="Times New Roman" panose="02020603050405020304" pitchFamily="18" charset="0"/>
                <a:cs typeface="Times New Roman" panose="02020603050405020304" pitchFamily="18" charset="0"/>
              </a:rPr>
              <a:t>"parvocellular neurons</a:t>
            </a:r>
            <a:r>
              <a:rPr lang="en-US" altLang="en-US" b="1" dirty="0" smtClean="0">
                <a:solidFill>
                  <a:srgbClr val="00B050"/>
                </a:solidFill>
                <a:latin typeface="Times New Roman" panose="02020603050405020304" pitchFamily="18" charset="0"/>
                <a:cs typeface="Times New Roman" panose="02020603050405020304" pitchFamily="18" charset="0"/>
              </a:rPr>
              <a:t>"</a:t>
            </a:r>
            <a:endParaRPr lang="en-US" altLang="en-US" dirty="0" smtClean="0">
              <a:solidFill>
                <a:srgbClr val="002060"/>
              </a:solidFill>
              <a:latin typeface="Times New Roman" panose="02020603050405020304" pitchFamily="18" charset="0"/>
              <a:cs typeface="Times New Roman" panose="02020603050405020304" pitchFamily="18" charset="0"/>
            </a:endParaRPr>
          </a:p>
          <a:p>
            <a:pPr algn="just" rtl="0"/>
            <a:r>
              <a:rPr lang="en-US" altLang="en-US" dirty="0" smtClean="0">
                <a:solidFill>
                  <a:srgbClr val="002060"/>
                </a:solidFill>
                <a:latin typeface="Times New Roman" panose="02020603050405020304" pitchFamily="18" charset="0"/>
                <a:cs typeface="Times New Roman" panose="02020603050405020304" pitchFamily="18" charset="0"/>
              </a:rPr>
              <a:t>Finally </a:t>
            </a:r>
            <a:r>
              <a:rPr lang="en-US" altLang="en-US" dirty="0">
                <a:solidFill>
                  <a:srgbClr val="002060"/>
                </a:solidFill>
                <a:latin typeface="Times New Roman" panose="02020603050405020304" pitchFamily="18" charset="0"/>
                <a:cs typeface="Times New Roman" panose="02020603050405020304" pitchFamily="18" charset="0"/>
              </a:rPr>
              <a:t>impulses reach color sensitive neurons in </a:t>
            </a:r>
            <a:r>
              <a:rPr lang="en-US" altLang="en-US" b="1" dirty="0">
                <a:solidFill>
                  <a:srgbClr val="002060"/>
                </a:solidFill>
                <a:latin typeface="Times New Roman" panose="02020603050405020304" pitchFamily="18" charset="0"/>
                <a:cs typeface="Times New Roman" panose="02020603050405020304" pitchFamily="18" charset="0"/>
              </a:rPr>
              <a:t>visual cortex </a:t>
            </a:r>
            <a:r>
              <a:rPr lang="en-US" altLang="en-US" dirty="0">
                <a:solidFill>
                  <a:srgbClr val="002060"/>
                </a:solidFill>
                <a:latin typeface="Times New Roman" panose="02020603050405020304" pitchFamily="18" charset="0"/>
                <a:cs typeface="Times New Roman" panose="02020603050405020304" pitchFamily="18" charset="0"/>
              </a:rPr>
              <a:t>called neurons of </a:t>
            </a:r>
            <a:r>
              <a:rPr lang="en-US" altLang="en-US" dirty="0">
                <a:solidFill>
                  <a:srgbClr val="00B050"/>
                </a:solidFill>
                <a:latin typeface="Times New Roman" panose="02020603050405020304" pitchFamily="18" charset="0"/>
                <a:cs typeface="Times New Roman" panose="02020603050405020304" pitchFamily="18" charset="0"/>
              </a:rPr>
              <a:t>"</a:t>
            </a:r>
            <a:r>
              <a:rPr lang="en-US" altLang="en-US" b="1" dirty="0">
                <a:solidFill>
                  <a:srgbClr val="00B050"/>
                </a:solidFill>
                <a:latin typeface="Times New Roman" panose="02020603050405020304" pitchFamily="18" charset="0"/>
                <a:cs typeface="Times New Roman" panose="02020603050405020304" pitchFamily="18" charset="0"/>
              </a:rPr>
              <a:t>blobs</a:t>
            </a:r>
            <a:r>
              <a:rPr lang="en-US" altLang="en-US" dirty="0">
                <a:solidFill>
                  <a:srgbClr val="00B050"/>
                </a:solidFill>
                <a:latin typeface="Times New Roman" panose="02020603050405020304" pitchFamily="18" charset="0"/>
                <a:cs typeface="Times New Roman" panose="02020603050405020304" pitchFamily="18" charset="0"/>
              </a:rPr>
              <a:t>" </a:t>
            </a:r>
            <a:r>
              <a:rPr lang="en-US" altLang="en-US" dirty="0">
                <a:solidFill>
                  <a:srgbClr val="002060"/>
                </a:solidFill>
                <a:latin typeface="Times New Roman" panose="02020603050405020304" pitchFamily="18" charset="0"/>
                <a:cs typeface="Times New Roman" panose="02020603050405020304" pitchFamily="18" charset="0"/>
              </a:rPr>
              <a:t>to relay in lingual and fusiform gyri of the occipital cortex which were proved to be concerned with color vision.</a:t>
            </a:r>
          </a:p>
          <a:p>
            <a:endParaRPr lang="en-US" dirty="0"/>
          </a:p>
        </p:txBody>
      </p:sp>
    </p:spTree>
    <p:extLst>
      <p:ext uri="{BB962C8B-B14F-4D97-AF65-F5344CB8AC3E}">
        <p14:creationId xmlns:p14="http://schemas.microsoft.com/office/powerpoint/2010/main" val="27792102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57200" y="274638"/>
            <a:ext cx="8229599" cy="6106690"/>
          </a:xfrm>
          <a:prstGeom prst="rect">
            <a:avLst/>
          </a:prstGeom>
        </p:spPr>
      </p:pic>
    </p:spTree>
    <p:extLst>
      <p:ext uri="{BB962C8B-B14F-4D97-AF65-F5344CB8AC3E}">
        <p14:creationId xmlns:p14="http://schemas.microsoft.com/office/powerpoint/2010/main" val="2947461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71400"/>
            <a:ext cx="8229600" cy="1143000"/>
          </a:xfrm>
        </p:spPr>
        <p:txBody>
          <a:bodyPr/>
          <a:lstStyle/>
          <a:p>
            <a:r>
              <a:rPr lang="en-US" dirty="0" smtClean="0">
                <a:solidFill>
                  <a:srgbClr val="FF0000"/>
                </a:solidFill>
                <a:latin typeface="Andalus" pitchFamily="18" charset="-78"/>
                <a:cs typeface="Andalus" pitchFamily="18" charset="-78"/>
              </a:rPr>
              <a:t>C-The inner coat, </a:t>
            </a:r>
            <a:endParaRPr lang="en-US" dirty="0"/>
          </a:p>
        </p:txBody>
      </p:sp>
      <p:sp>
        <p:nvSpPr>
          <p:cNvPr id="3" name="عنصر نائب للمحتوى 2"/>
          <p:cNvSpPr>
            <a:spLocks noGrp="1"/>
          </p:cNvSpPr>
          <p:nvPr>
            <p:ph idx="1"/>
          </p:nvPr>
        </p:nvSpPr>
        <p:spPr>
          <a:xfrm>
            <a:off x="0" y="692696"/>
            <a:ext cx="9144000" cy="6696744"/>
          </a:xfrm>
        </p:spPr>
        <p:txBody>
          <a:bodyPr vert="horz" lIns="91440" tIns="45720" rIns="91440" bIns="45720" rtlCol="1">
            <a:normAutofit/>
          </a:bodyPr>
          <a:lstStyle/>
          <a:p>
            <a:pPr algn="l" rtl="0"/>
            <a:r>
              <a:rPr lang="en-US" sz="2800" dirty="0" smtClean="0">
                <a:latin typeface="Andalus" pitchFamily="18" charset="-78"/>
                <a:cs typeface="Andalus" pitchFamily="18" charset="-78"/>
              </a:rPr>
              <a:t>It is formed of the "retina" the </a:t>
            </a:r>
            <a:r>
              <a:rPr lang="en-US" sz="2800" b="1" i="1" dirty="0" smtClean="0">
                <a:latin typeface="Andalus" pitchFamily="18" charset="-78"/>
                <a:cs typeface="Andalus" pitchFamily="18" charset="-78"/>
              </a:rPr>
              <a:t>queen of the eye</a:t>
            </a:r>
            <a:endParaRPr lang="en-US" sz="2800" dirty="0" smtClean="0">
              <a:latin typeface="Andalus" pitchFamily="18" charset="-78"/>
              <a:cs typeface="Andalus" pitchFamily="18" charset="-78"/>
            </a:endParaRPr>
          </a:p>
          <a:p>
            <a:pPr algn="l" rtl="0"/>
            <a:r>
              <a:rPr lang="en-US" sz="2800" dirty="0" smtClean="0">
                <a:latin typeface="Andalus" pitchFamily="18" charset="-78"/>
                <a:cs typeface="Andalus" pitchFamily="18" charset="-78"/>
              </a:rPr>
              <a:t>The retina contains :</a:t>
            </a:r>
          </a:p>
          <a:p>
            <a:pPr marL="514350" indent="-514350" algn="l" rtl="0">
              <a:buFont typeface="+mj-lt"/>
              <a:buAutoNum type="arabicPeriod"/>
            </a:pPr>
            <a:r>
              <a:rPr lang="en-US" sz="2800" dirty="0" smtClean="0">
                <a:latin typeface="Andalus" pitchFamily="18" charset="-78"/>
                <a:cs typeface="Andalus" pitchFamily="18" charset="-78"/>
              </a:rPr>
              <a:t>photoreceptors which transform light into action potential i.e. rods and cones </a:t>
            </a:r>
          </a:p>
          <a:p>
            <a:pPr marL="514350" indent="-514350" algn="l" rtl="0">
              <a:buFont typeface="+mj-lt"/>
              <a:buAutoNum type="arabicPeriod"/>
            </a:pPr>
            <a:r>
              <a:rPr lang="en-US" sz="2800" dirty="0" smtClean="0">
                <a:latin typeface="Andalus" pitchFamily="18" charset="-78"/>
                <a:cs typeface="Andalus" pitchFamily="18" charset="-78"/>
              </a:rPr>
              <a:t>neural elements which starts the visual pathway. </a:t>
            </a:r>
          </a:p>
          <a:p>
            <a:pPr algn="l" rtl="0"/>
            <a:r>
              <a:rPr lang="en-US" sz="2800" dirty="0" smtClean="0">
                <a:latin typeface="Andalus" pitchFamily="18" charset="-78"/>
                <a:cs typeface="Andalus" pitchFamily="18" charset="-78"/>
              </a:rPr>
              <a:t>It extends anteriorly and ends just behind the ciliary body. </a:t>
            </a:r>
          </a:p>
          <a:p>
            <a:pPr algn="l" rtl="0"/>
            <a:r>
              <a:rPr lang="en-US" sz="2800" dirty="0" smtClean="0">
                <a:latin typeface="Andalus" pitchFamily="18" charset="-78"/>
                <a:cs typeface="Andalus" pitchFamily="18" charset="-78"/>
              </a:rPr>
              <a:t>In the posterior part of the retina there is a small area called the </a:t>
            </a:r>
            <a:r>
              <a:rPr lang="en-US" sz="2800" b="1" i="1" dirty="0" smtClean="0">
                <a:solidFill>
                  <a:srgbClr val="FF0066"/>
                </a:solidFill>
                <a:latin typeface="Andalus" pitchFamily="18" charset="-78"/>
                <a:cs typeface="Andalus" pitchFamily="18" charset="-78"/>
              </a:rPr>
              <a:t>macula </a:t>
            </a:r>
            <a:r>
              <a:rPr lang="en-US" sz="2800" b="1" i="1" dirty="0" err="1" smtClean="0">
                <a:solidFill>
                  <a:srgbClr val="FF0066"/>
                </a:solidFill>
                <a:latin typeface="Andalus" pitchFamily="18" charset="-78"/>
                <a:cs typeface="Andalus" pitchFamily="18" charset="-78"/>
              </a:rPr>
              <a:t>lutea</a:t>
            </a:r>
            <a:r>
              <a:rPr lang="en-US" sz="2800" b="1" i="1" dirty="0" smtClean="0">
                <a:solidFill>
                  <a:srgbClr val="FF0066"/>
                </a:solidFill>
                <a:latin typeface="Andalus" pitchFamily="18" charset="-78"/>
                <a:cs typeface="Andalus" pitchFamily="18" charset="-78"/>
              </a:rPr>
              <a:t>, </a:t>
            </a:r>
            <a:r>
              <a:rPr lang="en-US" sz="2800" dirty="0" smtClean="0">
                <a:latin typeface="Andalus" pitchFamily="18" charset="-78"/>
                <a:cs typeface="Andalus" pitchFamily="18" charset="-78"/>
              </a:rPr>
              <a:t>and vision is most acute in the central part of this area, which is known as the </a:t>
            </a:r>
            <a:r>
              <a:rPr lang="en-US" sz="2800" b="1" i="1" dirty="0" smtClean="0">
                <a:solidFill>
                  <a:srgbClr val="FF0066"/>
                </a:solidFill>
                <a:latin typeface="Andalus" pitchFamily="18" charset="-78"/>
                <a:cs typeface="Andalus" pitchFamily="18" charset="-78"/>
              </a:rPr>
              <a:t>fovea </a:t>
            </a:r>
            <a:r>
              <a:rPr lang="en-US" sz="2800" b="1" i="1" dirty="0" err="1" smtClean="0">
                <a:solidFill>
                  <a:srgbClr val="FF0066"/>
                </a:solidFill>
                <a:latin typeface="Andalus" pitchFamily="18" charset="-78"/>
                <a:cs typeface="Andalus" pitchFamily="18" charset="-78"/>
              </a:rPr>
              <a:t>centralis</a:t>
            </a:r>
            <a:r>
              <a:rPr lang="en-US" sz="2800" b="1" i="1" dirty="0" smtClean="0">
                <a:solidFill>
                  <a:srgbClr val="FF0066"/>
                </a:solidFill>
                <a:latin typeface="Andalus" pitchFamily="18" charset="-78"/>
                <a:cs typeface="Andalus" pitchFamily="18" charset="-78"/>
              </a:rPr>
              <a:t>. </a:t>
            </a:r>
          </a:p>
          <a:p>
            <a:pPr algn="l" rtl="0"/>
            <a:r>
              <a:rPr lang="en-US" sz="2800" dirty="0" smtClean="0">
                <a:latin typeface="Andalus" pitchFamily="18" charset="-78"/>
                <a:cs typeface="Andalus" pitchFamily="18" charset="-78"/>
              </a:rPr>
              <a:t>The space between the lens and the retina is filled with gel like structure i.e. </a:t>
            </a:r>
            <a:r>
              <a:rPr lang="en-US" sz="2800" b="1" i="1" dirty="0" smtClean="0">
                <a:solidFill>
                  <a:srgbClr val="FF0066"/>
                </a:solidFill>
                <a:latin typeface="Andalus" pitchFamily="18" charset="-78"/>
                <a:cs typeface="Andalus" pitchFamily="18" charset="-78"/>
              </a:rPr>
              <a:t>Vitreous humor</a:t>
            </a:r>
            <a:r>
              <a:rPr lang="en-US" sz="2800" dirty="0" smtClean="0">
                <a:latin typeface="Andalus" pitchFamily="18" charset="-78"/>
                <a:cs typeface="Andalus" pitchFamily="18" charset="-78"/>
              </a:rPr>
              <a:t>.</a:t>
            </a:r>
          </a:p>
          <a:p>
            <a:pPr algn="l" rtl="0"/>
            <a:endParaRPr lang="en-US" sz="28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9512" y="274638"/>
            <a:ext cx="8784976" cy="6178698"/>
          </a:xfrm>
          <a:prstGeom prst="rect">
            <a:avLst/>
          </a:prstGeom>
        </p:spPr>
      </p:pic>
    </p:spTree>
    <p:extLst>
      <p:ext uri="{BB962C8B-B14F-4D97-AF65-F5344CB8AC3E}">
        <p14:creationId xmlns:p14="http://schemas.microsoft.com/office/powerpoint/2010/main" val="344909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7504" y="274638"/>
            <a:ext cx="8579296" cy="5746650"/>
          </a:xfrm>
          <a:prstGeom prst="rect">
            <a:avLst/>
          </a:prstGeom>
        </p:spPr>
      </p:pic>
    </p:spTree>
    <p:extLst>
      <p:ext uri="{BB962C8B-B14F-4D97-AF65-F5344CB8AC3E}">
        <p14:creationId xmlns:p14="http://schemas.microsoft.com/office/powerpoint/2010/main" val="1994479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95536" y="274638"/>
            <a:ext cx="8424936" cy="6250706"/>
          </a:xfrm>
          <a:prstGeom prst="rect">
            <a:avLst/>
          </a:prstGeom>
        </p:spPr>
      </p:pic>
    </p:spTree>
    <p:extLst>
      <p:ext uri="{BB962C8B-B14F-4D97-AF65-F5344CB8AC3E}">
        <p14:creationId xmlns:p14="http://schemas.microsoft.com/office/powerpoint/2010/main" val="3031806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3528" y="404664"/>
            <a:ext cx="8363272" cy="6048672"/>
          </a:xfrm>
          <a:prstGeom prst="rect">
            <a:avLst/>
          </a:prstGeom>
        </p:spPr>
      </p:pic>
    </p:spTree>
    <p:extLst>
      <p:ext uri="{BB962C8B-B14F-4D97-AF65-F5344CB8AC3E}">
        <p14:creationId xmlns:p14="http://schemas.microsoft.com/office/powerpoint/2010/main" val="2658580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2938</TotalTime>
  <Words>680</Words>
  <Application>Microsoft Office PowerPoint</Application>
  <PresentationFormat>On-screen Show (4:3)</PresentationFormat>
  <Paragraphs>50</Paragraphs>
  <Slides>49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Algerian</vt:lpstr>
      <vt:lpstr>Andalus</vt:lpstr>
      <vt:lpstr>Arial</vt:lpstr>
      <vt:lpstr>Calibri</vt:lpstr>
      <vt:lpstr>Times New Roman</vt:lpstr>
      <vt:lpstr>سمة Office</vt:lpstr>
      <vt:lpstr>VISION</vt:lpstr>
      <vt:lpstr>VISION </vt:lpstr>
      <vt:lpstr>The eye is composed of 3 coats A- The outer coat  </vt:lpstr>
      <vt:lpstr>B- The middle coat </vt:lpstr>
      <vt:lpstr>C-The inner coat,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LIGHT </vt:lpstr>
      <vt:lpstr>When light strikes a surface it either:- </vt:lpstr>
      <vt:lpstr>Principle of Refraction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B-Neural theory of color vision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 . NAGLAA</dc:creator>
  <cp:lastModifiedBy>Admin</cp:lastModifiedBy>
  <cp:revision>156</cp:revision>
  <dcterms:created xsi:type="dcterms:W3CDTF">2011-10-30T07:46:50Z</dcterms:created>
  <dcterms:modified xsi:type="dcterms:W3CDTF">2023-03-06T05:32:00Z</dcterms:modified>
</cp:coreProperties>
</file>